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diagrams/colors3.xml" ContentType="application/vnd.openxmlformats-officedocument.drawingml.diagramColors+xml"/>
  <Override PartName="/ppt/slides/slide6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diagrams/colors5.xml" ContentType="application/vnd.openxmlformats-officedocument.drawingml.diagramColors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Default Extension="png" ContentType="image/png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335" r:id="rId2"/>
    <p:sldId id="392" r:id="rId3"/>
    <p:sldId id="393" r:id="rId4"/>
    <p:sldId id="394" r:id="rId5"/>
    <p:sldId id="397" r:id="rId6"/>
    <p:sldId id="398" r:id="rId7"/>
    <p:sldId id="395" r:id="rId8"/>
    <p:sldId id="396" r:id="rId9"/>
    <p:sldId id="399" r:id="rId10"/>
    <p:sldId id="400" r:id="rId11"/>
    <p:sldId id="401" r:id="rId12"/>
    <p:sldId id="406" r:id="rId13"/>
    <p:sldId id="402" r:id="rId14"/>
    <p:sldId id="403" r:id="rId15"/>
    <p:sldId id="407" r:id="rId16"/>
    <p:sldId id="408" r:id="rId17"/>
    <p:sldId id="409" r:id="rId18"/>
    <p:sldId id="404" r:id="rId19"/>
    <p:sldId id="411" r:id="rId20"/>
    <p:sldId id="412" r:id="rId21"/>
    <p:sldId id="405" r:id="rId22"/>
    <p:sldId id="413" r:id="rId23"/>
    <p:sldId id="414" r:id="rId24"/>
    <p:sldId id="417" r:id="rId25"/>
    <p:sldId id="415" r:id="rId26"/>
    <p:sldId id="416" r:id="rId27"/>
    <p:sldId id="418" r:id="rId28"/>
    <p:sldId id="420" r:id="rId29"/>
    <p:sldId id="419" r:id="rId30"/>
    <p:sldId id="421" r:id="rId31"/>
    <p:sldId id="422" r:id="rId32"/>
    <p:sldId id="423" r:id="rId33"/>
    <p:sldId id="424" r:id="rId34"/>
    <p:sldId id="425" r:id="rId35"/>
    <p:sldId id="426" r:id="rId36"/>
    <p:sldId id="428" r:id="rId37"/>
    <p:sldId id="427" r:id="rId38"/>
    <p:sldId id="429" r:id="rId39"/>
    <p:sldId id="432" r:id="rId40"/>
    <p:sldId id="434" r:id="rId41"/>
    <p:sldId id="435" r:id="rId42"/>
    <p:sldId id="430" r:id="rId43"/>
    <p:sldId id="438" r:id="rId44"/>
    <p:sldId id="439" r:id="rId45"/>
    <p:sldId id="440" r:id="rId46"/>
    <p:sldId id="442" r:id="rId47"/>
    <p:sldId id="437" r:id="rId48"/>
    <p:sldId id="443" r:id="rId49"/>
    <p:sldId id="445" r:id="rId50"/>
    <p:sldId id="446" r:id="rId51"/>
    <p:sldId id="447" r:id="rId52"/>
    <p:sldId id="444" r:id="rId53"/>
    <p:sldId id="448" r:id="rId54"/>
    <p:sldId id="449" r:id="rId55"/>
    <p:sldId id="450" r:id="rId56"/>
    <p:sldId id="451" r:id="rId57"/>
    <p:sldId id="452" r:id="rId58"/>
    <p:sldId id="453" r:id="rId59"/>
    <p:sldId id="455" r:id="rId60"/>
    <p:sldId id="457" r:id="rId61"/>
    <p:sldId id="458" r:id="rId62"/>
    <p:sldId id="456" r:id="rId63"/>
    <p:sldId id="459" r:id="rId64"/>
    <p:sldId id="460" r:id="rId65"/>
    <p:sldId id="461" r:id="rId66"/>
    <p:sldId id="462" r:id="rId67"/>
    <p:sldId id="463" r:id="rId68"/>
    <p:sldId id="464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CC99"/>
    <a:srgbClr val="FF6600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48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E4760-6E25-4B75-A549-89FD83E07097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093569AF-EB4C-4471-B050-680A3EE300B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2FD4D-CB7D-48D9-8D9B-7E423FA585F3}" type="parTrans" cxnId="{6321D2A4-3083-40E1-8BF8-451C5125782C}">
      <dgm:prSet/>
      <dgm:spPr/>
      <dgm:t>
        <a:bodyPr/>
        <a:lstStyle/>
        <a:p>
          <a:endParaRPr lang="en-US"/>
        </a:p>
      </dgm:t>
    </dgm:pt>
    <dgm:pt modelId="{F300E724-C745-4565-865F-DE5E4301AD4A}" type="sibTrans" cxnId="{6321D2A4-3083-40E1-8BF8-451C5125782C}">
      <dgm:prSet/>
      <dgm:spPr/>
      <dgm:t>
        <a:bodyPr/>
        <a:lstStyle/>
        <a:p>
          <a:endParaRPr lang="en-US"/>
        </a:p>
      </dgm:t>
    </dgm:pt>
    <dgm:pt modelId="{0BC127EE-3168-4DAD-8A2A-550A28C1C06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671C8-0460-45B9-B274-1B3EBE084892}" type="parTrans" cxnId="{27DF22A9-CA34-4EBC-A27D-B81C79B25B18}">
      <dgm:prSet/>
      <dgm:spPr/>
      <dgm:t>
        <a:bodyPr/>
        <a:lstStyle/>
        <a:p>
          <a:endParaRPr lang="en-US"/>
        </a:p>
      </dgm:t>
    </dgm:pt>
    <dgm:pt modelId="{BCD7641A-B4D3-45A3-A873-735C7CC1D0DF}" type="sibTrans" cxnId="{27DF22A9-CA34-4EBC-A27D-B81C79B25B18}">
      <dgm:prSet/>
      <dgm:spPr/>
      <dgm:t>
        <a:bodyPr/>
        <a:lstStyle/>
        <a:p>
          <a:endParaRPr lang="en-US"/>
        </a:p>
      </dgm:t>
    </dgm:pt>
    <dgm:pt modelId="{778FB95F-3449-47F7-B4A6-4DB76744661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35EBB-F446-408D-83EF-E93283D82062}" type="parTrans" cxnId="{B4FFFDCE-B4C0-4319-BAAE-6C9A85236B5B}">
      <dgm:prSet/>
      <dgm:spPr/>
      <dgm:t>
        <a:bodyPr/>
        <a:lstStyle/>
        <a:p>
          <a:endParaRPr lang="en-US"/>
        </a:p>
      </dgm:t>
    </dgm:pt>
    <dgm:pt modelId="{1D13090C-2432-41F2-BC67-13E39A458455}" type="sibTrans" cxnId="{B4FFFDCE-B4C0-4319-BAAE-6C9A85236B5B}">
      <dgm:prSet/>
      <dgm:spPr/>
      <dgm:t>
        <a:bodyPr/>
        <a:lstStyle/>
        <a:p>
          <a:endParaRPr lang="en-US"/>
        </a:p>
      </dgm:t>
    </dgm:pt>
    <dgm:pt modelId="{023DB383-EAA9-48D0-88E8-537D65E1B44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02794-82F1-45FB-B6B9-CD64DA031794}" type="parTrans" cxnId="{5C9024F4-AAEB-40FE-B7C7-EB3949A5401A}">
      <dgm:prSet/>
      <dgm:spPr/>
      <dgm:t>
        <a:bodyPr/>
        <a:lstStyle/>
        <a:p>
          <a:endParaRPr lang="en-US"/>
        </a:p>
      </dgm:t>
    </dgm:pt>
    <dgm:pt modelId="{56F9D07D-05DD-412D-906F-859344A24162}" type="sibTrans" cxnId="{5C9024F4-AAEB-40FE-B7C7-EB3949A5401A}">
      <dgm:prSet/>
      <dgm:spPr/>
      <dgm:t>
        <a:bodyPr/>
        <a:lstStyle/>
        <a:p>
          <a:endParaRPr lang="en-US"/>
        </a:p>
      </dgm:t>
    </dgm:pt>
    <dgm:pt modelId="{84374458-90CA-44DF-B643-8191C28F05E4}" type="pres">
      <dgm:prSet presAssocID="{D62E4760-6E25-4B75-A549-89FD83E07097}" presName="Name0" presStyleCnt="0">
        <dgm:presLayoutVars>
          <dgm:dir/>
          <dgm:resizeHandles val="exact"/>
        </dgm:presLayoutVars>
      </dgm:prSet>
      <dgm:spPr/>
    </dgm:pt>
    <dgm:pt modelId="{5E573F31-0C7C-4DC7-9145-BDE4A519B882}" type="pres">
      <dgm:prSet presAssocID="{093569AF-EB4C-4471-B050-680A3EE300BD}" presName="twoplus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08F9-67F3-402A-A0F9-C6046A97306D}" type="pres">
      <dgm:prSet presAssocID="{0BC127EE-3168-4DAD-8A2A-550A28C1C061}" presName="twoplu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8FBE0-B9A3-4408-83A1-133FEE719106}" type="pres">
      <dgm:prSet presAssocID="{778FB95F-3449-47F7-B4A6-4DB76744661A}" presName="twoplu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D4B1B-10E3-4AFA-9AD1-7CA555A567E9}" type="pres">
      <dgm:prSet presAssocID="{023DB383-EAA9-48D0-88E8-537D65E1B44B}" presName="twoplu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FFDCE-B4C0-4319-BAAE-6C9A85236B5B}" srcId="{D62E4760-6E25-4B75-A549-89FD83E07097}" destId="{778FB95F-3449-47F7-B4A6-4DB76744661A}" srcOrd="2" destOrd="0" parTransId="{78535EBB-F446-408D-83EF-E93283D82062}" sibTransId="{1D13090C-2432-41F2-BC67-13E39A458455}"/>
    <dgm:cxn modelId="{33D22AF5-610F-4931-AFD4-ABE4AB5D5FF1}" type="presOf" srcId="{778FB95F-3449-47F7-B4A6-4DB76744661A}" destId="{9CA8FBE0-B9A3-4408-83A1-133FEE719106}" srcOrd="0" destOrd="0" presId="urn:diagrams.loki3.com/TabbedArc+Icon"/>
    <dgm:cxn modelId="{57FBC6FF-CAE1-48F6-9937-148A24EDFDA2}" type="presOf" srcId="{D62E4760-6E25-4B75-A549-89FD83E07097}" destId="{84374458-90CA-44DF-B643-8191C28F05E4}" srcOrd="0" destOrd="0" presId="urn:diagrams.loki3.com/TabbedArc+Icon"/>
    <dgm:cxn modelId="{87559547-73AF-4022-AC73-9D462EA010A2}" type="presOf" srcId="{0BC127EE-3168-4DAD-8A2A-550A28C1C061}" destId="{741508F9-67F3-402A-A0F9-C6046A97306D}" srcOrd="0" destOrd="0" presId="urn:diagrams.loki3.com/TabbedArc+Icon"/>
    <dgm:cxn modelId="{D5071512-0283-4EA9-94AC-4424156BC0F8}" type="presOf" srcId="{093569AF-EB4C-4471-B050-680A3EE300BD}" destId="{5E573F31-0C7C-4DC7-9145-BDE4A519B882}" srcOrd="0" destOrd="0" presId="urn:diagrams.loki3.com/TabbedArc+Icon"/>
    <dgm:cxn modelId="{47940E90-896A-4DE3-8366-EA945E874F25}" type="presOf" srcId="{023DB383-EAA9-48D0-88E8-537D65E1B44B}" destId="{F5BD4B1B-10E3-4AFA-9AD1-7CA555A567E9}" srcOrd="0" destOrd="0" presId="urn:diagrams.loki3.com/TabbedArc+Icon"/>
    <dgm:cxn modelId="{6321D2A4-3083-40E1-8BF8-451C5125782C}" srcId="{D62E4760-6E25-4B75-A549-89FD83E07097}" destId="{093569AF-EB4C-4471-B050-680A3EE300BD}" srcOrd="0" destOrd="0" parTransId="{AE72FD4D-CB7D-48D9-8D9B-7E423FA585F3}" sibTransId="{F300E724-C745-4565-865F-DE5E4301AD4A}"/>
    <dgm:cxn modelId="{5C9024F4-AAEB-40FE-B7C7-EB3949A5401A}" srcId="{D62E4760-6E25-4B75-A549-89FD83E07097}" destId="{023DB383-EAA9-48D0-88E8-537D65E1B44B}" srcOrd="3" destOrd="0" parTransId="{92802794-82F1-45FB-B6B9-CD64DA031794}" sibTransId="{56F9D07D-05DD-412D-906F-859344A24162}"/>
    <dgm:cxn modelId="{27DF22A9-CA34-4EBC-A27D-B81C79B25B18}" srcId="{D62E4760-6E25-4B75-A549-89FD83E07097}" destId="{0BC127EE-3168-4DAD-8A2A-550A28C1C061}" srcOrd="1" destOrd="0" parTransId="{70E671C8-0460-45B9-B274-1B3EBE084892}" sibTransId="{BCD7641A-B4D3-45A3-A873-735C7CC1D0DF}"/>
    <dgm:cxn modelId="{573201DC-A801-42D0-8392-20F270097DD0}" type="presParOf" srcId="{84374458-90CA-44DF-B643-8191C28F05E4}" destId="{5E573F31-0C7C-4DC7-9145-BDE4A519B882}" srcOrd="0" destOrd="0" presId="urn:diagrams.loki3.com/TabbedArc+Icon"/>
    <dgm:cxn modelId="{FEBF9BD4-28EE-41C8-9A41-9462E1457D8C}" type="presParOf" srcId="{84374458-90CA-44DF-B643-8191C28F05E4}" destId="{741508F9-67F3-402A-A0F9-C6046A97306D}" srcOrd="1" destOrd="0" presId="urn:diagrams.loki3.com/TabbedArc+Icon"/>
    <dgm:cxn modelId="{CF4D62CB-6597-467B-84C3-4167DA362C0B}" type="presParOf" srcId="{84374458-90CA-44DF-B643-8191C28F05E4}" destId="{9CA8FBE0-B9A3-4408-83A1-133FEE719106}" srcOrd="2" destOrd="0" presId="urn:diagrams.loki3.com/TabbedArc+Icon"/>
    <dgm:cxn modelId="{B1F9BAC2-27E4-4E69-9356-A4BBE7429725}" type="presParOf" srcId="{84374458-90CA-44DF-B643-8191C28F05E4}" destId="{F5BD4B1B-10E3-4AFA-9AD1-7CA555A567E9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0D8E9-ADF5-4B53-AD49-BDCCC8622C3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5EE9B-48E9-4A61-A84E-23B19F376FC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Percentage of Sales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EC961-D2B5-467A-BB17-609B1E3F0FC2}" type="parTrans" cxnId="{3A2CEECB-6B89-4D90-9AB6-85FBF086AD09}">
      <dgm:prSet/>
      <dgm:spPr/>
      <dgm:t>
        <a:bodyPr/>
        <a:lstStyle/>
        <a:p>
          <a:endParaRPr lang="en-US"/>
        </a:p>
      </dgm:t>
    </dgm:pt>
    <dgm:pt modelId="{82E9F725-428D-424D-8A47-2B109F5A9F23}" type="sibTrans" cxnId="{3A2CEECB-6B89-4D90-9AB6-85FBF086AD09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9D80AB27-0144-4334-B045-A402388AEC0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Competitive Spending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09814-9EDA-48CF-A06A-1DED4973D550}" type="parTrans" cxnId="{5194932F-6710-442E-9A53-30A143269861}">
      <dgm:prSet/>
      <dgm:spPr/>
      <dgm:t>
        <a:bodyPr/>
        <a:lstStyle/>
        <a:p>
          <a:endParaRPr lang="en-US"/>
        </a:p>
      </dgm:t>
    </dgm:pt>
    <dgm:pt modelId="{A5B0A5C8-D772-481A-AE0A-727EBBF1B3AB}" type="sibTrans" cxnId="{5194932F-6710-442E-9A53-30A143269861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BBA4FA32-62D9-4521-B8FD-2868DC7892AF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Excess Funds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038D4-A6E5-4542-B096-219DE040D1B4}" type="parTrans" cxnId="{BBE550BA-0CFF-4AA8-8385-0D426E057ED6}">
      <dgm:prSet/>
      <dgm:spPr/>
      <dgm:t>
        <a:bodyPr/>
        <a:lstStyle/>
        <a:p>
          <a:endParaRPr lang="en-US"/>
        </a:p>
      </dgm:t>
    </dgm:pt>
    <dgm:pt modelId="{A2AC04F1-E0AE-40CD-A4C6-FB8B4FA692B4}" type="sibTrans" cxnId="{BBE550BA-0CFF-4AA8-8385-0D426E057ED6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7600BF3A-A94D-4436-8B5E-2875487AE09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Objective</a:t>
          </a:r>
          <a:r>
            <a:rPr lang="en-US" sz="2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and Task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28610-0C87-49C9-82C6-716019BAD284}" type="parTrans" cxnId="{9898D0AB-37C5-40CC-931C-426878391429}">
      <dgm:prSet/>
      <dgm:spPr/>
      <dgm:t>
        <a:bodyPr/>
        <a:lstStyle/>
        <a:p>
          <a:endParaRPr lang="en-US"/>
        </a:p>
      </dgm:t>
    </dgm:pt>
    <dgm:pt modelId="{534602E6-AE91-4CF1-BB2F-04CAD41396B4}" type="sibTrans" cxnId="{9898D0AB-37C5-40CC-931C-426878391429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075F643D-5FA8-43CA-99F7-835A7829B7A5}" type="pres">
      <dgm:prSet presAssocID="{0E50D8E9-ADF5-4B53-AD49-BDCCC8622C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CD496-244E-4D63-BC81-5AECE1DDBCAD}" type="pres">
      <dgm:prSet presAssocID="{45F5EE9B-48E9-4A61-A84E-23B19F376F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48C6-DCCC-4A2A-9926-E0D61FE98D63}" type="pres">
      <dgm:prSet presAssocID="{82E9F725-428D-424D-8A47-2B109F5A9F2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7D42BD5-33E0-4280-A1D1-2BE11E0B4729}" type="pres">
      <dgm:prSet presAssocID="{82E9F725-428D-424D-8A47-2B109F5A9F2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4A2ED50-F810-422F-BF89-2BA099F34B22}" type="pres">
      <dgm:prSet presAssocID="{9D80AB27-0144-4334-B045-A402388AEC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38B07-6AFD-4D8F-A846-63AB8A72012D}" type="pres">
      <dgm:prSet presAssocID="{A5B0A5C8-D772-481A-AE0A-727EBBF1B3A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31BA307-E86D-4759-A46A-67F224A25A4D}" type="pres">
      <dgm:prSet presAssocID="{A5B0A5C8-D772-481A-AE0A-727EBBF1B3A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93A1856-B7DD-4FA8-903D-2B63749B5926}" type="pres">
      <dgm:prSet presAssocID="{BBA4FA32-62D9-4521-B8FD-2868DC7892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5BEF9-CB3B-4E56-B0E3-1574DF6BF82A}" type="pres">
      <dgm:prSet presAssocID="{A2AC04F1-E0AE-40CD-A4C6-FB8B4FA692B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5854862-70D7-462A-96C7-352AA0A5CE4C}" type="pres">
      <dgm:prSet presAssocID="{A2AC04F1-E0AE-40CD-A4C6-FB8B4FA692B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874ACD8-8BD0-4624-B433-B97981BD8A41}" type="pres">
      <dgm:prSet presAssocID="{7600BF3A-A94D-4436-8B5E-2875487AE0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6770B-AAF8-448A-9096-94E5B006979A}" type="pres">
      <dgm:prSet presAssocID="{534602E6-AE91-4CF1-BB2F-04CAD41396B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46DAE66-DF6E-4AE0-885C-DA93840D1648}" type="pres">
      <dgm:prSet presAssocID="{534602E6-AE91-4CF1-BB2F-04CAD41396B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F436C8D-4897-48A5-9872-FF9F9A092B9D}" type="presOf" srcId="{45F5EE9B-48E9-4A61-A84E-23B19F376FCB}" destId="{E08CD496-244E-4D63-BC81-5AECE1DDBCAD}" srcOrd="0" destOrd="0" presId="urn:microsoft.com/office/officeart/2005/8/layout/cycle7"/>
    <dgm:cxn modelId="{FC165BC8-E865-491E-B9A3-D5FC5FBCF938}" type="presOf" srcId="{A2AC04F1-E0AE-40CD-A4C6-FB8B4FA692B4}" destId="{1E05BEF9-CB3B-4E56-B0E3-1574DF6BF82A}" srcOrd="0" destOrd="0" presId="urn:microsoft.com/office/officeart/2005/8/layout/cycle7"/>
    <dgm:cxn modelId="{DE381B86-2A42-4842-9A32-7C7D348DB0DD}" type="presOf" srcId="{534602E6-AE91-4CF1-BB2F-04CAD41396B4}" destId="{146DAE66-DF6E-4AE0-885C-DA93840D1648}" srcOrd="1" destOrd="0" presId="urn:microsoft.com/office/officeart/2005/8/layout/cycle7"/>
    <dgm:cxn modelId="{A0FA0783-6EE8-4575-9E10-5E4173B09581}" type="presOf" srcId="{7600BF3A-A94D-4436-8B5E-2875487AE09C}" destId="{F874ACD8-8BD0-4624-B433-B97981BD8A41}" srcOrd="0" destOrd="0" presId="urn:microsoft.com/office/officeart/2005/8/layout/cycle7"/>
    <dgm:cxn modelId="{C269D378-71FB-4C19-BCD4-CEE3578891E0}" type="presOf" srcId="{534602E6-AE91-4CF1-BB2F-04CAD41396B4}" destId="{CAC6770B-AAF8-448A-9096-94E5B006979A}" srcOrd="0" destOrd="0" presId="urn:microsoft.com/office/officeart/2005/8/layout/cycle7"/>
    <dgm:cxn modelId="{CD112C55-9170-41DF-92EF-39ED4F315914}" type="presOf" srcId="{82E9F725-428D-424D-8A47-2B109F5A9F23}" destId="{F7D42BD5-33E0-4280-A1D1-2BE11E0B4729}" srcOrd="1" destOrd="0" presId="urn:microsoft.com/office/officeart/2005/8/layout/cycle7"/>
    <dgm:cxn modelId="{0851BEB2-11BB-4511-A4A1-09F0B76C038F}" type="presOf" srcId="{9D80AB27-0144-4334-B045-A402388AEC07}" destId="{84A2ED50-F810-422F-BF89-2BA099F34B22}" srcOrd="0" destOrd="0" presId="urn:microsoft.com/office/officeart/2005/8/layout/cycle7"/>
    <dgm:cxn modelId="{29637E5A-1E86-49DA-A86F-02302D3B3470}" type="presOf" srcId="{82E9F725-428D-424D-8A47-2B109F5A9F23}" destId="{30CB48C6-DCCC-4A2A-9926-E0D61FE98D63}" srcOrd="0" destOrd="0" presId="urn:microsoft.com/office/officeart/2005/8/layout/cycle7"/>
    <dgm:cxn modelId="{6C0325A0-DC1E-4D91-B5E3-C0B8EC949A47}" type="presOf" srcId="{BBA4FA32-62D9-4521-B8FD-2868DC7892AF}" destId="{293A1856-B7DD-4FA8-903D-2B63749B5926}" srcOrd="0" destOrd="0" presId="urn:microsoft.com/office/officeart/2005/8/layout/cycle7"/>
    <dgm:cxn modelId="{480443AC-7F3F-4539-811C-F4EFD26B93B7}" type="presOf" srcId="{0E50D8E9-ADF5-4B53-AD49-BDCCC8622C35}" destId="{075F643D-5FA8-43CA-99F7-835A7829B7A5}" srcOrd="0" destOrd="0" presId="urn:microsoft.com/office/officeart/2005/8/layout/cycle7"/>
    <dgm:cxn modelId="{7366F247-40D9-406B-A339-A351000A833D}" type="presOf" srcId="{A5B0A5C8-D772-481A-AE0A-727EBBF1B3AB}" destId="{531BA307-E86D-4759-A46A-67F224A25A4D}" srcOrd="1" destOrd="0" presId="urn:microsoft.com/office/officeart/2005/8/layout/cycle7"/>
    <dgm:cxn modelId="{BBE550BA-0CFF-4AA8-8385-0D426E057ED6}" srcId="{0E50D8E9-ADF5-4B53-AD49-BDCCC8622C35}" destId="{BBA4FA32-62D9-4521-B8FD-2868DC7892AF}" srcOrd="2" destOrd="0" parTransId="{69A038D4-A6E5-4542-B096-219DE040D1B4}" sibTransId="{A2AC04F1-E0AE-40CD-A4C6-FB8B4FA692B4}"/>
    <dgm:cxn modelId="{5194932F-6710-442E-9A53-30A143269861}" srcId="{0E50D8E9-ADF5-4B53-AD49-BDCCC8622C35}" destId="{9D80AB27-0144-4334-B045-A402388AEC07}" srcOrd="1" destOrd="0" parTransId="{20A09814-9EDA-48CF-A06A-1DED4973D550}" sibTransId="{A5B0A5C8-D772-481A-AE0A-727EBBF1B3AB}"/>
    <dgm:cxn modelId="{FA1BE86E-DCF7-46EC-BDB2-60BF068CB638}" type="presOf" srcId="{A2AC04F1-E0AE-40CD-A4C6-FB8B4FA692B4}" destId="{D5854862-70D7-462A-96C7-352AA0A5CE4C}" srcOrd="1" destOrd="0" presId="urn:microsoft.com/office/officeart/2005/8/layout/cycle7"/>
    <dgm:cxn modelId="{F766F712-A25C-4C46-A1C7-951973B1C54B}" type="presOf" srcId="{A5B0A5C8-D772-481A-AE0A-727EBBF1B3AB}" destId="{54638B07-6AFD-4D8F-A846-63AB8A72012D}" srcOrd="0" destOrd="0" presId="urn:microsoft.com/office/officeart/2005/8/layout/cycle7"/>
    <dgm:cxn modelId="{3A2CEECB-6B89-4D90-9AB6-85FBF086AD09}" srcId="{0E50D8E9-ADF5-4B53-AD49-BDCCC8622C35}" destId="{45F5EE9B-48E9-4A61-A84E-23B19F376FCB}" srcOrd="0" destOrd="0" parTransId="{7C6EC961-D2B5-467A-BB17-609B1E3F0FC2}" sibTransId="{82E9F725-428D-424D-8A47-2B109F5A9F23}"/>
    <dgm:cxn modelId="{9898D0AB-37C5-40CC-931C-426878391429}" srcId="{0E50D8E9-ADF5-4B53-AD49-BDCCC8622C35}" destId="{7600BF3A-A94D-4436-8B5E-2875487AE09C}" srcOrd="3" destOrd="0" parTransId="{04128610-0C87-49C9-82C6-716019BAD284}" sibTransId="{534602E6-AE91-4CF1-BB2F-04CAD41396B4}"/>
    <dgm:cxn modelId="{C6A9A704-9383-453C-9116-F5B92947FD83}" type="presParOf" srcId="{075F643D-5FA8-43CA-99F7-835A7829B7A5}" destId="{E08CD496-244E-4D63-BC81-5AECE1DDBCAD}" srcOrd="0" destOrd="0" presId="urn:microsoft.com/office/officeart/2005/8/layout/cycle7"/>
    <dgm:cxn modelId="{B38439E1-46CA-43B8-B849-E9010D05C6A1}" type="presParOf" srcId="{075F643D-5FA8-43CA-99F7-835A7829B7A5}" destId="{30CB48C6-DCCC-4A2A-9926-E0D61FE98D63}" srcOrd="1" destOrd="0" presId="urn:microsoft.com/office/officeart/2005/8/layout/cycle7"/>
    <dgm:cxn modelId="{02570C3F-1091-4B1F-B563-A760000F5DED}" type="presParOf" srcId="{30CB48C6-DCCC-4A2A-9926-E0D61FE98D63}" destId="{F7D42BD5-33E0-4280-A1D1-2BE11E0B4729}" srcOrd="0" destOrd="0" presId="urn:microsoft.com/office/officeart/2005/8/layout/cycle7"/>
    <dgm:cxn modelId="{A5A3E8AB-CC89-4FD3-950B-8F68BD073B63}" type="presParOf" srcId="{075F643D-5FA8-43CA-99F7-835A7829B7A5}" destId="{84A2ED50-F810-422F-BF89-2BA099F34B22}" srcOrd="2" destOrd="0" presId="urn:microsoft.com/office/officeart/2005/8/layout/cycle7"/>
    <dgm:cxn modelId="{F8F170E5-3248-4FED-8D7C-0039BCC7A2C9}" type="presParOf" srcId="{075F643D-5FA8-43CA-99F7-835A7829B7A5}" destId="{54638B07-6AFD-4D8F-A846-63AB8A72012D}" srcOrd="3" destOrd="0" presId="urn:microsoft.com/office/officeart/2005/8/layout/cycle7"/>
    <dgm:cxn modelId="{1F706078-94C5-4811-91E7-768FE65BFE8E}" type="presParOf" srcId="{54638B07-6AFD-4D8F-A846-63AB8A72012D}" destId="{531BA307-E86D-4759-A46A-67F224A25A4D}" srcOrd="0" destOrd="0" presId="urn:microsoft.com/office/officeart/2005/8/layout/cycle7"/>
    <dgm:cxn modelId="{3E8A41DE-AE12-4545-B0F6-460FF15D2874}" type="presParOf" srcId="{075F643D-5FA8-43CA-99F7-835A7829B7A5}" destId="{293A1856-B7DD-4FA8-903D-2B63749B5926}" srcOrd="4" destOrd="0" presId="urn:microsoft.com/office/officeart/2005/8/layout/cycle7"/>
    <dgm:cxn modelId="{F73B9130-AEF1-429F-B61A-CB30A5371E4F}" type="presParOf" srcId="{075F643D-5FA8-43CA-99F7-835A7829B7A5}" destId="{1E05BEF9-CB3B-4E56-B0E3-1574DF6BF82A}" srcOrd="5" destOrd="0" presId="urn:microsoft.com/office/officeart/2005/8/layout/cycle7"/>
    <dgm:cxn modelId="{1E9F0EDB-A75E-4CB6-B933-DAB7AA6A6731}" type="presParOf" srcId="{1E05BEF9-CB3B-4E56-B0E3-1574DF6BF82A}" destId="{D5854862-70D7-462A-96C7-352AA0A5CE4C}" srcOrd="0" destOrd="0" presId="urn:microsoft.com/office/officeart/2005/8/layout/cycle7"/>
    <dgm:cxn modelId="{4DF9777F-9873-4810-B924-0F8A0C450FB5}" type="presParOf" srcId="{075F643D-5FA8-43CA-99F7-835A7829B7A5}" destId="{F874ACD8-8BD0-4624-B433-B97981BD8A41}" srcOrd="6" destOrd="0" presId="urn:microsoft.com/office/officeart/2005/8/layout/cycle7"/>
    <dgm:cxn modelId="{8177B25C-4AE7-400F-9FFD-503C27D23834}" type="presParOf" srcId="{075F643D-5FA8-43CA-99F7-835A7829B7A5}" destId="{CAC6770B-AAF8-448A-9096-94E5B006979A}" srcOrd="7" destOrd="0" presId="urn:microsoft.com/office/officeart/2005/8/layout/cycle7"/>
    <dgm:cxn modelId="{3E0E1435-9CEB-4DE8-8C74-1290C6CD4958}" type="presParOf" srcId="{CAC6770B-AAF8-448A-9096-94E5B006979A}" destId="{146DAE66-DF6E-4AE0-885C-DA93840D16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48EA6-D5BC-46C8-9436-0EADB0E293D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1C31C5F-8B75-4911-BA9F-D6625E4FE25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Samples or demonstrations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AAE01-FC89-4CB2-9809-9BA7F420B552}" type="parTrans" cxnId="{5E948FFB-B20F-4770-BED4-069A3BE94CE3}">
      <dgm:prSet/>
      <dgm:spPr/>
      <dgm:t>
        <a:bodyPr/>
        <a:lstStyle/>
        <a:p>
          <a:endParaRPr lang="en-US"/>
        </a:p>
      </dgm:t>
    </dgm:pt>
    <dgm:pt modelId="{EBD95A49-6F7D-40F7-9760-E288780B085F}" type="sibTrans" cxnId="{5E948FFB-B20F-4770-BED4-069A3BE94CE3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41899354-2BE6-4F07-868C-0704D4616F0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Point-of-purchase and shelf placement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73C00-55EB-40B4-AA7F-A3AE1DAE3B29}" type="parTrans" cxnId="{1DB8E6A9-FBE3-4928-B5D4-DEC1C5BF0F89}">
      <dgm:prSet/>
      <dgm:spPr/>
      <dgm:t>
        <a:bodyPr/>
        <a:lstStyle/>
        <a:p>
          <a:endParaRPr lang="en-US"/>
        </a:p>
      </dgm:t>
    </dgm:pt>
    <dgm:pt modelId="{20D491EA-168D-4007-9A30-137C95817EB5}" type="sibTrans" cxnId="{1DB8E6A9-FBE3-4928-B5D4-DEC1C5BF0F89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FFAEB630-81DD-4A8F-A850-D0DA987C001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Edutainment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1BA56-5868-44AC-84C4-02C16471F10C}" type="parTrans" cxnId="{A2CA7E36-158D-4CBE-A98B-347F62088C4A}">
      <dgm:prSet/>
      <dgm:spPr/>
      <dgm:t>
        <a:bodyPr/>
        <a:lstStyle/>
        <a:p>
          <a:endParaRPr lang="en-US"/>
        </a:p>
      </dgm:t>
    </dgm:pt>
    <dgm:pt modelId="{CFB4BE24-B843-488C-9AD5-C2DD7FD81267}" type="sibTrans" cxnId="{A2CA7E36-158D-4CBE-A98B-347F62088C4A}">
      <dgm:prSet/>
      <dgm:spPr/>
      <dgm:t>
        <a:bodyPr/>
        <a:lstStyle/>
        <a:p>
          <a:endParaRPr lang="en-US"/>
        </a:p>
      </dgm:t>
    </dgm:pt>
    <dgm:pt modelId="{517EDE91-8113-4536-ACE5-736FE24AA294}" type="pres">
      <dgm:prSet presAssocID="{2D448EA6-D5BC-46C8-9436-0EADB0E293D4}" presName="linearFlow" presStyleCnt="0">
        <dgm:presLayoutVars>
          <dgm:dir/>
          <dgm:resizeHandles val="exact"/>
        </dgm:presLayoutVars>
      </dgm:prSet>
      <dgm:spPr/>
    </dgm:pt>
    <dgm:pt modelId="{AE9F3485-773F-4FAD-9BEE-2FB124DDBA9D}" type="pres">
      <dgm:prSet presAssocID="{21C31C5F-8B75-4911-BA9F-D6625E4FE254}" presName="node" presStyleLbl="node1" presStyleIdx="0" presStyleCnt="3" custScaleX="263651" custScaleY="136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778D7-68CC-4C7B-999E-4A239D467F9F}" type="pres">
      <dgm:prSet presAssocID="{EBD95A49-6F7D-40F7-9760-E288780B085F}" presName="spacerL" presStyleCnt="0"/>
      <dgm:spPr/>
    </dgm:pt>
    <dgm:pt modelId="{A5705967-4D0C-47CB-8729-F985F3D2021A}" type="pres">
      <dgm:prSet presAssocID="{EBD95A49-6F7D-40F7-9760-E288780B085F}" presName="sibTrans" presStyleLbl="sibTrans2D1" presStyleIdx="0" presStyleCnt="2" custLinFactX="-4940" custLinFactNeighborX="-100000"/>
      <dgm:spPr/>
      <dgm:t>
        <a:bodyPr/>
        <a:lstStyle/>
        <a:p>
          <a:endParaRPr lang="en-US"/>
        </a:p>
      </dgm:t>
    </dgm:pt>
    <dgm:pt modelId="{9DFDF663-475A-487C-8D24-48F11670101F}" type="pres">
      <dgm:prSet presAssocID="{EBD95A49-6F7D-40F7-9760-E288780B085F}" presName="spacerR" presStyleCnt="0"/>
      <dgm:spPr/>
    </dgm:pt>
    <dgm:pt modelId="{B5B5B4B2-1F9D-489C-8559-A6C4E124C02A}" type="pres">
      <dgm:prSet presAssocID="{41899354-2BE6-4F07-868C-0704D4616F08}" presName="node" presStyleLbl="node1" presStyleIdx="1" presStyleCnt="3" custScaleX="254141" custScaleY="130946" custLinFactX="-887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0D150-64AE-45F0-8F68-2019577D6959}" type="pres">
      <dgm:prSet presAssocID="{20D491EA-168D-4007-9A30-137C95817EB5}" presName="spacerL" presStyleCnt="0"/>
      <dgm:spPr/>
    </dgm:pt>
    <dgm:pt modelId="{C1A69AAF-888D-4B70-A1ED-005890D9AD79}" type="pres">
      <dgm:prSet presAssocID="{20D491EA-168D-4007-9A30-137C95817EB5}" presName="sibTrans" presStyleLbl="sibTrans2D1" presStyleIdx="1" presStyleCnt="2" custLinFactX="-30440" custLinFactNeighborX="-100000"/>
      <dgm:spPr/>
      <dgm:t>
        <a:bodyPr/>
        <a:lstStyle/>
        <a:p>
          <a:endParaRPr lang="en-US"/>
        </a:p>
      </dgm:t>
    </dgm:pt>
    <dgm:pt modelId="{654A8619-B907-4A59-8B1A-6B113F1D8ABB}" type="pres">
      <dgm:prSet presAssocID="{20D491EA-168D-4007-9A30-137C95817EB5}" presName="spacerR" presStyleCnt="0"/>
      <dgm:spPr/>
    </dgm:pt>
    <dgm:pt modelId="{7D8F1643-AFBB-48D7-9830-2AF1DC999DA5}" type="pres">
      <dgm:prSet presAssocID="{FFAEB630-81DD-4A8F-A850-D0DA987C0012}" presName="node" presStyleLbl="node1" presStyleIdx="2" presStyleCnt="3" custScaleX="242703" custScaleY="138919" custLinFactX="-2338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A7E36-158D-4CBE-A98B-347F62088C4A}" srcId="{2D448EA6-D5BC-46C8-9436-0EADB0E293D4}" destId="{FFAEB630-81DD-4A8F-A850-D0DA987C0012}" srcOrd="2" destOrd="0" parTransId="{BE61BA56-5868-44AC-84C4-02C16471F10C}" sibTransId="{CFB4BE24-B843-488C-9AD5-C2DD7FD81267}"/>
    <dgm:cxn modelId="{1DB8E6A9-FBE3-4928-B5D4-DEC1C5BF0F89}" srcId="{2D448EA6-D5BC-46C8-9436-0EADB0E293D4}" destId="{41899354-2BE6-4F07-868C-0704D4616F08}" srcOrd="1" destOrd="0" parTransId="{3A973C00-55EB-40B4-AA7F-A3AE1DAE3B29}" sibTransId="{20D491EA-168D-4007-9A30-137C95817EB5}"/>
    <dgm:cxn modelId="{7415E299-8B78-4CC1-A5CF-ED3172B0A4B6}" type="presOf" srcId="{FFAEB630-81DD-4A8F-A850-D0DA987C0012}" destId="{7D8F1643-AFBB-48D7-9830-2AF1DC999DA5}" srcOrd="0" destOrd="0" presId="urn:microsoft.com/office/officeart/2005/8/layout/equation1"/>
    <dgm:cxn modelId="{D24815BC-2D35-4660-B358-43F64735AF38}" type="presOf" srcId="{20D491EA-168D-4007-9A30-137C95817EB5}" destId="{C1A69AAF-888D-4B70-A1ED-005890D9AD79}" srcOrd="0" destOrd="0" presId="urn:microsoft.com/office/officeart/2005/8/layout/equation1"/>
    <dgm:cxn modelId="{5FB38375-90CF-4924-A047-E849F4503548}" type="presOf" srcId="{2D448EA6-D5BC-46C8-9436-0EADB0E293D4}" destId="{517EDE91-8113-4536-ACE5-736FE24AA294}" srcOrd="0" destOrd="0" presId="urn:microsoft.com/office/officeart/2005/8/layout/equation1"/>
    <dgm:cxn modelId="{A7CA9465-9D26-4381-A9D9-348AA4D6486D}" type="presOf" srcId="{21C31C5F-8B75-4911-BA9F-D6625E4FE254}" destId="{AE9F3485-773F-4FAD-9BEE-2FB124DDBA9D}" srcOrd="0" destOrd="0" presId="urn:microsoft.com/office/officeart/2005/8/layout/equation1"/>
    <dgm:cxn modelId="{5E948FFB-B20F-4770-BED4-069A3BE94CE3}" srcId="{2D448EA6-D5BC-46C8-9436-0EADB0E293D4}" destId="{21C31C5F-8B75-4911-BA9F-D6625E4FE254}" srcOrd="0" destOrd="0" parTransId="{6FCAAE01-FC89-4CB2-9809-9BA7F420B552}" sibTransId="{EBD95A49-6F7D-40F7-9760-E288780B085F}"/>
    <dgm:cxn modelId="{266616C3-6E99-4FD2-8736-ADE43F35229E}" type="presOf" srcId="{41899354-2BE6-4F07-868C-0704D4616F08}" destId="{B5B5B4B2-1F9D-489C-8559-A6C4E124C02A}" srcOrd="0" destOrd="0" presId="urn:microsoft.com/office/officeart/2005/8/layout/equation1"/>
    <dgm:cxn modelId="{7EBE740D-6752-427C-99BC-42DE2B0FDA95}" type="presOf" srcId="{EBD95A49-6F7D-40F7-9760-E288780B085F}" destId="{A5705967-4D0C-47CB-8729-F985F3D2021A}" srcOrd="0" destOrd="0" presId="urn:microsoft.com/office/officeart/2005/8/layout/equation1"/>
    <dgm:cxn modelId="{2B5B1875-9779-4DA1-894D-C30BBE1888FD}" type="presParOf" srcId="{517EDE91-8113-4536-ACE5-736FE24AA294}" destId="{AE9F3485-773F-4FAD-9BEE-2FB124DDBA9D}" srcOrd="0" destOrd="0" presId="urn:microsoft.com/office/officeart/2005/8/layout/equation1"/>
    <dgm:cxn modelId="{176A2E1D-DBDB-411C-92A5-C8ED95850822}" type="presParOf" srcId="{517EDE91-8113-4536-ACE5-736FE24AA294}" destId="{B8A778D7-68CC-4C7B-999E-4A239D467F9F}" srcOrd="1" destOrd="0" presId="urn:microsoft.com/office/officeart/2005/8/layout/equation1"/>
    <dgm:cxn modelId="{D99989FB-CC14-4446-BD70-23378BFAA5A5}" type="presParOf" srcId="{517EDE91-8113-4536-ACE5-736FE24AA294}" destId="{A5705967-4D0C-47CB-8729-F985F3D2021A}" srcOrd="2" destOrd="0" presId="urn:microsoft.com/office/officeart/2005/8/layout/equation1"/>
    <dgm:cxn modelId="{76B49014-4B76-42DA-8CE4-B846A8C8DE78}" type="presParOf" srcId="{517EDE91-8113-4536-ACE5-736FE24AA294}" destId="{9DFDF663-475A-487C-8D24-48F11670101F}" srcOrd="3" destOrd="0" presId="urn:microsoft.com/office/officeart/2005/8/layout/equation1"/>
    <dgm:cxn modelId="{05998B35-7D54-4AC3-A968-12B12150ACB6}" type="presParOf" srcId="{517EDE91-8113-4536-ACE5-736FE24AA294}" destId="{B5B5B4B2-1F9D-489C-8559-A6C4E124C02A}" srcOrd="4" destOrd="0" presId="urn:microsoft.com/office/officeart/2005/8/layout/equation1"/>
    <dgm:cxn modelId="{9AB35017-51D9-4410-A2CB-E5A0B561D302}" type="presParOf" srcId="{517EDE91-8113-4536-ACE5-736FE24AA294}" destId="{4560D150-64AE-45F0-8F68-2019577D6959}" srcOrd="5" destOrd="0" presId="urn:microsoft.com/office/officeart/2005/8/layout/equation1"/>
    <dgm:cxn modelId="{2D3F445D-A3A9-4AF1-9BD2-6C46F65AA639}" type="presParOf" srcId="{517EDE91-8113-4536-ACE5-736FE24AA294}" destId="{C1A69AAF-888D-4B70-A1ED-005890D9AD79}" srcOrd="6" destOrd="0" presId="urn:microsoft.com/office/officeart/2005/8/layout/equation1"/>
    <dgm:cxn modelId="{62EAC533-615B-4576-9033-976870BE3131}" type="presParOf" srcId="{517EDE91-8113-4536-ACE5-736FE24AA294}" destId="{654A8619-B907-4A59-8B1A-6B113F1D8ABB}" srcOrd="7" destOrd="0" presId="urn:microsoft.com/office/officeart/2005/8/layout/equation1"/>
    <dgm:cxn modelId="{97EEC7BD-8734-4EFB-A610-2B8319088D52}" type="presParOf" srcId="{517EDE91-8113-4536-ACE5-736FE24AA294}" destId="{7D8F1643-AFBB-48D7-9830-2AF1DC999DA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DAE1F-97A6-4C08-B0D0-57553C8E863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6158A46B-DB8A-4032-AE46-6867A1CAE817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Online Advertising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D4FA0-8ED7-45E4-9B21-F318EEA34F87}" type="parTrans" cxnId="{45AF496F-ABC7-4B40-B326-486ACDB54152}">
      <dgm:prSet/>
      <dgm:spPr/>
      <dgm:t>
        <a:bodyPr/>
        <a:lstStyle/>
        <a:p>
          <a:endParaRPr lang="en-US"/>
        </a:p>
      </dgm:t>
    </dgm:pt>
    <dgm:pt modelId="{55D1C590-64B2-476B-AD96-B7832955886B}" type="sibTrans" cxnId="{45AF496F-ABC7-4B40-B326-486ACDB54152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E57C7CAB-4D02-4BD5-BFAF-88CC53F569E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Interactive Marketing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CAD12-0702-44F9-8C18-4BD564C767C4}" type="parTrans" cxnId="{A5502AE4-8BCA-4CED-B092-EF287F7B3607}">
      <dgm:prSet/>
      <dgm:spPr/>
      <dgm:t>
        <a:bodyPr/>
        <a:lstStyle/>
        <a:p>
          <a:endParaRPr lang="en-US"/>
        </a:p>
      </dgm:t>
    </dgm:pt>
    <dgm:pt modelId="{60E7851A-72E0-4E5B-89E8-82E5011F9917}" type="sibTrans" cxnId="{A5502AE4-8BCA-4CED-B092-EF287F7B3607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24F80073-FD08-4805-B8C6-C366C97BBD6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E-Commerce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ED594-E33D-4F7C-B9CA-AA5D962EA6B9}" type="parTrans" cxnId="{67DC80ED-B09D-4911-89F1-D81D2D15D0EE}">
      <dgm:prSet/>
      <dgm:spPr/>
      <dgm:t>
        <a:bodyPr/>
        <a:lstStyle/>
        <a:p>
          <a:endParaRPr lang="en-US"/>
        </a:p>
      </dgm:t>
    </dgm:pt>
    <dgm:pt modelId="{85B9F29A-864F-4DF3-90E1-CDBF3F2B2567}" type="sibTrans" cxnId="{67DC80ED-B09D-4911-89F1-D81D2D15D0EE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29A3EAE9-8841-4AC7-809F-599DC1403C6D}" type="pres">
      <dgm:prSet presAssocID="{B03DAE1F-97A6-4C08-B0D0-57553C8E863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0ED555-B972-4A4D-A0DC-48D632BC4990}" type="pres">
      <dgm:prSet presAssocID="{6158A46B-DB8A-4032-AE46-6867A1CAE817}" presName="gear1" presStyleLbl="node1" presStyleIdx="0" presStyleCnt="3" custScaleX="1159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BBECD-61AD-4D80-A85C-361639344E58}" type="pres">
      <dgm:prSet presAssocID="{6158A46B-DB8A-4032-AE46-6867A1CAE817}" presName="gear1srcNode" presStyleLbl="node1" presStyleIdx="0" presStyleCnt="3"/>
      <dgm:spPr/>
      <dgm:t>
        <a:bodyPr/>
        <a:lstStyle/>
        <a:p>
          <a:endParaRPr lang="en-US"/>
        </a:p>
      </dgm:t>
    </dgm:pt>
    <dgm:pt modelId="{A257BC18-6477-4DCE-AF51-8FCE0D79D7E0}" type="pres">
      <dgm:prSet presAssocID="{6158A46B-DB8A-4032-AE46-6867A1CAE817}" presName="gear1dstNode" presStyleLbl="node1" presStyleIdx="0" presStyleCnt="3"/>
      <dgm:spPr/>
      <dgm:t>
        <a:bodyPr/>
        <a:lstStyle/>
        <a:p>
          <a:endParaRPr lang="en-US"/>
        </a:p>
      </dgm:t>
    </dgm:pt>
    <dgm:pt modelId="{E2668999-814B-44C5-A9D8-AA194AA26ACE}" type="pres">
      <dgm:prSet presAssocID="{E57C7CAB-4D02-4BD5-BFAF-88CC53F569EA}" presName="gear2" presStyleLbl="node1" presStyleIdx="1" presStyleCnt="3" custScaleX="166666" custScaleY="143805" custLinFactNeighborX="-29189" custLinFactNeighborY="27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F39FF-B151-4BA7-A8E3-9F2FAE37359E}" type="pres">
      <dgm:prSet presAssocID="{E57C7CAB-4D02-4BD5-BFAF-88CC53F569EA}" presName="gear2srcNode" presStyleLbl="node1" presStyleIdx="1" presStyleCnt="3"/>
      <dgm:spPr/>
      <dgm:t>
        <a:bodyPr/>
        <a:lstStyle/>
        <a:p>
          <a:endParaRPr lang="en-US"/>
        </a:p>
      </dgm:t>
    </dgm:pt>
    <dgm:pt modelId="{9EB76AA8-07C5-4461-8D93-582F13DE023E}" type="pres">
      <dgm:prSet presAssocID="{E57C7CAB-4D02-4BD5-BFAF-88CC53F569EA}" presName="gear2dstNode" presStyleLbl="node1" presStyleIdx="1" presStyleCnt="3"/>
      <dgm:spPr/>
      <dgm:t>
        <a:bodyPr/>
        <a:lstStyle/>
        <a:p>
          <a:endParaRPr lang="en-US"/>
        </a:p>
      </dgm:t>
    </dgm:pt>
    <dgm:pt modelId="{1BD13299-8F2C-4C5D-9218-B25E58C84AA0}" type="pres">
      <dgm:prSet presAssocID="{24F80073-FD08-4805-B8C6-C366C97BBD64}" presName="gear3" presStyleLbl="node1" presStyleIdx="2" presStyleCnt="3" custScaleX="183304" custScaleY="183112"/>
      <dgm:spPr/>
      <dgm:t>
        <a:bodyPr/>
        <a:lstStyle/>
        <a:p>
          <a:endParaRPr lang="en-US"/>
        </a:p>
      </dgm:t>
    </dgm:pt>
    <dgm:pt modelId="{0EDC0BB0-0E2E-4EBA-9D1F-15BAC10F2F59}" type="pres">
      <dgm:prSet presAssocID="{24F80073-FD08-4805-B8C6-C366C97BBD6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EBEF-B22F-4743-9DBD-DA07BF62C518}" type="pres">
      <dgm:prSet presAssocID="{24F80073-FD08-4805-B8C6-C366C97BBD64}" presName="gear3srcNode" presStyleLbl="node1" presStyleIdx="2" presStyleCnt="3"/>
      <dgm:spPr/>
      <dgm:t>
        <a:bodyPr/>
        <a:lstStyle/>
        <a:p>
          <a:endParaRPr lang="en-US"/>
        </a:p>
      </dgm:t>
    </dgm:pt>
    <dgm:pt modelId="{5FB6E633-695F-4A4C-8170-872F18294306}" type="pres">
      <dgm:prSet presAssocID="{24F80073-FD08-4805-B8C6-C366C97BBD64}" presName="gear3dstNode" presStyleLbl="node1" presStyleIdx="2" presStyleCnt="3"/>
      <dgm:spPr/>
      <dgm:t>
        <a:bodyPr/>
        <a:lstStyle/>
        <a:p>
          <a:endParaRPr lang="en-US"/>
        </a:p>
      </dgm:t>
    </dgm:pt>
    <dgm:pt modelId="{26A07751-FF0A-41D1-AB39-E7CB9F0CE9DF}" type="pres">
      <dgm:prSet presAssocID="{55D1C590-64B2-476B-AD96-B7832955886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07379A5-F07E-40BC-A30A-D9ADE8AA8E9F}" type="pres">
      <dgm:prSet presAssocID="{60E7851A-72E0-4E5B-89E8-82E5011F9917}" presName="connector2" presStyleLbl="sibTrans2D1" presStyleIdx="1" presStyleCnt="3" custAng="194578" custLinFactNeighborX="-745" custLinFactNeighborY="-6420"/>
      <dgm:spPr/>
      <dgm:t>
        <a:bodyPr/>
        <a:lstStyle/>
        <a:p>
          <a:endParaRPr lang="en-US"/>
        </a:p>
      </dgm:t>
    </dgm:pt>
    <dgm:pt modelId="{40BFA464-396D-4BB3-98A3-972DA5DFDB8E}" type="pres">
      <dgm:prSet presAssocID="{85B9F29A-864F-4DF3-90E1-CDBF3F2B2567}" presName="connector3" presStyleLbl="sibTrans2D1" presStyleIdx="2" presStyleCnt="3" custAng="1211242" custLinFactNeighborX="-9585" custLinFactNeighborY="-11863"/>
      <dgm:spPr/>
      <dgm:t>
        <a:bodyPr/>
        <a:lstStyle/>
        <a:p>
          <a:endParaRPr lang="en-US"/>
        </a:p>
      </dgm:t>
    </dgm:pt>
  </dgm:ptLst>
  <dgm:cxnLst>
    <dgm:cxn modelId="{6BB8B3EF-D531-4EBD-A6F9-084BAF304B16}" type="presOf" srcId="{6158A46B-DB8A-4032-AE46-6867A1CAE817}" destId="{A257BC18-6477-4DCE-AF51-8FCE0D79D7E0}" srcOrd="2" destOrd="0" presId="urn:microsoft.com/office/officeart/2005/8/layout/gear1"/>
    <dgm:cxn modelId="{1FD30556-6E3E-4652-A619-F683662F75FE}" type="presOf" srcId="{85B9F29A-864F-4DF3-90E1-CDBF3F2B2567}" destId="{40BFA464-396D-4BB3-98A3-972DA5DFDB8E}" srcOrd="0" destOrd="0" presId="urn:microsoft.com/office/officeart/2005/8/layout/gear1"/>
    <dgm:cxn modelId="{A1593B21-48EB-4C34-BB31-E0537F8D60F2}" type="presOf" srcId="{24F80073-FD08-4805-B8C6-C366C97BBD64}" destId="{0EDC0BB0-0E2E-4EBA-9D1F-15BAC10F2F59}" srcOrd="1" destOrd="0" presId="urn:microsoft.com/office/officeart/2005/8/layout/gear1"/>
    <dgm:cxn modelId="{9B34FC11-74B1-46F8-B625-F6FD72231EDC}" type="presOf" srcId="{E57C7CAB-4D02-4BD5-BFAF-88CC53F569EA}" destId="{E2668999-814B-44C5-A9D8-AA194AA26ACE}" srcOrd="0" destOrd="0" presId="urn:microsoft.com/office/officeart/2005/8/layout/gear1"/>
    <dgm:cxn modelId="{45AF496F-ABC7-4B40-B326-486ACDB54152}" srcId="{B03DAE1F-97A6-4C08-B0D0-57553C8E863A}" destId="{6158A46B-DB8A-4032-AE46-6867A1CAE817}" srcOrd="0" destOrd="0" parTransId="{637D4FA0-8ED7-45E4-9B21-F318EEA34F87}" sibTransId="{55D1C590-64B2-476B-AD96-B7832955886B}"/>
    <dgm:cxn modelId="{A5502AE4-8BCA-4CED-B092-EF287F7B3607}" srcId="{B03DAE1F-97A6-4C08-B0D0-57553C8E863A}" destId="{E57C7CAB-4D02-4BD5-BFAF-88CC53F569EA}" srcOrd="1" destOrd="0" parTransId="{E08CAD12-0702-44F9-8C18-4BD564C767C4}" sibTransId="{60E7851A-72E0-4E5B-89E8-82E5011F9917}"/>
    <dgm:cxn modelId="{770E1F31-9B22-439E-8A7E-54234C6BDCD6}" type="presOf" srcId="{24F80073-FD08-4805-B8C6-C366C97BBD64}" destId="{1BD13299-8F2C-4C5D-9218-B25E58C84AA0}" srcOrd="0" destOrd="0" presId="urn:microsoft.com/office/officeart/2005/8/layout/gear1"/>
    <dgm:cxn modelId="{074BE4A7-A052-4CD3-97FC-5F6F95A5C239}" type="presOf" srcId="{6158A46B-DB8A-4032-AE46-6867A1CAE817}" destId="{950ED555-B972-4A4D-A0DC-48D632BC4990}" srcOrd="0" destOrd="0" presId="urn:microsoft.com/office/officeart/2005/8/layout/gear1"/>
    <dgm:cxn modelId="{226AB0EC-8BF5-4D73-AD5B-AC079679E949}" type="presOf" srcId="{55D1C590-64B2-476B-AD96-B7832955886B}" destId="{26A07751-FF0A-41D1-AB39-E7CB9F0CE9DF}" srcOrd="0" destOrd="0" presId="urn:microsoft.com/office/officeart/2005/8/layout/gear1"/>
    <dgm:cxn modelId="{D4F2CB7C-5C4A-4538-A29D-A0A4457554D8}" type="presOf" srcId="{24F80073-FD08-4805-B8C6-C366C97BBD64}" destId="{5FB6E633-695F-4A4C-8170-872F18294306}" srcOrd="3" destOrd="0" presId="urn:microsoft.com/office/officeart/2005/8/layout/gear1"/>
    <dgm:cxn modelId="{3C1CF29C-6186-4AE7-A283-6C3898EEE731}" type="presOf" srcId="{E57C7CAB-4D02-4BD5-BFAF-88CC53F569EA}" destId="{9EB76AA8-07C5-4461-8D93-582F13DE023E}" srcOrd="2" destOrd="0" presId="urn:microsoft.com/office/officeart/2005/8/layout/gear1"/>
    <dgm:cxn modelId="{F7E8DD3E-647F-4163-B4A7-40958FD5A05A}" type="presOf" srcId="{6158A46B-DB8A-4032-AE46-6867A1CAE817}" destId="{B25BBECD-61AD-4D80-A85C-361639344E58}" srcOrd="1" destOrd="0" presId="urn:microsoft.com/office/officeart/2005/8/layout/gear1"/>
    <dgm:cxn modelId="{539F1589-9851-420B-896E-3DD29D88431C}" type="presOf" srcId="{E57C7CAB-4D02-4BD5-BFAF-88CC53F569EA}" destId="{7F4F39FF-B151-4BA7-A8E3-9F2FAE37359E}" srcOrd="1" destOrd="0" presId="urn:microsoft.com/office/officeart/2005/8/layout/gear1"/>
    <dgm:cxn modelId="{46AFC8ED-0262-47BE-895F-2AF5541D13D0}" type="presOf" srcId="{60E7851A-72E0-4E5B-89E8-82E5011F9917}" destId="{A07379A5-F07E-40BC-A30A-D9ADE8AA8E9F}" srcOrd="0" destOrd="0" presId="urn:microsoft.com/office/officeart/2005/8/layout/gear1"/>
    <dgm:cxn modelId="{67DC80ED-B09D-4911-89F1-D81D2D15D0EE}" srcId="{B03DAE1F-97A6-4C08-B0D0-57553C8E863A}" destId="{24F80073-FD08-4805-B8C6-C366C97BBD64}" srcOrd="2" destOrd="0" parTransId="{D15ED594-E33D-4F7C-B9CA-AA5D962EA6B9}" sibTransId="{85B9F29A-864F-4DF3-90E1-CDBF3F2B2567}"/>
    <dgm:cxn modelId="{846F71CF-EA25-4A68-82E2-B42E766A7F84}" type="presOf" srcId="{24F80073-FD08-4805-B8C6-C366C97BBD64}" destId="{932FEBEF-B22F-4743-9DBD-DA07BF62C518}" srcOrd="2" destOrd="0" presId="urn:microsoft.com/office/officeart/2005/8/layout/gear1"/>
    <dgm:cxn modelId="{50C46929-BE3A-43A6-BEBB-0CD28C75463E}" type="presOf" srcId="{B03DAE1F-97A6-4C08-B0D0-57553C8E863A}" destId="{29A3EAE9-8841-4AC7-809F-599DC1403C6D}" srcOrd="0" destOrd="0" presId="urn:microsoft.com/office/officeart/2005/8/layout/gear1"/>
    <dgm:cxn modelId="{2510A31D-418C-4FF7-8996-BCD5E5A00AF7}" type="presParOf" srcId="{29A3EAE9-8841-4AC7-809F-599DC1403C6D}" destId="{950ED555-B972-4A4D-A0DC-48D632BC4990}" srcOrd="0" destOrd="0" presId="urn:microsoft.com/office/officeart/2005/8/layout/gear1"/>
    <dgm:cxn modelId="{F797E145-B4F5-4AD8-B507-C32876701809}" type="presParOf" srcId="{29A3EAE9-8841-4AC7-809F-599DC1403C6D}" destId="{B25BBECD-61AD-4D80-A85C-361639344E58}" srcOrd="1" destOrd="0" presId="urn:microsoft.com/office/officeart/2005/8/layout/gear1"/>
    <dgm:cxn modelId="{9B3D789B-75CF-4323-B1FC-38FB482218A2}" type="presParOf" srcId="{29A3EAE9-8841-4AC7-809F-599DC1403C6D}" destId="{A257BC18-6477-4DCE-AF51-8FCE0D79D7E0}" srcOrd="2" destOrd="0" presId="urn:microsoft.com/office/officeart/2005/8/layout/gear1"/>
    <dgm:cxn modelId="{24039D68-E244-4132-9BAA-57CD419CE9B3}" type="presParOf" srcId="{29A3EAE9-8841-4AC7-809F-599DC1403C6D}" destId="{E2668999-814B-44C5-A9D8-AA194AA26ACE}" srcOrd="3" destOrd="0" presId="urn:microsoft.com/office/officeart/2005/8/layout/gear1"/>
    <dgm:cxn modelId="{18332E6A-C441-4E5B-975A-E8938B81215A}" type="presParOf" srcId="{29A3EAE9-8841-4AC7-809F-599DC1403C6D}" destId="{7F4F39FF-B151-4BA7-A8E3-9F2FAE37359E}" srcOrd="4" destOrd="0" presId="urn:microsoft.com/office/officeart/2005/8/layout/gear1"/>
    <dgm:cxn modelId="{1B2EFD95-5ADA-4ADE-9F9E-8E57CF093329}" type="presParOf" srcId="{29A3EAE9-8841-4AC7-809F-599DC1403C6D}" destId="{9EB76AA8-07C5-4461-8D93-582F13DE023E}" srcOrd="5" destOrd="0" presId="urn:microsoft.com/office/officeart/2005/8/layout/gear1"/>
    <dgm:cxn modelId="{A01BEB28-C827-4F5B-9D30-7E4133009145}" type="presParOf" srcId="{29A3EAE9-8841-4AC7-809F-599DC1403C6D}" destId="{1BD13299-8F2C-4C5D-9218-B25E58C84AA0}" srcOrd="6" destOrd="0" presId="urn:microsoft.com/office/officeart/2005/8/layout/gear1"/>
    <dgm:cxn modelId="{3072CD98-C767-4435-A5C0-07F41127CEFB}" type="presParOf" srcId="{29A3EAE9-8841-4AC7-809F-599DC1403C6D}" destId="{0EDC0BB0-0E2E-4EBA-9D1F-15BAC10F2F59}" srcOrd="7" destOrd="0" presId="urn:microsoft.com/office/officeart/2005/8/layout/gear1"/>
    <dgm:cxn modelId="{E20A3717-A5B6-46A7-A8A4-D5ABC188E2A8}" type="presParOf" srcId="{29A3EAE9-8841-4AC7-809F-599DC1403C6D}" destId="{932FEBEF-B22F-4743-9DBD-DA07BF62C518}" srcOrd="8" destOrd="0" presId="urn:microsoft.com/office/officeart/2005/8/layout/gear1"/>
    <dgm:cxn modelId="{54283BCA-BF15-4AFB-8440-5AA6142201BE}" type="presParOf" srcId="{29A3EAE9-8841-4AC7-809F-599DC1403C6D}" destId="{5FB6E633-695F-4A4C-8170-872F18294306}" srcOrd="9" destOrd="0" presId="urn:microsoft.com/office/officeart/2005/8/layout/gear1"/>
    <dgm:cxn modelId="{B611E281-34A3-446B-BDA0-740A1FCE0E6F}" type="presParOf" srcId="{29A3EAE9-8841-4AC7-809F-599DC1403C6D}" destId="{26A07751-FF0A-41D1-AB39-E7CB9F0CE9DF}" srcOrd="10" destOrd="0" presId="urn:microsoft.com/office/officeart/2005/8/layout/gear1"/>
    <dgm:cxn modelId="{61FF3839-64B3-487E-B833-57E6115B2B82}" type="presParOf" srcId="{29A3EAE9-8841-4AC7-809F-599DC1403C6D}" destId="{A07379A5-F07E-40BC-A30A-D9ADE8AA8E9F}" srcOrd="11" destOrd="0" presId="urn:microsoft.com/office/officeart/2005/8/layout/gear1"/>
    <dgm:cxn modelId="{FE89D494-2BAC-42A0-90C7-20FF15ADFE0C}" type="presParOf" srcId="{29A3EAE9-8841-4AC7-809F-599DC1403C6D}" destId="{40BFA464-396D-4BB3-98A3-972DA5DFDB8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4357B8-625F-4E90-80D0-DEC1D0F900E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E71592-C574-438F-8CCB-B59FD3EA9B1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Special Events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07754-EE21-44EC-B39D-E9979AC149F1}" type="parTrans" cxnId="{578FF134-2AFE-4151-8487-FA47933FC17C}">
      <dgm:prSet/>
      <dgm:spPr/>
      <dgm:t>
        <a:bodyPr/>
        <a:lstStyle/>
        <a:p>
          <a:endParaRPr lang="en-US"/>
        </a:p>
      </dgm:t>
    </dgm:pt>
    <dgm:pt modelId="{C1FDE756-9312-4EA5-A25D-4997664085C8}" type="sibTrans" cxnId="{578FF134-2AFE-4151-8487-FA47933FC17C}">
      <dgm:prSet/>
      <dgm:spPr/>
      <dgm:t>
        <a:bodyPr/>
        <a:lstStyle/>
        <a:p>
          <a:endParaRPr lang="en-US"/>
        </a:p>
      </dgm:t>
    </dgm:pt>
    <dgm:pt modelId="{76C1B400-14CE-49B9-9564-E0F8FF5DA5B1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Sponsorships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1F622-2C85-46CE-BFA6-24F22EAF86EF}" type="parTrans" cxnId="{E29FD24F-18CA-4D97-B3CD-8EFB79EE5C23}">
      <dgm:prSet/>
      <dgm:spPr/>
      <dgm:t>
        <a:bodyPr/>
        <a:lstStyle/>
        <a:p>
          <a:endParaRPr lang="en-US"/>
        </a:p>
      </dgm:t>
    </dgm:pt>
    <dgm:pt modelId="{168C7950-6B0F-487B-B219-79BE3F6C92C9}" type="sibTrans" cxnId="{E29FD24F-18CA-4D97-B3CD-8EFB79EE5C23}">
      <dgm:prSet/>
      <dgm:spPr/>
      <dgm:t>
        <a:bodyPr/>
        <a:lstStyle/>
        <a:p>
          <a:endParaRPr lang="en-US"/>
        </a:p>
      </dgm:t>
    </dgm:pt>
    <dgm:pt modelId="{1F4BCDCB-BB51-48B9-8AEE-1582F04F7A79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Public Speaking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21F13-699D-4B74-A7CE-A9920D2EAFBA}" type="parTrans" cxnId="{4622E0D2-76DC-4DC6-AC92-6FE0E2A38AD1}">
      <dgm:prSet/>
      <dgm:spPr/>
      <dgm:t>
        <a:bodyPr/>
        <a:lstStyle/>
        <a:p>
          <a:endParaRPr lang="en-US"/>
        </a:p>
      </dgm:t>
    </dgm:pt>
    <dgm:pt modelId="{FF046633-F8FE-4C62-99C6-F3E5B7D4BC85}" type="sibTrans" cxnId="{4622E0D2-76DC-4DC6-AC92-6FE0E2A38AD1}">
      <dgm:prSet/>
      <dgm:spPr/>
      <dgm:t>
        <a:bodyPr/>
        <a:lstStyle/>
        <a:p>
          <a:endParaRPr lang="en-US"/>
        </a:p>
      </dgm:t>
    </dgm:pt>
    <dgm:pt modelId="{E2C53463-2296-48AC-AB5C-9379C1FD6E60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Networking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4C029-B35D-4157-BB87-A88349F95CA3}" type="parTrans" cxnId="{8551CC22-D75A-40DD-B0EB-DD8C5420B81D}">
      <dgm:prSet/>
      <dgm:spPr/>
      <dgm:t>
        <a:bodyPr/>
        <a:lstStyle/>
        <a:p>
          <a:endParaRPr lang="en-US"/>
        </a:p>
      </dgm:t>
    </dgm:pt>
    <dgm:pt modelId="{47DE4C7A-4EB4-4B5F-8616-BBCB3E8ADBDA}" type="sibTrans" cxnId="{8551CC22-D75A-40DD-B0EB-DD8C5420B81D}">
      <dgm:prSet/>
      <dgm:spPr/>
      <dgm:t>
        <a:bodyPr/>
        <a:lstStyle/>
        <a:p>
          <a:endParaRPr lang="en-US"/>
        </a:p>
      </dgm:t>
    </dgm:pt>
    <dgm:pt modelId="{17988721-8CB6-40E1-9BE2-236AA36C2E4E}" type="pres">
      <dgm:prSet presAssocID="{FD4357B8-625F-4E90-80D0-DEC1D0F900E0}" presName="arrowDiagram" presStyleCnt="0">
        <dgm:presLayoutVars>
          <dgm:chMax val="5"/>
          <dgm:dir/>
          <dgm:resizeHandles val="exact"/>
        </dgm:presLayoutVars>
      </dgm:prSet>
      <dgm:spPr/>
    </dgm:pt>
    <dgm:pt modelId="{804AD924-61B3-4B10-B767-B070EEA46002}" type="pres">
      <dgm:prSet presAssocID="{FD4357B8-625F-4E90-80D0-DEC1D0F900E0}" presName="arrow" presStyleLbl="bgShp" presStyleIdx="0" presStyleCnt="1"/>
      <dgm:spPr>
        <a:solidFill>
          <a:srgbClr val="FF6600"/>
        </a:solidFill>
        <a:ln>
          <a:solidFill>
            <a:srgbClr val="00CC99"/>
          </a:solidFill>
        </a:ln>
      </dgm:spPr>
    </dgm:pt>
    <dgm:pt modelId="{6499EA92-DD9F-4BA8-9FC0-3D1AE0BC14B8}" type="pres">
      <dgm:prSet presAssocID="{FD4357B8-625F-4E90-80D0-DEC1D0F900E0}" presName="arrowDiagram4" presStyleCnt="0"/>
      <dgm:spPr/>
    </dgm:pt>
    <dgm:pt modelId="{6289F904-C29C-464C-92DC-977A7D980C28}" type="pres">
      <dgm:prSet presAssocID="{37E71592-C574-438F-8CCB-B59FD3EA9B1F}" presName="bullet4a" presStyleLbl="node1" presStyleIdx="0" presStyleCnt="4"/>
      <dgm:spPr>
        <a:solidFill>
          <a:srgbClr val="00CC99"/>
        </a:solidFill>
      </dgm:spPr>
    </dgm:pt>
    <dgm:pt modelId="{8283E166-946A-4377-99C9-205CD03B8C3B}" type="pres">
      <dgm:prSet presAssocID="{37E71592-C574-438F-8CCB-B59FD3EA9B1F}" presName="textBox4a" presStyleLbl="revTx" presStyleIdx="0" presStyleCnt="4" custScaleX="129102" custLinFactNeighborX="20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B3F0B-5ADE-456A-850E-C709AD7E6737}" type="pres">
      <dgm:prSet presAssocID="{76C1B400-14CE-49B9-9564-E0F8FF5DA5B1}" presName="bullet4b" presStyleLbl="node1" presStyleIdx="1" presStyleCnt="4"/>
      <dgm:spPr>
        <a:solidFill>
          <a:srgbClr val="00CC99"/>
        </a:solidFill>
      </dgm:spPr>
    </dgm:pt>
    <dgm:pt modelId="{F482C065-12D8-4ED1-83AA-742A6233ED24}" type="pres">
      <dgm:prSet presAssocID="{76C1B400-14CE-49B9-9564-E0F8FF5DA5B1}" presName="textBox4b" presStyleLbl="revTx" presStyleIdx="1" presStyleCnt="4" custScaleX="125378" custLinFactNeighborX="16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65506-E0AD-4585-91ED-909697397CFE}" type="pres">
      <dgm:prSet presAssocID="{E2C53463-2296-48AC-AB5C-9379C1FD6E60}" presName="bullet4c" presStyleLbl="node1" presStyleIdx="2" presStyleCnt="4"/>
      <dgm:spPr>
        <a:solidFill>
          <a:srgbClr val="00CC99"/>
        </a:solidFill>
      </dgm:spPr>
    </dgm:pt>
    <dgm:pt modelId="{AE6A44B1-34CF-4470-A054-E7A5593B1D5E}" type="pres">
      <dgm:prSet presAssocID="{E2C53463-2296-48AC-AB5C-9379C1FD6E60}" presName="textBox4c" presStyleLbl="revTx" presStyleIdx="2" presStyleCnt="4" custScaleX="114174" custLinFactNeighborX="10140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99FE0-5176-4EAA-80E0-542F32B89DE7}" type="pres">
      <dgm:prSet presAssocID="{1F4BCDCB-BB51-48B9-8AEE-1582F04F7A79}" presName="bullet4d" presStyleLbl="node1" presStyleIdx="3" presStyleCnt="4"/>
      <dgm:spPr>
        <a:solidFill>
          <a:srgbClr val="00CC99"/>
        </a:solidFill>
      </dgm:spPr>
    </dgm:pt>
    <dgm:pt modelId="{9CDB731D-B9F4-41CC-B14E-466DE81C7AE5}" type="pres">
      <dgm:prSet presAssocID="{1F4BCDCB-BB51-48B9-8AEE-1582F04F7A79}" presName="textBox4d" presStyleLbl="revTx" presStyleIdx="3" presStyleCnt="4" custLinFactNeighborX="5322" custLinFactNeighborY="4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492FB-8C9C-4135-985C-66A3235F4C48}" type="presOf" srcId="{76C1B400-14CE-49B9-9564-E0F8FF5DA5B1}" destId="{F482C065-12D8-4ED1-83AA-742A6233ED24}" srcOrd="0" destOrd="0" presId="urn:microsoft.com/office/officeart/2005/8/layout/arrow2"/>
    <dgm:cxn modelId="{B604F7C6-00F1-46FA-A04C-E3329D379851}" type="presOf" srcId="{FD4357B8-625F-4E90-80D0-DEC1D0F900E0}" destId="{17988721-8CB6-40E1-9BE2-236AA36C2E4E}" srcOrd="0" destOrd="0" presId="urn:microsoft.com/office/officeart/2005/8/layout/arrow2"/>
    <dgm:cxn modelId="{722D56EF-50D3-4565-8DB4-EF815B136F23}" type="presOf" srcId="{37E71592-C574-438F-8CCB-B59FD3EA9B1F}" destId="{8283E166-946A-4377-99C9-205CD03B8C3B}" srcOrd="0" destOrd="0" presId="urn:microsoft.com/office/officeart/2005/8/layout/arrow2"/>
    <dgm:cxn modelId="{E29FD24F-18CA-4D97-B3CD-8EFB79EE5C23}" srcId="{FD4357B8-625F-4E90-80D0-DEC1D0F900E0}" destId="{76C1B400-14CE-49B9-9564-E0F8FF5DA5B1}" srcOrd="1" destOrd="0" parTransId="{5A41F622-2C85-46CE-BFA6-24F22EAF86EF}" sibTransId="{168C7950-6B0F-487B-B219-79BE3F6C92C9}"/>
    <dgm:cxn modelId="{364A431F-733F-4C67-B317-B6432F95BC5E}" type="presOf" srcId="{E2C53463-2296-48AC-AB5C-9379C1FD6E60}" destId="{AE6A44B1-34CF-4470-A054-E7A5593B1D5E}" srcOrd="0" destOrd="0" presId="urn:microsoft.com/office/officeart/2005/8/layout/arrow2"/>
    <dgm:cxn modelId="{B2375D89-4000-474C-9071-33BBE41B7BB7}" type="presOf" srcId="{1F4BCDCB-BB51-48B9-8AEE-1582F04F7A79}" destId="{9CDB731D-B9F4-41CC-B14E-466DE81C7AE5}" srcOrd="0" destOrd="0" presId="urn:microsoft.com/office/officeart/2005/8/layout/arrow2"/>
    <dgm:cxn modelId="{578FF134-2AFE-4151-8487-FA47933FC17C}" srcId="{FD4357B8-625F-4E90-80D0-DEC1D0F900E0}" destId="{37E71592-C574-438F-8CCB-B59FD3EA9B1F}" srcOrd="0" destOrd="0" parTransId="{64B07754-EE21-44EC-B39D-E9979AC149F1}" sibTransId="{C1FDE756-9312-4EA5-A25D-4997664085C8}"/>
    <dgm:cxn modelId="{4622E0D2-76DC-4DC6-AC92-6FE0E2A38AD1}" srcId="{FD4357B8-625F-4E90-80D0-DEC1D0F900E0}" destId="{1F4BCDCB-BB51-48B9-8AEE-1582F04F7A79}" srcOrd="3" destOrd="0" parTransId="{7BA21F13-699D-4B74-A7CE-A9920D2EAFBA}" sibTransId="{FF046633-F8FE-4C62-99C6-F3E5B7D4BC85}"/>
    <dgm:cxn modelId="{8551CC22-D75A-40DD-B0EB-DD8C5420B81D}" srcId="{FD4357B8-625F-4E90-80D0-DEC1D0F900E0}" destId="{E2C53463-2296-48AC-AB5C-9379C1FD6E60}" srcOrd="2" destOrd="0" parTransId="{B664C029-B35D-4157-BB87-A88349F95CA3}" sibTransId="{47DE4C7A-4EB4-4B5F-8616-BBCB3E8ADBDA}"/>
    <dgm:cxn modelId="{20C8B424-9B20-4BF1-888D-AA5BFCCB3A19}" type="presParOf" srcId="{17988721-8CB6-40E1-9BE2-236AA36C2E4E}" destId="{804AD924-61B3-4B10-B767-B070EEA46002}" srcOrd="0" destOrd="0" presId="urn:microsoft.com/office/officeart/2005/8/layout/arrow2"/>
    <dgm:cxn modelId="{44EA20BB-BDA0-4E2D-8B6C-63ACDDCB50B7}" type="presParOf" srcId="{17988721-8CB6-40E1-9BE2-236AA36C2E4E}" destId="{6499EA92-DD9F-4BA8-9FC0-3D1AE0BC14B8}" srcOrd="1" destOrd="0" presId="urn:microsoft.com/office/officeart/2005/8/layout/arrow2"/>
    <dgm:cxn modelId="{1530309E-8EBA-413F-9583-CC32A8086F2E}" type="presParOf" srcId="{6499EA92-DD9F-4BA8-9FC0-3D1AE0BC14B8}" destId="{6289F904-C29C-464C-92DC-977A7D980C28}" srcOrd="0" destOrd="0" presId="urn:microsoft.com/office/officeart/2005/8/layout/arrow2"/>
    <dgm:cxn modelId="{618C1B0D-622C-450A-9F2C-0F08E20062D5}" type="presParOf" srcId="{6499EA92-DD9F-4BA8-9FC0-3D1AE0BC14B8}" destId="{8283E166-946A-4377-99C9-205CD03B8C3B}" srcOrd="1" destOrd="0" presId="urn:microsoft.com/office/officeart/2005/8/layout/arrow2"/>
    <dgm:cxn modelId="{CCF22E83-8690-4842-B3C0-8B3FFC558A2B}" type="presParOf" srcId="{6499EA92-DD9F-4BA8-9FC0-3D1AE0BC14B8}" destId="{ECFB3F0B-5ADE-456A-850E-C709AD7E6737}" srcOrd="2" destOrd="0" presId="urn:microsoft.com/office/officeart/2005/8/layout/arrow2"/>
    <dgm:cxn modelId="{6E306B6F-0F10-4ED3-A4D4-4E611C08543B}" type="presParOf" srcId="{6499EA92-DD9F-4BA8-9FC0-3D1AE0BC14B8}" destId="{F482C065-12D8-4ED1-83AA-742A6233ED24}" srcOrd="3" destOrd="0" presId="urn:microsoft.com/office/officeart/2005/8/layout/arrow2"/>
    <dgm:cxn modelId="{677DD6B4-3B0C-484F-9DDD-3DBFCDB2E25E}" type="presParOf" srcId="{6499EA92-DD9F-4BA8-9FC0-3D1AE0BC14B8}" destId="{76765506-E0AD-4585-91ED-909697397CFE}" srcOrd="4" destOrd="0" presId="urn:microsoft.com/office/officeart/2005/8/layout/arrow2"/>
    <dgm:cxn modelId="{A4F80A43-BBE6-4B94-A954-95A679425D6D}" type="presParOf" srcId="{6499EA92-DD9F-4BA8-9FC0-3D1AE0BC14B8}" destId="{AE6A44B1-34CF-4470-A054-E7A5593B1D5E}" srcOrd="5" destOrd="0" presId="urn:microsoft.com/office/officeart/2005/8/layout/arrow2"/>
    <dgm:cxn modelId="{8F777AA4-88DE-48CA-AF5E-3D31D2BF7ACC}" type="presParOf" srcId="{6499EA92-DD9F-4BA8-9FC0-3D1AE0BC14B8}" destId="{65599FE0-5176-4EAA-80E0-542F32B89DE7}" srcOrd="6" destOrd="0" presId="urn:microsoft.com/office/officeart/2005/8/layout/arrow2"/>
    <dgm:cxn modelId="{76B93F21-93A4-4A5C-A0A2-1EAC959C21A8}" type="presParOf" srcId="{6499EA92-DD9F-4BA8-9FC0-3D1AE0BC14B8}" destId="{9CDB731D-B9F4-41CC-B14E-466DE81C7AE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73F31-0C7C-4DC7-9145-BDE4A519B882}">
      <dsp:nvSpPr>
        <dsp:cNvPr id="0" name=""/>
        <dsp:cNvSpPr/>
      </dsp:nvSpPr>
      <dsp:spPr>
        <a:xfrm rot="18000000">
          <a:off x="822" y="2175801"/>
          <a:ext cx="1747986" cy="1136191"/>
        </a:xfrm>
        <a:prstGeom prst="round2Same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8000000">
        <a:off x="822" y="2175801"/>
        <a:ext cx="1747986" cy="1136191"/>
      </dsp:txXfrm>
    </dsp:sp>
    <dsp:sp modelId="{741508F9-67F3-402A-A0F9-C6046A97306D}">
      <dsp:nvSpPr>
        <dsp:cNvPr id="0" name=""/>
        <dsp:cNvSpPr/>
      </dsp:nvSpPr>
      <dsp:spPr>
        <a:xfrm rot="20400000">
          <a:off x="1546280" y="879007"/>
          <a:ext cx="1747986" cy="1136191"/>
        </a:xfrm>
        <a:prstGeom prst="round2Same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20400000">
        <a:off x="1546280" y="879007"/>
        <a:ext cx="1747986" cy="1136191"/>
      </dsp:txXfrm>
    </dsp:sp>
    <dsp:sp modelId="{9CA8FBE0-B9A3-4408-83A1-133FEE719106}">
      <dsp:nvSpPr>
        <dsp:cNvPr id="0" name=""/>
        <dsp:cNvSpPr/>
      </dsp:nvSpPr>
      <dsp:spPr>
        <a:xfrm rot="1200000">
          <a:off x="3563733" y="879007"/>
          <a:ext cx="1747986" cy="1136191"/>
        </a:xfrm>
        <a:prstGeom prst="round2Same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200000">
        <a:off x="3563733" y="879007"/>
        <a:ext cx="1747986" cy="1136191"/>
      </dsp:txXfrm>
    </dsp:sp>
    <dsp:sp modelId="{F5BD4B1B-10E3-4AFA-9AD1-7CA555A567E9}">
      <dsp:nvSpPr>
        <dsp:cNvPr id="0" name=""/>
        <dsp:cNvSpPr/>
      </dsp:nvSpPr>
      <dsp:spPr>
        <a:xfrm rot="3600000">
          <a:off x="5109191" y="2175801"/>
          <a:ext cx="1747986" cy="1136191"/>
        </a:xfrm>
        <a:prstGeom prst="round2Same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3600000">
        <a:off x="5109191" y="2175801"/>
        <a:ext cx="1747986" cy="11361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F3485-773F-4FAD-9BEE-2FB124DDBA9D}">
      <dsp:nvSpPr>
        <dsp:cNvPr id="0" name=""/>
        <dsp:cNvSpPr/>
      </dsp:nvSpPr>
      <dsp:spPr>
        <a:xfrm>
          <a:off x="1142" y="2163031"/>
          <a:ext cx="2541072" cy="1312736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Samples or demonstrations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2" y="2163031"/>
        <a:ext cx="2541072" cy="1312736"/>
      </dsp:txXfrm>
    </dsp:sp>
    <dsp:sp modelId="{A5705967-4D0C-47CB-8729-F985F3D2021A}">
      <dsp:nvSpPr>
        <dsp:cNvPr id="0" name=""/>
        <dsp:cNvSpPr/>
      </dsp:nvSpPr>
      <dsp:spPr>
        <a:xfrm>
          <a:off x="2514599" y="2539897"/>
          <a:ext cx="559004" cy="559004"/>
        </a:xfrm>
        <a:prstGeom prst="mathPlus">
          <a:avLst/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514599" y="2539897"/>
        <a:ext cx="559004" cy="559004"/>
      </dsp:txXfrm>
    </dsp:sp>
    <dsp:sp modelId="{B5B5B4B2-1F9D-489C-8559-A6C4E124C02A}">
      <dsp:nvSpPr>
        <dsp:cNvPr id="0" name=""/>
        <dsp:cNvSpPr/>
      </dsp:nvSpPr>
      <dsp:spPr>
        <a:xfrm>
          <a:off x="3093991" y="2188370"/>
          <a:ext cx="2449415" cy="126205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Point-of-purchase and shelf placement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3991" y="2188370"/>
        <a:ext cx="2449415" cy="1262059"/>
      </dsp:txXfrm>
    </dsp:sp>
    <dsp:sp modelId="{C1A69AAF-888D-4B70-A1ED-005890D9AD79}">
      <dsp:nvSpPr>
        <dsp:cNvPr id="0" name=""/>
        <dsp:cNvSpPr/>
      </dsp:nvSpPr>
      <dsp:spPr>
        <a:xfrm>
          <a:off x="5536995" y="2539897"/>
          <a:ext cx="559004" cy="559004"/>
        </a:xfrm>
        <a:prstGeom prst="mathEqual">
          <a:avLst/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36995" y="2539897"/>
        <a:ext cx="559004" cy="559004"/>
      </dsp:txXfrm>
    </dsp:sp>
    <dsp:sp modelId="{7D8F1643-AFBB-48D7-9830-2AF1DC999DA5}">
      <dsp:nvSpPr>
        <dsp:cNvPr id="0" name=""/>
        <dsp:cNvSpPr/>
      </dsp:nvSpPr>
      <dsp:spPr>
        <a:xfrm>
          <a:off x="6119027" y="2149948"/>
          <a:ext cx="2339175" cy="1338903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Edutainment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9027" y="2149948"/>
        <a:ext cx="2339175" cy="13389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AD924-61B3-4B10-B767-B070EEA46002}">
      <dsp:nvSpPr>
        <dsp:cNvPr id="0" name=""/>
        <dsp:cNvSpPr/>
      </dsp:nvSpPr>
      <dsp:spPr>
        <a:xfrm>
          <a:off x="0" y="274637"/>
          <a:ext cx="6477000" cy="4048125"/>
        </a:xfrm>
        <a:prstGeom prst="swooshArrow">
          <a:avLst>
            <a:gd name="adj1" fmla="val 25000"/>
            <a:gd name="adj2" fmla="val 25000"/>
          </a:avLst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9F904-C29C-464C-92DC-977A7D980C28}">
      <dsp:nvSpPr>
        <dsp:cNvPr id="0" name=""/>
        <dsp:cNvSpPr/>
      </dsp:nvSpPr>
      <dsp:spPr>
        <a:xfrm>
          <a:off x="637984" y="3284823"/>
          <a:ext cx="148971" cy="148971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E166-946A-4377-99C9-205CD03B8C3B}">
      <dsp:nvSpPr>
        <dsp:cNvPr id="0" name=""/>
        <dsp:cNvSpPr/>
      </dsp:nvSpPr>
      <dsp:spPr>
        <a:xfrm>
          <a:off x="779909" y="3359308"/>
          <a:ext cx="1429891" cy="96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Special Events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909" y="3359308"/>
        <a:ext cx="1429891" cy="963453"/>
      </dsp:txXfrm>
    </dsp:sp>
    <dsp:sp modelId="{ECFB3F0B-5ADE-456A-850E-C709AD7E6737}">
      <dsp:nvSpPr>
        <dsp:cNvPr id="0" name=""/>
        <dsp:cNvSpPr/>
      </dsp:nvSpPr>
      <dsp:spPr>
        <a:xfrm>
          <a:off x="1690497" y="2343229"/>
          <a:ext cx="259080" cy="259080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2C065-12D8-4ED1-83AA-742A6233ED24}">
      <dsp:nvSpPr>
        <dsp:cNvPr id="0" name=""/>
        <dsp:cNvSpPr/>
      </dsp:nvSpPr>
      <dsp:spPr>
        <a:xfrm>
          <a:off x="1876048" y="2472769"/>
          <a:ext cx="1705353" cy="184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Sponsorships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6048" y="2472769"/>
        <a:ext cx="1705353" cy="1849993"/>
      </dsp:txXfrm>
    </dsp:sp>
    <dsp:sp modelId="{76765506-E0AD-4585-91ED-909697397CFE}">
      <dsp:nvSpPr>
        <dsp:cNvPr id="0" name=""/>
        <dsp:cNvSpPr/>
      </dsp:nvSpPr>
      <dsp:spPr>
        <a:xfrm>
          <a:off x="3034474" y="1649380"/>
          <a:ext cx="343281" cy="343281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44B1-34CF-4470-A054-E7A5593B1D5E}">
      <dsp:nvSpPr>
        <dsp:cNvPr id="0" name=""/>
        <dsp:cNvSpPr/>
      </dsp:nvSpPr>
      <dsp:spPr>
        <a:xfrm>
          <a:off x="3247640" y="1934800"/>
          <a:ext cx="1552960" cy="250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Networking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640" y="1934800"/>
        <a:ext cx="1552960" cy="2501741"/>
      </dsp:txXfrm>
    </dsp:sp>
    <dsp:sp modelId="{65599FE0-5176-4EAA-80E0-542F32B89DE7}">
      <dsp:nvSpPr>
        <dsp:cNvPr id="0" name=""/>
        <dsp:cNvSpPr/>
      </dsp:nvSpPr>
      <dsp:spPr>
        <a:xfrm>
          <a:off x="4498276" y="1190323"/>
          <a:ext cx="459867" cy="45986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B731D-B9F4-41CC-B14E-466DE81C7AE5}">
      <dsp:nvSpPr>
        <dsp:cNvPr id="0" name=""/>
        <dsp:cNvSpPr/>
      </dsp:nvSpPr>
      <dsp:spPr>
        <a:xfrm>
          <a:off x="4800598" y="1542481"/>
          <a:ext cx="1360170" cy="290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6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 Speaking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0598" y="1542481"/>
        <a:ext cx="1360170" cy="290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Mustang remains one of Ford’s stronger sellers.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642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53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53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reflection, you will realize that you have a lot to give.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45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Studying the pricing strategies of your competitors will tell you a lot about the importance of psychological pricing in your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62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Coupons require the customer to actively seek out your product on the shelves or to contact you for the product or service.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41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many business owners, these options are not practical or desirable, and having a temporary retail location is preferable.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84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advertising opportunities is seemingly infinite, ranging from Google to little-known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53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advertising opportunities is seemingly infinite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ranging from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to little-known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53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" TargetMode="External"/><Relationship Id="rId4" Type="http://schemas.openxmlformats.org/officeDocument/2006/relationships/hyperlink" Target="http://www.medium.com/" TargetMode="External"/><Relationship Id="rId5" Type="http://schemas.openxmlformats.org/officeDocument/2006/relationships/hyperlink" Target="http://www.twitter.com/" TargetMode="External"/><Relationship Id="rId6" Type="http://schemas.openxmlformats.org/officeDocument/2006/relationships/hyperlink" Target="http://www.tumblr.com/" TargetMode="External"/><Relationship Id="rId7" Type="http://schemas.openxmlformats.org/officeDocument/2006/relationships/hyperlink" Target="http://www.typepad.com/" TargetMode="External"/><Relationship Id="rId8" Type="http://schemas.openxmlformats.org/officeDocument/2006/relationships/hyperlink" Target="http://www.wordpres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-2231"/>
            <a:ext cx="3352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5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Developing the Right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Marketing Mix and Plan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How to Build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43000"/>
            <a:ext cx="8571931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build your own brand by following these steps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Choose </a:t>
            </a:r>
            <a:r>
              <a:rPr lang="en-US" dirty="0"/>
              <a:t>a business name that is easy to </a:t>
            </a:r>
            <a:r>
              <a:rPr lang="en-US" dirty="0" smtClean="0"/>
              <a:t>remember</a:t>
            </a:r>
            <a:r>
              <a:rPr lang="en-US" dirty="0"/>
              <a:t>, describes </a:t>
            </a:r>
            <a:r>
              <a:rPr lang="en-US" dirty="0" smtClean="0"/>
              <a:t>your business</a:t>
            </a:r>
            <a:r>
              <a:rPr lang="en-US" dirty="0"/>
              <a:t>, and helps establish </a:t>
            </a:r>
            <a:r>
              <a:rPr lang="en-US" dirty="0" smtClean="0"/>
              <a:t>mindshare.</a:t>
            </a:r>
          </a:p>
          <a:p>
            <a:endParaRPr lang="en-US" sz="500" dirty="0" smtClean="0"/>
          </a:p>
          <a:p>
            <a:r>
              <a:rPr lang="en-US" dirty="0" smtClean="0"/>
              <a:t>Create </a:t>
            </a:r>
            <a:r>
              <a:rPr lang="en-US" dirty="0"/>
              <a:t>a logo that symbolizes your business to the customer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Develop </a:t>
            </a:r>
            <a:r>
              <a:rPr lang="en-US" dirty="0"/>
              <a:t>a good </a:t>
            </a:r>
            <a:r>
              <a:rPr lang="en-US" dirty="0" smtClean="0"/>
              <a:t>reputation.</a:t>
            </a:r>
          </a:p>
          <a:p>
            <a:endParaRPr lang="en-US" sz="500" dirty="0" smtClean="0"/>
          </a:p>
          <a:p>
            <a:r>
              <a:rPr lang="en-US" dirty="0" smtClean="0"/>
              <a:t>Create a brand personality.</a:t>
            </a:r>
          </a:p>
          <a:p>
            <a:endParaRPr lang="en-US" sz="500" dirty="0" smtClean="0"/>
          </a:p>
          <a:p>
            <a:r>
              <a:rPr lang="en-US" dirty="0" smtClean="0"/>
              <a:t>Communicate your brand personality to your target market.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6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How to Build Your Brand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4191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ogo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short for logotype,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company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trademark or sign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any word, name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symbol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or device used by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organization to distinguish its product.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876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2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How to Build Your Brand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Always present yourself and your business in such a way that </a:t>
            </a:r>
            <a:r>
              <a:rPr lang="en-US" dirty="0" smtClean="0"/>
              <a:t>people will </a:t>
            </a:r>
            <a:r>
              <a:rPr lang="en-US" dirty="0"/>
              <a:t>have confidence in your product or </a:t>
            </a:r>
            <a:r>
              <a:rPr lang="en-US" dirty="0" smtClean="0"/>
              <a:t>service: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Provide </a:t>
            </a:r>
            <a:r>
              <a:rPr lang="en-US" dirty="0"/>
              <a:t>a high-quality product or service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Maintain </a:t>
            </a:r>
            <a:r>
              <a:rPr lang="en-US" dirty="0"/>
              <a:t>the highest ethical standards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Define </a:t>
            </a:r>
            <a:r>
              <a:rPr lang="en-US" dirty="0"/>
              <a:t>your product or service clearly. </a:t>
            </a:r>
            <a:r>
              <a:rPr lang="en-US" i="1" dirty="0"/>
              <a:t>Focus</a:t>
            </a:r>
            <a:r>
              <a:rPr lang="en-US" i="1" dirty="0" smtClean="0"/>
              <a:t>.</a:t>
            </a:r>
          </a:p>
          <a:p>
            <a:endParaRPr lang="en-US" sz="500" i="1" dirty="0"/>
          </a:p>
          <a:p>
            <a:r>
              <a:rPr lang="en-US" dirty="0" smtClean="0"/>
              <a:t>Treat </a:t>
            </a:r>
            <a:r>
              <a:rPr lang="en-US" dirty="0"/>
              <a:t>your employees well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Make </a:t>
            </a:r>
            <a:r>
              <a:rPr lang="en-US" dirty="0"/>
              <a:t>all your advertisements positive and informative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Associate </a:t>
            </a:r>
            <a:r>
              <a:rPr lang="en-US" dirty="0"/>
              <a:t>your company with a charity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Become </a:t>
            </a:r>
            <a:r>
              <a:rPr lang="en-US" dirty="0"/>
              <a:t>actively involved in your community.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Price: What It Says about Your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r>
              <a:rPr lang="en-US" dirty="0"/>
              <a:t>As reported by author Jay Conrad Levinson, a study of consumers in </a:t>
            </a:r>
            <a:r>
              <a:rPr lang="en-US" dirty="0" smtClean="0"/>
              <a:t>the furniture </a:t>
            </a:r>
            <a:r>
              <a:rPr lang="en-US" dirty="0"/>
              <a:t>industry found that price came ninth when they were asked </a:t>
            </a:r>
            <a:r>
              <a:rPr lang="en-US" dirty="0" smtClean="0"/>
              <a:t>to list </a:t>
            </a:r>
            <a:r>
              <a:rPr lang="en-US" dirty="0"/>
              <a:t>factors affecting their decision to make a purchase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Confidence in </a:t>
            </a:r>
            <a:r>
              <a:rPr lang="en-US" dirty="0" smtClean="0"/>
              <a:t>the product </a:t>
            </a:r>
            <a:r>
              <a:rPr lang="en-US" dirty="0"/>
              <a:t>was the number one </a:t>
            </a:r>
            <a:r>
              <a:rPr lang="en-US" dirty="0" smtClean="0"/>
              <a:t>influence </a:t>
            </a:r>
            <a:r>
              <a:rPr lang="en-US" dirty="0"/>
              <a:t>on buying patterns, and quality </a:t>
            </a:r>
            <a:r>
              <a:rPr lang="en-US" dirty="0" smtClean="0"/>
              <a:t>was number </a:t>
            </a:r>
            <a:r>
              <a:rPr lang="en-US" dirty="0"/>
              <a:t>two. Service was third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Therefore, entrepreneurs should </a:t>
            </a:r>
            <a:r>
              <a:rPr lang="en-US" dirty="0" smtClean="0"/>
              <a:t>consider not </a:t>
            </a:r>
            <a:r>
              <a:rPr lang="en-US" dirty="0"/>
              <a:t>only the economics but also the psychology of pricing.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6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Strategies and Tactics for Effective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/>
              <a:t>Pricing strategy is not a one-size-fits-all proposition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As you define the </a:t>
            </a:r>
            <a:r>
              <a:rPr lang="en-US" dirty="0" smtClean="0"/>
              <a:t>marketing strategy </a:t>
            </a:r>
            <a:r>
              <a:rPr lang="en-US" dirty="0"/>
              <a:t>for your company, including your target market(s), </a:t>
            </a:r>
            <a:r>
              <a:rPr lang="en-US" dirty="0" smtClean="0"/>
              <a:t>competitive advantages</a:t>
            </a:r>
            <a:r>
              <a:rPr lang="en-US" dirty="0"/>
              <a:t>, and overall marketing mix, the range of </a:t>
            </a:r>
            <a:r>
              <a:rPr lang="en-US" dirty="0" smtClean="0"/>
              <a:t>appropriate pricing </a:t>
            </a:r>
            <a:r>
              <a:rPr lang="en-US" dirty="0"/>
              <a:t>strategies emerges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However, at its point of introduction, it may have to be priced </a:t>
            </a:r>
            <a:r>
              <a:rPr lang="en-US" dirty="0" smtClean="0"/>
              <a:t>in </a:t>
            </a:r>
            <a:r>
              <a:rPr lang="en-US" dirty="0"/>
              <a:t>line with the competition until it is established as the market leader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At </a:t>
            </a:r>
            <a:r>
              <a:rPr lang="en-US" dirty="0" smtClean="0"/>
              <a:t>the same </a:t>
            </a:r>
            <a:r>
              <a:rPr lang="en-US" dirty="0"/>
              <a:t>time, mass-market products may be priced at a lower level.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45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Strategies and Tactics for Effective Pricing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pricing strategies include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value </a:t>
            </a:r>
            <a:r>
              <a:rPr lang="en-US" dirty="0" smtClean="0">
                <a:solidFill>
                  <a:srgbClr val="FF6600"/>
                </a:solidFill>
              </a:rPr>
              <a:t>pricing - </a:t>
            </a:r>
            <a:r>
              <a:rPr lang="en-US" dirty="0"/>
              <a:t>“more for less</a:t>
            </a:r>
            <a:r>
              <a:rPr lang="en-US" dirty="0" smtClean="0"/>
              <a:t>” strategy </a:t>
            </a:r>
            <a:r>
              <a:rPr lang="en-US" dirty="0"/>
              <a:t>that balances </a:t>
            </a:r>
            <a:r>
              <a:rPr lang="en-US" dirty="0" smtClean="0"/>
              <a:t>quality and </a:t>
            </a:r>
            <a:r>
              <a:rPr lang="en-US" dirty="0"/>
              <a:t>price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prestige </a:t>
            </a:r>
            <a:r>
              <a:rPr lang="en-US" dirty="0" smtClean="0">
                <a:solidFill>
                  <a:srgbClr val="FF6600"/>
                </a:solidFill>
              </a:rPr>
              <a:t>pricing - </a:t>
            </a:r>
            <a:r>
              <a:rPr lang="en-US" dirty="0"/>
              <a:t>the </a:t>
            </a:r>
            <a:r>
              <a:rPr lang="en-US" dirty="0" smtClean="0"/>
              <a:t>pricing strategy </a:t>
            </a:r>
            <a:r>
              <a:rPr lang="en-US" dirty="0"/>
              <a:t>in which a firm </a:t>
            </a:r>
            <a:r>
              <a:rPr lang="en-US" dirty="0" smtClean="0"/>
              <a:t>sets high </a:t>
            </a:r>
            <a:r>
              <a:rPr lang="en-US" dirty="0"/>
              <a:t>prices on its products </a:t>
            </a:r>
            <a:r>
              <a:rPr lang="en-US" dirty="0" smtClean="0"/>
              <a:t>or services </a:t>
            </a:r>
            <a:r>
              <a:rPr lang="en-US" dirty="0"/>
              <a:t>to send a </a:t>
            </a:r>
            <a:r>
              <a:rPr lang="en-US" dirty="0" smtClean="0"/>
              <a:t>message of </a:t>
            </a:r>
            <a:r>
              <a:rPr lang="en-US" dirty="0"/>
              <a:t>uniqueness or </a:t>
            </a:r>
            <a:r>
              <a:rPr lang="en-US" dirty="0" smtClean="0"/>
              <a:t>premium quality.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cost-plus </a:t>
            </a:r>
            <a:r>
              <a:rPr lang="en-US" dirty="0" smtClean="0">
                <a:solidFill>
                  <a:srgbClr val="FF6600"/>
                </a:solidFill>
              </a:rPr>
              <a:t>pricing -</a:t>
            </a:r>
            <a:r>
              <a:rPr lang="en-US" b="1" dirty="0" smtClean="0"/>
              <a:t> </a:t>
            </a:r>
            <a:r>
              <a:rPr lang="en-US" dirty="0"/>
              <a:t>takes </a:t>
            </a:r>
            <a:r>
              <a:rPr lang="en-US" dirty="0" smtClean="0"/>
              <a:t>the organization’s </a:t>
            </a:r>
            <a:r>
              <a:rPr lang="en-US" dirty="0"/>
              <a:t>product </a:t>
            </a:r>
            <a:r>
              <a:rPr lang="en-US" dirty="0" smtClean="0"/>
              <a:t>cost and </a:t>
            </a:r>
            <a:r>
              <a:rPr lang="en-US" dirty="0"/>
              <a:t>adds a desired markup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markup </a:t>
            </a:r>
            <a:r>
              <a:rPr lang="en-US" dirty="0" smtClean="0">
                <a:solidFill>
                  <a:srgbClr val="FF6600"/>
                </a:solidFill>
              </a:rPr>
              <a:t>pricing - </a:t>
            </a:r>
            <a:r>
              <a:rPr lang="en-US" dirty="0"/>
              <a:t>a </a:t>
            </a:r>
            <a:r>
              <a:rPr lang="en-US" dirty="0" smtClean="0"/>
              <a:t>cost-plus pricing </a:t>
            </a:r>
            <a:r>
              <a:rPr lang="en-US" dirty="0"/>
              <a:t>strategy in which </a:t>
            </a:r>
            <a:r>
              <a:rPr lang="en-US" dirty="0" smtClean="0"/>
              <a:t>a predetermined </a:t>
            </a:r>
            <a:r>
              <a:rPr lang="en-US" dirty="0"/>
              <a:t>percentage </a:t>
            </a:r>
            <a:r>
              <a:rPr lang="en-US" dirty="0" smtClean="0"/>
              <a:t>is applied </a:t>
            </a:r>
            <a:r>
              <a:rPr lang="en-US" dirty="0"/>
              <a:t>to a product’s cost </a:t>
            </a:r>
            <a:r>
              <a:rPr lang="en-US" dirty="0" smtClean="0"/>
              <a:t>to obtain </a:t>
            </a:r>
            <a:r>
              <a:rPr lang="en-US" dirty="0"/>
              <a:t>its selling price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12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Strategies and Tactics for Effective Pricing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penetration </a:t>
            </a:r>
            <a:r>
              <a:rPr lang="en-US" dirty="0">
                <a:solidFill>
                  <a:srgbClr val="FF6600"/>
                </a:solidFill>
              </a:rPr>
              <a:t>pricing - </a:t>
            </a:r>
            <a:r>
              <a:rPr lang="en-US" dirty="0"/>
              <a:t>a pricing strategy that uses a low price during the early stages of a product’s life cycle to gain market share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skimming </a:t>
            </a:r>
            <a:r>
              <a:rPr lang="en-US" dirty="0" smtClean="0">
                <a:solidFill>
                  <a:srgbClr val="FF6600"/>
                </a:solidFill>
              </a:rPr>
              <a:t>pricing strategy - </a:t>
            </a:r>
            <a:r>
              <a:rPr lang="en-US" dirty="0"/>
              <a:t>seeks to </a:t>
            </a:r>
            <a:r>
              <a:rPr lang="en-US" dirty="0" smtClean="0"/>
              <a:t>charge high </a:t>
            </a:r>
            <a:r>
              <a:rPr lang="en-US" dirty="0"/>
              <a:t>prices during a </a:t>
            </a:r>
            <a:r>
              <a:rPr lang="en-US" dirty="0" smtClean="0"/>
              <a:t>product’s introductory </a:t>
            </a:r>
            <a:r>
              <a:rPr lang="en-US" dirty="0"/>
              <a:t>stage, to </a:t>
            </a:r>
            <a:r>
              <a:rPr lang="en-US" dirty="0" smtClean="0"/>
              <a:t>take early </a:t>
            </a:r>
            <a:r>
              <a:rPr lang="en-US" dirty="0"/>
              <a:t>profits when the </a:t>
            </a:r>
            <a:r>
              <a:rPr lang="en-US" dirty="0" smtClean="0"/>
              <a:t>product is </a:t>
            </a:r>
            <a:r>
              <a:rPr lang="en-US" dirty="0"/>
              <a:t>novel and has few competitors</a:t>
            </a:r>
            <a:r>
              <a:rPr lang="en-US" dirty="0" smtClean="0"/>
              <a:t>, and </a:t>
            </a:r>
            <a:r>
              <a:rPr lang="en-US" dirty="0"/>
              <a:t>then to reduce </a:t>
            </a:r>
            <a:r>
              <a:rPr lang="en-US" dirty="0" smtClean="0"/>
              <a:t>prices to </a:t>
            </a:r>
            <a:r>
              <a:rPr lang="en-US" dirty="0"/>
              <a:t>more competitive levels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meet-or-beat the competition pricing - </a:t>
            </a:r>
            <a:r>
              <a:rPr lang="en-US" dirty="0" smtClean="0"/>
              <a:t>constantly matching or undercutting </a:t>
            </a:r>
            <a:r>
              <a:rPr lang="en-US" dirty="0"/>
              <a:t>the prices </a:t>
            </a:r>
            <a:r>
              <a:rPr lang="en-US" dirty="0" smtClean="0"/>
              <a:t>of the </a:t>
            </a:r>
            <a:r>
              <a:rPr lang="en-US" dirty="0"/>
              <a:t>competition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59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Strategies and Tactics for Effective Pricing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follow-the-leader pricing - </a:t>
            </a:r>
            <a:r>
              <a:rPr lang="en-US" dirty="0"/>
              <a:t>a pricing strategy that is similar to a meet-or-beat-the competition method, but uses a particular competitor as the model for pricing.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personalized pricing -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dynamic pricing strategy </a:t>
            </a:r>
            <a:r>
              <a:rPr lang="en-US" dirty="0" smtClean="0"/>
              <a:t>in which </a:t>
            </a:r>
            <a:r>
              <a:rPr lang="en-US" dirty="0"/>
              <a:t>the company charges </a:t>
            </a:r>
            <a:r>
              <a:rPr lang="en-US" dirty="0" smtClean="0"/>
              <a:t>a premium </a:t>
            </a:r>
            <a:r>
              <a:rPr lang="en-US" dirty="0"/>
              <a:t>above the </a:t>
            </a:r>
            <a:r>
              <a:rPr lang="en-US" dirty="0" smtClean="0"/>
              <a:t>standard price </a:t>
            </a:r>
            <a:r>
              <a:rPr lang="en-US" dirty="0"/>
              <a:t>for a product or </a:t>
            </a:r>
            <a:r>
              <a:rPr lang="en-US" dirty="0" smtClean="0"/>
              <a:t>service to </a:t>
            </a:r>
            <a:r>
              <a:rPr lang="en-US" dirty="0"/>
              <a:t>certain customers, who </a:t>
            </a:r>
            <a:r>
              <a:rPr lang="en-US" dirty="0" smtClean="0"/>
              <a:t>will pay </a:t>
            </a:r>
            <a:r>
              <a:rPr lang="en-US" dirty="0"/>
              <a:t>the extra cost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variable pricing </a:t>
            </a:r>
            <a:r>
              <a:rPr lang="en-US" dirty="0" smtClean="0">
                <a:solidFill>
                  <a:srgbClr val="FF6600"/>
                </a:solidFill>
              </a:rPr>
              <a:t>strategy -</a:t>
            </a:r>
            <a:r>
              <a:rPr lang="en-US" b="1" dirty="0" smtClean="0"/>
              <a:t> </a:t>
            </a:r>
            <a:r>
              <a:rPr lang="en-US" dirty="0" smtClean="0"/>
              <a:t>provides </a:t>
            </a:r>
            <a:r>
              <a:rPr lang="en-US" dirty="0"/>
              <a:t>different prices </a:t>
            </a:r>
            <a:r>
              <a:rPr lang="en-US" dirty="0" smtClean="0"/>
              <a:t>for a </a:t>
            </a:r>
            <a:r>
              <a:rPr lang="en-US" dirty="0"/>
              <a:t>single product or service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price </a:t>
            </a:r>
            <a:r>
              <a:rPr lang="en-US" dirty="0" smtClean="0">
                <a:solidFill>
                  <a:srgbClr val="FF6600"/>
                </a:solidFill>
              </a:rPr>
              <a:t>lining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process of </a:t>
            </a:r>
            <a:r>
              <a:rPr lang="en-US" dirty="0"/>
              <a:t>creating distinctive </a:t>
            </a:r>
            <a:r>
              <a:rPr lang="en-US" dirty="0" smtClean="0"/>
              <a:t>pricing levels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20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Place: Location, Location, Location!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Regarding place, the type of business you are running will influence </a:t>
            </a:r>
            <a:r>
              <a:rPr lang="en-US" dirty="0" smtClean="0"/>
              <a:t>your choice </a:t>
            </a:r>
            <a:r>
              <a:rPr lang="en-US" dirty="0"/>
              <a:t>of location and your distribution system for reaching out from </a:t>
            </a:r>
            <a:r>
              <a:rPr lang="en-US" dirty="0" smtClean="0"/>
              <a:t>that place </a:t>
            </a:r>
            <a:r>
              <a:rPr lang="en-US" dirty="0"/>
              <a:t>to your customers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Wal-Mart was the first mass-merchandise store to choose </a:t>
            </a:r>
            <a:r>
              <a:rPr lang="en-US" dirty="0" smtClean="0"/>
              <a:t>locations in </a:t>
            </a:r>
            <a:r>
              <a:rPr lang="en-US" dirty="0"/>
              <a:t>rural and semirural markets.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Wal-Mart has done an efficient job of choosing locations that are </a:t>
            </a:r>
            <a:r>
              <a:rPr lang="en-US" dirty="0" smtClean="0"/>
              <a:t>ideal for </a:t>
            </a:r>
            <a:r>
              <a:rPr lang="en-US" dirty="0"/>
              <a:t>attracting potential customers who are underserved by similar retailers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strategy has been so successful </a:t>
            </a:r>
            <a:r>
              <a:rPr lang="en-US" dirty="0" smtClean="0"/>
              <a:t>that other </a:t>
            </a:r>
            <a:r>
              <a:rPr lang="en-US" dirty="0"/>
              <a:t>stores now seek to be located near a Wal-Mart.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00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Place: Location, Location, Location!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r>
              <a:rPr lang="en-US" dirty="0"/>
              <a:t>Of course, the Internet has made it possible for an entrepreneur </a:t>
            </a:r>
            <a:r>
              <a:rPr lang="en-US" dirty="0" smtClean="0"/>
              <a:t>to start </a:t>
            </a:r>
            <a:r>
              <a:rPr lang="en-US" dirty="0"/>
              <a:t>a retail business out of her home and reach customers all over </a:t>
            </a:r>
            <a:r>
              <a:rPr lang="en-US" dirty="0" smtClean="0"/>
              <a:t>the world.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/>
              <a:t>has led to the belief that online stores can forgo the expense </a:t>
            </a:r>
            <a:r>
              <a:rPr lang="en-US" dirty="0" smtClean="0"/>
              <a:t>of renting </a:t>
            </a:r>
            <a:r>
              <a:rPr lang="en-US" dirty="0"/>
              <a:t>a location that caters to foot traffic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nonretail businesses, the key to location might be cost or </a:t>
            </a:r>
            <a:r>
              <a:rPr lang="en-US" dirty="0" smtClean="0"/>
              <a:t>convenience rather </a:t>
            </a:r>
            <a:r>
              <a:rPr lang="en-US" dirty="0"/>
              <a:t>than proximity to the market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Internet is making it easier for people who provide </a:t>
            </a:r>
            <a:r>
              <a:rPr lang="en-US" dirty="0" smtClean="0"/>
              <a:t>services—such as </a:t>
            </a:r>
            <a:r>
              <a:rPr lang="en-US" dirty="0"/>
              <a:t>graphic or Web-site design, writing/editing, or accounting—to </a:t>
            </a:r>
            <a:r>
              <a:rPr lang="en-US" dirty="0" smtClean="0"/>
              <a:t>start businesses </a:t>
            </a:r>
            <a:r>
              <a:rPr lang="en-US" dirty="0"/>
              <a:t>at home.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609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CC99"/>
                </a:solidFill>
              </a:rPr>
              <a:t>Chapter Learning Objectives</a:t>
            </a:r>
            <a:endParaRPr lang="en-US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38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Combine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four Ps—product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price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place,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promotion— into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marketing mix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Choose the attributes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product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or service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Price your products for success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Find the best location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maximum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efficiency and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effective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2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2000" dirty="0">
                <a:solidFill>
                  <a:srgbClr val="00CC99"/>
                </a:solidFill>
              </a:rPr>
              <a:t>Considerations include the following</a:t>
            </a:r>
            <a:r>
              <a:rPr lang="en-US" sz="2000" dirty="0" smtClean="0">
                <a:solidFill>
                  <a:srgbClr val="00CC99"/>
                </a:solidFill>
              </a:rPr>
              <a:t>:</a:t>
            </a:r>
          </a:p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  <a:p>
            <a:r>
              <a:rPr lang="en-US" sz="2000" dirty="0" smtClean="0"/>
              <a:t>access </a:t>
            </a:r>
            <a:r>
              <a:rPr lang="en-US" sz="2000" dirty="0"/>
              <a:t>for customers</a:t>
            </a:r>
          </a:p>
          <a:p>
            <a:r>
              <a:rPr lang="en-US" sz="2000" dirty="0" smtClean="0"/>
              <a:t>access </a:t>
            </a:r>
            <a:r>
              <a:rPr lang="en-US" sz="2000" dirty="0"/>
              <a:t>to suppliers</a:t>
            </a:r>
          </a:p>
          <a:p>
            <a:r>
              <a:rPr lang="en-US" sz="2000" dirty="0" smtClean="0"/>
              <a:t>climate </a:t>
            </a:r>
            <a:r>
              <a:rPr lang="en-US" sz="2000" dirty="0"/>
              <a:t>and geography</a:t>
            </a:r>
          </a:p>
          <a:p>
            <a:r>
              <a:rPr lang="en-US" sz="2000" dirty="0" smtClean="0"/>
              <a:t>convenience</a:t>
            </a:r>
            <a:endParaRPr lang="en-US" sz="2000" dirty="0"/>
          </a:p>
          <a:p>
            <a:r>
              <a:rPr lang="en-US" sz="2000" dirty="0" smtClean="0"/>
              <a:t>cost </a:t>
            </a:r>
            <a:r>
              <a:rPr lang="en-US" sz="2000" dirty="0"/>
              <a:t>of facilities (rent, construction, and the like)</a:t>
            </a:r>
          </a:p>
          <a:p>
            <a:r>
              <a:rPr lang="en-US" sz="2000" dirty="0" smtClean="0"/>
              <a:t>demographics</a:t>
            </a:r>
            <a:endParaRPr lang="en-US" sz="2000" dirty="0"/>
          </a:p>
          <a:p>
            <a:r>
              <a:rPr lang="en-US" sz="2000" dirty="0" smtClean="0"/>
              <a:t>economic </a:t>
            </a:r>
            <a:r>
              <a:rPr lang="en-US" sz="2000" dirty="0"/>
              <a:t>conditions and business incentives</a:t>
            </a:r>
          </a:p>
          <a:p>
            <a:r>
              <a:rPr lang="en-US" sz="2000" dirty="0" smtClean="0"/>
              <a:t>governmental </a:t>
            </a:r>
            <a:r>
              <a:rPr lang="en-US" sz="2000" dirty="0"/>
              <a:t>regulations and laws, including environmental impact</a:t>
            </a:r>
          </a:p>
          <a:p>
            <a:r>
              <a:rPr lang="en-US" sz="2000" dirty="0" smtClean="0"/>
              <a:t>labor </a:t>
            </a:r>
            <a:r>
              <a:rPr lang="en-US" sz="2000" dirty="0"/>
              <a:t>pool</a:t>
            </a:r>
          </a:p>
          <a:p>
            <a:r>
              <a:rPr lang="en-US" sz="2000" dirty="0" smtClean="0"/>
              <a:t>proximity </a:t>
            </a:r>
            <a:r>
              <a:rPr lang="en-US" sz="2000" dirty="0"/>
              <a:t>to competitors</a:t>
            </a:r>
          </a:p>
          <a:p>
            <a:r>
              <a:rPr lang="en-US" sz="2000" dirty="0" smtClean="0"/>
              <a:t>visibility</a:t>
            </a: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4289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factors in deciding on a location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Key Factors in Deciding on a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Promotion: Advertising </a:t>
            </a:r>
            <a:r>
              <a:rPr lang="en-US" dirty="0"/>
              <a:t>+ </a:t>
            </a:r>
            <a:r>
              <a:rPr lang="en-US" b="1" dirty="0"/>
              <a:t>Publicity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i="1" dirty="0"/>
              <a:t>Promotion </a:t>
            </a:r>
            <a:r>
              <a:rPr lang="en-US" dirty="0"/>
              <a:t>is the use of advertising and publicity to get your </a:t>
            </a:r>
            <a:r>
              <a:rPr lang="en-US" dirty="0" smtClean="0"/>
              <a:t>marketing message </a:t>
            </a:r>
            <a:r>
              <a:rPr lang="en-US" dirty="0"/>
              <a:t>out to your customers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Advertising, as discussed in Chapters </a:t>
            </a:r>
            <a:r>
              <a:rPr lang="en-US" dirty="0" smtClean="0"/>
              <a:t>2 and </a:t>
            </a:r>
            <a:r>
              <a:rPr lang="en-US" dirty="0"/>
              <a:t>4, is paid promotion that is intended to generate increased sales </a:t>
            </a:r>
            <a:r>
              <a:rPr lang="en-US" dirty="0" smtClean="0"/>
              <a:t>of your </a:t>
            </a:r>
            <a:r>
              <a:rPr lang="en-US" dirty="0"/>
              <a:t>product or service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Publicity is free mention of </a:t>
            </a:r>
            <a:r>
              <a:rPr lang="en-US" dirty="0" smtClean="0"/>
              <a:t>a company</a:t>
            </a:r>
            <a:r>
              <a:rPr lang="en-US" dirty="0"/>
              <a:t>, person, event, product, or service in media outlets, such as </a:t>
            </a:r>
            <a:r>
              <a:rPr lang="en-US" dirty="0" smtClean="0"/>
              <a:t>newspapers and </a:t>
            </a:r>
            <a:r>
              <a:rPr lang="en-US" dirty="0"/>
              <a:t>magazines or on radio or television.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72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b="1" dirty="0"/>
              <a:t>Use Integrated </a:t>
            </a:r>
            <a:r>
              <a:rPr lang="en-US" b="1" dirty="0" smtClean="0"/>
              <a:t>Marketing Communications </a:t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i="1" dirty="0"/>
              <a:t>Marketing communications </a:t>
            </a:r>
            <a:r>
              <a:rPr lang="en-US" dirty="0"/>
              <a:t>promotes your business to your current </a:t>
            </a:r>
            <a:r>
              <a:rPr lang="en-US" dirty="0" smtClean="0"/>
              <a:t>and prospective </a:t>
            </a:r>
            <a:r>
              <a:rPr lang="en-US" dirty="0"/>
              <a:t>customers and to those who influence purchasing and sales decisions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All communications include an originator (source), a specific </a:t>
            </a:r>
            <a:r>
              <a:rPr lang="en-US" dirty="0" smtClean="0"/>
              <a:t>message (</a:t>
            </a:r>
            <a:r>
              <a:rPr lang="en-US" dirty="0"/>
              <a:t>overt and/or subliminal), a channel for dissemination, and a </a:t>
            </a:r>
            <a:r>
              <a:rPr lang="en-US" dirty="0" smtClean="0"/>
              <a:t>target (</a:t>
            </a:r>
            <a:r>
              <a:rPr lang="en-US" dirty="0"/>
              <a:t>receiver).</a:t>
            </a:r>
            <a:r>
              <a:rPr lang="en-US" dirty="0" smtClean="0"/>
              <a:t> </a:t>
            </a:r>
          </a:p>
          <a:p>
            <a:endParaRPr lang="en-US" sz="500" dirty="0" smtClean="0"/>
          </a:p>
          <a:p>
            <a:r>
              <a:rPr lang="en-US" i="1" dirty="0"/>
              <a:t>Promotion </a:t>
            </a:r>
            <a:r>
              <a:rPr lang="en-US" dirty="0"/>
              <a:t>has expanded beyond advertising, sales promotions, </a:t>
            </a:r>
            <a:r>
              <a:rPr lang="en-US" dirty="0" smtClean="0"/>
              <a:t>and personal </a:t>
            </a:r>
            <a:r>
              <a:rPr lang="en-US" dirty="0"/>
              <a:t>selling to include database marketing, sponsorships, direct marketing</a:t>
            </a:r>
            <a:r>
              <a:rPr lang="en-US" dirty="0" smtClean="0"/>
              <a:t>, alternative </a:t>
            </a:r>
            <a:r>
              <a:rPr lang="en-US" dirty="0"/>
              <a:t>marketing, e-active marketing, and public relations.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9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Reinforce the Company’s Unique Selling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unique selling proposition (USP) becomes valuable to your </a:t>
            </a:r>
            <a:r>
              <a:rPr lang="en-US" dirty="0" smtClean="0"/>
              <a:t>organization when </a:t>
            </a:r>
            <a:r>
              <a:rPr lang="en-US" dirty="0"/>
              <a:t>it is successfully communicated to your target customers </a:t>
            </a:r>
            <a:r>
              <a:rPr lang="en-US" dirty="0" smtClean="0"/>
              <a:t>and motivates </a:t>
            </a:r>
            <a:r>
              <a:rPr lang="en-US" dirty="0"/>
              <a:t>initial and repeat purchasing decisions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dirty="0" smtClean="0"/>
              <a:t>selling proposition </a:t>
            </a:r>
            <a:r>
              <a:rPr lang="en-US" dirty="0"/>
              <a:t>that is not successfully communicated is worthless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</a:t>
            </a:r>
            <a:r>
              <a:rPr lang="en-US" dirty="0" smtClean="0"/>
              <a:t>unique selling </a:t>
            </a:r>
            <a:r>
              <a:rPr lang="en-US" dirty="0"/>
              <a:t>proposition that is successfully communicated can be priceless.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76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Promotional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Vast quantities of promotional material bombard consumers and </a:t>
            </a:r>
            <a:r>
              <a:rPr lang="en-US" dirty="0" smtClean="0"/>
              <a:t>businesses daily</a:t>
            </a:r>
            <a:r>
              <a:rPr lang="en-US" dirty="0"/>
              <a:t>, frequently creating unwanted clutter and noise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Successful promotions are the result of solid planning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For promotional planning </a:t>
            </a:r>
            <a:r>
              <a:rPr lang="en-US" dirty="0"/>
              <a:t>to be integrated in the operations of your organization, all of </a:t>
            </a:r>
            <a:r>
              <a:rPr lang="en-US" dirty="0" smtClean="0"/>
              <a:t>the business’s </a:t>
            </a:r>
            <a:r>
              <a:rPr lang="en-US" dirty="0"/>
              <a:t>components will need to have meaningful roles in the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4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Determine a Promotional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94" y="838200"/>
            <a:ext cx="8434316" cy="518387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1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r>
              <a:rPr lang="en-US" b="1" dirty="0"/>
              <a:t>Determine a Promotional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220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no single correct way to determine your </a:t>
            </a:r>
            <a:r>
              <a:rPr lang="en-US" dirty="0" smtClean="0"/>
              <a:t>promotional budget</a:t>
            </a:r>
            <a:r>
              <a:rPr lang="en-US" dirty="0"/>
              <a:t>. However, several methods can be used in combination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774889"/>
              </p:ext>
            </p:extLst>
          </p:nvPr>
        </p:nvGraphicFramePr>
        <p:xfrm>
          <a:off x="1143000" y="1752600"/>
          <a:ext cx="68580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56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Advertising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 topic of advertising and advertising management has certain </a:t>
            </a:r>
            <a:r>
              <a:rPr lang="en-US" dirty="0" smtClean="0"/>
              <a:t>glamour about </a:t>
            </a:r>
            <a:r>
              <a:rPr lang="en-US" dirty="0"/>
              <a:t>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popular media have portrayed advertising as a fast-paced</a:t>
            </a:r>
            <a:r>
              <a:rPr lang="en-US" dirty="0" smtClean="0"/>
              <a:t>, highly </a:t>
            </a:r>
            <a:r>
              <a:rPr lang="en-US" dirty="0"/>
              <a:t>creative, fun, and lucrative career choice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At the same time, </a:t>
            </a:r>
            <a:r>
              <a:rPr lang="en-US" dirty="0" smtClean="0"/>
              <a:t>advertising itself </a:t>
            </a:r>
            <a:r>
              <a:rPr lang="en-US" dirty="0"/>
              <a:t>has often been shown to be false, manipulative, deceitful, </a:t>
            </a:r>
            <a:r>
              <a:rPr lang="en-US" dirty="0" smtClean="0"/>
              <a:t>and coercive.</a:t>
            </a:r>
          </a:p>
          <a:p>
            <a:endParaRPr lang="en-US" sz="500" dirty="0" smtClean="0"/>
          </a:p>
          <a:p>
            <a:r>
              <a:rPr lang="en-US" dirty="0"/>
              <a:t>As with any aspect of your business, advertising has specific </a:t>
            </a:r>
            <a:r>
              <a:rPr lang="en-US" dirty="0" smtClean="0"/>
              <a:t>objectives that </a:t>
            </a:r>
            <a:r>
              <a:rPr lang="en-US" dirty="0"/>
              <a:t>make it an integral component of the marketing mix.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1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Advertising Advantage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objectives of advertising and its management </a:t>
            </a:r>
            <a:r>
              <a:rPr lang="en-US" dirty="0" smtClean="0"/>
              <a:t>should reflect </a:t>
            </a:r>
            <a:r>
              <a:rPr lang="en-US" dirty="0"/>
              <a:t>those of a comprehensive promotional plan, and </a:t>
            </a:r>
            <a:r>
              <a:rPr lang="en-US" dirty="0" smtClean="0"/>
              <a:t>successful advertising will </a:t>
            </a:r>
            <a:r>
              <a:rPr lang="en-US" dirty="0"/>
              <a:t>achieve them all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building </a:t>
            </a:r>
            <a:r>
              <a:rPr lang="en-US" dirty="0"/>
              <a:t>brand and image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providing </a:t>
            </a:r>
            <a:r>
              <a:rPr lang="en-US" dirty="0"/>
              <a:t>information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persuading,</a:t>
            </a:r>
          </a:p>
          <a:p>
            <a:endParaRPr lang="en-US" sz="500" dirty="0"/>
          </a:p>
          <a:p>
            <a:r>
              <a:rPr lang="en-US" dirty="0" smtClean="0"/>
              <a:t>stimulating </a:t>
            </a:r>
            <a:r>
              <a:rPr lang="en-US" dirty="0"/>
              <a:t>action,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reinforcing </a:t>
            </a:r>
            <a:r>
              <a:rPr lang="en-US" dirty="0"/>
              <a:t>the purchasing </a:t>
            </a:r>
            <a:r>
              <a:rPr lang="en-US" dirty="0" smtClean="0"/>
              <a:t>decision.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6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Types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institutional </a:t>
            </a:r>
            <a:r>
              <a:rPr lang="en-US" dirty="0" smtClean="0">
                <a:solidFill>
                  <a:srgbClr val="FF6600"/>
                </a:solidFill>
              </a:rPr>
              <a:t>advertising - </a:t>
            </a:r>
            <a:r>
              <a:rPr lang="en-US" dirty="0" smtClean="0"/>
              <a:t>provides </a:t>
            </a:r>
            <a:r>
              <a:rPr lang="en-US" dirty="0"/>
              <a:t>information about </a:t>
            </a:r>
            <a:r>
              <a:rPr lang="en-US" dirty="0" smtClean="0"/>
              <a:t>an organization</a:t>
            </a:r>
            <a:r>
              <a:rPr lang="en-US" dirty="0"/>
              <a:t>, rather </a:t>
            </a:r>
            <a:r>
              <a:rPr lang="en-US" dirty="0" smtClean="0"/>
              <a:t>than a </a:t>
            </a:r>
            <a:r>
              <a:rPr lang="en-US" dirty="0"/>
              <a:t>specific product, and </a:t>
            </a:r>
            <a:r>
              <a:rPr lang="en-US" dirty="0" smtClean="0"/>
              <a:t>is intended </a:t>
            </a:r>
            <a:r>
              <a:rPr lang="en-US" dirty="0"/>
              <a:t>to create </a:t>
            </a:r>
            <a:r>
              <a:rPr lang="en-US" dirty="0" smtClean="0"/>
              <a:t>awareness about </a:t>
            </a:r>
            <a:r>
              <a:rPr lang="en-US" dirty="0"/>
              <a:t>a firm and enhance </a:t>
            </a:r>
            <a:r>
              <a:rPr lang="en-US" dirty="0" smtClean="0"/>
              <a:t>its image.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product </a:t>
            </a:r>
            <a:r>
              <a:rPr lang="en-US" dirty="0" smtClean="0">
                <a:solidFill>
                  <a:srgbClr val="FF6600"/>
                </a:solidFill>
              </a:rPr>
              <a:t>advertising - </a:t>
            </a:r>
            <a:r>
              <a:rPr lang="en-US" dirty="0" smtClean="0"/>
              <a:t>is </a:t>
            </a:r>
            <a:r>
              <a:rPr lang="en-US" dirty="0"/>
              <a:t>designed to create </a:t>
            </a:r>
            <a:r>
              <a:rPr lang="en-US" dirty="0" smtClean="0"/>
              <a:t>awareness, interest</a:t>
            </a:r>
            <a:r>
              <a:rPr lang="en-US" dirty="0"/>
              <a:t>, </a:t>
            </a:r>
            <a:r>
              <a:rPr lang="en-US" dirty="0" smtClean="0"/>
              <a:t>purchasing behavior</a:t>
            </a:r>
            <a:r>
              <a:rPr lang="en-US" dirty="0"/>
              <a:t>, and </a:t>
            </a:r>
            <a:r>
              <a:rPr lang="en-US" dirty="0" smtClean="0"/>
              <a:t>post-purchase satisfaction </a:t>
            </a:r>
            <a:r>
              <a:rPr lang="en-US" dirty="0"/>
              <a:t>for specific </a:t>
            </a:r>
            <a:r>
              <a:rPr lang="en-US" dirty="0" smtClean="0"/>
              <a:t>products and </a:t>
            </a:r>
            <a:r>
              <a:rPr lang="en-US" dirty="0"/>
              <a:t>services.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5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CC99"/>
                </a:solidFill>
              </a:rPr>
              <a:t>Chapter Learning Objectives</a:t>
            </a:r>
            <a:endParaRPr lang="en-US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458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Select the mix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for your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Add the fifth P, philanthropy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Recognize the importance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marketing plan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Apply breakeven analysis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evaluate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marketing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plan.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 Planning and Buying: Focus on Your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An effective advertisement for a business typically concentrates on </a:t>
            </a:r>
            <a:r>
              <a:rPr lang="en-US" dirty="0" smtClean="0"/>
              <a:t>the benefit </a:t>
            </a:r>
            <a:r>
              <a:rPr lang="en-US" dirty="0"/>
              <a:t>a product or service provides to the customer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What are their reading, viewing</a:t>
            </a:r>
            <a:r>
              <a:rPr lang="en-US" dirty="0" smtClean="0"/>
              <a:t>, </a:t>
            </a:r>
            <a:r>
              <a:rPr lang="en-US" dirty="0"/>
              <a:t>and listening patterns? What appeals to them? What doesn’t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/>
              <a:t>Avoid wasting money in </a:t>
            </a:r>
            <a:r>
              <a:rPr lang="en-US" dirty="0" smtClean="0"/>
              <a:t>outlets in </a:t>
            </a:r>
            <a:r>
              <a:rPr lang="en-US" dirty="0"/>
              <a:t>which the audience won’t be interested in your product or service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Combine this common-sense approach with solid research to </a:t>
            </a:r>
            <a:r>
              <a:rPr lang="en-US" dirty="0" smtClean="0"/>
              <a:t>maximize advertising </a:t>
            </a:r>
            <a:r>
              <a:rPr lang="en-US" dirty="0"/>
              <a:t>effectiveness.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19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b="1" dirty="0"/>
              <a:t>Marketing Materials Should </a:t>
            </a:r>
            <a:r>
              <a:rPr lang="en-US" b="1" dirty="0" smtClean="0"/>
              <a:t>Reinforce Your </a:t>
            </a:r>
            <a:r>
              <a:rPr lang="en-US" b="1" dirty="0"/>
              <a:t>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All promotional items for your business should reflect and reinforce </a:t>
            </a:r>
            <a:r>
              <a:rPr lang="en-US" dirty="0" smtClean="0"/>
              <a:t>your marketing </a:t>
            </a:r>
            <a:r>
              <a:rPr lang="en-US" dirty="0"/>
              <a:t>vision, which in turn will reinforce your competitive advantage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They should include the name of your business, your logo, and a slogan, </a:t>
            </a:r>
            <a:r>
              <a:rPr lang="en-US" dirty="0" smtClean="0"/>
              <a:t>if you </a:t>
            </a:r>
            <a:r>
              <a:rPr lang="en-US" dirty="0"/>
              <a:t>have one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 fact, you will have a much stronger impact if all your </a:t>
            </a:r>
            <a:r>
              <a:rPr lang="en-US" dirty="0" smtClean="0"/>
              <a:t>business materials </a:t>
            </a:r>
            <a:r>
              <a:rPr lang="en-US" dirty="0"/>
              <a:t>are tied together with a strong, </a:t>
            </a:r>
            <a:r>
              <a:rPr lang="en-US" dirty="0" smtClean="0"/>
              <a:t>coordinated </a:t>
            </a:r>
            <a:r>
              <a:rPr lang="en-US" dirty="0"/>
              <a:t>image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This should extend </a:t>
            </a:r>
            <a:r>
              <a:rPr lang="en-US" dirty="0"/>
              <a:t>beyond your logo into the format, font style, colors, and look </a:t>
            </a:r>
            <a:r>
              <a:rPr lang="en-US" dirty="0" smtClean="0"/>
              <a:t>of your </a:t>
            </a:r>
            <a:r>
              <a:rPr lang="en-US" dirty="0"/>
              <a:t>materials.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050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Sales-Promotion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Sales promotions provide another set of tools to add to the mix.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Various efforts </a:t>
            </a:r>
            <a:r>
              <a:rPr lang="en-US" dirty="0"/>
              <a:t>to increase sales volume by specified levels, which either </a:t>
            </a:r>
            <a:r>
              <a:rPr lang="en-US" dirty="0" smtClean="0"/>
              <a:t>reward purchases </a:t>
            </a:r>
            <a:r>
              <a:rPr lang="en-US" dirty="0"/>
              <a:t>or provide discounts, can be effective for both consumer </a:t>
            </a:r>
            <a:r>
              <a:rPr lang="en-US" dirty="0" smtClean="0"/>
              <a:t>and business-to-business </a:t>
            </a:r>
            <a:r>
              <a:rPr lang="en-US" dirty="0"/>
              <a:t>marketing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Sales-promotion </a:t>
            </a:r>
            <a:r>
              <a:rPr lang="en-US" dirty="0"/>
              <a:t>solutions do not have </a:t>
            </a:r>
            <a:r>
              <a:rPr lang="en-US" dirty="0" smtClean="0"/>
              <a:t>to be </a:t>
            </a:r>
            <a:r>
              <a:rPr lang="en-US" dirty="0"/>
              <a:t>complex or sophisticated to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39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When to Use Promotional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Promotional tools are best used when the strategy calls for a </a:t>
            </a:r>
            <a:r>
              <a:rPr lang="en-US" dirty="0" smtClean="0"/>
              <a:t>highly targeted</a:t>
            </a:r>
            <a:r>
              <a:rPr lang="en-US" dirty="0"/>
              <a:t>, time-limited boost in response.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They </a:t>
            </a:r>
            <a:r>
              <a:rPr lang="en-US" dirty="0"/>
              <a:t>can be excellent ways </a:t>
            </a:r>
            <a:r>
              <a:rPr lang="en-US" dirty="0" smtClean="0"/>
              <a:t>to encourage </a:t>
            </a:r>
            <a:r>
              <a:rPr lang="en-US" dirty="0"/>
              <a:t>new-product trials and to raise seasonal performance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Contests and </a:t>
            </a:r>
            <a:r>
              <a:rPr lang="en-US" dirty="0"/>
              <a:t>sweepstakes are a way of securing product engagement and, potentially</a:t>
            </a:r>
            <a:r>
              <a:rPr lang="en-US" dirty="0" smtClean="0"/>
              <a:t>, repeat </a:t>
            </a:r>
            <a:r>
              <a:rPr lang="en-US" dirty="0"/>
              <a:t>sales.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i="1" dirty="0" smtClean="0"/>
              <a:t>Sampling </a:t>
            </a:r>
            <a:r>
              <a:rPr lang="en-US" dirty="0" smtClean="0"/>
              <a:t>brings the </a:t>
            </a:r>
            <a:r>
              <a:rPr lang="en-US" dirty="0"/>
              <a:t>product or service message to life for the customer through experience.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54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Advertising Specialties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strategic inclusion of specialty items can be an effective </a:t>
            </a:r>
            <a:r>
              <a:rPr lang="en-US" dirty="0" smtClean="0"/>
              <a:t>sales promotion tool.</a:t>
            </a:r>
          </a:p>
          <a:p>
            <a:endParaRPr lang="en-US" sz="500" dirty="0" smtClean="0"/>
          </a:p>
          <a:p>
            <a:r>
              <a:rPr lang="en-US" dirty="0"/>
              <a:t>The best </a:t>
            </a:r>
            <a:r>
              <a:rPr lang="en-US" dirty="0" smtClean="0"/>
              <a:t>giveaways are </a:t>
            </a:r>
            <a:r>
              <a:rPr lang="en-US" dirty="0"/>
              <a:t>those that are useful, such as pens, on which prospective </a:t>
            </a:r>
            <a:r>
              <a:rPr lang="en-US" dirty="0" smtClean="0"/>
              <a:t>customers will </a:t>
            </a:r>
            <a:r>
              <a:rPr lang="en-US" dirty="0"/>
              <a:t>see your business name and contact information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Visit </a:t>
            </a:r>
            <a:r>
              <a:rPr lang="en-US" dirty="0"/>
              <a:t>wholesalers</a:t>
            </a:r>
            <a:r>
              <a:rPr lang="en-US" dirty="0" smtClean="0"/>
              <a:t>, or </a:t>
            </a:r>
            <a:r>
              <a:rPr lang="en-US" dirty="0"/>
              <a:t>search online to investigate discount prices on quantities of calculators</a:t>
            </a:r>
            <a:r>
              <a:rPr lang="en-US" dirty="0" smtClean="0"/>
              <a:t>, watches</a:t>
            </a:r>
            <a:r>
              <a:rPr lang="en-US" dirty="0"/>
              <a:t>, pens, or other appropriate items.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b="1" dirty="0"/>
              <a:t>Trade Show Exhibits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use of trade show exhibits is a proven promotional strategy </a:t>
            </a:r>
            <a:r>
              <a:rPr lang="en-US" dirty="0" smtClean="0"/>
              <a:t>for business-to-business </a:t>
            </a:r>
            <a:r>
              <a:rPr lang="en-US" dirty="0"/>
              <a:t>companies and can also succeed for certain </a:t>
            </a:r>
            <a:r>
              <a:rPr lang="en-US" dirty="0" smtClean="0"/>
              <a:t>types of </a:t>
            </a:r>
            <a:r>
              <a:rPr lang="en-US" dirty="0"/>
              <a:t>consumer marketing.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1"/>
            <a:ext cx="7892618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b="1" dirty="0"/>
              <a:t>Trade Show Exhibits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686800" cy="475482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2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Mall Carts or Kiosks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For many seasonal businesses, or businesses that are working to </a:t>
            </a:r>
            <a:r>
              <a:rPr lang="en-US" dirty="0" smtClean="0"/>
              <a:t>create full-scale </a:t>
            </a:r>
            <a:r>
              <a:rPr lang="en-US" dirty="0"/>
              <a:t>retail operations, mall carts or kiosks may prove effective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Signing a multiyear lease for a retail store is not likely to make sense </a:t>
            </a:r>
            <a:r>
              <a:rPr lang="en-US" dirty="0" smtClean="0"/>
              <a:t>for a </a:t>
            </a:r>
            <a:r>
              <a:rPr lang="en-US" dirty="0"/>
              <a:t>seasonal business such as a Christmas or Halloween operation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Sometimes such </a:t>
            </a:r>
            <a:r>
              <a:rPr lang="en-US" dirty="0"/>
              <a:t>businesses can find vacant retail spaces to rent for just a season</a:t>
            </a:r>
            <a:r>
              <a:rPr lang="en-US" dirty="0" smtClean="0"/>
              <a:t>, or </a:t>
            </a:r>
            <a:r>
              <a:rPr lang="en-US" dirty="0"/>
              <a:t>they can partner with others to rotate in and out of a store.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In other </a:t>
            </a:r>
            <a:r>
              <a:rPr lang="en-US" dirty="0"/>
              <a:t>situations, they can create a business model of changing </a:t>
            </a:r>
            <a:r>
              <a:rPr lang="en-US" dirty="0" smtClean="0"/>
              <a:t>seasonal inventory </a:t>
            </a:r>
            <a:r>
              <a:rPr lang="en-US" dirty="0"/>
              <a:t>and focus.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2319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Alternative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guerilla </a:t>
            </a:r>
            <a:r>
              <a:rPr lang="en-US" dirty="0" smtClean="0">
                <a:solidFill>
                  <a:srgbClr val="FF6600"/>
                </a:solidFill>
              </a:rPr>
              <a:t>marketing - </a:t>
            </a:r>
            <a:r>
              <a:rPr lang="en-US" dirty="0" smtClean="0"/>
              <a:t>original</a:t>
            </a:r>
            <a:r>
              <a:rPr lang="en-US" dirty="0"/>
              <a:t>, unconventional, </a:t>
            </a:r>
            <a:r>
              <a:rPr lang="en-US" dirty="0" smtClean="0"/>
              <a:t>and inexpensive small-business promotional </a:t>
            </a:r>
            <a:r>
              <a:rPr lang="en-US" dirty="0"/>
              <a:t>strategies.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buzz marketing - </a:t>
            </a:r>
            <a:r>
              <a:rPr lang="en-US" dirty="0" smtClean="0"/>
              <a:t>another name </a:t>
            </a:r>
            <a:r>
              <a:rPr lang="en-US" dirty="0"/>
              <a:t>for </a:t>
            </a:r>
            <a:r>
              <a:rPr lang="en-US" dirty="0" smtClean="0"/>
              <a:t>word-of-mouth marketing.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edutainment -</a:t>
            </a:r>
            <a:r>
              <a:rPr lang="en-US" b="1" dirty="0" smtClean="0"/>
              <a:t> </a:t>
            </a:r>
            <a:r>
              <a:rPr lang="en-US" dirty="0" smtClean="0"/>
              <a:t>a promotion that combines education and entertainment to make a more lasting impression upon an audience.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1148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3886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  <a:p>
            <a:r>
              <a:rPr lang="en-US" sz="2000" b="1" dirty="0" smtClean="0"/>
              <a:t>Guerilla </a:t>
            </a:r>
            <a:r>
              <a:rPr lang="en-US" sz="2000" b="1" dirty="0"/>
              <a:t>Marketing</a:t>
            </a:r>
          </a:p>
          <a:p>
            <a:r>
              <a:rPr lang="en-US" sz="2000" b="1" dirty="0"/>
              <a:t>Buzz Marketing</a:t>
            </a:r>
          </a:p>
          <a:p>
            <a:r>
              <a:rPr lang="en-US" sz="2000" b="1" dirty="0"/>
              <a:t>Product Placement/Branded Entertainment</a:t>
            </a:r>
          </a:p>
          <a:p>
            <a:r>
              <a:rPr lang="en-US" sz="2000" b="1" dirty="0"/>
              <a:t>Lifestyle Marketing</a:t>
            </a:r>
          </a:p>
          <a:p>
            <a:r>
              <a:rPr lang="en-US" sz="2000" b="1" dirty="0"/>
              <a:t>In-Store Marketing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00090"/>
            <a:ext cx="82296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Marketing of Today: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Alternative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/>
              <a:t>The Four Marketing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romotion -</a:t>
            </a:r>
            <a:r>
              <a:rPr lang="en-US" b="1" dirty="0" smtClean="0"/>
              <a:t> </a:t>
            </a:r>
            <a:r>
              <a:rPr lang="en-US" dirty="0"/>
              <a:t>the use of advertising and publicity to get a marketing message to customers.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four </a:t>
            </a:r>
            <a:r>
              <a:rPr lang="en-US" dirty="0" smtClean="0"/>
              <a:t>Ps—together </a:t>
            </a:r>
            <a:r>
              <a:rPr lang="en-US" dirty="0"/>
              <a:t>will </a:t>
            </a:r>
            <a:r>
              <a:rPr lang="en-US" dirty="0" smtClean="0"/>
              <a:t>communicate your </a:t>
            </a:r>
            <a:r>
              <a:rPr lang="en-US" dirty="0"/>
              <a:t>marketing vision and competitive advantage to </a:t>
            </a:r>
            <a:r>
              <a:rPr lang="en-US" dirty="0" smtClean="0"/>
              <a:t>your customer.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898069"/>
              </p:ext>
            </p:extLst>
          </p:nvPr>
        </p:nvGraphicFramePr>
        <p:xfrm>
          <a:off x="838200" y="2438400"/>
          <a:ext cx="6858000" cy="4191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982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example, signage, shelf placement, sampling, and “edutainment” </a:t>
            </a:r>
            <a:r>
              <a:rPr lang="en-US" dirty="0" smtClean="0"/>
              <a:t>can all </a:t>
            </a:r>
            <a:r>
              <a:rPr lang="en-US" dirty="0"/>
              <a:t>play roles. Which ones are best will depend on your marketing </a:t>
            </a:r>
            <a:r>
              <a:rPr lang="en-US" dirty="0" smtClean="0"/>
              <a:t>strategy: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171441"/>
              </p:ext>
            </p:extLst>
          </p:nvPr>
        </p:nvGraphicFramePr>
        <p:xfrm>
          <a:off x="304800" y="914400"/>
          <a:ext cx="8763000" cy="563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CC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smtClean="0"/>
              <a:t>Alternative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5434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Other Media Venues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648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244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E-Active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e-active </a:t>
            </a:r>
            <a:r>
              <a:rPr lang="en-US" dirty="0" smtClean="0">
                <a:solidFill>
                  <a:srgbClr val="FF6600"/>
                </a:solidFill>
              </a:rPr>
              <a:t>marketing -</a:t>
            </a:r>
            <a:r>
              <a:rPr lang="en-US" b="1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the two major </a:t>
            </a:r>
            <a:r>
              <a:rPr lang="en-US" dirty="0" smtClean="0"/>
              <a:t>components of </a:t>
            </a:r>
            <a:r>
              <a:rPr lang="en-US" dirty="0"/>
              <a:t>Internet </a:t>
            </a:r>
            <a:r>
              <a:rPr lang="en-US" dirty="0" smtClean="0"/>
              <a:t>marketing—e-commerce </a:t>
            </a:r>
            <a:r>
              <a:rPr lang="en-US" dirty="0"/>
              <a:t>and </a:t>
            </a:r>
            <a:r>
              <a:rPr lang="en-US" dirty="0" smtClean="0"/>
              <a:t>interactive marketing—combine.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Internet advertising has grown with the expansion and adoption of </a:t>
            </a:r>
            <a:r>
              <a:rPr lang="en-US" dirty="0" smtClean="0"/>
              <a:t>Internet technology.</a:t>
            </a:r>
          </a:p>
          <a:p>
            <a:endParaRPr lang="en-US" sz="500" dirty="0" smtClean="0"/>
          </a:p>
          <a:p>
            <a:r>
              <a:rPr lang="en-US" dirty="0"/>
              <a:t>Not only have entrepreneurs and major corporations </a:t>
            </a:r>
            <a:r>
              <a:rPr lang="en-US" dirty="0" smtClean="0"/>
              <a:t>come to </a:t>
            </a:r>
            <a:r>
              <a:rPr lang="en-US" dirty="0"/>
              <a:t>include online advertising and promotion as a regular part of the </a:t>
            </a:r>
            <a:r>
              <a:rPr lang="en-US" dirty="0" smtClean="0"/>
              <a:t>media mix</a:t>
            </a:r>
            <a:r>
              <a:rPr lang="en-US" dirty="0"/>
              <a:t>, entire industry segments have evolved to serve the interactive </a:t>
            </a:r>
            <a:r>
              <a:rPr lang="en-US" dirty="0" smtClean="0"/>
              <a:t>media field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445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E-Active Marketing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</a:t>
            </a:r>
            <a:r>
              <a:rPr lang="en-US" dirty="0" smtClean="0"/>
              <a:t>can make </a:t>
            </a:r>
            <a:r>
              <a:rPr lang="en-US" dirty="0"/>
              <a:t>the best use of e-active marketing approaches by marrying them </a:t>
            </a:r>
            <a:r>
              <a:rPr lang="en-US" dirty="0" smtClean="0"/>
              <a:t>with </a:t>
            </a:r>
            <a:r>
              <a:rPr lang="en-US" dirty="0"/>
              <a:t>your offline efforts to create a unified approach to </a:t>
            </a:r>
            <a:r>
              <a:rPr lang="en-US" dirty="0" smtClean="0"/>
              <a:t>marketing: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93334"/>
              </p:ext>
            </p:extLst>
          </p:nvPr>
        </p:nvGraphicFramePr>
        <p:xfrm>
          <a:off x="1600200" y="1524000"/>
          <a:ext cx="6324600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222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E-Active Marketing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556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801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r>
              <a:rPr lang="en-US" b="1" dirty="0"/>
              <a:t>E-Active Marketing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brand </a:t>
            </a:r>
            <a:r>
              <a:rPr lang="en-US" dirty="0" smtClean="0">
                <a:solidFill>
                  <a:srgbClr val="FF6600"/>
                </a:solidFill>
              </a:rPr>
              <a:t>spiraling - </a:t>
            </a:r>
            <a:r>
              <a:rPr lang="en-US" dirty="0" smtClean="0"/>
              <a:t>integrating a </a:t>
            </a:r>
            <a:r>
              <a:rPr lang="en-US" dirty="0"/>
              <a:t>company’s </a:t>
            </a:r>
            <a:r>
              <a:rPr lang="en-US" dirty="0" smtClean="0"/>
              <a:t>conventional offline </a:t>
            </a:r>
            <a:r>
              <a:rPr lang="en-US" dirty="0"/>
              <a:t>branding strategy </a:t>
            </a:r>
            <a:r>
              <a:rPr lang="en-US" dirty="0" smtClean="0"/>
              <a:t>with its </a:t>
            </a:r>
            <a:r>
              <a:rPr lang="en-US" dirty="0"/>
              <a:t>Internet strategy by </a:t>
            </a:r>
            <a:r>
              <a:rPr lang="en-US" dirty="0" smtClean="0"/>
              <a:t>using conventional </a:t>
            </a:r>
            <a:r>
              <a:rPr lang="en-US" dirty="0"/>
              <a:t>approaches </a:t>
            </a:r>
            <a:r>
              <a:rPr lang="en-US" dirty="0" smtClean="0"/>
              <a:t>to drive </a:t>
            </a:r>
            <a:r>
              <a:rPr lang="en-US" dirty="0"/>
              <a:t>traffic to its online sites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log -</a:t>
            </a:r>
            <a:r>
              <a:rPr lang="en-US" b="1" dirty="0" smtClean="0"/>
              <a:t> </a:t>
            </a:r>
            <a:r>
              <a:rPr lang="en-US" dirty="0"/>
              <a:t>(short for Web log) </a:t>
            </a:r>
            <a:r>
              <a:rPr lang="en-US" dirty="0" smtClean="0"/>
              <a:t>a journal </a:t>
            </a:r>
            <a:r>
              <a:rPr lang="en-US" dirty="0"/>
              <a:t>that appears on </a:t>
            </a:r>
            <a:r>
              <a:rPr lang="en-US" dirty="0" smtClean="0"/>
              <a:t>the Internet </a:t>
            </a:r>
            <a:r>
              <a:rPr lang="en-US" dirty="0"/>
              <a:t>periodically (</a:t>
            </a:r>
            <a:r>
              <a:rPr lang="en-US" dirty="0" smtClean="0"/>
              <a:t>perhaps daily</a:t>
            </a:r>
            <a:r>
              <a:rPr lang="en-US" dirty="0"/>
              <a:t>) and is intended for </a:t>
            </a:r>
            <a:r>
              <a:rPr lang="en-US" dirty="0" smtClean="0"/>
              <a:t>the public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logosphere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collective term </a:t>
            </a:r>
            <a:r>
              <a:rPr lang="en-US" dirty="0"/>
              <a:t>used for all the blogs </a:t>
            </a:r>
            <a:r>
              <a:rPr lang="en-US" dirty="0" smtClean="0"/>
              <a:t>on the </a:t>
            </a:r>
            <a:r>
              <a:rPr lang="en-US" dirty="0"/>
              <a:t>Internet.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061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/>
              <a:t>Blogger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www.blogger.com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/>
              <a:t>Medium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www.medium.com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/>
              <a:t>Twitter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www.twitter.com</a:t>
            </a:r>
            <a:r>
              <a:rPr lang="en-US" sz="2000" dirty="0" smtClean="0"/>
              <a:t>  </a:t>
            </a:r>
            <a:r>
              <a:rPr lang="en-US" sz="2000" dirty="0"/>
              <a:t>(microblogging</a:t>
            </a:r>
            <a:r>
              <a:rPr lang="en-US" sz="20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000" dirty="0"/>
              <a:t>Tumblr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www.tumblr.com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TypePad</a:t>
            </a:r>
            <a:r>
              <a:rPr lang="en-US" sz="2000" dirty="0"/>
              <a:t>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www.typepad.com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/>
              <a:t>WordPress </a:t>
            </a: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www.wordpress.com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0009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blog-hosting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include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E-Active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Online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The number and variety of online social networks has grown </a:t>
            </a:r>
            <a:r>
              <a:rPr lang="en-US" dirty="0" smtClean="0"/>
              <a:t>phenomenally in </a:t>
            </a:r>
            <a:r>
              <a:rPr lang="en-US" dirty="0"/>
              <a:t>recent years and is expected to continue to do so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Social networks </a:t>
            </a:r>
            <a:r>
              <a:rPr lang="en-US" dirty="0" smtClean="0"/>
              <a:t>such as </a:t>
            </a:r>
            <a:r>
              <a:rPr lang="en-US" dirty="0"/>
              <a:t>Facebook, </a:t>
            </a:r>
            <a:r>
              <a:rPr lang="en-US" dirty="0" err="1"/>
              <a:t>MySpace</a:t>
            </a:r>
            <a:r>
              <a:rPr lang="en-US" dirty="0"/>
              <a:t>, and LinkedIn, as well as those for </a:t>
            </a:r>
            <a:r>
              <a:rPr lang="en-US" dirty="0" smtClean="0"/>
              <a:t>interest-specific niches </a:t>
            </a:r>
            <a:r>
              <a:rPr lang="en-US" dirty="0"/>
              <a:t>(e.g., Flickr, </a:t>
            </a:r>
            <a:r>
              <a:rPr lang="en-US" dirty="0" err="1"/>
              <a:t>imeem</a:t>
            </a:r>
            <a:r>
              <a:rPr lang="en-US" dirty="0"/>
              <a:t>, </a:t>
            </a:r>
            <a:r>
              <a:rPr lang="en-US" dirty="0" err="1"/>
              <a:t>BlackPlanet</a:t>
            </a:r>
            <a:r>
              <a:rPr lang="en-US" dirty="0"/>
              <a:t>, Classmates.com, </a:t>
            </a:r>
            <a:r>
              <a:rPr lang="en-US" dirty="0" err="1"/>
              <a:t>Goodreads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MyHeritage</a:t>
            </a:r>
            <a:r>
              <a:rPr lang="en-US" dirty="0"/>
              <a:t>), continue to evolve, as new uses emerge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Advertising </a:t>
            </a:r>
            <a:r>
              <a:rPr lang="en-US" dirty="0" smtClean="0"/>
              <a:t>opportunities on </a:t>
            </a:r>
            <a:r>
              <a:rPr lang="en-US" dirty="0"/>
              <a:t>these networks are more complex than those on Web sites </a:t>
            </a:r>
            <a:r>
              <a:rPr lang="en-US" dirty="0" smtClean="0"/>
              <a:t>with banner </a:t>
            </a:r>
            <a:r>
              <a:rPr lang="en-US" dirty="0"/>
              <a:t>ads.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98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Online Social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many social networks, advertising and promotion </a:t>
            </a:r>
            <a:r>
              <a:rPr lang="en-US" dirty="0" smtClean="0"/>
              <a:t>are either </a:t>
            </a:r>
            <a:r>
              <a:rPr lang="en-US" dirty="0"/>
              <a:t>banned or taboo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users create subtle promotion through </a:t>
            </a:r>
            <a:r>
              <a:rPr lang="en-US" dirty="0" smtClean="0"/>
              <a:t>what are </a:t>
            </a:r>
            <a:r>
              <a:rPr lang="en-US" dirty="0"/>
              <a:t>essentially scripted conversations on the sites</a:t>
            </a:r>
            <a:r>
              <a:rPr lang="en-US" dirty="0" smtClean="0"/>
              <a:t>.</a:t>
            </a:r>
            <a:endParaRPr lang="en-US" sz="500" dirty="0" smtClean="0"/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stealth marketing - </a:t>
            </a:r>
            <a:r>
              <a:rPr lang="en-US" dirty="0" smtClean="0"/>
              <a:t>undercover</a:t>
            </a:r>
            <a:r>
              <a:rPr lang="en-US" dirty="0"/>
              <a:t>, or deceptive</a:t>
            </a:r>
            <a:r>
              <a:rPr lang="en-US" dirty="0" smtClean="0"/>
              <a:t>, marketing </a:t>
            </a:r>
            <a:r>
              <a:rPr lang="en-US" dirty="0"/>
              <a:t>efforts that </a:t>
            </a:r>
            <a:r>
              <a:rPr lang="en-US" dirty="0" smtClean="0"/>
              <a:t>are intended </a:t>
            </a:r>
            <a:r>
              <a:rPr lang="en-US" dirty="0"/>
              <a:t>to appear as if </a:t>
            </a:r>
            <a:r>
              <a:rPr lang="en-US" dirty="0" smtClean="0"/>
              <a:t>they happened </a:t>
            </a:r>
            <a:r>
              <a:rPr lang="en-US" dirty="0"/>
              <a:t>naturally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mobile social </a:t>
            </a:r>
            <a:r>
              <a:rPr lang="en-US" dirty="0" smtClean="0">
                <a:solidFill>
                  <a:srgbClr val="FF6600"/>
                </a:solidFill>
              </a:rPr>
              <a:t>networking -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updating of </a:t>
            </a:r>
            <a:r>
              <a:rPr lang="en-US" dirty="0" smtClean="0"/>
              <a:t>social-network sites </a:t>
            </a:r>
            <a:r>
              <a:rPr lang="en-US" dirty="0"/>
              <a:t>via mobile handsets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4649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/>
              <a:t>Consumer-Generated Advertising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can include campaigns in which the company solicits </a:t>
            </a:r>
            <a:r>
              <a:rPr lang="en-US" dirty="0" smtClean="0"/>
              <a:t>advertisements from </a:t>
            </a:r>
            <a:r>
              <a:rPr lang="en-US" dirty="0"/>
              <a:t>customers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Consumer generated media </a:t>
            </a:r>
            <a:r>
              <a:rPr lang="en-US" dirty="0"/>
              <a:t>(CGM) also comes in a variety of forms that are </a:t>
            </a:r>
            <a:r>
              <a:rPr lang="en-US" dirty="0" smtClean="0"/>
              <a:t>not specifically </a:t>
            </a:r>
            <a:r>
              <a:rPr lang="en-US" dirty="0"/>
              <a:t>solicited by companies, such as message-board posts, </a:t>
            </a:r>
            <a:r>
              <a:rPr lang="en-US" dirty="0" smtClean="0"/>
              <a:t>blogs, and </a:t>
            </a:r>
            <a:r>
              <a:rPr lang="en-US" dirty="0"/>
              <a:t>forum commentary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Consumer-generated advertising can </a:t>
            </a:r>
            <a:r>
              <a:rPr lang="en-US" dirty="0" smtClean="0"/>
              <a:t>generate enthusiasm </a:t>
            </a:r>
            <a:r>
              <a:rPr lang="en-US" dirty="0"/>
              <a:t>and engagement as well as increased loyalty.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33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Product: What Are You Selling?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Your business, no matter how humble its beginnings, may have </a:t>
            </a:r>
            <a:r>
              <a:rPr lang="en-US" dirty="0" smtClean="0"/>
              <a:t>the potential </a:t>
            </a:r>
            <a:r>
              <a:rPr lang="en-US" dirty="0"/>
              <a:t>to grow into a multimillion-dollar company, so it is </a:t>
            </a:r>
            <a:r>
              <a:rPr lang="en-US" dirty="0" smtClean="0"/>
              <a:t>important that </a:t>
            </a:r>
            <a:r>
              <a:rPr lang="en-US" dirty="0"/>
              <a:t>you think through every step of its development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 you define </a:t>
            </a:r>
            <a:r>
              <a:rPr lang="en-US" dirty="0" smtClean="0"/>
              <a:t>and refine </a:t>
            </a:r>
            <a:r>
              <a:rPr lang="en-US" dirty="0"/>
              <a:t>your product or service will have a tremendous impact on your </a:t>
            </a:r>
            <a:r>
              <a:rPr lang="en-US" dirty="0" smtClean="0"/>
              <a:t>ability to </a:t>
            </a:r>
            <a:r>
              <a:rPr lang="en-US" dirty="0"/>
              <a:t>grow.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6295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Viral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609600"/>
            <a:ext cx="8753901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viral </a:t>
            </a:r>
            <a:r>
              <a:rPr lang="en-US" dirty="0" smtClean="0">
                <a:solidFill>
                  <a:srgbClr val="FF6600"/>
                </a:solidFill>
              </a:rPr>
              <a:t>marketing - </a:t>
            </a:r>
            <a:r>
              <a:rPr lang="en-US" dirty="0"/>
              <a:t>the </a:t>
            </a:r>
            <a:r>
              <a:rPr lang="en-US" dirty="0" smtClean="0"/>
              <a:t>process of </a:t>
            </a:r>
            <a:r>
              <a:rPr lang="en-US" dirty="0"/>
              <a:t>promoting a brand, </a:t>
            </a:r>
            <a:r>
              <a:rPr lang="en-US" dirty="0" smtClean="0"/>
              <a:t>product, or </a:t>
            </a:r>
            <a:r>
              <a:rPr lang="en-US" dirty="0"/>
              <a:t>service through an </a:t>
            </a:r>
            <a:r>
              <a:rPr lang="en-US" dirty="0" smtClean="0"/>
              <a:t>existing social </a:t>
            </a:r>
            <a:r>
              <a:rPr lang="en-US" dirty="0"/>
              <a:t>network, where </a:t>
            </a:r>
            <a:r>
              <a:rPr lang="en-US" dirty="0" smtClean="0"/>
              <a:t>a message </a:t>
            </a:r>
            <a:r>
              <a:rPr lang="en-US" dirty="0"/>
              <a:t>is passed from </a:t>
            </a:r>
            <a:r>
              <a:rPr lang="en-US" dirty="0" smtClean="0"/>
              <a:t>one individual </a:t>
            </a:r>
            <a:r>
              <a:rPr lang="en-US" dirty="0"/>
              <a:t>to </a:t>
            </a:r>
            <a:r>
              <a:rPr lang="en-US" dirty="0" smtClean="0"/>
              <a:t>another—much as </a:t>
            </a:r>
            <a:r>
              <a:rPr lang="en-US" dirty="0"/>
              <a:t>a virus spreads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By creatively generating interest in and excitement about your story</a:t>
            </a:r>
            <a:r>
              <a:rPr lang="en-US" dirty="0" smtClean="0"/>
              <a:t>, or </a:t>
            </a:r>
            <a:r>
              <a:rPr lang="en-US" dirty="0"/>
              <a:t>an aspect of your business, you can work to create a viral campaign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viral campaign </a:t>
            </a:r>
            <a:r>
              <a:rPr lang="en-US" dirty="0" smtClean="0"/>
              <a:t>can be </a:t>
            </a:r>
            <a:r>
              <a:rPr lang="en-US" dirty="0"/>
              <a:t>an e-mail or a video that may include hyperlinked promotions, advertisements</a:t>
            </a:r>
            <a:r>
              <a:rPr lang="en-US" dirty="0" smtClean="0"/>
              <a:t>, games</a:t>
            </a:r>
            <a:r>
              <a:rPr lang="en-US" dirty="0"/>
              <a:t>, or online newsletters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There </a:t>
            </a:r>
            <a:r>
              <a:rPr lang="en-US" dirty="0"/>
              <a:t>has to be a reason for </a:t>
            </a:r>
            <a:r>
              <a:rPr lang="en-US" dirty="0" smtClean="0"/>
              <a:t>people to </a:t>
            </a:r>
            <a:r>
              <a:rPr lang="en-US" dirty="0"/>
              <a:t>tell others about the message or pass it along, such as </a:t>
            </a:r>
            <a:r>
              <a:rPr lang="en-US" dirty="0" smtClean="0"/>
              <a:t>entertainment value</a:t>
            </a:r>
            <a:r>
              <a:rPr lang="en-US" dirty="0"/>
              <a:t>, uniqueness, or potential financial reward.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010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Viral Marketing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Kristen Smith, Executive Director of WOMMA, suggests the following </a:t>
            </a:r>
            <a:r>
              <a:rPr lang="en-US" dirty="0" smtClean="0"/>
              <a:t>six ways </a:t>
            </a:r>
            <a:r>
              <a:rPr lang="en-US" dirty="0"/>
              <a:t>to keep people talking about your company and your </a:t>
            </a:r>
            <a:r>
              <a:rPr lang="en-US" dirty="0" smtClean="0"/>
              <a:t>products: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dirty="0" smtClean="0"/>
              <a:t>Listen</a:t>
            </a:r>
            <a:r>
              <a:rPr lang="en-US" dirty="0"/>
              <a:t>, speak, listen some more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Be transparent and disclose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Evaluate ROI continually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4. Spread the word, not the manure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5. Encourage an enterprise-wide WOMM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6. Employ online and offline WOMM.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349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Publicity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/>
          <a:lstStyle/>
          <a:p>
            <a:r>
              <a:rPr lang="en-US" dirty="0"/>
              <a:t>Publicity, sometimes referred to as public relations (PR) is defined </a:t>
            </a:r>
            <a:r>
              <a:rPr lang="en-US" dirty="0" smtClean="0"/>
              <a:t>as </a:t>
            </a:r>
            <a:r>
              <a:rPr lang="en-US" dirty="0"/>
              <a:t>“the planned and sustained effort to </a:t>
            </a:r>
            <a:r>
              <a:rPr lang="en-US" dirty="0" smtClean="0"/>
              <a:t>establish and </a:t>
            </a:r>
            <a:r>
              <a:rPr lang="en-US" dirty="0"/>
              <a:t>maintain goodwill and mutual understanding between an </a:t>
            </a:r>
            <a:r>
              <a:rPr lang="en-US" dirty="0" smtClean="0"/>
              <a:t>organization and </a:t>
            </a:r>
            <a:r>
              <a:rPr lang="en-US" dirty="0"/>
              <a:t>its public</a:t>
            </a:r>
            <a:r>
              <a:rPr lang="en-US" dirty="0" smtClean="0"/>
              <a:t>.”</a:t>
            </a:r>
          </a:p>
          <a:p>
            <a:endParaRPr lang="en-US" sz="500" dirty="0" smtClean="0"/>
          </a:p>
          <a:p>
            <a:r>
              <a:rPr lang="en-US" dirty="0"/>
              <a:t>Consumers give publicity credibility because it is not paid for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Publicity is important for a small business, which often has a </a:t>
            </a:r>
            <a:r>
              <a:rPr lang="en-US" dirty="0" smtClean="0"/>
              <a:t>negligible advertising </a:t>
            </a:r>
            <a:r>
              <a:rPr lang="en-US" dirty="0"/>
              <a:t>budget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314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Publicity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get publicity, you will need to mail or fax a </a:t>
            </a:r>
            <a:r>
              <a:rPr lang="en-US" dirty="0" smtClean="0"/>
              <a:t>pitch letter </a:t>
            </a:r>
            <a:r>
              <a:rPr lang="en-US" dirty="0"/>
              <a:t>and a press release to the magazine, newspaper, TV station, or </a:t>
            </a:r>
            <a:r>
              <a:rPr lang="en-US" dirty="0" smtClean="0"/>
              <a:t>radio station </a:t>
            </a:r>
            <a:r>
              <a:rPr lang="en-US" dirty="0"/>
              <a:t>you hope to interest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pitch </a:t>
            </a:r>
            <a:r>
              <a:rPr lang="en-US" dirty="0" smtClean="0">
                <a:solidFill>
                  <a:srgbClr val="FF6600"/>
                </a:solidFill>
              </a:rPr>
              <a:t>letter - </a:t>
            </a:r>
            <a:r>
              <a:rPr lang="en-US" dirty="0" smtClean="0"/>
              <a:t>correspondence designed </a:t>
            </a:r>
            <a:r>
              <a:rPr lang="en-US" dirty="0"/>
              <a:t>to explain the </a:t>
            </a:r>
            <a:r>
              <a:rPr lang="en-US" dirty="0" smtClean="0"/>
              <a:t>story behind </a:t>
            </a:r>
            <a:r>
              <a:rPr lang="en-US" dirty="0"/>
              <a:t>a press release, </a:t>
            </a:r>
            <a:r>
              <a:rPr lang="en-US" dirty="0" smtClean="0"/>
              <a:t>and why </a:t>
            </a:r>
            <a:r>
              <a:rPr lang="en-US" dirty="0"/>
              <a:t>it would be </a:t>
            </a:r>
            <a:r>
              <a:rPr lang="en-US" dirty="0" smtClean="0"/>
              <a:t>interesting and </a:t>
            </a:r>
            <a:r>
              <a:rPr lang="en-US" dirty="0"/>
              <a:t>relevant to the </a:t>
            </a:r>
            <a:r>
              <a:rPr lang="en-US" dirty="0" smtClean="0"/>
              <a:t>media outlet’s </a:t>
            </a:r>
            <a:r>
              <a:rPr lang="en-US" dirty="0"/>
              <a:t>readers, listeners</a:t>
            </a:r>
            <a:r>
              <a:rPr lang="en-US" dirty="0" smtClean="0"/>
              <a:t>, or </a:t>
            </a:r>
            <a:r>
              <a:rPr lang="en-US" dirty="0"/>
              <a:t>viewers.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press </a:t>
            </a:r>
            <a:r>
              <a:rPr lang="en-US" dirty="0" smtClean="0">
                <a:solidFill>
                  <a:srgbClr val="FF6600"/>
                </a:solidFill>
              </a:rPr>
              <a:t>release - </a:t>
            </a:r>
            <a:r>
              <a:rPr lang="en-US" dirty="0" smtClean="0"/>
              <a:t>an announcement sent </a:t>
            </a:r>
            <a:r>
              <a:rPr lang="en-US" dirty="0"/>
              <a:t>to the media to </a:t>
            </a:r>
            <a:r>
              <a:rPr lang="en-US" dirty="0" smtClean="0"/>
              <a:t>generate publicity </a:t>
            </a:r>
            <a:r>
              <a:rPr lang="en-US" dirty="0"/>
              <a:t>that </a:t>
            </a:r>
            <a:r>
              <a:rPr lang="en-US" dirty="0" smtClean="0"/>
              <a:t>explains the </a:t>
            </a:r>
            <a:r>
              <a:rPr lang="en-US" dirty="0"/>
              <a:t>“who, what, when, where</a:t>
            </a:r>
            <a:r>
              <a:rPr lang="en-US" dirty="0" smtClean="0"/>
              <a:t>, why</a:t>
            </a:r>
            <a:r>
              <a:rPr lang="en-US" dirty="0"/>
              <a:t>, and how” of a story.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132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Telling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Younger entrepreneurs </a:t>
            </a:r>
            <a:r>
              <a:rPr lang="en-US" dirty="0"/>
              <a:t>can have an advantage here because relatively </a:t>
            </a:r>
            <a:r>
              <a:rPr lang="en-US" dirty="0" smtClean="0"/>
              <a:t>few young </a:t>
            </a:r>
            <a:r>
              <a:rPr lang="en-US" dirty="0"/>
              <a:t>people start their own businesses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have to make the connection:</a:t>
            </a:r>
          </a:p>
          <a:p>
            <a:r>
              <a:rPr lang="en-US" dirty="0" smtClean="0"/>
              <a:t>Who </a:t>
            </a:r>
            <a:r>
              <a:rPr lang="en-US" dirty="0"/>
              <a:t>are you and what has happened to you or what have you </a:t>
            </a:r>
            <a:r>
              <a:rPr lang="en-US" dirty="0" smtClean="0"/>
              <a:t>done that </a:t>
            </a:r>
            <a:r>
              <a:rPr lang="en-US" dirty="0"/>
              <a:t>would make you and your business an interesting story?</a:t>
            </a:r>
          </a:p>
          <a:p>
            <a:r>
              <a:rPr lang="en-US" dirty="0" smtClean="0"/>
              <a:t>Did </a:t>
            </a:r>
            <a:r>
              <a:rPr lang="en-US" dirty="0"/>
              <a:t>you have to overcome any obstacles to start your business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866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Telling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What about your product or service is unique? Is it something your community really needs?</a:t>
            </a:r>
          </a:p>
          <a:p>
            <a:endParaRPr lang="en-US" sz="500" dirty="0"/>
          </a:p>
          <a:p>
            <a:r>
              <a:rPr lang="en-US" dirty="0"/>
              <a:t>When is a specific event taking place that is newsworthy or of interest for a story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/>
              <a:t>Where are you locating the business, or where is the event or activity occurring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/>
              <a:t>How has your business changed you and helped members of your community?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8722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Sample Press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r>
              <a:rPr lang="en-US" dirty="0"/>
              <a:t>As we have said, in order to tell your story in a press release or to a reporter</a:t>
            </a:r>
            <a:r>
              <a:rPr lang="en-US" dirty="0" smtClean="0"/>
              <a:t>, you </a:t>
            </a:r>
            <a:r>
              <a:rPr lang="en-US" dirty="0"/>
              <a:t>will have to answer the six basic questions: </a:t>
            </a:r>
            <a:r>
              <a:rPr lang="en-US" i="1" dirty="0"/>
              <a:t>who, what, when, where</a:t>
            </a:r>
            <a:r>
              <a:rPr lang="en-US" i="1" dirty="0" smtClean="0"/>
              <a:t>, why</a:t>
            </a:r>
            <a:r>
              <a:rPr lang="en-US" i="1" dirty="0"/>
              <a:t>, and </a:t>
            </a:r>
            <a:r>
              <a:rPr lang="en-US" i="1" dirty="0" smtClean="0"/>
              <a:t>how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 Who are you,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2.  what </a:t>
            </a:r>
            <a:r>
              <a:rPr lang="en-US" dirty="0"/>
              <a:t>did you </a:t>
            </a:r>
            <a:r>
              <a:rPr lang="en-US" dirty="0" smtClean="0"/>
              <a:t>do,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3.  when did you do it,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4.  where did you do it,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5.  why did you do it,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6.  how did </a:t>
            </a:r>
            <a:r>
              <a:rPr lang="en-US" dirty="0"/>
              <a:t>you do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984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Follow Up a Press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Follow up your press releases with phone calls and e-mail. </a:t>
            </a:r>
            <a:r>
              <a:rPr lang="en-US" dirty="0" smtClean="0"/>
              <a:t>Try </a:t>
            </a:r>
            <a:r>
              <a:rPr lang="en-US" dirty="0"/>
              <a:t>to reach </a:t>
            </a:r>
            <a:r>
              <a:rPr lang="en-US" dirty="0" smtClean="0"/>
              <a:t>the journalists </a:t>
            </a:r>
            <a:r>
              <a:rPr lang="en-US" dirty="0"/>
              <a:t>directly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Be polite but persistent.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Do </a:t>
            </a:r>
            <a:r>
              <a:rPr lang="en-US" dirty="0"/>
              <a:t>not wait for a </a:t>
            </a:r>
            <a:r>
              <a:rPr lang="en-US" dirty="0" smtClean="0"/>
              <a:t>newspaper or </a:t>
            </a:r>
            <a:r>
              <a:rPr lang="en-US" dirty="0"/>
              <a:t>radio station to return your call; call again (but do not make a pest </a:t>
            </a:r>
            <a:r>
              <a:rPr lang="en-US" dirty="0" smtClean="0"/>
              <a:t>of yourself</a:t>
            </a:r>
            <a:r>
              <a:rPr lang="en-US" dirty="0"/>
              <a:t>)—they receive many press releases every day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We suggest saving all publicity you receive to show potential </a:t>
            </a:r>
            <a:r>
              <a:rPr lang="en-US" dirty="0" smtClean="0"/>
              <a:t>customers because </a:t>
            </a:r>
            <a:r>
              <a:rPr lang="en-US" dirty="0"/>
              <a:t>it has enormous value.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569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addition to publicity, you can build positive public relations for </a:t>
            </a:r>
            <a:r>
              <a:rPr lang="en-US" dirty="0" smtClean="0"/>
              <a:t>your company </a:t>
            </a:r>
            <a:r>
              <a:rPr lang="en-US" dirty="0"/>
              <a:t>through involvement in the local community and in local</a:t>
            </a:r>
            <a:r>
              <a:rPr lang="en-US" dirty="0" smtClean="0"/>
              <a:t>, national</a:t>
            </a:r>
            <a:r>
              <a:rPr lang="en-US" dirty="0"/>
              <a:t>, and international professional and business organizations </a:t>
            </a:r>
            <a:r>
              <a:rPr lang="en-US" dirty="0" smtClean="0"/>
              <a:t>that pertain </a:t>
            </a:r>
            <a:r>
              <a:rPr lang="en-US" dirty="0"/>
              <a:t>to your </a:t>
            </a:r>
            <a:r>
              <a:rPr lang="en-US" dirty="0" smtClean="0"/>
              <a:t>business: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634884"/>
              </p:ext>
            </p:extLst>
          </p:nvPr>
        </p:nvGraphicFramePr>
        <p:xfrm>
          <a:off x="1524000" y="1955800"/>
          <a:ext cx="6477000" cy="4597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473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Fifth P: Philanthropy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hilanthropy -</a:t>
            </a:r>
            <a:r>
              <a:rPr lang="en-US" b="1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concern for </a:t>
            </a:r>
            <a:r>
              <a:rPr lang="en-US" dirty="0"/>
              <a:t>human and social </a:t>
            </a:r>
            <a:r>
              <a:rPr lang="en-US" dirty="0" smtClean="0"/>
              <a:t>welfare that </a:t>
            </a:r>
            <a:r>
              <a:rPr lang="en-US" dirty="0"/>
              <a:t>is expressed by </a:t>
            </a:r>
            <a:r>
              <a:rPr lang="en-US" dirty="0" smtClean="0"/>
              <a:t>giving money </a:t>
            </a:r>
            <a:r>
              <a:rPr lang="en-US" dirty="0"/>
              <a:t>through charities </a:t>
            </a:r>
            <a:r>
              <a:rPr lang="en-US" dirty="0" smtClean="0"/>
              <a:t>and foundations.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foundation -</a:t>
            </a:r>
            <a:r>
              <a:rPr lang="en-US" b="1" dirty="0" smtClean="0"/>
              <a:t> </a:t>
            </a:r>
            <a:r>
              <a:rPr lang="en-US" dirty="0" smtClean="0"/>
              <a:t>a not-for-profit organization </a:t>
            </a:r>
            <a:r>
              <a:rPr lang="en-US" dirty="0"/>
              <a:t>that </a:t>
            </a:r>
            <a:r>
              <a:rPr lang="en-US" dirty="0" smtClean="0"/>
              <a:t>manages donated </a:t>
            </a:r>
            <a:r>
              <a:rPr lang="en-US" dirty="0"/>
              <a:t>funds, which </a:t>
            </a:r>
            <a:r>
              <a:rPr lang="en-US" dirty="0" smtClean="0"/>
              <a:t>it distributes </a:t>
            </a:r>
            <a:r>
              <a:rPr lang="en-US" dirty="0"/>
              <a:t>through grants </a:t>
            </a:r>
            <a:r>
              <a:rPr lang="en-US" dirty="0" smtClean="0"/>
              <a:t>to individuals </a:t>
            </a:r>
            <a:r>
              <a:rPr lang="en-US" dirty="0"/>
              <a:t>or to other </a:t>
            </a:r>
            <a:r>
              <a:rPr lang="en-US" dirty="0" smtClean="0"/>
              <a:t>nonprofit organizations </a:t>
            </a:r>
            <a:r>
              <a:rPr lang="en-US" dirty="0"/>
              <a:t>that </a:t>
            </a:r>
            <a:r>
              <a:rPr lang="en-US" dirty="0" smtClean="0"/>
              <a:t>help people </a:t>
            </a:r>
            <a:r>
              <a:rPr lang="en-US" dirty="0"/>
              <a:t>and social causes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not-for-profit organization -</a:t>
            </a:r>
            <a:r>
              <a:rPr lang="en-US" b="1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entity formed </a:t>
            </a:r>
            <a:r>
              <a:rPr lang="en-US" dirty="0"/>
              <a:t>with the intention </a:t>
            </a:r>
            <a:r>
              <a:rPr lang="en-US" dirty="0" smtClean="0"/>
              <a:t>of addressing </a:t>
            </a:r>
            <a:r>
              <a:rPr lang="en-US" dirty="0"/>
              <a:t>social or </a:t>
            </a:r>
            <a:r>
              <a:rPr lang="en-US" dirty="0" smtClean="0"/>
              <a:t>other issues</a:t>
            </a:r>
            <a:r>
              <a:rPr lang="en-US" dirty="0"/>
              <a:t>, with any profits </a:t>
            </a:r>
            <a:r>
              <a:rPr lang="en-US" dirty="0" smtClean="0"/>
              <a:t>going back </a:t>
            </a:r>
            <a:r>
              <a:rPr lang="en-US" dirty="0"/>
              <a:t>into the organization </a:t>
            </a:r>
            <a:r>
              <a:rPr lang="en-US" dirty="0" smtClean="0"/>
              <a:t>to support </a:t>
            </a:r>
            <a:r>
              <a:rPr lang="en-US" dirty="0"/>
              <a:t>its 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90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458200" cy="1143000"/>
          </a:xfrm>
        </p:spPr>
        <p:txBody>
          <a:bodyPr/>
          <a:lstStyle/>
          <a:p>
            <a:r>
              <a:rPr lang="en-US" b="1" dirty="0"/>
              <a:t>Create Your Total Product or Service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5275"/>
            <a:ext cx="8577618" cy="57889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product </a:t>
            </a:r>
            <a:r>
              <a:rPr lang="en-US" dirty="0"/>
              <a:t>is something that exists in nature or is made by human </a:t>
            </a:r>
            <a:r>
              <a:rPr lang="en-US" dirty="0" smtClean="0"/>
              <a:t>industry, usually </a:t>
            </a:r>
            <a:r>
              <a:rPr lang="en-US" dirty="0"/>
              <a:t>to be sold, whereas a </a:t>
            </a:r>
            <a:r>
              <a:rPr lang="en-US" dirty="0" smtClean="0"/>
              <a:t>service </a:t>
            </a:r>
            <a:r>
              <a:rPr lang="en-US" dirty="0"/>
              <a:t>is </a:t>
            </a:r>
            <a:r>
              <a:rPr lang="en-US" i="1" dirty="0"/>
              <a:t>intangible</a:t>
            </a:r>
            <a:r>
              <a:rPr lang="en-US" dirty="0"/>
              <a:t>—work, skills, or </a:t>
            </a:r>
            <a:r>
              <a:rPr lang="en-US" dirty="0" smtClean="0"/>
              <a:t>expertise provided </a:t>
            </a:r>
            <a:r>
              <a:rPr lang="en-US" dirty="0"/>
              <a:t>in exchange for a fee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product will be defined by its </a:t>
            </a:r>
            <a:r>
              <a:rPr lang="en-US" dirty="0" smtClean="0"/>
              <a:t>physical attributes </a:t>
            </a:r>
            <a:r>
              <a:rPr lang="en-US" dirty="0"/>
              <a:t>(e.g., size, color, weight, shape), its </a:t>
            </a:r>
            <a:r>
              <a:rPr lang="en-US" dirty="0" smtClean="0"/>
              <a:t>performance characteristics (</a:t>
            </a:r>
            <a:r>
              <a:rPr lang="en-US" dirty="0"/>
              <a:t>e.g., speed, strength, efficiency, </a:t>
            </a:r>
            <a:r>
              <a:rPr lang="en-US" dirty="0" smtClean="0"/>
              <a:t>durability</a:t>
            </a:r>
            <a:r>
              <a:rPr lang="en-US" dirty="0"/>
              <a:t>), and its pricing, branding, </a:t>
            </a:r>
            <a:r>
              <a:rPr lang="en-US" dirty="0" smtClean="0"/>
              <a:t>and delivery.</a:t>
            </a:r>
          </a:p>
          <a:p>
            <a:endParaRPr lang="en-US" sz="500" dirty="0" smtClean="0"/>
          </a:p>
          <a:p>
            <a:r>
              <a:rPr lang="en-US" dirty="0"/>
              <a:t>The selection of your product or service and </a:t>
            </a:r>
            <a:r>
              <a:rPr lang="en-US" dirty="0" smtClean="0"/>
              <a:t>its branding </a:t>
            </a:r>
            <a:r>
              <a:rPr lang="en-US" dirty="0"/>
              <a:t>will be a critical part of your marketing mix.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78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Cause-Related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cause-related </a:t>
            </a:r>
            <a:r>
              <a:rPr lang="en-US" dirty="0" smtClean="0">
                <a:solidFill>
                  <a:srgbClr val="FF6600"/>
                </a:solidFill>
              </a:rPr>
              <a:t>marketing -</a:t>
            </a:r>
            <a:r>
              <a:rPr lang="en-US" b="1" dirty="0" smtClean="0"/>
              <a:t> </a:t>
            </a:r>
            <a:r>
              <a:rPr lang="en-US" dirty="0" smtClean="0"/>
              <a:t>promotional </a:t>
            </a:r>
            <a:r>
              <a:rPr lang="en-US" dirty="0"/>
              <a:t>efforts </a:t>
            </a:r>
            <a:r>
              <a:rPr lang="en-US" dirty="0" smtClean="0"/>
              <a:t>inspired by </a:t>
            </a:r>
            <a:r>
              <a:rPr lang="en-US" dirty="0"/>
              <a:t>a commitment to a social</a:t>
            </a:r>
            <a:r>
              <a:rPr lang="en-US" dirty="0" smtClean="0"/>
              <a:t>, environmental</a:t>
            </a:r>
            <a:r>
              <a:rPr lang="en-US" dirty="0"/>
              <a:t>, or </a:t>
            </a:r>
            <a:r>
              <a:rPr lang="en-US" dirty="0" smtClean="0"/>
              <a:t>political cause.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You could donate a fixed percentage </a:t>
            </a:r>
            <a:r>
              <a:rPr lang="en-US" dirty="0" smtClean="0"/>
              <a:t>of </a:t>
            </a:r>
            <a:r>
              <a:rPr lang="en-US" dirty="0"/>
              <a:t>your profits (perhaps 1 or 2 percent) to a particular charity and then </a:t>
            </a:r>
            <a:r>
              <a:rPr lang="en-US" dirty="0" smtClean="0"/>
              <a:t>publicize that </a:t>
            </a:r>
            <a:r>
              <a:rPr lang="en-US" dirty="0"/>
              <a:t>fact in your marketing </a:t>
            </a:r>
            <a:r>
              <a:rPr lang="en-US" dirty="0" smtClean="0"/>
              <a:t>materials.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Encourage your employees to participate in charitable work, too.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6336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Gaining Goodwill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entrepreneurs try to make a difference in their communities </a:t>
            </a:r>
            <a:r>
              <a:rPr lang="en-US" dirty="0" smtClean="0"/>
              <a:t>by giving money and time to organizations that help people.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</a:t>
            </a:r>
            <a:r>
              <a:rPr lang="en-US" dirty="0" smtClean="0">
                <a:solidFill>
                  <a:srgbClr val="FF6600"/>
                </a:solidFill>
              </a:rPr>
              <a:t>oodwill -</a:t>
            </a:r>
            <a:r>
              <a:rPr lang="en-US" b="1" dirty="0" smtClean="0"/>
              <a:t> </a:t>
            </a:r>
            <a:r>
              <a:rPr lang="en-US" dirty="0"/>
              <a:t>an intangible </a:t>
            </a:r>
            <a:r>
              <a:rPr lang="en-US" dirty="0" smtClean="0"/>
              <a:t>asset generated </a:t>
            </a:r>
            <a:r>
              <a:rPr lang="en-US" dirty="0"/>
              <a:t>when a </a:t>
            </a:r>
            <a:r>
              <a:rPr lang="en-US" dirty="0" smtClean="0"/>
              <a:t>company does </a:t>
            </a:r>
            <a:r>
              <a:rPr lang="en-US" dirty="0"/>
              <a:t>something positive </a:t>
            </a:r>
            <a:r>
              <a:rPr lang="en-US" dirty="0" smtClean="0"/>
              <a:t>that has </a:t>
            </a:r>
            <a:r>
              <a:rPr lang="en-US" dirty="0"/>
              <a:t>value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7312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Not-for-Profit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Not-for-profit organizations are those whose purpose is to serve a </a:t>
            </a:r>
            <a:r>
              <a:rPr lang="en-US" dirty="0" smtClean="0"/>
              <a:t>public cause </a:t>
            </a:r>
            <a:r>
              <a:rPr lang="en-US" dirty="0"/>
              <a:t>rather than to accrue profits for investors.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Internal </a:t>
            </a:r>
            <a:r>
              <a:rPr lang="en-US" dirty="0" smtClean="0"/>
              <a:t>Revenue Service </a:t>
            </a:r>
            <a:r>
              <a:rPr lang="en-US" dirty="0"/>
              <a:t>classifies nonprofits under section 501(c)(3) in the tax code.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These corporations </a:t>
            </a:r>
            <a:r>
              <a:rPr lang="en-US" dirty="0"/>
              <a:t>are tax-exempt. This means they do not have to pay </a:t>
            </a:r>
            <a:r>
              <a:rPr lang="en-US" dirty="0" smtClean="0"/>
              <a:t>federal or </a:t>
            </a:r>
            <a:r>
              <a:rPr lang="en-US" dirty="0"/>
              <a:t>state income taxes, and they are neither privately nor publicly owned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Essentially, a board of directors controls the operations of a 501(c)(3</a:t>
            </a:r>
            <a:r>
              <a:rPr lang="en-US" dirty="0" smtClean="0"/>
              <a:t>) nonprofit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170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What Entrepreneurs Have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/>
              <a:t>Many philanthropic organizations in this country were created </a:t>
            </a:r>
            <a:r>
              <a:rPr lang="en-US" dirty="0" smtClean="0"/>
              <a:t>by entrepreneurs </a:t>
            </a:r>
            <a:r>
              <a:rPr lang="en-US" dirty="0"/>
              <a:t>who wanted to do good works with some of the wealth </a:t>
            </a:r>
            <a:r>
              <a:rPr lang="en-US" dirty="0" smtClean="0"/>
              <a:t>they had </a:t>
            </a:r>
            <a:r>
              <a:rPr lang="en-US" dirty="0"/>
              <a:t>earned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Entrepreneurs have financed great museums, libraries, universities</a:t>
            </a:r>
            <a:r>
              <a:rPr lang="en-US" dirty="0" smtClean="0"/>
              <a:t>, and </a:t>
            </a:r>
            <a:r>
              <a:rPr lang="en-US" dirty="0"/>
              <a:t>other important institutions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Some foundations created </a:t>
            </a:r>
            <a:r>
              <a:rPr lang="en-US" dirty="0" smtClean="0"/>
              <a:t>by famous </a:t>
            </a:r>
            <a:r>
              <a:rPr lang="en-US" dirty="0"/>
              <a:t>entrepreneurs (in addition to the Gates Foundation) include </a:t>
            </a:r>
            <a:r>
              <a:rPr lang="en-US" dirty="0" smtClean="0"/>
              <a:t>the Rockefeller </a:t>
            </a:r>
            <a:r>
              <a:rPr lang="en-US" dirty="0"/>
              <a:t>Foundation, the Coleman Foundation, the Charles G. </a:t>
            </a:r>
            <a:r>
              <a:rPr lang="en-US" dirty="0" smtClean="0"/>
              <a:t>Koch Foundation</a:t>
            </a:r>
            <a:r>
              <a:rPr lang="en-US" dirty="0"/>
              <a:t>, the Ford Foundation, and the Goldman Sachs Foundation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6891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You Have Something to Contribute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may not have millions of dollars to give to your community—yet. </a:t>
            </a:r>
            <a:r>
              <a:rPr lang="en-US" dirty="0" smtClean="0"/>
              <a:t>But there </a:t>
            </a:r>
            <a:r>
              <a:rPr lang="en-US" dirty="0"/>
              <a:t>are many ways you can be philanthropic that will help others, </a:t>
            </a:r>
            <a:r>
              <a:rPr lang="en-US" dirty="0" smtClean="0"/>
              <a:t>get your </a:t>
            </a:r>
            <a:r>
              <a:rPr lang="en-US" dirty="0"/>
              <a:t>employees excited, and create goodwill in your community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Pledge </a:t>
            </a:r>
            <a:r>
              <a:rPr lang="en-US" dirty="0"/>
              <a:t>a percentage of your profits to a nonprofit organization </a:t>
            </a:r>
            <a:r>
              <a:rPr lang="en-US" dirty="0" smtClean="0"/>
              <a:t>you have </a:t>
            </a:r>
            <a:r>
              <a:rPr lang="en-US" dirty="0"/>
              <a:t>researched, believe in, and respect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Become </a:t>
            </a:r>
            <a:r>
              <a:rPr lang="en-US" dirty="0"/>
              <a:t>a mentor to a younger </a:t>
            </a:r>
            <a:r>
              <a:rPr lang="en-US" dirty="0" smtClean="0"/>
              <a:t>entrepreneur.</a:t>
            </a:r>
          </a:p>
          <a:p>
            <a:endParaRPr lang="en-US" sz="500" dirty="0" smtClean="0"/>
          </a:p>
          <a:p>
            <a:r>
              <a:rPr lang="en-US" dirty="0" smtClean="0"/>
              <a:t>Volunteer </a:t>
            </a:r>
            <a:r>
              <a:rPr lang="en-US" dirty="0"/>
              <a:t>for an organization that helps your community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Sell </a:t>
            </a:r>
            <a:r>
              <a:rPr lang="en-US" dirty="0"/>
              <a:t>your product to a charity that you support at a discount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448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primary roles of the </a:t>
            </a:r>
            <a:r>
              <a:rPr lang="en-US" dirty="0" smtClean="0"/>
              <a:t>marketing plan </a:t>
            </a:r>
            <a:r>
              <a:rPr lang="en-US" dirty="0"/>
              <a:t>include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demonstrating </a:t>
            </a:r>
            <a:r>
              <a:rPr lang="en-US" dirty="0"/>
              <a:t>to potential investors that </a:t>
            </a:r>
            <a:r>
              <a:rPr lang="en-US" dirty="0" smtClean="0"/>
              <a:t>your company </a:t>
            </a:r>
            <a:r>
              <a:rPr lang="en-US" dirty="0"/>
              <a:t>can </a:t>
            </a:r>
            <a:r>
              <a:rPr lang="en-US" dirty="0" smtClean="0"/>
              <a:t>grow and </a:t>
            </a:r>
            <a:r>
              <a:rPr lang="en-US" dirty="0"/>
              <a:t>offer returns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identifying </a:t>
            </a:r>
            <a:r>
              <a:rPr lang="en-US" dirty="0"/>
              <a:t>the most beneficial target markets for the organization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evaluating </a:t>
            </a:r>
            <a:r>
              <a:rPr lang="en-US" dirty="0"/>
              <a:t>the competitive and industry environments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illustrating </a:t>
            </a:r>
            <a:r>
              <a:rPr lang="en-US" dirty="0"/>
              <a:t>the pricing strategy,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detailing </a:t>
            </a:r>
            <a:r>
              <a:rPr lang="en-US" dirty="0"/>
              <a:t>the promotional plan and </a:t>
            </a:r>
            <a:r>
              <a:rPr lang="en-US" dirty="0" smtClean="0"/>
              <a:t>budget.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7315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Marketing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r>
              <a:rPr lang="en-US" dirty="0"/>
              <a:t>The analysis of the market is the heart of the marketing plan.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brings together </a:t>
            </a:r>
            <a:r>
              <a:rPr lang="en-US" dirty="0"/>
              <a:t>the various strategic and tactical components of the </a:t>
            </a:r>
            <a:r>
              <a:rPr lang="en-US" dirty="0" smtClean="0"/>
              <a:t>marketing efforts </a:t>
            </a:r>
            <a:r>
              <a:rPr lang="en-US" dirty="0"/>
              <a:t>into a single comprehensive section.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is essential that the template for the sales plan include the five Ps of marketing. 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product, price, promotion</a:t>
            </a:r>
            <a:r>
              <a:rPr lang="en-US" dirty="0" smtClean="0"/>
              <a:t>, place</a:t>
            </a:r>
            <a:r>
              <a:rPr lang="en-US" dirty="0"/>
              <a:t>, and philanthropy are detailed here.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2564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Marketing as a Fixed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/>
              <a:t>Marketing is part of your business’s fixed costs.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Marketing </a:t>
            </a:r>
            <a:r>
              <a:rPr lang="en-US" dirty="0"/>
              <a:t>should </a:t>
            </a:r>
            <a:r>
              <a:rPr lang="en-US" dirty="0" smtClean="0"/>
              <a:t>not be </a:t>
            </a:r>
            <a:r>
              <a:rPr lang="en-US" dirty="0"/>
              <a:t>budgeted as a percentage of sales but rather as money that is needed </a:t>
            </a:r>
            <a:r>
              <a:rPr lang="en-US" dirty="0" smtClean="0"/>
              <a:t>to drive </a:t>
            </a:r>
            <a:r>
              <a:rPr lang="en-US" dirty="0"/>
              <a:t>sales.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As </a:t>
            </a:r>
            <a:r>
              <a:rPr lang="en-US" dirty="0"/>
              <a:t>you remember, fixed costs are those that do not vary </a:t>
            </a:r>
            <a:r>
              <a:rPr lang="en-US" dirty="0" smtClean="0"/>
              <a:t>with sales</a:t>
            </a:r>
            <a:r>
              <a:rPr lang="en-US" dirty="0"/>
              <a:t>; they include utilities, salaries, advertising, insurance, interest, rent</a:t>
            </a:r>
            <a:r>
              <a:rPr lang="en-US" dirty="0" smtClean="0"/>
              <a:t>, and </a:t>
            </a:r>
            <a:r>
              <a:rPr lang="en-US" dirty="0"/>
              <a:t>depreciation.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167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Calculate Your Breakeven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r>
              <a:rPr lang="en-US" dirty="0"/>
              <a:t>The question is this: Can you sell enough units to pay for your </a:t>
            </a:r>
            <a:r>
              <a:rPr lang="en-US" dirty="0" smtClean="0"/>
              <a:t>marketing plan?</a:t>
            </a:r>
          </a:p>
          <a:p>
            <a:endParaRPr lang="en-US" sz="500" dirty="0" smtClean="0"/>
          </a:p>
          <a:p>
            <a:r>
              <a:rPr lang="en-US" dirty="0"/>
              <a:t>It shows whether you will cover your fixed costs </a:t>
            </a:r>
            <a:r>
              <a:rPr lang="en-US" dirty="0" smtClean="0"/>
              <a:t>with the </a:t>
            </a:r>
            <a:r>
              <a:rPr lang="en-US" dirty="0"/>
              <a:t>number of units you plan to sell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not, the one place you can cut </a:t>
            </a:r>
            <a:r>
              <a:rPr lang="en-US" dirty="0" smtClean="0"/>
              <a:t>costs is </a:t>
            </a:r>
            <a:r>
              <a:rPr lang="en-US" dirty="0"/>
              <a:t>your marketing plan. </a:t>
            </a:r>
            <a:r>
              <a:rPr lang="en-US" dirty="0" smtClean="0"/>
              <a:t>However</a:t>
            </a:r>
            <a:r>
              <a:rPr lang="en-US" dirty="0"/>
              <a:t>, you should do this with care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i="1" dirty="0"/>
              <a:t>Breakeven </a:t>
            </a:r>
            <a:r>
              <a:rPr lang="en-US" dirty="0"/>
              <a:t>is the point at which fixed costs are recovered by sales, </a:t>
            </a:r>
            <a:r>
              <a:rPr lang="en-US" dirty="0" smtClean="0"/>
              <a:t>but variable </a:t>
            </a:r>
            <a:r>
              <a:rPr lang="en-US" dirty="0"/>
              <a:t>costs are not included and no profit has yet been made.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876800"/>
            <a:ext cx="7772400" cy="1295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Fixed Cost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=  Breakeven Units</a:t>
            </a:r>
            <a:endParaRPr lang="en-US" sz="25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Gross Profit per Unit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26784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Focus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4228531" cy="5105400"/>
          </a:xfrm>
        </p:spPr>
        <p:txBody>
          <a:bodyPr>
            <a:normAutofit/>
          </a:bodyPr>
          <a:lstStyle/>
          <a:p>
            <a:r>
              <a:rPr lang="en-US" dirty="0"/>
              <a:t>The key to building a successful brand is to </a:t>
            </a:r>
            <a:r>
              <a:rPr lang="en-US" dirty="0" smtClean="0"/>
              <a:t>focus tightly </a:t>
            </a:r>
            <a:r>
              <a:rPr lang="en-US" dirty="0"/>
              <a:t>on the primary benefit you want </a:t>
            </a:r>
            <a:r>
              <a:rPr lang="en-US" dirty="0" smtClean="0"/>
              <a:t>customers to </a:t>
            </a:r>
            <a:r>
              <a:rPr lang="en-US" dirty="0"/>
              <a:t>associate with your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Even entertainers can become a brand.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Oprah </a:t>
            </a:r>
            <a:r>
              <a:rPr lang="en-US" dirty="0"/>
              <a:t>Winfrey is among </a:t>
            </a:r>
            <a:r>
              <a:rPr lang="en-US" dirty="0" smtClean="0"/>
              <a:t>the most </a:t>
            </a:r>
            <a:r>
              <a:rPr lang="en-US" dirty="0"/>
              <a:t>recognized and wealthiest celebrities in the world today.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44575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0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Ford’s Costly Failure: The </a:t>
            </a:r>
            <a:r>
              <a:rPr lang="en-US" b="1" dirty="0" err="1"/>
              <a:t>Edsel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One of the most notorious examples of a product whose failure was </a:t>
            </a:r>
            <a:r>
              <a:rPr lang="en-US" dirty="0" smtClean="0"/>
              <a:t>caused by </a:t>
            </a:r>
            <a:r>
              <a:rPr lang="en-US" dirty="0"/>
              <a:t>lack of focus is the car Ford introduced in 1958, the </a:t>
            </a:r>
            <a:r>
              <a:rPr lang="en-US" dirty="0" err="1"/>
              <a:t>Edsel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Ford tried to include every kind of gadget and design element the </a:t>
            </a:r>
            <a:r>
              <a:rPr lang="en-US" dirty="0" smtClean="0"/>
              <a:t>company thought </a:t>
            </a:r>
            <a:r>
              <a:rPr lang="en-US" dirty="0"/>
              <a:t>consumers might possibly want in a car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Even millions of dollars of promotion will not make consumers buy </a:t>
            </a:r>
            <a:r>
              <a:rPr lang="en-US" dirty="0" smtClean="0"/>
              <a:t>a product </a:t>
            </a:r>
            <a:r>
              <a:rPr lang="en-US" dirty="0"/>
              <a:t>they do not want.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5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Ford’s Focus on Success: The Mustang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Ford learned from the </a:t>
            </a:r>
            <a:r>
              <a:rPr lang="en-US" dirty="0" err="1"/>
              <a:t>Edsel</a:t>
            </a:r>
            <a:r>
              <a:rPr lang="en-US" dirty="0"/>
              <a:t> mistake, however. When it introduced </a:t>
            </a:r>
            <a:r>
              <a:rPr lang="en-US" dirty="0" smtClean="0"/>
              <a:t>the Mustang </a:t>
            </a:r>
            <a:r>
              <a:rPr lang="en-US" dirty="0"/>
              <a:t>in 1964, it focused very clearly on a target market of </a:t>
            </a:r>
            <a:r>
              <a:rPr lang="en-US" dirty="0" smtClean="0"/>
              <a:t>people from </a:t>
            </a:r>
            <a:r>
              <a:rPr lang="en-US" dirty="0"/>
              <a:t>20 to 30 years old who wanted a powerful car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Everything about </a:t>
            </a:r>
            <a:r>
              <a:rPr lang="en-US" dirty="0" smtClean="0"/>
              <a:t>the Mustang</a:t>
            </a:r>
            <a:r>
              <a:rPr lang="en-US" dirty="0"/>
              <a:t>, from its design to the colors it came in, was focused on </a:t>
            </a:r>
            <a:r>
              <a:rPr lang="en-US" dirty="0" smtClean="0"/>
              <a:t>appealing to </a:t>
            </a:r>
            <a:r>
              <a:rPr lang="en-US" dirty="0"/>
              <a:t>young drivers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Interestingly, Ford tried to offer some luxury and four-door versions </a:t>
            </a:r>
            <a:r>
              <a:rPr lang="en-US" dirty="0" smtClean="0"/>
              <a:t>of the </a:t>
            </a:r>
            <a:r>
              <a:rPr lang="en-US" dirty="0"/>
              <a:t>Mustang a few years later.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Sales </a:t>
            </a:r>
            <a:r>
              <a:rPr lang="en-US" dirty="0"/>
              <a:t>dropped, probably because the </a:t>
            </a:r>
            <a:r>
              <a:rPr lang="en-US" dirty="0" smtClean="0"/>
              <a:t>brand had </a:t>
            </a:r>
            <a:r>
              <a:rPr lang="en-US" dirty="0"/>
              <a:t>started to lose focus. </a:t>
            </a:r>
            <a:endParaRPr lang="en-US" dirty="0" smtClean="0"/>
          </a:p>
          <a:p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858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5304</Words>
  <Application>Microsoft Macintosh PowerPoint</Application>
  <PresentationFormat>On-screen Show (4:3)</PresentationFormat>
  <Paragraphs>572</Paragraphs>
  <Slides>69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Chapter 5 Developing the Right Marketing Mix and Plan</vt:lpstr>
      <vt:lpstr>Chapter Learning Objectives</vt:lpstr>
      <vt:lpstr>Chapter Learning Objectives</vt:lpstr>
      <vt:lpstr>The Four Marketing Factors</vt:lpstr>
      <vt:lpstr>Product: What Are You Selling?</vt:lpstr>
      <vt:lpstr>Create Your Total Product or Service Concept</vt:lpstr>
      <vt:lpstr>Focus Your Brand</vt:lpstr>
      <vt:lpstr>Ford’s Costly Failure: The Edsel</vt:lpstr>
      <vt:lpstr>Ford’s Focus on Success: The Mustang</vt:lpstr>
      <vt:lpstr>How to Build Your Brand</vt:lpstr>
      <vt:lpstr>How to Build Your Brand</vt:lpstr>
      <vt:lpstr>How to Build Your Brand</vt:lpstr>
      <vt:lpstr>Price: What It Says about Your Product</vt:lpstr>
      <vt:lpstr>Strategies and Tactics for Effective Pricing</vt:lpstr>
      <vt:lpstr>Strategies and Tactics for Effective Pricing</vt:lpstr>
      <vt:lpstr>Strategies and Tactics for Effective Pricing</vt:lpstr>
      <vt:lpstr>Strategies and Tactics for Effective Pricing</vt:lpstr>
      <vt:lpstr>Place: Location, Location, Location!</vt:lpstr>
      <vt:lpstr>Place: Location, Location, Location!</vt:lpstr>
      <vt:lpstr>Key Factors in Deciding on a Location</vt:lpstr>
      <vt:lpstr>Promotion: Advertising + Publicity</vt:lpstr>
      <vt:lpstr>Use Integrated Marketing Communications  for Success</vt:lpstr>
      <vt:lpstr>Reinforce the Company’s Unique Selling Proposition</vt:lpstr>
      <vt:lpstr>Promotional Planning</vt:lpstr>
      <vt:lpstr>Determine a Promotional Budget</vt:lpstr>
      <vt:lpstr>Determine a Promotional Budget</vt:lpstr>
      <vt:lpstr>The Advertising Advantage</vt:lpstr>
      <vt:lpstr>The Advertising Advantage</vt:lpstr>
      <vt:lpstr>Types of Advertising</vt:lpstr>
      <vt:lpstr>Media Planning and Buying: Focus on Your Customer</vt:lpstr>
      <vt:lpstr>Marketing Materials Should Reinforce Your Competitive Advantage</vt:lpstr>
      <vt:lpstr>Sales-Promotion Solutions</vt:lpstr>
      <vt:lpstr>When to Use Promotional Tools</vt:lpstr>
      <vt:lpstr>Advertising Specialties</vt:lpstr>
      <vt:lpstr>Trade Show Exhibits</vt:lpstr>
      <vt:lpstr>Trade Show Exhibits</vt:lpstr>
      <vt:lpstr>Mall Carts or Kiosks</vt:lpstr>
      <vt:lpstr>Alternative Marketing</vt:lpstr>
      <vt:lpstr>Alternative Marketing</vt:lpstr>
      <vt:lpstr> </vt:lpstr>
      <vt:lpstr>Other Media Venues</vt:lpstr>
      <vt:lpstr>E-Active Marketing</vt:lpstr>
      <vt:lpstr>E-Active Marketing</vt:lpstr>
      <vt:lpstr>E-Active Marketing</vt:lpstr>
      <vt:lpstr>E-Active Marketing</vt:lpstr>
      <vt:lpstr>E-Active Marketing</vt:lpstr>
      <vt:lpstr>Online Social Networks</vt:lpstr>
      <vt:lpstr>Online Social Networks</vt:lpstr>
      <vt:lpstr>Consumer-Generated Advertising </vt:lpstr>
      <vt:lpstr>Viral Marketing</vt:lpstr>
      <vt:lpstr>Viral Marketing</vt:lpstr>
      <vt:lpstr>Publicity Potential</vt:lpstr>
      <vt:lpstr>Publicity Potential</vt:lpstr>
      <vt:lpstr>Telling the Story</vt:lpstr>
      <vt:lpstr>Telling the Story</vt:lpstr>
      <vt:lpstr>Sample Press Release</vt:lpstr>
      <vt:lpstr>Follow Up a Press Release</vt:lpstr>
      <vt:lpstr>Public Relations</vt:lpstr>
      <vt:lpstr>The Fifth P: Philanthropy</vt:lpstr>
      <vt:lpstr>Cause-Related Marketing</vt:lpstr>
      <vt:lpstr>Gaining Goodwill</vt:lpstr>
      <vt:lpstr>Not-for-Profit Organizations</vt:lpstr>
      <vt:lpstr>What Entrepreneurs Have Built</vt:lpstr>
      <vt:lpstr>You Have Something to Contribute</vt:lpstr>
      <vt:lpstr>Developing a Marketing Plan</vt:lpstr>
      <vt:lpstr>Marketing Analysis</vt:lpstr>
      <vt:lpstr>Marketing as a Fixed Cost</vt:lpstr>
      <vt:lpstr>Calculate Your Breakeven Point</vt:lpstr>
      <vt:lpstr>Slide 69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431</cp:revision>
  <dcterms:created xsi:type="dcterms:W3CDTF">2014-09-24T14:54:19Z</dcterms:created>
  <dcterms:modified xsi:type="dcterms:W3CDTF">2014-09-24T14:59:55Z</dcterms:modified>
</cp:coreProperties>
</file>