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handoutMasterIdLst>
    <p:handoutMasterId r:id="rId45"/>
  </p:handoutMasterIdLst>
  <p:sldIdLst>
    <p:sldId id="311" r:id="rId2"/>
    <p:sldId id="257" r:id="rId3"/>
    <p:sldId id="258" r:id="rId4"/>
    <p:sldId id="259" r:id="rId5"/>
    <p:sldId id="260" r:id="rId6"/>
    <p:sldId id="261" r:id="rId7"/>
    <p:sldId id="317" r:id="rId8"/>
    <p:sldId id="263" r:id="rId9"/>
    <p:sldId id="313" r:id="rId10"/>
    <p:sldId id="266" r:id="rId11"/>
    <p:sldId id="267" r:id="rId12"/>
    <p:sldId id="286" r:id="rId13"/>
    <p:sldId id="269" r:id="rId14"/>
    <p:sldId id="285" r:id="rId15"/>
    <p:sldId id="271" r:id="rId16"/>
    <p:sldId id="272" r:id="rId17"/>
    <p:sldId id="314" r:id="rId18"/>
    <p:sldId id="315" r:id="rId19"/>
    <p:sldId id="316" r:id="rId20"/>
    <p:sldId id="276" r:id="rId21"/>
    <p:sldId id="277" r:id="rId22"/>
    <p:sldId id="283" r:id="rId23"/>
    <p:sldId id="278" r:id="rId24"/>
    <p:sldId id="279" r:id="rId25"/>
    <p:sldId id="280" r:id="rId26"/>
    <p:sldId id="287" r:id="rId27"/>
    <p:sldId id="319" r:id="rId28"/>
    <p:sldId id="284" r:id="rId29"/>
    <p:sldId id="290" r:id="rId30"/>
    <p:sldId id="321" r:id="rId31"/>
    <p:sldId id="291" r:id="rId32"/>
    <p:sldId id="292" r:id="rId33"/>
    <p:sldId id="322" r:id="rId34"/>
    <p:sldId id="294" r:id="rId35"/>
    <p:sldId id="295" r:id="rId36"/>
    <p:sldId id="296" r:id="rId37"/>
    <p:sldId id="299" r:id="rId38"/>
    <p:sldId id="300" r:id="rId39"/>
    <p:sldId id="307" r:id="rId40"/>
    <p:sldId id="308" r:id="rId41"/>
    <p:sldId id="309" r:id="rId42"/>
    <p:sldId id="31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CC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146" y="24"/>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86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C89FF2-A30F-4598-AECF-4E05470A521D}"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E66F4460-83F6-451F-A1D4-25829BA0DB41}">
      <dgm:prSet phldrT="[Text]" custT="1"/>
      <dgm:spPr>
        <a:solidFill>
          <a:srgbClr val="00CC99"/>
        </a:solidFill>
        <a:ln>
          <a:solidFill>
            <a:srgbClr val="FF6600"/>
          </a:solidFill>
        </a:ln>
      </dgm:spPr>
      <dgm:t>
        <a:bodyPr/>
        <a:lstStyle/>
        <a:p>
          <a:pPr algn="l"/>
          <a:r>
            <a:rPr lang="en-US" sz="2000" dirty="0" smtClean="0">
              <a:solidFill>
                <a:schemeClr val="bg1"/>
              </a:solidFill>
              <a:latin typeface="Arial" panose="020B0604020202020204" pitchFamily="34" charset="0"/>
              <a:cs typeface="Arial" panose="020B0604020202020204" pitchFamily="34" charset="0"/>
            </a:rPr>
            <a:t>1. Control over Time</a:t>
          </a:r>
          <a:endParaRPr lang="en-US" sz="2000" dirty="0">
            <a:solidFill>
              <a:schemeClr val="bg1"/>
            </a:solidFill>
            <a:latin typeface="Arial" panose="020B0604020202020204" pitchFamily="34" charset="0"/>
            <a:cs typeface="Arial" panose="020B0604020202020204" pitchFamily="34" charset="0"/>
          </a:endParaRPr>
        </a:p>
      </dgm:t>
    </dgm:pt>
    <dgm:pt modelId="{D8CF1B85-3F2C-43E5-BC27-EB0E26AC9019}" type="parTrans" cxnId="{FAE63F09-A842-4C34-9F45-1798D6731740}">
      <dgm:prSet/>
      <dgm:spPr/>
      <dgm:t>
        <a:bodyPr/>
        <a:lstStyle/>
        <a:p>
          <a:endParaRPr lang="en-US"/>
        </a:p>
      </dgm:t>
    </dgm:pt>
    <dgm:pt modelId="{29512449-8DF6-4A79-9BCC-EEE6516741E2}" type="sibTrans" cxnId="{FAE63F09-A842-4C34-9F45-1798D6731740}">
      <dgm:prSet/>
      <dgm:spPr/>
      <dgm:t>
        <a:bodyPr/>
        <a:lstStyle/>
        <a:p>
          <a:endParaRPr lang="en-US"/>
        </a:p>
      </dgm:t>
    </dgm:pt>
    <dgm:pt modelId="{42A9A2E7-CC1A-43FC-A68F-10D41038D0A0}">
      <dgm:prSet phldrT="[Text]" custT="1"/>
      <dgm:spPr>
        <a:solidFill>
          <a:srgbClr val="00CC99"/>
        </a:solidFill>
        <a:ln>
          <a:solidFill>
            <a:srgbClr val="FF6600"/>
          </a:solidFill>
        </a:ln>
      </dgm:spPr>
      <dgm:t>
        <a:bodyPr/>
        <a:lstStyle/>
        <a:p>
          <a:pPr algn="l"/>
          <a:r>
            <a:rPr lang="en-US" sz="2000" dirty="0" smtClean="0">
              <a:solidFill>
                <a:schemeClr val="bg1"/>
              </a:solidFill>
              <a:latin typeface="Arial" panose="020B0604020202020204" pitchFamily="34" charset="0"/>
              <a:cs typeface="Arial" panose="020B0604020202020204" pitchFamily="34" charset="0"/>
            </a:rPr>
            <a:t>2. Fulfillment </a:t>
          </a:r>
          <a:endParaRPr lang="en-US" sz="2000" dirty="0">
            <a:solidFill>
              <a:schemeClr val="bg1"/>
            </a:solidFill>
            <a:latin typeface="Arial" panose="020B0604020202020204" pitchFamily="34" charset="0"/>
            <a:cs typeface="Arial" panose="020B0604020202020204" pitchFamily="34" charset="0"/>
          </a:endParaRPr>
        </a:p>
      </dgm:t>
    </dgm:pt>
    <dgm:pt modelId="{E419FAD2-9EB2-4060-9FA7-302041502871}" type="parTrans" cxnId="{B6258756-325F-4A01-BAEE-45A8441922B7}">
      <dgm:prSet/>
      <dgm:spPr/>
      <dgm:t>
        <a:bodyPr/>
        <a:lstStyle/>
        <a:p>
          <a:endParaRPr lang="en-US"/>
        </a:p>
      </dgm:t>
    </dgm:pt>
    <dgm:pt modelId="{50C0883D-5DE2-4E7B-BF7F-F248C1F8123B}" type="sibTrans" cxnId="{B6258756-325F-4A01-BAEE-45A8441922B7}">
      <dgm:prSet/>
      <dgm:spPr/>
      <dgm:t>
        <a:bodyPr/>
        <a:lstStyle/>
        <a:p>
          <a:endParaRPr lang="en-US"/>
        </a:p>
      </dgm:t>
    </dgm:pt>
    <dgm:pt modelId="{E081ACAB-FD7D-49A0-A18C-F22BE26DD6B6}">
      <dgm:prSet phldrT="[Text]" custT="1"/>
      <dgm:spPr>
        <a:solidFill>
          <a:srgbClr val="00CC99"/>
        </a:solidFill>
        <a:ln>
          <a:solidFill>
            <a:srgbClr val="FF6600"/>
          </a:solidFill>
        </a:ln>
      </dgm:spPr>
      <dgm:t>
        <a:bodyPr/>
        <a:lstStyle/>
        <a:p>
          <a:pPr algn="l"/>
          <a:r>
            <a:rPr lang="en-US" sz="2000" dirty="0" smtClean="0">
              <a:solidFill>
                <a:schemeClr val="bg1"/>
              </a:solidFill>
              <a:latin typeface="Arial" panose="020B0604020202020204" pitchFamily="34" charset="0"/>
              <a:cs typeface="Arial" panose="020B0604020202020204" pitchFamily="34" charset="0"/>
            </a:rPr>
            <a:t>3. Independence/Autonomy</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dgm:t>
    </dgm:pt>
    <dgm:pt modelId="{215D0D6D-5F39-4D23-B7F9-B7CC75E146C1}" type="parTrans" cxnId="{5124D614-B65A-433F-81E6-60E3E967B4AD}">
      <dgm:prSet/>
      <dgm:spPr/>
      <dgm:t>
        <a:bodyPr/>
        <a:lstStyle/>
        <a:p>
          <a:endParaRPr lang="en-US"/>
        </a:p>
      </dgm:t>
    </dgm:pt>
    <dgm:pt modelId="{AC9FFCAC-B223-4A3F-88F5-187560306749}" type="sibTrans" cxnId="{5124D614-B65A-433F-81E6-60E3E967B4AD}">
      <dgm:prSet/>
      <dgm:spPr/>
      <dgm:t>
        <a:bodyPr/>
        <a:lstStyle/>
        <a:p>
          <a:endParaRPr lang="en-US"/>
        </a:p>
      </dgm:t>
    </dgm:pt>
    <dgm:pt modelId="{606F9AD3-4743-4A38-8425-A2AF671C2A9F}">
      <dgm:prSet phldrT="[Text]" custT="1"/>
      <dgm:spPr>
        <a:solidFill>
          <a:srgbClr val="00CC99"/>
        </a:solidFill>
        <a:ln>
          <a:solidFill>
            <a:srgbClr val="FF6600"/>
          </a:solidFill>
        </a:ln>
      </dgm:spPr>
      <dgm:t>
        <a:bodyPr/>
        <a:lstStyle/>
        <a:p>
          <a:pPr algn="l"/>
          <a:r>
            <a:rPr lang="en-US" sz="1900" dirty="0" smtClean="0">
              <a:solidFill>
                <a:schemeClr val="bg1"/>
              </a:solidFill>
              <a:latin typeface="Arial" panose="020B0604020202020204" pitchFamily="34" charset="0"/>
              <a:cs typeface="Arial" panose="020B0604020202020204" pitchFamily="34" charset="0"/>
            </a:rPr>
            <a:t>4. Creation/Ownership</a:t>
          </a:r>
          <a:endParaRPr lang="en-US" sz="1900" dirty="0">
            <a:solidFill>
              <a:schemeClr val="bg1"/>
            </a:solidFill>
            <a:latin typeface="Arial" panose="020B0604020202020204" pitchFamily="34" charset="0"/>
            <a:cs typeface="Arial" panose="020B0604020202020204" pitchFamily="34" charset="0"/>
          </a:endParaRPr>
        </a:p>
      </dgm:t>
    </dgm:pt>
    <dgm:pt modelId="{C5B4A721-5977-46A0-9EC2-175383E30A09}" type="parTrans" cxnId="{45A5C551-F942-49EC-ABF8-6B90A83632B9}">
      <dgm:prSet/>
      <dgm:spPr/>
      <dgm:t>
        <a:bodyPr/>
        <a:lstStyle/>
        <a:p>
          <a:endParaRPr lang="en-US"/>
        </a:p>
      </dgm:t>
    </dgm:pt>
    <dgm:pt modelId="{2DA3C2D7-52D4-4C0D-A55B-CA1C623A02E6}" type="sibTrans" cxnId="{45A5C551-F942-49EC-ABF8-6B90A83632B9}">
      <dgm:prSet/>
      <dgm:spPr/>
      <dgm:t>
        <a:bodyPr/>
        <a:lstStyle/>
        <a:p>
          <a:endParaRPr lang="en-US"/>
        </a:p>
      </dgm:t>
    </dgm:pt>
    <dgm:pt modelId="{EE81CA17-00C5-4210-92CD-189F8C015B71}">
      <dgm:prSet phldrT="[Text]" custT="1"/>
      <dgm:spPr>
        <a:solidFill>
          <a:srgbClr val="00CC99"/>
        </a:solidFill>
        <a:ln>
          <a:solidFill>
            <a:srgbClr val="FF6600"/>
          </a:solidFill>
        </a:ln>
      </dgm:spPr>
      <dgm:t>
        <a:bodyPr/>
        <a:lstStyle/>
        <a:p>
          <a:pPr algn="l"/>
          <a:r>
            <a:rPr lang="en-US" sz="1800" dirty="0" smtClean="0">
              <a:solidFill>
                <a:schemeClr val="bg1"/>
              </a:solidFill>
              <a:latin typeface="Arial" panose="020B0604020202020204" pitchFamily="34" charset="0"/>
              <a:cs typeface="Arial" panose="020B0604020202020204" pitchFamily="34" charset="0"/>
            </a:rPr>
            <a:t>5. </a:t>
          </a:r>
          <a:r>
            <a:rPr lang="en-US" sz="1900" dirty="0" smtClean="0">
              <a:solidFill>
                <a:schemeClr val="bg1"/>
              </a:solidFill>
              <a:latin typeface="Arial" panose="020B0604020202020204" pitchFamily="34" charset="0"/>
              <a:cs typeface="Arial" panose="020B0604020202020204" pitchFamily="34" charset="0"/>
            </a:rPr>
            <a:t>Financial Reward/Control over   </a:t>
          </a:r>
          <a:br>
            <a:rPr lang="en-US" sz="1900" dirty="0" smtClean="0">
              <a:solidFill>
                <a:schemeClr val="bg1"/>
              </a:solidFill>
              <a:latin typeface="Arial" panose="020B0604020202020204" pitchFamily="34" charset="0"/>
              <a:cs typeface="Arial" panose="020B0604020202020204" pitchFamily="34" charset="0"/>
            </a:rPr>
          </a:br>
          <a:r>
            <a:rPr lang="en-US" sz="1900" dirty="0" smtClean="0">
              <a:solidFill>
                <a:schemeClr val="bg1"/>
              </a:solidFill>
              <a:latin typeface="Arial" panose="020B0604020202020204" pitchFamily="34" charset="0"/>
              <a:cs typeface="Arial" panose="020B0604020202020204" pitchFamily="34" charset="0"/>
            </a:rPr>
            <a:t>    Compensation</a:t>
          </a:r>
          <a:endParaRPr lang="en-US" sz="1900" dirty="0">
            <a:solidFill>
              <a:schemeClr val="bg1"/>
            </a:solidFill>
            <a:latin typeface="Arial" panose="020B0604020202020204" pitchFamily="34" charset="0"/>
            <a:cs typeface="Arial" panose="020B0604020202020204" pitchFamily="34" charset="0"/>
          </a:endParaRPr>
        </a:p>
      </dgm:t>
    </dgm:pt>
    <dgm:pt modelId="{08408660-683F-4004-8A2E-C4B968AEDAED}" type="parTrans" cxnId="{BA970AC0-135B-4D0A-9404-E5DFA3CE421D}">
      <dgm:prSet/>
      <dgm:spPr/>
      <dgm:t>
        <a:bodyPr/>
        <a:lstStyle/>
        <a:p>
          <a:endParaRPr lang="en-US"/>
        </a:p>
      </dgm:t>
    </dgm:pt>
    <dgm:pt modelId="{271F763C-7447-4CBA-BB8C-6A840CFC17F4}" type="sibTrans" cxnId="{BA970AC0-135B-4D0A-9404-E5DFA3CE421D}">
      <dgm:prSet/>
      <dgm:spPr/>
      <dgm:t>
        <a:bodyPr/>
        <a:lstStyle/>
        <a:p>
          <a:endParaRPr lang="en-US"/>
        </a:p>
      </dgm:t>
    </dgm:pt>
    <dgm:pt modelId="{E1929BCC-F2F8-4B9D-8A5E-45257A5DD1F2}">
      <dgm:prSet phldrT="[Text]" custT="1"/>
      <dgm:spPr>
        <a:solidFill>
          <a:srgbClr val="00CC99"/>
        </a:solidFill>
        <a:ln>
          <a:solidFill>
            <a:srgbClr val="FF6600"/>
          </a:solidFill>
        </a:ln>
      </dgm:spPr>
      <dgm:t>
        <a:bodyPr/>
        <a:lstStyle/>
        <a:p>
          <a:pPr algn="l"/>
          <a:r>
            <a:rPr lang="en-US" sz="1800" dirty="0" smtClean="0">
              <a:solidFill>
                <a:schemeClr val="bg1"/>
              </a:solidFill>
              <a:latin typeface="Arial" panose="020B0604020202020204" pitchFamily="34" charset="0"/>
              <a:cs typeface="Arial" panose="020B0604020202020204" pitchFamily="34" charset="0"/>
            </a:rPr>
            <a:t>6. </a:t>
          </a:r>
          <a:r>
            <a:rPr lang="en-US" sz="1900" dirty="0" smtClean="0">
              <a:solidFill>
                <a:schemeClr val="bg1"/>
              </a:solidFill>
              <a:latin typeface="Arial" panose="020B0604020202020204" pitchFamily="34" charset="0"/>
              <a:cs typeface="Arial" panose="020B0604020202020204" pitchFamily="34" charset="0"/>
            </a:rPr>
            <a:t>Control over Working Conditions</a:t>
          </a:r>
          <a:endParaRPr lang="en-US" sz="1900" dirty="0">
            <a:solidFill>
              <a:schemeClr val="bg1"/>
            </a:solidFill>
            <a:latin typeface="Arial" panose="020B0604020202020204" pitchFamily="34" charset="0"/>
            <a:cs typeface="Arial" panose="020B0604020202020204" pitchFamily="34" charset="0"/>
          </a:endParaRPr>
        </a:p>
      </dgm:t>
    </dgm:pt>
    <dgm:pt modelId="{B5A02B38-A5C9-4ABF-B3B9-E65A9C0B1CB7}" type="parTrans" cxnId="{DFEFC399-1E1F-403B-B673-5775B9A37681}">
      <dgm:prSet/>
      <dgm:spPr/>
      <dgm:t>
        <a:bodyPr/>
        <a:lstStyle/>
        <a:p>
          <a:endParaRPr lang="en-US"/>
        </a:p>
      </dgm:t>
    </dgm:pt>
    <dgm:pt modelId="{2077FF50-3223-4E29-887B-94BAADC16A10}" type="sibTrans" cxnId="{DFEFC399-1E1F-403B-B673-5775B9A37681}">
      <dgm:prSet/>
      <dgm:spPr/>
      <dgm:t>
        <a:bodyPr/>
        <a:lstStyle/>
        <a:p>
          <a:endParaRPr lang="en-US"/>
        </a:p>
      </dgm:t>
    </dgm:pt>
    <dgm:pt modelId="{A4DEE5B0-296E-4D40-8E48-67B32BCA3A19}">
      <dgm:prSet phldrT="[Text]" custT="1"/>
      <dgm:spPr>
        <a:solidFill>
          <a:srgbClr val="00CC99"/>
        </a:solidFill>
        <a:ln>
          <a:solidFill>
            <a:srgbClr val="FF6600"/>
          </a:solidFill>
        </a:ln>
      </dgm:spPr>
      <dgm:t>
        <a:bodyPr/>
        <a:lstStyle/>
        <a:p>
          <a:pPr algn="l"/>
          <a:r>
            <a:rPr lang="en-US" sz="2000" dirty="0" smtClean="0">
              <a:solidFill>
                <a:schemeClr val="bg1"/>
              </a:solidFill>
              <a:latin typeface="Arial" panose="020B0604020202020204" pitchFamily="34" charset="0"/>
              <a:cs typeface="Arial" panose="020B0604020202020204" pitchFamily="34" charset="0"/>
            </a:rPr>
            <a:t>7.  Self-esteem</a:t>
          </a:r>
          <a:endParaRPr lang="en-US" sz="2000" dirty="0">
            <a:solidFill>
              <a:schemeClr val="bg1"/>
            </a:solidFill>
            <a:latin typeface="Arial" panose="020B0604020202020204" pitchFamily="34" charset="0"/>
            <a:cs typeface="Arial" panose="020B0604020202020204" pitchFamily="34" charset="0"/>
          </a:endParaRPr>
        </a:p>
      </dgm:t>
    </dgm:pt>
    <dgm:pt modelId="{A61CC03F-606C-4E8F-80E1-F00730B0AF42}" type="parTrans" cxnId="{A8ED58E7-1ABA-4437-A25D-3C5A250C524C}">
      <dgm:prSet/>
      <dgm:spPr/>
      <dgm:t>
        <a:bodyPr/>
        <a:lstStyle/>
        <a:p>
          <a:endParaRPr lang="en-US"/>
        </a:p>
      </dgm:t>
    </dgm:pt>
    <dgm:pt modelId="{A4CC66A2-002E-4CFB-BBF6-B15C4208474D}" type="sibTrans" cxnId="{A8ED58E7-1ABA-4437-A25D-3C5A250C524C}">
      <dgm:prSet/>
      <dgm:spPr/>
      <dgm:t>
        <a:bodyPr/>
        <a:lstStyle/>
        <a:p>
          <a:endParaRPr lang="en-US"/>
        </a:p>
      </dgm:t>
    </dgm:pt>
    <dgm:pt modelId="{B647831E-1A86-4400-858F-3A42307C3617}">
      <dgm:prSet phldrT="[Text]" custT="1"/>
      <dgm:spPr>
        <a:solidFill>
          <a:srgbClr val="00CC99"/>
        </a:solidFill>
        <a:ln>
          <a:solidFill>
            <a:srgbClr val="FF6600"/>
          </a:solidFill>
        </a:ln>
      </dgm:spPr>
      <dgm:t>
        <a:bodyPr/>
        <a:lstStyle/>
        <a:p>
          <a:pPr algn="l"/>
          <a:r>
            <a:rPr lang="en-US" sz="2000" dirty="0" smtClean="0">
              <a:solidFill>
                <a:schemeClr val="bg1"/>
              </a:solidFill>
              <a:latin typeface="Arial" panose="020B0604020202020204" pitchFamily="34" charset="0"/>
              <a:cs typeface="Arial" panose="020B0604020202020204" pitchFamily="34" charset="0"/>
            </a:rPr>
            <a:t>8.  Contribution to Society</a:t>
          </a:r>
          <a:endParaRPr lang="en-US" sz="2000" dirty="0">
            <a:solidFill>
              <a:schemeClr val="bg1"/>
            </a:solidFill>
            <a:latin typeface="Arial" panose="020B0604020202020204" pitchFamily="34" charset="0"/>
            <a:cs typeface="Arial" panose="020B0604020202020204" pitchFamily="34" charset="0"/>
          </a:endParaRPr>
        </a:p>
      </dgm:t>
    </dgm:pt>
    <dgm:pt modelId="{EF63A733-A6FF-4C5F-A6D8-E9D330B0070E}" type="parTrans" cxnId="{29238399-603D-49E7-8FDB-1034FBC78CC5}">
      <dgm:prSet/>
      <dgm:spPr/>
      <dgm:t>
        <a:bodyPr/>
        <a:lstStyle/>
        <a:p>
          <a:endParaRPr lang="en-US"/>
        </a:p>
      </dgm:t>
    </dgm:pt>
    <dgm:pt modelId="{1251645B-74BE-4D54-B24E-1B17F374C5B9}" type="sibTrans" cxnId="{29238399-603D-49E7-8FDB-1034FBC78CC5}">
      <dgm:prSet/>
      <dgm:spPr/>
      <dgm:t>
        <a:bodyPr/>
        <a:lstStyle/>
        <a:p>
          <a:endParaRPr lang="en-US"/>
        </a:p>
      </dgm:t>
    </dgm:pt>
    <dgm:pt modelId="{1ED838E4-E649-4A18-9CF7-475A45016FDA}" type="pres">
      <dgm:prSet presAssocID="{88C89FF2-A30F-4598-AECF-4E05470A521D}" presName="compositeShape" presStyleCnt="0">
        <dgm:presLayoutVars>
          <dgm:dir/>
          <dgm:resizeHandles/>
        </dgm:presLayoutVars>
      </dgm:prSet>
      <dgm:spPr/>
      <dgm:t>
        <a:bodyPr/>
        <a:lstStyle/>
        <a:p>
          <a:endParaRPr lang="en-US"/>
        </a:p>
      </dgm:t>
    </dgm:pt>
    <dgm:pt modelId="{44742C44-E96D-4BBC-86C0-8F444912A533}" type="pres">
      <dgm:prSet presAssocID="{88C89FF2-A30F-4598-AECF-4E05470A521D}" presName="pyramid" presStyleLbl="node1" presStyleIdx="0" presStyleCnt="1" custLinFactNeighborX="8779" custLinFactNeighborY="1736"/>
      <dgm:spPr>
        <a:solidFill>
          <a:srgbClr val="FF6600"/>
        </a:solidFill>
      </dgm:spPr>
      <dgm:t>
        <a:bodyPr/>
        <a:lstStyle/>
        <a:p>
          <a:endParaRPr lang="en-US"/>
        </a:p>
      </dgm:t>
    </dgm:pt>
    <dgm:pt modelId="{C64FF7E8-6926-4C92-883F-2EEC5A6A413F}" type="pres">
      <dgm:prSet presAssocID="{88C89FF2-A30F-4598-AECF-4E05470A521D}" presName="theList" presStyleCnt="0"/>
      <dgm:spPr/>
    </dgm:pt>
    <dgm:pt modelId="{B6A8A029-56CF-4DCC-9EE4-B44D04FDF5F2}" type="pres">
      <dgm:prSet presAssocID="{E66F4460-83F6-451F-A1D4-25829BA0DB41}" presName="aNode" presStyleLbl="fgAcc1" presStyleIdx="0" presStyleCnt="8" custScaleX="127691" custScaleY="272507" custLinFactY="126205" custLinFactNeighborX="-97645" custLinFactNeighborY="200000">
        <dgm:presLayoutVars>
          <dgm:bulletEnabled val="1"/>
        </dgm:presLayoutVars>
      </dgm:prSet>
      <dgm:spPr/>
      <dgm:t>
        <a:bodyPr/>
        <a:lstStyle/>
        <a:p>
          <a:endParaRPr lang="en-US"/>
        </a:p>
      </dgm:t>
    </dgm:pt>
    <dgm:pt modelId="{9DC0E0A2-3F82-4A47-8433-232621EB23F2}" type="pres">
      <dgm:prSet presAssocID="{E66F4460-83F6-451F-A1D4-25829BA0DB41}" presName="aSpace" presStyleCnt="0"/>
      <dgm:spPr/>
    </dgm:pt>
    <dgm:pt modelId="{2AD0FE40-1904-4EF6-95C3-F97B71EE150D}" type="pres">
      <dgm:prSet presAssocID="{42A9A2E7-CC1A-43FC-A68F-10D41038D0A0}" presName="aNode" presStyleLbl="fgAcc1" presStyleIdx="1" presStyleCnt="8" custScaleX="127140" custScaleY="239885" custLinFactY="374556" custLinFactNeighborX="-96865" custLinFactNeighborY="400000">
        <dgm:presLayoutVars>
          <dgm:bulletEnabled val="1"/>
        </dgm:presLayoutVars>
      </dgm:prSet>
      <dgm:spPr/>
      <dgm:t>
        <a:bodyPr/>
        <a:lstStyle/>
        <a:p>
          <a:endParaRPr lang="en-US"/>
        </a:p>
      </dgm:t>
    </dgm:pt>
    <dgm:pt modelId="{69E3A7D5-D614-4B0E-B1AF-5D5DE61D52A1}" type="pres">
      <dgm:prSet presAssocID="{42A9A2E7-CC1A-43FC-A68F-10D41038D0A0}" presName="aSpace" presStyleCnt="0"/>
      <dgm:spPr/>
    </dgm:pt>
    <dgm:pt modelId="{386B62DF-2A44-4D10-875A-CCC20AF0145E}" type="pres">
      <dgm:prSet presAssocID="{E081ACAB-FD7D-49A0-A18C-F22BE26DD6B6}" presName="aNode" presStyleLbl="fgAcc1" presStyleIdx="2" presStyleCnt="8" custScaleX="125336" custScaleY="263614" custLinFactY="638369" custLinFactNeighborX="-95963" custLinFactNeighborY="700000">
        <dgm:presLayoutVars>
          <dgm:bulletEnabled val="1"/>
        </dgm:presLayoutVars>
      </dgm:prSet>
      <dgm:spPr/>
      <dgm:t>
        <a:bodyPr/>
        <a:lstStyle/>
        <a:p>
          <a:endParaRPr lang="en-US"/>
        </a:p>
      </dgm:t>
    </dgm:pt>
    <dgm:pt modelId="{6092A6B8-A884-4F41-A99F-8DB20DF57051}" type="pres">
      <dgm:prSet presAssocID="{E081ACAB-FD7D-49A0-A18C-F22BE26DD6B6}" presName="aSpace" presStyleCnt="0"/>
      <dgm:spPr/>
    </dgm:pt>
    <dgm:pt modelId="{DA895E1D-64C4-430F-93C3-B052DFB61191}" type="pres">
      <dgm:prSet presAssocID="{606F9AD3-4743-4A38-8425-A2AF671C2A9F}" presName="aNode" presStyleLbl="fgAcc1" presStyleIdx="3" presStyleCnt="8" custScaleX="128233" custScaleY="286994" custLinFactY="976342" custLinFactNeighborX="-97411" custLinFactNeighborY="1000000">
        <dgm:presLayoutVars>
          <dgm:bulletEnabled val="1"/>
        </dgm:presLayoutVars>
      </dgm:prSet>
      <dgm:spPr/>
      <dgm:t>
        <a:bodyPr/>
        <a:lstStyle/>
        <a:p>
          <a:endParaRPr lang="en-US"/>
        </a:p>
      </dgm:t>
    </dgm:pt>
    <dgm:pt modelId="{C79712CF-4528-45B9-8E90-34626EE96E03}" type="pres">
      <dgm:prSet presAssocID="{606F9AD3-4743-4A38-8425-A2AF671C2A9F}" presName="aSpace" presStyleCnt="0"/>
      <dgm:spPr/>
    </dgm:pt>
    <dgm:pt modelId="{680F7833-862A-4D5D-9DCB-8913C393973F}" type="pres">
      <dgm:prSet presAssocID="{EE81CA17-00C5-4210-92CD-189F8C015B71}" presName="aNode" presStyleLbl="fgAcc1" presStyleIdx="4" presStyleCnt="8" custScaleX="136737" custScaleY="313216" custLinFactY="-844173" custLinFactNeighborX="40415" custLinFactNeighborY="-900000">
        <dgm:presLayoutVars>
          <dgm:bulletEnabled val="1"/>
        </dgm:presLayoutVars>
      </dgm:prSet>
      <dgm:spPr/>
      <dgm:t>
        <a:bodyPr/>
        <a:lstStyle/>
        <a:p>
          <a:endParaRPr lang="en-US"/>
        </a:p>
      </dgm:t>
    </dgm:pt>
    <dgm:pt modelId="{E0290A7D-41D4-4917-8ECF-F77EB929870F}" type="pres">
      <dgm:prSet presAssocID="{EE81CA17-00C5-4210-92CD-189F8C015B71}" presName="aSpace" presStyleCnt="0"/>
      <dgm:spPr/>
    </dgm:pt>
    <dgm:pt modelId="{C3F90316-714D-46D9-9337-BE58D3E18671}" type="pres">
      <dgm:prSet presAssocID="{E1929BCC-F2F8-4B9D-8A5E-45257A5DD1F2}" presName="aNode" presStyleLbl="fgAcc1" presStyleIdx="5" presStyleCnt="8" custScaleX="142033" custScaleY="255065" custLinFactY="-659160" custLinFactNeighborX="42580" custLinFactNeighborY="-700000">
        <dgm:presLayoutVars>
          <dgm:bulletEnabled val="1"/>
        </dgm:presLayoutVars>
      </dgm:prSet>
      <dgm:spPr/>
      <dgm:t>
        <a:bodyPr/>
        <a:lstStyle/>
        <a:p>
          <a:endParaRPr lang="en-US"/>
        </a:p>
      </dgm:t>
    </dgm:pt>
    <dgm:pt modelId="{F43D92EC-E54B-4FF5-9E3D-8D8EA6A77CC0}" type="pres">
      <dgm:prSet presAssocID="{E1929BCC-F2F8-4B9D-8A5E-45257A5DD1F2}" presName="aSpace" presStyleCnt="0"/>
      <dgm:spPr/>
    </dgm:pt>
    <dgm:pt modelId="{43991880-71E7-479D-B99C-CD117FED48AB}" type="pres">
      <dgm:prSet presAssocID="{A4DEE5B0-296E-4D40-8E48-67B32BCA3A19}" presName="aNode" presStyleLbl="fgAcc1" presStyleIdx="6" presStyleCnt="8" custScaleX="135679" custScaleY="261636" custLinFactY="-379792" custLinFactNeighborX="42557" custLinFactNeighborY="-400000">
        <dgm:presLayoutVars>
          <dgm:bulletEnabled val="1"/>
        </dgm:presLayoutVars>
      </dgm:prSet>
      <dgm:spPr/>
      <dgm:t>
        <a:bodyPr/>
        <a:lstStyle/>
        <a:p>
          <a:endParaRPr lang="en-US"/>
        </a:p>
      </dgm:t>
    </dgm:pt>
    <dgm:pt modelId="{15D6488D-90AF-4676-B948-4A542504C907}" type="pres">
      <dgm:prSet presAssocID="{A4DEE5B0-296E-4D40-8E48-67B32BCA3A19}" presName="aSpace" presStyleCnt="0"/>
      <dgm:spPr/>
    </dgm:pt>
    <dgm:pt modelId="{E18CD20E-8BEC-42F4-AFC4-F8E16F279C85}" type="pres">
      <dgm:prSet presAssocID="{B647831E-1A86-4400-858F-3A42307C3617}" presName="aNode" presStyleLbl="fgAcc1" presStyleIdx="7" presStyleCnt="8" custScaleX="133998" custScaleY="248567" custLinFactY="-14642" custLinFactNeighborX="41716" custLinFactNeighborY="-100000">
        <dgm:presLayoutVars>
          <dgm:bulletEnabled val="1"/>
        </dgm:presLayoutVars>
      </dgm:prSet>
      <dgm:spPr/>
      <dgm:t>
        <a:bodyPr/>
        <a:lstStyle/>
        <a:p>
          <a:endParaRPr lang="en-US"/>
        </a:p>
      </dgm:t>
    </dgm:pt>
    <dgm:pt modelId="{A2086304-494F-488C-BEA9-DB67348E3F31}" type="pres">
      <dgm:prSet presAssocID="{B647831E-1A86-4400-858F-3A42307C3617}" presName="aSpace" presStyleCnt="0"/>
      <dgm:spPr/>
    </dgm:pt>
  </dgm:ptLst>
  <dgm:cxnLst>
    <dgm:cxn modelId="{037C8CF8-E0B0-4702-BAB0-12CD2B3A3DD6}" type="presOf" srcId="{42A9A2E7-CC1A-43FC-A68F-10D41038D0A0}" destId="{2AD0FE40-1904-4EF6-95C3-F97B71EE150D}" srcOrd="0" destOrd="0" presId="urn:microsoft.com/office/officeart/2005/8/layout/pyramid2"/>
    <dgm:cxn modelId="{45A5C551-F942-49EC-ABF8-6B90A83632B9}" srcId="{88C89FF2-A30F-4598-AECF-4E05470A521D}" destId="{606F9AD3-4743-4A38-8425-A2AF671C2A9F}" srcOrd="3" destOrd="0" parTransId="{C5B4A721-5977-46A0-9EC2-175383E30A09}" sibTransId="{2DA3C2D7-52D4-4C0D-A55B-CA1C623A02E6}"/>
    <dgm:cxn modelId="{29238399-603D-49E7-8FDB-1034FBC78CC5}" srcId="{88C89FF2-A30F-4598-AECF-4E05470A521D}" destId="{B647831E-1A86-4400-858F-3A42307C3617}" srcOrd="7" destOrd="0" parTransId="{EF63A733-A6FF-4C5F-A6D8-E9D330B0070E}" sibTransId="{1251645B-74BE-4D54-B24E-1B17F374C5B9}"/>
    <dgm:cxn modelId="{FAE63F09-A842-4C34-9F45-1798D6731740}" srcId="{88C89FF2-A30F-4598-AECF-4E05470A521D}" destId="{E66F4460-83F6-451F-A1D4-25829BA0DB41}" srcOrd="0" destOrd="0" parTransId="{D8CF1B85-3F2C-43E5-BC27-EB0E26AC9019}" sibTransId="{29512449-8DF6-4A79-9BCC-EEE6516741E2}"/>
    <dgm:cxn modelId="{BA970AC0-135B-4D0A-9404-E5DFA3CE421D}" srcId="{88C89FF2-A30F-4598-AECF-4E05470A521D}" destId="{EE81CA17-00C5-4210-92CD-189F8C015B71}" srcOrd="4" destOrd="0" parTransId="{08408660-683F-4004-8A2E-C4B968AEDAED}" sibTransId="{271F763C-7447-4CBA-BB8C-6A840CFC17F4}"/>
    <dgm:cxn modelId="{990D0C33-3DD3-437B-BBD6-B4F3545C3614}" type="presOf" srcId="{E66F4460-83F6-451F-A1D4-25829BA0DB41}" destId="{B6A8A029-56CF-4DCC-9EE4-B44D04FDF5F2}" srcOrd="0" destOrd="0" presId="urn:microsoft.com/office/officeart/2005/8/layout/pyramid2"/>
    <dgm:cxn modelId="{D204BE9F-72CB-4963-8ECE-4ADD362D7228}" type="presOf" srcId="{E1929BCC-F2F8-4B9D-8A5E-45257A5DD1F2}" destId="{C3F90316-714D-46D9-9337-BE58D3E18671}" srcOrd="0" destOrd="0" presId="urn:microsoft.com/office/officeart/2005/8/layout/pyramid2"/>
    <dgm:cxn modelId="{5C372C12-1B25-4EC9-B1A2-BFA391F3F6AD}" type="presOf" srcId="{A4DEE5B0-296E-4D40-8E48-67B32BCA3A19}" destId="{43991880-71E7-479D-B99C-CD117FED48AB}" srcOrd="0" destOrd="0" presId="urn:microsoft.com/office/officeart/2005/8/layout/pyramid2"/>
    <dgm:cxn modelId="{02A606B1-FA78-4D06-B649-56B9AE97F32D}" type="presOf" srcId="{E081ACAB-FD7D-49A0-A18C-F22BE26DD6B6}" destId="{386B62DF-2A44-4D10-875A-CCC20AF0145E}" srcOrd="0" destOrd="0" presId="urn:microsoft.com/office/officeart/2005/8/layout/pyramid2"/>
    <dgm:cxn modelId="{19A1771E-2D92-45FA-8741-4C562AB56D46}" type="presOf" srcId="{EE81CA17-00C5-4210-92CD-189F8C015B71}" destId="{680F7833-862A-4D5D-9DCB-8913C393973F}" srcOrd="0" destOrd="0" presId="urn:microsoft.com/office/officeart/2005/8/layout/pyramid2"/>
    <dgm:cxn modelId="{5A866BCE-C72E-4348-BC20-B1370DCE395A}" type="presOf" srcId="{606F9AD3-4743-4A38-8425-A2AF671C2A9F}" destId="{DA895E1D-64C4-430F-93C3-B052DFB61191}" srcOrd="0" destOrd="0" presId="urn:microsoft.com/office/officeart/2005/8/layout/pyramid2"/>
    <dgm:cxn modelId="{69F6829C-9A24-4B3F-B46A-F78C5A1B4EB5}" type="presOf" srcId="{B647831E-1A86-4400-858F-3A42307C3617}" destId="{E18CD20E-8BEC-42F4-AFC4-F8E16F279C85}" srcOrd="0" destOrd="0" presId="urn:microsoft.com/office/officeart/2005/8/layout/pyramid2"/>
    <dgm:cxn modelId="{847417D3-68A3-420F-AF1B-A08E956722A3}" type="presOf" srcId="{88C89FF2-A30F-4598-AECF-4E05470A521D}" destId="{1ED838E4-E649-4A18-9CF7-475A45016FDA}" srcOrd="0" destOrd="0" presId="urn:microsoft.com/office/officeart/2005/8/layout/pyramid2"/>
    <dgm:cxn modelId="{DFEFC399-1E1F-403B-B673-5775B9A37681}" srcId="{88C89FF2-A30F-4598-AECF-4E05470A521D}" destId="{E1929BCC-F2F8-4B9D-8A5E-45257A5DD1F2}" srcOrd="5" destOrd="0" parTransId="{B5A02B38-A5C9-4ABF-B3B9-E65A9C0B1CB7}" sibTransId="{2077FF50-3223-4E29-887B-94BAADC16A10}"/>
    <dgm:cxn modelId="{A8ED58E7-1ABA-4437-A25D-3C5A250C524C}" srcId="{88C89FF2-A30F-4598-AECF-4E05470A521D}" destId="{A4DEE5B0-296E-4D40-8E48-67B32BCA3A19}" srcOrd="6" destOrd="0" parTransId="{A61CC03F-606C-4E8F-80E1-F00730B0AF42}" sibTransId="{A4CC66A2-002E-4CFB-BBF6-B15C4208474D}"/>
    <dgm:cxn modelId="{B6258756-325F-4A01-BAEE-45A8441922B7}" srcId="{88C89FF2-A30F-4598-AECF-4E05470A521D}" destId="{42A9A2E7-CC1A-43FC-A68F-10D41038D0A0}" srcOrd="1" destOrd="0" parTransId="{E419FAD2-9EB2-4060-9FA7-302041502871}" sibTransId="{50C0883D-5DE2-4E7B-BF7F-F248C1F8123B}"/>
    <dgm:cxn modelId="{5124D614-B65A-433F-81E6-60E3E967B4AD}" srcId="{88C89FF2-A30F-4598-AECF-4E05470A521D}" destId="{E081ACAB-FD7D-49A0-A18C-F22BE26DD6B6}" srcOrd="2" destOrd="0" parTransId="{215D0D6D-5F39-4D23-B7F9-B7CC75E146C1}" sibTransId="{AC9FFCAC-B223-4A3F-88F5-187560306749}"/>
    <dgm:cxn modelId="{2922FF83-DD76-4AFE-9288-0BE20DD7A918}" type="presParOf" srcId="{1ED838E4-E649-4A18-9CF7-475A45016FDA}" destId="{44742C44-E96D-4BBC-86C0-8F444912A533}" srcOrd="0" destOrd="0" presId="urn:microsoft.com/office/officeart/2005/8/layout/pyramid2"/>
    <dgm:cxn modelId="{E70B46C3-7A4A-47A1-8AEF-DCB9EF470F4B}" type="presParOf" srcId="{1ED838E4-E649-4A18-9CF7-475A45016FDA}" destId="{C64FF7E8-6926-4C92-883F-2EEC5A6A413F}" srcOrd="1" destOrd="0" presId="urn:microsoft.com/office/officeart/2005/8/layout/pyramid2"/>
    <dgm:cxn modelId="{08C6615D-4A60-41D6-92DF-EA9D6EE97A0E}" type="presParOf" srcId="{C64FF7E8-6926-4C92-883F-2EEC5A6A413F}" destId="{B6A8A029-56CF-4DCC-9EE4-B44D04FDF5F2}" srcOrd="0" destOrd="0" presId="urn:microsoft.com/office/officeart/2005/8/layout/pyramid2"/>
    <dgm:cxn modelId="{C7D6A6F5-5724-4736-9E7A-CF074985E296}" type="presParOf" srcId="{C64FF7E8-6926-4C92-883F-2EEC5A6A413F}" destId="{9DC0E0A2-3F82-4A47-8433-232621EB23F2}" srcOrd="1" destOrd="0" presId="urn:microsoft.com/office/officeart/2005/8/layout/pyramid2"/>
    <dgm:cxn modelId="{A07348F9-ACF8-4D8C-AF6D-1664E98A81B8}" type="presParOf" srcId="{C64FF7E8-6926-4C92-883F-2EEC5A6A413F}" destId="{2AD0FE40-1904-4EF6-95C3-F97B71EE150D}" srcOrd="2" destOrd="0" presId="urn:microsoft.com/office/officeart/2005/8/layout/pyramid2"/>
    <dgm:cxn modelId="{DEB66633-2044-4DAD-9F3B-8E3EB152AFA0}" type="presParOf" srcId="{C64FF7E8-6926-4C92-883F-2EEC5A6A413F}" destId="{69E3A7D5-D614-4B0E-B1AF-5D5DE61D52A1}" srcOrd="3" destOrd="0" presId="urn:microsoft.com/office/officeart/2005/8/layout/pyramid2"/>
    <dgm:cxn modelId="{B9F78BA1-FB63-4743-836D-9D56285699E3}" type="presParOf" srcId="{C64FF7E8-6926-4C92-883F-2EEC5A6A413F}" destId="{386B62DF-2A44-4D10-875A-CCC20AF0145E}" srcOrd="4" destOrd="0" presId="urn:microsoft.com/office/officeart/2005/8/layout/pyramid2"/>
    <dgm:cxn modelId="{5F40809C-ECFD-4D31-A569-4DDBEB378DE7}" type="presParOf" srcId="{C64FF7E8-6926-4C92-883F-2EEC5A6A413F}" destId="{6092A6B8-A884-4F41-A99F-8DB20DF57051}" srcOrd="5" destOrd="0" presId="urn:microsoft.com/office/officeart/2005/8/layout/pyramid2"/>
    <dgm:cxn modelId="{F3494309-71E1-4DFB-9CD2-93C905AE1D84}" type="presParOf" srcId="{C64FF7E8-6926-4C92-883F-2EEC5A6A413F}" destId="{DA895E1D-64C4-430F-93C3-B052DFB61191}" srcOrd="6" destOrd="0" presId="urn:microsoft.com/office/officeart/2005/8/layout/pyramid2"/>
    <dgm:cxn modelId="{B9321D3A-4045-4A40-994D-7D9AE3C572DD}" type="presParOf" srcId="{C64FF7E8-6926-4C92-883F-2EEC5A6A413F}" destId="{C79712CF-4528-45B9-8E90-34626EE96E03}" srcOrd="7" destOrd="0" presId="urn:microsoft.com/office/officeart/2005/8/layout/pyramid2"/>
    <dgm:cxn modelId="{C1A39595-563E-4004-AC30-D23DB3B1A403}" type="presParOf" srcId="{C64FF7E8-6926-4C92-883F-2EEC5A6A413F}" destId="{680F7833-862A-4D5D-9DCB-8913C393973F}" srcOrd="8" destOrd="0" presId="urn:microsoft.com/office/officeart/2005/8/layout/pyramid2"/>
    <dgm:cxn modelId="{7A8ECD32-5CE7-451E-AE0A-7A1228676201}" type="presParOf" srcId="{C64FF7E8-6926-4C92-883F-2EEC5A6A413F}" destId="{E0290A7D-41D4-4917-8ECF-F77EB929870F}" srcOrd="9" destOrd="0" presId="urn:microsoft.com/office/officeart/2005/8/layout/pyramid2"/>
    <dgm:cxn modelId="{1D50FC74-509F-46EE-AC00-FBB105B5BA46}" type="presParOf" srcId="{C64FF7E8-6926-4C92-883F-2EEC5A6A413F}" destId="{C3F90316-714D-46D9-9337-BE58D3E18671}" srcOrd="10" destOrd="0" presId="urn:microsoft.com/office/officeart/2005/8/layout/pyramid2"/>
    <dgm:cxn modelId="{F167B528-0E66-4458-ADC9-269AABFBCCEA}" type="presParOf" srcId="{C64FF7E8-6926-4C92-883F-2EEC5A6A413F}" destId="{F43D92EC-E54B-4FF5-9E3D-8D8EA6A77CC0}" srcOrd="11" destOrd="0" presId="urn:microsoft.com/office/officeart/2005/8/layout/pyramid2"/>
    <dgm:cxn modelId="{FF64A7A5-CFB3-47F1-BA30-2BC7BD624A6F}" type="presParOf" srcId="{C64FF7E8-6926-4C92-883F-2EEC5A6A413F}" destId="{43991880-71E7-479D-B99C-CD117FED48AB}" srcOrd="12" destOrd="0" presId="urn:microsoft.com/office/officeart/2005/8/layout/pyramid2"/>
    <dgm:cxn modelId="{2159D427-4296-49FA-9608-E8E4EF6C4B1C}" type="presParOf" srcId="{C64FF7E8-6926-4C92-883F-2EEC5A6A413F}" destId="{15D6488D-90AF-4676-B948-4A542504C907}" srcOrd="13" destOrd="0" presId="urn:microsoft.com/office/officeart/2005/8/layout/pyramid2"/>
    <dgm:cxn modelId="{81D4FA53-CAE0-420D-AA95-2FA83C8055AE}" type="presParOf" srcId="{C64FF7E8-6926-4C92-883F-2EEC5A6A413F}" destId="{E18CD20E-8BEC-42F4-AFC4-F8E16F279C85}" srcOrd="14" destOrd="0" presId="urn:microsoft.com/office/officeart/2005/8/layout/pyramid2"/>
    <dgm:cxn modelId="{70BF9142-016F-427C-B4BD-A043FD0CC079}" type="presParOf" srcId="{C64FF7E8-6926-4C92-883F-2EEC5A6A413F}" destId="{A2086304-494F-488C-BEA9-DB67348E3F31}" srcOrd="15" destOrd="0" presId="urn:microsoft.com/office/officeart/2005/8/layout/pyramid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5FFFCE-CC44-4AE1-A035-20EE6DD8BFE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DDEC053-5829-41B1-B799-36B0C829AFF1}">
      <dgm:prSet phldrT="[Text]"/>
      <dgm:spPr>
        <a:solidFill>
          <a:srgbClr val="00CC99"/>
        </a:solidFill>
        <a:ln>
          <a:solidFill>
            <a:srgbClr val="FF6600"/>
          </a:solidFill>
        </a:ln>
      </dgm:spPr>
      <dgm:t>
        <a:bodyPr/>
        <a:lstStyle/>
        <a:p>
          <a:r>
            <a:rPr lang="en-US" dirty="0" smtClean="0">
              <a:latin typeface="Arial" panose="020B0604020202020204" pitchFamily="34" charset="0"/>
              <a:cs typeface="Arial" panose="020B0604020202020204" pitchFamily="34" charset="0"/>
            </a:rPr>
            <a:t>1.  Business Failure</a:t>
          </a:r>
          <a:endParaRPr lang="en-US" dirty="0">
            <a:latin typeface="Arial" panose="020B0604020202020204" pitchFamily="34" charset="0"/>
            <a:cs typeface="Arial" panose="020B0604020202020204" pitchFamily="34" charset="0"/>
          </a:endParaRPr>
        </a:p>
      </dgm:t>
    </dgm:pt>
    <dgm:pt modelId="{4352FF4F-932D-4CE7-9EC3-9CBEB9CDB771}" type="parTrans" cxnId="{04C705D6-5BC4-454C-AC69-84D7388CEB17}">
      <dgm:prSet/>
      <dgm:spPr/>
      <dgm:t>
        <a:bodyPr/>
        <a:lstStyle/>
        <a:p>
          <a:endParaRPr lang="en-US"/>
        </a:p>
      </dgm:t>
    </dgm:pt>
    <dgm:pt modelId="{AABBB05C-D71E-4E27-9F5E-C7C288832903}" type="sibTrans" cxnId="{04C705D6-5BC4-454C-AC69-84D7388CEB17}">
      <dgm:prSet/>
      <dgm:spPr/>
      <dgm:t>
        <a:bodyPr/>
        <a:lstStyle/>
        <a:p>
          <a:endParaRPr lang="en-US"/>
        </a:p>
      </dgm:t>
    </dgm:pt>
    <dgm:pt modelId="{AA0C042A-5CD7-404B-8563-557111BE0D6F}">
      <dgm:prSet/>
      <dgm:spPr>
        <a:solidFill>
          <a:srgbClr val="00CC99"/>
        </a:solidFill>
        <a:ln>
          <a:solidFill>
            <a:srgbClr val="FF6600"/>
          </a:solidFill>
        </a:ln>
      </dgm:spPr>
      <dgm:t>
        <a:bodyPr/>
        <a:lstStyle/>
        <a:p>
          <a:r>
            <a:rPr lang="en-US" dirty="0" smtClean="0">
              <a:latin typeface="Arial" panose="020B0604020202020204" pitchFamily="34" charset="0"/>
              <a:cs typeface="Arial" panose="020B0604020202020204" pitchFamily="34" charset="0"/>
            </a:rPr>
            <a:t>2.  Obstacles</a:t>
          </a:r>
        </a:p>
      </dgm:t>
    </dgm:pt>
    <dgm:pt modelId="{5198B963-3743-46B0-A7C0-7F1C2D24D6B4}" type="parTrans" cxnId="{E8AA8C75-2904-4F78-8888-76577C3E96BA}">
      <dgm:prSet/>
      <dgm:spPr/>
      <dgm:t>
        <a:bodyPr/>
        <a:lstStyle/>
        <a:p>
          <a:endParaRPr lang="en-US"/>
        </a:p>
      </dgm:t>
    </dgm:pt>
    <dgm:pt modelId="{A48FBDA0-1DC1-4432-BE88-F545C4C20079}" type="sibTrans" cxnId="{E8AA8C75-2904-4F78-8888-76577C3E96BA}">
      <dgm:prSet/>
      <dgm:spPr/>
      <dgm:t>
        <a:bodyPr/>
        <a:lstStyle/>
        <a:p>
          <a:endParaRPr lang="en-US"/>
        </a:p>
      </dgm:t>
    </dgm:pt>
    <dgm:pt modelId="{62A6A6F3-36B5-4E54-80A1-EA1F4C02B74D}">
      <dgm:prSet phldrT="[Text]"/>
      <dgm:spPr>
        <a:solidFill>
          <a:srgbClr val="00CC99"/>
        </a:solidFill>
        <a:ln>
          <a:solidFill>
            <a:srgbClr val="FF6600"/>
          </a:solidFill>
        </a:ln>
      </dgm:spPr>
      <dgm:t>
        <a:bodyPr/>
        <a:lstStyle/>
        <a:p>
          <a:r>
            <a:rPr lang="en-US" dirty="0" smtClean="0">
              <a:latin typeface="Arial" panose="020B0604020202020204" pitchFamily="34" charset="0"/>
              <a:cs typeface="Arial" panose="020B0604020202020204" pitchFamily="34" charset="0"/>
            </a:rPr>
            <a:t>4.  Financial Insecurity </a:t>
          </a:r>
          <a:endParaRPr lang="en-US" dirty="0">
            <a:latin typeface="Arial" panose="020B0604020202020204" pitchFamily="34" charset="0"/>
            <a:cs typeface="Arial" panose="020B0604020202020204" pitchFamily="34" charset="0"/>
          </a:endParaRPr>
        </a:p>
      </dgm:t>
    </dgm:pt>
    <dgm:pt modelId="{47F29EF6-F3B9-40E4-B33F-BE8751D1A57C}" type="sibTrans" cxnId="{15AB04EC-7CA6-4F3F-B515-D06E955DAB31}">
      <dgm:prSet/>
      <dgm:spPr/>
      <dgm:t>
        <a:bodyPr/>
        <a:lstStyle/>
        <a:p>
          <a:endParaRPr lang="en-US"/>
        </a:p>
      </dgm:t>
    </dgm:pt>
    <dgm:pt modelId="{F9027BA2-B01C-4706-BC9E-E8F2A58CAADC}" type="parTrans" cxnId="{15AB04EC-7CA6-4F3F-B515-D06E955DAB31}">
      <dgm:prSet/>
      <dgm:spPr/>
      <dgm:t>
        <a:bodyPr/>
        <a:lstStyle/>
        <a:p>
          <a:endParaRPr lang="en-US"/>
        </a:p>
      </dgm:t>
    </dgm:pt>
    <dgm:pt modelId="{B957A77B-30B8-4D37-85AB-01A4EB110864}">
      <dgm:prSet/>
      <dgm:spPr>
        <a:solidFill>
          <a:srgbClr val="00CC99"/>
        </a:solidFill>
        <a:ln>
          <a:solidFill>
            <a:srgbClr val="FF6600"/>
          </a:solidFill>
        </a:ln>
      </dgm:spPr>
      <dgm:t>
        <a:bodyPr/>
        <a:lstStyle/>
        <a:p>
          <a:r>
            <a:rPr lang="en-US" dirty="0" smtClean="0">
              <a:latin typeface="Arial" panose="020B0604020202020204" pitchFamily="34" charset="0"/>
              <a:cs typeface="Arial" panose="020B0604020202020204" pitchFamily="34" charset="0"/>
            </a:rPr>
            <a:t>3.  Loneliness/Isolation</a:t>
          </a:r>
        </a:p>
      </dgm:t>
    </dgm:pt>
    <dgm:pt modelId="{DF8D935B-B84A-4B19-8121-92C01216B1B2}" type="parTrans" cxnId="{87C1E842-DCA0-40BF-B229-3EADC8C5552D}">
      <dgm:prSet/>
      <dgm:spPr/>
      <dgm:t>
        <a:bodyPr/>
        <a:lstStyle/>
        <a:p>
          <a:endParaRPr lang="en-US"/>
        </a:p>
      </dgm:t>
    </dgm:pt>
    <dgm:pt modelId="{B1A34A2A-BD6D-4476-94C2-646D65BFA368}" type="sibTrans" cxnId="{87C1E842-DCA0-40BF-B229-3EADC8C5552D}">
      <dgm:prSet/>
      <dgm:spPr/>
      <dgm:t>
        <a:bodyPr/>
        <a:lstStyle/>
        <a:p>
          <a:endParaRPr lang="en-US"/>
        </a:p>
      </dgm:t>
    </dgm:pt>
    <dgm:pt modelId="{584E8A0D-6BB4-47F5-A1EA-64FE258A356A}">
      <dgm:prSet/>
      <dgm:spPr>
        <a:solidFill>
          <a:srgbClr val="00CC99"/>
        </a:solidFill>
        <a:ln>
          <a:solidFill>
            <a:srgbClr val="FF6600"/>
          </a:solidFill>
        </a:ln>
      </dgm:spPr>
      <dgm:t>
        <a:bodyPr/>
        <a:lstStyle/>
        <a:p>
          <a:r>
            <a:rPr lang="en-US" dirty="0" smtClean="0">
              <a:latin typeface="Arial" panose="020B0604020202020204" pitchFamily="34" charset="0"/>
              <a:cs typeface="Arial" panose="020B0604020202020204" pitchFamily="34" charset="0"/>
            </a:rPr>
            <a:t>6.  Strain on Personal Relationships </a:t>
          </a:r>
          <a:endParaRPr lang="en-US" dirty="0">
            <a:latin typeface="Arial" panose="020B0604020202020204" pitchFamily="34" charset="0"/>
            <a:cs typeface="Arial" panose="020B0604020202020204" pitchFamily="34" charset="0"/>
          </a:endParaRPr>
        </a:p>
      </dgm:t>
    </dgm:pt>
    <dgm:pt modelId="{3831E0DB-62B2-4457-A8EF-5E8B0C7FE4F2}" type="parTrans" cxnId="{B54A282F-45B2-401B-8A26-2B4D757C3041}">
      <dgm:prSet/>
      <dgm:spPr/>
      <dgm:t>
        <a:bodyPr/>
        <a:lstStyle/>
        <a:p>
          <a:endParaRPr lang="en-US"/>
        </a:p>
      </dgm:t>
    </dgm:pt>
    <dgm:pt modelId="{91D866C1-482F-4344-836B-B03D11FD58B1}" type="sibTrans" cxnId="{B54A282F-45B2-401B-8A26-2B4D757C3041}">
      <dgm:prSet/>
      <dgm:spPr/>
      <dgm:t>
        <a:bodyPr/>
        <a:lstStyle/>
        <a:p>
          <a:endParaRPr lang="en-US"/>
        </a:p>
      </dgm:t>
    </dgm:pt>
    <dgm:pt modelId="{9B880931-649B-41CA-9E1D-603C53AA4013}">
      <dgm:prSet/>
      <dgm:spPr>
        <a:solidFill>
          <a:srgbClr val="00CC99"/>
        </a:solidFill>
        <a:ln>
          <a:solidFill>
            <a:srgbClr val="FF6600"/>
          </a:solidFill>
        </a:ln>
      </dgm:spPr>
      <dgm:t>
        <a:bodyPr/>
        <a:lstStyle/>
        <a:p>
          <a:r>
            <a:rPr lang="en-US" dirty="0" smtClean="0">
              <a:latin typeface="Arial" panose="020B0604020202020204" pitchFamily="34" charset="0"/>
              <a:cs typeface="Arial" panose="020B0604020202020204" pitchFamily="34" charset="0"/>
            </a:rPr>
            <a:t>5.  Long Hours/Hard Work</a:t>
          </a:r>
          <a:endParaRPr lang="en-US" dirty="0">
            <a:latin typeface="Arial" panose="020B0604020202020204" pitchFamily="34" charset="0"/>
            <a:cs typeface="Arial" panose="020B0604020202020204" pitchFamily="34" charset="0"/>
          </a:endParaRPr>
        </a:p>
      </dgm:t>
    </dgm:pt>
    <dgm:pt modelId="{CEE0995E-D86B-4A39-BAA4-9CD21101B575}" type="parTrans" cxnId="{1CE34500-BDF2-46D1-B0BC-0AEBFF589794}">
      <dgm:prSet/>
      <dgm:spPr/>
      <dgm:t>
        <a:bodyPr/>
        <a:lstStyle/>
        <a:p>
          <a:endParaRPr lang="en-US"/>
        </a:p>
      </dgm:t>
    </dgm:pt>
    <dgm:pt modelId="{B543CB56-F1C2-4A5B-AE73-B6C3F01B8D8C}" type="sibTrans" cxnId="{1CE34500-BDF2-46D1-B0BC-0AEBFF589794}">
      <dgm:prSet/>
      <dgm:spPr/>
      <dgm:t>
        <a:bodyPr/>
        <a:lstStyle/>
        <a:p>
          <a:endParaRPr lang="en-US"/>
        </a:p>
      </dgm:t>
    </dgm:pt>
    <dgm:pt modelId="{0D663A38-7F82-47C6-B00F-9A06347F2379}" type="pres">
      <dgm:prSet presAssocID="{8D5FFFCE-CC44-4AE1-A035-20EE6DD8BFE0}" presName="Name0" presStyleCnt="0">
        <dgm:presLayoutVars>
          <dgm:chMax val="7"/>
          <dgm:chPref val="7"/>
          <dgm:dir/>
        </dgm:presLayoutVars>
      </dgm:prSet>
      <dgm:spPr/>
      <dgm:t>
        <a:bodyPr/>
        <a:lstStyle/>
        <a:p>
          <a:endParaRPr lang="en-US"/>
        </a:p>
      </dgm:t>
    </dgm:pt>
    <dgm:pt modelId="{54D5DFDE-7A8F-4F2D-80F9-016CD85EAC70}" type="pres">
      <dgm:prSet presAssocID="{8D5FFFCE-CC44-4AE1-A035-20EE6DD8BFE0}" presName="Name1" presStyleCnt="0"/>
      <dgm:spPr/>
    </dgm:pt>
    <dgm:pt modelId="{C824444D-CA18-4DB9-AE79-65BCD2C48FD4}" type="pres">
      <dgm:prSet presAssocID="{8D5FFFCE-CC44-4AE1-A035-20EE6DD8BFE0}" presName="cycle" presStyleCnt="0"/>
      <dgm:spPr/>
    </dgm:pt>
    <dgm:pt modelId="{CC16DAF6-287D-4512-BFB0-AC75D3980F67}" type="pres">
      <dgm:prSet presAssocID="{8D5FFFCE-CC44-4AE1-A035-20EE6DD8BFE0}" presName="srcNode" presStyleLbl="node1" presStyleIdx="0" presStyleCnt="6"/>
      <dgm:spPr/>
    </dgm:pt>
    <dgm:pt modelId="{54104872-4404-4D0B-831A-1B211B3BAEAB}" type="pres">
      <dgm:prSet presAssocID="{8D5FFFCE-CC44-4AE1-A035-20EE6DD8BFE0}" presName="conn" presStyleLbl="parChTrans1D2" presStyleIdx="0" presStyleCnt="1"/>
      <dgm:spPr/>
      <dgm:t>
        <a:bodyPr/>
        <a:lstStyle/>
        <a:p>
          <a:endParaRPr lang="en-US"/>
        </a:p>
      </dgm:t>
    </dgm:pt>
    <dgm:pt modelId="{13D88E10-33F3-46BA-9372-0EED487C1528}" type="pres">
      <dgm:prSet presAssocID="{8D5FFFCE-CC44-4AE1-A035-20EE6DD8BFE0}" presName="extraNode" presStyleLbl="node1" presStyleIdx="0" presStyleCnt="6"/>
      <dgm:spPr/>
    </dgm:pt>
    <dgm:pt modelId="{AC7D07DD-3FA9-43C1-855D-6FEC3319F04C}" type="pres">
      <dgm:prSet presAssocID="{8D5FFFCE-CC44-4AE1-A035-20EE6DD8BFE0}" presName="dstNode" presStyleLbl="node1" presStyleIdx="0" presStyleCnt="6"/>
      <dgm:spPr/>
    </dgm:pt>
    <dgm:pt modelId="{FDA4FC14-55B5-4610-A72A-5FE51FA38205}" type="pres">
      <dgm:prSet presAssocID="{EDDEC053-5829-41B1-B799-36B0C829AFF1}" presName="text_1" presStyleLbl="node1" presStyleIdx="0" presStyleCnt="6">
        <dgm:presLayoutVars>
          <dgm:bulletEnabled val="1"/>
        </dgm:presLayoutVars>
      </dgm:prSet>
      <dgm:spPr/>
      <dgm:t>
        <a:bodyPr/>
        <a:lstStyle/>
        <a:p>
          <a:endParaRPr lang="en-US"/>
        </a:p>
      </dgm:t>
    </dgm:pt>
    <dgm:pt modelId="{1C0B2A94-4190-4DF3-9A75-9A2C51BF9CBA}" type="pres">
      <dgm:prSet presAssocID="{EDDEC053-5829-41B1-B799-36B0C829AFF1}" presName="accent_1" presStyleCnt="0"/>
      <dgm:spPr/>
    </dgm:pt>
    <dgm:pt modelId="{D3B5BB80-7FAF-44B2-AD74-76446B4F29AC}" type="pres">
      <dgm:prSet presAssocID="{EDDEC053-5829-41B1-B799-36B0C829AFF1}" presName="accentRepeatNode" presStyleLbl="solidFgAcc1" presStyleIdx="0" presStyleCnt="6"/>
      <dgm:spPr>
        <a:solidFill>
          <a:srgbClr val="FF6600"/>
        </a:solidFill>
        <a:ln>
          <a:solidFill>
            <a:schemeClr val="accent2"/>
          </a:solidFill>
        </a:ln>
      </dgm:spPr>
      <dgm:t>
        <a:bodyPr/>
        <a:lstStyle/>
        <a:p>
          <a:endParaRPr lang="en-US"/>
        </a:p>
      </dgm:t>
    </dgm:pt>
    <dgm:pt modelId="{368774AB-645C-4E7D-94BE-C4C55434AA76}" type="pres">
      <dgm:prSet presAssocID="{AA0C042A-5CD7-404B-8563-557111BE0D6F}" presName="text_2" presStyleLbl="node1" presStyleIdx="1" presStyleCnt="6">
        <dgm:presLayoutVars>
          <dgm:bulletEnabled val="1"/>
        </dgm:presLayoutVars>
      </dgm:prSet>
      <dgm:spPr/>
      <dgm:t>
        <a:bodyPr/>
        <a:lstStyle/>
        <a:p>
          <a:endParaRPr lang="en-US"/>
        </a:p>
      </dgm:t>
    </dgm:pt>
    <dgm:pt modelId="{82F6E85A-80E4-4E8F-91BE-104D9654E4E9}" type="pres">
      <dgm:prSet presAssocID="{AA0C042A-5CD7-404B-8563-557111BE0D6F}" presName="accent_2" presStyleCnt="0"/>
      <dgm:spPr/>
    </dgm:pt>
    <dgm:pt modelId="{35DF5D47-8483-48CD-8CEF-305DC9B059F1}" type="pres">
      <dgm:prSet presAssocID="{AA0C042A-5CD7-404B-8563-557111BE0D6F}" presName="accentRepeatNode" presStyleLbl="solidFgAcc1" presStyleIdx="1" presStyleCnt="6"/>
      <dgm:spPr>
        <a:solidFill>
          <a:srgbClr val="FF6600"/>
        </a:solidFill>
        <a:ln>
          <a:solidFill>
            <a:schemeClr val="accent2"/>
          </a:solidFill>
        </a:ln>
      </dgm:spPr>
      <dgm:t>
        <a:bodyPr/>
        <a:lstStyle/>
        <a:p>
          <a:endParaRPr lang="en-US"/>
        </a:p>
      </dgm:t>
    </dgm:pt>
    <dgm:pt modelId="{E9CAAC7C-F709-4B8D-B80E-CBA6184DD8E4}" type="pres">
      <dgm:prSet presAssocID="{B957A77B-30B8-4D37-85AB-01A4EB110864}" presName="text_3" presStyleLbl="node1" presStyleIdx="2" presStyleCnt="6">
        <dgm:presLayoutVars>
          <dgm:bulletEnabled val="1"/>
        </dgm:presLayoutVars>
      </dgm:prSet>
      <dgm:spPr/>
      <dgm:t>
        <a:bodyPr/>
        <a:lstStyle/>
        <a:p>
          <a:endParaRPr lang="en-US"/>
        </a:p>
      </dgm:t>
    </dgm:pt>
    <dgm:pt modelId="{911FBCEA-DD1A-478E-9659-945BF296ABF0}" type="pres">
      <dgm:prSet presAssocID="{B957A77B-30B8-4D37-85AB-01A4EB110864}" presName="accent_3" presStyleCnt="0"/>
      <dgm:spPr/>
    </dgm:pt>
    <dgm:pt modelId="{BD5762E1-1591-47EB-B8B2-3167B9EF3CD0}" type="pres">
      <dgm:prSet presAssocID="{B957A77B-30B8-4D37-85AB-01A4EB110864}" presName="accentRepeatNode" presStyleLbl="solidFgAcc1" presStyleIdx="2" presStyleCnt="6"/>
      <dgm:spPr>
        <a:solidFill>
          <a:srgbClr val="FF6600"/>
        </a:solidFill>
        <a:ln>
          <a:solidFill>
            <a:schemeClr val="accent2"/>
          </a:solidFill>
        </a:ln>
      </dgm:spPr>
      <dgm:t>
        <a:bodyPr/>
        <a:lstStyle/>
        <a:p>
          <a:endParaRPr lang="en-US"/>
        </a:p>
      </dgm:t>
    </dgm:pt>
    <dgm:pt modelId="{2C5EE912-D50D-4455-9463-D304DD602256}" type="pres">
      <dgm:prSet presAssocID="{62A6A6F3-36B5-4E54-80A1-EA1F4C02B74D}" presName="text_4" presStyleLbl="node1" presStyleIdx="3" presStyleCnt="6">
        <dgm:presLayoutVars>
          <dgm:bulletEnabled val="1"/>
        </dgm:presLayoutVars>
      </dgm:prSet>
      <dgm:spPr/>
      <dgm:t>
        <a:bodyPr/>
        <a:lstStyle/>
        <a:p>
          <a:endParaRPr lang="en-US"/>
        </a:p>
      </dgm:t>
    </dgm:pt>
    <dgm:pt modelId="{9F0AA1FB-13A6-47C9-9106-5AB291AEFEA3}" type="pres">
      <dgm:prSet presAssocID="{62A6A6F3-36B5-4E54-80A1-EA1F4C02B74D}" presName="accent_4" presStyleCnt="0"/>
      <dgm:spPr/>
    </dgm:pt>
    <dgm:pt modelId="{5F38F40F-9EF4-4A21-B375-2B473F94EBA1}" type="pres">
      <dgm:prSet presAssocID="{62A6A6F3-36B5-4E54-80A1-EA1F4C02B74D}" presName="accentRepeatNode" presStyleLbl="solidFgAcc1" presStyleIdx="3" presStyleCnt="6"/>
      <dgm:spPr>
        <a:solidFill>
          <a:srgbClr val="FF6600"/>
        </a:solidFill>
        <a:ln>
          <a:solidFill>
            <a:schemeClr val="accent2"/>
          </a:solidFill>
        </a:ln>
      </dgm:spPr>
      <dgm:t>
        <a:bodyPr/>
        <a:lstStyle/>
        <a:p>
          <a:endParaRPr lang="en-US"/>
        </a:p>
      </dgm:t>
    </dgm:pt>
    <dgm:pt modelId="{B4197392-280F-45E6-B6E4-20D3B70B017A}" type="pres">
      <dgm:prSet presAssocID="{9B880931-649B-41CA-9E1D-603C53AA4013}" presName="text_5" presStyleLbl="node1" presStyleIdx="4" presStyleCnt="6">
        <dgm:presLayoutVars>
          <dgm:bulletEnabled val="1"/>
        </dgm:presLayoutVars>
      </dgm:prSet>
      <dgm:spPr/>
      <dgm:t>
        <a:bodyPr/>
        <a:lstStyle/>
        <a:p>
          <a:endParaRPr lang="en-US"/>
        </a:p>
      </dgm:t>
    </dgm:pt>
    <dgm:pt modelId="{C91895D4-00C6-49C5-82F7-E1F3F86DC227}" type="pres">
      <dgm:prSet presAssocID="{9B880931-649B-41CA-9E1D-603C53AA4013}" presName="accent_5" presStyleCnt="0"/>
      <dgm:spPr/>
    </dgm:pt>
    <dgm:pt modelId="{F56B59A4-8C79-449A-98AF-16758FA8E599}" type="pres">
      <dgm:prSet presAssocID="{9B880931-649B-41CA-9E1D-603C53AA4013}" presName="accentRepeatNode" presStyleLbl="solidFgAcc1" presStyleIdx="4" presStyleCnt="6"/>
      <dgm:spPr>
        <a:solidFill>
          <a:srgbClr val="FF6600"/>
        </a:solidFill>
        <a:ln>
          <a:solidFill>
            <a:schemeClr val="accent2"/>
          </a:solidFill>
        </a:ln>
      </dgm:spPr>
      <dgm:t>
        <a:bodyPr/>
        <a:lstStyle/>
        <a:p>
          <a:endParaRPr lang="en-US"/>
        </a:p>
      </dgm:t>
    </dgm:pt>
    <dgm:pt modelId="{9ACE9486-7BA3-43F2-8FC0-4F236968F376}" type="pres">
      <dgm:prSet presAssocID="{584E8A0D-6BB4-47F5-A1EA-64FE258A356A}" presName="text_6" presStyleLbl="node1" presStyleIdx="5" presStyleCnt="6">
        <dgm:presLayoutVars>
          <dgm:bulletEnabled val="1"/>
        </dgm:presLayoutVars>
      </dgm:prSet>
      <dgm:spPr/>
      <dgm:t>
        <a:bodyPr/>
        <a:lstStyle/>
        <a:p>
          <a:endParaRPr lang="en-US"/>
        </a:p>
      </dgm:t>
    </dgm:pt>
    <dgm:pt modelId="{C304E66E-EEB4-4EF1-85FA-949BA853C670}" type="pres">
      <dgm:prSet presAssocID="{584E8A0D-6BB4-47F5-A1EA-64FE258A356A}" presName="accent_6" presStyleCnt="0"/>
      <dgm:spPr/>
    </dgm:pt>
    <dgm:pt modelId="{A5543371-E084-477B-87F4-E7B5B9191E03}" type="pres">
      <dgm:prSet presAssocID="{584E8A0D-6BB4-47F5-A1EA-64FE258A356A}" presName="accentRepeatNode" presStyleLbl="solidFgAcc1" presStyleIdx="5" presStyleCnt="6"/>
      <dgm:spPr>
        <a:solidFill>
          <a:srgbClr val="FF6600"/>
        </a:solidFill>
        <a:ln>
          <a:solidFill>
            <a:schemeClr val="accent2"/>
          </a:solidFill>
        </a:ln>
      </dgm:spPr>
      <dgm:t>
        <a:bodyPr/>
        <a:lstStyle/>
        <a:p>
          <a:endParaRPr lang="en-US"/>
        </a:p>
      </dgm:t>
    </dgm:pt>
  </dgm:ptLst>
  <dgm:cxnLst>
    <dgm:cxn modelId="{F8D4DA1B-F0B9-4D18-918E-D8B49A271AA0}" type="presOf" srcId="{584E8A0D-6BB4-47F5-A1EA-64FE258A356A}" destId="{9ACE9486-7BA3-43F2-8FC0-4F236968F376}" srcOrd="0" destOrd="0" presId="urn:microsoft.com/office/officeart/2008/layout/VerticalCurvedList"/>
    <dgm:cxn modelId="{FCE5E58E-36B8-4B96-A17E-0CB665A035E0}" type="presOf" srcId="{EDDEC053-5829-41B1-B799-36B0C829AFF1}" destId="{FDA4FC14-55B5-4610-A72A-5FE51FA38205}" srcOrd="0" destOrd="0" presId="urn:microsoft.com/office/officeart/2008/layout/VerticalCurvedList"/>
    <dgm:cxn modelId="{0B4196B0-09D2-4522-8E0F-D28071015B0F}" type="presOf" srcId="{AABBB05C-D71E-4E27-9F5E-C7C288832903}" destId="{54104872-4404-4D0B-831A-1B211B3BAEAB}" srcOrd="0" destOrd="0" presId="urn:microsoft.com/office/officeart/2008/layout/VerticalCurvedList"/>
    <dgm:cxn modelId="{FE96B800-77AB-49B6-8D17-5A0B03426573}" type="presOf" srcId="{62A6A6F3-36B5-4E54-80A1-EA1F4C02B74D}" destId="{2C5EE912-D50D-4455-9463-D304DD602256}" srcOrd="0" destOrd="0" presId="urn:microsoft.com/office/officeart/2008/layout/VerticalCurvedList"/>
    <dgm:cxn modelId="{15AB04EC-7CA6-4F3F-B515-D06E955DAB31}" srcId="{8D5FFFCE-CC44-4AE1-A035-20EE6DD8BFE0}" destId="{62A6A6F3-36B5-4E54-80A1-EA1F4C02B74D}" srcOrd="3" destOrd="0" parTransId="{F9027BA2-B01C-4706-BC9E-E8F2A58CAADC}" sibTransId="{47F29EF6-F3B9-40E4-B33F-BE8751D1A57C}"/>
    <dgm:cxn modelId="{AE0F739C-D6D3-41C5-AAFA-9E58E58E37A6}" type="presOf" srcId="{AA0C042A-5CD7-404B-8563-557111BE0D6F}" destId="{368774AB-645C-4E7D-94BE-C4C55434AA76}" srcOrd="0" destOrd="0" presId="urn:microsoft.com/office/officeart/2008/layout/VerticalCurvedList"/>
    <dgm:cxn modelId="{B54A282F-45B2-401B-8A26-2B4D757C3041}" srcId="{8D5FFFCE-CC44-4AE1-A035-20EE6DD8BFE0}" destId="{584E8A0D-6BB4-47F5-A1EA-64FE258A356A}" srcOrd="5" destOrd="0" parTransId="{3831E0DB-62B2-4457-A8EF-5E8B0C7FE4F2}" sibTransId="{91D866C1-482F-4344-836B-B03D11FD58B1}"/>
    <dgm:cxn modelId="{04C705D6-5BC4-454C-AC69-84D7388CEB17}" srcId="{8D5FFFCE-CC44-4AE1-A035-20EE6DD8BFE0}" destId="{EDDEC053-5829-41B1-B799-36B0C829AFF1}" srcOrd="0" destOrd="0" parTransId="{4352FF4F-932D-4CE7-9EC3-9CBEB9CDB771}" sibTransId="{AABBB05C-D71E-4E27-9F5E-C7C288832903}"/>
    <dgm:cxn modelId="{C21C0184-A076-4040-B1EB-E55A3DB6C5D5}" type="presOf" srcId="{9B880931-649B-41CA-9E1D-603C53AA4013}" destId="{B4197392-280F-45E6-B6E4-20D3B70B017A}" srcOrd="0" destOrd="0" presId="urn:microsoft.com/office/officeart/2008/layout/VerticalCurvedList"/>
    <dgm:cxn modelId="{8A5A748C-50C3-42DF-A094-A0CD5C717152}" type="presOf" srcId="{B957A77B-30B8-4D37-85AB-01A4EB110864}" destId="{E9CAAC7C-F709-4B8D-B80E-CBA6184DD8E4}" srcOrd="0" destOrd="0" presId="urn:microsoft.com/office/officeart/2008/layout/VerticalCurvedList"/>
    <dgm:cxn modelId="{87C1E842-DCA0-40BF-B229-3EADC8C5552D}" srcId="{8D5FFFCE-CC44-4AE1-A035-20EE6DD8BFE0}" destId="{B957A77B-30B8-4D37-85AB-01A4EB110864}" srcOrd="2" destOrd="0" parTransId="{DF8D935B-B84A-4B19-8121-92C01216B1B2}" sibTransId="{B1A34A2A-BD6D-4476-94C2-646D65BFA368}"/>
    <dgm:cxn modelId="{1CE34500-BDF2-46D1-B0BC-0AEBFF589794}" srcId="{8D5FFFCE-CC44-4AE1-A035-20EE6DD8BFE0}" destId="{9B880931-649B-41CA-9E1D-603C53AA4013}" srcOrd="4" destOrd="0" parTransId="{CEE0995E-D86B-4A39-BAA4-9CD21101B575}" sibTransId="{B543CB56-F1C2-4A5B-AE73-B6C3F01B8D8C}"/>
    <dgm:cxn modelId="{02CB63F9-A3FA-495F-B801-E3DD1F567F20}" type="presOf" srcId="{8D5FFFCE-CC44-4AE1-A035-20EE6DD8BFE0}" destId="{0D663A38-7F82-47C6-B00F-9A06347F2379}" srcOrd="0" destOrd="0" presId="urn:microsoft.com/office/officeart/2008/layout/VerticalCurvedList"/>
    <dgm:cxn modelId="{E8AA8C75-2904-4F78-8888-76577C3E96BA}" srcId="{8D5FFFCE-CC44-4AE1-A035-20EE6DD8BFE0}" destId="{AA0C042A-5CD7-404B-8563-557111BE0D6F}" srcOrd="1" destOrd="0" parTransId="{5198B963-3743-46B0-A7C0-7F1C2D24D6B4}" sibTransId="{A48FBDA0-1DC1-4432-BE88-F545C4C20079}"/>
    <dgm:cxn modelId="{129F669A-8890-49FD-B41D-C7DAA17C8C82}" type="presParOf" srcId="{0D663A38-7F82-47C6-B00F-9A06347F2379}" destId="{54D5DFDE-7A8F-4F2D-80F9-016CD85EAC70}" srcOrd="0" destOrd="0" presId="urn:microsoft.com/office/officeart/2008/layout/VerticalCurvedList"/>
    <dgm:cxn modelId="{C191EF52-064A-4CD6-B2C3-328ABEB5576A}" type="presParOf" srcId="{54D5DFDE-7A8F-4F2D-80F9-016CD85EAC70}" destId="{C824444D-CA18-4DB9-AE79-65BCD2C48FD4}" srcOrd="0" destOrd="0" presId="urn:microsoft.com/office/officeart/2008/layout/VerticalCurvedList"/>
    <dgm:cxn modelId="{02B9D83D-3789-422F-94AC-AD00EF76796A}" type="presParOf" srcId="{C824444D-CA18-4DB9-AE79-65BCD2C48FD4}" destId="{CC16DAF6-287D-4512-BFB0-AC75D3980F67}" srcOrd="0" destOrd="0" presId="urn:microsoft.com/office/officeart/2008/layout/VerticalCurvedList"/>
    <dgm:cxn modelId="{50F59EB3-C5F3-44FE-B1F7-0B03AB2B3D7E}" type="presParOf" srcId="{C824444D-CA18-4DB9-AE79-65BCD2C48FD4}" destId="{54104872-4404-4D0B-831A-1B211B3BAEAB}" srcOrd="1" destOrd="0" presId="urn:microsoft.com/office/officeart/2008/layout/VerticalCurvedList"/>
    <dgm:cxn modelId="{8A50B582-0161-4A38-954A-2E476C811484}" type="presParOf" srcId="{C824444D-CA18-4DB9-AE79-65BCD2C48FD4}" destId="{13D88E10-33F3-46BA-9372-0EED487C1528}" srcOrd="2" destOrd="0" presId="urn:microsoft.com/office/officeart/2008/layout/VerticalCurvedList"/>
    <dgm:cxn modelId="{49B9BE1C-4FDE-475F-8130-D7CDB72742A2}" type="presParOf" srcId="{C824444D-CA18-4DB9-AE79-65BCD2C48FD4}" destId="{AC7D07DD-3FA9-43C1-855D-6FEC3319F04C}" srcOrd="3" destOrd="0" presId="urn:microsoft.com/office/officeart/2008/layout/VerticalCurvedList"/>
    <dgm:cxn modelId="{ED4A0588-19B7-409D-8E05-D92C5D20A31C}" type="presParOf" srcId="{54D5DFDE-7A8F-4F2D-80F9-016CD85EAC70}" destId="{FDA4FC14-55B5-4610-A72A-5FE51FA38205}" srcOrd="1" destOrd="0" presId="urn:microsoft.com/office/officeart/2008/layout/VerticalCurvedList"/>
    <dgm:cxn modelId="{88FD83CA-BAC0-4BAA-9E7F-BB529D30C55D}" type="presParOf" srcId="{54D5DFDE-7A8F-4F2D-80F9-016CD85EAC70}" destId="{1C0B2A94-4190-4DF3-9A75-9A2C51BF9CBA}" srcOrd="2" destOrd="0" presId="urn:microsoft.com/office/officeart/2008/layout/VerticalCurvedList"/>
    <dgm:cxn modelId="{4F3821CD-73CA-42F6-BA69-43440ADFCF9D}" type="presParOf" srcId="{1C0B2A94-4190-4DF3-9A75-9A2C51BF9CBA}" destId="{D3B5BB80-7FAF-44B2-AD74-76446B4F29AC}" srcOrd="0" destOrd="0" presId="urn:microsoft.com/office/officeart/2008/layout/VerticalCurvedList"/>
    <dgm:cxn modelId="{098075E7-B20B-4F55-8CD9-C78B563911A2}" type="presParOf" srcId="{54D5DFDE-7A8F-4F2D-80F9-016CD85EAC70}" destId="{368774AB-645C-4E7D-94BE-C4C55434AA76}" srcOrd="3" destOrd="0" presId="urn:microsoft.com/office/officeart/2008/layout/VerticalCurvedList"/>
    <dgm:cxn modelId="{8358CCDA-9997-41D3-82FE-60119D54C4BD}" type="presParOf" srcId="{54D5DFDE-7A8F-4F2D-80F9-016CD85EAC70}" destId="{82F6E85A-80E4-4E8F-91BE-104D9654E4E9}" srcOrd="4" destOrd="0" presId="urn:microsoft.com/office/officeart/2008/layout/VerticalCurvedList"/>
    <dgm:cxn modelId="{F71DD62B-B326-465A-903E-89E81B64C599}" type="presParOf" srcId="{82F6E85A-80E4-4E8F-91BE-104D9654E4E9}" destId="{35DF5D47-8483-48CD-8CEF-305DC9B059F1}" srcOrd="0" destOrd="0" presId="urn:microsoft.com/office/officeart/2008/layout/VerticalCurvedList"/>
    <dgm:cxn modelId="{35DBB6EA-8333-455E-90B4-3AF504822EE5}" type="presParOf" srcId="{54D5DFDE-7A8F-4F2D-80F9-016CD85EAC70}" destId="{E9CAAC7C-F709-4B8D-B80E-CBA6184DD8E4}" srcOrd="5" destOrd="0" presId="urn:microsoft.com/office/officeart/2008/layout/VerticalCurvedList"/>
    <dgm:cxn modelId="{C123186A-EB43-4AE2-ACEF-7CF7CC017AA2}" type="presParOf" srcId="{54D5DFDE-7A8F-4F2D-80F9-016CD85EAC70}" destId="{911FBCEA-DD1A-478E-9659-945BF296ABF0}" srcOrd="6" destOrd="0" presId="urn:microsoft.com/office/officeart/2008/layout/VerticalCurvedList"/>
    <dgm:cxn modelId="{2E2EB655-66C9-44AD-A262-5CDBBA101D7E}" type="presParOf" srcId="{911FBCEA-DD1A-478E-9659-945BF296ABF0}" destId="{BD5762E1-1591-47EB-B8B2-3167B9EF3CD0}" srcOrd="0" destOrd="0" presId="urn:microsoft.com/office/officeart/2008/layout/VerticalCurvedList"/>
    <dgm:cxn modelId="{7ED76011-93D6-4C26-9D38-2D1430A03102}" type="presParOf" srcId="{54D5DFDE-7A8F-4F2D-80F9-016CD85EAC70}" destId="{2C5EE912-D50D-4455-9463-D304DD602256}" srcOrd="7" destOrd="0" presId="urn:microsoft.com/office/officeart/2008/layout/VerticalCurvedList"/>
    <dgm:cxn modelId="{B2FF7079-4F48-4872-B5BF-E678683779C9}" type="presParOf" srcId="{54D5DFDE-7A8F-4F2D-80F9-016CD85EAC70}" destId="{9F0AA1FB-13A6-47C9-9106-5AB291AEFEA3}" srcOrd="8" destOrd="0" presId="urn:microsoft.com/office/officeart/2008/layout/VerticalCurvedList"/>
    <dgm:cxn modelId="{029168C7-63FB-4A57-AC77-B5A702872754}" type="presParOf" srcId="{9F0AA1FB-13A6-47C9-9106-5AB291AEFEA3}" destId="{5F38F40F-9EF4-4A21-B375-2B473F94EBA1}" srcOrd="0" destOrd="0" presId="urn:microsoft.com/office/officeart/2008/layout/VerticalCurvedList"/>
    <dgm:cxn modelId="{6000C6A1-B281-4544-970A-B570C6769FF7}" type="presParOf" srcId="{54D5DFDE-7A8F-4F2D-80F9-016CD85EAC70}" destId="{B4197392-280F-45E6-B6E4-20D3B70B017A}" srcOrd="9" destOrd="0" presId="urn:microsoft.com/office/officeart/2008/layout/VerticalCurvedList"/>
    <dgm:cxn modelId="{A1DB9DFB-D86B-42AB-9D83-7E932F000479}" type="presParOf" srcId="{54D5DFDE-7A8F-4F2D-80F9-016CD85EAC70}" destId="{C91895D4-00C6-49C5-82F7-E1F3F86DC227}" srcOrd="10" destOrd="0" presId="urn:microsoft.com/office/officeart/2008/layout/VerticalCurvedList"/>
    <dgm:cxn modelId="{205223FA-2FF3-4EAA-B240-2888A5FF6AEC}" type="presParOf" srcId="{C91895D4-00C6-49C5-82F7-E1F3F86DC227}" destId="{F56B59A4-8C79-449A-98AF-16758FA8E599}" srcOrd="0" destOrd="0" presId="urn:microsoft.com/office/officeart/2008/layout/VerticalCurvedList"/>
    <dgm:cxn modelId="{CA98428F-BC9E-4B4C-B432-F039590E4178}" type="presParOf" srcId="{54D5DFDE-7A8F-4F2D-80F9-016CD85EAC70}" destId="{9ACE9486-7BA3-43F2-8FC0-4F236968F376}" srcOrd="11" destOrd="0" presId="urn:microsoft.com/office/officeart/2008/layout/VerticalCurvedList"/>
    <dgm:cxn modelId="{02860844-FD64-441B-923F-750368EF154F}" type="presParOf" srcId="{54D5DFDE-7A8F-4F2D-80F9-016CD85EAC70}" destId="{C304E66E-EEB4-4EF1-85FA-949BA853C670}" srcOrd="12" destOrd="0" presId="urn:microsoft.com/office/officeart/2008/layout/VerticalCurvedList"/>
    <dgm:cxn modelId="{7393AEED-EC3A-4008-875E-FA25C4B72094}" type="presParOf" srcId="{C304E66E-EEB4-4EF1-85FA-949BA853C670}" destId="{A5543371-E084-477B-87F4-E7B5B9191E0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EBCAD7-9764-49F6-8A0B-FB852F178CF9}"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n-US"/>
        </a:p>
      </dgm:t>
    </dgm:pt>
    <dgm:pt modelId="{BF9C4167-E3F1-40EC-A4C5-7FE2C62E2A92}">
      <dgm:prSet phldrT="[Text]" custT="1"/>
      <dgm:spPr>
        <a:solidFill>
          <a:srgbClr val="00CC99"/>
        </a:solidFill>
      </dgm:spPr>
      <dgm:t>
        <a:bodyPr/>
        <a:lstStyle/>
        <a:p>
          <a:r>
            <a:rPr lang="en-US" sz="2500" dirty="0" smtClean="0">
              <a:latin typeface="Arial" panose="020B0604020202020204" pitchFamily="34" charset="0"/>
              <a:cs typeface="Arial" panose="020B0604020202020204" pitchFamily="34" charset="0"/>
            </a:rPr>
            <a:t>Start-Up Digest </a:t>
          </a:r>
        </a:p>
        <a:p>
          <a:r>
            <a:rPr lang="en-US" sz="2500" dirty="0" smtClean="0">
              <a:latin typeface="Arial" panose="020B0604020202020204" pitchFamily="34" charset="0"/>
              <a:cs typeface="Arial" panose="020B0604020202020204" pitchFamily="34" charset="0"/>
            </a:rPr>
            <a:t> </a:t>
          </a:r>
          <a:r>
            <a:rPr lang="en-US" sz="2500" i="1" dirty="0" smtClean="0">
              <a:latin typeface="Arial" panose="020B0604020202020204" pitchFamily="34" charset="0"/>
              <a:cs typeface="Arial" panose="020B0604020202020204" pitchFamily="34" charset="0"/>
            </a:rPr>
            <a:t>http://www.start-updigest.com</a:t>
          </a:r>
          <a:endParaRPr lang="en-US" sz="2500" dirty="0">
            <a:latin typeface="Arial" panose="020B0604020202020204" pitchFamily="34" charset="0"/>
            <a:cs typeface="Arial" panose="020B0604020202020204" pitchFamily="34" charset="0"/>
          </a:endParaRPr>
        </a:p>
      </dgm:t>
    </dgm:pt>
    <dgm:pt modelId="{26CE91A0-C130-4FEB-B4B8-743C9C1B393B}" type="parTrans" cxnId="{1E3EF198-9B62-437A-88E7-2D685C6C9D6F}">
      <dgm:prSet/>
      <dgm:spPr/>
      <dgm:t>
        <a:bodyPr/>
        <a:lstStyle/>
        <a:p>
          <a:endParaRPr lang="en-US"/>
        </a:p>
      </dgm:t>
    </dgm:pt>
    <dgm:pt modelId="{81CBA54C-4A9C-48AC-8E11-38C9FA080C99}" type="sibTrans" cxnId="{1E3EF198-9B62-437A-88E7-2D685C6C9D6F}">
      <dgm:prSet/>
      <dgm:spPr>
        <a:solidFill>
          <a:srgbClr val="FF6600"/>
        </a:solidFill>
        <a:ln>
          <a:solidFill>
            <a:schemeClr val="accent2"/>
          </a:solidFill>
        </a:ln>
      </dgm:spPr>
      <dgm:t>
        <a:bodyPr/>
        <a:lstStyle/>
        <a:p>
          <a:endParaRPr lang="en-US"/>
        </a:p>
      </dgm:t>
    </dgm:pt>
    <dgm:pt modelId="{4DBC7761-AF7A-4A38-9F2F-8B2F6120430A}">
      <dgm:prSet phldrT="[Text]" custT="1"/>
      <dgm:spPr>
        <a:solidFill>
          <a:srgbClr val="00CC99"/>
        </a:solidFill>
      </dgm:spPr>
      <dgm:t>
        <a:bodyPr/>
        <a:lstStyle/>
        <a:p>
          <a:r>
            <a:rPr lang="en-US" sz="2500" dirty="0" smtClean="0">
              <a:latin typeface="Arial" panose="020B0604020202020204" pitchFamily="34" charset="0"/>
              <a:cs typeface="Arial" panose="020B0604020202020204" pitchFamily="34" charset="0"/>
            </a:rPr>
            <a:t>Tech Crunch  </a:t>
          </a:r>
          <a:r>
            <a:rPr lang="en-US" sz="2500" i="1" dirty="0" smtClean="0">
              <a:latin typeface="Arial" panose="020B0604020202020204" pitchFamily="34" charset="0"/>
              <a:cs typeface="Arial" panose="020B0604020202020204" pitchFamily="34" charset="0"/>
            </a:rPr>
            <a:t>http://www.techcrunch.com</a:t>
          </a:r>
          <a:endParaRPr lang="en-US" sz="2500" dirty="0">
            <a:latin typeface="Arial" panose="020B0604020202020204" pitchFamily="34" charset="0"/>
            <a:cs typeface="Arial" panose="020B0604020202020204" pitchFamily="34" charset="0"/>
          </a:endParaRPr>
        </a:p>
      </dgm:t>
    </dgm:pt>
    <dgm:pt modelId="{F40B1A69-B707-48B4-99E2-363964CFB5CB}" type="parTrans" cxnId="{56466DBC-2056-4146-A6D2-0D9EC3BB7F81}">
      <dgm:prSet/>
      <dgm:spPr/>
      <dgm:t>
        <a:bodyPr/>
        <a:lstStyle/>
        <a:p>
          <a:endParaRPr lang="en-US"/>
        </a:p>
      </dgm:t>
    </dgm:pt>
    <dgm:pt modelId="{6C889489-097C-4B07-AD62-36096D43BE2C}" type="sibTrans" cxnId="{56466DBC-2056-4146-A6D2-0D9EC3BB7F81}">
      <dgm:prSet/>
      <dgm:spPr>
        <a:solidFill>
          <a:srgbClr val="FF6600"/>
        </a:solidFill>
        <a:ln>
          <a:solidFill>
            <a:schemeClr val="accent2"/>
          </a:solidFill>
        </a:ln>
      </dgm:spPr>
      <dgm:t>
        <a:bodyPr/>
        <a:lstStyle/>
        <a:p>
          <a:endParaRPr lang="en-US"/>
        </a:p>
      </dgm:t>
    </dgm:pt>
    <dgm:pt modelId="{65643C75-CA41-41F4-98C4-A23FCE4BD486}" type="pres">
      <dgm:prSet presAssocID="{3BEBCAD7-9764-49F6-8A0B-FB852F178CF9}" presName="composite" presStyleCnt="0">
        <dgm:presLayoutVars>
          <dgm:chMax val="3"/>
          <dgm:animLvl val="lvl"/>
          <dgm:resizeHandles val="exact"/>
        </dgm:presLayoutVars>
      </dgm:prSet>
      <dgm:spPr/>
      <dgm:t>
        <a:bodyPr/>
        <a:lstStyle/>
        <a:p>
          <a:endParaRPr lang="en-US"/>
        </a:p>
      </dgm:t>
    </dgm:pt>
    <dgm:pt modelId="{03C6A19C-17D7-4087-A6BD-895C6441703B}" type="pres">
      <dgm:prSet presAssocID="{BF9C4167-E3F1-40EC-A4C5-7FE2C62E2A92}" presName="gear1" presStyleLbl="node1" presStyleIdx="0" presStyleCnt="2" custScaleX="254078" custScaleY="77356" custLinFactNeighborX="9016" custLinFactNeighborY="25675">
        <dgm:presLayoutVars>
          <dgm:chMax val="1"/>
          <dgm:bulletEnabled val="1"/>
        </dgm:presLayoutVars>
      </dgm:prSet>
      <dgm:spPr/>
      <dgm:t>
        <a:bodyPr/>
        <a:lstStyle/>
        <a:p>
          <a:endParaRPr lang="en-US"/>
        </a:p>
      </dgm:t>
    </dgm:pt>
    <dgm:pt modelId="{FA091227-AA84-45C9-8BEB-7B55A39AD5B8}" type="pres">
      <dgm:prSet presAssocID="{BF9C4167-E3F1-40EC-A4C5-7FE2C62E2A92}" presName="gear1srcNode" presStyleLbl="node1" presStyleIdx="0" presStyleCnt="2"/>
      <dgm:spPr/>
      <dgm:t>
        <a:bodyPr/>
        <a:lstStyle/>
        <a:p>
          <a:endParaRPr lang="en-US"/>
        </a:p>
      </dgm:t>
    </dgm:pt>
    <dgm:pt modelId="{AD9C3DA0-C86A-4146-A667-3AE7E43E30C0}" type="pres">
      <dgm:prSet presAssocID="{BF9C4167-E3F1-40EC-A4C5-7FE2C62E2A92}" presName="gear1dstNode" presStyleLbl="node1" presStyleIdx="0" presStyleCnt="2"/>
      <dgm:spPr/>
      <dgm:t>
        <a:bodyPr/>
        <a:lstStyle/>
        <a:p>
          <a:endParaRPr lang="en-US"/>
        </a:p>
      </dgm:t>
    </dgm:pt>
    <dgm:pt modelId="{D2BE76FD-1C91-44A9-8778-A5EDA3BF3DA5}" type="pres">
      <dgm:prSet presAssocID="{4DBC7761-AF7A-4A38-9F2F-8B2F6120430A}" presName="gear2" presStyleLbl="node1" presStyleIdx="1" presStyleCnt="2" custScaleX="345221" custScaleY="112397" custLinFactNeighborX="-690" custLinFactNeighborY="-16464">
        <dgm:presLayoutVars>
          <dgm:chMax val="1"/>
          <dgm:bulletEnabled val="1"/>
        </dgm:presLayoutVars>
      </dgm:prSet>
      <dgm:spPr/>
      <dgm:t>
        <a:bodyPr/>
        <a:lstStyle/>
        <a:p>
          <a:endParaRPr lang="en-US"/>
        </a:p>
      </dgm:t>
    </dgm:pt>
    <dgm:pt modelId="{8EC56C41-2BAD-4900-A516-FCD62AD453B3}" type="pres">
      <dgm:prSet presAssocID="{4DBC7761-AF7A-4A38-9F2F-8B2F6120430A}" presName="gear2srcNode" presStyleLbl="node1" presStyleIdx="1" presStyleCnt="2"/>
      <dgm:spPr/>
      <dgm:t>
        <a:bodyPr/>
        <a:lstStyle/>
        <a:p>
          <a:endParaRPr lang="en-US"/>
        </a:p>
      </dgm:t>
    </dgm:pt>
    <dgm:pt modelId="{229387B4-E1BE-4D47-A079-83EA1620FB05}" type="pres">
      <dgm:prSet presAssocID="{4DBC7761-AF7A-4A38-9F2F-8B2F6120430A}" presName="gear2dstNode" presStyleLbl="node1" presStyleIdx="1" presStyleCnt="2"/>
      <dgm:spPr/>
      <dgm:t>
        <a:bodyPr/>
        <a:lstStyle/>
        <a:p>
          <a:endParaRPr lang="en-US"/>
        </a:p>
      </dgm:t>
    </dgm:pt>
    <dgm:pt modelId="{87326638-ED42-45FB-A5AC-083B3883E936}" type="pres">
      <dgm:prSet presAssocID="{81CBA54C-4A9C-48AC-8E11-38C9FA080C99}" presName="connector1" presStyleLbl="sibTrans2D1" presStyleIdx="0" presStyleCnt="2" custLinFactNeighborX="18180" custLinFactNeighborY="-10243"/>
      <dgm:spPr/>
      <dgm:t>
        <a:bodyPr/>
        <a:lstStyle/>
        <a:p>
          <a:endParaRPr lang="en-US"/>
        </a:p>
      </dgm:t>
    </dgm:pt>
    <dgm:pt modelId="{345A5676-5AD8-4F1A-96E1-31209BC3AE86}" type="pres">
      <dgm:prSet presAssocID="{6C889489-097C-4B07-AD62-36096D43BE2C}" presName="connector2" presStyleLbl="sibTrans2D1" presStyleIdx="1" presStyleCnt="2" custLinFactNeighborX="-38974" custLinFactNeighborY="-13464"/>
      <dgm:spPr/>
      <dgm:t>
        <a:bodyPr/>
        <a:lstStyle/>
        <a:p>
          <a:endParaRPr lang="en-US"/>
        </a:p>
      </dgm:t>
    </dgm:pt>
  </dgm:ptLst>
  <dgm:cxnLst>
    <dgm:cxn modelId="{53616AD9-D398-40FE-8530-1655E168618E}" type="presOf" srcId="{4DBC7761-AF7A-4A38-9F2F-8B2F6120430A}" destId="{229387B4-E1BE-4D47-A079-83EA1620FB05}" srcOrd="2" destOrd="0" presId="urn:microsoft.com/office/officeart/2005/8/layout/gear1"/>
    <dgm:cxn modelId="{E21CD2D4-2CDE-4DD2-8BAD-F347A9C17A9D}" type="presOf" srcId="{81CBA54C-4A9C-48AC-8E11-38C9FA080C99}" destId="{87326638-ED42-45FB-A5AC-083B3883E936}" srcOrd="0" destOrd="0" presId="urn:microsoft.com/office/officeart/2005/8/layout/gear1"/>
    <dgm:cxn modelId="{84D9BAD0-24EB-4A38-9B77-E5D82877B297}" type="presOf" srcId="{6C889489-097C-4B07-AD62-36096D43BE2C}" destId="{345A5676-5AD8-4F1A-96E1-31209BC3AE86}" srcOrd="0" destOrd="0" presId="urn:microsoft.com/office/officeart/2005/8/layout/gear1"/>
    <dgm:cxn modelId="{56466DBC-2056-4146-A6D2-0D9EC3BB7F81}" srcId="{3BEBCAD7-9764-49F6-8A0B-FB852F178CF9}" destId="{4DBC7761-AF7A-4A38-9F2F-8B2F6120430A}" srcOrd="1" destOrd="0" parTransId="{F40B1A69-B707-48B4-99E2-363964CFB5CB}" sibTransId="{6C889489-097C-4B07-AD62-36096D43BE2C}"/>
    <dgm:cxn modelId="{A47DAB78-067E-4835-8B30-0342C6E4BBA9}" type="presOf" srcId="{BF9C4167-E3F1-40EC-A4C5-7FE2C62E2A92}" destId="{AD9C3DA0-C86A-4146-A667-3AE7E43E30C0}" srcOrd="2" destOrd="0" presId="urn:microsoft.com/office/officeart/2005/8/layout/gear1"/>
    <dgm:cxn modelId="{BF895DC4-82AC-45C4-AC8B-CE3CCADADD54}" type="presOf" srcId="{BF9C4167-E3F1-40EC-A4C5-7FE2C62E2A92}" destId="{FA091227-AA84-45C9-8BEB-7B55A39AD5B8}" srcOrd="1" destOrd="0" presId="urn:microsoft.com/office/officeart/2005/8/layout/gear1"/>
    <dgm:cxn modelId="{575AB98E-0CD1-405A-8C94-A0BF2EB572AE}" type="presOf" srcId="{4DBC7761-AF7A-4A38-9F2F-8B2F6120430A}" destId="{8EC56C41-2BAD-4900-A516-FCD62AD453B3}" srcOrd="1" destOrd="0" presId="urn:microsoft.com/office/officeart/2005/8/layout/gear1"/>
    <dgm:cxn modelId="{E3D9BCF6-4B57-4138-9638-2EAA2D875E50}" type="presOf" srcId="{3BEBCAD7-9764-49F6-8A0B-FB852F178CF9}" destId="{65643C75-CA41-41F4-98C4-A23FCE4BD486}" srcOrd="0" destOrd="0" presId="urn:microsoft.com/office/officeart/2005/8/layout/gear1"/>
    <dgm:cxn modelId="{7019DE40-E468-4D8E-9FE2-491EEE5F84DD}" type="presOf" srcId="{BF9C4167-E3F1-40EC-A4C5-7FE2C62E2A92}" destId="{03C6A19C-17D7-4087-A6BD-895C6441703B}" srcOrd="0" destOrd="0" presId="urn:microsoft.com/office/officeart/2005/8/layout/gear1"/>
    <dgm:cxn modelId="{1E3EF198-9B62-437A-88E7-2D685C6C9D6F}" srcId="{3BEBCAD7-9764-49F6-8A0B-FB852F178CF9}" destId="{BF9C4167-E3F1-40EC-A4C5-7FE2C62E2A92}" srcOrd="0" destOrd="0" parTransId="{26CE91A0-C130-4FEB-B4B8-743C9C1B393B}" sibTransId="{81CBA54C-4A9C-48AC-8E11-38C9FA080C99}"/>
    <dgm:cxn modelId="{D819967D-E269-4FAE-AF26-F9F2FE7C6CB0}" type="presOf" srcId="{4DBC7761-AF7A-4A38-9F2F-8B2F6120430A}" destId="{D2BE76FD-1C91-44A9-8778-A5EDA3BF3DA5}" srcOrd="0" destOrd="0" presId="urn:microsoft.com/office/officeart/2005/8/layout/gear1"/>
    <dgm:cxn modelId="{59007F73-00AE-4F2A-BE4F-63D6D0C2005E}" type="presParOf" srcId="{65643C75-CA41-41F4-98C4-A23FCE4BD486}" destId="{03C6A19C-17D7-4087-A6BD-895C6441703B}" srcOrd="0" destOrd="0" presId="urn:microsoft.com/office/officeart/2005/8/layout/gear1"/>
    <dgm:cxn modelId="{7C853E3A-2626-4E5A-8168-A255447B768D}" type="presParOf" srcId="{65643C75-CA41-41F4-98C4-A23FCE4BD486}" destId="{FA091227-AA84-45C9-8BEB-7B55A39AD5B8}" srcOrd="1" destOrd="0" presId="urn:microsoft.com/office/officeart/2005/8/layout/gear1"/>
    <dgm:cxn modelId="{B0859BF3-A07D-45DC-B132-5079B005D7CD}" type="presParOf" srcId="{65643C75-CA41-41F4-98C4-A23FCE4BD486}" destId="{AD9C3DA0-C86A-4146-A667-3AE7E43E30C0}" srcOrd="2" destOrd="0" presId="urn:microsoft.com/office/officeart/2005/8/layout/gear1"/>
    <dgm:cxn modelId="{34D38970-B34C-4C1D-8801-856EC7996AA0}" type="presParOf" srcId="{65643C75-CA41-41F4-98C4-A23FCE4BD486}" destId="{D2BE76FD-1C91-44A9-8778-A5EDA3BF3DA5}" srcOrd="3" destOrd="0" presId="urn:microsoft.com/office/officeart/2005/8/layout/gear1"/>
    <dgm:cxn modelId="{6291E881-79AA-489A-B8B2-8DD7DA147869}" type="presParOf" srcId="{65643C75-CA41-41F4-98C4-A23FCE4BD486}" destId="{8EC56C41-2BAD-4900-A516-FCD62AD453B3}" srcOrd="4" destOrd="0" presId="urn:microsoft.com/office/officeart/2005/8/layout/gear1"/>
    <dgm:cxn modelId="{E34490BE-7B36-4B5C-80BA-92D806D60F87}" type="presParOf" srcId="{65643C75-CA41-41F4-98C4-A23FCE4BD486}" destId="{229387B4-E1BE-4D47-A079-83EA1620FB05}" srcOrd="5" destOrd="0" presId="urn:microsoft.com/office/officeart/2005/8/layout/gear1"/>
    <dgm:cxn modelId="{429032A2-DACA-4025-A39D-8849CFD86567}" type="presParOf" srcId="{65643C75-CA41-41F4-98C4-A23FCE4BD486}" destId="{87326638-ED42-45FB-A5AC-083B3883E936}" srcOrd="6" destOrd="0" presId="urn:microsoft.com/office/officeart/2005/8/layout/gear1"/>
    <dgm:cxn modelId="{0E6B9898-A6D0-4F78-88F4-744E644F4D52}" type="presParOf" srcId="{65643C75-CA41-41F4-98C4-A23FCE4BD486}" destId="{345A5676-5AD8-4F1A-96E1-31209BC3AE86}"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1DEF14-BC4E-4624-8567-9828CFA38576}" type="doc">
      <dgm:prSet loTypeId="urn:microsoft.com/office/officeart/2005/8/layout/venn2" loCatId="relationship" qsTypeId="urn:microsoft.com/office/officeart/2005/8/quickstyle/3d4" qsCatId="3D" csTypeId="urn:microsoft.com/office/officeart/2005/8/colors/accent1_2" csCatId="accent1" phldr="1"/>
      <dgm:spPr/>
      <dgm:t>
        <a:bodyPr/>
        <a:lstStyle/>
        <a:p>
          <a:endParaRPr lang="en-US"/>
        </a:p>
      </dgm:t>
    </dgm:pt>
    <dgm:pt modelId="{A6C6AE20-6BF3-4276-A8E9-2E00B802B1D9}">
      <dgm:prSet>
        <dgm:style>
          <a:lnRef idx="2">
            <a:schemeClr val="dk1">
              <a:shade val="50000"/>
            </a:schemeClr>
          </a:lnRef>
          <a:fillRef idx="1">
            <a:schemeClr val="dk1"/>
          </a:fillRef>
          <a:effectRef idx="0">
            <a:schemeClr val="dk1"/>
          </a:effectRef>
          <a:fontRef idx="minor">
            <a:schemeClr val="lt1"/>
          </a:fontRef>
        </dgm:style>
      </dgm:prSet>
      <dgm:spPr>
        <a:solidFill>
          <a:srgbClr val="FF6600"/>
        </a:solidFill>
        <a:ln>
          <a:solidFill>
            <a:srgbClr val="00CC99"/>
          </a:solidFill>
        </a:ln>
      </dgm:spPr>
      <dgm:t>
        <a:bodyPr/>
        <a:lstStyle/>
        <a:p>
          <a:pPr rtl="0"/>
          <a:r>
            <a:rPr lang="en-US" b="1" i="1" dirty="0" smtClean="0">
              <a:latin typeface="Arial" panose="020B0604020202020204" pitchFamily="34" charset="0"/>
              <a:cs typeface="Arial" panose="020B0604020202020204" pitchFamily="34" charset="0"/>
            </a:rPr>
            <a:t>An entrepreneur recognized that the problem was actually an opportunity. Where there are dissatisfied consumers, there are likely opportunities for entrepreneurs!</a:t>
          </a:r>
          <a:endParaRPr lang="en-US" b="1" i="1" dirty="0">
            <a:latin typeface="Arial" panose="020B0604020202020204" pitchFamily="34" charset="0"/>
            <a:cs typeface="Arial" panose="020B0604020202020204" pitchFamily="34" charset="0"/>
          </a:endParaRPr>
        </a:p>
      </dgm:t>
    </dgm:pt>
    <dgm:pt modelId="{4D67411C-EA55-4EDD-91C6-AFF84F90EC53}" type="parTrans" cxnId="{8E688959-14CA-4589-B4DF-7AC2703877CD}">
      <dgm:prSet/>
      <dgm:spPr/>
      <dgm:t>
        <a:bodyPr/>
        <a:lstStyle/>
        <a:p>
          <a:endParaRPr lang="en-US"/>
        </a:p>
      </dgm:t>
    </dgm:pt>
    <dgm:pt modelId="{5935016C-9BA1-4CCC-A56F-0C23879568CE}" type="sibTrans" cxnId="{8E688959-14CA-4589-B4DF-7AC2703877CD}">
      <dgm:prSet/>
      <dgm:spPr/>
      <dgm:t>
        <a:bodyPr/>
        <a:lstStyle/>
        <a:p>
          <a:endParaRPr lang="en-US"/>
        </a:p>
      </dgm:t>
    </dgm:pt>
    <dgm:pt modelId="{A05116E6-4DE7-4A61-AFDD-45045F33B508}" type="pres">
      <dgm:prSet presAssocID="{341DEF14-BC4E-4624-8567-9828CFA38576}" presName="Name0" presStyleCnt="0">
        <dgm:presLayoutVars>
          <dgm:chMax val="7"/>
          <dgm:resizeHandles val="exact"/>
        </dgm:presLayoutVars>
      </dgm:prSet>
      <dgm:spPr/>
      <dgm:t>
        <a:bodyPr/>
        <a:lstStyle/>
        <a:p>
          <a:endParaRPr lang="en-US"/>
        </a:p>
      </dgm:t>
    </dgm:pt>
    <dgm:pt modelId="{06228411-DA2E-4001-AFEB-467EAADD6AF0}" type="pres">
      <dgm:prSet presAssocID="{341DEF14-BC4E-4624-8567-9828CFA38576}" presName="comp1" presStyleCnt="0"/>
      <dgm:spPr/>
    </dgm:pt>
    <dgm:pt modelId="{5B0408FE-8050-4A76-BAF5-FF13597FA200}" type="pres">
      <dgm:prSet presAssocID="{341DEF14-BC4E-4624-8567-9828CFA38576}" presName="circle1" presStyleLbl="node1" presStyleIdx="0" presStyleCnt="1" custScaleX="180556"/>
      <dgm:spPr/>
      <dgm:t>
        <a:bodyPr/>
        <a:lstStyle/>
        <a:p>
          <a:endParaRPr lang="en-US"/>
        </a:p>
      </dgm:t>
    </dgm:pt>
    <dgm:pt modelId="{3D8D2810-29B1-41D0-82BE-19E5C61F0610}" type="pres">
      <dgm:prSet presAssocID="{341DEF14-BC4E-4624-8567-9828CFA38576}" presName="c1text" presStyleLbl="node1" presStyleIdx="0" presStyleCnt="1">
        <dgm:presLayoutVars>
          <dgm:bulletEnabled val="1"/>
        </dgm:presLayoutVars>
      </dgm:prSet>
      <dgm:spPr/>
      <dgm:t>
        <a:bodyPr/>
        <a:lstStyle/>
        <a:p>
          <a:endParaRPr lang="en-US"/>
        </a:p>
      </dgm:t>
    </dgm:pt>
  </dgm:ptLst>
  <dgm:cxnLst>
    <dgm:cxn modelId="{8E688959-14CA-4589-B4DF-7AC2703877CD}" srcId="{341DEF14-BC4E-4624-8567-9828CFA38576}" destId="{A6C6AE20-6BF3-4276-A8E9-2E00B802B1D9}" srcOrd="0" destOrd="0" parTransId="{4D67411C-EA55-4EDD-91C6-AFF84F90EC53}" sibTransId="{5935016C-9BA1-4CCC-A56F-0C23879568CE}"/>
    <dgm:cxn modelId="{1A3E8153-9935-4021-AEB7-301EA723F299}" type="presOf" srcId="{A6C6AE20-6BF3-4276-A8E9-2E00B802B1D9}" destId="{3D8D2810-29B1-41D0-82BE-19E5C61F0610}" srcOrd="1" destOrd="0" presId="urn:microsoft.com/office/officeart/2005/8/layout/venn2"/>
    <dgm:cxn modelId="{7A04E78F-BF5E-48F2-BF92-80076AC65369}" type="presOf" srcId="{A6C6AE20-6BF3-4276-A8E9-2E00B802B1D9}" destId="{5B0408FE-8050-4A76-BAF5-FF13597FA200}" srcOrd="0" destOrd="0" presId="urn:microsoft.com/office/officeart/2005/8/layout/venn2"/>
    <dgm:cxn modelId="{B4BB9D65-B341-4838-A4B1-BABBF5970D18}" type="presOf" srcId="{341DEF14-BC4E-4624-8567-9828CFA38576}" destId="{A05116E6-4DE7-4A61-AFDD-45045F33B508}" srcOrd="0" destOrd="0" presId="urn:microsoft.com/office/officeart/2005/8/layout/venn2"/>
    <dgm:cxn modelId="{A664B192-888F-4C12-9DEC-11D523F7CF7D}" type="presParOf" srcId="{A05116E6-4DE7-4A61-AFDD-45045F33B508}" destId="{06228411-DA2E-4001-AFEB-467EAADD6AF0}" srcOrd="0" destOrd="0" presId="urn:microsoft.com/office/officeart/2005/8/layout/venn2"/>
    <dgm:cxn modelId="{FB8729BA-B006-432B-AFDB-79DE7EBF4128}" type="presParOf" srcId="{06228411-DA2E-4001-AFEB-467EAADD6AF0}" destId="{5B0408FE-8050-4A76-BAF5-FF13597FA200}" srcOrd="0" destOrd="0" presId="urn:microsoft.com/office/officeart/2005/8/layout/venn2"/>
    <dgm:cxn modelId="{7F83BC22-B528-4B33-9C04-3EBEC918633A}" type="presParOf" srcId="{06228411-DA2E-4001-AFEB-467EAADD6AF0}" destId="{3D8D2810-29B1-41D0-82BE-19E5C61F061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C5C897-0A96-47C9-8887-2D3695A9DBC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5EE05573-CCF1-4EBB-8965-8FC931266C07}">
      <dgm:prSet phldrT="[Text]" custT="1"/>
      <dgm:spPr>
        <a:solidFill>
          <a:srgbClr val="00CC99"/>
        </a:solidFill>
        <a:ln>
          <a:solidFill>
            <a:srgbClr val="FF6600"/>
          </a:solidFill>
        </a:ln>
      </dgm:spPr>
      <dgm:t>
        <a:bodyPr/>
        <a:lstStyle/>
        <a:p>
          <a:r>
            <a:rPr lang="en-US" sz="2000" dirty="0" smtClean="0">
              <a:latin typeface="Arial" panose="020B0604020202020204" pitchFamily="34" charset="0"/>
              <a:cs typeface="Arial" panose="020B0604020202020204" pitchFamily="34" charset="0"/>
            </a:rPr>
            <a:t>What product or service would really make my life better?</a:t>
          </a:r>
          <a:endParaRPr lang="en-US" sz="2000" dirty="0">
            <a:latin typeface="Arial" panose="020B0604020202020204" pitchFamily="34" charset="0"/>
            <a:cs typeface="Arial" panose="020B0604020202020204" pitchFamily="34" charset="0"/>
          </a:endParaRPr>
        </a:p>
      </dgm:t>
    </dgm:pt>
    <dgm:pt modelId="{7477B088-3388-4E40-9859-B36C38CF0F42}" type="parTrans" cxnId="{6D0B59E6-6F13-4C79-8057-762B9F6CF16F}">
      <dgm:prSet/>
      <dgm:spPr/>
      <dgm:t>
        <a:bodyPr/>
        <a:lstStyle/>
        <a:p>
          <a:endParaRPr lang="en-US"/>
        </a:p>
      </dgm:t>
    </dgm:pt>
    <dgm:pt modelId="{FBD42621-3E12-4493-8001-943636F3388B}" type="sibTrans" cxnId="{6D0B59E6-6F13-4C79-8057-762B9F6CF16F}">
      <dgm:prSet/>
      <dgm:spPr/>
      <dgm:t>
        <a:bodyPr/>
        <a:lstStyle/>
        <a:p>
          <a:endParaRPr lang="en-US"/>
        </a:p>
      </dgm:t>
    </dgm:pt>
    <dgm:pt modelId="{7DC251B7-AB74-4A05-8A34-3B5F036A643E}">
      <dgm:prSet phldrT="[Text]" custT="1"/>
      <dgm:spPr>
        <a:solidFill>
          <a:srgbClr val="00CC99"/>
        </a:solidFill>
        <a:ln>
          <a:solidFill>
            <a:srgbClr val="FF6600"/>
          </a:solidFill>
        </a:ln>
      </dgm:spPr>
      <dgm:t>
        <a:bodyPr/>
        <a:lstStyle/>
        <a:p>
          <a:r>
            <a:rPr lang="en-US" sz="2000" dirty="0" smtClean="0">
              <a:latin typeface="Arial" panose="020B0604020202020204" pitchFamily="34" charset="0"/>
              <a:cs typeface="Arial" panose="020B0604020202020204" pitchFamily="34" charset="0"/>
            </a:rPr>
            <a:t>What frustrates me the most when I try to buy somethin</a:t>
          </a:r>
          <a:r>
            <a:rPr lang="en-US" sz="2000" dirty="0" smtClean="0">
              <a:latin typeface="Arial"/>
              <a:cs typeface="Arial"/>
            </a:rPr>
            <a:t>g?</a:t>
          </a:r>
          <a:endParaRPr lang="en-US" sz="2000" dirty="0">
            <a:latin typeface="Arial"/>
            <a:cs typeface="Arial"/>
          </a:endParaRPr>
        </a:p>
      </dgm:t>
    </dgm:pt>
    <dgm:pt modelId="{E60BBF81-74E7-492F-9D22-495FCA2A57FF}" type="parTrans" cxnId="{890D3EC4-EAD5-421A-83F3-89AFFC6686B7}">
      <dgm:prSet/>
      <dgm:spPr/>
      <dgm:t>
        <a:bodyPr/>
        <a:lstStyle/>
        <a:p>
          <a:endParaRPr lang="en-US"/>
        </a:p>
      </dgm:t>
    </dgm:pt>
    <dgm:pt modelId="{9187CAA8-A58C-42C5-BAF1-A369EC6DFA47}" type="sibTrans" cxnId="{890D3EC4-EAD5-421A-83F3-89AFFC6686B7}">
      <dgm:prSet/>
      <dgm:spPr/>
      <dgm:t>
        <a:bodyPr/>
        <a:lstStyle/>
        <a:p>
          <a:endParaRPr lang="en-US"/>
        </a:p>
      </dgm:t>
    </dgm:pt>
    <dgm:pt modelId="{AADB2E6A-FB1D-44AA-B98E-B7D41554C519}">
      <dgm:prSet phldrT="[Text]" custT="1"/>
      <dgm:spPr>
        <a:solidFill>
          <a:srgbClr val="00CC99"/>
        </a:solidFill>
        <a:ln>
          <a:solidFill>
            <a:srgbClr val="FF6600"/>
          </a:solidFill>
        </a:ln>
      </dgm:spPr>
      <dgm:t>
        <a:bodyPr/>
        <a:lstStyle/>
        <a:p>
          <a:r>
            <a:rPr lang="en-US" sz="2000" dirty="0" smtClean="0">
              <a:latin typeface="Arial" panose="020B0604020202020204" pitchFamily="34" charset="0"/>
              <a:cs typeface="Arial" panose="020B0604020202020204" pitchFamily="34" charset="0"/>
            </a:rPr>
            <a:t>What product or service would take away my aggravation?</a:t>
          </a:r>
          <a:endParaRPr lang="en-US" sz="2000" dirty="0">
            <a:latin typeface="Arial" panose="020B0604020202020204" pitchFamily="34" charset="0"/>
            <a:cs typeface="Arial" panose="020B0604020202020204" pitchFamily="34" charset="0"/>
          </a:endParaRPr>
        </a:p>
      </dgm:t>
    </dgm:pt>
    <dgm:pt modelId="{41D47D6B-8E3A-4FEB-86B7-363C129AC94A}" type="parTrans" cxnId="{1BCF5CCC-B237-4A6A-AB94-108A85C006B6}">
      <dgm:prSet/>
      <dgm:spPr/>
      <dgm:t>
        <a:bodyPr/>
        <a:lstStyle/>
        <a:p>
          <a:endParaRPr lang="en-US"/>
        </a:p>
      </dgm:t>
    </dgm:pt>
    <dgm:pt modelId="{78BA4C8D-4416-42EB-B75C-53634F2E455E}" type="sibTrans" cxnId="{1BCF5CCC-B237-4A6A-AB94-108A85C006B6}">
      <dgm:prSet/>
      <dgm:spPr/>
      <dgm:t>
        <a:bodyPr/>
        <a:lstStyle/>
        <a:p>
          <a:endParaRPr lang="en-US"/>
        </a:p>
      </dgm:t>
    </dgm:pt>
    <dgm:pt modelId="{4670A704-98D5-4BC5-872C-06987D3FBBE2}">
      <dgm:prSet phldrT="[Text]" custT="1"/>
      <dgm:spPr>
        <a:solidFill>
          <a:srgbClr val="00CC99"/>
        </a:solidFill>
        <a:ln>
          <a:solidFill>
            <a:srgbClr val="FF6600"/>
          </a:solidFill>
        </a:ln>
      </dgm:spPr>
      <dgm:t>
        <a:bodyPr/>
        <a:lstStyle/>
        <a:p>
          <a:r>
            <a:rPr lang="en-US" sz="2000" dirty="0" smtClean="0">
              <a:latin typeface="Arial" panose="020B0604020202020204" pitchFamily="34" charset="0"/>
              <a:cs typeface="Arial" panose="020B0604020202020204" pitchFamily="34" charset="0"/>
            </a:rPr>
            <a:t>What makes me annoyed or angry?</a:t>
          </a:r>
          <a:endParaRPr lang="en-US" sz="2000" dirty="0">
            <a:latin typeface="Arial" panose="020B0604020202020204" pitchFamily="34" charset="0"/>
            <a:cs typeface="Arial" panose="020B0604020202020204" pitchFamily="34" charset="0"/>
          </a:endParaRPr>
        </a:p>
      </dgm:t>
    </dgm:pt>
    <dgm:pt modelId="{7EBF966D-25F3-4F11-BF0D-B816BEEC2DC9}" type="parTrans" cxnId="{C6A5FBAA-168D-4C06-8F94-8BD5013E1D19}">
      <dgm:prSet/>
      <dgm:spPr/>
      <dgm:t>
        <a:bodyPr/>
        <a:lstStyle/>
        <a:p>
          <a:endParaRPr lang="en-US"/>
        </a:p>
      </dgm:t>
    </dgm:pt>
    <dgm:pt modelId="{9CDE5F30-7FB9-476F-BA29-2A80D4654896}" type="sibTrans" cxnId="{C6A5FBAA-168D-4C06-8F94-8BD5013E1D19}">
      <dgm:prSet/>
      <dgm:spPr/>
      <dgm:t>
        <a:bodyPr/>
        <a:lstStyle/>
        <a:p>
          <a:endParaRPr lang="en-US"/>
        </a:p>
      </dgm:t>
    </dgm:pt>
    <dgm:pt modelId="{2DEB5F4E-3F99-4729-A6CF-7D8A6966CA42}" type="pres">
      <dgm:prSet presAssocID="{16C5C897-0A96-47C9-8887-2D3695A9DBCB}" presName="Name0" presStyleCnt="0">
        <dgm:presLayoutVars>
          <dgm:chMax val="1"/>
          <dgm:chPref val="1"/>
          <dgm:dir/>
          <dgm:animOne val="branch"/>
          <dgm:animLvl val="lvl"/>
        </dgm:presLayoutVars>
      </dgm:prSet>
      <dgm:spPr/>
      <dgm:t>
        <a:bodyPr/>
        <a:lstStyle/>
        <a:p>
          <a:endParaRPr lang="en-US"/>
        </a:p>
      </dgm:t>
    </dgm:pt>
    <dgm:pt modelId="{6645BF92-9256-4C74-BDBD-9117C02E67C7}" type="pres">
      <dgm:prSet presAssocID="{5EE05573-CCF1-4EBB-8965-8FC931266C07}" presName="singleCycle" presStyleCnt="0"/>
      <dgm:spPr/>
    </dgm:pt>
    <dgm:pt modelId="{BE6BD3CF-831F-4532-90AB-35FD84086EA5}" type="pres">
      <dgm:prSet presAssocID="{5EE05573-CCF1-4EBB-8965-8FC931266C07}" presName="singleCenter" presStyleLbl="node1" presStyleIdx="0" presStyleCnt="4" custScaleX="312500" custScaleY="90216" custLinFactNeighborY="-11822">
        <dgm:presLayoutVars>
          <dgm:chMax val="7"/>
          <dgm:chPref val="7"/>
        </dgm:presLayoutVars>
      </dgm:prSet>
      <dgm:spPr/>
      <dgm:t>
        <a:bodyPr/>
        <a:lstStyle/>
        <a:p>
          <a:endParaRPr lang="en-US"/>
        </a:p>
      </dgm:t>
    </dgm:pt>
    <dgm:pt modelId="{9B4708F1-051E-44AE-89C5-1C19B1733873}" type="pres">
      <dgm:prSet presAssocID="{E60BBF81-74E7-492F-9D22-495FCA2A57FF}" presName="Name56" presStyleLbl="parChTrans1D2" presStyleIdx="0" presStyleCnt="3"/>
      <dgm:spPr/>
      <dgm:t>
        <a:bodyPr/>
        <a:lstStyle/>
        <a:p>
          <a:endParaRPr lang="en-US"/>
        </a:p>
      </dgm:t>
    </dgm:pt>
    <dgm:pt modelId="{1845D08E-6D4A-43EA-B1AA-EAB52E01FEDB}" type="pres">
      <dgm:prSet presAssocID="{7DC251B7-AB74-4A05-8A34-3B5F036A643E}" presName="text0" presStyleLbl="node1" presStyleIdx="1" presStyleCnt="4" custScaleX="509920" custScaleY="120545">
        <dgm:presLayoutVars>
          <dgm:bulletEnabled val="1"/>
        </dgm:presLayoutVars>
      </dgm:prSet>
      <dgm:spPr/>
      <dgm:t>
        <a:bodyPr/>
        <a:lstStyle/>
        <a:p>
          <a:endParaRPr lang="en-US"/>
        </a:p>
      </dgm:t>
    </dgm:pt>
    <dgm:pt modelId="{F87361E6-E1C9-4B80-B167-4AD0F22AAA7C}" type="pres">
      <dgm:prSet presAssocID="{41D47D6B-8E3A-4FEB-86B7-363C129AC94A}" presName="Name56" presStyleLbl="parChTrans1D2" presStyleIdx="1" presStyleCnt="3"/>
      <dgm:spPr/>
      <dgm:t>
        <a:bodyPr/>
        <a:lstStyle/>
        <a:p>
          <a:endParaRPr lang="en-US"/>
        </a:p>
      </dgm:t>
    </dgm:pt>
    <dgm:pt modelId="{CC67FAF1-477A-4B3A-A039-44C40FF1AF5C}" type="pres">
      <dgm:prSet presAssocID="{AADB2E6A-FB1D-44AA-B98E-B7D41554C519}" presName="text0" presStyleLbl="node1" presStyleIdx="2" presStyleCnt="4" custScaleX="372260" custScaleY="128654">
        <dgm:presLayoutVars>
          <dgm:bulletEnabled val="1"/>
        </dgm:presLayoutVars>
      </dgm:prSet>
      <dgm:spPr/>
      <dgm:t>
        <a:bodyPr/>
        <a:lstStyle/>
        <a:p>
          <a:endParaRPr lang="en-US"/>
        </a:p>
      </dgm:t>
    </dgm:pt>
    <dgm:pt modelId="{3B998962-A33F-4C9F-9E1C-13228B0AD29D}" type="pres">
      <dgm:prSet presAssocID="{7EBF966D-25F3-4F11-BF0D-B816BEEC2DC9}" presName="Name56" presStyleLbl="parChTrans1D2" presStyleIdx="2" presStyleCnt="3"/>
      <dgm:spPr/>
      <dgm:t>
        <a:bodyPr/>
        <a:lstStyle/>
        <a:p>
          <a:endParaRPr lang="en-US"/>
        </a:p>
      </dgm:t>
    </dgm:pt>
    <dgm:pt modelId="{39E93403-ECE6-4FF7-B9FA-65737AE767D9}" type="pres">
      <dgm:prSet presAssocID="{4670A704-98D5-4BC5-872C-06987D3FBBE2}" presName="text0" presStyleLbl="node1" presStyleIdx="3" presStyleCnt="4" custScaleX="378541" custScaleY="124324">
        <dgm:presLayoutVars>
          <dgm:bulletEnabled val="1"/>
        </dgm:presLayoutVars>
      </dgm:prSet>
      <dgm:spPr/>
      <dgm:t>
        <a:bodyPr/>
        <a:lstStyle/>
        <a:p>
          <a:endParaRPr lang="en-US"/>
        </a:p>
      </dgm:t>
    </dgm:pt>
  </dgm:ptLst>
  <dgm:cxnLst>
    <dgm:cxn modelId="{C6034047-22D7-4414-83B5-D17B54BE82B4}" type="presOf" srcId="{E60BBF81-74E7-492F-9D22-495FCA2A57FF}" destId="{9B4708F1-051E-44AE-89C5-1C19B1733873}" srcOrd="0" destOrd="0" presId="urn:microsoft.com/office/officeart/2008/layout/RadialCluster"/>
    <dgm:cxn modelId="{25F64B76-EB87-4F7B-98C3-96896D073B76}" type="presOf" srcId="{5EE05573-CCF1-4EBB-8965-8FC931266C07}" destId="{BE6BD3CF-831F-4532-90AB-35FD84086EA5}" srcOrd="0" destOrd="0" presId="urn:microsoft.com/office/officeart/2008/layout/RadialCluster"/>
    <dgm:cxn modelId="{A68D8FA0-3F15-453D-8FF2-7E2B9FD1A12B}" type="presOf" srcId="{4670A704-98D5-4BC5-872C-06987D3FBBE2}" destId="{39E93403-ECE6-4FF7-B9FA-65737AE767D9}" srcOrd="0" destOrd="0" presId="urn:microsoft.com/office/officeart/2008/layout/RadialCluster"/>
    <dgm:cxn modelId="{E60904C2-D093-43A2-9DA4-8002F515731F}" type="presOf" srcId="{16C5C897-0A96-47C9-8887-2D3695A9DBCB}" destId="{2DEB5F4E-3F99-4729-A6CF-7D8A6966CA42}" srcOrd="0" destOrd="0" presId="urn:microsoft.com/office/officeart/2008/layout/RadialCluster"/>
    <dgm:cxn modelId="{890D3EC4-EAD5-421A-83F3-89AFFC6686B7}" srcId="{5EE05573-CCF1-4EBB-8965-8FC931266C07}" destId="{7DC251B7-AB74-4A05-8A34-3B5F036A643E}" srcOrd="0" destOrd="0" parTransId="{E60BBF81-74E7-492F-9D22-495FCA2A57FF}" sibTransId="{9187CAA8-A58C-42C5-BAF1-A369EC6DFA47}"/>
    <dgm:cxn modelId="{13ABC7BC-9945-49B8-9914-383CDEE1F427}" type="presOf" srcId="{AADB2E6A-FB1D-44AA-B98E-B7D41554C519}" destId="{CC67FAF1-477A-4B3A-A039-44C40FF1AF5C}" srcOrd="0" destOrd="0" presId="urn:microsoft.com/office/officeart/2008/layout/RadialCluster"/>
    <dgm:cxn modelId="{167F906E-C5CB-4E92-B6D0-85AB414430A9}" type="presOf" srcId="{7EBF966D-25F3-4F11-BF0D-B816BEEC2DC9}" destId="{3B998962-A33F-4C9F-9E1C-13228B0AD29D}" srcOrd="0" destOrd="0" presId="urn:microsoft.com/office/officeart/2008/layout/RadialCluster"/>
    <dgm:cxn modelId="{1BCF5CCC-B237-4A6A-AB94-108A85C006B6}" srcId="{5EE05573-CCF1-4EBB-8965-8FC931266C07}" destId="{AADB2E6A-FB1D-44AA-B98E-B7D41554C519}" srcOrd="1" destOrd="0" parTransId="{41D47D6B-8E3A-4FEB-86B7-363C129AC94A}" sibTransId="{78BA4C8D-4416-42EB-B75C-53634F2E455E}"/>
    <dgm:cxn modelId="{C6A5FBAA-168D-4C06-8F94-8BD5013E1D19}" srcId="{5EE05573-CCF1-4EBB-8965-8FC931266C07}" destId="{4670A704-98D5-4BC5-872C-06987D3FBBE2}" srcOrd="2" destOrd="0" parTransId="{7EBF966D-25F3-4F11-BF0D-B816BEEC2DC9}" sibTransId="{9CDE5F30-7FB9-476F-BA29-2A80D4654896}"/>
    <dgm:cxn modelId="{BAF669EB-7829-44F0-8D81-9073D0180731}" type="presOf" srcId="{41D47D6B-8E3A-4FEB-86B7-363C129AC94A}" destId="{F87361E6-E1C9-4B80-B167-4AD0F22AAA7C}" srcOrd="0" destOrd="0" presId="urn:microsoft.com/office/officeart/2008/layout/RadialCluster"/>
    <dgm:cxn modelId="{BC341123-891B-4D5B-895C-9B507136BA73}" type="presOf" srcId="{7DC251B7-AB74-4A05-8A34-3B5F036A643E}" destId="{1845D08E-6D4A-43EA-B1AA-EAB52E01FEDB}" srcOrd="0" destOrd="0" presId="urn:microsoft.com/office/officeart/2008/layout/RadialCluster"/>
    <dgm:cxn modelId="{6D0B59E6-6F13-4C79-8057-762B9F6CF16F}" srcId="{16C5C897-0A96-47C9-8887-2D3695A9DBCB}" destId="{5EE05573-CCF1-4EBB-8965-8FC931266C07}" srcOrd="0" destOrd="0" parTransId="{7477B088-3388-4E40-9859-B36C38CF0F42}" sibTransId="{FBD42621-3E12-4493-8001-943636F3388B}"/>
    <dgm:cxn modelId="{197EAE02-5329-499B-8485-8EE9B8BBB437}" type="presParOf" srcId="{2DEB5F4E-3F99-4729-A6CF-7D8A6966CA42}" destId="{6645BF92-9256-4C74-BDBD-9117C02E67C7}" srcOrd="0" destOrd="0" presId="urn:microsoft.com/office/officeart/2008/layout/RadialCluster"/>
    <dgm:cxn modelId="{8247DCB3-9872-4C31-922A-C2B776854922}" type="presParOf" srcId="{6645BF92-9256-4C74-BDBD-9117C02E67C7}" destId="{BE6BD3CF-831F-4532-90AB-35FD84086EA5}" srcOrd="0" destOrd="0" presId="urn:microsoft.com/office/officeart/2008/layout/RadialCluster"/>
    <dgm:cxn modelId="{5D5C5D44-8192-4D32-8116-01244DCC6069}" type="presParOf" srcId="{6645BF92-9256-4C74-BDBD-9117C02E67C7}" destId="{9B4708F1-051E-44AE-89C5-1C19B1733873}" srcOrd="1" destOrd="0" presId="urn:microsoft.com/office/officeart/2008/layout/RadialCluster"/>
    <dgm:cxn modelId="{D7883AF5-119D-4C8D-9FC0-51B5BE3FDEB8}" type="presParOf" srcId="{6645BF92-9256-4C74-BDBD-9117C02E67C7}" destId="{1845D08E-6D4A-43EA-B1AA-EAB52E01FEDB}" srcOrd="2" destOrd="0" presId="urn:microsoft.com/office/officeart/2008/layout/RadialCluster"/>
    <dgm:cxn modelId="{CADB4BD4-A568-4DF8-BE9B-21663E2F9896}" type="presParOf" srcId="{6645BF92-9256-4C74-BDBD-9117C02E67C7}" destId="{F87361E6-E1C9-4B80-B167-4AD0F22AAA7C}" srcOrd="3" destOrd="0" presId="urn:microsoft.com/office/officeart/2008/layout/RadialCluster"/>
    <dgm:cxn modelId="{A8876AC5-6107-41DD-9237-C8EE00641C5D}" type="presParOf" srcId="{6645BF92-9256-4C74-BDBD-9117C02E67C7}" destId="{CC67FAF1-477A-4B3A-A039-44C40FF1AF5C}" srcOrd="4" destOrd="0" presId="urn:microsoft.com/office/officeart/2008/layout/RadialCluster"/>
    <dgm:cxn modelId="{16071BAE-B326-470F-A249-E83A9BCED9C1}" type="presParOf" srcId="{6645BF92-9256-4C74-BDBD-9117C02E67C7}" destId="{3B998962-A33F-4C9F-9E1C-13228B0AD29D}" srcOrd="5" destOrd="0" presId="urn:microsoft.com/office/officeart/2008/layout/RadialCluster"/>
    <dgm:cxn modelId="{F53BA5EE-175A-4162-B326-5DA1A1C2E8C1}" type="presParOf" srcId="{6645BF92-9256-4C74-BDBD-9117C02E67C7}" destId="{39E93403-ECE6-4FF7-B9FA-65737AE767D9}"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B8DE3A-92E2-46E1-9A16-93E57E27DAEA}"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CC0F11BE-B3A5-4A23-866D-E04813730753}">
      <dgm:prSet phldrT="[Text]" custT="1"/>
      <dgm:spPr>
        <a:solidFill>
          <a:srgbClr val="00CC99"/>
        </a:solidFill>
        <a:ln>
          <a:solidFill>
            <a:srgbClr val="FF6600"/>
          </a:solidFill>
        </a:ln>
      </dgm:spPr>
      <dgm:t>
        <a:bodyPr/>
        <a:lstStyle/>
        <a:p>
          <a:r>
            <a:rPr lang="en-US" sz="2500" dirty="0" smtClean="0">
              <a:latin typeface="Arial" panose="020B0604020202020204" pitchFamily="34" charset="0"/>
              <a:cs typeface="Arial" panose="020B0604020202020204" pitchFamily="34" charset="0"/>
            </a:rPr>
            <a:t>External</a:t>
          </a:r>
          <a:endParaRPr lang="en-US" sz="2500" dirty="0">
            <a:latin typeface="Arial" panose="020B0604020202020204" pitchFamily="34" charset="0"/>
            <a:cs typeface="Arial" panose="020B0604020202020204" pitchFamily="34" charset="0"/>
          </a:endParaRPr>
        </a:p>
      </dgm:t>
    </dgm:pt>
    <dgm:pt modelId="{9B5772C5-DEF3-475E-8F4B-AB216D53189E}" type="parTrans" cxnId="{5635AFFF-B464-4CF1-999E-95842C267653}">
      <dgm:prSet/>
      <dgm:spPr/>
      <dgm:t>
        <a:bodyPr/>
        <a:lstStyle/>
        <a:p>
          <a:endParaRPr lang="en-US"/>
        </a:p>
      </dgm:t>
    </dgm:pt>
    <dgm:pt modelId="{910F9E43-A13C-4A45-AB6A-CF466A541B00}" type="sibTrans" cxnId="{5635AFFF-B464-4CF1-999E-95842C267653}">
      <dgm:prSet/>
      <dgm:spPr/>
      <dgm:t>
        <a:bodyPr/>
        <a:lstStyle/>
        <a:p>
          <a:endParaRPr lang="en-US"/>
        </a:p>
      </dgm:t>
    </dgm:pt>
    <dgm:pt modelId="{D4ECDD57-32C9-4FB6-8253-032C69C754D0}">
      <dgm:prSet phldrT="[Text]" custT="1"/>
      <dgm:spPr>
        <a:solidFill>
          <a:srgbClr val="00CC99"/>
        </a:solidFill>
        <a:ln>
          <a:solidFill>
            <a:srgbClr val="FF6600"/>
          </a:solidFill>
        </a:ln>
      </dgm:spPr>
      <dgm:t>
        <a:bodyPr/>
        <a:lstStyle/>
        <a:p>
          <a:r>
            <a:rPr lang="en-US" sz="2500" dirty="0" smtClean="0">
              <a:latin typeface="Arial" panose="020B0604020202020204" pitchFamily="34" charset="0"/>
              <a:cs typeface="Arial" panose="020B0604020202020204" pitchFamily="34" charset="0"/>
            </a:rPr>
            <a:t>Internal</a:t>
          </a:r>
          <a:endParaRPr lang="en-US" sz="2500" dirty="0">
            <a:latin typeface="Arial" panose="020B0604020202020204" pitchFamily="34" charset="0"/>
            <a:cs typeface="Arial" panose="020B0604020202020204" pitchFamily="34" charset="0"/>
          </a:endParaRPr>
        </a:p>
      </dgm:t>
    </dgm:pt>
    <dgm:pt modelId="{692E06CD-DD41-40B0-B6E6-DDC4BD8A9950}" type="parTrans" cxnId="{A21EBC7B-1079-4769-A83C-9E54846DC67E}">
      <dgm:prSet/>
      <dgm:spPr/>
      <dgm:t>
        <a:bodyPr/>
        <a:lstStyle/>
        <a:p>
          <a:endParaRPr lang="en-US"/>
        </a:p>
      </dgm:t>
    </dgm:pt>
    <dgm:pt modelId="{89DC616F-197A-4759-9D60-E280B0515F4E}" type="sibTrans" cxnId="{A21EBC7B-1079-4769-A83C-9E54846DC67E}">
      <dgm:prSet/>
      <dgm:spPr/>
      <dgm:t>
        <a:bodyPr/>
        <a:lstStyle/>
        <a:p>
          <a:endParaRPr lang="en-US"/>
        </a:p>
      </dgm:t>
    </dgm:pt>
    <dgm:pt modelId="{7AB49BC4-42A2-48DF-8A4E-E813AC901E67}">
      <dgm:prSet phldrT="[Text]" phldr="1"/>
      <dgm:spPr/>
      <dgm:t>
        <a:bodyPr/>
        <a:lstStyle/>
        <a:p>
          <a:endParaRPr lang="en-US" dirty="0">
            <a:solidFill>
              <a:schemeClr val="bg1"/>
            </a:solidFill>
          </a:endParaRPr>
        </a:p>
      </dgm:t>
    </dgm:pt>
    <dgm:pt modelId="{CB149D7A-9732-4B81-93AE-A1067247B96E}" type="sibTrans" cxnId="{D27C82BC-52B0-439A-9719-56A8CB25EC02}">
      <dgm:prSet/>
      <dgm:spPr/>
      <dgm:t>
        <a:bodyPr/>
        <a:lstStyle/>
        <a:p>
          <a:endParaRPr lang="en-US"/>
        </a:p>
      </dgm:t>
    </dgm:pt>
    <dgm:pt modelId="{85395F7A-331F-4F1C-A869-162EFB955CB9}" type="parTrans" cxnId="{D27C82BC-52B0-439A-9719-56A8CB25EC02}">
      <dgm:prSet/>
      <dgm:spPr/>
      <dgm:t>
        <a:bodyPr/>
        <a:lstStyle/>
        <a:p>
          <a:endParaRPr lang="en-US"/>
        </a:p>
      </dgm:t>
    </dgm:pt>
    <dgm:pt modelId="{716A9247-CABA-4AFF-A77E-D8AA96C36FE3}" type="pres">
      <dgm:prSet presAssocID="{EBB8DE3A-92E2-46E1-9A16-93E57E27DAEA}" presName="Name0" presStyleCnt="0">
        <dgm:presLayoutVars>
          <dgm:chMax val="4"/>
          <dgm:resizeHandles val="exact"/>
        </dgm:presLayoutVars>
      </dgm:prSet>
      <dgm:spPr/>
      <dgm:t>
        <a:bodyPr/>
        <a:lstStyle/>
        <a:p>
          <a:endParaRPr lang="en-US"/>
        </a:p>
      </dgm:t>
    </dgm:pt>
    <dgm:pt modelId="{49F48E6F-1256-4AB2-BA4C-B4E35EF98FEC}" type="pres">
      <dgm:prSet presAssocID="{EBB8DE3A-92E2-46E1-9A16-93E57E27DAEA}" presName="ellipse" presStyleLbl="trBgShp" presStyleIdx="0" presStyleCnt="1" custLinFactNeighborX="-17287" custLinFactNeighborY="1563"/>
      <dgm:spPr/>
    </dgm:pt>
    <dgm:pt modelId="{D19331FB-9AEE-4BDB-9462-B62447FC710F}" type="pres">
      <dgm:prSet presAssocID="{EBB8DE3A-92E2-46E1-9A16-93E57E27DAEA}" presName="arrow1" presStyleLbl="fgShp" presStyleIdx="0" presStyleCnt="1" custScaleY="172029" custLinFactX="-3846" custLinFactNeighborX="-100000" custLinFactNeighborY="21303"/>
      <dgm:spPr>
        <a:solidFill>
          <a:srgbClr val="FF6600"/>
        </a:solidFill>
        <a:ln>
          <a:solidFill>
            <a:srgbClr val="FF3300"/>
          </a:solidFill>
        </a:ln>
      </dgm:spPr>
      <dgm:t>
        <a:bodyPr/>
        <a:lstStyle/>
        <a:p>
          <a:endParaRPr lang="en-US"/>
        </a:p>
      </dgm:t>
    </dgm:pt>
    <dgm:pt modelId="{6B96C3F6-F1E7-4499-947C-9081D7539DAB}" type="pres">
      <dgm:prSet presAssocID="{EBB8DE3A-92E2-46E1-9A16-93E57E27DAEA}" presName="rectangle" presStyleLbl="revTx" presStyleIdx="0" presStyleCnt="1">
        <dgm:presLayoutVars>
          <dgm:bulletEnabled val="1"/>
        </dgm:presLayoutVars>
      </dgm:prSet>
      <dgm:spPr/>
      <dgm:t>
        <a:bodyPr/>
        <a:lstStyle/>
        <a:p>
          <a:endParaRPr lang="en-US"/>
        </a:p>
      </dgm:t>
    </dgm:pt>
    <dgm:pt modelId="{94C5B547-FA4E-4279-90C8-C5519D2AFABF}" type="pres">
      <dgm:prSet presAssocID="{D4ECDD57-32C9-4FB6-8253-032C69C754D0}" presName="item1" presStyleLbl="node1" presStyleIdx="0" presStyleCnt="2" custScaleX="180001" custLinFactNeighborX="-73778" custLinFactNeighborY="-72800">
        <dgm:presLayoutVars>
          <dgm:bulletEnabled val="1"/>
        </dgm:presLayoutVars>
      </dgm:prSet>
      <dgm:spPr/>
      <dgm:t>
        <a:bodyPr/>
        <a:lstStyle/>
        <a:p>
          <a:endParaRPr lang="en-US"/>
        </a:p>
      </dgm:t>
    </dgm:pt>
    <dgm:pt modelId="{EACB5B08-EA23-463F-BD71-65930261227A}" type="pres">
      <dgm:prSet presAssocID="{7AB49BC4-42A2-48DF-8A4E-E813AC901E67}" presName="item2" presStyleLbl="node1" presStyleIdx="1" presStyleCnt="2" custScaleX="180000" custScaleY="95556" custLinFactX="51111" custLinFactNeighborX="100000" custLinFactNeighborY="82222">
        <dgm:presLayoutVars>
          <dgm:bulletEnabled val="1"/>
        </dgm:presLayoutVars>
      </dgm:prSet>
      <dgm:spPr/>
      <dgm:t>
        <a:bodyPr/>
        <a:lstStyle/>
        <a:p>
          <a:endParaRPr lang="en-US"/>
        </a:p>
      </dgm:t>
    </dgm:pt>
    <dgm:pt modelId="{DABAFA2B-2858-45DD-96C9-50F58C3734E3}" type="pres">
      <dgm:prSet presAssocID="{EBB8DE3A-92E2-46E1-9A16-93E57E27DAEA}" presName="funnel" presStyleLbl="trAlignAcc1" presStyleIdx="0" presStyleCnt="1" custLinFactNeighborX="-18571"/>
      <dgm:spPr>
        <a:ln>
          <a:solidFill>
            <a:srgbClr val="00CC99"/>
          </a:solidFill>
        </a:ln>
      </dgm:spPr>
      <dgm:t>
        <a:bodyPr/>
        <a:lstStyle/>
        <a:p>
          <a:endParaRPr lang="en-US"/>
        </a:p>
      </dgm:t>
    </dgm:pt>
  </dgm:ptLst>
  <dgm:cxnLst>
    <dgm:cxn modelId="{87A6F67B-3887-4EC7-A7C9-4567F10756CD}" type="presOf" srcId="{7AB49BC4-42A2-48DF-8A4E-E813AC901E67}" destId="{6B96C3F6-F1E7-4499-947C-9081D7539DAB}" srcOrd="0" destOrd="0" presId="urn:microsoft.com/office/officeart/2005/8/layout/funnel1"/>
    <dgm:cxn modelId="{A7AD8897-4491-4FE2-988B-AD578AE326A1}" type="presOf" srcId="{EBB8DE3A-92E2-46E1-9A16-93E57E27DAEA}" destId="{716A9247-CABA-4AFF-A77E-D8AA96C36FE3}" srcOrd="0" destOrd="0" presId="urn:microsoft.com/office/officeart/2005/8/layout/funnel1"/>
    <dgm:cxn modelId="{2E194F12-307E-4260-ACE3-FE6E663F54E4}" type="presOf" srcId="{CC0F11BE-B3A5-4A23-866D-E04813730753}" destId="{EACB5B08-EA23-463F-BD71-65930261227A}" srcOrd="0" destOrd="0" presId="urn:microsoft.com/office/officeart/2005/8/layout/funnel1"/>
    <dgm:cxn modelId="{A21EBC7B-1079-4769-A83C-9E54846DC67E}" srcId="{EBB8DE3A-92E2-46E1-9A16-93E57E27DAEA}" destId="{D4ECDD57-32C9-4FB6-8253-032C69C754D0}" srcOrd="1" destOrd="0" parTransId="{692E06CD-DD41-40B0-B6E6-DDC4BD8A9950}" sibTransId="{89DC616F-197A-4759-9D60-E280B0515F4E}"/>
    <dgm:cxn modelId="{5635AFFF-B464-4CF1-999E-95842C267653}" srcId="{EBB8DE3A-92E2-46E1-9A16-93E57E27DAEA}" destId="{CC0F11BE-B3A5-4A23-866D-E04813730753}" srcOrd="0" destOrd="0" parTransId="{9B5772C5-DEF3-475E-8F4B-AB216D53189E}" sibTransId="{910F9E43-A13C-4A45-AB6A-CF466A541B00}"/>
    <dgm:cxn modelId="{E0C08279-438B-4C95-BB28-F40E2D1D16EF}" type="presOf" srcId="{D4ECDD57-32C9-4FB6-8253-032C69C754D0}" destId="{94C5B547-FA4E-4279-90C8-C5519D2AFABF}" srcOrd="0" destOrd="0" presId="urn:microsoft.com/office/officeart/2005/8/layout/funnel1"/>
    <dgm:cxn modelId="{D27C82BC-52B0-439A-9719-56A8CB25EC02}" srcId="{EBB8DE3A-92E2-46E1-9A16-93E57E27DAEA}" destId="{7AB49BC4-42A2-48DF-8A4E-E813AC901E67}" srcOrd="2" destOrd="0" parTransId="{85395F7A-331F-4F1C-A869-162EFB955CB9}" sibTransId="{CB149D7A-9732-4B81-93AE-A1067247B96E}"/>
    <dgm:cxn modelId="{1EA85D28-7BDD-4544-94C1-57AC2B25D13F}" type="presParOf" srcId="{716A9247-CABA-4AFF-A77E-D8AA96C36FE3}" destId="{49F48E6F-1256-4AB2-BA4C-B4E35EF98FEC}" srcOrd="0" destOrd="0" presId="urn:microsoft.com/office/officeart/2005/8/layout/funnel1"/>
    <dgm:cxn modelId="{7489641C-713D-4D87-845F-14E430627002}" type="presParOf" srcId="{716A9247-CABA-4AFF-A77E-D8AA96C36FE3}" destId="{D19331FB-9AEE-4BDB-9462-B62447FC710F}" srcOrd="1" destOrd="0" presId="urn:microsoft.com/office/officeart/2005/8/layout/funnel1"/>
    <dgm:cxn modelId="{7EBB48CD-1DB2-4F29-97D1-C599548F6F39}" type="presParOf" srcId="{716A9247-CABA-4AFF-A77E-D8AA96C36FE3}" destId="{6B96C3F6-F1E7-4499-947C-9081D7539DAB}" srcOrd="2" destOrd="0" presId="urn:microsoft.com/office/officeart/2005/8/layout/funnel1"/>
    <dgm:cxn modelId="{375BDEFC-FEC9-4244-991D-2176A889AA16}" type="presParOf" srcId="{716A9247-CABA-4AFF-A77E-D8AA96C36FE3}" destId="{94C5B547-FA4E-4279-90C8-C5519D2AFABF}" srcOrd="3" destOrd="0" presId="urn:microsoft.com/office/officeart/2005/8/layout/funnel1"/>
    <dgm:cxn modelId="{E22DD2C1-E227-4D3B-9603-48A2540829B1}" type="presParOf" srcId="{716A9247-CABA-4AFF-A77E-D8AA96C36FE3}" destId="{EACB5B08-EA23-463F-BD71-65930261227A}" srcOrd="4" destOrd="0" presId="urn:microsoft.com/office/officeart/2005/8/layout/funnel1"/>
    <dgm:cxn modelId="{34C20556-4A50-4619-A714-54609C731844}" type="presParOf" srcId="{716A9247-CABA-4AFF-A77E-D8AA96C36FE3}" destId="{DABAFA2B-2858-45DD-96C9-50F58C3734E3}" srcOrd="5"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437695-3BD0-4E91-9ABC-6B8293D775C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5036BC87-2A2C-425F-9D22-D9E07CAD779C}">
      <dgm:prSet phldrT="[Text]"/>
      <dgm:spPr>
        <a:solidFill>
          <a:srgbClr val="00CC99"/>
        </a:solidFill>
        <a:ln>
          <a:solidFill>
            <a:srgbClr val="FF6600"/>
          </a:solidFill>
        </a:ln>
      </dgm:spPr>
      <dgm:t>
        <a:bodyPr/>
        <a:lstStyle/>
        <a:p>
          <a:r>
            <a:rPr lang="en-US" b="1" dirty="0" smtClean="0">
              <a:latin typeface="Arial" panose="020B0604020202020204" pitchFamily="34" charset="0"/>
              <a:cs typeface="Arial" panose="020B0604020202020204" pitchFamily="34" charset="0"/>
            </a:rPr>
            <a:t>7. </a:t>
          </a:r>
        </a:p>
        <a:p>
          <a:r>
            <a:rPr lang="en-US" b="1" dirty="0" smtClean="0">
              <a:latin typeface="Arial" panose="020B0604020202020204" pitchFamily="34" charset="0"/>
              <a:cs typeface="Arial" panose="020B0604020202020204" pitchFamily="34" charset="0"/>
            </a:rPr>
            <a:t>Create wealth</a:t>
          </a:r>
          <a:endParaRPr lang="en-US" b="1" dirty="0">
            <a:latin typeface="Arial" panose="020B0604020202020204" pitchFamily="34" charset="0"/>
            <a:cs typeface="Arial" panose="020B0604020202020204" pitchFamily="34" charset="0"/>
          </a:endParaRPr>
        </a:p>
      </dgm:t>
    </dgm:pt>
    <dgm:pt modelId="{AF27EBB3-721E-4FB3-8EF0-240A189F5ADF}" type="parTrans" cxnId="{802CB4F8-2A55-4032-AA73-8DEF0446A7D6}">
      <dgm:prSet/>
      <dgm:spPr/>
      <dgm:t>
        <a:bodyPr/>
        <a:lstStyle/>
        <a:p>
          <a:endParaRPr lang="en-US"/>
        </a:p>
      </dgm:t>
    </dgm:pt>
    <dgm:pt modelId="{A762E03E-FA11-4596-BA00-F84CAC297CB6}" type="sibTrans" cxnId="{802CB4F8-2A55-4032-AA73-8DEF0446A7D6}">
      <dgm:prSet/>
      <dgm:spPr/>
      <dgm:t>
        <a:bodyPr/>
        <a:lstStyle/>
        <a:p>
          <a:endParaRPr lang="en-US"/>
        </a:p>
      </dgm:t>
    </dgm:pt>
    <dgm:pt modelId="{7673831C-BD7F-4DB0-9614-D200254B9F3F}">
      <dgm:prSet phldrT="[Text]"/>
      <dgm:spPr>
        <a:solidFill>
          <a:srgbClr val="00CC99"/>
        </a:solidFill>
        <a:ln>
          <a:solidFill>
            <a:srgbClr val="FF6600"/>
          </a:solidFill>
        </a:ln>
      </dgm:spPr>
      <dgm:t>
        <a:bodyPr/>
        <a:lstStyle/>
        <a:p>
          <a:r>
            <a:rPr lang="en-US" dirty="0" smtClean="0">
              <a:latin typeface="Arial" panose="020B0604020202020204" pitchFamily="34" charset="0"/>
              <a:cs typeface="Arial" panose="020B0604020202020204" pitchFamily="34" charset="0"/>
            </a:rPr>
            <a:t>1. </a:t>
          </a:r>
        </a:p>
        <a:p>
          <a:r>
            <a:rPr lang="en-US" dirty="0" smtClean="0">
              <a:latin typeface="Arial" panose="020B0604020202020204" pitchFamily="34" charset="0"/>
              <a:cs typeface="Arial" panose="020B0604020202020204" pitchFamily="34" charset="0"/>
            </a:rPr>
            <a:t>Recognize an opportunity</a:t>
          </a:r>
          <a:endParaRPr lang="en-US" dirty="0">
            <a:latin typeface="Arial" panose="020B0604020202020204" pitchFamily="34" charset="0"/>
            <a:cs typeface="Arial" panose="020B0604020202020204" pitchFamily="34" charset="0"/>
          </a:endParaRPr>
        </a:p>
      </dgm:t>
    </dgm:pt>
    <dgm:pt modelId="{ECA496B0-FB6E-4386-92BF-7377E90E7415}" type="parTrans" cxnId="{9CE3865A-0454-4756-A6D0-1CC97BD925A9}">
      <dgm:prSet/>
      <dgm:spPr/>
      <dgm:t>
        <a:bodyPr/>
        <a:lstStyle/>
        <a:p>
          <a:endParaRPr lang="en-US"/>
        </a:p>
      </dgm:t>
    </dgm:pt>
    <dgm:pt modelId="{11508157-FF15-4D58-9CD4-76477DBB713E}" type="sibTrans" cxnId="{9CE3865A-0454-4756-A6D0-1CC97BD925A9}">
      <dgm:prSet/>
      <dgm:spPr/>
      <dgm:t>
        <a:bodyPr/>
        <a:lstStyle/>
        <a:p>
          <a:endParaRPr lang="en-US"/>
        </a:p>
      </dgm:t>
    </dgm:pt>
    <dgm:pt modelId="{4EFFDEAC-B719-43F7-B359-C47E44A0434F}">
      <dgm:prSet phldrT="[Text]"/>
      <dgm:spPr>
        <a:solidFill>
          <a:srgbClr val="00CC99"/>
        </a:solidFill>
        <a:ln>
          <a:solidFill>
            <a:srgbClr val="FF6600"/>
          </a:solidFill>
        </a:ln>
      </dgm:spPr>
      <dgm:t>
        <a:bodyPr/>
        <a:lstStyle/>
        <a:p>
          <a:r>
            <a:rPr lang="en-US" dirty="0" smtClean="0">
              <a:latin typeface="Arial" panose="020B0604020202020204" pitchFamily="34" charset="0"/>
              <a:cs typeface="Arial" panose="020B0604020202020204" pitchFamily="34" charset="0"/>
            </a:rPr>
            <a:t>2. </a:t>
          </a:r>
        </a:p>
        <a:p>
          <a:r>
            <a:rPr lang="en-US" dirty="0" smtClean="0">
              <a:latin typeface="Arial" panose="020B0604020202020204" pitchFamily="34" charset="0"/>
              <a:cs typeface="Arial" panose="020B0604020202020204" pitchFamily="34" charset="0"/>
            </a:rPr>
            <a:t>Evaluate it with critical thinking</a:t>
          </a:r>
          <a:endParaRPr lang="en-US" dirty="0">
            <a:latin typeface="Arial" panose="020B0604020202020204" pitchFamily="34" charset="0"/>
            <a:cs typeface="Arial" panose="020B0604020202020204" pitchFamily="34" charset="0"/>
          </a:endParaRPr>
        </a:p>
      </dgm:t>
    </dgm:pt>
    <dgm:pt modelId="{76B873D2-0ECD-4973-B744-A0BAABD64AE4}" type="parTrans" cxnId="{22945BBC-83DC-4E57-BBA5-AD13EA2D99D4}">
      <dgm:prSet/>
      <dgm:spPr/>
      <dgm:t>
        <a:bodyPr/>
        <a:lstStyle/>
        <a:p>
          <a:endParaRPr lang="en-US"/>
        </a:p>
      </dgm:t>
    </dgm:pt>
    <dgm:pt modelId="{2E038FCF-610D-4CE2-9C5E-938750F90678}" type="sibTrans" cxnId="{22945BBC-83DC-4E57-BBA5-AD13EA2D99D4}">
      <dgm:prSet/>
      <dgm:spPr/>
      <dgm:t>
        <a:bodyPr/>
        <a:lstStyle/>
        <a:p>
          <a:endParaRPr lang="en-US"/>
        </a:p>
      </dgm:t>
    </dgm:pt>
    <dgm:pt modelId="{EFD4083E-E1B9-4F15-93F0-909D46631EF2}">
      <dgm:prSet phldrT="[Text]"/>
      <dgm:spPr>
        <a:solidFill>
          <a:srgbClr val="00CC99"/>
        </a:solidFill>
        <a:ln>
          <a:solidFill>
            <a:srgbClr val="FF6600"/>
          </a:solidFill>
        </a:ln>
      </dgm:spPr>
      <dgm:t>
        <a:bodyPr/>
        <a:lstStyle/>
        <a:p>
          <a:r>
            <a:rPr lang="en-US" dirty="0" smtClean="0"/>
            <a:t>3. </a:t>
          </a:r>
        </a:p>
        <a:p>
          <a:r>
            <a:rPr lang="en-US" dirty="0" smtClean="0"/>
            <a:t>Build a team</a:t>
          </a:r>
          <a:endParaRPr lang="en-US" dirty="0"/>
        </a:p>
      </dgm:t>
    </dgm:pt>
    <dgm:pt modelId="{EF3148EF-A3E4-49EE-B673-B0C5E8E413C4}" type="parTrans" cxnId="{04BA8FCA-923F-4EC3-B3B4-B98498505C62}">
      <dgm:prSet/>
      <dgm:spPr/>
      <dgm:t>
        <a:bodyPr/>
        <a:lstStyle/>
        <a:p>
          <a:endParaRPr lang="en-US"/>
        </a:p>
      </dgm:t>
    </dgm:pt>
    <dgm:pt modelId="{8A50403B-93D4-4BF6-8D32-12BA1907C51C}" type="sibTrans" cxnId="{04BA8FCA-923F-4EC3-B3B4-B98498505C62}">
      <dgm:prSet/>
      <dgm:spPr/>
      <dgm:t>
        <a:bodyPr/>
        <a:lstStyle/>
        <a:p>
          <a:endParaRPr lang="en-US"/>
        </a:p>
      </dgm:t>
    </dgm:pt>
    <dgm:pt modelId="{9F00AC7C-4B4C-4A9D-BFDB-0DED252906FF}">
      <dgm:prSet phldrT="[Text]"/>
      <dgm:spPr>
        <a:solidFill>
          <a:srgbClr val="00CC99"/>
        </a:solidFill>
        <a:ln>
          <a:solidFill>
            <a:srgbClr val="FF6600"/>
          </a:solidFill>
        </a:ln>
      </dgm:spPr>
      <dgm:t>
        <a:bodyPr/>
        <a:lstStyle/>
        <a:p>
          <a:r>
            <a:rPr lang="en-US" dirty="0" smtClean="0">
              <a:latin typeface="Arial" panose="020B0604020202020204" pitchFamily="34" charset="0"/>
              <a:cs typeface="Arial" panose="020B0604020202020204" pitchFamily="34" charset="0"/>
            </a:rPr>
            <a:t>4. </a:t>
          </a:r>
        </a:p>
        <a:p>
          <a:r>
            <a:rPr lang="en-US" dirty="0" smtClean="0">
              <a:latin typeface="Arial" panose="020B0604020202020204" pitchFamily="34" charset="0"/>
              <a:cs typeface="Arial" panose="020B0604020202020204" pitchFamily="34" charset="0"/>
            </a:rPr>
            <a:t>Write</a:t>
          </a:r>
          <a:endParaRPr lang="en-US" dirty="0">
            <a:latin typeface="Arial" panose="020B0604020202020204" pitchFamily="34" charset="0"/>
            <a:cs typeface="Arial" panose="020B0604020202020204" pitchFamily="34" charset="0"/>
          </a:endParaRPr>
        </a:p>
      </dgm:t>
    </dgm:pt>
    <dgm:pt modelId="{0CC74B0F-1119-407F-8328-76A458D205A0}" type="parTrans" cxnId="{32F8FCF1-0839-4DB4-BB58-C8621FB556C0}">
      <dgm:prSet/>
      <dgm:spPr/>
      <dgm:t>
        <a:bodyPr/>
        <a:lstStyle/>
        <a:p>
          <a:endParaRPr lang="en-US"/>
        </a:p>
      </dgm:t>
    </dgm:pt>
    <dgm:pt modelId="{18E50517-C625-41E8-ACA9-1CC1444FED53}" type="sibTrans" cxnId="{32F8FCF1-0839-4DB4-BB58-C8621FB556C0}">
      <dgm:prSet/>
      <dgm:spPr/>
      <dgm:t>
        <a:bodyPr/>
        <a:lstStyle/>
        <a:p>
          <a:endParaRPr lang="en-US"/>
        </a:p>
      </dgm:t>
    </dgm:pt>
    <dgm:pt modelId="{9F724E16-5796-43C6-BA44-CA6CA4C40B11}">
      <dgm:prSet phldrT="[Text]"/>
      <dgm:spPr>
        <a:solidFill>
          <a:srgbClr val="00CC99"/>
        </a:solidFill>
        <a:ln>
          <a:solidFill>
            <a:srgbClr val="FF6600"/>
          </a:solidFill>
        </a:ln>
      </dgm:spPr>
      <dgm:t>
        <a:bodyPr/>
        <a:lstStyle/>
        <a:p>
          <a:r>
            <a:rPr lang="en-US" dirty="0" smtClean="0">
              <a:latin typeface="Arial" panose="020B0604020202020204" pitchFamily="34" charset="0"/>
              <a:cs typeface="Arial" panose="020B0604020202020204" pitchFamily="34" charset="0"/>
            </a:rPr>
            <a:t>5. </a:t>
          </a:r>
        </a:p>
        <a:p>
          <a:r>
            <a:rPr lang="en-US" dirty="0" smtClean="0">
              <a:latin typeface="Arial" panose="020B0604020202020204" pitchFamily="34" charset="0"/>
              <a:cs typeface="Arial" panose="020B0604020202020204" pitchFamily="34" charset="0"/>
            </a:rPr>
            <a:t>Gather resources</a:t>
          </a:r>
          <a:endParaRPr lang="en-US" dirty="0">
            <a:latin typeface="Arial" panose="020B0604020202020204" pitchFamily="34" charset="0"/>
            <a:cs typeface="Arial" panose="020B0604020202020204" pitchFamily="34" charset="0"/>
          </a:endParaRPr>
        </a:p>
      </dgm:t>
    </dgm:pt>
    <dgm:pt modelId="{D5670782-E179-420C-8592-FECB059C54E7}" type="parTrans" cxnId="{B06250E5-F4C2-4E09-92F8-1D2D70AC5C5B}">
      <dgm:prSet/>
      <dgm:spPr/>
      <dgm:t>
        <a:bodyPr/>
        <a:lstStyle/>
        <a:p>
          <a:endParaRPr lang="en-US"/>
        </a:p>
      </dgm:t>
    </dgm:pt>
    <dgm:pt modelId="{A5AAC6C1-C842-4CF2-8FC8-B42B6227DA98}" type="sibTrans" cxnId="{B06250E5-F4C2-4E09-92F8-1D2D70AC5C5B}">
      <dgm:prSet/>
      <dgm:spPr/>
      <dgm:t>
        <a:bodyPr/>
        <a:lstStyle/>
        <a:p>
          <a:endParaRPr lang="en-US"/>
        </a:p>
      </dgm:t>
    </dgm:pt>
    <dgm:pt modelId="{4AFCEA0C-80A3-45C5-91CD-D1E4AF5C41B3}">
      <dgm:prSet phldrT="[Text]"/>
      <dgm:spPr>
        <a:solidFill>
          <a:srgbClr val="00CC99"/>
        </a:solidFill>
        <a:ln>
          <a:solidFill>
            <a:srgbClr val="FF6600"/>
          </a:solidFill>
        </a:ln>
      </dgm:spPr>
      <dgm:t>
        <a:bodyPr/>
        <a:lstStyle/>
        <a:p>
          <a:r>
            <a:rPr lang="en-US" dirty="0" smtClean="0">
              <a:latin typeface="Arial" panose="020B0604020202020204" pitchFamily="34" charset="0"/>
              <a:cs typeface="Arial" panose="020B0604020202020204" pitchFamily="34" charset="0"/>
            </a:rPr>
            <a:t>6. </a:t>
          </a:r>
        </a:p>
        <a:p>
          <a:r>
            <a:rPr lang="en-US" dirty="0" smtClean="0">
              <a:latin typeface="Arial" panose="020B0604020202020204" pitchFamily="34" charset="0"/>
              <a:cs typeface="Arial" panose="020B0604020202020204" pitchFamily="34" charset="0"/>
            </a:rPr>
            <a:t>Decide ownership</a:t>
          </a:r>
          <a:endParaRPr lang="en-US" dirty="0">
            <a:latin typeface="Arial" panose="020B0604020202020204" pitchFamily="34" charset="0"/>
            <a:cs typeface="Arial" panose="020B0604020202020204" pitchFamily="34" charset="0"/>
          </a:endParaRPr>
        </a:p>
      </dgm:t>
    </dgm:pt>
    <dgm:pt modelId="{1C99C96B-5145-4E19-BF6A-C6DE893DADB1}" type="parTrans" cxnId="{125805A2-3575-4F44-8127-DC715D245699}">
      <dgm:prSet/>
      <dgm:spPr/>
      <dgm:t>
        <a:bodyPr/>
        <a:lstStyle/>
        <a:p>
          <a:endParaRPr lang="en-US"/>
        </a:p>
      </dgm:t>
    </dgm:pt>
    <dgm:pt modelId="{494CBBAF-F6FA-420A-9576-E5138F3520FF}" type="sibTrans" cxnId="{125805A2-3575-4F44-8127-DC715D245699}">
      <dgm:prSet/>
      <dgm:spPr/>
      <dgm:t>
        <a:bodyPr/>
        <a:lstStyle/>
        <a:p>
          <a:endParaRPr lang="en-US"/>
        </a:p>
      </dgm:t>
    </dgm:pt>
    <dgm:pt modelId="{236D3198-D8CA-43B8-92B8-8A9DE1E48F61}" type="pres">
      <dgm:prSet presAssocID="{EB437695-3BD0-4E91-9ABC-6B8293D775CD}" presName="Name0" presStyleCnt="0">
        <dgm:presLayoutVars>
          <dgm:chMax val="1"/>
          <dgm:chPref val="1"/>
          <dgm:dir/>
          <dgm:animOne val="branch"/>
          <dgm:animLvl val="lvl"/>
        </dgm:presLayoutVars>
      </dgm:prSet>
      <dgm:spPr/>
      <dgm:t>
        <a:bodyPr/>
        <a:lstStyle/>
        <a:p>
          <a:endParaRPr lang="en-US"/>
        </a:p>
      </dgm:t>
    </dgm:pt>
    <dgm:pt modelId="{F51DBC57-7A68-4588-99F9-E5FADCCD7149}" type="pres">
      <dgm:prSet presAssocID="{5036BC87-2A2C-425F-9D22-D9E07CAD779C}" presName="Parent" presStyleLbl="node0" presStyleIdx="0" presStyleCnt="1">
        <dgm:presLayoutVars>
          <dgm:chMax val="6"/>
          <dgm:chPref val="6"/>
        </dgm:presLayoutVars>
      </dgm:prSet>
      <dgm:spPr/>
      <dgm:t>
        <a:bodyPr/>
        <a:lstStyle/>
        <a:p>
          <a:endParaRPr lang="en-US"/>
        </a:p>
      </dgm:t>
    </dgm:pt>
    <dgm:pt modelId="{31F61785-0659-4769-856D-797941A5B9FC}" type="pres">
      <dgm:prSet presAssocID="{7673831C-BD7F-4DB0-9614-D200254B9F3F}" presName="Accent1" presStyleCnt="0"/>
      <dgm:spPr/>
    </dgm:pt>
    <dgm:pt modelId="{39634A91-42A0-42D8-BC76-CE7758F27136}" type="pres">
      <dgm:prSet presAssocID="{7673831C-BD7F-4DB0-9614-D200254B9F3F}" presName="Accent" presStyleLbl="bgShp" presStyleIdx="0" presStyleCnt="6"/>
      <dgm:spPr/>
    </dgm:pt>
    <dgm:pt modelId="{485555FE-2E94-4FEE-8CBE-F03DE5433E65}" type="pres">
      <dgm:prSet presAssocID="{7673831C-BD7F-4DB0-9614-D200254B9F3F}" presName="Child1" presStyleLbl="node1" presStyleIdx="0" presStyleCnt="6">
        <dgm:presLayoutVars>
          <dgm:chMax val="0"/>
          <dgm:chPref val="0"/>
          <dgm:bulletEnabled val="1"/>
        </dgm:presLayoutVars>
      </dgm:prSet>
      <dgm:spPr/>
      <dgm:t>
        <a:bodyPr/>
        <a:lstStyle/>
        <a:p>
          <a:endParaRPr lang="en-US"/>
        </a:p>
      </dgm:t>
    </dgm:pt>
    <dgm:pt modelId="{63B4BBA3-F0FC-4FAF-989E-0CF7DA996A51}" type="pres">
      <dgm:prSet presAssocID="{4EFFDEAC-B719-43F7-B359-C47E44A0434F}" presName="Accent2" presStyleCnt="0"/>
      <dgm:spPr/>
    </dgm:pt>
    <dgm:pt modelId="{60BC2044-C3A5-42F0-BFF2-59C9E52B3AB1}" type="pres">
      <dgm:prSet presAssocID="{4EFFDEAC-B719-43F7-B359-C47E44A0434F}" presName="Accent" presStyleLbl="bgShp" presStyleIdx="1" presStyleCnt="6"/>
      <dgm:spPr/>
    </dgm:pt>
    <dgm:pt modelId="{D970FE4F-854A-4863-A5D8-2E84FE377A1C}" type="pres">
      <dgm:prSet presAssocID="{4EFFDEAC-B719-43F7-B359-C47E44A0434F}" presName="Child2" presStyleLbl="node1" presStyleIdx="1" presStyleCnt="6">
        <dgm:presLayoutVars>
          <dgm:chMax val="0"/>
          <dgm:chPref val="0"/>
          <dgm:bulletEnabled val="1"/>
        </dgm:presLayoutVars>
      </dgm:prSet>
      <dgm:spPr/>
      <dgm:t>
        <a:bodyPr/>
        <a:lstStyle/>
        <a:p>
          <a:endParaRPr lang="en-US"/>
        </a:p>
      </dgm:t>
    </dgm:pt>
    <dgm:pt modelId="{A5921051-FE8B-4E29-9A21-75B6DFAADA98}" type="pres">
      <dgm:prSet presAssocID="{EFD4083E-E1B9-4F15-93F0-909D46631EF2}" presName="Accent3" presStyleCnt="0"/>
      <dgm:spPr/>
    </dgm:pt>
    <dgm:pt modelId="{06BCDBE0-435B-4528-AF63-9E8FE79A6109}" type="pres">
      <dgm:prSet presAssocID="{EFD4083E-E1B9-4F15-93F0-909D46631EF2}" presName="Accent" presStyleLbl="bgShp" presStyleIdx="2" presStyleCnt="6"/>
      <dgm:spPr/>
    </dgm:pt>
    <dgm:pt modelId="{4A97067C-D418-4DEA-A691-347A86543F01}" type="pres">
      <dgm:prSet presAssocID="{EFD4083E-E1B9-4F15-93F0-909D46631EF2}" presName="Child3" presStyleLbl="node1" presStyleIdx="2" presStyleCnt="6">
        <dgm:presLayoutVars>
          <dgm:chMax val="0"/>
          <dgm:chPref val="0"/>
          <dgm:bulletEnabled val="1"/>
        </dgm:presLayoutVars>
      </dgm:prSet>
      <dgm:spPr/>
      <dgm:t>
        <a:bodyPr/>
        <a:lstStyle/>
        <a:p>
          <a:endParaRPr lang="en-US"/>
        </a:p>
      </dgm:t>
    </dgm:pt>
    <dgm:pt modelId="{AF2D46C9-89C6-4923-BB49-CEB2A0122805}" type="pres">
      <dgm:prSet presAssocID="{9F00AC7C-4B4C-4A9D-BFDB-0DED252906FF}" presName="Accent4" presStyleCnt="0"/>
      <dgm:spPr/>
    </dgm:pt>
    <dgm:pt modelId="{752B6300-0DFA-4C0F-898F-44DEBAA0D1A0}" type="pres">
      <dgm:prSet presAssocID="{9F00AC7C-4B4C-4A9D-BFDB-0DED252906FF}" presName="Accent" presStyleLbl="bgShp" presStyleIdx="3" presStyleCnt="6"/>
      <dgm:spPr/>
    </dgm:pt>
    <dgm:pt modelId="{06DB2EF2-B76B-4D8A-B4C9-6A2EBC9C6D91}" type="pres">
      <dgm:prSet presAssocID="{9F00AC7C-4B4C-4A9D-BFDB-0DED252906FF}" presName="Child4" presStyleLbl="node1" presStyleIdx="3" presStyleCnt="6">
        <dgm:presLayoutVars>
          <dgm:chMax val="0"/>
          <dgm:chPref val="0"/>
          <dgm:bulletEnabled val="1"/>
        </dgm:presLayoutVars>
      </dgm:prSet>
      <dgm:spPr/>
      <dgm:t>
        <a:bodyPr/>
        <a:lstStyle/>
        <a:p>
          <a:endParaRPr lang="en-US"/>
        </a:p>
      </dgm:t>
    </dgm:pt>
    <dgm:pt modelId="{30A23D80-AFA9-4C19-A68E-3E8EFFCCC9B1}" type="pres">
      <dgm:prSet presAssocID="{9F724E16-5796-43C6-BA44-CA6CA4C40B11}" presName="Accent5" presStyleCnt="0"/>
      <dgm:spPr/>
    </dgm:pt>
    <dgm:pt modelId="{FA4427E7-D4C9-4FEF-B9C2-B09854D578B4}" type="pres">
      <dgm:prSet presAssocID="{9F724E16-5796-43C6-BA44-CA6CA4C40B11}" presName="Accent" presStyleLbl="bgShp" presStyleIdx="4" presStyleCnt="6"/>
      <dgm:spPr/>
    </dgm:pt>
    <dgm:pt modelId="{DE6B659A-E13A-49E0-AF16-C0849F32BB31}" type="pres">
      <dgm:prSet presAssocID="{9F724E16-5796-43C6-BA44-CA6CA4C40B11}" presName="Child5" presStyleLbl="node1" presStyleIdx="4" presStyleCnt="6">
        <dgm:presLayoutVars>
          <dgm:chMax val="0"/>
          <dgm:chPref val="0"/>
          <dgm:bulletEnabled val="1"/>
        </dgm:presLayoutVars>
      </dgm:prSet>
      <dgm:spPr/>
      <dgm:t>
        <a:bodyPr/>
        <a:lstStyle/>
        <a:p>
          <a:endParaRPr lang="en-US"/>
        </a:p>
      </dgm:t>
    </dgm:pt>
    <dgm:pt modelId="{98956D00-3E85-4D88-8073-F2216BD7FDC6}" type="pres">
      <dgm:prSet presAssocID="{4AFCEA0C-80A3-45C5-91CD-D1E4AF5C41B3}" presName="Accent6" presStyleCnt="0"/>
      <dgm:spPr/>
    </dgm:pt>
    <dgm:pt modelId="{7DB9C393-0897-4E81-AEE5-78FC14C39209}" type="pres">
      <dgm:prSet presAssocID="{4AFCEA0C-80A3-45C5-91CD-D1E4AF5C41B3}" presName="Accent" presStyleLbl="bgShp" presStyleIdx="5" presStyleCnt="6"/>
      <dgm:spPr/>
    </dgm:pt>
    <dgm:pt modelId="{BEF40E40-2509-4B78-B20A-06412D2982BD}" type="pres">
      <dgm:prSet presAssocID="{4AFCEA0C-80A3-45C5-91CD-D1E4AF5C41B3}" presName="Child6" presStyleLbl="node1" presStyleIdx="5" presStyleCnt="6">
        <dgm:presLayoutVars>
          <dgm:chMax val="0"/>
          <dgm:chPref val="0"/>
          <dgm:bulletEnabled val="1"/>
        </dgm:presLayoutVars>
      </dgm:prSet>
      <dgm:spPr/>
      <dgm:t>
        <a:bodyPr/>
        <a:lstStyle/>
        <a:p>
          <a:endParaRPr lang="en-US"/>
        </a:p>
      </dgm:t>
    </dgm:pt>
  </dgm:ptLst>
  <dgm:cxnLst>
    <dgm:cxn modelId="{0A802243-B4E1-4122-8212-B30F1D1C8C3A}" type="presOf" srcId="{9F724E16-5796-43C6-BA44-CA6CA4C40B11}" destId="{DE6B659A-E13A-49E0-AF16-C0849F32BB31}" srcOrd="0" destOrd="0" presId="urn:microsoft.com/office/officeart/2011/layout/HexagonRadial"/>
    <dgm:cxn modelId="{86828CBC-1C6B-4FF2-B3A5-2D2B1A8A77AB}" type="presOf" srcId="{7673831C-BD7F-4DB0-9614-D200254B9F3F}" destId="{485555FE-2E94-4FEE-8CBE-F03DE5433E65}" srcOrd="0" destOrd="0" presId="urn:microsoft.com/office/officeart/2011/layout/HexagonRadial"/>
    <dgm:cxn modelId="{7A3C08EF-0FBD-410F-92C6-E800935E156A}" type="presOf" srcId="{4AFCEA0C-80A3-45C5-91CD-D1E4AF5C41B3}" destId="{BEF40E40-2509-4B78-B20A-06412D2982BD}" srcOrd="0" destOrd="0" presId="urn:microsoft.com/office/officeart/2011/layout/HexagonRadial"/>
    <dgm:cxn modelId="{BDA88A03-3FD6-404D-BD24-AC4D43943EC5}" type="presOf" srcId="{EFD4083E-E1B9-4F15-93F0-909D46631EF2}" destId="{4A97067C-D418-4DEA-A691-347A86543F01}" srcOrd="0" destOrd="0" presId="urn:microsoft.com/office/officeart/2011/layout/HexagonRadial"/>
    <dgm:cxn modelId="{700847C4-CC7C-4FCB-9ABC-48F3016AA2F2}" type="presOf" srcId="{5036BC87-2A2C-425F-9D22-D9E07CAD779C}" destId="{F51DBC57-7A68-4588-99F9-E5FADCCD7149}" srcOrd="0" destOrd="0" presId="urn:microsoft.com/office/officeart/2011/layout/HexagonRadial"/>
    <dgm:cxn modelId="{125805A2-3575-4F44-8127-DC715D245699}" srcId="{5036BC87-2A2C-425F-9D22-D9E07CAD779C}" destId="{4AFCEA0C-80A3-45C5-91CD-D1E4AF5C41B3}" srcOrd="5" destOrd="0" parTransId="{1C99C96B-5145-4E19-BF6A-C6DE893DADB1}" sibTransId="{494CBBAF-F6FA-420A-9576-E5138F3520FF}"/>
    <dgm:cxn modelId="{22945BBC-83DC-4E57-BBA5-AD13EA2D99D4}" srcId="{5036BC87-2A2C-425F-9D22-D9E07CAD779C}" destId="{4EFFDEAC-B719-43F7-B359-C47E44A0434F}" srcOrd="1" destOrd="0" parTransId="{76B873D2-0ECD-4973-B744-A0BAABD64AE4}" sibTransId="{2E038FCF-610D-4CE2-9C5E-938750F90678}"/>
    <dgm:cxn modelId="{04BA8FCA-923F-4EC3-B3B4-B98498505C62}" srcId="{5036BC87-2A2C-425F-9D22-D9E07CAD779C}" destId="{EFD4083E-E1B9-4F15-93F0-909D46631EF2}" srcOrd="2" destOrd="0" parTransId="{EF3148EF-A3E4-49EE-B673-B0C5E8E413C4}" sibTransId="{8A50403B-93D4-4BF6-8D32-12BA1907C51C}"/>
    <dgm:cxn modelId="{88DFB499-A4F7-4839-BA91-0E3A0A770EB8}" type="presOf" srcId="{EB437695-3BD0-4E91-9ABC-6B8293D775CD}" destId="{236D3198-D8CA-43B8-92B8-8A9DE1E48F61}" srcOrd="0" destOrd="0" presId="urn:microsoft.com/office/officeart/2011/layout/HexagonRadial"/>
    <dgm:cxn modelId="{32F8FCF1-0839-4DB4-BB58-C8621FB556C0}" srcId="{5036BC87-2A2C-425F-9D22-D9E07CAD779C}" destId="{9F00AC7C-4B4C-4A9D-BFDB-0DED252906FF}" srcOrd="3" destOrd="0" parTransId="{0CC74B0F-1119-407F-8328-76A458D205A0}" sibTransId="{18E50517-C625-41E8-ACA9-1CC1444FED53}"/>
    <dgm:cxn modelId="{802CB4F8-2A55-4032-AA73-8DEF0446A7D6}" srcId="{EB437695-3BD0-4E91-9ABC-6B8293D775CD}" destId="{5036BC87-2A2C-425F-9D22-D9E07CAD779C}" srcOrd="0" destOrd="0" parTransId="{AF27EBB3-721E-4FB3-8EF0-240A189F5ADF}" sibTransId="{A762E03E-FA11-4596-BA00-F84CAC297CB6}"/>
    <dgm:cxn modelId="{2A49C757-2B08-4861-AA2B-EA23E0A4C386}" type="presOf" srcId="{9F00AC7C-4B4C-4A9D-BFDB-0DED252906FF}" destId="{06DB2EF2-B76B-4D8A-B4C9-6A2EBC9C6D91}" srcOrd="0" destOrd="0" presId="urn:microsoft.com/office/officeart/2011/layout/HexagonRadial"/>
    <dgm:cxn modelId="{BB0DACBC-DF70-46B5-A431-D6F56429CCB9}" type="presOf" srcId="{4EFFDEAC-B719-43F7-B359-C47E44A0434F}" destId="{D970FE4F-854A-4863-A5D8-2E84FE377A1C}" srcOrd="0" destOrd="0" presId="urn:microsoft.com/office/officeart/2011/layout/HexagonRadial"/>
    <dgm:cxn modelId="{9CE3865A-0454-4756-A6D0-1CC97BD925A9}" srcId="{5036BC87-2A2C-425F-9D22-D9E07CAD779C}" destId="{7673831C-BD7F-4DB0-9614-D200254B9F3F}" srcOrd="0" destOrd="0" parTransId="{ECA496B0-FB6E-4386-92BF-7377E90E7415}" sibTransId="{11508157-FF15-4D58-9CD4-76477DBB713E}"/>
    <dgm:cxn modelId="{B06250E5-F4C2-4E09-92F8-1D2D70AC5C5B}" srcId="{5036BC87-2A2C-425F-9D22-D9E07CAD779C}" destId="{9F724E16-5796-43C6-BA44-CA6CA4C40B11}" srcOrd="4" destOrd="0" parTransId="{D5670782-E179-420C-8592-FECB059C54E7}" sibTransId="{A5AAC6C1-C842-4CF2-8FC8-B42B6227DA98}"/>
    <dgm:cxn modelId="{DDD83E67-4BAA-4F3B-825E-26C6B1BD583C}" type="presParOf" srcId="{236D3198-D8CA-43B8-92B8-8A9DE1E48F61}" destId="{F51DBC57-7A68-4588-99F9-E5FADCCD7149}" srcOrd="0" destOrd="0" presId="urn:microsoft.com/office/officeart/2011/layout/HexagonRadial"/>
    <dgm:cxn modelId="{C2291C00-5D7A-45BE-B0A3-355EF1837792}" type="presParOf" srcId="{236D3198-D8CA-43B8-92B8-8A9DE1E48F61}" destId="{31F61785-0659-4769-856D-797941A5B9FC}" srcOrd="1" destOrd="0" presId="urn:microsoft.com/office/officeart/2011/layout/HexagonRadial"/>
    <dgm:cxn modelId="{DDF5B393-7939-4BF7-895C-8E4EBE569A75}" type="presParOf" srcId="{31F61785-0659-4769-856D-797941A5B9FC}" destId="{39634A91-42A0-42D8-BC76-CE7758F27136}" srcOrd="0" destOrd="0" presId="urn:microsoft.com/office/officeart/2011/layout/HexagonRadial"/>
    <dgm:cxn modelId="{929CB289-2895-4D3B-8168-A63B33D03F14}" type="presParOf" srcId="{236D3198-D8CA-43B8-92B8-8A9DE1E48F61}" destId="{485555FE-2E94-4FEE-8CBE-F03DE5433E65}" srcOrd="2" destOrd="0" presId="urn:microsoft.com/office/officeart/2011/layout/HexagonRadial"/>
    <dgm:cxn modelId="{E8080561-9EF1-4CC5-88AC-B5D583084147}" type="presParOf" srcId="{236D3198-D8CA-43B8-92B8-8A9DE1E48F61}" destId="{63B4BBA3-F0FC-4FAF-989E-0CF7DA996A51}" srcOrd="3" destOrd="0" presId="urn:microsoft.com/office/officeart/2011/layout/HexagonRadial"/>
    <dgm:cxn modelId="{11F3D352-F8A7-42B3-8A2A-5971C174E55D}" type="presParOf" srcId="{63B4BBA3-F0FC-4FAF-989E-0CF7DA996A51}" destId="{60BC2044-C3A5-42F0-BFF2-59C9E52B3AB1}" srcOrd="0" destOrd="0" presId="urn:microsoft.com/office/officeart/2011/layout/HexagonRadial"/>
    <dgm:cxn modelId="{046A3E0A-EA04-4969-9478-F243D4FFDC40}" type="presParOf" srcId="{236D3198-D8CA-43B8-92B8-8A9DE1E48F61}" destId="{D970FE4F-854A-4863-A5D8-2E84FE377A1C}" srcOrd="4" destOrd="0" presId="urn:microsoft.com/office/officeart/2011/layout/HexagonRadial"/>
    <dgm:cxn modelId="{DB6F43E9-79CD-4E38-8997-791750D535B9}" type="presParOf" srcId="{236D3198-D8CA-43B8-92B8-8A9DE1E48F61}" destId="{A5921051-FE8B-4E29-9A21-75B6DFAADA98}" srcOrd="5" destOrd="0" presId="urn:microsoft.com/office/officeart/2011/layout/HexagonRadial"/>
    <dgm:cxn modelId="{8DC772C4-FB5E-4F0E-A523-397229B1E07E}" type="presParOf" srcId="{A5921051-FE8B-4E29-9A21-75B6DFAADA98}" destId="{06BCDBE0-435B-4528-AF63-9E8FE79A6109}" srcOrd="0" destOrd="0" presId="urn:microsoft.com/office/officeart/2011/layout/HexagonRadial"/>
    <dgm:cxn modelId="{70E8F54F-FFF4-4A15-A70A-F302CC6DF135}" type="presParOf" srcId="{236D3198-D8CA-43B8-92B8-8A9DE1E48F61}" destId="{4A97067C-D418-4DEA-A691-347A86543F01}" srcOrd="6" destOrd="0" presId="urn:microsoft.com/office/officeart/2011/layout/HexagonRadial"/>
    <dgm:cxn modelId="{215DCBB7-B6F4-44C6-B124-C7084484ADE1}" type="presParOf" srcId="{236D3198-D8CA-43B8-92B8-8A9DE1E48F61}" destId="{AF2D46C9-89C6-4923-BB49-CEB2A0122805}" srcOrd="7" destOrd="0" presId="urn:microsoft.com/office/officeart/2011/layout/HexagonRadial"/>
    <dgm:cxn modelId="{5AB0B5E4-C4F2-43CA-A2E6-B04515F55246}" type="presParOf" srcId="{AF2D46C9-89C6-4923-BB49-CEB2A0122805}" destId="{752B6300-0DFA-4C0F-898F-44DEBAA0D1A0}" srcOrd="0" destOrd="0" presId="urn:microsoft.com/office/officeart/2011/layout/HexagonRadial"/>
    <dgm:cxn modelId="{A7C2DC52-2797-4547-A373-C28EC074A477}" type="presParOf" srcId="{236D3198-D8CA-43B8-92B8-8A9DE1E48F61}" destId="{06DB2EF2-B76B-4D8A-B4C9-6A2EBC9C6D91}" srcOrd="8" destOrd="0" presId="urn:microsoft.com/office/officeart/2011/layout/HexagonRadial"/>
    <dgm:cxn modelId="{5F6FC992-6F09-48D4-9138-15E2670CCEB5}" type="presParOf" srcId="{236D3198-D8CA-43B8-92B8-8A9DE1E48F61}" destId="{30A23D80-AFA9-4C19-A68E-3E8EFFCCC9B1}" srcOrd="9" destOrd="0" presId="urn:microsoft.com/office/officeart/2011/layout/HexagonRadial"/>
    <dgm:cxn modelId="{4701FE5F-9A6A-4F7C-B580-2AD6CDB3C19A}" type="presParOf" srcId="{30A23D80-AFA9-4C19-A68E-3E8EFFCCC9B1}" destId="{FA4427E7-D4C9-4FEF-B9C2-B09854D578B4}" srcOrd="0" destOrd="0" presId="urn:microsoft.com/office/officeart/2011/layout/HexagonRadial"/>
    <dgm:cxn modelId="{6B93D258-0CED-46BD-BA78-761D937AE8A4}" type="presParOf" srcId="{236D3198-D8CA-43B8-92B8-8A9DE1E48F61}" destId="{DE6B659A-E13A-49E0-AF16-C0849F32BB31}" srcOrd="10" destOrd="0" presId="urn:microsoft.com/office/officeart/2011/layout/HexagonRadial"/>
    <dgm:cxn modelId="{9A3797A2-8C1E-4E30-97F0-2271833F3132}" type="presParOf" srcId="{236D3198-D8CA-43B8-92B8-8A9DE1E48F61}" destId="{98956D00-3E85-4D88-8073-F2216BD7FDC6}" srcOrd="11" destOrd="0" presId="urn:microsoft.com/office/officeart/2011/layout/HexagonRadial"/>
    <dgm:cxn modelId="{F1B3B705-3A23-46F0-BF6A-92D841A2887D}" type="presParOf" srcId="{98956D00-3E85-4D88-8073-F2216BD7FDC6}" destId="{7DB9C393-0897-4E81-AEE5-78FC14C39209}" srcOrd="0" destOrd="0" presId="urn:microsoft.com/office/officeart/2011/layout/HexagonRadial"/>
    <dgm:cxn modelId="{67C42433-14DB-481A-B8CB-512F51B1E662}" type="presParOf" srcId="{236D3198-D8CA-43B8-92B8-8A9DE1E48F61}" destId="{BEF40E40-2509-4B78-B20A-06412D2982BD}"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9EE9C1-9492-46F9-8D81-D702689AF0C5}" type="datetimeFigureOut">
              <a:rPr lang="en-US" smtClean="0"/>
              <a:pPr/>
              <a:t>9/10/2014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82658B-B819-4A28-B67F-EDDC7966318B}" type="slidenum">
              <a:rPr lang="en-US" smtClean="0"/>
              <a:pPr/>
              <a:t>‹#›</a:t>
            </a:fld>
            <a:endParaRPr lang="en-US"/>
          </a:p>
        </p:txBody>
      </p:sp>
    </p:spTree>
    <p:extLst>
      <p:ext uri="{BB962C8B-B14F-4D97-AF65-F5344CB8AC3E}">
        <p14:creationId xmlns:p14="http://schemas.microsoft.com/office/powerpoint/2010/main" val="1825544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4A858B-AB5F-4461-99EF-18D3CC6F0C69}" type="datetimeFigureOut">
              <a:rPr lang="en-US" smtClean="0"/>
              <a:pPr/>
              <a:t>9/10/2014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774DA1-48A7-4104-9F43-65059D6B611B}" type="slidenum">
              <a:rPr lang="en-US" smtClean="0"/>
              <a:pPr/>
              <a:t>‹#›</a:t>
            </a:fld>
            <a:endParaRPr lang="en-US"/>
          </a:p>
        </p:txBody>
      </p:sp>
    </p:spTree>
    <p:extLst>
      <p:ext uri="{BB962C8B-B14F-4D97-AF65-F5344CB8AC3E}">
        <p14:creationId xmlns:p14="http://schemas.microsoft.com/office/powerpoint/2010/main" val="202601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People liked what Debbie Fields did with those resources so much that they were willing to pay her more for the cookies than it cost her to buy the resources to make them.</a:t>
            </a:r>
            <a:endParaRPr lang="en-US" dirty="0"/>
          </a:p>
        </p:txBody>
      </p:sp>
      <p:sp>
        <p:nvSpPr>
          <p:cNvPr id="4" name="Slide Number Placeholder 3"/>
          <p:cNvSpPr>
            <a:spLocks noGrp="1"/>
          </p:cNvSpPr>
          <p:nvPr>
            <p:ph type="sldNum" sz="quarter" idx="10"/>
          </p:nvPr>
        </p:nvSpPr>
        <p:spPr/>
        <p:txBody>
          <a:bodyPr/>
          <a:lstStyle/>
          <a:p>
            <a:fld id="{79774DA1-48A7-4104-9F43-65059D6B611B}" type="slidenum">
              <a:rPr lang="en-US" smtClean="0"/>
              <a:pPr/>
              <a:t>4</a:t>
            </a:fld>
            <a:endParaRPr lang="en-US"/>
          </a:p>
        </p:txBody>
      </p:sp>
    </p:spTree>
    <p:extLst>
      <p:ext uri="{BB962C8B-B14F-4D97-AF65-F5344CB8AC3E}">
        <p14:creationId xmlns:p14="http://schemas.microsoft.com/office/powerpoint/2010/main" val="4219719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Each of these alternative approaches offers opportunities for innovation and growth for the right entrepreneur.</a:t>
            </a:r>
            <a:endParaRPr lang="en-US" dirty="0"/>
          </a:p>
        </p:txBody>
      </p:sp>
      <p:sp>
        <p:nvSpPr>
          <p:cNvPr id="4" name="Slide Number Placeholder 3"/>
          <p:cNvSpPr>
            <a:spLocks noGrp="1"/>
          </p:cNvSpPr>
          <p:nvPr>
            <p:ph type="sldNum" sz="quarter" idx="10"/>
          </p:nvPr>
        </p:nvSpPr>
        <p:spPr/>
        <p:txBody>
          <a:bodyPr/>
          <a:lstStyle/>
          <a:p>
            <a:fld id="{79774DA1-48A7-4104-9F43-65059D6B611B}" type="slidenum">
              <a:rPr lang="en-US" smtClean="0"/>
              <a:pPr/>
              <a:t>23</a:t>
            </a:fld>
            <a:endParaRPr lang="en-US"/>
          </a:p>
        </p:txBody>
      </p:sp>
    </p:spTree>
    <p:extLst>
      <p:ext uri="{BB962C8B-B14F-4D97-AF65-F5344CB8AC3E}">
        <p14:creationId xmlns:p14="http://schemas.microsoft.com/office/powerpoint/2010/main" val="1649023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view emphasizes innovation as the key to entrepreneurship.  It is the essential core of creating a new business, taking on risk, and persevering in light of uncertainty.</a:t>
            </a:r>
            <a:endParaRPr lang="en-US" dirty="0"/>
          </a:p>
        </p:txBody>
      </p:sp>
      <p:sp>
        <p:nvSpPr>
          <p:cNvPr id="4" name="Slide Number Placeholder 3"/>
          <p:cNvSpPr>
            <a:spLocks noGrp="1"/>
          </p:cNvSpPr>
          <p:nvPr>
            <p:ph type="sldNum" sz="quarter" idx="10"/>
          </p:nvPr>
        </p:nvSpPr>
        <p:spPr/>
        <p:txBody>
          <a:bodyPr/>
          <a:lstStyle/>
          <a:p>
            <a:fld id="{79774DA1-48A7-4104-9F43-65059D6B611B}" type="slidenum">
              <a:rPr lang="en-US" smtClean="0"/>
              <a:pPr/>
              <a:t>24</a:t>
            </a:fld>
            <a:endParaRPr lang="en-US"/>
          </a:p>
        </p:txBody>
      </p:sp>
    </p:spTree>
    <p:extLst>
      <p:ext uri="{BB962C8B-B14F-4D97-AF65-F5344CB8AC3E}">
        <p14:creationId xmlns:p14="http://schemas.microsoft.com/office/powerpoint/2010/main" val="1072087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entrepreneur recognizes opportunities where other people see only problems or the status quo.</a:t>
            </a:r>
            <a:endParaRPr lang="en-US" i="0" dirty="0"/>
          </a:p>
        </p:txBody>
      </p:sp>
      <p:sp>
        <p:nvSpPr>
          <p:cNvPr id="4" name="Slide Number Placeholder 3"/>
          <p:cNvSpPr>
            <a:spLocks noGrp="1"/>
          </p:cNvSpPr>
          <p:nvPr>
            <p:ph type="sldNum" sz="quarter" idx="10"/>
          </p:nvPr>
        </p:nvSpPr>
        <p:spPr/>
        <p:txBody>
          <a:bodyPr/>
          <a:lstStyle/>
          <a:p>
            <a:fld id="{79774DA1-48A7-4104-9F43-65059D6B611B}" type="slidenum">
              <a:rPr lang="en-US" smtClean="0"/>
              <a:pPr/>
              <a:t>28</a:t>
            </a:fld>
            <a:endParaRPr lang="en-US"/>
          </a:p>
        </p:txBody>
      </p:sp>
    </p:spTree>
    <p:extLst>
      <p:ext uri="{BB962C8B-B14F-4D97-AF65-F5344CB8AC3E}">
        <p14:creationId xmlns:p14="http://schemas.microsoft.com/office/powerpoint/2010/main" val="1933089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Remember, not every idea is an opportunity.</a:t>
            </a:r>
          </a:p>
        </p:txBody>
      </p:sp>
      <p:sp>
        <p:nvSpPr>
          <p:cNvPr id="4" name="Slide Number Placeholder 3"/>
          <p:cNvSpPr>
            <a:spLocks noGrp="1"/>
          </p:cNvSpPr>
          <p:nvPr>
            <p:ph type="sldNum" sz="quarter" idx="10"/>
          </p:nvPr>
        </p:nvSpPr>
        <p:spPr/>
        <p:txBody>
          <a:bodyPr/>
          <a:lstStyle/>
          <a:p>
            <a:fld id="{79774DA1-48A7-4104-9F43-65059D6B611B}" type="slidenum">
              <a:rPr lang="en-US" smtClean="0"/>
              <a:pPr/>
              <a:t>32</a:t>
            </a:fld>
            <a:endParaRPr lang="en-US"/>
          </a:p>
        </p:txBody>
      </p:sp>
    </p:spTree>
    <p:extLst>
      <p:ext uri="{BB962C8B-B14F-4D97-AF65-F5344CB8AC3E}">
        <p14:creationId xmlns:p14="http://schemas.microsoft.com/office/powerpoint/2010/main" val="840788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Opportunity is </a:t>
            </a:r>
            <a:r>
              <a:rPr lang="en-US" sz="1200" b="0" i="1" u="none" strike="noStrike" kern="1200" baseline="0" dirty="0" smtClean="0">
                <a:solidFill>
                  <a:schemeClr val="tx1"/>
                </a:solidFill>
                <a:latin typeface="+mn-lt"/>
                <a:ea typeface="+mn-ea"/>
                <a:cs typeface="+mn-cs"/>
              </a:rPr>
              <a:t>situational</a:t>
            </a:r>
            <a:r>
              <a:rPr lang="en-US" sz="1200" b="0" i="0" u="none" strike="noStrike" kern="1200" baseline="0" dirty="0" smtClean="0">
                <a:solidFill>
                  <a:schemeClr val="tx1"/>
                </a:solidFill>
                <a:latin typeface="+mn-lt"/>
                <a:ea typeface="+mn-ea"/>
                <a:cs typeface="+mn-cs"/>
              </a:rPr>
              <a:t>, meaning it is dependent on variable circumstances. There are no rules about when or where an opportunity might appear.</a:t>
            </a:r>
            <a:endParaRPr lang="en-US" dirty="0"/>
          </a:p>
        </p:txBody>
      </p:sp>
      <p:sp>
        <p:nvSpPr>
          <p:cNvPr id="4" name="Slide Number Placeholder 3"/>
          <p:cNvSpPr>
            <a:spLocks noGrp="1"/>
          </p:cNvSpPr>
          <p:nvPr>
            <p:ph type="sldNum" sz="quarter" idx="10"/>
          </p:nvPr>
        </p:nvSpPr>
        <p:spPr/>
        <p:txBody>
          <a:bodyPr/>
          <a:lstStyle/>
          <a:p>
            <a:fld id="{79774DA1-48A7-4104-9F43-65059D6B611B}" type="slidenum">
              <a:rPr lang="en-US" smtClean="0"/>
              <a:pPr/>
              <a:t>34</a:t>
            </a:fld>
            <a:endParaRPr lang="en-US"/>
          </a:p>
        </p:txBody>
      </p:sp>
    </p:spTree>
    <p:extLst>
      <p:ext uri="{BB962C8B-B14F-4D97-AF65-F5344CB8AC3E}">
        <p14:creationId xmlns:p14="http://schemas.microsoft.com/office/powerpoint/2010/main" val="2662722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a:t>
            </a:r>
            <a:r>
              <a:rPr lang="en-US" sz="1200" b="1" i="0" u="none" strike="noStrike" kern="1200" baseline="0" dirty="0" smtClean="0">
                <a:solidFill>
                  <a:schemeClr val="tx1"/>
                </a:solidFill>
                <a:latin typeface="+mn-lt"/>
                <a:ea typeface="+mn-ea"/>
                <a:cs typeface="+mn-cs"/>
              </a:rPr>
              <a:t>franchise </a:t>
            </a:r>
            <a:r>
              <a:rPr lang="en-US" sz="1200" b="0" i="0" u="none" strike="noStrike" kern="1200" baseline="0" dirty="0" smtClean="0">
                <a:solidFill>
                  <a:schemeClr val="tx1"/>
                </a:solidFill>
                <a:latin typeface="+mn-lt"/>
                <a:ea typeface="+mn-ea"/>
                <a:cs typeface="+mn-cs"/>
              </a:rPr>
              <a:t>is a legal and commercial relationship between the owner of a trademark, service mark, trade name or advertising symbol and an individual or group seeking to use that identification in a business.”</a:t>
            </a:r>
            <a:endParaRPr lang="en-US" dirty="0"/>
          </a:p>
        </p:txBody>
      </p:sp>
      <p:sp>
        <p:nvSpPr>
          <p:cNvPr id="4" name="Slide Number Placeholder 3"/>
          <p:cNvSpPr>
            <a:spLocks noGrp="1"/>
          </p:cNvSpPr>
          <p:nvPr>
            <p:ph type="sldNum" sz="quarter" idx="10"/>
          </p:nvPr>
        </p:nvSpPr>
        <p:spPr/>
        <p:txBody>
          <a:bodyPr/>
          <a:lstStyle/>
          <a:p>
            <a:fld id="{79774DA1-48A7-4104-9F43-65059D6B611B}" type="slidenum">
              <a:rPr lang="en-US" smtClean="0"/>
              <a:pPr/>
              <a:t>38</a:t>
            </a:fld>
            <a:endParaRPr lang="en-US"/>
          </a:p>
        </p:txBody>
      </p:sp>
    </p:spTree>
    <p:extLst>
      <p:ext uri="{BB962C8B-B14F-4D97-AF65-F5344CB8AC3E}">
        <p14:creationId xmlns:p14="http://schemas.microsoft.com/office/powerpoint/2010/main" val="3308233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774DA1-48A7-4104-9F43-65059D6B611B}" type="slidenum">
              <a:rPr lang="en-US" smtClean="0"/>
              <a:pPr/>
              <a:t>42</a:t>
            </a:fld>
            <a:endParaRPr lang="en-US"/>
          </a:p>
        </p:txBody>
      </p:sp>
    </p:spTree>
    <p:extLst>
      <p:ext uri="{BB962C8B-B14F-4D97-AF65-F5344CB8AC3E}">
        <p14:creationId xmlns:p14="http://schemas.microsoft.com/office/powerpoint/2010/main" val="2287809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 economy of the United States is a </a:t>
            </a:r>
            <a:r>
              <a:rPr lang="en-US" b="1" dirty="0" smtClean="0"/>
              <a:t>free-enterprise system </a:t>
            </a:r>
            <a:r>
              <a:rPr lang="en-US" dirty="0" smtClean="0"/>
              <a:t>because it is characterized by private (rather</a:t>
            </a:r>
            <a:r>
              <a:rPr lang="en-US" baseline="0" dirty="0" smtClean="0"/>
              <a:t> </a:t>
            </a:r>
            <a:r>
              <a:rPr lang="en-US" dirty="0" smtClean="0"/>
              <a:t>than governmental) ownership of capital assets and goods; anyone is free to start a business. </a:t>
            </a:r>
            <a:endParaRPr lang="en-US" dirty="0"/>
          </a:p>
        </p:txBody>
      </p:sp>
      <p:sp>
        <p:nvSpPr>
          <p:cNvPr id="4" name="Slide Number Placeholder 3"/>
          <p:cNvSpPr>
            <a:spLocks noGrp="1"/>
          </p:cNvSpPr>
          <p:nvPr>
            <p:ph type="sldNum" sz="quarter" idx="10"/>
          </p:nvPr>
        </p:nvSpPr>
        <p:spPr/>
        <p:txBody>
          <a:bodyPr/>
          <a:lstStyle/>
          <a:p>
            <a:fld id="{79774DA1-48A7-4104-9F43-65059D6B611B}" type="slidenum">
              <a:rPr lang="en-US" smtClean="0"/>
              <a:pPr/>
              <a:t>5</a:t>
            </a:fld>
            <a:endParaRPr lang="en-US"/>
          </a:p>
        </p:txBody>
      </p:sp>
    </p:spTree>
    <p:extLst>
      <p:ext uri="{BB962C8B-B14F-4D97-AF65-F5344CB8AC3E}">
        <p14:creationId xmlns:p14="http://schemas.microsoft.com/office/powerpoint/2010/main" val="183073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turned the entire continent into a free-trade zone. The General Agreement on Tariffs and Trade (GATT) cut or eliminated tariffs between 117 countries. This evolved into the World Trade Organization, which has 159 members.</a:t>
            </a:r>
            <a:endParaRPr lang="en-US" dirty="0"/>
          </a:p>
        </p:txBody>
      </p:sp>
      <p:sp>
        <p:nvSpPr>
          <p:cNvPr id="4" name="Slide Number Placeholder 3"/>
          <p:cNvSpPr>
            <a:spLocks noGrp="1"/>
          </p:cNvSpPr>
          <p:nvPr>
            <p:ph type="sldNum" sz="quarter" idx="10"/>
          </p:nvPr>
        </p:nvSpPr>
        <p:spPr/>
        <p:txBody>
          <a:bodyPr/>
          <a:lstStyle/>
          <a:p>
            <a:fld id="{79774DA1-48A7-4104-9F43-65059D6B611B}" type="slidenum">
              <a:rPr lang="en-US" smtClean="0"/>
              <a:pPr/>
              <a:t>7</a:t>
            </a:fld>
            <a:endParaRPr lang="en-US"/>
          </a:p>
        </p:txBody>
      </p:sp>
    </p:spTree>
    <p:extLst>
      <p:ext uri="{BB962C8B-B14F-4D97-AF65-F5344CB8AC3E}">
        <p14:creationId xmlns:p14="http://schemas.microsoft.com/office/powerpoint/2010/main" val="3604867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neighborhood restaurant, a mattress manufacturer, a technology research company, and a clothing boutique can all be examples of a small business; even a leading local employer may be classified as “small” under this definition.</a:t>
            </a:r>
            <a:endParaRPr lang="en-US" dirty="0"/>
          </a:p>
        </p:txBody>
      </p:sp>
      <p:sp>
        <p:nvSpPr>
          <p:cNvPr id="4" name="Slide Number Placeholder 3"/>
          <p:cNvSpPr>
            <a:spLocks noGrp="1"/>
          </p:cNvSpPr>
          <p:nvPr>
            <p:ph type="sldNum" sz="quarter" idx="10"/>
          </p:nvPr>
        </p:nvSpPr>
        <p:spPr/>
        <p:txBody>
          <a:bodyPr/>
          <a:lstStyle/>
          <a:p>
            <a:fld id="{79774DA1-48A7-4104-9F43-65059D6B611B}" type="slidenum">
              <a:rPr lang="en-US" smtClean="0"/>
              <a:pPr/>
              <a:t>8</a:t>
            </a:fld>
            <a:endParaRPr lang="en-US"/>
          </a:p>
        </p:txBody>
      </p:sp>
    </p:spTree>
    <p:extLst>
      <p:ext uri="{BB962C8B-B14F-4D97-AF65-F5344CB8AC3E}">
        <p14:creationId xmlns:p14="http://schemas.microsoft.com/office/powerpoint/2010/main" val="222085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Small firms constituted 98 percent of all identified exporters and produced 33 percent of the country’s known export value in fiscal year 2010</a:t>
            </a:r>
            <a:r>
              <a:rPr lang="en-US" dirty="0" smtClean="0"/>
              <a:t>. </a:t>
            </a:r>
            <a:endParaRPr lang="en-US" dirty="0"/>
          </a:p>
        </p:txBody>
      </p:sp>
      <p:sp>
        <p:nvSpPr>
          <p:cNvPr id="4" name="Slide Number Placeholder 3"/>
          <p:cNvSpPr>
            <a:spLocks noGrp="1"/>
          </p:cNvSpPr>
          <p:nvPr>
            <p:ph type="sldNum" sz="quarter" idx="10"/>
          </p:nvPr>
        </p:nvSpPr>
        <p:spPr/>
        <p:txBody>
          <a:bodyPr/>
          <a:lstStyle/>
          <a:p>
            <a:fld id="{79774DA1-48A7-4104-9F43-65059D6B611B}" type="slidenum">
              <a:rPr lang="en-US" smtClean="0"/>
              <a:pPr/>
              <a:t>9</a:t>
            </a:fld>
            <a:endParaRPr lang="en-US"/>
          </a:p>
        </p:txBody>
      </p:sp>
    </p:spTree>
    <p:extLst>
      <p:ext uri="{BB962C8B-B14F-4D97-AF65-F5344CB8AC3E}">
        <p14:creationId xmlns:p14="http://schemas.microsoft.com/office/powerpoint/2010/main" val="158054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Entrepreneurs have declared that they are “not in business for the money” so often that it has become a cliché, but like most clichés, it is based on a degree of truth.</a:t>
            </a:r>
            <a:endParaRPr lang="en-US" dirty="0"/>
          </a:p>
        </p:txBody>
      </p:sp>
      <p:sp>
        <p:nvSpPr>
          <p:cNvPr id="4" name="Slide Number Placeholder 3"/>
          <p:cNvSpPr>
            <a:spLocks noGrp="1"/>
          </p:cNvSpPr>
          <p:nvPr>
            <p:ph type="sldNum" sz="quarter" idx="10"/>
          </p:nvPr>
        </p:nvSpPr>
        <p:spPr/>
        <p:txBody>
          <a:bodyPr/>
          <a:lstStyle/>
          <a:p>
            <a:fld id="{79774DA1-48A7-4104-9F43-65059D6B611B}" type="slidenum">
              <a:rPr lang="en-US" smtClean="0"/>
              <a:pPr/>
              <a:t>10</a:t>
            </a:fld>
            <a:endParaRPr lang="en-US"/>
          </a:p>
        </p:txBody>
      </p:sp>
    </p:spTree>
    <p:extLst>
      <p:ext uri="{BB962C8B-B14F-4D97-AF65-F5344CB8AC3E}">
        <p14:creationId xmlns:p14="http://schemas.microsoft.com/office/powerpoint/2010/main" val="1716144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Entrepreneurs put a great deal of time, money, and effort into launching their own businesses.</a:t>
            </a:r>
          </a:p>
          <a:p>
            <a:endParaRPr lang="en-US" dirty="0"/>
          </a:p>
        </p:txBody>
      </p:sp>
      <p:sp>
        <p:nvSpPr>
          <p:cNvPr id="4" name="Slide Number Placeholder 3"/>
          <p:cNvSpPr>
            <a:spLocks noGrp="1"/>
          </p:cNvSpPr>
          <p:nvPr>
            <p:ph type="sldNum" sz="quarter" idx="10"/>
          </p:nvPr>
        </p:nvSpPr>
        <p:spPr/>
        <p:txBody>
          <a:bodyPr/>
          <a:lstStyle/>
          <a:p>
            <a:fld id="{79774DA1-48A7-4104-9F43-65059D6B611B}" type="slidenum">
              <a:rPr lang="en-US" smtClean="0"/>
              <a:pPr/>
              <a:t>12</a:t>
            </a:fld>
            <a:endParaRPr lang="en-US"/>
          </a:p>
        </p:txBody>
      </p:sp>
    </p:spTree>
    <p:extLst>
      <p:ext uri="{BB962C8B-B14F-4D97-AF65-F5344CB8AC3E}">
        <p14:creationId xmlns:p14="http://schemas.microsoft.com/office/powerpoint/2010/main" val="3014298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774DA1-48A7-4104-9F43-65059D6B611B}"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774DA1-48A7-4104-9F43-65059D6B611B}"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E762A1-66F5-4FEC-8438-68D7D57002C2}" type="datetime1">
              <a:rPr lang="en-US" smtClean="0"/>
              <a:pPr/>
              <a:t>9/10/2014</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dirty="0"/>
          </a:p>
        </p:txBody>
      </p:sp>
      <p:sp>
        <p:nvSpPr>
          <p:cNvPr id="6" name="Slide Number Placeholder 5"/>
          <p:cNvSpPr>
            <a:spLocks noGrp="1"/>
          </p:cNvSpPr>
          <p:nvPr>
            <p:ph type="sldNum" sz="quarter" idx="12"/>
          </p:nvPr>
        </p:nvSpPr>
        <p:spPr/>
        <p:txBody>
          <a:bodyPr/>
          <a:lstStyle/>
          <a:p>
            <a:fld id="{5E6BD83E-D430-4AA5-BD64-86139FC8B479}" type="slidenum">
              <a:rPr lang="en-US" smtClean="0"/>
              <a:pPr/>
              <a:t>‹#›</a:t>
            </a:fld>
            <a:endParaRPr lang="en-US"/>
          </a:p>
        </p:txBody>
      </p:sp>
    </p:spTree>
    <p:extLst>
      <p:ext uri="{BB962C8B-B14F-4D97-AF65-F5344CB8AC3E}">
        <p14:creationId xmlns:p14="http://schemas.microsoft.com/office/powerpoint/2010/main" val="102293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E3894-1E61-4962-B689-6DF632F84B02}" type="datetime1">
              <a:rPr lang="en-US" smtClean="0"/>
              <a:pPr/>
              <a:t>9/10/2014</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5E6BD83E-D430-4AA5-BD64-86139FC8B479}" type="slidenum">
              <a:rPr lang="en-US" smtClean="0"/>
              <a:pPr/>
              <a:t>‹#›</a:t>
            </a:fld>
            <a:endParaRPr lang="en-US"/>
          </a:p>
        </p:txBody>
      </p:sp>
    </p:spTree>
    <p:extLst>
      <p:ext uri="{BB962C8B-B14F-4D97-AF65-F5344CB8AC3E}">
        <p14:creationId xmlns:p14="http://schemas.microsoft.com/office/powerpoint/2010/main" val="1797411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3556CC-FB30-4AFB-A806-300E6283D089}" type="datetime1">
              <a:rPr lang="en-US" smtClean="0"/>
              <a:pPr/>
              <a:t>9/10/2014</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5E6BD83E-D430-4AA5-BD64-86139FC8B479}" type="slidenum">
              <a:rPr lang="en-US" smtClean="0"/>
              <a:pPr/>
              <a:t>‹#›</a:t>
            </a:fld>
            <a:endParaRPr lang="en-US"/>
          </a:p>
        </p:txBody>
      </p:sp>
    </p:spTree>
    <p:extLst>
      <p:ext uri="{BB962C8B-B14F-4D97-AF65-F5344CB8AC3E}">
        <p14:creationId xmlns:p14="http://schemas.microsoft.com/office/powerpoint/2010/main" val="14585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3F649-8A49-4283-A66F-03EC4EFA02CC}" type="datetime1">
              <a:rPr lang="en-US" smtClean="0"/>
              <a:pPr/>
              <a:t>9/10/2014</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5E6BD83E-D430-4AA5-BD64-86139FC8B479}" type="slidenum">
              <a:rPr lang="en-US" smtClean="0"/>
              <a:pPr/>
              <a:t>‹#›</a:t>
            </a:fld>
            <a:endParaRPr lang="en-US"/>
          </a:p>
        </p:txBody>
      </p:sp>
    </p:spTree>
    <p:extLst>
      <p:ext uri="{BB962C8B-B14F-4D97-AF65-F5344CB8AC3E}">
        <p14:creationId xmlns:p14="http://schemas.microsoft.com/office/powerpoint/2010/main" val="1583812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4A7CED-8CE9-4626-A4D8-1400145BC75C}" type="datetime1">
              <a:rPr lang="en-US" smtClean="0"/>
              <a:pPr/>
              <a:t>9/10/2014</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5E6BD83E-D430-4AA5-BD64-86139FC8B479}" type="slidenum">
              <a:rPr lang="en-US" smtClean="0"/>
              <a:pPr/>
              <a:t>‹#›</a:t>
            </a:fld>
            <a:endParaRPr lang="en-US"/>
          </a:p>
        </p:txBody>
      </p:sp>
    </p:spTree>
    <p:extLst>
      <p:ext uri="{BB962C8B-B14F-4D97-AF65-F5344CB8AC3E}">
        <p14:creationId xmlns:p14="http://schemas.microsoft.com/office/powerpoint/2010/main" val="130977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0DDE70-47EA-40CC-B25D-BD2EB7B8DED0}" type="datetime1">
              <a:rPr lang="en-US" smtClean="0"/>
              <a:pPr/>
              <a:t>9/10/2014</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5E6BD83E-D430-4AA5-BD64-86139FC8B479}" type="slidenum">
              <a:rPr lang="en-US" smtClean="0"/>
              <a:pPr/>
              <a:t>‹#›</a:t>
            </a:fld>
            <a:endParaRPr lang="en-US"/>
          </a:p>
        </p:txBody>
      </p:sp>
    </p:spTree>
    <p:extLst>
      <p:ext uri="{BB962C8B-B14F-4D97-AF65-F5344CB8AC3E}">
        <p14:creationId xmlns:p14="http://schemas.microsoft.com/office/powerpoint/2010/main" val="322610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5174E1-3A2B-45DC-8E7C-1D9ADB525AA1}" type="datetime1">
              <a:rPr lang="en-US" smtClean="0"/>
              <a:pPr/>
              <a:t>9/10/2014</a:t>
            </a:fld>
            <a:endParaRPr lang="en-US"/>
          </a:p>
        </p:txBody>
      </p:sp>
      <p:sp>
        <p:nvSpPr>
          <p:cNvPr id="8" name="Footer Placeholder 7"/>
          <p:cNvSpPr>
            <a:spLocks noGrp="1"/>
          </p:cNvSpPr>
          <p:nvPr>
            <p:ph type="ftr" sz="quarter" idx="11"/>
          </p:nvPr>
        </p:nvSpPr>
        <p:spPr/>
        <p:txBody>
          <a:bodyPr/>
          <a:lstStyle/>
          <a:p>
            <a:r>
              <a:rPr lang="en-US" smtClean="0"/>
              <a:t>Copyright © 2016 Pearson Education, Inc.</a:t>
            </a:r>
            <a:endParaRPr lang="en-US"/>
          </a:p>
        </p:txBody>
      </p:sp>
      <p:sp>
        <p:nvSpPr>
          <p:cNvPr id="9" name="Slide Number Placeholder 8"/>
          <p:cNvSpPr>
            <a:spLocks noGrp="1"/>
          </p:cNvSpPr>
          <p:nvPr>
            <p:ph type="sldNum" sz="quarter" idx="12"/>
          </p:nvPr>
        </p:nvSpPr>
        <p:spPr/>
        <p:txBody>
          <a:bodyPr/>
          <a:lstStyle/>
          <a:p>
            <a:fld id="{5E6BD83E-D430-4AA5-BD64-86139FC8B479}" type="slidenum">
              <a:rPr lang="en-US" smtClean="0"/>
              <a:pPr/>
              <a:t>‹#›</a:t>
            </a:fld>
            <a:endParaRPr lang="en-US"/>
          </a:p>
        </p:txBody>
      </p:sp>
    </p:spTree>
    <p:extLst>
      <p:ext uri="{BB962C8B-B14F-4D97-AF65-F5344CB8AC3E}">
        <p14:creationId xmlns:p14="http://schemas.microsoft.com/office/powerpoint/2010/main" val="349860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7FABD6-37A6-428B-A12A-8BA443F6C591}" type="datetime1">
              <a:rPr lang="en-US" smtClean="0"/>
              <a:pPr/>
              <a:t>9/10/2014</a:t>
            </a:fld>
            <a:endParaRPr lang="en-US"/>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fld id="{5E6BD83E-D430-4AA5-BD64-86139FC8B479}" type="slidenum">
              <a:rPr lang="en-US" smtClean="0"/>
              <a:pPr/>
              <a:t>‹#›</a:t>
            </a:fld>
            <a:endParaRPr lang="en-US"/>
          </a:p>
        </p:txBody>
      </p:sp>
    </p:spTree>
    <p:extLst>
      <p:ext uri="{BB962C8B-B14F-4D97-AF65-F5344CB8AC3E}">
        <p14:creationId xmlns:p14="http://schemas.microsoft.com/office/powerpoint/2010/main" val="356796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1145A-1E73-41F4-9696-369534A6B462}" type="datetime1">
              <a:rPr lang="en-US" smtClean="0"/>
              <a:pPr/>
              <a:t>9/10/2014</a:t>
            </a:fld>
            <a:endParaRPr lang="en-US"/>
          </a:p>
        </p:txBody>
      </p:sp>
      <p:sp>
        <p:nvSpPr>
          <p:cNvPr id="3" name="Footer Placeholder 2"/>
          <p:cNvSpPr>
            <a:spLocks noGrp="1"/>
          </p:cNvSpPr>
          <p:nvPr>
            <p:ph type="ftr" sz="quarter" idx="11"/>
          </p:nvPr>
        </p:nvSpPr>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fld id="{5E6BD83E-D430-4AA5-BD64-86139FC8B479}" type="slidenum">
              <a:rPr lang="en-US" smtClean="0"/>
              <a:pPr/>
              <a:t>‹#›</a:t>
            </a:fld>
            <a:endParaRPr lang="en-US"/>
          </a:p>
        </p:txBody>
      </p:sp>
    </p:spTree>
    <p:extLst>
      <p:ext uri="{BB962C8B-B14F-4D97-AF65-F5344CB8AC3E}">
        <p14:creationId xmlns:p14="http://schemas.microsoft.com/office/powerpoint/2010/main" val="47240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702DD-7AD0-495B-9FDF-8B8E7BB2B1EA}" type="datetime1">
              <a:rPr lang="en-US" smtClean="0"/>
              <a:pPr/>
              <a:t>9/10/2014</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5E6BD83E-D430-4AA5-BD64-86139FC8B479}" type="slidenum">
              <a:rPr lang="en-US" smtClean="0"/>
              <a:pPr/>
              <a:t>‹#›</a:t>
            </a:fld>
            <a:endParaRPr lang="en-US"/>
          </a:p>
        </p:txBody>
      </p:sp>
    </p:spTree>
    <p:extLst>
      <p:ext uri="{BB962C8B-B14F-4D97-AF65-F5344CB8AC3E}">
        <p14:creationId xmlns:p14="http://schemas.microsoft.com/office/powerpoint/2010/main" val="415271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A4E18-0160-470C-A7CF-F509DCD27558}" type="datetime1">
              <a:rPr lang="en-US" smtClean="0"/>
              <a:pPr/>
              <a:t>9/10/2014</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0194015D-26B9-4B93-B1DD-0BCB263F828D}" type="slidenum">
              <a:rPr lang="en-US" smtClean="0"/>
              <a:pPr/>
              <a:t>‹#›</a:t>
            </a:fld>
            <a:endParaRPr lang="en-US"/>
          </a:p>
        </p:txBody>
      </p:sp>
    </p:spTree>
    <p:extLst>
      <p:ext uri="{BB962C8B-B14F-4D97-AF65-F5344CB8AC3E}">
        <p14:creationId xmlns:p14="http://schemas.microsoft.com/office/powerpoint/2010/main" val="2980837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AE242-8DFE-48F5-AF92-B571EED5F7E2}" type="datetime1">
              <a:rPr lang="en-US" smtClean="0"/>
              <a:pPr/>
              <a:t>9/10/2014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 2016 Pearson Education, Inc.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BD83E-D430-4AA5-BD64-86139FC8B479}" type="slidenum">
              <a:rPr lang="en-US" smtClean="0"/>
              <a:pPr/>
              <a:t>‹#›</a:t>
            </a:fld>
            <a:endParaRPr lang="en-US"/>
          </a:p>
        </p:txBody>
      </p:sp>
      <p:sp>
        <p:nvSpPr>
          <p:cNvPr id="7" name="TextBox 6"/>
          <p:cNvSpPr txBox="1"/>
          <p:nvPr userDrawn="1"/>
        </p:nvSpPr>
        <p:spPr>
          <a:xfrm>
            <a:off x="7553195" y="6400800"/>
            <a:ext cx="1209805" cy="369332"/>
          </a:xfrm>
          <a:prstGeom prst="rect">
            <a:avLst/>
          </a:prstGeom>
          <a:noFill/>
        </p:spPr>
        <p:txBody>
          <a:bodyPr wrap="square" rtlCol="0">
            <a:spAutoFit/>
          </a:bodyPr>
          <a:lstStyle/>
          <a:p>
            <a:r>
              <a:rPr lang="en-US" dirty="0" smtClean="0"/>
              <a:t>         </a:t>
            </a:r>
            <a:r>
              <a:rPr lang="en-US" sz="1200" dirty="0" smtClean="0">
                <a:latin typeface="Arial" panose="020B0604020202020204" pitchFamily="34" charset="0"/>
                <a:cs typeface="Arial" panose="020B0604020202020204" pitchFamily="34" charset="0"/>
              </a:rPr>
              <a:t> 1-</a:t>
            </a:r>
            <a:fld id="{A6E5DDE0-9F6E-4E24-9DA3-BA478DA39C0B}" type="slidenum">
              <a:rPr lang="en-US" sz="1200" smtClean="0">
                <a:latin typeface="Arial" panose="020B0604020202020204" pitchFamily="34" charset="0"/>
                <a:cs typeface="Arial" panose="020B0604020202020204" pitchFamily="34" charset="0"/>
              </a:rPr>
              <a:pPr/>
              <a:t>‹#›</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55266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Copyright © 2016 Pearson Education, Inc.</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09481"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5867400" y="151656"/>
            <a:ext cx="5181600" cy="2462213"/>
          </a:xfrm>
          <a:prstGeom prst="rect">
            <a:avLst/>
          </a:prstGeom>
        </p:spPr>
        <p:txBody>
          <a:bodyPr wrap="square">
            <a:spAutoFit/>
          </a:bodyPr>
          <a:lstStyle/>
          <a:p>
            <a:pPr algn="l"/>
            <a:r>
              <a:rPr lang="en-US" sz="5400" b="1" dirty="0" smtClean="0">
                <a:solidFill>
                  <a:srgbClr val="FF6600"/>
                </a:solidFill>
                <a:latin typeface="Arial" panose="020B0604020202020204" pitchFamily="34" charset="0"/>
                <a:ea typeface="Verdana" panose="020B0604030504040204" pitchFamily="34" charset="0"/>
                <a:cs typeface="Arial" panose="020B0604020202020204" pitchFamily="34" charset="0"/>
              </a:rPr>
              <a:t>Chapter 1</a:t>
            </a:r>
            <a:r>
              <a:rPr lang="en-US" sz="5400" dirty="0" smtClean="0">
                <a:solidFill>
                  <a:srgbClr val="FF6600"/>
                </a:solidFill>
                <a:latin typeface="Arial" panose="020B0604020202020204" pitchFamily="34" charset="0"/>
                <a:ea typeface="Verdana" panose="020B0604030504040204" pitchFamily="34" charset="0"/>
                <a:cs typeface="Arial" panose="020B0604020202020204" pitchFamily="34" charset="0"/>
              </a:rPr>
              <a:t/>
            </a:r>
            <a:br>
              <a:rPr lang="en-US" sz="5400" dirty="0" smtClean="0">
                <a:solidFill>
                  <a:srgbClr val="FF6600"/>
                </a:solidFill>
                <a:latin typeface="Arial" panose="020B0604020202020204" pitchFamily="34" charset="0"/>
                <a:ea typeface="Verdana" panose="020B0604030504040204" pitchFamily="34" charset="0"/>
                <a:cs typeface="Arial" panose="020B0604020202020204" pitchFamily="34" charset="0"/>
              </a:rPr>
            </a:br>
            <a:r>
              <a:rPr lang="en-US" sz="1000" dirty="0" smtClean="0">
                <a:solidFill>
                  <a:srgbClr val="FF6600"/>
                </a:solidFill>
                <a:latin typeface="Arial" panose="020B0604020202020204" pitchFamily="34" charset="0"/>
                <a:ea typeface="Verdana" panose="020B0604030504040204" pitchFamily="34" charset="0"/>
                <a:cs typeface="Arial" panose="020B0604020202020204" pitchFamily="34" charset="0"/>
              </a:rPr>
              <a:t/>
            </a:r>
            <a:br>
              <a:rPr lang="en-US" sz="1000" dirty="0" smtClean="0">
                <a:solidFill>
                  <a:srgbClr val="FF6600"/>
                </a:solidFill>
                <a:latin typeface="Arial" panose="020B0604020202020204" pitchFamily="34" charset="0"/>
                <a:ea typeface="Verdana" panose="020B0604030504040204" pitchFamily="34" charset="0"/>
                <a:cs typeface="Arial" panose="020B0604020202020204" pitchFamily="34" charset="0"/>
              </a:rPr>
            </a:br>
            <a:r>
              <a:rPr lang="en-US" sz="1000" dirty="0" smtClean="0">
                <a:solidFill>
                  <a:srgbClr val="FF6600"/>
                </a:solidFill>
                <a:latin typeface="Arial" panose="020B0604020202020204" pitchFamily="34" charset="0"/>
                <a:ea typeface="Verdana" panose="020B0604030504040204" pitchFamily="34" charset="0"/>
                <a:cs typeface="Arial" panose="020B0604020202020204" pitchFamily="34" charset="0"/>
              </a:rPr>
              <a:t>   </a:t>
            </a:r>
            <a:r>
              <a:rPr lang="en-US" sz="3000" b="1" dirty="0" smtClean="0">
                <a:latin typeface="Arial" panose="020B0604020202020204" pitchFamily="34" charset="0"/>
                <a:ea typeface="Verdana" panose="020B0604030504040204" pitchFamily="34" charset="0"/>
                <a:cs typeface="Arial" panose="020B0604020202020204" pitchFamily="34" charset="0"/>
              </a:rPr>
              <a:t>Entrepreneurs </a:t>
            </a:r>
            <a:br>
              <a:rPr lang="en-US" sz="3000" b="1" dirty="0" smtClean="0">
                <a:latin typeface="Arial" panose="020B0604020202020204" pitchFamily="34" charset="0"/>
                <a:ea typeface="Verdana" panose="020B0604030504040204" pitchFamily="34" charset="0"/>
                <a:cs typeface="Arial" panose="020B0604020202020204" pitchFamily="34" charset="0"/>
              </a:rPr>
            </a:br>
            <a:r>
              <a:rPr lang="en-US" sz="3000" b="1" dirty="0" smtClean="0">
                <a:latin typeface="Arial" panose="020B0604020202020204" pitchFamily="34" charset="0"/>
                <a:ea typeface="Verdana" panose="020B0604030504040204" pitchFamily="34" charset="0"/>
                <a:cs typeface="Arial" panose="020B0604020202020204" pitchFamily="34" charset="0"/>
              </a:rPr>
              <a:t> Recognize </a:t>
            </a:r>
            <a:br>
              <a:rPr lang="en-US" sz="3000" b="1" dirty="0" smtClean="0">
                <a:latin typeface="Arial" panose="020B0604020202020204" pitchFamily="34" charset="0"/>
                <a:ea typeface="Verdana" panose="020B0604030504040204" pitchFamily="34" charset="0"/>
                <a:cs typeface="Arial" panose="020B0604020202020204" pitchFamily="34" charset="0"/>
              </a:rPr>
            </a:br>
            <a:r>
              <a:rPr lang="en-US" sz="3000" b="1" dirty="0" smtClean="0">
                <a:latin typeface="Arial" panose="020B0604020202020204" pitchFamily="34" charset="0"/>
                <a:ea typeface="Verdana" panose="020B0604030504040204" pitchFamily="34" charset="0"/>
                <a:cs typeface="Arial" panose="020B0604020202020204" pitchFamily="34" charset="0"/>
              </a:rPr>
              <a:t> Opportunities</a:t>
            </a:r>
            <a:endParaRPr lang="en-US" sz="5400" b="1"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161662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143000"/>
          </a:xfrm>
        </p:spPr>
        <p:txBody>
          <a:bodyPr>
            <a:noAutofit/>
          </a:bodyPr>
          <a:lstStyle/>
          <a:p>
            <a:r>
              <a:rPr lang="en-US" sz="3000" b="1" dirty="0" smtClean="0">
                <a:solidFill>
                  <a:srgbClr val="00CC99"/>
                </a:solidFill>
                <a:latin typeface="Arial" panose="020B0604020202020204" pitchFamily="34" charset="0"/>
                <a:cs typeface="Arial" panose="020B0604020202020204" pitchFamily="34" charset="0"/>
              </a:rPr>
              <a:t>Definitions of Success—Monetary and Other</a:t>
            </a:r>
            <a:endParaRPr lang="en-US" sz="3000" dirty="0">
              <a:solidFill>
                <a:srgbClr val="00CC99"/>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228600" y="1066800"/>
            <a:ext cx="8763000" cy="4389120"/>
          </a:xfrm>
        </p:spPr>
        <p:txBody>
          <a:bodyPr>
            <a:noAutofit/>
          </a:bodyPr>
          <a:lstStyle/>
          <a:p>
            <a:r>
              <a:rPr lang="en-US" sz="2500" dirty="0">
                <a:latin typeface="Arial" panose="020B0604020202020204" pitchFamily="34" charset="0"/>
                <a:cs typeface="Arial" panose="020B0604020202020204" pitchFamily="34" charset="0"/>
              </a:rPr>
              <a:t>Starting a business is an opportunity, and like any opportunity, </a:t>
            </a:r>
            <a:r>
              <a:rPr lang="en-US" sz="2500" dirty="0" smtClean="0">
                <a:latin typeface="Arial" panose="020B0604020202020204" pitchFamily="34" charset="0"/>
                <a:cs typeface="Arial" panose="020B0604020202020204" pitchFamily="34" charset="0"/>
              </a:rPr>
              <a:t>it should </a:t>
            </a:r>
            <a:r>
              <a:rPr lang="en-US" sz="2500" dirty="0">
                <a:latin typeface="Arial" panose="020B0604020202020204" pitchFamily="34" charset="0"/>
                <a:cs typeface="Arial" panose="020B0604020202020204" pitchFamily="34" charset="0"/>
              </a:rPr>
              <a:t>be evaluated by taking a careful look at all aspects of it. </a:t>
            </a: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endParaRPr lang="en-US" sz="1000" dirty="0" smtClean="0">
              <a:latin typeface="Arial" panose="020B0604020202020204" pitchFamily="34" charset="0"/>
              <a:cs typeface="Arial" panose="020B0604020202020204" pitchFamily="34" charset="0"/>
            </a:endParaRPr>
          </a:p>
          <a:p>
            <a:r>
              <a:rPr lang="en-US" sz="2500" dirty="0" smtClean="0">
                <a:latin typeface="Arial" panose="020B0604020202020204" pitchFamily="34" charset="0"/>
                <a:cs typeface="Arial" panose="020B0604020202020204" pitchFamily="34" charset="0"/>
              </a:rPr>
              <a:t>One thing </a:t>
            </a:r>
            <a:r>
              <a:rPr lang="en-US" sz="2500" dirty="0">
                <a:latin typeface="Arial" panose="020B0604020202020204" pitchFamily="34" charset="0"/>
                <a:cs typeface="Arial" panose="020B0604020202020204" pitchFamily="34" charset="0"/>
              </a:rPr>
              <a:t>is certain, though: </a:t>
            </a:r>
            <a:r>
              <a:rPr lang="en-US" sz="2500" i="1" dirty="0">
                <a:latin typeface="Arial" panose="020B0604020202020204" pitchFamily="34" charset="0"/>
                <a:cs typeface="Arial" panose="020B0604020202020204" pitchFamily="34" charset="0"/>
              </a:rPr>
              <a:t>The desire to make </a:t>
            </a:r>
            <a:r>
              <a:rPr lang="en-US" sz="2500" i="1" dirty="0" smtClean="0">
                <a:latin typeface="Arial" panose="020B0604020202020204" pitchFamily="34" charset="0"/>
                <a:cs typeface="Arial" panose="020B0604020202020204" pitchFamily="34" charset="0"/>
              </a:rPr>
              <a:t>money</a:t>
            </a:r>
            <a:r>
              <a:rPr lang="en-US" sz="2500" i="1" dirty="0">
                <a:latin typeface="Arial" panose="020B0604020202020204" pitchFamily="34" charset="0"/>
                <a:cs typeface="Arial" panose="020B0604020202020204" pitchFamily="34" charset="0"/>
              </a:rPr>
              <a:t>, alone, is not a good </a:t>
            </a:r>
            <a:r>
              <a:rPr lang="en-US" sz="2500" i="1" dirty="0" smtClean="0">
                <a:latin typeface="Arial" panose="020B0604020202020204" pitchFamily="34" charset="0"/>
                <a:cs typeface="Arial" panose="020B0604020202020204" pitchFamily="34" charset="0"/>
              </a:rPr>
              <a:t>enough reason </a:t>
            </a:r>
            <a:r>
              <a:rPr lang="en-US" sz="2500" i="1" dirty="0">
                <a:latin typeface="Arial" panose="020B0604020202020204" pitchFamily="34" charset="0"/>
                <a:cs typeface="Arial" panose="020B0604020202020204" pitchFamily="34" charset="0"/>
              </a:rPr>
              <a:t>to start one’s own business</a:t>
            </a:r>
            <a:r>
              <a:rPr lang="en-US" sz="2500" i="1" dirty="0" smtClean="0">
                <a:latin typeface="Arial" panose="020B0604020202020204" pitchFamily="34" charset="0"/>
                <a:cs typeface="Arial" panose="020B0604020202020204" pitchFamily="34" charset="0"/>
              </a:rPr>
              <a:t>.</a:t>
            </a:r>
          </a:p>
          <a:p>
            <a:pPr marL="0" indent="0">
              <a:buNone/>
            </a:pPr>
            <a:endParaRPr lang="en-US" sz="1000" i="1" dirty="0" smtClean="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The financial rewards of owning your own business may not </a:t>
            </a:r>
            <a:r>
              <a:rPr lang="en-US" sz="2500" dirty="0" smtClean="0">
                <a:latin typeface="Arial" panose="020B0604020202020204" pitchFamily="34" charset="0"/>
                <a:cs typeface="Arial" panose="020B0604020202020204" pitchFamily="34" charset="0"/>
              </a:rPr>
              <a:t>occur until </a:t>
            </a:r>
            <a:r>
              <a:rPr lang="en-US" sz="2500" dirty="0">
                <a:latin typeface="Arial" panose="020B0604020202020204" pitchFamily="34" charset="0"/>
                <a:cs typeface="Arial" panose="020B0604020202020204" pitchFamily="34" charset="0"/>
              </a:rPr>
              <a:t>you have put in years of hard work</a:t>
            </a:r>
            <a:r>
              <a:rPr lang="en-US" sz="2500" dirty="0" smtClean="0">
                <a:latin typeface="Arial" panose="020B0604020202020204" pitchFamily="34" charset="0"/>
                <a:cs typeface="Arial" panose="020B0604020202020204" pitchFamily="34" charset="0"/>
              </a:rPr>
              <a:t>.</a:t>
            </a:r>
          </a:p>
          <a:p>
            <a:pPr marL="0" indent="0">
              <a:buNone/>
            </a:pPr>
            <a:endParaRPr lang="en-US" sz="1000" dirty="0" smtClean="0">
              <a:latin typeface="Arial" panose="020B0604020202020204" pitchFamily="34" charset="0"/>
              <a:cs typeface="Arial" panose="020B0604020202020204" pitchFamily="34" charset="0"/>
            </a:endParaRPr>
          </a:p>
          <a:p>
            <a:r>
              <a:rPr lang="en-US" sz="2500" dirty="0" smtClean="0">
                <a:latin typeface="Arial" panose="020B0604020202020204" pitchFamily="34" charset="0"/>
                <a:cs typeface="Arial" panose="020B0604020202020204" pitchFamily="34" charset="0"/>
              </a:rPr>
              <a:t>Most successful </a:t>
            </a:r>
            <a:r>
              <a:rPr lang="en-US" sz="2500" dirty="0">
                <a:latin typeface="Arial" panose="020B0604020202020204" pitchFamily="34" charset="0"/>
                <a:cs typeface="Arial" panose="020B0604020202020204" pitchFamily="34" charset="0"/>
              </a:rPr>
              <a:t>companies have been founded by an entrepreneur with a </a:t>
            </a:r>
            <a:r>
              <a:rPr lang="en-US" sz="2500" dirty="0" smtClean="0">
                <a:latin typeface="Arial" panose="020B0604020202020204" pitchFamily="34" charset="0"/>
                <a:cs typeface="Arial" panose="020B0604020202020204" pitchFamily="34" charset="0"/>
              </a:rPr>
              <a:t>powerful and </a:t>
            </a:r>
            <a:r>
              <a:rPr lang="en-US" sz="2500" dirty="0">
                <a:latin typeface="Arial" panose="020B0604020202020204" pitchFamily="34" charset="0"/>
                <a:cs typeface="Arial" panose="020B0604020202020204" pitchFamily="34" charset="0"/>
              </a:rPr>
              <a:t>motivating vision and passion, balanced by a strong work ethic </a:t>
            </a:r>
            <a:r>
              <a:rPr lang="en-US" sz="2500" dirty="0" smtClean="0">
                <a:latin typeface="Arial" panose="020B0604020202020204" pitchFamily="34" charset="0"/>
                <a:cs typeface="Arial" panose="020B0604020202020204" pitchFamily="34" charset="0"/>
              </a:rPr>
              <a:t>and dedication</a:t>
            </a:r>
            <a:r>
              <a:rPr lang="en-US" sz="2500"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Tree>
    <p:extLst>
      <p:ext uri="{BB962C8B-B14F-4D97-AF65-F5344CB8AC3E}">
        <p14:creationId xmlns:p14="http://schemas.microsoft.com/office/powerpoint/2010/main" val="1887291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8229600" cy="1143000"/>
          </a:xfrm>
        </p:spPr>
        <p:txBody>
          <a:bodyPr>
            <a:normAutofit/>
          </a:bodyPr>
          <a:lstStyle/>
          <a:p>
            <a:r>
              <a:rPr lang="en-US" sz="4000" b="1" dirty="0">
                <a:solidFill>
                  <a:srgbClr val="00CC99"/>
                </a:solidFill>
                <a:latin typeface="Arial" panose="020B0604020202020204" pitchFamily="34" charset="0"/>
                <a:cs typeface="Arial" panose="020B0604020202020204" pitchFamily="34" charset="0"/>
              </a:rPr>
              <a:t>Taking the Long View</a:t>
            </a:r>
            <a:endParaRPr lang="en-US" sz="4000"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914400"/>
            <a:ext cx="8763000" cy="4389120"/>
          </a:xfrm>
        </p:spPr>
        <p:txBody>
          <a:bodyPr>
            <a:noAutofit/>
          </a:bodyPr>
          <a:lstStyle/>
          <a:p>
            <a:pPr marL="0" indent="0">
              <a:buNone/>
            </a:pPr>
            <a:r>
              <a:rPr lang="en-US" sz="2500" dirty="0">
                <a:latin typeface="Arial" panose="020B0604020202020204" pitchFamily="34" charset="0"/>
                <a:cs typeface="Arial" panose="020B0604020202020204" pitchFamily="34" charset="0"/>
              </a:rPr>
              <a:t>Successful entrepreneurs know it is important to begin with the end </a:t>
            </a:r>
            <a:r>
              <a:rPr lang="en-US" sz="2500" dirty="0" smtClean="0">
                <a:latin typeface="Arial" panose="020B0604020202020204" pitchFamily="34" charset="0"/>
                <a:cs typeface="Arial" panose="020B0604020202020204" pitchFamily="34" charset="0"/>
              </a:rPr>
              <a:t>in mind. </a:t>
            </a:r>
            <a:r>
              <a:rPr lang="en-US" sz="2500" dirty="0">
                <a:latin typeface="Arial" panose="020B0604020202020204" pitchFamily="34" charset="0"/>
                <a:cs typeface="Arial" panose="020B0604020202020204" pitchFamily="34" charset="0"/>
              </a:rPr>
              <a:t>As you consider </a:t>
            </a:r>
            <a:r>
              <a:rPr lang="en-US" sz="2500" dirty="0" smtClean="0">
                <a:latin typeface="Arial" panose="020B0604020202020204" pitchFamily="34" charset="0"/>
                <a:cs typeface="Arial" panose="020B0604020202020204" pitchFamily="34" charset="0"/>
              </a:rPr>
              <a:t>an entrepreneurial </a:t>
            </a:r>
            <a:r>
              <a:rPr lang="en-US" sz="2500" dirty="0">
                <a:latin typeface="Arial" panose="020B0604020202020204" pitchFamily="34" charset="0"/>
                <a:cs typeface="Arial" panose="020B0604020202020204" pitchFamily="34" charset="0"/>
              </a:rPr>
              <a:t>path, consider these questions:</a:t>
            </a:r>
          </a:p>
          <a:p>
            <a:r>
              <a:rPr lang="en-US" sz="2500" dirty="0" smtClean="0">
                <a:latin typeface="Arial" panose="020B0604020202020204" pitchFamily="34" charset="0"/>
                <a:cs typeface="Arial" panose="020B0604020202020204" pitchFamily="34" charset="0"/>
              </a:rPr>
              <a:t>Are </a:t>
            </a:r>
            <a:r>
              <a:rPr lang="en-US" sz="2500" dirty="0">
                <a:latin typeface="Arial" panose="020B0604020202020204" pitchFamily="34" charset="0"/>
                <a:cs typeface="Arial" panose="020B0604020202020204" pitchFamily="34" charset="0"/>
              </a:rPr>
              <a:t>you planning to be active in the business until retirement</a:t>
            </a:r>
            <a:r>
              <a:rPr lang="en-US" sz="2500" dirty="0" smtClean="0">
                <a:latin typeface="Arial" panose="020B0604020202020204" pitchFamily="34" charset="0"/>
                <a:cs typeface="Arial" panose="020B0604020202020204" pitchFamily="34" charset="0"/>
              </a:rPr>
              <a:t>? At </a:t>
            </a:r>
            <a:r>
              <a:rPr lang="en-US" sz="2500" dirty="0">
                <a:latin typeface="Arial" panose="020B0604020202020204" pitchFamily="34" charset="0"/>
                <a:cs typeface="Arial" panose="020B0604020202020204" pitchFamily="34" charset="0"/>
              </a:rPr>
              <a:t>what age will you retire? Who will take over then? A </a:t>
            </a:r>
            <a:r>
              <a:rPr lang="en-US" sz="2500" dirty="0" smtClean="0">
                <a:latin typeface="Arial" panose="020B0604020202020204" pitchFamily="34" charset="0"/>
                <a:cs typeface="Arial" panose="020B0604020202020204" pitchFamily="34" charset="0"/>
              </a:rPr>
              <a:t>family member</a:t>
            </a:r>
            <a:r>
              <a:rPr lang="en-US" sz="2500" dirty="0">
                <a:latin typeface="Arial" panose="020B0604020202020204" pitchFamily="34" charset="0"/>
                <a:cs typeface="Arial" panose="020B0604020202020204" pitchFamily="34" charset="0"/>
              </a:rPr>
              <a:t>? A new owner</a:t>
            </a:r>
            <a:r>
              <a:rPr lang="en-US" sz="2500" dirty="0" smtClean="0">
                <a:latin typeface="Arial" panose="020B0604020202020204" pitchFamily="34" charset="0"/>
                <a:cs typeface="Arial" panose="020B0604020202020204" pitchFamily="34" charset="0"/>
              </a:rPr>
              <a:t>?</a:t>
            </a:r>
          </a:p>
          <a:p>
            <a:r>
              <a:rPr lang="en-US" sz="2500" dirty="0" smtClean="0">
                <a:latin typeface="Arial" panose="020B0604020202020204" pitchFamily="34" charset="0"/>
                <a:cs typeface="Arial" panose="020B0604020202020204" pitchFamily="34" charset="0"/>
              </a:rPr>
              <a:t>Do </a:t>
            </a:r>
            <a:r>
              <a:rPr lang="en-US" sz="2500" dirty="0">
                <a:latin typeface="Arial" panose="020B0604020202020204" pitchFamily="34" charset="0"/>
                <a:cs typeface="Arial" panose="020B0604020202020204" pitchFamily="34" charset="0"/>
              </a:rPr>
              <a:t>you plan to grow the business to a certain size or level of </a:t>
            </a:r>
            <a:r>
              <a:rPr lang="en-US" sz="2500" dirty="0" smtClean="0">
                <a:latin typeface="Arial" panose="020B0604020202020204" pitchFamily="34" charset="0"/>
                <a:cs typeface="Arial" panose="020B0604020202020204" pitchFamily="34" charset="0"/>
              </a:rPr>
              <a:t>maturity and </a:t>
            </a:r>
            <a:r>
              <a:rPr lang="en-US" sz="2500" dirty="0">
                <a:latin typeface="Arial" panose="020B0604020202020204" pitchFamily="34" charset="0"/>
                <a:cs typeface="Arial" panose="020B0604020202020204" pitchFamily="34" charset="0"/>
              </a:rPr>
              <a:t>then sell it? If so, what is the target </a:t>
            </a:r>
            <a:r>
              <a:rPr lang="en-US" sz="2500" dirty="0" smtClean="0">
                <a:latin typeface="Arial" panose="020B0604020202020204" pitchFamily="34" charset="0"/>
                <a:cs typeface="Arial" panose="020B0604020202020204" pitchFamily="34" charset="0"/>
              </a:rPr>
              <a:t>level? </a:t>
            </a:r>
          </a:p>
          <a:p>
            <a:r>
              <a:rPr lang="en-US" sz="2500" dirty="0" smtClean="0">
                <a:latin typeface="Arial" panose="020B0604020202020204" pitchFamily="34" charset="0"/>
                <a:cs typeface="Arial" panose="020B0604020202020204" pitchFamily="34" charset="0"/>
              </a:rPr>
              <a:t>Are </a:t>
            </a:r>
            <a:r>
              <a:rPr lang="en-US" sz="2500" dirty="0">
                <a:latin typeface="Arial" panose="020B0604020202020204" pitchFamily="34" charset="0"/>
                <a:cs typeface="Arial" panose="020B0604020202020204" pitchFamily="34" charset="0"/>
              </a:rPr>
              <a:t>you looking at </a:t>
            </a:r>
            <a:r>
              <a:rPr lang="en-US" sz="2500" dirty="0" smtClean="0">
                <a:latin typeface="Arial" panose="020B0604020202020204" pitchFamily="34" charset="0"/>
                <a:cs typeface="Arial" panose="020B0604020202020204" pitchFamily="34" charset="0"/>
              </a:rPr>
              <a:t>an initial </a:t>
            </a:r>
            <a:r>
              <a:rPr lang="en-US" sz="2500" dirty="0">
                <a:latin typeface="Arial" panose="020B0604020202020204" pitchFamily="34" charset="0"/>
                <a:cs typeface="Arial" panose="020B0604020202020204" pitchFamily="34" charset="0"/>
              </a:rPr>
              <a:t>public offering or a </a:t>
            </a:r>
            <a:r>
              <a:rPr lang="en-US" sz="2500" dirty="0" smtClean="0">
                <a:latin typeface="Arial" panose="020B0604020202020204" pitchFamily="34" charset="0"/>
                <a:cs typeface="Arial" panose="020B0604020202020204" pitchFamily="34" charset="0"/>
              </a:rPr>
              <a:t>small private </a:t>
            </a:r>
            <a:r>
              <a:rPr lang="en-US" sz="2500" dirty="0">
                <a:latin typeface="Arial" panose="020B0604020202020204" pitchFamily="34" charset="0"/>
                <a:cs typeface="Arial" panose="020B0604020202020204" pitchFamily="34" charset="0"/>
              </a:rPr>
              <a:t>sale? Would you stay </a:t>
            </a:r>
            <a:r>
              <a:rPr lang="en-US" sz="2500" dirty="0" smtClean="0">
                <a:latin typeface="Arial" panose="020B0604020202020204" pitchFamily="34" charset="0"/>
                <a:cs typeface="Arial" panose="020B0604020202020204" pitchFamily="34" charset="0"/>
              </a:rPr>
              <a:t>with the </a:t>
            </a:r>
            <a:r>
              <a:rPr lang="en-US" sz="2500" dirty="0">
                <a:latin typeface="Arial" panose="020B0604020202020204" pitchFamily="34" charset="0"/>
                <a:cs typeface="Arial" panose="020B0604020202020204" pitchFamily="34" charset="0"/>
              </a:rPr>
              <a:t>business after it was sold?</a:t>
            </a:r>
          </a:p>
          <a:p>
            <a:r>
              <a:rPr lang="en-US" sz="2500" dirty="0" smtClean="0">
                <a:latin typeface="Arial" panose="020B0604020202020204" pitchFamily="34" charset="0"/>
                <a:cs typeface="Arial" panose="020B0604020202020204" pitchFamily="34" charset="0"/>
              </a:rPr>
              <a:t>Would </a:t>
            </a:r>
            <a:r>
              <a:rPr lang="en-US" sz="2500" dirty="0">
                <a:latin typeface="Arial" panose="020B0604020202020204" pitchFamily="34" charset="0"/>
                <a:cs typeface="Arial" panose="020B0604020202020204" pitchFamily="34" charset="0"/>
              </a:rPr>
              <a:t>you want to stay active for a given number </a:t>
            </a:r>
            <a:r>
              <a:rPr lang="en-US" sz="2500" dirty="0" smtClean="0">
                <a:latin typeface="Arial" panose="020B0604020202020204" pitchFamily="34" charset="0"/>
                <a:cs typeface="Arial" panose="020B0604020202020204" pitchFamily="34" charset="0"/>
              </a:rPr>
              <a:t>of years</a:t>
            </a:r>
            <a:r>
              <a:rPr lang="en-US" sz="2500" dirty="0">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Then what </a:t>
            </a:r>
            <a:r>
              <a:rPr lang="en-US" sz="2500" dirty="0">
                <a:latin typeface="Arial" panose="020B0604020202020204" pitchFamily="34" charset="0"/>
                <a:cs typeface="Arial" panose="020B0604020202020204" pitchFamily="34" charset="0"/>
              </a:rPr>
              <a:t>would you do?</a:t>
            </a: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Tree>
    <p:extLst>
      <p:ext uri="{BB962C8B-B14F-4D97-AF65-F5344CB8AC3E}">
        <p14:creationId xmlns:p14="http://schemas.microsoft.com/office/powerpoint/2010/main" val="3209444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71600"/>
            <a:ext cx="9296400" cy="1143000"/>
          </a:xfrm>
        </p:spPr>
        <p:txBody>
          <a:bodyPr>
            <a:normAutofit fontScale="90000"/>
          </a:bodyPr>
          <a:lstStyle/>
          <a:p>
            <a:r>
              <a:rPr lang="en-US" sz="3500" b="1" dirty="0">
                <a:solidFill>
                  <a:schemeClr val="tx1"/>
                </a:solidFill>
                <a:latin typeface="Arial" panose="020B0604020202020204" pitchFamily="34" charset="0"/>
                <a:cs typeface="Arial" panose="020B0604020202020204" pitchFamily="34" charset="0"/>
              </a:rPr>
              <a:t>Potential Benefits of </a:t>
            </a:r>
            <a:r>
              <a:rPr lang="en-US" sz="3500" b="1" dirty="0" smtClean="0">
                <a:solidFill>
                  <a:schemeClr val="tx1"/>
                </a:solidFill>
                <a:latin typeface="Arial" panose="020B0604020202020204" pitchFamily="34" charset="0"/>
                <a:cs typeface="Arial" panose="020B0604020202020204" pitchFamily="34" charset="0"/>
              </a:rPr>
              <a:t>Entrepreneurship:</a:t>
            </a:r>
            <a:r>
              <a:rPr lang="en-US" sz="3500" b="1" dirty="0">
                <a:solidFill>
                  <a:schemeClr val="tx1"/>
                </a:solidFill>
                <a:latin typeface="Arial" panose="020B0604020202020204" pitchFamily="34" charset="0"/>
                <a:cs typeface="Arial" panose="020B0604020202020204" pitchFamily="34" charset="0"/>
              </a:rPr>
              <a:t/>
            </a:r>
            <a:br>
              <a:rPr lang="en-US" sz="3500" b="1" dirty="0">
                <a:solidFill>
                  <a:schemeClr val="tx1"/>
                </a:solidFill>
                <a:latin typeface="Arial" panose="020B0604020202020204" pitchFamily="34" charset="0"/>
                <a:cs typeface="Arial" panose="020B0604020202020204" pitchFamily="34" charset="0"/>
              </a:rPr>
            </a:br>
            <a:endParaRPr lang="en-US" sz="3500" dirty="0">
              <a:solidFill>
                <a:schemeClr val="tx1"/>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09399481"/>
              </p:ext>
            </p:extLst>
          </p:nvPr>
        </p:nvGraphicFramePr>
        <p:xfrm>
          <a:off x="76200" y="1905000"/>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9" name="Title 1"/>
          <p:cNvSpPr txBox="1">
            <a:spLocks/>
          </p:cNvSpPr>
          <p:nvPr/>
        </p:nvSpPr>
        <p:spPr>
          <a:xfrm>
            <a:off x="304800" y="0"/>
            <a:ext cx="9067800" cy="1143000"/>
          </a:xfrm>
          <a:prstGeom prst="rect">
            <a:avLst/>
          </a:prstGeom>
          <a:noFill/>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500" b="1" dirty="0" smtClean="0">
                <a:solidFill>
                  <a:srgbClr val="00CC99"/>
                </a:solidFill>
                <a:latin typeface="Arial" panose="020B0604020202020204" pitchFamily="34" charset="0"/>
                <a:cs typeface="Arial" panose="020B0604020202020204" pitchFamily="34" charset="0"/>
              </a:rPr>
              <a:t>Benefits and Costs of Becoming an Entrepreneur</a:t>
            </a:r>
            <a:endParaRPr lang="en-US" sz="3500" dirty="0">
              <a:solidFill>
                <a:srgbClr val="00CC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2449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763000" cy="4724400"/>
          </a:xfrm>
        </p:spPr>
        <p:txBody>
          <a:bodyPr>
            <a:normAutofit fontScale="70000" lnSpcReduction="20000"/>
          </a:bodyPr>
          <a:lstStyle/>
          <a:p>
            <a:pPr marL="0" indent="0">
              <a:buNone/>
            </a:pPr>
            <a:endParaRPr lang="en-US" sz="1200" b="1" dirty="0">
              <a:latin typeface="Arial" panose="020B0604020202020204" pitchFamily="34" charset="0"/>
              <a:cs typeface="Arial" panose="020B0604020202020204" pitchFamily="34" charset="0"/>
            </a:endParaRPr>
          </a:p>
          <a:p>
            <a:pPr marL="0" indent="0">
              <a:buNone/>
            </a:pPr>
            <a:r>
              <a:rPr lang="en-US" sz="3143" dirty="0" smtClean="0">
                <a:latin typeface="Arial" panose="020B0604020202020204" pitchFamily="34" charset="0"/>
                <a:cs typeface="Arial" panose="020B0604020202020204" pitchFamily="34" charset="0"/>
              </a:rPr>
              <a:t>Entrepreneurs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choose how and when they are paid. As owner of your company, when funds permit, you can decide </a:t>
            </a:r>
            <a:r>
              <a:rPr lang="en-US" dirty="0" smtClean="0">
                <a:latin typeface="Arial" panose="020B0604020202020204" pitchFamily="34" charset="0"/>
                <a:cs typeface="Arial" panose="020B0604020202020204" pitchFamily="34" charset="0"/>
              </a:rPr>
              <a:t>to:</a:t>
            </a:r>
            <a:br>
              <a:rPr lang="en-US" dirty="0" smtClean="0">
                <a:latin typeface="Arial" panose="020B0604020202020204" pitchFamily="34" charset="0"/>
                <a:cs typeface="Arial" panose="020B0604020202020204" pitchFamily="34" charset="0"/>
              </a:rPr>
            </a:br>
            <a:endParaRPr lang="en-US" sz="1100" dirty="0" smtClean="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1. Pay </a:t>
            </a:r>
            <a:r>
              <a:rPr lang="en-US" dirty="0">
                <a:latin typeface="Arial" panose="020B0604020202020204" pitchFamily="34" charset="0"/>
                <a:cs typeface="Arial" panose="020B0604020202020204" pitchFamily="34" charset="0"/>
              </a:rPr>
              <a:t>yourself a </a:t>
            </a:r>
            <a:r>
              <a:rPr lang="en-US" b="1" dirty="0" smtClean="0">
                <a:latin typeface="Arial" panose="020B0604020202020204" pitchFamily="34" charset="0"/>
                <a:cs typeface="Arial" panose="020B0604020202020204" pitchFamily="34" charset="0"/>
              </a:rPr>
              <a:t>salary</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 fixed </a:t>
            </a:r>
            <a:r>
              <a:rPr lang="en-US" dirty="0">
                <a:latin typeface="Arial" panose="020B0604020202020204" pitchFamily="34" charset="0"/>
                <a:cs typeface="Arial" panose="020B0604020202020204" pitchFamily="34" charset="0"/>
              </a:rPr>
              <a:t>amount of </a:t>
            </a:r>
            <a:r>
              <a:rPr lang="en-US" dirty="0" smtClean="0">
                <a:latin typeface="Arial" panose="020B0604020202020204" pitchFamily="34" charset="0"/>
                <a:cs typeface="Arial" panose="020B0604020202020204" pitchFamily="34" charset="0"/>
              </a:rPr>
              <a:t>money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paid </a:t>
            </a:r>
            <a:r>
              <a:rPr lang="en-US" dirty="0">
                <a:latin typeface="Arial" panose="020B0604020202020204" pitchFamily="34" charset="0"/>
                <a:cs typeface="Arial" panose="020B0604020202020204" pitchFamily="34" charset="0"/>
              </a:rPr>
              <a:t>to an employee at </a:t>
            </a:r>
            <a:r>
              <a:rPr lang="en-US" dirty="0" smtClean="0">
                <a:latin typeface="Arial" panose="020B0604020202020204" pitchFamily="34" charset="0"/>
                <a:cs typeface="Arial" panose="020B0604020202020204" pitchFamily="34" charset="0"/>
              </a:rPr>
              <a:t>regular intervals.</a:t>
            </a:r>
          </a:p>
          <a:p>
            <a:pPr marL="0" indent="0">
              <a:buNone/>
            </a:pPr>
            <a:endParaRPr lang="en-US" sz="1100"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    2. </a:t>
            </a:r>
            <a:r>
              <a:rPr lang="en-US" dirty="0">
                <a:latin typeface="Arial" panose="020B0604020202020204" pitchFamily="34" charset="0"/>
                <a:cs typeface="Arial" panose="020B0604020202020204" pitchFamily="34" charset="0"/>
              </a:rPr>
              <a:t>Pay yourself a </a:t>
            </a:r>
            <a:r>
              <a:rPr lang="en-US" b="1" dirty="0" smtClean="0">
                <a:latin typeface="Arial" panose="020B0604020202020204" pitchFamily="34" charset="0"/>
                <a:cs typeface="Arial" panose="020B0604020202020204" pitchFamily="34" charset="0"/>
              </a:rPr>
              <a:t>wage – </a:t>
            </a:r>
            <a:r>
              <a:rPr lang="en-US" dirty="0" smtClean="0">
                <a:latin typeface="Arial" panose="020B0604020202020204" pitchFamily="34" charset="0"/>
                <a:cs typeface="Arial" panose="020B0604020202020204" pitchFamily="34" charset="0"/>
              </a:rPr>
              <a:t>A fixed </a:t>
            </a:r>
            <a:r>
              <a:rPr lang="en-US" dirty="0">
                <a:latin typeface="Arial" panose="020B0604020202020204" pitchFamily="34" charset="0"/>
                <a:cs typeface="Arial" panose="020B0604020202020204" pitchFamily="34" charset="0"/>
              </a:rPr>
              <a:t>payment per </a:t>
            </a:r>
            <a:r>
              <a:rPr lang="en-US" dirty="0" smtClean="0">
                <a:latin typeface="Arial" panose="020B0604020202020204" pitchFamily="34" charset="0"/>
                <a:cs typeface="Arial" panose="020B0604020202020204" pitchFamily="34" charset="0"/>
              </a:rPr>
              <a:t>hour for </a:t>
            </a:r>
            <a:r>
              <a:rPr lang="en-US" dirty="0">
                <a:latin typeface="Arial" panose="020B0604020202020204" pitchFamily="34" charset="0"/>
                <a:cs typeface="Arial" panose="020B0604020202020204" pitchFamily="34" charset="0"/>
              </a:rPr>
              <a:t>work </a:t>
            </a:r>
            <a:r>
              <a:rPr lang="en-US" dirty="0" smtClean="0">
                <a:latin typeface="Arial" panose="020B0604020202020204" pitchFamily="34" charset="0"/>
                <a:cs typeface="Arial" panose="020B0604020202020204" pitchFamily="34" charset="0"/>
              </a:rPr>
              <a:t>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performed.</a:t>
            </a:r>
          </a:p>
          <a:p>
            <a:pPr marL="0" indent="0">
              <a:buNone/>
            </a:pPr>
            <a:endParaRPr lang="en-US" sz="1200"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    3. Take </a:t>
            </a:r>
            <a:r>
              <a:rPr lang="en-US" dirty="0">
                <a:latin typeface="Arial" panose="020B0604020202020204" pitchFamily="34" charset="0"/>
                <a:cs typeface="Arial" panose="020B0604020202020204" pitchFamily="34" charset="0"/>
              </a:rPr>
              <a:t>a share of the company’s </a:t>
            </a:r>
            <a:r>
              <a:rPr lang="en-US" dirty="0" smtClean="0">
                <a:latin typeface="Arial" panose="020B0604020202020204" pitchFamily="34" charset="0"/>
                <a:cs typeface="Arial" panose="020B0604020202020204" pitchFamily="34" charset="0"/>
              </a:rPr>
              <a:t>profit in </a:t>
            </a:r>
            <a:r>
              <a:rPr lang="en-US" b="1" dirty="0" smtClean="0">
                <a:latin typeface="Arial" panose="020B0604020202020204" pitchFamily="34" charset="0"/>
                <a:cs typeface="Arial" panose="020B0604020202020204" pitchFamily="34" charset="0"/>
              </a:rPr>
              <a:t>Dividends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each stockholder’s portion </a:t>
            </a:r>
            <a:r>
              <a:rPr lang="en-US" dirty="0">
                <a:latin typeface="Arial" panose="020B0604020202020204" pitchFamily="34" charset="0"/>
                <a:cs typeface="Arial" panose="020B0604020202020204" pitchFamily="34" charset="0"/>
              </a:rPr>
              <a:t>of the </a:t>
            </a:r>
            <a:r>
              <a:rPr lang="en-US" dirty="0" smtClean="0">
                <a:latin typeface="Arial" panose="020B0604020202020204" pitchFamily="34" charset="0"/>
                <a:cs typeface="Arial" panose="020B0604020202020204" pitchFamily="34" charset="0"/>
              </a:rPr>
              <a:t>profit-per-share paid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out </a:t>
            </a:r>
            <a:r>
              <a:rPr lang="en-US" dirty="0">
                <a:latin typeface="Arial" panose="020B0604020202020204" pitchFamily="34" charset="0"/>
                <a:cs typeface="Arial" panose="020B0604020202020204" pitchFamily="34" charset="0"/>
              </a:rPr>
              <a:t>by a corporation</a:t>
            </a:r>
            <a:r>
              <a:rPr lang="en-US" dirty="0" smtClean="0">
                <a:latin typeface="Arial" panose="020B0604020202020204" pitchFamily="34" charset="0"/>
                <a:cs typeface="Arial" panose="020B0604020202020204" pitchFamily="34" charset="0"/>
              </a:rPr>
              <a:t>.</a:t>
            </a:r>
          </a:p>
          <a:p>
            <a:pPr marL="0" indent="0">
              <a:buNone/>
            </a:pPr>
            <a:endParaRPr lang="en-US" sz="1200"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    4. Take </a:t>
            </a: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commission </a:t>
            </a:r>
            <a:r>
              <a:rPr lang="en-US" dirty="0">
                <a:latin typeface="Arial" panose="020B0604020202020204" pitchFamily="34" charset="0"/>
                <a:cs typeface="Arial" panose="020B0604020202020204" pitchFamily="34" charset="0"/>
              </a:rPr>
              <a:t>on every sale you </a:t>
            </a:r>
            <a:r>
              <a:rPr lang="en-US" dirty="0" smtClean="0">
                <a:latin typeface="Arial" panose="020B0604020202020204" pitchFamily="34" charset="0"/>
                <a:cs typeface="Arial" panose="020B0604020202020204" pitchFamily="34" charset="0"/>
              </a:rPr>
              <a:t>make - </a:t>
            </a:r>
            <a:r>
              <a:rPr lang="en-US" dirty="0">
                <a:latin typeface="Arial" panose="020B0604020202020204" pitchFamily="34" charset="0"/>
                <a:cs typeface="Arial" panose="020B0604020202020204" pitchFamily="34" charset="0"/>
              </a:rPr>
              <a:t>a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percentage of </a:t>
            </a:r>
            <a:r>
              <a:rPr lang="en-US" dirty="0">
                <a:latin typeface="Arial" panose="020B0604020202020204" pitchFamily="34" charset="0"/>
                <a:cs typeface="Arial" panose="020B0604020202020204" pitchFamily="34" charset="0"/>
              </a:rPr>
              <a:t>a sale paid to a salesperson</a:t>
            </a:r>
          </a:p>
          <a:p>
            <a:pPr marL="0" indent="0">
              <a:buNone/>
            </a:pPr>
            <a:endParaRPr lang="en-US" dirty="0" smtClean="0"/>
          </a:p>
          <a:p>
            <a:pPr marL="0" indent="0">
              <a:buNone/>
            </a:pPr>
            <a:endParaRPr lang="en-US" sz="2400" b="1" dirty="0" smtClean="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7" name="Title 1"/>
          <p:cNvSpPr txBox="1">
            <a:spLocks noGrp="1"/>
          </p:cNvSpPr>
          <p:nvPr>
            <p:ph type="title"/>
          </p:nvPr>
        </p:nvSpPr>
        <p:spPr>
          <a:xfrm>
            <a:off x="457200" y="76200"/>
            <a:ext cx="8229600" cy="1143000"/>
          </a:xfrm>
          <a:prstGeom prst="rect">
            <a:avLst/>
          </a:prstGeom>
          <a:noFill/>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500" b="1" dirty="0" smtClean="0">
                <a:solidFill>
                  <a:srgbClr val="00CC99"/>
                </a:solidFill>
                <a:latin typeface="Arial" panose="020B0604020202020204" pitchFamily="34" charset="0"/>
                <a:cs typeface="Arial" panose="020B0604020202020204" pitchFamily="34" charset="0"/>
              </a:rPr>
              <a:t>Benefits and Costs of Becoming an Entrepreneur  </a:t>
            </a:r>
            <a:r>
              <a:rPr lang="en-US" sz="2000" b="1" i="1" dirty="0" smtClean="0">
                <a:solidFill>
                  <a:srgbClr val="00CC99"/>
                </a:solidFill>
                <a:latin typeface="Arial" panose="020B0604020202020204" pitchFamily="34" charset="0"/>
                <a:cs typeface="Arial" panose="020B0604020202020204" pitchFamily="34" charset="0"/>
              </a:rPr>
              <a:t>(cont.)</a:t>
            </a:r>
            <a:endParaRPr lang="en-US" sz="2000" i="1" dirty="0">
              <a:solidFill>
                <a:srgbClr val="00CC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614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1143000"/>
          </a:xfrm>
        </p:spPr>
        <p:txBody>
          <a:bodyPr>
            <a:noAutofit/>
          </a:bodyPr>
          <a:lstStyle/>
          <a:p>
            <a:r>
              <a:rPr lang="en-US" sz="4000" b="1" dirty="0">
                <a:solidFill>
                  <a:srgbClr val="00CC99"/>
                </a:solidFill>
                <a:latin typeface="Arial" panose="020B0604020202020204" pitchFamily="34" charset="0"/>
                <a:cs typeface="Arial" panose="020B0604020202020204" pitchFamily="34" charset="0"/>
              </a:rPr>
              <a:t>Potential Costs of Entrepreneurship</a:t>
            </a:r>
            <a:br>
              <a:rPr lang="en-US" sz="4000" b="1" dirty="0">
                <a:solidFill>
                  <a:srgbClr val="00CC99"/>
                </a:solidFill>
                <a:latin typeface="Arial" panose="020B0604020202020204" pitchFamily="34" charset="0"/>
                <a:cs typeface="Arial" panose="020B0604020202020204" pitchFamily="34" charset="0"/>
              </a:rPr>
            </a:br>
            <a:endParaRPr lang="en-US" sz="4000" dirty="0">
              <a:solidFill>
                <a:srgbClr val="00CC99"/>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084648768"/>
              </p:ext>
            </p:extLst>
          </p:nvPr>
        </p:nvGraphicFramePr>
        <p:xfrm>
          <a:off x="457200" y="1828801"/>
          <a:ext cx="8229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10" name="Rectangle 9"/>
          <p:cNvSpPr/>
          <p:nvPr/>
        </p:nvSpPr>
        <p:spPr>
          <a:xfrm>
            <a:off x="152400" y="1057870"/>
            <a:ext cx="8534400" cy="984885"/>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While there are many potential benefits of entrepreneurship, entrepreneurs also face numerous possible costs</a:t>
            </a:r>
            <a:r>
              <a:rPr lang="en-US"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8350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 y="76200"/>
            <a:ext cx="8839200" cy="1143000"/>
          </a:xfrm>
        </p:spPr>
        <p:txBody>
          <a:bodyPr>
            <a:noAutofit/>
          </a:bodyPr>
          <a:lstStyle/>
          <a:p>
            <a:pPr algn="l"/>
            <a:r>
              <a:rPr lang="en-US" sz="4000" b="1" dirty="0">
                <a:solidFill>
                  <a:srgbClr val="00CC99"/>
                </a:solidFill>
                <a:latin typeface="Arial" panose="020B0604020202020204" pitchFamily="34" charset="0"/>
                <a:cs typeface="Arial" panose="020B0604020202020204" pitchFamily="34" charset="0"/>
              </a:rPr>
              <a:t>Benefits and Costs of </a:t>
            </a:r>
            <a:r>
              <a:rPr lang="en-US" sz="4000" b="1" dirty="0" smtClean="0">
                <a:solidFill>
                  <a:srgbClr val="00CC99"/>
                </a:solidFill>
                <a:latin typeface="Arial" panose="020B0604020202020204" pitchFamily="34" charset="0"/>
                <a:cs typeface="Arial" panose="020B0604020202020204" pitchFamily="34" charset="0"/>
              </a:rPr>
              <a:t>Becoming an Entrepreneur   </a:t>
            </a:r>
            <a:r>
              <a:rPr lang="en-US" sz="2000" b="1" i="1" dirty="0" smtClean="0">
                <a:solidFill>
                  <a:srgbClr val="00CC99"/>
                </a:solidFill>
                <a:latin typeface="Arial" panose="020B0604020202020204" pitchFamily="34" charset="0"/>
                <a:cs typeface="Arial" panose="020B0604020202020204" pitchFamily="34" charset="0"/>
              </a:rPr>
              <a:t>(cont.)</a:t>
            </a:r>
            <a:endParaRPr lang="en-US" sz="2000" i="1"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600200"/>
            <a:ext cx="4114800" cy="5029200"/>
          </a:xfrm>
        </p:spPr>
        <p:txBody>
          <a:bodyPr>
            <a:noAutofit/>
          </a:bodyPr>
          <a:lstStyle/>
          <a:p>
            <a:pPr marL="0" indent="0">
              <a:buNone/>
            </a:pPr>
            <a:r>
              <a:rPr lang="en-US" sz="2000" dirty="0">
                <a:latin typeface="Arial" panose="020B0604020202020204" pitchFamily="34" charset="0"/>
                <a:cs typeface="Arial" panose="020B0604020202020204" pitchFamily="34" charset="0"/>
              </a:rPr>
              <a:t>Entrepreneurs have to </a:t>
            </a:r>
            <a:r>
              <a:rPr lang="en-US" sz="2000" dirty="0" smtClean="0">
                <a:latin typeface="Arial" panose="020B0604020202020204" pitchFamily="34" charset="0"/>
                <a:cs typeface="Arial" panose="020B0604020202020204" pitchFamily="34" charset="0"/>
              </a:rPr>
              <a:t>be able </a:t>
            </a:r>
            <a:r>
              <a:rPr lang="en-US" sz="2000" dirty="0">
                <a:latin typeface="Arial" panose="020B0604020202020204" pitchFamily="34" charset="0"/>
                <a:cs typeface="Arial" panose="020B0604020202020204" pitchFamily="34" charset="0"/>
              </a:rPr>
              <a:t>to tolerate a higher degree of risk and uncertainty than people </a:t>
            </a:r>
            <a:r>
              <a:rPr lang="en-US" sz="2000" dirty="0" smtClean="0">
                <a:latin typeface="Arial" panose="020B0604020202020204" pitchFamily="34" charset="0"/>
                <a:cs typeface="Arial" panose="020B0604020202020204" pitchFamily="34" charset="0"/>
              </a:rPr>
              <a:t>who work </a:t>
            </a:r>
            <a:r>
              <a:rPr lang="en-US" sz="2000" dirty="0">
                <a:latin typeface="Arial" panose="020B0604020202020204" pitchFamily="34" charset="0"/>
                <a:cs typeface="Arial" panose="020B0604020202020204" pitchFamily="34" charset="0"/>
              </a:rPr>
              <a:t>steady jobs for established </a:t>
            </a:r>
            <a:r>
              <a:rPr lang="en-US" sz="2000" dirty="0" smtClean="0">
                <a:latin typeface="Arial" panose="020B0604020202020204" pitchFamily="34" charset="0"/>
                <a:cs typeface="Arial" panose="020B0604020202020204" pitchFamily="34" charset="0"/>
              </a:rPr>
              <a:t>employers</a:t>
            </a:r>
            <a:r>
              <a:rPr lang="en-US" sz="2000" dirty="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This higher </a:t>
            </a:r>
            <a:r>
              <a:rPr lang="en-US" sz="2000" dirty="0">
                <a:latin typeface="Arial" panose="020B0604020202020204" pitchFamily="34" charset="0"/>
                <a:cs typeface="Arial" panose="020B0604020202020204" pitchFamily="34" charset="0"/>
              </a:rPr>
              <a:t>risk, however</a:t>
            </a:r>
            <a:r>
              <a:rPr lang="en-US" sz="2000" dirty="0" smtClean="0">
                <a:latin typeface="Arial" panose="020B0604020202020204" pitchFamily="34" charset="0"/>
                <a:cs typeface="Arial" panose="020B0604020202020204" pitchFamily="34" charset="0"/>
              </a:rPr>
              <a:t>, comes </a:t>
            </a:r>
            <a:r>
              <a:rPr lang="en-US" sz="2000" dirty="0">
                <a:latin typeface="Arial" panose="020B0604020202020204" pitchFamily="34" charset="0"/>
                <a:cs typeface="Arial" panose="020B0604020202020204" pitchFamily="34" charset="0"/>
              </a:rPr>
              <a:t>the potential of higher rewards</a:t>
            </a:r>
            <a:r>
              <a:rPr lang="en-US" sz="2000" dirty="0" smtClean="0">
                <a:latin typeface="Arial" panose="020B0604020202020204" pitchFamily="34" charset="0"/>
                <a:cs typeface="Arial" panose="020B0604020202020204" pitchFamily="34" charset="0"/>
              </a:rPr>
              <a:t>.</a:t>
            </a:r>
          </a:p>
          <a:p>
            <a:r>
              <a:rPr lang="en-US" sz="2000" b="1" dirty="0" smtClean="0">
                <a:latin typeface="Arial" panose="020B0604020202020204" pitchFamily="34" charset="0"/>
                <a:cs typeface="Arial" panose="020B0604020202020204" pitchFamily="34" charset="0"/>
              </a:rPr>
              <a:t>Cost</a:t>
            </a:r>
            <a:r>
              <a:rPr lang="en-US" sz="2000" b="1" dirty="0">
                <a:latin typeface="Arial" panose="020B0604020202020204" pitchFamily="34" charset="0"/>
                <a:cs typeface="Arial" panose="020B0604020202020204" pitchFamily="34" charset="0"/>
              </a:rPr>
              <a:t>/benefit </a:t>
            </a:r>
            <a:r>
              <a:rPr lang="en-US" sz="2000" b="1" dirty="0" smtClean="0">
                <a:latin typeface="Arial" panose="020B0604020202020204" pitchFamily="34" charset="0"/>
                <a:cs typeface="Arial" panose="020B0604020202020204" pitchFamily="34" charset="0"/>
              </a:rPr>
              <a:t>analysis  </a:t>
            </a: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decision-making process </a:t>
            </a:r>
            <a:r>
              <a:rPr lang="en-US" sz="2000" dirty="0" smtClean="0">
                <a:latin typeface="Arial" panose="020B0604020202020204" pitchFamily="34" charset="0"/>
                <a:cs typeface="Arial" panose="020B0604020202020204" pitchFamily="34" charset="0"/>
              </a:rPr>
              <a:t>in which </a:t>
            </a:r>
            <a:r>
              <a:rPr lang="en-US" sz="2000" dirty="0">
                <a:latin typeface="Arial" panose="020B0604020202020204" pitchFamily="34" charset="0"/>
                <a:cs typeface="Arial" panose="020B0604020202020204" pitchFamily="34" charset="0"/>
              </a:rPr>
              <a:t>the costs of taking </a:t>
            </a:r>
            <a:r>
              <a:rPr lang="en-US" sz="2000" dirty="0" smtClean="0">
                <a:latin typeface="Arial" panose="020B0604020202020204" pitchFamily="34" charset="0"/>
                <a:cs typeface="Arial" panose="020B0604020202020204" pitchFamily="34" charset="0"/>
              </a:rPr>
              <a:t>an action </a:t>
            </a:r>
            <a:r>
              <a:rPr lang="en-US" sz="2000" dirty="0">
                <a:latin typeface="Arial" panose="020B0604020202020204" pitchFamily="34" charset="0"/>
                <a:cs typeface="Arial" panose="020B0604020202020204" pitchFamily="34" charset="0"/>
              </a:rPr>
              <a:t>are compared to </a:t>
            </a:r>
            <a:r>
              <a:rPr lang="en-US" sz="2000" dirty="0" smtClean="0">
                <a:latin typeface="Arial" panose="020B0604020202020204" pitchFamily="34" charset="0"/>
                <a:cs typeface="Arial" panose="020B0604020202020204" pitchFamily="34" charset="0"/>
              </a:rPr>
              <a:t>the benefits.</a:t>
            </a:r>
          </a:p>
        </p:txBody>
      </p:sp>
      <p:sp>
        <p:nvSpPr>
          <p:cNvPr id="4" name="Footer Placeholder 3"/>
          <p:cNvSpPr>
            <a:spLocks noGrp="1"/>
          </p:cNvSpPr>
          <p:nvPr>
            <p:ph type="ftr" sz="quarter" idx="11"/>
          </p:nvPr>
        </p:nvSpPr>
        <p:spPr/>
        <p:txBody>
          <a:bodyPr/>
          <a:lstStyle/>
          <a:p>
            <a:r>
              <a:rPr lang="en-US" dirty="0" smtClean="0"/>
              <a:t>Copyright © 2016 Pearson Education, Inc.</a:t>
            </a:r>
            <a:endParaRPr lang="en-US" dirty="0"/>
          </a:p>
        </p:txBody>
      </p:sp>
      <p:sp>
        <p:nvSpPr>
          <p:cNvPr id="7" name="Content Placeholder 2"/>
          <p:cNvSpPr txBox="1">
            <a:spLocks/>
          </p:cNvSpPr>
          <p:nvPr/>
        </p:nvSpPr>
        <p:spPr>
          <a:xfrm>
            <a:off x="4191000" y="1600200"/>
            <a:ext cx="4800600" cy="47244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2000" dirty="0" smtClean="0">
                <a:latin typeface="Arial" panose="020B0604020202020204" pitchFamily="34" charset="0"/>
                <a:cs typeface="Arial" panose="020B0604020202020204" pitchFamily="34" charset="0"/>
              </a:rPr>
              <a:t>To turn an opportunity into a business, entrepreneurs invest both time and money. Before making this kind of investment, think carefully about:</a:t>
            </a:r>
          </a:p>
          <a:p>
            <a:pPr marL="0" indent="0">
              <a:buNone/>
            </a:pPr>
            <a:r>
              <a:rPr lang="en-US" sz="2000" b="1" dirty="0" smtClean="0">
                <a:latin typeface="Arial" panose="020B0604020202020204" pitchFamily="34" charset="0"/>
                <a:cs typeface="Arial" panose="020B0604020202020204" pitchFamily="34" charset="0"/>
              </a:rPr>
              <a:t>•  Costs</a:t>
            </a: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The money, energy, and time </a:t>
            </a:r>
            <a:r>
              <a:rPr lang="en-US" sz="2000" dirty="0" smtClean="0">
                <a:latin typeface="Arial" panose="020B0604020202020204" pitchFamily="34" charset="0"/>
                <a:cs typeface="Arial" panose="020B0604020202020204" pitchFamily="34" charset="0"/>
              </a:rPr>
              <a:t>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you </a:t>
            </a:r>
            <a:r>
              <a:rPr lang="en-US" sz="2000" dirty="0" smtClean="0">
                <a:latin typeface="Arial" panose="020B0604020202020204" pitchFamily="34" charset="0"/>
                <a:cs typeface="Arial" panose="020B0604020202020204" pitchFamily="34" charset="0"/>
              </a:rPr>
              <a:t>will have to invest, as well as the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opportunities </a:t>
            </a:r>
            <a:r>
              <a:rPr lang="en-US" sz="2000" dirty="0" smtClean="0">
                <a:latin typeface="Arial" panose="020B0604020202020204" pitchFamily="34" charset="0"/>
                <a:cs typeface="Arial" panose="020B0604020202020204" pitchFamily="34" charset="0"/>
              </a:rPr>
              <a:t>you will be giving up, to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operate </a:t>
            </a:r>
            <a:r>
              <a:rPr lang="en-US" sz="2000" dirty="0" smtClean="0">
                <a:latin typeface="Arial" panose="020B0604020202020204" pitchFamily="34" charset="0"/>
                <a:cs typeface="Arial" panose="020B0604020202020204" pitchFamily="34" charset="0"/>
              </a:rPr>
              <a:t>the business.</a:t>
            </a:r>
          </a:p>
          <a:p>
            <a:pPr marL="0" indent="0">
              <a:buNone/>
            </a:pPr>
            <a:r>
              <a:rPr lang="en-US" sz="2000" b="1" i="1"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Benefits</a:t>
            </a:r>
            <a:r>
              <a:rPr lang="en-US" sz="2000" b="1" dirty="0" smtClean="0">
                <a:latin typeface="Arial" panose="020B0604020202020204" pitchFamily="34" charset="0"/>
                <a:cs typeface="Arial" panose="020B0604020202020204" pitchFamily="34" charset="0"/>
              </a:rPr>
              <a:t>.</a:t>
            </a:r>
            <a:r>
              <a:rPr lang="en-US" sz="2000" b="1" i="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The wealth you will accrue </a:t>
            </a:r>
            <a:r>
              <a:rPr lang="en-US" sz="2000" dirty="0" smtClean="0">
                <a:latin typeface="Arial" panose="020B0604020202020204" pitchFamily="34" charset="0"/>
                <a:cs typeface="Arial" panose="020B0604020202020204" pitchFamily="34" charset="0"/>
              </a:rPr>
              <a:t>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and </a:t>
            </a:r>
            <a:r>
              <a:rPr lang="en-US" sz="2000" dirty="0" smtClean="0">
                <a:latin typeface="Arial" panose="020B0604020202020204" pitchFamily="34" charset="0"/>
                <a:cs typeface="Arial" panose="020B0604020202020204" pitchFamily="34" charset="0"/>
              </a:rPr>
              <a:t>the knowledge, skills, self esteem,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and </a:t>
            </a:r>
            <a:r>
              <a:rPr lang="en-US" sz="2000" dirty="0" smtClean="0">
                <a:latin typeface="Arial" panose="020B0604020202020204" pitchFamily="34" charset="0"/>
                <a:cs typeface="Arial" panose="020B0604020202020204" pitchFamily="34" charset="0"/>
              </a:rPr>
              <a:t>experience you will gain.</a:t>
            </a:r>
          </a:p>
          <a:p>
            <a:endParaRPr lang="en-US" sz="2000" dirty="0"/>
          </a:p>
        </p:txBody>
      </p:sp>
      <p:sp>
        <p:nvSpPr>
          <p:cNvPr id="8" name="Rectangle 7"/>
          <p:cNvSpPr/>
          <p:nvPr/>
        </p:nvSpPr>
        <p:spPr>
          <a:xfrm>
            <a:off x="152400" y="1447800"/>
            <a:ext cx="3886200" cy="472440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91000" y="1447800"/>
            <a:ext cx="4876800" cy="4724400"/>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478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US" b="1" dirty="0" smtClean="0">
                <a:solidFill>
                  <a:srgbClr val="00CC99"/>
                </a:solidFill>
                <a:latin typeface="Arial" panose="020B0604020202020204" pitchFamily="34" charset="0"/>
                <a:cs typeface="Arial" panose="020B0604020202020204" pitchFamily="34" charset="0"/>
              </a:rPr>
              <a:t>Next-Best Investment</a:t>
            </a:r>
            <a:endParaRPr lang="en-US"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47800"/>
            <a:ext cx="8229600" cy="4389120"/>
          </a:xfrm>
        </p:spPr>
        <p:txBody>
          <a:bodyPr>
            <a:normAutofit/>
          </a:bodyPr>
          <a:lstStyle/>
          <a:p>
            <a:pPr marL="0" indent="0">
              <a:buNone/>
            </a:pPr>
            <a:r>
              <a:rPr lang="en-US" sz="2500" dirty="0">
                <a:latin typeface="Arial" panose="020B0604020202020204" pitchFamily="34" charset="0"/>
                <a:cs typeface="Arial" panose="020B0604020202020204" pitchFamily="34" charset="0"/>
              </a:rPr>
              <a:t>Cost/benefit analysis is incomplete without considering </a:t>
            </a:r>
            <a:r>
              <a:rPr lang="en-US" sz="2500" b="1" dirty="0">
                <a:latin typeface="Arial" panose="020B0604020202020204" pitchFamily="34" charset="0"/>
                <a:cs typeface="Arial" panose="020B0604020202020204" pitchFamily="34" charset="0"/>
              </a:rPr>
              <a:t>opportunity cost</a:t>
            </a:r>
            <a:r>
              <a:rPr lang="en-US" sz="2500" dirty="0" smtClean="0">
                <a:latin typeface="Arial" panose="020B0604020202020204" pitchFamily="34" charset="0"/>
                <a:cs typeface="Arial" panose="020B0604020202020204" pitchFamily="34" charset="0"/>
              </a:rPr>
              <a:t>.</a:t>
            </a:r>
          </a:p>
          <a:p>
            <a:r>
              <a:rPr lang="en-US" sz="2500" b="1" dirty="0">
                <a:latin typeface="Arial" panose="020B0604020202020204" pitchFamily="34" charset="0"/>
                <a:cs typeface="Arial" panose="020B0604020202020204" pitchFamily="34" charset="0"/>
              </a:rPr>
              <a:t>opportunity </a:t>
            </a:r>
            <a:r>
              <a:rPr lang="en-US" sz="2500" b="1" dirty="0" smtClean="0">
                <a:latin typeface="Arial" panose="020B0604020202020204" pitchFamily="34" charset="0"/>
                <a:cs typeface="Arial" panose="020B0604020202020204" pitchFamily="34" charset="0"/>
              </a:rPr>
              <a:t>cost - </a:t>
            </a:r>
            <a:r>
              <a:rPr lang="en-US" sz="2500" dirty="0">
                <a:latin typeface="Arial" panose="020B0604020202020204" pitchFamily="34" charset="0"/>
                <a:cs typeface="Arial" panose="020B0604020202020204" pitchFamily="34" charset="0"/>
              </a:rPr>
              <a:t>the </a:t>
            </a:r>
            <a:r>
              <a:rPr lang="en-US" sz="2500" dirty="0" smtClean="0">
                <a:latin typeface="Arial" panose="020B0604020202020204" pitchFamily="34" charset="0"/>
                <a:cs typeface="Arial" panose="020B0604020202020204" pitchFamily="34" charset="0"/>
              </a:rPr>
              <a:t>value of </a:t>
            </a:r>
            <a:r>
              <a:rPr lang="en-US" sz="2500" dirty="0">
                <a:latin typeface="Arial" panose="020B0604020202020204" pitchFamily="34" charset="0"/>
                <a:cs typeface="Arial" panose="020B0604020202020204" pitchFamily="34" charset="0"/>
              </a:rPr>
              <a:t>what must be given up </a:t>
            </a:r>
            <a:r>
              <a:rPr lang="en-US" sz="2500" dirty="0" smtClean="0">
                <a:latin typeface="Arial" panose="020B0604020202020204" pitchFamily="34" charset="0"/>
                <a:cs typeface="Arial" panose="020B0604020202020204" pitchFamily="34" charset="0"/>
              </a:rPr>
              <a:t>in order </a:t>
            </a:r>
            <a:r>
              <a:rPr lang="en-US" sz="2500" dirty="0">
                <a:latin typeface="Arial" panose="020B0604020202020204" pitchFamily="34" charset="0"/>
                <a:cs typeface="Arial" panose="020B0604020202020204" pitchFamily="34" charset="0"/>
              </a:rPr>
              <a:t>to obtain something else</a:t>
            </a:r>
            <a:r>
              <a:rPr lang="en-US" sz="2500" dirty="0" smtClean="0">
                <a:latin typeface="Arial" panose="020B0604020202020204" pitchFamily="34" charset="0"/>
                <a:cs typeface="Arial" panose="020B0604020202020204" pitchFamily="34" charset="0"/>
              </a:rPr>
              <a:t>.</a:t>
            </a:r>
          </a:p>
          <a:p>
            <a:pPr marL="0" indent="0">
              <a:buNone/>
            </a:pPr>
            <a:endParaRPr lang="en-US" sz="1000" dirty="0" smtClean="0">
              <a:latin typeface="Arial" panose="020B0604020202020204" pitchFamily="34" charset="0"/>
              <a:cs typeface="Arial" panose="020B0604020202020204" pitchFamily="34" charset="0"/>
            </a:endParaRPr>
          </a:p>
          <a:p>
            <a:pPr marL="0" indent="0">
              <a:buNone/>
            </a:pPr>
            <a:r>
              <a:rPr lang="en-US" sz="2500" b="1" dirty="0">
                <a:latin typeface="Arial" panose="020B0604020202020204" pitchFamily="34" charset="0"/>
                <a:cs typeface="Arial" panose="020B0604020202020204" pitchFamily="34" charset="0"/>
              </a:rPr>
              <a:t>Seeking Advice and Information to </a:t>
            </a:r>
            <a:r>
              <a:rPr lang="en-US" sz="2500" b="1" dirty="0" smtClean="0">
                <a:latin typeface="Arial" panose="020B0604020202020204" pitchFamily="34" charset="0"/>
                <a:cs typeface="Arial" panose="020B0604020202020204" pitchFamily="34" charset="0"/>
              </a:rPr>
              <a:t>Succeed</a:t>
            </a:r>
          </a:p>
          <a:p>
            <a:r>
              <a:rPr lang="en-US" sz="2500" b="1" dirty="0" smtClean="0">
                <a:latin typeface="Arial" panose="020B0604020202020204" pitchFamily="34" charset="0"/>
                <a:cs typeface="Arial" panose="020B0604020202020204" pitchFamily="34" charset="0"/>
              </a:rPr>
              <a:t>Mentor - </a:t>
            </a:r>
            <a:r>
              <a:rPr lang="en-US" sz="2500" dirty="0">
                <a:latin typeface="Arial" panose="020B0604020202020204" pitchFamily="34" charset="0"/>
                <a:cs typeface="Arial" panose="020B0604020202020204" pitchFamily="34" charset="0"/>
              </a:rPr>
              <a:t>a trusted advisor </a:t>
            </a:r>
            <a:r>
              <a:rPr lang="en-US" sz="2500" dirty="0" smtClean="0">
                <a:latin typeface="Arial" panose="020B0604020202020204" pitchFamily="34" charset="0"/>
                <a:cs typeface="Arial" panose="020B0604020202020204" pitchFamily="34" charset="0"/>
              </a:rPr>
              <a:t>with whom </a:t>
            </a:r>
            <a:r>
              <a:rPr lang="en-US" sz="2500" dirty="0">
                <a:latin typeface="Arial" panose="020B0604020202020204" pitchFamily="34" charset="0"/>
                <a:cs typeface="Arial" panose="020B0604020202020204" pitchFamily="34" charset="0"/>
              </a:rPr>
              <a:t>a person forms a </a:t>
            </a:r>
            <a:r>
              <a:rPr lang="en-US" sz="2500" dirty="0" smtClean="0">
                <a:latin typeface="Arial" panose="020B0604020202020204" pitchFamily="34" charset="0"/>
                <a:cs typeface="Arial" panose="020B0604020202020204" pitchFamily="34" charset="0"/>
              </a:rPr>
              <a:t>developmental partnership through which </a:t>
            </a:r>
            <a:r>
              <a:rPr lang="en-US" sz="2500" dirty="0">
                <a:latin typeface="Arial" panose="020B0604020202020204" pitchFamily="34" charset="0"/>
                <a:cs typeface="Arial" panose="020B0604020202020204" pitchFamily="34" charset="0"/>
              </a:rPr>
              <a:t>information, insight</a:t>
            </a:r>
            <a:r>
              <a:rPr lang="en-US" sz="2500" dirty="0" smtClean="0">
                <a:latin typeface="Arial" panose="020B0604020202020204" pitchFamily="34" charset="0"/>
                <a:cs typeface="Arial" panose="020B0604020202020204" pitchFamily="34" charset="0"/>
              </a:rPr>
              <a:t>, skills</a:t>
            </a:r>
            <a:r>
              <a:rPr lang="en-US" sz="2500" dirty="0">
                <a:latin typeface="Arial" panose="020B0604020202020204" pitchFamily="34" charset="0"/>
                <a:cs typeface="Arial" panose="020B0604020202020204" pitchFamily="34" charset="0"/>
              </a:rPr>
              <a:t>, and knowledge </a:t>
            </a:r>
            <a:r>
              <a:rPr lang="en-US" sz="2500" dirty="0" smtClean="0">
                <a:latin typeface="Arial" panose="020B0604020202020204" pitchFamily="34" charset="0"/>
                <a:cs typeface="Arial" panose="020B0604020202020204" pitchFamily="34" charset="0"/>
              </a:rPr>
              <a:t>are shared </a:t>
            </a:r>
            <a:r>
              <a:rPr lang="en-US" sz="2500" dirty="0">
                <a:latin typeface="Arial" panose="020B0604020202020204" pitchFamily="34" charset="0"/>
                <a:cs typeface="Arial" panose="020B0604020202020204" pitchFamily="34" charset="0"/>
              </a:rPr>
              <a:t>to promote </a:t>
            </a:r>
            <a:r>
              <a:rPr lang="en-US" sz="2500" dirty="0" smtClean="0">
                <a:latin typeface="Arial" panose="020B0604020202020204" pitchFamily="34" charset="0"/>
                <a:cs typeface="Arial" panose="020B0604020202020204" pitchFamily="34" charset="0"/>
              </a:rPr>
              <a:t>personal and/or </a:t>
            </a:r>
            <a:r>
              <a:rPr lang="en-US" sz="2500" dirty="0">
                <a:latin typeface="Arial" panose="020B0604020202020204" pitchFamily="34" charset="0"/>
                <a:cs typeface="Arial" panose="020B0604020202020204" pitchFamily="34" charset="0"/>
              </a:rPr>
              <a:t>professional growth.</a:t>
            </a: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Tree>
    <p:extLst>
      <p:ext uri="{BB962C8B-B14F-4D97-AF65-F5344CB8AC3E}">
        <p14:creationId xmlns:p14="http://schemas.microsoft.com/office/powerpoint/2010/main" val="3207351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304800"/>
            <a:ext cx="8915400" cy="1143000"/>
          </a:xfrm>
        </p:spPr>
        <p:txBody>
          <a:bodyPr>
            <a:normAutofit/>
          </a:bodyPr>
          <a:lstStyle/>
          <a:p>
            <a:r>
              <a:rPr lang="en-US" sz="3500" b="1" dirty="0" smtClean="0">
                <a:solidFill>
                  <a:srgbClr val="00CC99"/>
                </a:solidFill>
                <a:latin typeface="Arial" panose="020B0604020202020204" pitchFamily="34" charset="0"/>
                <a:cs typeface="Arial" panose="020B0604020202020204" pitchFamily="34" charset="0"/>
              </a:rPr>
              <a:t>See Illustration in Textbook Point System</a:t>
            </a:r>
            <a:endParaRPr lang="en-US" sz="3500"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219200"/>
            <a:ext cx="8686800" cy="5029200"/>
          </a:xfrm>
          <a:ln>
            <a:solidFill>
              <a:srgbClr val="FF6600"/>
            </a:solidFill>
          </a:ln>
        </p:spPr>
        <p:txBody>
          <a:bodyPr>
            <a:normAutofit fontScale="92500" lnSpcReduction="20000"/>
          </a:bodyPr>
          <a:lstStyle/>
          <a:p>
            <a:pPr marL="0" indent="0">
              <a:buNone/>
            </a:pPr>
            <a:endParaRPr lang="en-US" sz="1200" b="1" dirty="0" smtClean="0">
              <a:solidFill>
                <a:srgbClr val="00CC99"/>
              </a:solidFill>
              <a:latin typeface="Arial" panose="020B0604020202020204" pitchFamily="34" charset="0"/>
              <a:cs typeface="Arial" panose="020B0604020202020204" pitchFamily="34" charset="0"/>
            </a:endParaRPr>
          </a:p>
          <a:p>
            <a:pPr marL="0" indent="0">
              <a:buNone/>
            </a:pPr>
            <a:r>
              <a:rPr lang="en-US" sz="2700" b="1" dirty="0" smtClean="0">
                <a:solidFill>
                  <a:srgbClr val="00CC99"/>
                </a:solidFill>
                <a:latin typeface="Arial" panose="020B0604020202020204" pitchFamily="34" charset="0"/>
                <a:cs typeface="Arial" panose="020B0604020202020204" pitchFamily="34" charset="0"/>
              </a:rPr>
              <a:t>12 </a:t>
            </a:r>
            <a:r>
              <a:rPr lang="en-US" sz="2700" b="1" dirty="0">
                <a:solidFill>
                  <a:srgbClr val="00CC99"/>
                </a:solidFill>
                <a:latin typeface="Arial" panose="020B0604020202020204" pitchFamily="34" charset="0"/>
                <a:cs typeface="Arial" panose="020B0604020202020204" pitchFamily="34" charset="0"/>
              </a:rPr>
              <a:t>Points or More</a:t>
            </a:r>
            <a:r>
              <a:rPr lang="en-US" sz="2700" b="1" dirty="0" smtClean="0">
                <a:solidFill>
                  <a:srgbClr val="00CC99"/>
                </a:solidFill>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You </a:t>
            </a:r>
            <a:r>
              <a:rPr lang="en-US" dirty="0">
                <a:latin typeface="Arial" panose="020B0604020202020204" pitchFamily="34" charset="0"/>
                <a:cs typeface="Arial" panose="020B0604020202020204" pitchFamily="34" charset="0"/>
              </a:rPr>
              <a:t>are a natural risk-taker and can handle a lot of stress. These are important characteristics for an </a:t>
            </a:r>
            <a:r>
              <a:rPr lang="en-US" dirty="0" smtClean="0">
                <a:latin typeface="Arial" panose="020B0604020202020204" pitchFamily="34" charset="0"/>
                <a:cs typeface="Arial" panose="020B0604020202020204" pitchFamily="34" charset="0"/>
              </a:rPr>
              <a:t>entrepreneur </a:t>
            </a:r>
            <a:r>
              <a:rPr lang="en-US" dirty="0">
                <a:latin typeface="Arial" panose="020B0604020202020204" pitchFamily="34" charset="0"/>
                <a:cs typeface="Arial" panose="020B0604020202020204" pitchFamily="34" charset="0"/>
              </a:rPr>
              <a:t>to have to be successful.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You </a:t>
            </a:r>
            <a:r>
              <a:rPr lang="en-US" dirty="0">
                <a:latin typeface="Arial" panose="020B0604020202020204" pitchFamily="34" charset="0"/>
                <a:cs typeface="Arial" panose="020B0604020202020204" pitchFamily="34" charset="0"/>
              </a:rPr>
              <a:t>are willing to work hard but have a tendency to throw caution to the wind a </a:t>
            </a:r>
            <a:r>
              <a:rPr lang="en-US" dirty="0" smtClean="0">
                <a:latin typeface="Arial" panose="020B0604020202020204" pitchFamily="34" charset="0"/>
                <a:cs typeface="Arial" panose="020B0604020202020204" pitchFamily="34" charset="0"/>
              </a:rPr>
              <a:t>little too </a:t>
            </a:r>
            <a:r>
              <a:rPr lang="en-US" dirty="0">
                <a:latin typeface="Arial" panose="020B0604020202020204" pitchFamily="34" charset="0"/>
                <a:cs typeface="Arial" panose="020B0604020202020204" pitchFamily="34" charset="0"/>
              </a:rPr>
              <a:t>easily.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Save </a:t>
            </a:r>
            <a:r>
              <a:rPr lang="en-US" dirty="0">
                <a:latin typeface="Arial" panose="020B0604020202020204" pitchFamily="34" charset="0"/>
                <a:cs typeface="Arial" panose="020B0604020202020204" pitchFamily="34" charset="0"/>
              </a:rPr>
              <a:t>yourself from that tendency by using cost/benefit analysis to carefully evaluate your business (and personal!) </a:t>
            </a:r>
            <a:r>
              <a:rPr lang="en-US" dirty="0" smtClean="0">
                <a:latin typeface="Arial" panose="020B0604020202020204" pitchFamily="34" charset="0"/>
                <a:cs typeface="Arial" panose="020B0604020202020204" pitchFamily="34" charset="0"/>
              </a:rPr>
              <a:t>decisions</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your enthusiasm, do not forget to look at the opportunity costs of any decision you </a:t>
            </a:r>
            <a:r>
              <a:rPr lang="en-US" dirty="0" smtClean="0">
                <a:latin typeface="Arial" panose="020B0604020202020204" pitchFamily="34" charset="0"/>
                <a:cs typeface="Arial" panose="020B0604020202020204" pitchFamily="34" charset="0"/>
              </a:rPr>
              <a:t>make.</a:t>
            </a:r>
          </a:p>
          <a:p>
            <a:endParaRPr lang="en-US"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6" name="TextBox 5"/>
          <p:cNvSpPr txBox="1"/>
          <p:nvPr/>
        </p:nvSpPr>
        <p:spPr>
          <a:xfrm>
            <a:off x="228600" y="838200"/>
            <a:ext cx="8686800" cy="400110"/>
          </a:xfrm>
          <a:prstGeom prst="rect">
            <a:avLst/>
          </a:prstGeom>
          <a:solidFill>
            <a:srgbClr val="FF6600"/>
          </a:solid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Exhibit 1-1  </a:t>
            </a:r>
            <a:r>
              <a:rPr lang="en-US" sz="2000" b="1" i="1" dirty="0" smtClean="0">
                <a:solidFill>
                  <a:schemeClr val="bg1"/>
                </a:solidFill>
                <a:latin typeface="Arial" panose="020B0604020202020204" pitchFamily="34" charset="0"/>
                <a:cs typeface="Arial" panose="020B0604020202020204" pitchFamily="34" charset="0"/>
              </a:rPr>
              <a:t>“Do you have what it takes?” </a:t>
            </a:r>
            <a:r>
              <a:rPr lang="en-US" sz="2000" b="1" dirty="0" smtClean="0">
                <a:solidFill>
                  <a:schemeClr val="bg1"/>
                </a:solidFill>
                <a:latin typeface="Arial" panose="020B0604020202020204" pitchFamily="34" charset="0"/>
                <a:cs typeface="Arial" panose="020B0604020202020204" pitchFamily="34" charset="0"/>
              </a:rPr>
              <a:t> Quiz</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8101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304800"/>
            <a:ext cx="8915400" cy="1143000"/>
          </a:xfrm>
        </p:spPr>
        <p:txBody>
          <a:bodyPr>
            <a:normAutofit/>
          </a:bodyPr>
          <a:lstStyle/>
          <a:p>
            <a:r>
              <a:rPr lang="en-US" sz="3500" b="1" dirty="0" smtClean="0">
                <a:solidFill>
                  <a:srgbClr val="00CC99"/>
                </a:solidFill>
                <a:latin typeface="Arial" panose="020B0604020202020204" pitchFamily="34" charset="0"/>
                <a:cs typeface="Arial" panose="020B0604020202020204" pitchFamily="34" charset="0"/>
              </a:rPr>
              <a:t>See Illustration in Textbook Point System</a:t>
            </a:r>
            <a:endParaRPr lang="en-US" sz="3500"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219200"/>
            <a:ext cx="8686800" cy="4876800"/>
          </a:xfrm>
          <a:ln>
            <a:solidFill>
              <a:srgbClr val="FF6600"/>
            </a:solidFill>
          </a:ln>
        </p:spPr>
        <p:txBody>
          <a:bodyPr>
            <a:normAutofit fontScale="77500" lnSpcReduction="20000"/>
          </a:bodyPr>
          <a:lstStyle/>
          <a:p>
            <a:pPr marL="0" indent="0">
              <a:buNone/>
            </a:pPr>
            <a:endParaRPr lang="en-US" sz="1300" b="1" dirty="0" smtClean="0">
              <a:solidFill>
                <a:srgbClr val="00CC99"/>
              </a:solidFill>
              <a:latin typeface="Arial" panose="020B0604020202020204" pitchFamily="34" charset="0"/>
              <a:cs typeface="Arial" panose="020B0604020202020204" pitchFamily="34" charset="0"/>
            </a:endParaRPr>
          </a:p>
          <a:p>
            <a:pPr marL="0" indent="0">
              <a:buNone/>
            </a:pPr>
            <a:r>
              <a:rPr lang="en-US" b="1" dirty="0" smtClean="0">
                <a:solidFill>
                  <a:srgbClr val="00CC99"/>
                </a:solidFill>
                <a:latin typeface="Arial" panose="020B0604020202020204" pitchFamily="34" charset="0"/>
                <a:cs typeface="Arial" panose="020B0604020202020204" pitchFamily="34" charset="0"/>
              </a:rPr>
              <a:t>6 </a:t>
            </a:r>
            <a:r>
              <a:rPr lang="en-US" b="1" dirty="0">
                <a:solidFill>
                  <a:srgbClr val="00CC99"/>
                </a:solidFill>
                <a:latin typeface="Arial" panose="020B0604020202020204" pitchFamily="34" charset="0"/>
                <a:cs typeface="Arial" panose="020B0604020202020204" pitchFamily="34" charset="0"/>
              </a:rPr>
              <a:t>to 12 Points:</a:t>
            </a:r>
          </a:p>
          <a:p>
            <a:r>
              <a:rPr lang="en-US" dirty="0">
                <a:latin typeface="Arial" panose="020B0604020202020204" pitchFamily="34" charset="0"/>
                <a:cs typeface="Arial" panose="020B0604020202020204" pitchFamily="34" charset="0"/>
              </a:rPr>
              <a:t>You strike an excellent balance between being a risk-taker and someone who carefully evaluates decisions. </a:t>
            </a:r>
            <a:r>
              <a:rPr lang="en-US" dirty="0" smtClean="0">
                <a:latin typeface="Arial" panose="020B0604020202020204" pitchFamily="34" charset="0"/>
                <a:cs typeface="Arial" panose="020B0604020202020204" pitchFamily="34" charset="0"/>
              </a:rPr>
              <a:t>An</a:t>
            </a:r>
            <a:r>
              <a:rPr lang="en-US" dirty="0">
                <a:latin typeface="Arial" panose="020B0604020202020204" pitchFamily="34" charset="0"/>
                <a:cs typeface="Arial" panose="020B0604020202020204" pitchFamily="34" charset="0"/>
              </a:rPr>
              <a:t> entrepreneur needs to be both.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You </a:t>
            </a:r>
            <a:r>
              <a:rPr lang="en-US" dirty="0">
                <a:latin typeface="Arial" panose="020B0604020202020204" pitchFamily="34" charset="0"/>
                <a:cs typeface="Arial" panose="020B0604020202020204" pitchFamily="34" charset="0"/>
              </a:rPr>
              <a:t>are also not overly motivated by the desire to make money</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You </a:t>
            </a:r>
            <a:r>
              <a:rPr lang="en-US" dirty="0">
                <a:latin typeface="Arial" panose="020B0604020202020204" pitchFamily="34" charset="0"/>
                <a:cs typeface="Arial" panose="020B0604020202020204" pitchFamily="34" charset="0"/>
              </a:rPr>
              <a:t>understand that a </a:t>
            </a:r>
            <a:r>
              <a:rPr lang="en-US" dirty="0" smtClean="0">
                <a:latin typeface="Arial" panose="020B0604020202020204" pitchFamily="34" charset="0"/>
                <a:cs typeface="Arial" panose="020B0604020202020204" pitchFamily="34" charset="0"/>
              </a:rPr>
              <a:t>successful </a:t>
            </a:r>
            <a:r>
              <a:rPr lang="en-US" dirty="0">
                <a:latin typeface="Arial" panose="020B0604020202020204" pitchFamily="34" charset="0"/>
                <a:cs typeface="Arial" panose="020B0604020202020204" pitchFamily="34" charset="0"/>
              </a:rPr>
              <a:t>business requires hard work and sacrifice before you can reap the rewards.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make sure that you are applying your </a:t>
            </a:r>
            <a:r>
              <a:rPr lang="en-US" dirty="0" smtClean="0">
                <a:latin typeface="Arial" panose="020B0604020202020204" pitchFamily="34" charset="0"/>
                <a:cs typeface="Arial" panose="020B0604020202020204" pitchFamily="34" charset="0"/>
              </a:rPr>
              <a:t>natural </a:t>
            </a:r>
            <a:r>
              <a:rPr lang="en-US" dirty="0">
                <a:latin typeface="Arial" panose="020B0604020202020204" pitchFamily="34" charset="0"/>
                <a:cs typeface="Arial" panose="020B0604020202020204" pitchFamily="34" charset="0"/>
              </a:rPr>
              <a:t>drive and discipline to the best possible business opportunity, use the cost/benefit analysis to evaluate the </a:t>
            </a:r>
            <a:r>
              <a:rPr lang="en-US" dirty="0" smtClean="0">
                <a:latin typeface="Arial" panose="020B0604020202020204" pitchFamily="34" charset="0"/>
                <a:cs typeface="Arial" panose="020B0604020202020204" pitchFamily="34" charset="0"/>
              </a:rPr>
              <a:t>different businesses </a:t>
            </a:r>
            <a:r>
              <a:rPr lang="en-US" dirty="0">
                <a:latin typeface="Arial" panose="020B0604020202020204" pitchFamily="34" charset="0"/>
                <a:cs typeface="Arial" panose="020B0604020202020204" pitchFamily="34" charset="0"/>
              </a:rPr>
              <a:t>you are interested in </a:t>
            </a:r>
            <a:r>
              <a:rPr lang="en-US" dirty="0" smtClean="0">
                <a:latin typeface="Arial" panose="020B0604020202020204" pitchFamily="34" charset="0"/>
                <a:cs typeface="Arial" panose="020B0604020202020204" pitchFamily="34" charset="0"/>
              </a:rPr>
              <a:t>starting.</a:t>
            </a:r>
            <a:endParaRPr lang="en-US" dirty="0">
              <a:latin typeface="Arial" panose="020B0604020202020204" pitchFamily="34" charset="0"/>
              <a:cs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6" name="TextBox 5"/>
          <p:cNvSpPr txBox="1"/>
          <p:nvPr/>
        </p:nvSpPr>
        <p:spPr>
          <a:xfrm>
            <a:off x="228600" y="838200"/>
            <a:ext cx="8686800" cy="400110"/>
          </a:xfrm>
          <a:prstGeom prst="rect">
            <a:avLst/>
          </a:prstGeom>
          <a:solidFill>
            <a:srgbClr val="FF6600"/>
          </a:solid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Exhibit 1-1  </a:t>
            </a:r>
            <a:r>
              <a:rPr lang="en-US" sz="2000" b="1" i="1" dirty="0" smtClean="0">
                <a:solidFill>
                  <a:schemeClr val="bg1"/>
                </a:solidFill>
                <a:latin typeface="Arial" panose="020B0604020202020204" pitchFamily="34" charset="0"/>
                <a:cs typeface="Arial" panose="020B0604020202020204" pitchFamily="34" charset="0"/>
              </a:rPr>
              <a:t>“Do you have what it takes?” </a:t>
            </a:r>
            <a:r>
              <a:rPr lang="en-US" sz="2000" b="1" dirty="0" smtClean="0">
                <a:solidFill>
                  <a:schemeClr val="bg1"/>
                </a:solidFill>
                <a:latin typeface="Arial" panose="020B0604020202020204" pitchFamily="34" charset="0"/>
                <a:cs typeface="Arial" panose="020B0604020202020204" pitchFamily="34" charset="0"/>
              </a:rPr>
              <a:t> Quiz   (</a:t>
            </a:r>
            <a:r>
              <a:rPr lang="en-US" sz="1500" b="1" i="1" dirty="0" smtClean="0">
                <a:solidFill>
                  <a:schemeClr val="bg1"/>
                </a:solidFill>
                <a:latin typeface="Arial" panose="020B0604020202020204" pitchFamily="34" charset="0"/>
                <a:cs typeface="Arial" panose="020B0604020202020204" pitchFamily="34" charset="0"/>
              </a:rPr>
              <a:t>cont.</a:t>
            </a:r>
            <a:r>
              <a:rPr lang="en-US" sz="2000" b="1" dirty="0" smtClean="0">
                <a:solidFill>
                  <a:schemeClr val="bg1"/>
                </a:solidFill>
                <a:latin typeface="Arial" panose="020B0604020202020204" pitchFamily="34" charset="0"/>
                <a:cs typeface="Arial" panose="020B0604020202020204" pitchFamily="34" charset="0"/>
              </a:rPr>
              <a:t>)</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3846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228600"/>
            <a:ext cx="8915400" cy="1143000"/>
          </a:xfrm>
        </p:spPr>
        <p:txBody>
          <a:bodyPr>
            <a:normAutofit/>
          </a:bodyPr>
          <a:lstStyle/>
          <a:p>
            <a:r>
              <a:rPr lang="en-US" sz="3500" b="1" dirty="0" smtClean="0">
                <a:solidFill>
                  <a:srgbClr val="00CC99"/>
                </a:solidFill>
                <a:latin typeface="Arial" panose="020B0604020202020204" pitchFamily="34" charset="0"/>
                <a:cs typeface="Arial" panose="020B0604020202020204" pitchFamily="34" charset="0"/>
              </a:rPr>
              <a:t>See Illustration in Textbook Point System</a:t>
            </a:r>
            <a:endParaRPr lang="en-US" sz="3500"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447800"/>
            <a:ext cx="8686800" cy="4648200"/>
          </a:xfrm>
          <a:ln>
            <a:solidFill>
              <a:srgbClr val="FF6600"/>
            </a:solidFill>
          </a:ln>
        </p:spPr>
        <p:txBody>
          <a:bodyPr>
            <a:normAutofit fontScale="62500" lnSpcReduction="20000"/>
          </a:bodyPr>
          <a:lstStyle/>
          <a:p>
            <a:pPr marL="0" indent="0">
              <a:buNone/>
            </a:pPr>
            <a:r>
              <a:rPr lang="en-US" sz="1600" b="1" dirty="0" smtClean="0">
                <a:solidFill>
                  <a:srgbClr val="00CC99"/>
                </a:solidFill>
                <a:latin typeface="Arial" panose="020B0604020202020204" pitchFamily="34" charset="0"/>
                <a:cs typeface="Arial" panose="020B0604020202020204" pitchFamily="34" charset="0"/>
              </a:rPr>
              <a:t/>
            </a:r>
            <a:br>
              <a:rPr lang="en-US" sz="1600" b="1" dirty="0" smtClean="0">
                <a:solidFill>
                  <a:srgbClr val="00CC99"/>
                </a:solidFill>
                <a:latin typeface="Arial" panose="020B0604020202020204" pitchFamily="34" charset="0"/>
                <a:cs typeface="Arial" panose="020B0604020202020204" pitchFamily="34" charset="0"/>
              </a:rPr>
            </a:br>
            <a:r>
              <a:rPr lang="en-US" sz="3400" b="1" dirty="0" smtClean="0">
                <a:solidFill>
                  <a:srgbClr val="00CC99"/>
                </a:solidFill>
                <a:latin typeface="Arial" panose="020B0604020202020204" pitchFamily="34" charset="0"/>
                <a:cs typeface="Arial" panose="020B0604020202020204" pitchFamily="34" charset="0"/>
              </a:rPr>
              <a:t>6 </a:t>
            </a:r>
            <a:r>
              <a:rPr lang="en-US" sz="3400" b="1" dirty="0">
                <a:solidFill>
                  <a:srgbClr val="00CC99"/>
                </a:solidFill>
                <a:latin typeface="Arial" panose="020B0604020202020204" pitchFamily="34" charset="0"/>
                <a:cs typeface="Arial" panose="020B0604020202020204" pitchFamily="34" charset="0"/>
              </a:rPr>
              <a:t>Points or Fewer:</a:t>
            </a:r>
          </a:p>
          <a:p>
            <a:r>
              <a:rPr lang="en-US" sz="3400" dirty="0">
                <a:latin typeface="Arial" panose="020B0604020202020204" pitchFamily="34" charset="0"/>
                <a:cs typeface="Arial" panose="020B0604020202020204" pitchFamily="34" charset="0"/>
              </a:rPr>
              <a:t>You are a little too cautious for an entrepreneur, but that will probably change as you learn more about </a:t>
            </a:r>
            <a:r>
              <a:rPr lang="en-US" sz="3400" dirty="0" smtClean="0">
                <a:latin typeface="Arial" panose="020B0604020202020204" pitchFamily="34" charset="0"/>
                <a:cs typeface="Arial" panose="020B0604020202020204" pitchFamily="34" charset="0"/>
              </a:rPr>
              <a:t>how </a:t>
            </a:r>
            <a:r>
              <a:rPr lang="en-US" sz="3400" dirty="0">
                <a:latin typeface="Arial" panose="020B0604020202020204" pitchFamily="34" charset="0"/>
                <a:cs typeface="Arial" panose="020B0604020202020204" pitchFamily="34" charset="0"/>
              </a:rPr>
              <a:t>to run a business</a:t>
            </a:r>
            <a:r>
              <a:rPr lang="en-US" sz="3400" dirty="0" smtClean="0">
                <a:latin typeface="Arial" panose="020B0604020202020204" pitchFamily="34" charset="0"/>
                <a:cs typeface="Arial" panose="020B0604020202020204" pitchFamily="34" charset="0"/>
              </a:rPr>
              <a:t>.</a:t>
            </a:r>
          </a:p>
          <a:p>
            <a:endParaRPr lang="en-US" sz="700" dirty="0" smtClean="0">
              <a:latin typeface="Arial" panose="020B0604020202020204" pitchFamily="34" charset="0"/>
              <a:cs typeface="Arial" panose="020B0604020202020204" pitchFamily="34" charset="0"/>
            </a:endParaRPr>
          </a:p>
          <a:p>
            <a:r>
              <a:rPr lang="en-US" sz="3400" dirty="0" smtClean="0">
                <a:latin typeface="Arial" panose="020B0604020202020204" pitchFamily="34" charset="0"/>
                <a:cs typeface="Arial" panose="020B0604020202020204" pitchFamily="34" charset="0"/>
              </a:rPr>
              <a:t>You </a:t>
            </a:r>
            <a:r>
              <a:rPr lang="en-US" sz="3400" dirty="0">
                <a:latin typeface="Arial" panose="020B0604020202020204" pitchFamily="34" charset="0"/>
                <a:cs typeface="Arial" panose="020B0604020202020204" pitchFamily="34" charset="0"/>
              </a:rPr>
              <a:t>are concerned with financial security and may not be eager to put in the long hours required to get </a:t>
            </a:r>
            <a:r>
              <a:rPr lang="en-US" sz="3400" dirty="0" smtClean="0">
                <a:latin typeface="Arial" panose="020B0604020202020204" pitchFamily="34" charset="0"/>
                <a:cs typeface="Arial" panose="020B0604020202020204" pitchFamily="34" charset="0"/>
              </a:rPr>
              <a:t>a </a:t>
            </a:r>
            <a:r>
              <a:rPr lang="en-US" sz="3400" dirty="0">
                <a:latin typeface="Arial" panose="020B0604020202020204" pitchFamily="34" charset="0"/>
                <a:cs typeface="Arial" panose="020B0604020202020204" pitchFamily="34" charset="0"/>
              </a:rPr>
              <a:t>business off the ground</a:t>
            </a:r>
            <a:r>
              <a:rPr lang="en-US" sz="3100" dirty="0" smtClean="0">
                <a:latin typeface="Arial" panose="020B0604020202020204" pitchFamily="34" charset="0"/>
                <a:cs typeface="Arial" panose="020B0604020202020204" pitchFamily="34" charset="0"/>
              </a:rPr>
              <a:t>.</a:t>
            </a:r>
          </a:p>
          <a:p>
            <a:endParaRPr lang="en-US" sz="700" dirty="0" smtClean="0">
              <a:latin typeface="Arial" panose="020B0604020202020204" pitchFamily="34" charset="0"/>
              <a:cs typeface="Arial" panose="020B0604020202020204" pitchFamily="34" charset="0"/>
            </a:endParaRPr>
          </a:p>
          <a:p>
            <a:r>
              <a:rPr lang="en-US" sz="3400" dirty="0" smtClean="0">
                <a:latin typeface="Arial" panose="020B0604020202020204" pitchFamily="34" charset="0"/>
                <a:cs typeface="Arial" panose="020B0604020202020204" pitchFamily="34" charset="0"/>
              </a:rPr>
              <a:t>This </a:t>
            </a:r>
            <a:r>
              <a:rPr lang="en-US" sz="3400" dirty="0">
                <a:latin typeface="Arial" panose="020B0604020202020204" pitchFamily="34" charset="0"/>
                <a:cs typeface="Arial" panose="020B0604020202020204" pitchFamily="34" charset="0"/>
              </a:rPr>
              <a:t>does not mean that you cannot succeed as an entrepreneur; just make sure that whatever </a:t>
            </a:r>
            <a:r>
              <a:rPr lang="en-US" sz="3400" dirty="0" smtClean="0">
                <a:latin typeface="Arial" panose="020B0604020202020204" pitchFamily="34" charset="0"/>
                <a:cs typeface="Arial" panose="020B0604020202020204" pitchFamily="34" charset="0"/>
              </a:rPr>
              <a:t>business </a:t>
            </a:r>
            <a:r>
              <a:rPr lang="en-US" sz="3400" dirty="0">
                <a:latin typeface="Arial" panose="020B0604020202020204" pitchFamily="34" charset="0"/>
                <a:cs typeface="Arial" panose="020B0604020202020204" pitchFamily="34" charset="0"/>
              </a:rPr>
              <a:t>you decide to start is the business of your dreams, so that you will be motivated to make it a success</a:t>
            </a:r>
            <a:r>
              <a:rPr lang="en-US" sz="3100" dirty="0" smtClean="0">
                <a:latin typeface="Arial" panose="020B0604020202020204" pitchFamily="34" charset="0"/>
                <a:cs typeface="Arial" panose="020B0604020202020204" pitchFamily="34" charset="0"/>
              </a:rPr>
              <a:t>.</a:t>
            </a:r>
          </a:p>
          <a:p>
            <a:endParaRPr lang="en-US" sz="700" dirty="0" smtClean="0">
              <a:latin typeface="Arial" panose="020B0604020202020204" pitchFamily="34" charset="0"/>
              <a:cs typeface="Arial" panose="020B0604020202020204" pitchFamily="34" charset="0"/>
            </a:endParaRPr>
          </a:p>
          <a:p>
            <a:r>
              <a:rPr lang="en-US" sz="3400" dirty="0" smtClean="0">
                <a:latin typeface="Arial" panose="020B0604020202020204" pitchFamily="34" charset="0"/>
                <a:cs typeface="Arial" panose="020B0604020202020204" pitchFamily="34" charset="0"/>
              </a:rPr>
              <a:t>Use </a:t>
            </a:r>
            <a:r>
              <a:rPr lang="en-US" sz="3400" dirty="0">
                <a:latin typeface="Arial" panose="020B0604020202020204" pitchFamily="34" charset="0"/>
                <a:cs typeface="Arial" panose="020B0604020202020204" pitchFamily="34" charset="0"/>
              </a:rPr>
              <a:t>cost/benefit </a:t>
            </a:r>
            <a:r>
              <a:rPr lang="en-US" sz="3400" dirty="0" smtClean="0">
                <a:latin typeface="Arial" panose="020B0604020202020204" pitchFamily="34" charset="0"/>
                <a:cs typeface="Arial" panose="020B0604020202020204" pitchFamily="34" charset="0"/>
              </a:rPr>
              <a:t>analysis </a:t>
            </a:r>
            <a:r>
              <a:rPr lang="en-US" sz="3400" dirty="0">
                <a:latin typeface="Arial" panose="020B0604020202020204" pitchFamily="34" charset="0"/>
                <a:cs typeface="Arial" panose="020B0604020202020204" pitchFamily="34" charset="0"/>
              </a:rPr>
              <a:t>to evaluate your business opportunities</a:t>
            </a:r>
            <a:r>
              <a:rPr lang="en-US" sz="3100" dirty="0" smtClean="0">
                <a:latin typeface="Arial" panose="020B0604020202020204" pitchFamily="34" charset="0"/>
                <a:cs typeface="Arial" panose="020B0604020202020204" pitchFamily="34" charset="0"/>
              </a:rPr>
              <a:t>.</a:t>
            </a:r>
          </a:p>
          <a:p>
            <a:r>
              <a:rPr lang="en-US" sz="700" dirty="0" smtClean="0">
                <a:latin typeface="Arial" panose="020B0604020202020204" pitchFamily="34" charset="0"/>
                <a:cs typeface="Arial" panose="020B0604020202020204" pitchFamily="34" charset="0"/>
              </a:rPr>
              <a:t> </a:t>
            </a:r>
          </a:p>
          <a:p>
            <a:r>
              <a:rPr lang="en-US" sz="3360" dirty="0" smtClean="0">
                <a:latin typeface="Arial" panose="020B0604020202020204" pitchFamily="34" charset="0"/>
                <a:cs typeface="Arial" panose="020B0604020202020204" pitchFamily="34" charset="0"/>
              </a:rPr>
              <a:t>Choose </a:t>
            </a:r>
            <a:r>
              <a:rPr lang="en-US" sz="3360" dirty="0">
                <a:latin typeface="Arial" panose="020B0604020202020204" pitchFamily="34" charset="0"/>
                <a:cs typeface="Arial" panose="020B0604020202020204" pitchFamily="34" charset="0"/>
              </a:rPr>
              <a:t>a business that you believe has the best shot at providing you with </a:t>
            </a:r>
            <a:r>
              <a:rPr lang="en-US" sz="3360" dirty="0" smtClean="0">
                <a:latin typeface="Arial" panose="020B0604020202020204" pitchFamily="34" charset="0"/>
                <a:cs typeface="Arial" panose="020B0604020202020204" pitchFamily="34" charset="0"/>
              </a:rPr>
              <a:t>both </a:t>
            </a:r>
            <a:r>
              <a:rPr lang="en-US" sz="3360" dirty="0">
                <a:latin typeface="Arial" panose="020B0604020202020204" pitchFamily="34" charset="0"/>
                <a:cs typeface="Arial" panose="020B0604020202020204" pitchFamily="34" charset="0"/>
              </a:rPr>
              <a:t>the financial security and the motivation you require.</a:t>
            </a:r>
          </a:p>
          <a:p>
            <a:endParaRPr lang="en-US"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6" name="TextBox 5"/>
          <p:cNvSpPr txBox="1"/>
          <p:nvPr/>
        </p:nvSpPr>
        <p:spPr>
          <a:xfrm>
            <a:off x="228600" y="1047690"/>
            <a:ext cx="8686800" cy="400110"/>
          </a:xfrm>
          <a:prstGeom prst="rect">
            <a:avLst/>
          </a:prstGeom>
          <a:solidFill>
            <a:srgbClr val="FF6600"/>
          </a:solid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Exhibit 1-1  </a:t>
            </a:r>
            <a:r>
              <a:rPr lang="en-US" sz="2000" b="1" i="1" dirty="0" smtClean="0">
                <a:solidFill>
                  <a:schemeClr val="bg1"/>
                </a:solidFill>
                <a:latin typeface="Arial" panose="020B0604020202020204" pitchFamily="34" charset="0"/>
                <a:cs typeface="Arial" panose="020B0604020202020204" pitchFamily="34" charset="0"/>
              </a:rPr>
              <a:t>“Do you have what it takes?” </a:t>
            </a:r>
            <a:r>
              <a:rPr lang="en-US" sz="2000" b="1" dirty="0" smtClean="0">
                <a:solidFill>
                  <a:schemeClr val="bg1"/>
                </a:solidFill>
                <a:latin typeface="Arial" panose="020B0604020202020204" pitchFamily="34" charset="0"/>
                <a:cs typeface="Arial" panose="020B0604020202020204" pitchFamily="34" charset="0"/>
              </a:rPr>
              <a:t> Quiz  (</a:t>
            </a:r>
            <a:r>
              <a:rPr lang="en-US" sz="1500" b="1" i="1" dirty="0" smtClean="0">
                <a:solidFill>
                  <a:schemeClr val="bg1"/>
                </a:solidFill>
                <a:latin typeface="Arial" panose="020B0604020202020204" pitchFamily="34" charset="0"/>
                <a:cs typeface="Arial" panose="020B0604020202020204" pitchFamily="34" charset="0"/>
              </a:rPr>
              <a:t>cont.</a:t>
            </a:r>
            <a:r>
              <a:rPr lang="en-US" sz="2000" b="1" dirty="0" smtClean="0">
                <a:solidFill>
                  <a:schemeClr val="bg1"/>
                </a:solidFill>
                <a:latin typeface="Arial" panose="020B0604020202020204" pitchFamily="34" charset="0"/>
                <a:cs typeface="Arial" panose="020B0604020202020204" pitchFamily="34" charset="0"/>
              </a:rPr>
              <a:t>)</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99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u="sng" dirty="0" smtClean="0">
                <a:solidFill>
                  <a:srgbClr val="00CC99"/>
                </a:solidFill>
              </a:rPr>
              <a:t>Chapter Learning Objectives</a:t>
            </a:r>
            <a:endParaRPr lang="en-US" b="1" u="sng" dirty="0">
              <a:solidFill>
                <a:srgbClr val="00CC99"/>
              </a:solidFill>
            </a:endParaRP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6" name="Rectangle 5"/>
          <p:cNvSpPr/>
          <p:nvPr/>
        </p:nvSpPr>
        <p:spPr>
          <a:xfrm>
            <a:off x="228600" y="1828800"/>
            <a:ext cx="8686800" cy="3570208"/>
          </a:xfrm>
          <a:prstGeom prst="rect">
            <a:avLst/>
          </a:prstGeom>
        </p:spPr>
        <p:txBody>
          <a:bodyPr wrap="square">
            <a:spAutoFit/>
          </a:bodyPr>
          <a:lstStyle/>
          <a:p>
            <a:r>
              <a:rPr lang="en-US" sz="2800" b="1" dirty="0" smtClean="0">
                <a:solidFill>
                  <a:srgbClr val="FF6600"/>
                </a:solidFill>
                <a:latin typeface="Arial" panose="020B0604020202020204" pitchFamily="34" charset="0"/>
                <a:cs typeface="Arial" panose="020B0604020202020204" pitchFamily="34" charset="0"/>
              </a:rPr>
              <a:t>1.</a:t>
            </a:r>
            <a:r>
              <a:rPr lang="en-US" sz="2800" b="1"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Summarize </a:t>
            </a:r>
            <a:r>
              <a:rPr lang="en-US" sz="2800" dirty="0">
                <a:latin typeface="Arial" panose="020B0604020202020204" pitchFamily="34" charset="0"/>
                <a:cs typeface="Arial" panose="020B0604020202020204" pitchFamily="34" charset="0"/>
              </a:rPr>
              <a:t>what </a:t>
            </a:r>
            <a:r>
              <a:rPr lang="en-US" sz="2800" dirty="0" smtClean="0">
                <a:latin typeface="Arial" panose="020B0604020202020204" pitchFamily="34" charset="0"/>
                <a:cs typeface="Arial" panose="020B0604020202020204" pitchFamily="34" charset="0"/>
              </a:rPr>
              <a:t>entrepreneurs do.</a:t>
            </a:r>
            <a:br>
              <a:rPr lang="en-US" sz="2800" dirty="0" smtClean="0">
                <a:latin typeface="Arial" panose="020B0604020202020204" pitchFamily="34" charset="0"/>
                <a:cs typeface="Arial" panose="020B0604020202020204" pitchFamily="34" charset="0"/>
              </a:rPr>
            </a:br>
            <a:endParaRPr lang="en-US" sz="1000" dirty="0" smtClean="0">
              <a:latin typeface="Arial" panose="020B0604020202020204" pitchFamily="34" charset="0"/>
              <a:cs typeface="Arial" panose="020B0604020202020204" pitchFamily="34" charset="0"/>
            </a:endParaRPr>
          </a:p>
          <a:p>
            <a:r>
              <a:rPr lang="en-US" sz="2800" b="1" dirty="0" smtClean="0">
                <a:solidFill>
                  <a:srgbClr val="FF6600"/>
                </a:solidFill>
                <a:latin typeface="Arial" panose="020B0604020202020204" pitchFamily="34" charset="0"/>
                <a:cs typeface="Arial" panose="020B0604020202020204" pitchFamily="34" charset="0"/>
              </a:rPr>
              <a:t>2</a:t>
            </a:r>
            <a:r>
              <a:rPr lang="en-US" sz="2800" b="1" dirty="0">
                <a:solidFill>
                  <a:srgbClr val="FF3300"/>
                </a:solidFill>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Examine how </a:t>
            </a:r>
            <a:r>
              <a:rPr lang="en-US" sz="2800" dirty="0" smtClean="0">
                <a:latin typeface="Arial" panose="020B0604020202020204" pitchFamily="34" charset="0"/>
                <a:cs typeface="Arial" panose="020B0604020202020204" pitchFamily="34" charset="0"/>
              </a:rPr>
              <a:t>free-enterprise economies </a:t>
            </a:r>
            <a:r>
              <a:rPr lang="en-US" sz="2800" dirty="0">
                <a:latin typeface="Arial" panose="020B0604020202020204" pitchFamily="34" charset="0"/>
                <a:cs typeface="Arial" panose="020B0604020202020204" pitchFamily="34" charset="0"/>
              </a:rPr>
              <a:t>work and </a:t>
            </a:r>
            <a:r>
              <a:rPr lang="en-US" sz="2800" dirty="0" smtClean="0">
                <a:latin typeface="Arial" panose="020B0604020202020204" pitchFamily="34" charset="0"/>
                <a:cs typeface="Arial" panose="020B0604020202020204" pitchFamily="34" charset="0"/>
              </a:rPr>
              <a:t>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how entrepreneurs fit </a:t>
            </a:r>
            <a:r>
              <a:rPr lang="en-US" sz="2800" dirty="0">
                <a:latin typeface="Arial" panose="020B0604020202020204" pitchFamily="34" charset="0"/>
                <a:cs typeface="Arial" panose="020B0604020202020204" pitchFamily="34" charset="0"/>
              </a:rPr>
              <a:t>into them</a:t>
            </a:r>
            <a:r>
              <a:rPr lang="en-US" sz="2800" dirty="0" smtClean="0">
                <a:latin typeface="Arial" panose="020B0604020202020204" pitchFamily="34" charset="0"/>
                <a:cs typeface="Arial" panose="020B0604020202020204" pitchFamily="34" charset="0"/>
              </a:rPr>
              <a:t>.</a:t>
            </a:r>
          </a:p>
          <a:p>
            <a:endParaRPr lang="en-US" sz="1000" dirty="0">
              <a:latin typeface="Arial" panose="020B0604020202020204" pitchFamily="34" charset="0"/>
              <a:cs typeface="Arial" panose="020B0604020202020204" pitchFamily="34" charset="0"/>
            </a:endParaRPr>
          </a:p>
          <a:p>
            <a:r>
              <a:rPr lang="en-US" sz="2800" b="1" dirty="0">
                <a:solidFill>
                  <a:srgbClr val="FF6600"/>
                </a:solidFill>
                <a:latin typeface="Arial" panose="020B0604020202020204" pitchFamily="34" charset="0"/>
                <a:cs typeface="Arial" panose="020B0604020202020204" pitchFamily="34" charset="0"/>
              </a:rPr>
              <a:t>3.</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Identify and </a:t>
            </a:r>
            <a:r>
              <a:rPr lang="en-US" sz="2800" dirty="0" smtClean="0">
                <a:latin typeface="Arial" panose="020B0604020202020204" pitchFamily="34" charset="0"/>
                <a:cs typeface="Arial" panose="020B0604020202020204" pitchFamily="34" charset="0"/>
              </a:rPr>
              <a:t>evaluate opportunities </a:t>
            </a:r>
            <a:r>
              <a:rPr lang="en-US" sz="2800" dirty="0">
                <a:latin typeface="Arial" panose="020B0604020202020204" pitchFamily="34" charset="0"/>
                <a:cs typeface="Arial" panose="020B0604020202020204" pitchFamily="34" charset="0"/>
              </a:rPr>
              <a:t>to start your</a:t>
            </a:r>
          </a:p>
          <a:p>
            <a:r>
              <a:rPr lang="en-US" sz="2800" dirty="0" smtClean="0">
                <a:solidFill>
                  <a:srgbClr val="FF6600"/>
                </a:solidFill>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own </a:t>
            </a:r>
            <a:r>
              <a:rPr lang="en-US" sz="2800" dirty="0">
                <a:latin typeface="Arial" panose="020B0604020202020204" pitchFamily="34" charset="0"/>
                <a:cs typeface="Arial" panose="020B0604020202020204" pitchFamily="34" charset="0"/>
              </a:rPr>
              <a:t>business</a:t>
            </a:r>
            <a:r>
              <a:rPr lang="en-US" sz="2800" dirty="0" smtClean="0">
                <a:latin typeface="Arial" panose="020B0604020202020204" pitchFamily="34" charset="0"/>
                <a:cs typeface="Arial" panose="020B0604020202020204" pitchFamily="34" charset="0"/>
              </a:rPr>
              <a:t>.</a:t>
            </a:r>
          </a:p>
          <a:p>
            <a:endParaRPr lang="en-US" sz="1000" dirty="0">
              <a:latin typeface="Arial" panose="020B0604020202020204" pitchFamily="34" charset="0"/>
              <a:cs typeface="Arial" panose="020B0604020202020204" pitchFamily="34" charset="0"/>
            </a:endParaRPr>
          </a:p>
          <a:p>
            <a:r>
              <a:rPr lang="en-US" sz="2800" b="1" dirty="0">
                <a:solidFill>
                  <a:srgbClr val="FF6600"/>
                </a:solidFill>
                <a:latin typeface="Arial" panose="020B0604020202020204" pitchFamily="34" charset="0"/>
                <a:cs typeface="Arial" panose="020B0604020202020204" pitchFamily="34" charset="0"/>
              </a:rPr>
              <a:t>4.</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Explain how profit works as</a:t>
            </a:r>
          </a:p>
          <a:p>
            <a:r>
              <a:rPr lang="en-US" sz="2800" dirty="0" smtClean="0">
                <a:latin typeface="Arial" panose="020B0604020202020204" pitchFamily="34" charset="0"/>
                <a:cs typeface="Arial" panose="020B0604020202020204" pitchFamily="34" charset="0"/>
              </a:rPr>
              <a:t>    a </a:t>
            </a:r>
            <a:r>
              <a:rPr lang="en-US" sz="2800" dirty="0">
                <a:latin typeface="Arial" panose="020B0604020202020204" pitchFamily="34" charset="0"/>
                <a:cs typeface="Arial" panose="020B0604020202020204" pitchFamily="34" charset="0"/>
              </a:rPr>
              <a:t>signal to </a:t>
            </a:r>
            <a:r>
              <a:rPr lang="en-US" sz="2800">
                <a:latin typeface="Arial" panose="020B0604020202020204" pitchFamily="34" charset="0"/>
                <a:cs typeface="Arial" panose="020B0604020202020204" pitchFamily="34" charset="0"/>
              </a:rPr>
              <a:t>the </a:t>
            </a:r>
            <a:r>
              <a:rPr lang="en-US" sz="2800" smtClean="0">
                <a:latin typeface="Arial" panose="020B0604020202020204" pitchFamily="34" charset="0"/>
                <a:cs typeface="Arial" panose="020B0604020202020204" pitchFamily="34" charset="0"/>
              </a:rPr>
              <a:t>entrepreneur.</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157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8229600" cy="1143000"/>
          </a:xfrm>
        </p:spPr>
        <p:txBody>
          <a:bodyPr/>
          <a:lstStyle/>
          <a:p>
            <a:r>
              <a:rPr lang="en-US" b="1" dirty="0">
                <a:solidFill>
                  <a:srgbClr val="00CC99"/>
                </a:solidFill>
              </a:rPr>
              <a:t>Entrepreneurial Options</a:t>
            </a:r>
            <a:endParaRPr lang="en-US" dirty="0">
              <a:solidFill>
                <a:srgbClr val="00CC99"/>
              </a:solidFill>
            </a:endParaRPr>
          </a:p>
        </p:txBody>
      </p:sp>
      <p:sp>
        <p:nvSpPr>
          <p:cNvPr id="3" name="Content Placeholder 2"/>
          <p:cNvSpPr>
            <a:spLocks noGrp="1"/>
          </p:cNvSpPr>
          <p:nvPr>
            <p:ph idx="1"/>
          </p:nvPr>
        </p:nvSpPr>
        <p:spPr>
          <a:xfrm>
            <a:off x="152400" y="990600"/>
            <a:ext cx="8915400" cy="4876800"/>
          </a:xfrm>
        </p:spPr>
        <p:txBody>
          <a:bodyPr>
            <a:noAutofit/>
          </a:bodyPr>
          <a:lstStyle/>
          <a:p>
            <a:pPr marL="0" indent="0">
              <a:buNone/>
            </a:pPr>
            <a:r>
              <a:rPr lang="en-US" sz="2400" b="1" dirty="0">
                <a:solidFill>
                  <a:srgbClr val="FF6600"/>
                </a:solidFill>
                <a:latin typeface="Arial" panose="020B0604020202020204" pitchFamily="34" charset="0"/>
                <a:cs typeface="Arial" panose="020B0604020202020204" pitchFamily="34" charset="0"/>
              </a:rPr>
              <a:t>Social entrepreneurship </a:t>
            </a:r>
            <a:r>
              <a:rPr lang="en-US" sz="2400" dirty="0">
                <a:latin typeface="Arial" panose="020B0604020202020204" pitchFamily="34" charset="0"/>
                <a:cs typeface="Arial" panose="020B0604020202020204" pitchFamily="34" charset="0"/>
              </a:rPr>
              <a:t>has multiple definitions and forms, but </a:t>
            </a:r>
            <a:r>
              <a:rPr lang="en-US" sz="2400" dirty="0" smtClean="0">
                <a:latin typeface="Arial" panose="020B0604020202020204" pitchFamily="34" charset="0"/>
                <a:cs typeface="Arial" panose="020B0604020202020204" pitchFamily="34" charset="0"/>
              </a:rPr>
              <a:t>it is </a:t>
            </a:r>
            <a:r>
              <a:rPr lang="en-US" sz="2400" dirty="0">
                <a:latin typeface="Arial" panose="020B0604020202020204" pitchFamily="34" charset="0"/>
                <a:cs typeface="Arial" panose="020B0604020202020204" pitchFamily="34" charset="0"/>
              </a:rPr>
              <a:t>commonly thought of as a for-profit enterprise with the dual goals </a:t>
            </a:r>
            <a:r>
              <a:rPr lang="en-US" sz="2400" dirty="0" smtClean="0">
                <a:latin typeface="Arial" panose="020B0604020202020204" pitchFamily="34" charset="0"/>
                <a:cs typeface="Arial" panose="020B0604020202020204" pitchFamily="34" charset="0"/>
              </a:rPr>
              <a:t>of achieving </a:t>
            </a:r>
            <a:r>
              <a:rPr lang="en-US" sz="2400" dirty="0">
                <a:latin typeface="Arial" panose="020B0604020202020204" pitchFamily="34" charset="0"/>
                <a:cs typeface="Arial" panose="020B0604020202020204" pitchFamily="34" charset="0"/>
              </a:rPr>
              <a:t>profitability and attaining beneficial returns for society</a:t>
            </a:r>
            <a:r>
              <a:rPr lang="en-US" sz="2400" dirty="0" smtClean="0">
                <a:latin typeface="Arial" panose="020B0604020202020204" pitchFamily="34" charset="0"/>
                <a:cs typeface="Arial" panose="020B0604020202020204" pitchFamily="34" charset="0"/>
              </a:rPr>
              <a:t>.</a:t>
            </a:r>
          </a:p>
          <a:p>
            <a:pPr marL="0" indent="0">
              <a:buNone/>
            </a:pPr>
            <a:endParaRPr lang="en-US" sz="1000" dirty="0" smtClean="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Social entrepreneurs play the role of change agents in the social sector by:</a:t>
            </a:r>
          </a:p>
          <a:p>
            <a:pPr marL="0" indent="0">
              <a:buNone/>
            </a:pPr>
            <a:r>
              <a:rPr lang="en-US" sz="2400" b="1" dirty="0" smtClean="0">
                <a:latin typeface="Arial" panose="020B0604020202020204" pitchFamily="34" charset="0"/>
                <a:cs typeface="Arial" panose="020B0604020202020204" pitchFamily="34" charset="0"/>
              </a:rPr>
              <a:t>    1</a:t>
            </a:r>
            <a:r>
              <a:rPr lang="en-US" sz="2400" dirty="0" smtClean="0">
                <a:latin typeface="Arial" panose="020B0604020202020204" pitchFamily="34" charset="0"/>
                <a:cs typeface="Arial" panose="020B0604020202020204" pitchFamily="34" charset="0"/>
              </a:rPr>
              <a:t>.  Adopting </a:t>
            </a:r>
            <a:r>
              <a:rPr lang="en-US" sz="2400" dirty="0">
                <a:latin typeface="Arial" panose="020B0604020202020204" pitchFamily="34" charset="0"/>
                <a:cs typeface="Arial" panose="020B0604020202020204" pitchFamily="34" charset="0"/>
              </a:rPr>
              <a:t>a mission to create and sustain social </a:t>
            </a:r>
            <a:r>
              <a:rPr lang="en-US" sz="2400" dirty="0" smtClean="0">
                <a:latin typeface="Arial" panose="020B0604020202020204" pitchFamily="34" charset="0"/>
                <a:cs typeface="Arial" panose="020B0604020202020204" pitchFamily="34" charset="0"/>
              </a:rPr>
              <a:t>value (not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just private value),</a:t>
            </a:r>
            <a:br>
              <a:rPr lang="en-US" sz="2400" dirty="0" smtClean="0">
                <a:latin typeface="Arial" panose="020B0604020202020204" pitchFamily="34" charset="0"/>
                <a:cs typeface="Arial" panose="020B0604020202020204" pitchFamily="34" charset="0"/>
              </a:rPr>
            </a:br>
            <a:endParaRPr lang="en-US" sz="5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Recognizing </a:t>
            </a:r>
            <a:r>
              <a:rPr lang="en-US" sz="2400" dirty="0">
                <a:latin typeface="Arial" panose="020B0604020202020204" pitchFamily="34" charset="0"/>
                <a:cs typeface="Arial" panose="020B0604020202020204" pitchFamily="34" charset="0"/>
              </a:rPr>
              <a:t>and relentlessly pursuing new opportunities to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serve that mission,</a:t>
            </a:r>
            <a:br>
              <a:rPr lang="en-US" sz="2400" dirty="0" smtClean="0">
                <a:latin typeface="Arial" panose="020B0604020202020204" pitchFamily="34" charset="0"/>
                <a:cs typeface="Arial" panose="020B0604020202020204" pitchFamily="34" charset="0"/>
              </a:rPr>
            </a:br>
            <a:endParaRPr lang="en-US" sz="500" dirty="0">
              <a:latin typeface="Arial" panose="020B0604020202020204" pitchFamily="34" charset="0"/>
              <a:cs typeface="Arial" panose="020B0604020202020204" pitchFamily="34" charset="0"/>
            </a:endParaRPr>
          </a:p>
          <a:p>
            <a:pPr marL="0" indent="0">
              <a:buNone/>
            </a:pPr>
            <a:r>
              <a:rPr lang="en-US" sz="2400" b="1" dirty="0" smtClean="0">
                <a:latin typeface="Arial" panose="020B0604020202020204" pitchFamily="34" charset="0"/>
                <a:cs typeface="Arial" panose="020B0604020202020204" pitchFamily="34" charset="0"/>
              </a:rPr>
              <a:t>    3</a:t>
            </a:r>
            <a:r>
              <a:rPr lang="en-US" sz="2400" dirty="0" smtClean="0">
                <a:latin typeface="Arial" panose="020B0604020202020204" pitchFamily="34" charset="0"/>
                <a:cs typeface="Arial" panose="020B0604020202020204" pitchFamily="34" charset="0"/>
              </a:rPr>
              <a:t>.  Engaging </a:t>
            </a:r>
            <a:r>
              <a:rPr lang="en-US" sz="2400" dirty="0">
                <a:latin typeface="Arial" panose="020B0604020202020204" pitchFamily="34" charset="0"/>
                <a:cs typeface="Arial" panose="020B0604020202020204" pitchFamily="34" charset="0"/>
              </a:rPr>
              <a:t>in a process of continuous innovation,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adaptation</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and learning,</a:t>
            </a:r>
            <a:endParaRPr lang="en-US"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Tree>
    <p:extLst>
      <p:ext uri="{BB962C8B-B14F-4D97-AF65-F5344CB8AC3E}">
        <p14:creationId xmlns:p14="http://schemas.microsoft.com/office/powerpoint/2010/main" val="1608910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152400"/>
            <a:ext cx="8229600" cy="1143000"/>
          </a:xfrm>
        </p:spPr>
        <p:txBody>
          <a:bodyPr/>
          <a:lstStyle/>
          <a:p>
            <a:r>
              <a:rPr lang="en-US" b="1" dirty="0">
                <a:solidFill>
                  <a:srgbClr val="00CC99"/>
                </a:solidFill>
                <a:latin typeface="Arial" panose="020B0604020202020204" pitchFamily="34" charset="0"/>
                <a:cs typeface="Arial" panose="020B0604020202020204" pitchFamily="34" charset="0"/>
              </a:rPr>
              <a:t>Entrepreneurial Options</a:t>
            </a:r>
            <a:endParaRPr lang="en-US"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990600"/>
            <a:ext cx="8763000" cy="4389120"/>
          </a:xfrm>
        </p:spPr>
        <p:txBody>
          <a:bodyPr>
            <a:noAutofit/>
          </a:bodyPr>
          <a:lstStyle/>
          <a:p>
            <a:pPr marL="0" indent="0">
              <a:buNone/>
            </a:pPr>
            <a:r>
              <a:rPr lang="en-US" sz="2500" dirty="0">
                <a:latin typeface="Arial" panose="020B0604020202020204" pitchFamily="34" charset="0"/>
                <a:cs typeface="Arial" panose="020B0604020202020204" pitchFamily="34" charset="0"/>
              </a:rPr>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    </a:t>
            </a:r>
            <a:r>
              <a:rPr lang="en-US" sz="2500" b="1" dirty="0">
                <a:latin typeface="Arial" panose="020B0604020202020204" pitchFamily="34" charset="0"/>
                <a:cs typeface="Arial" panose="020B0604020202020204" pitchFamily="34" charset="0"/>
              </a:rPr>
              <a:t>4</a:t>
            </a:r>
            <a:r>
              <a:rPr lang="en-US" sz="2500" dirty="0">
                <a:latin typeface="Arial" panose="020B0604020202020204" pitchFamily="34" charset="0"/>
                <a:cs typeface="Arial" panose="020B0604020202020204" pitchFamily="34" charset="0"/>
              </a:rPr>
              <a:t>.  Acting boldly without being limited by resources </a:t>
            </a: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currently </a:t>
            </a:r>
            <a:r>
              <a:rPr lang="en-US" sz="2500" dirty="0">
                <a:latin typeface="Arial" panose="020B0604020202020204" pitchFamily="34" charset="0"/>
                <a:cs typeface="Arial" panose="020B0604020202020204" pitchFamily="34" charset="0"/>
              </a:rPr>
              <a:t>in hand, and</a:t>
            </a:r>
            <a:br>
              <a:rPr lang="en-US" sz="2500" dirty="0">
                <a:latin typeface="Arial" panose="020B0604020202020204" pitchFamily="34" charset="0"/>
                <a:cs typeface="Arial" panose="020B0604020202020204" pitchFamily="34" charset="0"/>
              </a:rPr>
            </a:br>
            <a:endParaRPr lang="en-US" sz="500" dirty="0">
              <a:latin typeface="Arial" panose="020B0604020202020204" pitchFamily="34" charset="0"/>
              <a:cs typeface="Arial" panose="020B0604020202020204" pitchFamily="34" charset="0"/>
            </a:endParaRPr>
          </a:p>
          <a:p>
            <a:pPr marL="0" indent="0">
              <a:buNone/>
            </a:pPr>
            <a:r>
              <a:rPr lang="en-US" sz="2500" dirty="0">
                <a:latin typeface="Arial" panose="020B0604020202020204" pitchFamily="34" charset="0"/>
                <a:cs typeface="Arial" panose="020B0604020202020204" pitchFamily="34" charset="0"/>
              </a:rPr>
              <a:t>    </a:t>
            </a:r>
            <a:r>
              <a:rPr lang="en-US" sz="2500" b="1" dirty="0">
                <a:latin typeface="Arial" panose="020B0604020202020204" pitchFamily="34" charset="0"/>
                <a:cs typeface="Arial" panose="020B0604020202020204" pitchFamily="34" charset="0"/>
              </a:rPr>
              <a:t>5.</a:t>
            </a:r>
            <a:r>
              <a:rPr lang="en-US" sz="2500" dirty="0">
                <a:latin typeface="Arial" panose="020B0604020202020204" pitchFamily="34" charset="0"/>
                <a:cs typeface="Arial" panose="020B0604020202020204" pitchFamily="34" charset="0"/>
              </a:rPr>
              <a:t>  Exhibiting heightened accountability to the </a:t>
            </a: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constituencies </a:t>
            </a:r>
            <a:r>
              <a:rPr lang="en-US" sz="2500" dirty="0">
                <a:latin typeface="Arial" panose="020B0604020202020204" pitchFamily="34" charset="0"/>
                <a:cs typeface="Arial" panose="020B0604020202020204" pitchFamily="34" charset="0"/>
              </a:rPr>
              <a:t>served </a:t>
            </a:r>
            <a:r>
              <a:rPr lang="en-US" sz="2500" dirty="0" smtClean="0">
                <a:latin typeface="Arial" panose="020B0604020202020204" pitchFamily="34" charset="0"/>
                <a:cs typeface="Arial" panose="020B0604020202020204" pitchFamily="34" charset="0"/>
              </a:rPr>
              <a:t>and for </a:t>
            </a:r>
            <a:r>
              <a:rPr lang="en-US" sz="2500" dirty="0">
                <a:latin typeface="Arial" panose="020B0604020202020204" pitchFamily="34" charset="0"/>
                <a:cs typeface="Arial" panose="020B0604020202020204" pitchFamily="34" charset="0"/>
              </a:rPr>
              <a:t>the outcomes created.</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500" dirty="0" smtClean="0">
                <a:latin typeface="Arial" panose="020B0604020202020204" pitchFamily="34" charset="0"/>
                <a:cs typeface="Arial" panose="020B0604020202020204" pitchFamily="34" charset="0"/>
              </a:rPr>
              <a:t>Social </a:t>
            </a:r>
            <a:r>
              <a:rPr lang="en-US" sz="2500" dirty="0">
                <a:latin typeface="Arial" panose="020B0604020202020204" pitchFamily="34" charset="0"/>
                <a:cs typeface="Arial" panose="020B0604020202020204" pitchFamily="34" charset="0"/>
              </a:rPr>
              <a:t>entrepreneurship is less about profit than it is </a:t>
            </a:r>
            <a:r>
              <a:rPr lang="en-US" sz="2500" dirty="0" smtClean="0">
                <a:latin typeface="Arial" panose="020B0604020202020204" pitchFamily="34" charset="0"/>
                <a:cs typeface="Arial" panose="020B0604020202020204" pitchFamily="34" charset="0"/>
              </a:rPr>
              <a:t>about social </a:t>
            </a:r>
            <a:r>
              <a:rPr lang="en-US" sz="2500" dirty="0">
                <a:latin typeface="Arial" panose="020B0604020202020204" pitchFamily="34" charset="0"/>
                <a:cs typeface="Arial" panose="020B0604020202020204" pitchFamily="34" charset="0"/>
              </a:rPr>
              <a:t>impact</a:t>
            </a:r>
            <a:r>
              <a:rPr lang="en-US" sz="2500" dirty="0" smtClean="0">
                <a:latin typeface="Arial" panose="020B0604020202020204" pitchFamily="34" charset="0"/>
                <a:cs typeface="Arial" panose="020B0604020202020204" pitchFamily="34" charset="0"/>
              </a:rPr>
              <a:t>.</a:t>
            </a:r>
          </a:p>
          <a:p>
            <a:r>
              <a:rPr lang="en-US" sz="2500" b="1" dirty="0">
                <a:latin typeface="Arial" panose="020B0604020202020204" pitchFamily="34" charset="0"/>
                <a:cs typeface="Arial" panose="020B0604020202020204" pitchFamily="34" charset="0"/>
              </a:rPr>
              <a:t>social </a:t>
            </a:r>
            <a:r>
              <a:rPr lang="en-US" sz="2500" b="1" dirty="0" smtClean="0">
                <a:latin typeface="Arial" panose="020B0604020202020204" pitchFamily="34" charset="0"/>
                <a:cs typeface="Arial" panose="020B0604020202020204" pitchFamily="34" charset="0"/>
              </a:rPr>
              <a:t>business - </a:t>
            </a:r>
            <a:r>
              <a:rPr lang="en-US" sz="2500" dirty="0">
                <a:latin typeface="Arial" panose="020B0604020202020204" pitchFamily="34" charset="0"/>
                <a:cs typeface="Arial" panose="020B0604020202020204" pitchFamily="34" charset="0"/>
              </a:rPr>
              <a:t>a </a:t>
            </a:r>
            <a:r>
              <a:rPr lang="en-US" sz="2500" dirty="0" smtClean="0">
                <a:latin typeface="Arial" panose="020B0604020202020204" pitchFamily="34" charset="0"/>
                <a:cs typeface="Arial" panose="020B0604020202020204" pitchFamily="34" charset="0"/>
              </a:rPr>
              <a:t>company created </a:t>
            </a:r>
            <a:r>
              <a:rPr lang="en-US" sz="2500" dirty="0">
                <a:latin typeface="Arial" panose="020B0604020202020204" pitchFamily="34" charset="0"/>
                <a:cs typeface="Arial" panose="020B0604020202020204" pitchFamily="34" charset="0"/>
              </a:rPr>
              <a:t>to achieve a </a:t>
            </a:r>
            <a:r>
              <a:rPr lang="en-US" sz="2500" dirty="0" smtClean="0">
                <a:latin typeface="Arial" panose="020B0604020202020204" pitchFamily="34" charset="0"/>
                <a:cs typeface="Arial" panose="020B0604020202020204" pitchFamily="34" charset="0"/>
              </a:rPr>
              <a:t>social    objective </a:t>
            </a:r>
            <a:r>
              <a:rPr lang="en-US" sz="2500" dirty="0">
                <a:latin typeface="Arial" panose="020B0604020202020204" pitchFamily="34" charset="0"/>
                <a:cs typeface="Arial" panose="020B0604020202020204" pitchFamily="34" charset="0"/>
              </a:rPr>
              <a:t>while </a:t>
            </a:r>
            <a:r>
              <a:rPr lang="en-US" sz="2500" dirty="0" smtClean="0">
                <a:latin typeface="Arial" panose="020B0604020202020204" pitchFamily="34" charset="0"/>
                <a:cs typeface="Arial" panose="020B0604020202020204" pitchFamily="34" charset="0"/>
              </a:rPr>
              <a:t>generating a </a:t>
            </a:r>
            <a:r>
              <a:rPr lang="en-US" sz="2500" dirty="0">
                <a:latin typeface="Arial" panose="020B0604020202020204" pitchFamily="34" charset="0"/>
                <a:cs typeface="Arial" panose="020B0604020202020204" pitchFamily="34" charset="0"/>
              </a:rPr>
              <a:t>modest profit to expand </a:t>
            </a:r>
            <a:r>
              <a:rPr lang="en-US" sz="2500" dirty="0" smtClean="0">
                <a:latin typeface="Arial" panose="020B0604020202020204" pitchFamily="34" charset="0"/>
                <a:cs typeface="Arial" panose="020B0604020202020204" pitchFamily="34" charset="0"/>
              </a:rPr>
              <a:t>its reach</a:t>
            </a:r>
            <a:r>
              <a:rPr lang="en-US" sz="2500" dirty="0">
                <a:latin typeface="Arial" panose="020B0604020202020204" pitchFamily="34" charset="0"/>
                <a:cs typeface="Arial" panose="020B0604020202020204" pitchFamily="34" charset="0"/>
              </a:rPr>
              <a:t>, improve the </a:t>
            </a:r>
            <a:r>
              <a:rPr lang="en-US" sz="2500" dirty="0" smtClean="0">
                <a:latin typeface="Arial" panose="020B0604020202020204" pitchFamily="34" charset="0"/>
                <a:cs typeface="Arial" panose="020B0604020202020204" pitchFamily="34" charset="0"/>
              </a:rPr>
              <a:t>product or </a:t>
            </a:r>
            <a:r>
              <a:rPr lang="en-US" sz="2500" dirty="0">
                <a:latin typeface="Arial" panose="020B0604020202020204" pitchFamily="34" charset="0"/>
                <a:cs typeface="Arial" panose="020B0604020202020204" pitchFamily="34" charset="0"/>
              </a:rPr>
              <a:t>service, and </a:t>
            </a:r>
            <a:r>
              <a:rPr lang="en-US" sz="2500" dirty="0" smtClean="0">
                <a:latin typeface="Arial" panose="020B0604020202020204" pitchFamily="34" charset="0"/>
                <a:cs typeface="Arial" panose="020B0604020202020204" pitchFamily="34" charset="0"/>
              </a:rPr>
              <a:t>subsidize the social </a:t>
            </a:r>
            <a:r>
              <a:rPr lang="en-US" sz="2500" dirty="0">
                <a:latin typeface="Arial" panose="020B0604020202020204" pitchFamily="34" charset="0"/>
                <a:cs typeface="Arial" panose="020B0604020202020204" pitchFamily="34" charset="0"/>
              </a:rPr>
              <a:t>mission</a:t>
            </a:r>
            <a:r>
              <a:rPr lang="en-US" sz="2500" dirty="0" smtClean="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Tree>
    <p:extLst>
      <p:ext uri="{BB962C8B-B14F-4D97-AF65-F5344CB8AC3E}">
        <p14:creationId xmlns:p14="http://schemas.microsoft.com/office/powerpoint/2010/main" val="47510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228600"/>
            <a:ext cx="8229600" cy="1143000"/>
          </a:xfrm>
        </p:spPr>
        <p:txBody>
          <a:bodyPr/>
          <a:lstStyle/>
          <a:p>
            <a:r>
              <a:rPr lang="en-US" b="1" dirty="0">
                <a:solidFill>
                  <a:srgbClr val="00CC99"/>
                </a:solidFill>
                <a:latin typeface="Arial" panose="020B0604020202020204" pitchFamily="34" charset="0"/>
                <a:cs typeface="Arial" panose="020B0604020202020204" pitchFamily="34" charset="0"/>
              </a:rPr>
              <a:t>Entrepreneurial Options</a:t>
            </a:r>
            <a:endParaRPr lang="en-US" dirty="0">
              <a:solidFill>
                <a:srgbClr val="00CC99"/>
              </a:solidFill>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152400" y="609600"/>
            <a:ext cx="4665260" cy="5029200"/>
          </a:xfrm>
        </p:spPr>
        <p:txBody>
          <a:bodyPr>
            <a:normAutofit/>
          </a:bodyPr>
          <a:lstStyle/>
          <a:p>
            <a:endParaRPr lang="en-US" sz="2800" dirty="0" smtClean="0">
              <a:latin typeface="Arial" panose="020B0604020202020204" pitchFamily="34" charset="0"/>
              <a:cs typeface="Arial" panose="020B0604020202020204" pitchFamily="34" charset="0"/>
            </a:endParaRPr>
          </a:p>
          <a:p>
            <a:r>
              <a:rPr lang="en-US" sz="2500" b="1" dirty="0" smtClean="0">
                <a:latin typeface="Arial" panose="020B0604020202020204" pitchFamily="34" charset="0"/>
                <a:cs typeface="Arial" panose="020B0604020202020204" pitchFamily="34" charset="0"/>
              </a:rPr>
              <a:t>venture philanthropy - </a:t>
            </a:r>
            <a:r>
              <a:rPr lang="en-US" sz="2500" dirty="0" smtClean="0">
                <a:latin typeface="Arial" panose="020B0604020202020204" pitchFamily="34" charset="0"/>
                <a:cs typeface="Arial" panose="020B0604020202020204" pitchFamily="34" charset="0"/>
              </a:rPr>
              <a:t>a subset or segment of social entrepreneurship wherein financial and human capital is invested in not-for-profits by individuals and for-profit enterprises, with the intention of generating social rather than financial returns on their investments.</a:t>
            </a:r>
            <a:endParaRPr lang="en-US" sz="2500"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2999" y="1143000"/>
            <a:ext cx="4040875" cy="3858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6200" y="5081826"/>
            <a:ext cx="8763000" cy="861774"/>
          </a:xfrm>
          <a:prstGeom prst="rect">
            <a:avLst/>
          </a:prstGeom>
        </p:spPr>
        <p:txBody>
          <a:bodyPr wrap="square">
            <a:spAutoFit/>
          </a:bodyPr>
          <a:lstStyle/>
          <a:p>
            <a:pPr marL="342900" indent="-342900">
              <a:buFont typeface="Arial" panose="020B0604020202020204" pitchFamily="34" charset="0"/>
              <a:buChar char="•"/>
            </a:pPr>
            <a:r>
              <a:rPr lang="en-US" sz="2500" b="1" dirty="0" smtClean="0">
                <a:latin typeface="Arial" panose="020B0604020202020204" pitchFamily="34" charset="0"/>
                <a:cs typeface="Arial" panose="020B0604020202020204" pitchFamily="34" charset="0"/>
              </a:rPr>
              <a:t>green entrepreneurship - </a:t>
            </a:r>
            <a:r>
              <a:rPr lang="en-US" sz="2500" dirty="0" smtClean="0">
                <a:latin typeface="Arial" panose="020B0604020202020204" pitchFamily="34" charset="0"/>
                <a:cs typeface="Arial" panose="020B0604020202020204" pitchFamily="34" charset="0"/>
              </a:rPr>
              <a:t>business activities that avoid harm to the environment or help to protect it in some way.</a:t>
            </a:r>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052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228600"/>
            <a:ext cx="8229600" cy="1143000"/>
          </a:xfrm>
        </p:spPr>
        <p:txBody>
          <a:bodyPr/>
          <a:lstStyle/>
          <a:p>
            <a:r>
              <a:rPr lang="en-US" b="1" dirty="0">
                <a:solidFill>
                  <a:srgbClr val="00CC99"/>
                </a:solidFill>
                <a:latin typeface="Arial" panose="020B0604020202020204" pitchFamily="34" charset="0"/>
                <a:cs typeface="Arial" panose="020B0604020202020204" pitchFamily="34" charset="0"/>
              </a:rPr>
              <a:t>Entrepreneurial Options</a:t>
            </a:r>
            <a:endParaRPr lang="en-US"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762000"/>
            <a:ext cx="8763000" cy="4389120"/>
          </a:xfrm>
        </p:spPr>
        <p:txBody>
          <a:bodyPr>
            <a:noAutofit/>
          </a:bodyPr>
          <a:lstStyle/>
          <a:p>
            <a:pPr marL="0" indent="0">
              <a:buNone/>
            </a:pPr>
            <a:r>
              <a:rPr lang="en-US" sz="2500" dirty="0" smtClean="0">
                <a:latin typeface="Arial" panose="020B0604020202020204" pitchFamily="34" charset="0"/>
                <a:cs typeface="Arial" panose="020B0604020202020204" pitchFamily="34" charset="0"/>
              </a:rPr>
              <a:t>According to </a:t>
            </a:r>
            <a:r>
              <a:rPr lang="en-US" sz="2500" dirty="0">
                <a:latin typeface="Arial" panose="020B0604020202020204" pitchFamily="34" charset="0"/>
                <a:cs typeface="Arial" panose="020B0604020202020204" pitchFamily="34" charset="0"/>
              </a:rPr>
              <a:t>the Corporation for Enterprise </a:t>
            </a:r>
            <a:r>
              <a:rPr lang="en-US" sz="2500" dirty="0" smtClean="0">
                <a:latin typeface="Arial" panose="020B0604020202020204" pitchFamily="34" charset="0"/>
                <a:cs typeface="Arial" panose="020B0604020202020204" pitchFamily="34" charset="0"/>
              </a:rPr>
              <a:t>Development (</a:t>
            </a:r>
            <a:r>
              <a:rPr lang="en-US" sz="2500" dirty="0">
                <a:latin typeface="Arial" panose="020B0604020202020204" pitchFamily="34" charset="0"/>
                <a:cs typeface="Arial" panose="020B0604020202020204" pitchFamily="34" charset="0"/>
              </a:rPr>
              <a:t>CFED), green entrepreneurship can</a:t>
            </a:r>
            <a:r>
              <a:rPr lang="en-US" sz="2500" dirty="0" smtClean="0">
                <a:latin typeface="Arial" panose="020B0604020202020204" pitchFamily="34" charset="0"/>
                <a:cs typeface="Arial" panose="020B0604020202020204" pitchFamily="34" charset="0"/>
              </a:rPr>
              <a:t>:</a:t>
            </a:r>
          </a:p>
          <a:p>
            <a:pPr marL="0" indent="0">
              <a:buNone/>
            </a:pPr>
            <a:endParaRPr lang="en-US" sz="1000" dirty="0" smtClean="0">
              <a:latin typeface="Arial" panose="020B0604020202020204" pitchFamily="34" charset="0"/>
              <a:cs typeface="Arial" panose="020B0604020202020204" pitchFamily="34" charset="0"/>
            </a:endParaRPr>
          </a:p>
          <a:p>
            <a:pPr marL="0" indent="0">
              <a:buNone/>
            </a:pPr>
            <a:r>
              <a:rPr lang="en-US" sz="2500" dirty="0" smtClean="0">
                <a:latin typeface="Arial" panose="020B0604020202020204" pitchFamily="34" charset="0"/>
                <a:cs typeface="Arial" panose="020B0604020202020204" pitchFamily="34" charset="0"/>
              </a:rPr>
              <a:t>    </a:t>
            </a:r>
            <a:r>
              <a:rPr lang="en-US" sz="2500" b="1" dirty="0" smtClean="0">
                <a:latin typeface="Arial" panose="020B0604020202020204" pitchFamily="34" charset="0"/>
                <a:cs typeface="Arial" panose="020B0604020202020204" pitchFamily="34" charset="0"/>
              </a:rPr>
              <a:t>1</a:t>
            </a:r>
            <a:r>
              <a:rPr lang="en-US" sz="2500" dirty="0" smtClean="0">
                <a:latin typeface="Arial" panose="020B0604020202020204" pitchFamily="34" charset="0"/>
                <a:cs typeface="Arial" panose="020B0604020202020204" pitchFamily="34" charset="0"/>
              </a:rPr>
              <a:t>.  create </a:t>
            </a:r>
            <a:r>
              <a:rPr lang="en-US" sz="2500" dirty="0">
                <a:latin typeface="Arial" panose="020B0604020202020204" pitchFamily="34" charset="0"/>
                <a:cs typeface="Arial" panose="020B0604020202020204" pitchFamily="34" charset="0"/>
              </a:rPr>
              <a:t>jobs and offer </a:t>
            </a:r>
            <a:r>
              <a:rPr lang="en-US" sz="2500" dirty="0" smtClean="0">
                <a:latin typeface="Arial" panose="020B0604020202020204" pitchFamily="34" charset="0"/>
                <a:cs typeface="Arial" panose="020B0604020202020204" pitchFamily="34" charset="0"/>
              </a:rPr>
              <a:t>entrepreneurship opportunities</a:t>
            </a:r>
            <a:r>
              <a:rPr lang="en-US" sz="2500" dirty="0">
                <a:latin typeface="Arial" panose="020B0604020202020204" pitchFamily="34" charset="0"/>
                <a:cs typeface="Arial" panose="020B0604020202020204" pitchFamily="34" charset="0"/>
              </a:rPr>
              <a:t>,</a:t>
            </a:r>
          </a:p>
          <a:p>
            <a:pPr marL="0" indent="0">
              <a:buNone/>
            </a:pPr>
            <a:r>
              <a:rPr lang="en-US" sz="2500" dirty="0" smtClean="0">
                <a:latin typeface="Arial" panose="020B0604020202020204" pitchFamily="34" charset="0"/>
                <a:cs typeface="Arial" panose="020B0604020202020204" pitchFamily="34" charset="0"/>
              </a:rPr>
              <a:t>    </a:t>
            </a:r>
            <a:r>
              <a:rPr lang="en-US" sz="2500" b="1" dirty="0" smtClean="0">
                <a:latin typeface="Arial" panose="020B0604020202020204" pitchFamily="34" charset="0"/>
                <a:cs typeface="Arial" panose="020B0604020202020204" pitchFamily="34" charset="0"/>
              </a:rPr>
              <a:t>2</a:t>
            </a:r>
            <a:r>
              <a:rPr lang="en-US" sz="2500" dirty="0" smtClean="0">
                <a:latin typeface="Arial" panose="020B0604020202020204" pitchFamily="34" charset="0"/>
                <a:cs typeface="Arial" panose="020B0604020202020204" pitchFamily="34" charset="0"/>
              </a:rPr>
              <a:t>.  increase </a:t>
            </a:r>
            <a:r>
              <a:rPr lang="en-US" sz="2500" dirty="0">
                <a:latin typeface="Arial" panose="020B0604020202020204" pitchFamily="34" charset="0"/>
                <a:cs typeface="Arial" panose="020B0604020202020204" pitchFamily="34" charset="0"/>
              </a:rPr>
              <a:t>energy efficiency, thus </a:t>
            </a:r>
            <a:r>
              <a:rPr lang="en-US" sz="2500" dirty="0" smtClean="0">
                <a:latin typeface="Arial" panose="020B0604020202020204" pitchFamily="34" charset="0"/>
                <a:cs typeface="Arial" panose="020B0604020202020204" pitchFamily="34" charset="0"/>
              </a:rPr>
              <a:t>conserving natural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resources </a:t>
            </a:r>
            <a:r>
              <a:rPr lang="en-US" sz="2500" dirty="0">
                <a:latin typeface="Arial" panose="020B0604020202020204" pitchFamily="34" charset="0"/>
                <a:cs typeface="Arial" panose="020B0604020202020204" pitchFamily="34" charset="0"/>
              </a:rPr>
              <a:t>and saving money,</a:t>
            </a:r>
          </a:p>
          <a:p>
            <a:pPr marL="0" indent="0">
              <a:buNone/>
            </a:pPr>
            <a:r>
              <a:rPr lang="en-US" sz="2500" dirty="0" smtClean="0">
                <a:latin typeface="Arial" panose="020B0604020202020204" pitchFamily="34" charset="0"/>
                <a:cs typeface="Arial" panose="020B0604020202020204" pitchFamily="34" charset="0"/>
              </a:rPr>
              <a:t>    </a:t>
            </a:r>
            <a:r>
              <a:rPr lang="en-US" sz="2500" b="1" dirty="0" smtClean="0">
                <a:latin typeface="Arial" panose="020B0604020202020204" pitchFamily="34" charset="0"/>
                <a:cs typeface="Arial" panose="020B0604020202020204" pitchFamily="34" charset="0"/>
              </a:rPr>
              <a:t>3</a:t>
            </a:r>
            <a:r>
              <a:rPr lang="en-US" sz="2500" dirty="0" smtClean="0">
                <a:latin typeface="Arial" panose="020B0604020202020204" pitchFamily="34" charset="0"/>
                <a:cs typeface="Arial" panose="020B0604020202020204" pitchFamily="34" charset="0"/>
              </a:rPr>
              <a:t>.  decrease </a:t>
            </a:r>
            <a:r>
              <a:rPr lang="en-US" sz="2500" dirty="0">
                <a:latin typeface="Arial" panose="020B0604020202020204" pitchFamily="34" charset="0"/>
                <a:cs typeface="Arial" panose="020B0604020202020204" pitchFamily="34" charset="0"/>
              </a:rPr>
              <a:t>harm to workers’ health,</a:t>
            </a:r>
          </a:p>
          <a:p>
            <a:pPr marL="0" indent="0">
              <a:buNone/>
            </a:pPr>
            <a:r>
              <a:rPr lang="en-US" sz="2500" dirty="0" smtClean="0">
                <a:latin typeface="Arial" panose="020B0604020202020204" pitchFamily="34" charset="0"/>
                <a:cs typeface="Arial" panose="020B0604020202020204" pitchFamily="34" charset="0"/>
              </a:rPr>
              <a:t>    </a:t>
            </a:r>
            <a:r>
              <a:rPr lang="en-US" sz="2500" b="1" dirty="0" smtClean="0">
                <a:latin typeface="Arial" panose="020B0604020202020204" pitchFamily="34" charset="0"/>
                <a:cs typeface="Arial" panose="020B0604020202020204" pitchFamily="34" charset="0"/>
              </a:rPr>
              <a:t>4</a:t>
            </a:r>
            <a:r>
              <a:rPr lang="en-US" sz="2500" dirty="0" smtClean="0">
                <a:latin typeface="Arial" panose="020B0604020202020204" pitchFamily="34" charset="0"/>
                <a:cs typeface="Arial" panose="020B0604020202020204" pitchFamily="34" charset="0"/>
              </a:rPr>
              <a:t>.  enable </a:t>
            </a:r>
            <a:r>
              <a:rPr lang="en-US" sz="2500" dirty="0">
                <a:latin typeface="Arial" panose="020B0604020202020204" pitchFamily="34" charset="0"/>
                <a:cs typeface="Arial" panose="020B0604020202020204" pitchFamily="34" charset="0"/>
              </a:rPr>
              <a:t>businesses to tap into new sources </a:t>
            </a:r>
            <a:r>
              <a:rPr lang="en-US" sz="2500" dirty="0" smtClean="0">
                <a:latin typeface="Arial" panose="020B0604020202020204" pitchFamily="34" charset="0"/>
                <a:cs typeface="Arial" panose="020B0604020202020204" pitchFamily="34" charset="0"/>
              </a:rPr>
              <a:t>of local</a:t>
            </a:r>
            <a:r>
              <a:rPr lang="en-US" sz="2500" dirty="0">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state</a:t>
            </a:r>
            <a:r>
              <a:rPr lang="en-US" sz="2500" dirty="0">
                <a:latin typeface="Arial" panose="020B0604020202020204" pitchFamily="34" charset="0"/>
                <a:cs typeface="Arial" panose="020B0604020202020204" pitchFamily="34" charset="0"/>
              </a:rPr>
              <a:t>, and federal funding,</a:t>
            </a:r>
          </a:p>
          <a:p>
            <a:pPr marL="0" indent="0">
              <a:buNone/>
            </a:pPr>
            <a:r>
              <a:rPr lang="en-US" sz="2500" b="1" dirty="0" smtClean="0">
                <a:latin typeface="Arial" panose="020B0604020202020204" pitchFamily="34" charset="0"/>
                <a:cs typeface="Arial" panose="020B0604020202020204" pitchFamily="34" charset="0"/>
              </a:rPr>
              <a:t>    5</a:t>
            </a:r>
            <a:r>
              <a:rPr lang="en-US" sz="2500" dirty="0" smtClean="0">
                <a:latin typeface="Arial" panose="020B0604020202020204" pitchFamily="34" charset="0"/>
                <a:cs typeface="Arial" panose="020B0604020202020204" pitchFamily="34" charset="0"/>
              </a:rPr>
              <a:t>.  take </a:t>
            </a:r>
            <a:r>
              <a:rPr lang="en-US" sz="2500" dirty="0">
                <a:latin typeface="Arial" panose="020B0604020202020204" pitchFamily="34" charset="0"/>
                <a:cs typeface="Arial" panose="020B0604020202020204" pitchFamily="34" charset="0"/>
              </a:rPr>
              <a:t>advantage of consumer preference </a:t>
            </a:r>
            <a:r>
              <a:rPr lang="en-US" sz="2500" dirty="0" smtClean="0">
                <a:latin typeface="Arial" panose="020B0604020202020204" pitchFamily="34" charset="0"/>
                <a:cs typeface="Arial" panose="020B0604020202020204" pitchFamily="34" charset="0"/>
              </a:rPr>
              <a:t>for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environmentally </a:t>
            </a:r>
            <a:r>
              <a:rPr lang="en-US" sz="2500" dirty="0">
                <a:latin typeface="Arial" panose="020B0604020202020204" pitchFamily="34" charset="0"/>
                <a:cs typeface="Arial" panose="020B0604020202020204" pitchFamily="34" charset="0"/>
              </a:rPr>
              <a:t>friendly goods, </a:t>
            </a:r>
            <a:r>
              <a:rPr lang="en-US" sz="2500" dirty="0" smtClean="0">
                <a:latin typeface="Arial" panose="020B0604020202020204" pitchFamily="34" charset="0"/>
                <a:cs typeface="Arial" panose="020B0604020202020204" pitchFamily="34" charset="0"/>
              </a:rPr>
              <a:t>and</a:t>
            </a:r>
          </a:p>
          <a:p>
            <a:pPr marL="0" indent="0">
              <a:buNone/>
            </a:pPr>
            <a:r>
              <a:rPr lang="en-US" sz="2500" dirty="0" smtClean="0">
                <a:latin typeface="Arial" panose="020B0604020202020204" pitchFamily="34" charset="0"/>
                <a:cs typeface="Arial" panose="020B0604020202020204" pitchFamily="34" charset="0"/>
              </a:rPr>
              <a:t>    </a:t>
            </a:r>
            <a:r>
              <a:rPr lang="en-US" sz="2500" b="1" dirty="0" smtClean="0">
                <a:latin typeface="Arial" panose="020B0604020202020204" pitchFamily="34" charset="0"/>
                <a:cs typeface="Arial" panose="020B0604020202020204" pitchFamily="34" charset="0"/>
              </a:rPr>
              <a:t>6</a:t>
            </a:r>
            <a:r>
              <a:rPr lang="en-US" sz="2500" dirty="0" smtClean="0">
                <a:latin typeface="Arial" panose="020B0604020202020204" pitchFamily="34" charset="0"/>
                <a:cs typeface="Arial" panose="020B0604020202020204" pitchFamily="34" charset="0"/>
              </a:rPr>
              <a:t>.  preserve </a:t>
            </a:r>
            <a:r>
              <a:rPr lang="en-US" sz="2500" dirty="0">
                <a:latin typeface="Arial" panose="020B0604020202020204" pitchFamily="34" charset="0"/>
                <a:cs typeface="Arial" panose="020B0604020202020204" pitchFamily="34" charset="0"/>
              </a:rPr>
              <a:t>limited natural assets on which businesses </a:t>
            </a: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and communities depend </a:t>
            </a:r>
            <a:r>
              <a:rPr lang="en-US" sz="2500" dirty="0">
                <a:latin typeface="Arial" panose="020B0604020202020204" pitchFamily="34" charset="0"/>
                <a:cs typeface="Arial" panose="020B0604020202020204" pitchFamily="34" charset="0"/>
              </a:rPr>
              <a:t>for business and quality </a:t>
            </a:r>
            <a:r>
              <a:rPr lang="en-US" sz="2500" dirty="0" smtClean="0">
                <a:latin typeface="Arial" panose="020B0604020202020204" pitchFamily="34" charset="0"/>
                <a:cs typeface="Arial" panose="020B0604020202020204" pitchFamily="34" charset="0"/>
              </a:rPr>
              <a:t>of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life</a:t>
            </a:r>
            <a:r>
              <a:rPr lang="en-US" sz="2500"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Tree>
    <p:extLst>
      <p:ext uri="{BB962C8B-B14F-4D97-AF65-F5344CB8AC3E}">
        <p14:creationId xmlns:p14="http://schemas.microsoft.com/office/powerpoint/2010/main" val="7335383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1143000"/>
          </a:xfrm>
        </p:spPr>
        <p:txBody>
          <a:bodyPr>
            <a:noAutofit/>
          </a:bodyPr>
          <a:lstStyle/>
          <a:p>
            <a:pPr algn="l"/>
            <a:r>
              <a:rPr lang="en-US" sz="3500" b="1" dirty="0">
                <a:solidFill>
                  <a:srgbClr val="00CC99"/>
                </a:solidFill>
                <a:latin typeface="Arial" panose="020B0604020202020204" pitchFamily="34" charset="0"/>
                <a:cs typeface="Arial" panose="020B0604020202020204" pitchFamily="34" charset="0"/>
              </a:rPr>
              <a:t>How Do Entrepreneurs Find </a:t>
            </a:r>
            <a:r>
              <a:rPr lang="en-US" sz="3500" b="1" dirty="0" smtClean="0">
                <a:solidFill>
                  <a:srgbClr val="00CC99"/>
                </a:solidFill>
                <a:latin typeface="Arial" panose="020B0604020202020204" pitchFamily="34" charset="0"/>
                <a:cs typeface="Arial" panose="020B0604020202020204" pitchFamily="34" charset="0"/>
              </a:rPr>
              <a:t>Opportunities to </a:t>
            </a:r>
            <a:r>
              <a:rPr lang="en-US" sz="3500" b="1" dirty="0">
                <a:solidFill>
                  <a:srgbClr val="00CC99"/>
                </a:solidFill>
                <a:latin typeface="Arial" panose="020B0604020202020204" pitchFamily="34" charset="0"/>
                <a:cs typeface="Arial" panose="020B0604020202020204" pitchFamily="34" charset="0"/>
              </a:rPr>
              <a:t>Start New </a:t>
            </a:r>
            <a:r>
              <a:rPr lang="en-US" sz="3500" b="1" dirty="0" smtClean="0">
                <a:solidFill>
                  <a:srgbClr val="00CC99"/>
                </a:solidFill>
                <a:latin typeface="Arial" panose="020B0604020202020204" pitchFamily="34" charset="0"/>
                <a:cs typeface="Arial" panose="020B0604020202020204" pitchFamily="34" charset="0"/>
              </a:rPr>
              <a:t>Businesses?</a:t>
            </a:r>
            <a:endParaRPr lang="en-US" sz="3500"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524000"/>
            <a:ext cx="8534400" cy="4389120"/>
          </a:xfrm>
        </p:spPr>
        <p:txBody>
          <a:bodyPr>
            <a:noAutofit/>
          </a:bodyPr>
          <a:lstStyle/>
          <a:p>
            <a:pPr marL="0" indent="0">
              <a:buNone/>
            </a:pPr>
            <a:r>
              <a:rPr lang="en-US" sz="2500" dirty="0">
                <a:latin typeface="Arial" panose="020B0604020202020204" pitchFamily="34" charset="0"/>
                <a:cs typeface="Arial" panose="020B0604020202020204" pitchFamily="34" charset="0"/>
              </a:rPr>
              <a:t>Schumpeter’s definition describes five basic ways that </a:t>
            </a:r>
            <a:r>
              <a:rPr lang="en-US" sz="2500" dirty="0" smtClean="0">
                <a:latin typeface="Arial" panose="020B0604020202020204" pitchFamily="34" charset="0"/>
                <a:cs typeface="Arial" panose="020B0604020202020204" pitchFamily="34" charset="0"/>
              </a:rPr>
              <a:t>entrepreneurs find </a:t>
            </a:r>
            <a:r>
              <a:rPr lang="en-US" sz="2500" dirty="0">
                <a:latin typeface="Arial" panose="020B0604020202020204" pitchFamily="34" charset="0"/>
                <a:cs typeface="Arial" panose="020B0604020202020204" pitchFamily="34" charset="0"/>
              </a:rPr>
              <a:t>opportunities to create new businesses</a:t>
            </a:r>
            <a:r>
              <a:rPr lang="en-US" sz="2500" dirty="0" smtClean="0">
                <a:latin typeface="Arial" panose="020B0604020202020204" pitchFamily="34" charset="0"/>
                <a:cs typeface="Arial" panose="020B0604020202020204" pitchFamily="34" charset="0"/>
              </a:rPr>
              <a:t>:</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2500" dirty="0" smtClean="0">
                <a:latin typeface="Arial" panose="020B0604020202020204" pitchFamily="34" charset="0"/>
                <a:cs typeface="Arial" panose="020B0604020202020204" pitchFamily="34" charset="0"/>
              </a:rPr>
              <a:t>    </a:t>
            </a:r>
            <a:r>
              <a:rPr lang="en-US" sz="2500" b="1" dirty="0" smtClean="0">
                <a:latin typeface="Arial" panose="020B0604020202020204" pitchFamily="34" charset="0"/>
                <a:cs typeface="Arial" panose="020B0604020202020204" pitchFamily="34" charset="0"/>
              </a:rPr>
              <a:t>1</a:t>
            </a:r>
            <a:r>
              <a:rPr lang="en-US" sz="2500" dirty="0" smtClean="0">
                <a:latin typeface="Arial" panose="020B0604020202020204" pitchFamily="34" charset="0"/>
                <a:cs typeface="Arial" panose="020B0604020202020204" pitchFamily="34" charset="0"/>
              </a:rPr>
              <a:t>.  Using </a:t>
            </a:r>
            <a:r>
              <a:rPr lang="en-US" sz="2500" dirty="0">
                <a:latin typeface="Arial" panose="020B0604020202020204" pitchFamily="34" charset="0"/>
                <a:cs typeface="Arial" panose="020B0604020202020204" pitchFamily="34" charset="0"/>
              </a:rPr>
              <a:t>a new technology to produce a new product</a:t>
            </a:r>
          </a:p>
          <a:p>
            <a:pPr marL="0" indent="0">
              <a:buNone/>
            </a:pPr>
            <a:r>
              <a:rPr lang="en-US" sz="2500" b="1" dirty="0" smtClean="0">
                <a:latin typeface="Arial" panose="020B0604020202020204" pitchFamily="34" charset="0"/>
                <a:cs typeface="Arial" panose="020B0604020202020204" pitchFamily="34" charset="0"/>
              </a:rPr>
              <a:t>    2</a:t>
            </a:r>
            <a:r>
              <a:rPr lang="en-US" sz="2500" dirty="0" smtClean="0">
                <a:latin typeface="Arial" panose="020B0604020202020204" pitchFamily="34" charset="0"/>
                <a:cs typeface="Arial" panose="020B0604020202020204" pitchFamily="34" charset="0"/>
              </a:rPr>
              <a:t>.  Using </a:t>
            </a:r>
            <a:r>
              <a:rPr lang="en-US" sz="2500" dirty="0">
                <a:latin typeface="Arial" panose="020B0604020202020204" pitchFamily="34" charset="0"/>
                <a:cs typeface="Arial" panose="020B0604020202020204" pitchFamily="34" charset="0"/>
              </a:rPr>
              <a:t>an existing technology to produce a </a:t>
            </a:r>
            <a:r>
              <a:rPr lang="en-US" sz="2500" dirty="0" smtClean="0">
                <a:latin typeface="Arial" panose="020B0604020202020204" pitchFamily="34" charset="0"/>
                <a:cs typeface="Arial" panose="020B0604020202020204" pitchFamily="34" charset="0"/>
              </a:rPr>
              <a:t>new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product</a:t>
            </a:r>
            <a:endParaRPr lang="en-US" sz="2500" dirty="0">
              <a:latin typeface="Arial" panose="020B0604020202020204" pitchFamily="34" charset="0"/>
              <a:cs typeface="Arial" panose="020B0604020202020204" pitchFamily="34" charset="0"/>
            </a:endParaRPr>
          </a:p>
          <a:p>
            <a:pPr marL="0" indent="0">
              <a:buNone/>
            </a:pPr>
            <a:r>
              <a:rPr lang="en-US" sz="2500" b="1" dirty="0" smtClean="0">
                <a:latin typeface="Arial" panose="020B0604020202020204" pitchFamily="34" charset="0"/>
                <a:cs typeface="Arial" panose="020B0604020202020204" pitchFamily="34" charset="0"/>
              </a:rPr>
              <a:t>    3</a:t>
            </a:r>
            <a:r>
              <a:rPr lang="en-US" sz="2500" dirty="0" smtClean="0">
                <a:latin typeface="Arial" panose="020B0604020202020204" pitchFamily="34" charset="0"/>
                <a:cs typeface="Arial" panose="020B0604020202020204" pitchFamily="34" charset="0"/>
              </a:rPr>
              <a:t>.  Using </a:t>
            </a:r>
            <a:r>
              <a:rPr lang="en-US" sz="2500" dirty="0">
                <a:latin typeface="Arial" panose="020B0604020202020204" pitchFamily="34" charset="0"/>
                <a:cs typeface="Arial" panose="020B0604020202020204" pitchFamily="34" charset="0"/>
              </a:rPr>
              <a:t>an existing technology to produce an old </a:t>
            </a: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product in </a:t>
            </a:r>
            <a:r>
              <a:rPr lang="en-US" sz="2500" dirty="0">
                <a:latin typeface="Arial" panose="020B0604020202020204" pitchFamily="34" charset="0"/>
                <a:cs typeface="Arial" panose="020B0604020202020204" pitchFamily="34" charset="0"/>
              </a:rPr>
              <a:t>a new way</a:t>
            </a:r>
          </a:p>
          <a:p>
            <a:pPr marL="0" indent="0">
              <a:buNone/>
            </a:pPr>
            <a:r>
              <a:rPr lang="en-US" sz="2500" dirty="0" smtClean="0">
                <a:latin typeface="Arial" panose="020B0604020202020204" pitchFamily="34" charset="0"/>
                <a:cs typeface="Arial" panose="020B0604020202020204" pitchFamily="34" charset="0"/>
              </a:rPr>
              <a:t>    </a:t>
            </a:r>
            <a:r>
              <a:rPr lang="en-US" sz="2500" b="1" dirty="0" smtClean="0">
                <a:latin typeface="Arial" panose="020B0604020202020204" pitchFamily="34" charset="0"/>
                <a:cs typeface="Arial" panose="020B0604020202020204" pitchFamily="34" charset="0"/>
              </a:rPr>
              <a:t>4</a:t>
            </a:r>
            <a:r>
              <a:rPr lang="en-US" sz="2500" dirty="0" smtClean="0">
                <a:latin typeface="Arial" panose="020B0604020202020204" pitchFamily="34" charset="0"/>
                <a:cs typeface="Arial" panose="020B0604020202020204" pitchFamily="34" charset="0"/>
              </a:rPr>
              <a:t>.  Finding </a:t>
            </a:r>
            <a:r>
              <a:rPr lang="en-US" sz="2500" dirty="0">
                <a:latin typeface="Arial" panose="020B0604020202020204" pitchFamily="34" charset="0"/>
                <a:cs typeface="Arial" panose="020B0604020202020204" pitchFamily="34" charset="0"/>
              </a:rPr>
              <a:t>a new supply of resources (that might enable </a:t>
            </a: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the entrepreneur to </a:t>
            </a:r>
            <a:r>
              <a:rPr lang="en-US" sz="2500" dirty="0">
                <a:latin typeface="Arial" panose="020B0604020202020204" pitchFamily="34" charset="0"/>
                <a:cs typeface="Arial" panose="020B0604020202020204" pitchFamily="34" charset="0"/>
              </a:rPr>
              <a:t>produce a product more </a:t>
            </a: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economically</a:t>
            </a:r>
            <a:r>
              <a:rPr lang="en-US" sz="2500" dirty="0">
                <a:latin typeface="Arial" panose="020B0604020202020204" pitchFamily="34" charset="0"/>
                <a:cs typeface="Arial" panose="020B0604020202020204" pitchFamily="34" charset="0"/>
              </a:rPr>
              <a:t>)</a:t>
            </a:r>
          </a:p>
          <a:p>
            <a:pPr marL="0" indent="0">
              <a:buNone/>
            </a:pPr>
            <a:r>
              <a:rPr lang="en-US" sz="2500" dirty="0" smtClean="0">
                <a:latin typeface="Arial" panose="020B0604020202020204" pitchFamily="34" charset="0"/>
                <a:cs typeface="Arial" panose="020B0604020202020204" pitchFamily="34" charset="0"/>
              </a:rPr>
              <a:t>    </a:t>
            </a:r>
            <a:r>
              <a:rPr lang="en-US" sz="2500" b="1" dirty="0" smtClean="0">
                <a:latin typeface="Arial" panose="020B0604020202020204" pitchFamily="34" charset="0"/>
                <a:cs typeface="Arial" panose="020B0604020202020204" pitchFamily="34" charset="0"/>
              </a:rPr>
              <a:t>5</a:t>
            </a:r>
            <a:r>
              <a:rPr lang="en-US" sz="2500" dirty="0" smtClean="0">
                <a:latin typeface="Arial" panose="020B0604020202020204" pitchFamily="34" charset="0"/>
                <a:cs typeface="Arial" panose="020B0604020202020204" pitchFamily="34" charset="0"/>
              </a:rPr>
              <a:t>.  Developing </a:t>
            </a:r>
            <a:r>
              <a:rPr lang="en-US" sz="2500" dirty="0">
                <a:latin typeface="Arial" panose="020B0604020202020204" pitchFamily="34" charset="0"/>
                <a:cs typeface="Arial" panose="020B0604020202020204" pitchFamily="34" charset="0"/>
              </a:rPr>
              <a:t>a new market for an existing product</a:t>
            </a: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Tree>
    <p:extLst>
      <p:ext uri="{BB962C8B-B14F-4D97-AF65-F5344CB8AC3E}">
        <p14:creationId xmlns:p14="http://schemas.microsoft.com/office/powerpoint/2010/main" val="36868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228600"/>
            <a:ext cx="8991601" cy="1143000"/>
          </a:xfrm>
        </p:spPr>
        <p:txBody>
          <a:bodyPr>
            <a:noAutofit/>
          </a:bodyPr>
          <a:lstStyle/>
          <a:p>
            <a:pPr algn="l"/>
            <a:r>
              <a:rPr lang="en-US" sz="3500" b="1" dirty="0">
                <a:solidFill>
                  <a:srgbClr val="00CC99"/>
                </a:solidFill>
                <a:latin typeface="Arial" panose="020B0604020202020204" pitchFamily="34" charset="0"/>
                <a:cs typeface="Arial" panose="020B0604020202020204" pitchFamily="34" charset="0"/>
              </a:rPr>
              <a:t>Entrepreneurs Creatively Exploit Changes in Our World</a:t>
            </a:r>
            <a:endParaRPr lang="en-US" sz="3500"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676400"/>
            <a:ext cx="8686800" cy="4389120"/>
          </a:xfrm>
        </p:spPr>
        <p:txBody>
          <a:bodyPr>
            <a:normAutofit/>
          </a:bodyPr>
          <a:lstStyle/>
          <a:p>
            <a:pPr marL="0" indent="0">
              <a:buNone/>
            </a:pPr>
            <a:r>
              <a:rPr lang="en-US" sz="2500" dirty="0" smtClean="0">
                <a:latin typeface="Arial" panose="020B0604020202020204" pitchFamily="34" charset="0"/>
                <a:cs typeface="Arial" panose="020B0604020202020204" pitchFamily="34" charset="0"/>
              </a:rPr>
              <a:t>This is </a:t>
            </a:r>
            <a:r>
              <a:rPr lang="en-US" sz="2500" dirty="0">
                <a:latin typeface="Arial" panose="020B0604020202020204" pitchFamily="34" charset="0"/>
                <a:cs typeface="Arial" panose="020B0604020202020204" pitchFamily="34" charset="0"/>
              </a:rPr>
              <a:t>in alignment with Schumpeter’s definition of </a:t>
            </a:r>
            <a:r>
              <a:rPr lang="en-US" sz="2500" dirty="0" smtClean="0">
                <a:latin typeface="Arial" panose="020B0604020202020204" pitchFamily="34" charset="0"/>
                <a:cs typeface="Arial" panose="020B0604020202020204" pitchFamily="34" charset="0"/>
              </a:rPr>
              <a:t>  entrepreneurship </a:t>
            </a:r>
            <a:r>
              <a:rPr lang="en-US" sz="2500" dirty="0">
                <a:latin typeface="Arial" panose="020B0604020202020204" pitchFamily="34" charset="0"/>
                <a:cs typeface="Arial" panose="020B0604020202020204" pitchFamily="34" charset="0"/>
              </a:rPr>
              <a:t>but </a:t>
            </a:r>
            <a:r>
              <a:rPr lang="en-US" sz="2500" dirty="0" smtClean="0">
                <a:latin typeface="Arial" panose="020B0604020202020204" pitchFamily="34" charset="0"/>
                <a:cs typeface="Arial" panose="020B0604020202020204" pitchFamily="34" charset="0"/>
              </a:rPr>
              <a:t>explicitly takes </a:t>
            </a:r>
            <a:r>
              <a:rPr lang="en-US" sz="2500" dirty="0">
                <a:latin typeface="Arial" panose="020B0604020202020204" pitchFamily="34" charset="0"/>
                <a:cs typeface="Arial" panose="020B0604020202020204" pitchFamily="34" charset="0"/>
              </a:rPr>
              <a:t>it a step further—to take advantage of circumstances</a:t>
            </a:r>
            <a:r>
              <a:rPr lang="en-US" sz="2500" dirty="0" smtClean="0">
                <a:latin typeface="Arial" panose="020B0604020202020204" pitchFamily="34" charset="0"/>
                <a:cs typeface="Arial" panose="020B0604020202020204" pitchFamily="34" charset="0"/>
              </a:rPr>
              <a:t>.</a:t>
            </a:r>
          </a:p>
          <a:p>
            <a:r>
              <a:rPr lang="en-US" sz="2500" dirty="0" smtClean="0">
                <a:latin typeface="Arial" panose="020B0604020202020204" pitchFamily="34" charset="0"/>
                <a:cs typeface="Arial" panose="020B0604020202020204" pitchFamily="34" charset="0"/>
              </a:rPr>
              <a:t>These changes </a:t>
            </a:r>
            <a:r>
              <a:rPr lang="en-US" sz="2500" dirty="0">
                <a:latin typeface="Arial" panose="020B0604020202020204" pitchFamily="34" charset="0"/>
                <a:cs typeface="Arial" panose="020B0604020202020204" pitchFamily="34" charset="0"/>
              </a:rPr>
              <a:t>can be technological, like the explosion in computer </a:t>
            </a:r>
            <a:r>
              <a:rPr lang="en-US" sz="2500" dirty="0" smtClean="0">
                <a:latin typeface="Arial" panose="020B0604020202020204" pitchFamily="34" charset="0"/>
                <a:cs typeface="Arial" panose="020B0604020202020204" pitchFamily="34" charset="0"/>
              </a:rPr>
              <a:t>technology that </a:t>
            </a:r>
            <a:r>
              <a:rPr lang="en-US" sz="2500" dirty="0">
                <a:latin typeface="Arial" panose="020B0604020202020204" pitchFamily="34" charset="0"/>
                <a:cs typeface="Arial" panose="020B0604020202020204" pitchFamily="34" charset="0"/>
              </a:rPr>
              <a:t>led Bill Gates and Paul Allen to start </a:t>
            </a:r>
            <a:r>
              <a:rPr lang="en-US" sz="2500" dirty="0" smtClean="0">
                <a:latin typeface="Arial" panose="020B0604020202020204" pitchFamily="34" charset="0"/>
                <a:cs typeface="Arial" panose="020B0604020202020204" pitchFamily="34" charset="0"/>
              </a:rPr>
              <a:t>Microsoft.</a:t>
            </a:r>
          </a:p>
          <a:p>
            <a:r>
              <a:rPr lang="en-US" sz="2500" dirty="0">
                <a:latin typeface="Arial" panose="020B0604020202020204" pitchFamily="34" charset="0"/>
                <a:cs typeface="Arial" panose="020B0604020202020204" pitchFamily="34" charset="0"/>
              </a:rPr>
              <a:t>Nothing changes faster than technology. Not so many years ago, </a:t>
            </a:r>
            <a:r>
              <a:rPr lang="en-US" sz="2500" dirty="0" smtClean="0">
                <a:latin typeface="Arial" panose="020B0604020202020204" pitchFamily="34" charset="0"/>
                <a:cs typeface="Arial" panose="020B0604020202020204" pitchFamily="34" charset="0"/>
              </a:rPr>
              <a:t>there were </a:t>
            </a:r>
            <a:r>
              <a:rPr lang="en-US" sz="2500" dirty="0">
                <a:latin typeface="Arial" panose="020B0604020202020204" pitchFamily="34" charset="0"/>
                <a:cs typeface="Arial" panose="020B0604020202020204" pitchFamily="34" charset="0"/>
              </a:rPr>
              <a:t>no bar codes and no electronic scanners, hardly anyone used e-mail</a:t>
            </a:r>
            <a:r>
              <a:rPr lang="en-US" sz="2500" dirty="0" smtClean="0">
                <a:latin typeface="Arial" panose="020B0604020202020204" pitchFamily="34" charset="0"/>
                <a:cs typeface="Arial" panose="020B0604020202020204" pitchFamily="34" charset="0"/>
              </a:rPr>
              <a:t>, and </a:t>
            </a:r>
            <a:r>
              <a:rPr lang="en-US" sz="2500" dirty="0">
                <a:latin typeface="Arial" panose="020B0604020202020204" pitchFamily="34" charset="0"/>
                <a:cs typeface="Arial" panose="020B0604020202020204" pitchFamily="34" charset="0"/>
              </a:rPr>
              <a:t>“smart phones” didn’t exist.</a:t>
            </a: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Tree>
    <p:extLst>
      <p:ext uri="{BB962C8B-B14F-4D97-AF65-F5344CB8AC3E}">
        <p14:creationId xmlns:p14="http://schemas.microsoft.com/office/powerpoint/2010/main" val="1085714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4800" y="76200"/>
            <a:ext cx="8839200" cy="1143000"/>
          </a:xfrm>
        </p:spPr>
        <p:txBody>
          <a:bodyPr>
            <a:noAutofit/>
          </a:bodyPr>
          <a:lstStyle/>
          <a:p>
            <a:pPr algn="l"/>
            <a:r>
              <a:rPr lang="en-US" sz="3500" b="1" dirty="0">
                <a:solidFill>
                  <a:srgbClr val="00CC99"/>
                </a:solidFill>
                <a:latin typeface="Arial" panose="020B0604020202020204" pitchFamily="34" charset="0"/>
                <a:cs typeface="Arial" panose="020B0604020202020204" pitchFamily="34" charset="0"/>
              </a:rPr>
              <a:t>Entrepreneurs Creatively Exploit Changes in Our </a:t>
            </a:r>
            <a:r>
              <a:rPr lang="en-US" sz="3500" b="1" dirty="0" smtClean="0">
                <a:solidFill>
                  <a:srgbClr val="00CC99"/>
                </a:solidFill>
                <a:latin typeface="Arial" panose="020B0604020202020204" pitchFamily="34" charset="0"/>
                <a:cs typeface="Arial" panose="020B0604020202020204" pitchFamily="34" charset="0"/>
              </a:rPr>
              <a:t>World </a:t>
            </a:r>
            <a:endParaRPr lang="en-US" sz="3500" dirty="0">
              <a:solidFill>
                <a:srgbClr val="00CC99"/>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69894924"/>
              </p:ext>
            </p:extLst>
          </p:nvPr>
        </p:nvGraphicFramePr>
        <p:xfrm>
          <a:off x="76200" y="1752600"/>
          <a:ext cx="8610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8" name="Rectangle 7"/>
          <p:cNvSpPr/>
          <p:nvPr/>
        </p:nvSpPr>
        <p:spPr>
          <a:xfrm>
            <a:off x="313899" y="1295400"/>
            <a:ext cx="8677701" cy="861774"/>
          </a:xfrm>
          <a:prstGeom prst="rect">
            <a:avLst/>
          </a:prstGeom>
        </p:spPr>
        <p:txBody>
          <a:bodyPr wrap="square">
            <a:spAutoFit/>
          </a:bodyPr>
          <a:lstStyle/>
          <a:p>
            <a:r>
              <a:rPr lang="en-US" sz="2500" dirty="0">
                <a:latin typeface="Arial" panose="020B0604020202020204" pitchFamily="34" charset="0"/>
                <a:cs typeface="Arial" panose="020B0604020202020204" pitchFamily="34" charset="0"/>
              </a:rPr>
              <a:t>To learn about what’s new in technology, read current business and trade magazines and visit such Web sites as:</a:t>
            </a:r>
          </a:p>
        </p:txBody>
      </p:sp>
    </p:spTree>
    <p:extLst>
      <p:ext uri="{BB962C8B-B14F-4D97-AF65-F5344CB8AC3E}">
        <p14:creationId xmlns:p14="http://schemas.microsoft.com/office/powerpoint/2010/main" val="168714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304800"/>
            <a:ext cx="9006385" cy="1143000"/>
          </a:xfrm>
        </p:spPr>
        <p:txBody>
          <a:bodyPr>
            <a:noAutofit/>
          </a:bodyPr>
          <a:lstStyle/>
          <a:p>
            <a:r>
              <a:rPr lang="en-US" sz="2600" b="1" dirty="0">
                <a:solidFill>
                  <a:srgbClr val="00CC99"/>
                </a:solidFill>
                <a:latin typeface="Arial" panose="020B0604020202020204" pitchFamily="34" charset="0"/>
                <a:cs typeface="Arial" panose="020B0604020202020204" pitchFamily="34" charset="0"/>
              </a:rPr>
              <a:t>Entrepreneurs Creatively Exploit Changes in Our World</a:t>
            </a:r>
          </a:p>
        </p:txBody>
      </p:sp>
      <p:sp>
        <p:nvSpPr>
          <p:cNvPr id="3" name="Content Placeholder 2"/>
          <p:cNvSpPr>
            <a:spLocks noGrp="1"/>
          </p:cNvSpPr>
          <p:nvPr>
            <p:ph idx="1"/>
          </p:nvPr>
        </p:nvSpPr>
        <p:spPr>
          <a:xfrm>
            <a:off x="304800" y="1143000"/>
            <a:ext cx="8610600" cy="3657600"/>
          </a:xfrm>
          <a:ln>
            <a:solidFill>
              <a:srgbClr val="FF6600"/>
            </a:solidFill>
          </a:ln>
        </p:spPr>
        <p:txBody>
          <a:bodyPr>
            <a:normAutofit fontScale="55000" lnSpcReduction="20000"/>
          </a:bodyPr>
          <a:lstStyle/>
          <a:p>
            <a:pPr marL="0" indent="0">
              <a:buNone/>
            </a:pPr>
            <a:endParaRPr lang="en-US" b="1" dirty="0" smtClean="0">
              <a:solidFill>
                <a:srgbClr val="00CC99"/>
              </a:solidFill>
              <a:latin typeface="Arial" panose="020B0604020202020204" pitchFamily="34" charset="0"/>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1</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Listen</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By </a:t>
            </a:r>
            <a:r>
              <a:rPr lang="en-US" dirty="0">
                <a:latin typeface="Arial" panose="020B0604020202020204" pitchFamily="34" charset="0"/>
                <a:cs typeface="Arial" panose="020B0604020202020204" pitchFamily="34" charset="0"/>
              </a:rPr>
              <a:t>listening to others, entrepreneurs get ideas about improving</a:t>
            </a:r>
            <a:r>
              <a:rPr lang="en-US" dirty="0" smtClean="0">
                <a:latin typeface="Arial" panose="020B0604020202020204" pitchFamily="34" charset="0"/>
                <a:cs typeface="Arial" panose="020B0604020202020204" pitchFamily="34" charset="0"/>
              </a:rPr>
              <a:t> </a:t>
            </a:r>
          </a:p>
          <a:p>
            <a:pPr marL="0" indent="0">
              <a:buNone/>
            </a:pPr>
            <a:r>
              <a:rPr lang="en-US" dirty="0" smtClean="0">
                <a:latin typeface="Arial" panose="020B0604020202020204" pitchFamily="34" charset="0"/>
                <a:cs typeface="Arial" panose="020B0604020202020204" pitchFamily="34" charset="0"/>
              </a:rPr>
              <a:t>     a business or </a:t>
            </a:r>
            <a:r>
              <a:rPr lang="en-US" dirty="0">
                <a:latin typeface="Arial" panose="020B0604020202020204" pitchFamily="34" charset="0"/>
                <a:cs typeface="Arial" panose="020B0604020202020204" pitchFamily="34" charset="0"/>
              </a:rPr>
              <a:t>creating a new one. Create one business idea </a:t>
            </a:r>
            <a:r>
              <a:rPr lang="en-US" dirty="0" smtClean="0">
                <a:latin typeface="Arial" panose="020B0604020202020204" pitchFamily="34" charset="0"/>
                <a:cs typeface="Arial" panose="020B0604020202020204" pitchFamily="34" charset="0"/>
              </a:rPr>
              <a:t>by</a:t>
            </a:r>
          </a:p>
          <a:p>
            <a:pPr marL="0" indent="0">
              <a:buNone/>
            </a:pPr>
            <a:r>
              <a:rPr lang="en-US" dirty="0" smtClean="0">
                <a:latin typeface="Arial" panose="020B0604020202020204" pitchFamily="34" charset="0"/>
                <a:cs typeface="Arial" panose="020B0604020202020204" pitchFamily="34" charset="0"/>
              </a:rPr>
              <a:t>     listening</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Describe </a:t>
            </a:r>
            <a:r>
              <a:rPr lang="en-US" dirty="0">
                <a:latin typeface="Arial" panose="020B0604020202020204" pitchFamily="34" charset="0"/>
                <a:cs typeface="Arial" panose="020B0604020202020204" pitchFamily="34" charset="0"/>
              </a:rPr>
              <a:t>how you </a:t>
            </a:r>
            <a:r>
              <a:rPr lang="en-US" dirty="0" smtClean="0">
                <a:latin typeface="Arial" panose="020B0604020202020204" pitchFamily="34" charset="0"/>
                <a:cs typeface="Arial" panose="020B0604020202020204" pitchFamily="34" charset="0"/>
              </a:rPr>
              <a:t>got the </a:t>
            </a:r>
            <a:r>
              <a:rPr lang="en-US" dirty="0">
                <a:latin typeface="Arial" panose="020B0604020202020204" pitchFamily="34" charset="0"/>
                <a:cs typeface="Arial" panose="020B0604020202020204" pitchFamily="34" charset="0"/>
              </a:rPr>
              <a:t>idea</a:t>
            </a:r>
            <a:r>
              <a:rPr lang="en-US" dirty="0" smtClean="0">
                <a:latin typeface="Arial" panose="020B0604020202020204" pitchFamily="34" charset="0"/>
                <a:cs typeface="Arial" panose="020B0604020202020204" pitchFamily="34" charset="0"/>
              </a:rPr>
              <a:t>.</a:t>
            </a:r>
          </a:p>
          <a:p>
            <a:pPr marL="0" indent="0">
              <a:buNone/>
            </a:pPr>
            <a:endParaRPr lang="en-US" sz="600" dirty="0" smtClean="0">
              <a:latin typeface="Arial" panose="020B0604020202020204" pitchFamily="34" charset="0"/>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Observe</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By </a:t>
            </a:r>
            <a:r>
              <a:rPr lang="en-US" dirty="0">
                <a:latin typeface="Arial" panose="020B0604020202020204" pitchFamily="34" charset="0"/>
                <a:cs typeface="Arial" panose="020B0604020202020204" pitchFamily="34" charset="0"/>
              </a:rPr>
              <a:t>constantly keeping their eyes and ears open, </a:t>
            </a:r>
            <a:r>
              <a:rPr lang="en-US" dirty="0" smtClean="0">
                <a:latin typeface="Arial" panose="020B0604020202020204" pitchFamily="34" charset="0"/>
                <a:cs typeface="Arial" panose="020B0604020202020204" pitchFamily="34" charset="0"/>
              </a:rPr>
              <a:t>entrepreneurs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get </a:t>
            </a:r>
            <a:r>
              <a:rPr lang="en-US" dirty="0">
                <a:latin typeface="Arial" panose="020B0604020202020204" pitchFamily="34" charset="0"/>
                <a:cs typeface="Arial" panose="020B0604020202020204" pitchFamily="34" charset="0"/>
              </a:rPr>
              <a:t>ideas </a:t>
            </a:r>
            <a:r>
              <a:rPr lang="en-US" dirty="0" smtClean="0">
                <a:latin typeface="Arial" panose="020B0604020202020204" pitchFamily="34" charset="0"/>
                <a:cs typeface="Arial" panose="020B0604020202020204" pitchFamily="34" charset="0"/>
              </a:rPr>
              <a:t>about </a:t>
            </a:r>
            <a:r>
              <a:rPr lang="en-US" dirty="0">
                <a:latin typeface="Arial" panose="020B0604020202020204" pitchFamily="34" charset="0"/>
                <a:cs typeface="Arial" panose="020B0604020202020204" pitchFamily="34" charset="0"/>
              </a:rPr>
              <a:t>how to help society, about what kind of businesses they </a:t>
            </a:r>
            <a:r>
              <a:rPr lang="en-US" dirty="0" smtClean="0">
                <a:latin typeface="Arial" panose="020B0604020202020204" pitchFamily="34" charset="0"/>
                <a:cs typeface="Arial" panose="020B0604020202020204" pitchFamily="34" charset="0"/>
              </a:rPr>
              <a:t>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could </a:t>
            </a:r>
            <a:r>
              <a:rPr lang="en-US" dirty="0">
                <a:latin typeface="Arial" panose="020B0604020202020204" pitchFamily="34" charset="0"/>
                <a:cs typeface="Arial" panose="020B0604020202020204" pitchFamily="34" charset="0"/>
              </a:rPr>
              <a:t>start, and about </a:t>
            </a:r>
            <a:r>
              <a:rPr lang="en-US" dirty="0" smtClean="0">
                <a:latin typeface="Arial" panose="020B0604020202020204" pitchFamily="34" charset="0"/>
                <a:cs typeface="Arial" panose="020B0604020202020204" pitchFamily="34" charset="0"/>
              </a:rPr>
              <a:t>what </a:t>
            </a:r>
            <a:r>
              <a:rPr lang="en-US" dirty="0">
                <a:latin typeface="Arial" panose="020B0604020202020204" pitchFamily="34" charset="0"/>
                <a:cs typeface="Arial" panose="020B0604020202020204" pitchFamily="34" charset="0"/>
              </a:rPr>
              <a:t>consumers need. Create a business idea by </a:t>
            </a:r>
            <a:r>
              <a:rPr lang="en-US" dirty="0" smtClean="0">
                <a:latin typeface="Arial" panose="020B0604020202020204" pitchFamily="34" charset="0"/>
                <a:cs typeface="Arial" panose="020B0604020202020204" pitchFamily="34" charset="0"/>
              </a:rPr>
              <a:t>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observing</a:t>
            </a:r>
            <a:r>
              <a:rPr lang="en-US" dirty="0">
                <a:latin typeface="Arial" panose="020B0604020202020204" pitchFamily="34" charset="0"/>
                <a:cs typeface="Arial" panose="020B0604020202020204" pitchFamily="34" charset="0"/>
              </a:rPr>
              <a:t>. Describe how you got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idea</a:t>
            </a:r>
            <a:r>
              <a:rPr lang="en-US" dirty="0" smtClean="0">
                <a:latin typeface="Arial" panose="020B0604020202020204" pitchFamily="34" charset="0"/>
                <a:cs typeface="Arial" panose="020B0604020202020204" pitchFamily="34" charset="0"/>
              </a:rPr>
              <a:t>.</a:t>
            </a:r>
          </a:p>
          <a:p>
            <a:pPr marL="0" indent="0">
              <a:buNone/>
            </a:pPr>
            <a:endParaRPr lang="en-US" sz="600"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3</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Analyze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When </a:t>
            </a:r>
            <a:r>
              <a:rPr lang="en-US" dirty="0">
                <a:latin typeface="Arial" panose="020B0604020202020204" pitchFamily="34" charset="0"/>
                <a:cs typeface="Arial" panose="020B0604020202020204" pitchFamily="34" charset="0"/>
              </a:rPr>
              <a:t>entrepreneurs analyze a problem, they think about what </a:t>
            </a:r>
            <a:r>
              <a:rPr lang="en-US" dirty="0" smtClean="0">
                <a:latin typeface="Arial" panose="020B0604020202020204" pitchFamily="34" charset="0"/>
                <a:cs typeface="Arial" panose="020B0604020202020204" pitchFamily="34" charset="0"/>
              </a:rPr>
              <a:t>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product </a:t>
            </a:r>
            <a:r>
              <a:rPr lang="en-US" dirty="0">
                <a:latin typeface="Arial" panose="020B0604020202020204" pitchFamily="34" charset="0"/>
                <a:cs typeface="Arial" panose="020B0604020202020204" pitchFamily="34" charset="0"/>
              </a:rPr>
              <a:t>or </a:t>
            </a:r>
            <a:r>
              <a:rPr lang="en-US" dirty="0" smtClean="0">
                <a:latin typeface="Arial" panose="020B0604020202020204" pitchFamily="34" charset="0"/>
                <a:cs typeface="Arial" panose="020B0604020202020204" pitchFamily="34" charset="0"/>
              </a:rPr>
              <a:t>service could solve it. Create a business idea by thinking up a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solution to a problem.  Describe </a:t>
            </a:r>
            <a:r>
              <a:rPr lang="en-US" dirty="0">
                <a:latin typeface="Arial" panose="020B0604020202020204" pitchFamily="34" charset="0"/>
                <a:cs typeface="Arial" panose="020B0604020202020204" pitchFamily="34" charset="0"/>
              </a:rPr>
              <a:t>how you arrived at the </a:t>
            </a:r>
            <a:r>
              <a:rPr lang="en-US" dirty="0" smtClean="0">
                <a:latin typeface="Arial" panose="020B0604020202020204" pitchFamily="34" charset="0"/>
                <a:cs typeface="Arial" panose="020B0604020202020204" pitchFamily="34" charset="0"/>
              </a:rPr>
              <a:t>idea.</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6" name="TextBox 5"/>
          <p:cNvSpPr txBox="1"/>
          <p:nvPr/>
        </p:nvSpPr>
        <p:spPr>
          <a:xfrm>
            <a:off x="228600" y="762000"/>
            <a:ext cx="8686800" cy="400110"/>
          </a:xfrm>
          <a:prstGeom prst="rect">
            <a:avLst/>
          </a:prstGeom>
          <a:solidFill>
            <a:srgbClr val="FF6600"/>
          </a:solid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How Do Entrepreneurs Create Business Ideas?</a:t>
            </a:r>
            <a:endParaRPr lang="en-US" sz="2000" b="1"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228600" y="5027474"/>
            <a:ext cx="8534400" cy="923330"/>
          </a:xfrm>
          <a:prstGeom prst="rect">
            <a:avLst/>
          </a:prstGeom>
        </p:spPr>
        <p:txBody>
          <a:bodyPr wrap="square">
            <a:spAutoFit/>
          </a:bodyPr>
          <a:lstStyle/>
          <a:p>
            <a:r>
              <a:rPr lang="en-US" i="1" dirty="0"/>
              <a:t>Peter Drucker defined an entrepreneur as someone who “always searches for change, responds to it, and exploits it as an opportunity.”  Entrepreneurs are always on the lookout for ways to create businesses from the opportunity of change.</a:t>
            </a:r>
          </a:p>
        </p:txBody>
      </p:sp>
    </p:spTree>
    <p:extLst>
      <p:ext uri="{BB962C8B-B14F-4D97-AF65-F5344CB8AC3E}">
        <p14:creationId xmlns:p14="http://schemas.microsoft.com/office/powerpoint/2010/main" val="2269941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06385" cy="1143000"/>
          </a:xfrm>
        </p:spPr>
        <p:txBody>
          <a:bodyPr>
            <a:noAutofit/>
          </a:bodyPr>
          <a:lstStyle/>
          <a:p>
            <a:pPr algn="l"/>
            <a:r>
              <a:rPr lang="en-US" sz="2400" b="1" dirty="0">
                <a:solidFill>
                  <a:srgbClr val="00CC99"/>
                </a:solidFill>
                <a:latin typeface="Arial" panose="020B0604020202020204" pitchFamily="34" charset="0"/>
                <a:cs typeface="Arial" panose="020B0604020202020204" pitchFamily="34" charset="0"/>
              </a:rPr>
              <a:t>Where Others See Problems</a:t>
            </a:r>
            <a:r>
              <a:rPr lang="en-US" sz="2400" b="1" dirty="0" smtClean="0">
                <a:solidFill>
                  <a:srgbClr val="00CC99"/>
                </a:solidFill>
                <a:latin typeface="Arial" panose="020B0604020202020204" pitchFamily="34" charset="0"/>
                <a:cs typeface="Arial" panose="020B0604020202020204" pitchFamily="34" charset="0"/>
              </a:rPr>
              <a:t>, Entrepreneurs </a:t>
            </a:r>
            <a:r>
              <a:rPr lang="en-US" sz="2400" b="1" dirty="0">
                <a:solidFill>
                  <a:srgbClr val="00CC99"/>
                </a:solidFill>
                <a:latin typeface="Arial" panose="020B0604020202020204" pitchFamily="34" charset="0"/>
                <a:cs typeface="Arial" panose="020B0604020202020204" pitchFamily="34" charset="0"/>
              </a:rPr>
              <a:t>Recognize Opportunities</a:t>
            </a:r>
            <a:endParaRPr lang="en-US" sz="2400" dirty="0">
              <a:solidFill>
                <a:srgbClr val="00CC99"/>
              </a:solidFill>
              <a:latin typeface="Arial" panose="020B0604020202020204" pitchFamily="34" charset="0"/>
              <a:cs typeface="Arial" panose="020B0604020202020204" pitchFamily="34"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216859933"/>
              </p:ext>
            </p:extLst>
          </p:nvPr>
        </p:nvGraphicFramePr>
        <p:xfrm>
          <a:off x="457200" y="160020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Copyright © 2016 Pearson Education, Inc.</a:t>
            </a:r>
            <a:endParaRPr lang="en-US"/>
          </a:p>
        </p:txBody>
      </p:sp>
    </p:spTree>
    <p:extLst>
      <p:ext uri="{BB962C8B-B14F-4D97-AF65-F5344CB8AC3E}">
        <p14:creationId xmlns:p14="http://schemas.microsoft.com/office/powerpoint/2010/main" val="1790973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Autofit/>
          </a:bodyPr>
          <a:lstStyle/>
          <a:p>
            <a:pPr algn="l"/>
            <a:r>
              <a:rPr lang="en-US" sz="4000" b="1" dirty="0">
                <a:solidFill>
                  <a:srgbClr val="00CC99"/>
                </a:solidFill>
              </a:rPr>
              <a:t>Train Your Mind to Recognize Business Opportunities</a:t>
            </a:r>
            <a:endParaRPr lang="en-US" sz="4000" dirty="0">
              <a:solidFill>
                <a:srgbClr val="00CC99"/>
              </a:solidFill>
            </a:endParaRPr>
          </a:p>
        </p:txBody>
      </p:sp>
      <p:sp>
        <p:nvSpPr>
          <p:cNvPr id="3" name="Content Placeholder 2"/>
          <p:cNvSpPr>
            <a:spLocks noGrp="1"/>
          </p:cNvSpPr>
          <p:nvPr>
            <p:ph idx="1"/>
          </p:nvPr>
        </p:nvSpPr>
        <p:spPr>
          <a:xfrm>
            <a:off x="381000" y="1295400"/>
            <a:ext cx="8458200" cy="4389120"/>
          </a:xfrm>
        </p:spPr>
        <p:txBody>
          <a:bodyPr>
            <a:normAutofit/>
          </a:bodyPr>
          <a:lstStyle/>
          <a:p>
            <a:pPr marL="0" indent="0">
              <a:buNone/>
            </a:pPr>
            <a:r>
              <a:rPr lang="en-US" sz="2400" dirty="0">
                <a:latin typeface="Arial" panose="020B0604020202020204" pitchFamily="34" charset="0"/>
                <a:cs typeface="Arial" panose="020B0604020202020204" pitchFamily="34" charset="0"/>
              </a:rPr>
              <a:t>A further step is to let your creativity fly</a:t>
            </a:r>
            <a:r>
              <a:rPr lang="en-US" sz="2400" dirty="0" smtClean="0">
                <a:latin typeface="Arial" panose="020B0604020202020204" pitchFamily="34" charset="0"/>
                <a:cs typeface="Arial" panose="020B0604020202020204" pitchFamily="34" charset="0"/>
              </a:rPr>
              <a:t>.  Consider </a:t>
            </a:r>
            <a:r>
              <a:rPr lang="en-US" sz="2400" dirty="0">
                <a:latin typeface="Arial" panose="020B0604020202020204" pitchFamily="34" charset="0"/>
                <a:cs typeface="Arial" panose="020B0604020202020204" pitchFamily="34" charset="0"/>
              </a:rPr>
              <a:t>developing your entrepreneurial instincts by asking yourself:</a:t>
            </a:r>
          </a:p>
          <a:p>
            <a:pPr marL="0" indent="0">
              <a:buNone/>
            </a:pPr>
            <a:endParaRPr lang="en-US"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graphicFrame>
        <p:nvGraphicFramePr>
          <p:cNvPr id="6" name="Diagram 5"/>
          <p:cNvGraphicFramePr/>
          <p:nvPr>
            <p:extLst>
              <p:ext uri="{D42A27DB-BD31-4B8C-83A1-F6EECF244321}">
                <p14:modId xmlns:p14="http://schemas.microsoft.com/office/powerpoint/2010/main" val="637941445"/>
              </p:ext>
            </p:extLst>
          </p:nvPr>
        </p:nvGraphicFramePr>
        <p:xfrm>
          <a:off x="533400" y="2209800"/>
          <a:ext cx="7239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2885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389120"/>
          </a:xfrm>
        </p:spPr>
        <p:txBody>
          <a:bodyPr>
            <a:normAutofit fontScale="77500" lnSpcReduction="20000"/>
          </a:bodyPr>
          <a:lstStyle/>
          <a:p>
            <a:pPr marL="0" indent="0">
              <a:buNone/>
            </a:pPr>
            <a:r>
              <a:rPr lang="en-US" b="1" dirty="0">
                <a:solidFill>
                  <a:srgbClr val="FF6600"/>
                </a:solidFill>
                <a:latin typeface="Arial" panose="020B0604020202020204" pitchFamily="34" charset="0"/>
                <a:cs typeface="Arial" panose="020B0604020202020204" pitchFamily="34" charset="0"/>
              </a:rPr>
              <a:t>What Is an </a:t>
            </a:r>
            <a:r>
              <a:rPr lang="en-US" b="1" dirty="0" smtClean="0">
                <a:solidFill>
                  <a:srgbClr val="FF6600"/>
                </a:solidFill>
                <a:latin typeface="Arial" panose="020B0604020202020204" pitchFamily="34" charset="0"/>
                <a:cs typeface="Arial" panose="020B0604020202020204" pitchFamily="34" charset="0"/>
              </a:rPr>
              <a:t>Entrepreneur?</a:t>
            </a:r>
          </a:p>
          <a:p>
            <a:pPr marL="0" indent="0">
              <a:buNone/>
            </a:pPr>
            <a:r>
              <a:rPr lang="en-US" dirty="0" smtClean="0">
                <a:latin typeface="Arial" panose="020B0604020202020204" pitchFamily="34" charset="0"/>
                <a:cs typeface="Arial" panose="020B0604020202020204" pitchFamily="34" charset="0"/>
              </a:rPr>
              <a:t> A person who recognizes an opportunity and organizes and </a:t>
            </a:r>
            <a:r>
              <a:rPr lang="en-US" dirty="0">
                <a:latin typeface="Arial" panose="020B0604020202020204" pitchFamily="34" charset="0"/>
                <a:cs typeface="Arial" panose="020B0604020202020204" pitchFamily="34" charset="0"/>
              </a:rPr>
              <a:t>manages a business</a:t>
            </a:r>
            <a:r>
              <a:rPr lang="en-US" dirty="0" smtClean="0">
                <a:latin typeface="Arial" panose="020B0604020202020204" pitchFamily="34" charset="0"/>
                <a:cs typeface="Arial" panose="020B0604020202020204" pitchFamily="34" charset="0"/>
              </a:rPr>
              <a:t>, assuming </a:t>
            </a:r>
            <a:r>
              <a:rPr lang="en-US" dirty="0">
                <a:latin typeface="Arial" panose="020B0604020202020204" pitchFamily="34" charset="0"/>
                <a:cs typeface="Arial" panose="020B0604020202020204" pitchFamily="34" charset="0"/>
              </a:rPr>
              <a:t>the risk for </a:t>
            </a:r>
            <a:r>
              <a:rPr lang="en-US" dirty="0" smtClean="0">
                <a:latin typeface="Arial" panose="020B0604020202020204" pitchFamily="34" charset="0"/>
                <a:cs typeface="Arial" panose="020B0604020202020204" pitchFamily="34" charset="0"/>
              </a:rPr>
              <a:t>the sake </a:t>
            </a:r>
            <a:r>
              <a:rPr lang="en-US" dirty="0">
                <a:latin typeface="Arial" panose="020B0604020202020204" pitchFamily="34" charset="0"/>
                <a:cs typeface="Arial" panose="020B0604020202020204" pitchFamily="34" charset="0"/>
              </a:rPr>
              <a:t>of potential return</a:t>
            </a:r>
            <a:r>
              <a:rPr lang="en-US" dirty="0" smtClean="0">
                <a:latin typeface="Arial" panose="020B0604020202020204" pitchFamily="34" charset="0"/>
                <a:cs typeface="Arial" panose="020B0604020202020204" pitchFamily="34" charset="0"/>
              </a:rPr>
              <a:t>.</a:t>
            </a:r>
          </a:p>
          <a:p>
            <a:pPr marL="0" indent="0">
              <a:buNone/>
            </a:pPr>
            <a:r>
              <a:rPr lang="en-US" sz="1100" dirty="0" smtClean="0">
                <a:latin typeface="Arial" panose="020B0604020202020204" pitchFamily="34" charset="0"/>
                <a:cs typeface="Arial" panose="020B0604020202020204" pitchFamily="34" charset="0"/>
              </a:rPr>
              <a:t/>
            </a:r>
            <a:br>
              <a:rPr lang="en-US" sz="1100"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They </a:t>
            </a:r>
            <a:r>
              <a:rPr lang="en-US" dirty="0">
                <a:latin typeface="Arial" panose="020B0604020202020204" pitchFamily="34" charset="0"/>
                <a:cs typeface="Arial" panose="020B0604020202020204" pitchFamily="34" charset="0"/>
              </a:rPr>
              <a:t>are </a:t>
            </a:r>
            <a:r>
              <a:rPr lang="en-US" dirty="0" smtClean="0">
                <a:latin typeface="Arial" panose="020B0604020202020204" pitchFamily="34" charset="0"/>
                <a:cs typeface="Arial" panose="020B0604020202020204" pitchFamily="34" charset="0"/>
              </a:rPr>
              <a:t>somehow engaged </a:t>
            </a:r>
            <a:r>
              <a:rPr lang="en-US" dirty="0">
                <a:latin typeface="Arial" panose="020B0604020202020204" pitchFamily="34" charset="0"/>
                <a:cs typeface="Arial" panose="020B0604020202020204" pitchFamily="34" charset="0"/>
              </a:rPr>
              <a:t>in the buying and selling of </a:t>
            </a:r>
            <a:r>
              <a:rPr lang="en-US" u="sng" dirty="0">
                <a:latin typeface="Arial" panose="020B0604020202020204" pitchFamily="34" charset="0"/>
                <a:cs typeface="Arial" panose="020B0604020202020204" pitchFamily="34" charset="0"/>
              </a:rPr>
              <a:t>products</a:t>
            </a:r>
            <a:r>
              <a:rPr lang="en-US" dirty="0">
                <a:latin typeface="Arial" panose="020B0604020202020204" pitchFamily="34" charset="0"/>
                <a:cs typeface="Arial" panose="020B0604020202020204" pitchFamily="34" charset="0"/>
              </a:rPr>
              <a:t> or </a:t>
            </a:r>
            <a:r>
              <a:rPr lang="en-US" u="sng" dirty="0">
                <a:latin typeface="Arial" panose="020B0604020202020204" pitchFamily="34" charset="0"/>
                <a:cs typeface="Arial" panose="020B0604020202020204" pitchFamily="34" charset="0"/>
              </a:rPr>
              <a:t>services</a:t>
            </a:r>
            <a:r>
              <a:rPr lang="en-US" dirty="0">
                <a:latin typeface="Arial" panose="020B0604020202020204" pitchFamily="34" charset="0"/>
                <a:cs typeface="Arial" panose="020B0604020202020204" pitchFamily="34" charset="0"/>
              </a:rPr>
              <a:t> in order to </a:t>
            </a:r>
            <a:r>
              <a:rPr lang="en-US" dirty="0" smtClean="0">
                <a:latin typeface="Arial" panose="020B0604020202020204" pitchFamily="34" charset="0"/>
                <a:cs typeface="Arial" panose="020B0604020202020204" pitchFamily="34" charset="0"/>
              </a:rPr>
              <a:t>earn money</a:t>
            </a:r>
            <a:r>
              <a:rPr lang="en-US" dirty="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product </a:t>
            </a:r>
            <a:r>
              <a:rPr lang="en-US" dirty="0">
                <a:latin typeface="Arial" panose="020B0604020202020204" pitchFamily="34" charset="0"/>
                <a:cs typeface="Arial" panose="020B0604020202020204" pitchFamily="34" charset="0"/>
              </a:rPr>
              <a:t>is something that exists in nature or is </a:t>
            </a:r>
            <a:r>
              <a:rPr lang="en-US" dirty="0" smtClean="0">
                <a:latin typeface="Arial" panose="020B0604020202020204" pitchFamily="34" charset="0"/>
                <a:cs typeface="Arial" panose="020B0604020202020204" pitchFamily="34" charset="0"/>
              </a:rPr>
              <a:t>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made </a:t>
            </a:r>
            <a:r>
              <a:rPr lang="en-US" dirty="0">
                <a:latin typeface="Arial" panose="020B0604020202020204" pitchFamily="34" charset="0"/>
                <a:cs typeface="Arial" panose="020B0604020202020204" pitchFamily="34" charset="0"/>
              </a:rPr>
              <a:t>by </a:t>
            </a:r>
            <a:r>
              <a:rPr lang="en-US" dirty="0" smtClean="0">
                <a:latin typeface="Arial" panose="020B0604020202020204" pitchFamily="34" charset="0"/>
                <a:cs typeface="Arial" panose="020B0604020202020204" pitchFamily="34" charset="0"/>
              </a:rPr>
              <a:t>human beings</a:t>
            </a:r>
            <a:r>
              <a:rPr lang="en-US" dirty="0">
                <a:latin typeface="Arial" panose="020B0604020202020204" pitchFamily="34" charset="0"/>
                <a:cs typeface="Arial" panose="020B0604020202020204" pitchFamily="34" charset="0"/>
              </a:rPr>
              <a:t>. It is </a:t>
            </a:r>
            <a:r>
              <a:rPr lang="en-US" i="1" dirty="0">
                <a:latin typeface="Arial" panose="020B0604020202020204" pitchFamily="34" charset="0"/>
                <a:cs typeface="Arial" panose="020B0604020202020204" pitchFamily="34" charset="0"/>
              </a:rPr>
              <a:t>tangible</a:t>
            </a:r>
            <a:r>
              <a:rPr lang="en-US" dirty="0">
                <a:latin typeface="Arial" panose="020B0604020202020204" pitchFamily="34" charset="0"/>
                <a:cs typeface="Arial" panose="020B0604020202020204" pitchFamily="34" charset="0"/>
              </a:rPr>
              <a:t>, meaning that it </a:t>
            </a:r>
            <a:r>
              <a:rPr lang="en-US" dirty="0" smtClean="0">
                <a:latin typeface="Arial" panose="020B0604020202020204" pitchFamily="34" charset="0"/>
                <a:cs typeface="Arial" panose="020B0604020202020204" pitchFamily="34" charset="0"/>
              </a:rPr>
              <a:t>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can </a:t>
            </a:r>
            <a:r>
              <a:rPr lang="en-US" dirty="0">
                <a:latin typeface="Arial" panose="020B0604020202020204" pitchFamily="34" charset="0"/>
                <a:cs typeface="Arial" panose="020B0604020202020204" pitchFamily="34" charset="0"/>
              </a:rPr>
              <a:t>be physically touched.</a:t>
            </a:r>
          </a:p>
          <a:p>
            <a:r>
              <a:rPr lang="en-US" dirty="0" smtClean="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service </a:t>
            </a:r>
            <a:r>
              <a:rPr lang="en-US" dirty="0">
                <a:latin typeface="Arial" panose="020B0604020202020204" pitchFamily="34" charset="0"/>
                <a:cs typeface="Arial" panose="020B0604020202020204" pitchFamily="34" charset="0"/>
              </a:rPr>
              <a:t>is labor or expertise exchanged for money. It is </a:t>
            </a:r>
            <a:r>
              <a:rPr lang="en-US" i="1" dirty="0">
                <a:latin typeface="Arial" panose="020B0604020202020204" pitchFamily="34" charset="0"/>
                <a:cs typeface="Arial" panose="020B0604020202020204" pitchFamily="34" charset="0"/>
              </a:rPr>
              <a:t>intangible</a:t>
            </a:r>
            <a:r>
              <a:rPr lang="en-US" dirty="0" smtClean="0">
                <a:latin typeface="Arial" panose="020B0604020202020204" pitchFamily="34" charset="0"/>
                <a:cs typeface="Arial" panose="020B0604020202020204" pitchFamily="34" charset="0"/>
              </a:rPr>
              <a:t>. It </a:t>
            </a:r>
            <a:r>
              <a:rPr lang="en-US" dirty="0">
                <a:latin typeface="Arial" panose="020B0604020202020204" pitchFamily="34" charset="0"/>
                <a:cs typeface="Arial" panose="020B0604020202020204" pitchFamily="34" charset="0"/>
              </a:rPr>
              <a:t>cannot physically be </a:t>
            </a:r>
            <a:r>
              <a:rPr lang="en-US" dirty="0" smtClean="0">
                <a:latin typeface="Arial" panose="020B0604020202020204" pitchFamily="34" charset="0"/>
                <a:cs typeface="Arial" panose="020B0604020202020204" pitchFamily="34" charset="0"/>
              </a:rPr>
              <a:t>touched.</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6" name="Title 6"/>
          <p:cNvSpPr>
            <a:spLocks noGrp="1"/>
          </p:cNvSpPr>
          <p:nvPr>
            <p:ph type="title"/>
          </p:nvPr>
        </p:nvSpPr>
        <p:spPr>
          <a:xfrm>
            <a:off x="-76200" y="218300"/>
            <a:ext cx="8229600" cy="553998"/>
          </a:xfrm>
          <a:prstGeom prst="rect">
            <a:avLst/>
          </a:prstGeom>
        </p:spPr>
        <p:txBody>
          <a:bodyPr wrap="square">
            <a:spAutoFit/>
          </a:bodyPr>
          <a:lstStyle/>
          <a:p>
            <a:r>
              <a:rPr lang="en-US" sz="3000" b="1" dirty="0">
                <a:solidFill>
                  <a:srgbClr val="00CC99"/>
                </a:solidFill>
                <a:latin typeface="Arial" panose="020B0604020202020204" pitchFamily="34" charset="0"/>
                <a:cs typeface="Arial" panose="020B0604020202020204" pitchFamily="34" charset="0"/>
              </a:rPr>
              <a:t>Entrepreneurs </a:t>
            </a:r>
            <a:r>
              <a:rPr lang="en-US" sz="3000" b="1" dirty="0" smtClean="0">
                <a:solidFill>
                  <a:srgbClr val="00CC99"/>
                </a:solidFill>
                <a:latin typeface="Arial" panose="020B0604020202020204" pitchFamily="34" charset="0"/>
                <a:cs typeface="Arial" panose="020B0604020202020204" pitchFamily="34" charset="0"/>
              </a:rPr>
              <a:t>Recognize Opportunities</a:t>
            </a:r>
            <a:endParaRPr lang="en-US" sz="3000" b="1" dirty="0">
              <a:solidFill>
                <a:srgbClr val="00CC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8986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76200"/>
            <a:ext cx="9144000" cy="1143000"/>
          </a:xfrm>
        </p:spPr>
        <p:txBody>
          <a:bodyPr>
            <a:noAutofit/>
          </a:bodyPr>
          <a:lstStyle/>
          <a:p>
            <a:pPr algn="l"/>
            <a:r>
              <a:rPr lang="en-US" sz="2700" b="1" dirty="0" smtClean="0">
                <a:solidFill>
                  <a:srgbClr val="00CC99"/>
                </a:solidFill>
                <a:latin typeface="Arial" panose="020B0604020202020204" pitchFamily="34" charset="0"/>
                <a:cs typeface="Arial" panose="020B0604020202020204" pitchFamily="34" charset="0"/>
              </a:rPr>
              <a:t>Train Your Mind to Recognize Business Opportunities</a:t>
            </a:r>
            <a:endParaRPr lang="en-US" sz="2700"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752600"/>
            <a:ext cx="8686800" cy="3657600"/>
          </a:xfrm>
          <a:ln>
            <a:solidFill>
              <a:srgbClr val="FF6600"/>
            </a:solidFill>
          </a:ln>
        </p:spPr>
        <p:txBody>
          <a:bodyPr>
            <a:normAutofit fontScale="77500" lnSpcReduction="20000"/>
          </a:bodyPr>
          <a:lstStyle/>
          <a:p>
            <a:endParaRPr lang="en-US" sz="13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Entrepreneurship </a:t>
            </a:r>
            <a:r>
              <a:rPr lang="en-US" dirty="0">
                <a:latin typeface="Arial" panose="020B0604020202020204" pitchFamily="34" charset="0"/>
                <a:cs typeface="Arial" panose="020B0604020202020204" pitchFamily="34" charset="0"/>
              </a:rPr>
              <a:t>has proven to be an effective way for minorities and women to enter the </a:t>
            </a:r>
            <a:r>
              <a:rPr lang="en-US" dirty="0" smtClean="0">
                <a:latin typeface="Arial" panose="020B0604020202020204" pitchFamily="34" charset="0"/>
                <a:cs typeface="Arial" panose="020B0604020202020204" pitchFamily="34" charset="0"/>
              </a:rPr>
              <a:t>business world.</a:t>
            </a:r>
          </a:p>
          <a:p>
            <a:pPr marL="0" indent="0">
              <a:buNone/>
            </a:pPr>
            <a:endParaRPr lang="en-US" sz="500"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More than 6.1 million businesses were minority-owned in 2007, and they generated </a:t>
            </a: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871 billion in </a:t>
            </a:r>
            <a:r>
              <a:rPr lang="en-US" dirty="0" smtClean="0">
                <a:latin typeface="Arial" panose="020B0604020202020204" pitchFamily="34" charset="0"/>
                <a:cs typeface="Arial" panose="020B0604020202020204" pitchFamily="34" charset="0"/>
              </a:rPr>
              <a:t>revenues.</a:t>
            </a:r>
          </a:p>
          <a:p>
            <a:endParaRPr lang="en-US" sz="5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There </a:t>
            </a:r>
            <a:r>
              <a:rPr lang="en-US" dirty="0">
                <a:latin typeface="Arial" panose="020B0604020202020204" pitchFamily="34" charset="0"/>
                <a:cs typeface="Arial" panose="020B0604020202020204" pitchFamily="34" charset="0"/>
              </a:rPr>
              <a:t>were more than 12.4 million non-farm businesses owned by women (or </a:t>
            </a:r>
            <a:r>
              <a:rPr lang="en-US" dirty="0" smtClean="0">
                <a:latin typeface="Arial" panose="020B0604020202020204" pitchFamily="34" charset="0"/>
                <a:cs typeface="Arial" panose="020B0604020202020204" pitchFamily="34" charset="0"/>
              </a:rPr>
              <a:t>co-owned </a:t>
            </a:r>
            <a:r>
              <a:rPr lang="en-US" dirty="0">
                <a:latin typeface="Arial" panose="020B0604020202020204" pitchFamily="34" charset="0"/>
                <a:cs typeface="Arial" panose="020B0604020202020204" pitchFamily="34" charset="0"/>
              </a:rPr>
              <a:t>equally with men), accounting for 45.4 percent of all U.S. companies</a:t>
            </a:r>
            <a:r>
              <a:rPr lang="en-US" dirty="0" smtClean="0">
                <a:latin typeface="Arial" panose="020B0604020202020204" pitchFamily="34" charset="0"/>
                <a:cs typeface="Arial" panose="020B0604020202020204" pitchFamily="34" charset="0"/>
              </a:rPr>
              <a:t>.</a:t>
            </a:r>
          </a:p>
          <a:p>
            <a:endParaRPr lang="en-US" sz="1500" dirty="0">
              <a:latin typeface="Arial" panose="020B0604020202020204" pitchFamily="34" charset="0"/>
              <a:cs typeface="Arial" panose="020B0604020202020204" pitchFamily="34" charset="0"/>
            </a:endParaRPr>
          </a:p>
          <a:p>
            <a:pPr marL="0" indent="0">
              <a:buNone/>
            </a:pPr>
            <a:r>
              <a:rPr lang="en-US" sz="1600" i="1" dirty="0">
                <a:latin typeface="Arial" panose="020B0604020202020204" pitchFamily="34" charset="0"/>
                <a:cs typeface="Arial" panose="020B0604020202020204" pitchFamily="34" charset="0"/>
              </a:rPr>
              <a:t>Source: </a:t>
            </a:r>
            <a:r>
              <a:rPr lang="en-US" sz="1600" i="1" dirty="0" smtClean="0">
                <a:latin typeface="Arial" panose="020B0604020202020204" pitchFamily="34" charset="0"/>
                <a:cs typeface="Arial" panose="020B0604020202020204" pitchFamily="34" charset="0"/>
              </a:rPr>
              <a:t>U.S</a:t>
            </a:r>
            <a:r>
              <a:rPr lang="en-US" sz="1600" i="1" dirty="0">
                <a:latin typeface="Arial" panose="020B0604020202020204" pitchFamily="34" charset="0"/>
                <a:cs typeface="Arial" panose="020B0604020202020204" pitchFamily="34" charset="0"/>
              </a:rPr>
              <a:t>. Small Business Administration, accessed March 9, 2014, http://</a:t>
            </a:r>
            <a:r>
              <a:rPr lang="en-US" sz="1600" i="1" dirty="0" smtClean="0">
                <a:latin typeface="Arial" panose="020B0604020202020204" pitchFamily="34" charset="0"/>
                <a:cs typeface="Arial" panose="020B0604020202020204" pitchFamily="34" charset="0"/>
              </a:rPr>
              <a:t>www.sba.gov.</a:t>
            </a:r>
            <a:endParaRPr lang="en-US" sz="1600" i="1" dirty="0">
              <a:latin typeface="Arial" panose="020B0604020202020204" pitchFamily="34" charset="0"/>
              <a:cs typeface="Arial" panose="020B0604020202020204" pitchFamily="34" charset="0"/>
            </a:endParaRPr>
          </a:p>
          <a:p>
            <a:endParaRPr lang="en-US" dirty="0"/>
          </a:p>
          <a:p>
            <a:endParaRPr lang="en-US" dirty="0"/>
          </a:p>
          <a:p>
            <a:pPr marL="0" indent="0">
              <a:buNone/>
            </a:pPr>
            <a:endParaRPr lang="en-US" b="1" dirty="0">
              <a:solidFill>
                <a:srgbClr val="00CC99"/>
              </a:solidFill>
              <a:latin typeface="Arial" panose="020B0604020202020204" pitchFamily="34" charset="0"/>
              <a:cs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6" name="TextBox 5"/>
          <p:cNvSpPr txBox="1"/>
          <p:nvPr/>
        </p:nvSpPr>
        <p:spPr>
          <a:xfrm>
            <a:off x="228600" y="1371600"/>
            <a:ext cx="8686800" cy="400110"/>
          </a:xfrm>
          <a:prstGeom prst="rect">
            <a:avLst/>
          </a:prstGeom>
          <a:solidFill>
            <a:srgbClr val="FF6600"/>
          </a:solidFill>
        </p:spPr>
        <p:txBody>
          <a:bodyPr wrap="square" rtlCol="0">
            <a:spAutoFit/>
          </a:bodyPr>
          <a:lstStyle/>
          <a:p>
            <a:r>
              <a:rPr lang="en-US" sz="2000" dirty="0" err="1" smtClean="0">
                <a:solidFill>
                  <a:schemeClr val="bg1"/>
                </a:solidFill>
                <a:latin typeface="Arial" panose="020B0604020202020204" pitchFamily="34" charset="0"/>
                <a:cs typeface="Arial" panose="020B0604020202020204" pitchFamily="34" charset="0"/>
              </a:rPr>
              <a:t>BizFacts</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549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91600" cy="1143000"/>
          </a:xfrm>
        </p:spPr>
        <p:txBody>
          <a:bodyPr>
            <a:noAutofit/>
          </a:bodyPr>
          <a:lstStyle/>
          <a:p>
            <a:r>
              <a:rPr lang="en-US" sz="3800" b="1" dirty="0">
                <a:solidFill>
                  <a:srgbClr val="00CC99"/>
                </a:solidFill>
                <a:latin typeface="Arial" panose="020B0604020202020204" pitchFamily="34" charset="0"/>
                <a:cs typeface="Arial" panose="020B0604020202020204" pitchFamily="34" charset="0"/>
              </a:rPr>
              <a:t>Entrepreneurs Use Their Imaginations</a:t>
            </a:r>
            <a:endParaRPr lang="en-US" sz="3800"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371600"/>
            <a:ext cx="8839200" cy="4724400"/>
          </a:xfrm>
        </p:spPr>
        <p:txBody>
          <a:bodyPr>
            <a:normAutofit fontScale="55000" lnSpcReduction="20000"/>
          </a:bodyPr>
          <a:lstStyle/>
          <a:p>
            <a:pPr marL="0" indent="0">
              <a:buNone/>
            </a:pPr>
            <a:r>
              <a:rPr lang="en-US" sz="4500" dirty="0">
                <a:solidFill>
                  <a:srgbClr val="FF6600"/>
                </a:solidFill>
                <a:latin typeface="Arial" panose="020B0604020202020204" pitchFamily="34" charset="0"/>
                <a:cs typeface="Arial" panose="020B0604020202020204" pitchFamily="34" charset="0"/>
              </a:rPr>
              <a:t>Jump-start your imagination by </a:t>
            </a:r>
            <a:r>
              <a:rPr lang="en-US" sz="4500" dirty="0" smtClean="0">
                <a:solidFill>
                  <a:srgbClr val="FF6600"/>
                </a:solidFill>
                <a:latin typeface="Arial" panose="020B0604020202020204" pitchFamily="34" charset="0"/>
                <a:cs typeface="Arial" panose="020B0604020202020204" pitchFamily="34" charset="0"/>
              </a:rPr>
              <a:t>asking yourself </a:t>
            </a:r>
            <a:r>
              <a:rPr lang="en-US" sz="4500" dirty="0">
                <a:solidFill>
                  <a:srgbClr val="FF6600"/>
                </a:solidFill>
                <a:latin typeface="Arial" panose="020B0604020202020204" pitchFamily="34" charset="0"/>
                <a:cs typeface="Arial" panose="020B0604020202020204" pitchFamily="34" charset="0"/>
              </a:rPr>
              <a:t>such questions </a:t>
            </a:r>
            <a:r>
              <a:rPr lang="en-US" sz="4500" dirty="0" smtClean="0">
                <a:solidFill>
                  <a:srgbClr val="FF6600"/>
                </a:solidFill>
                <a:latin typeface="Arial" panose="020B0604020202020204" pitchFamily="34" charset="0"/>
                <a:cs typeface="Arial" panose="020B0604020202020204" pitchFamily="34" charset="0"/>
              </a:rPr>
              <a:t>as:</a:t>
            </a:r>
          </a:p>
          <a:p>
            <a:pPr marL="0" indent="0">
              <a:buNone/>
            </a:pPr>
            <a:endParaRPr lang="en-US" sz="1600" dirty="0">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What </a:t>
            </a:r>
            <a:r>
              <a:rPr lang="en-US" sz="4000" dirty="0">
                <a:latin typeface="Arial" panose="020B0604020202020204" pitchFamily="34" charset="0"/>
                <a:cs typeface="Arial" panose="020B0604020202020204" pitchFamily="34" charset="0"/>
              </a:rPr>
              <a:t>is the one thing I would like to have more than anything else</a:t>
            </a:r>
            <a:r>
              <a:rPr lang="en-US" sz="4000" dirty="0" smtClean="0">
                <a:latin typeface="Arial" panose="020B0604020202020204" pitchFamily="34" charset="0"/>
                <a:cs typeface="Arial" panose="020B0604020202020204" pitchFamily="34" charset="0"/>
              </a:rPr>
              <a:t>?</a:t>
            </a:r>
          </a:p>
          <a:p>
            <a:pPr marL="0" indent="0">
              <a:buNone/>
            </a:pPr>
            <a:endParaRPr lang="en-US" sz="1800" dirty="0">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What </a:t>
            </a:r>
            <a:r>
              <a:rPr lang="en-US" sz="4000" dirty="0">
                <a:latin typeface="Arial" panose="020B0604020202020204" pitchFamily="34" charset="0"/>
                <a:cs typeface="Arial" panose="020B0604020202020204" pitchFamily="34" charset="0"/>
              </a:rPr>
              <a:t>would it look like? What would its other attributes be like</a:t>
            </a:r>
            <a:r>
              <a:rPr lang="en-US" sz="4000" dirty="0" smtClean="0">
                <a:latin typeface="Arial" panose="020B0604020202020204" pitchFamily="34" charset="0"/>
                <a:cs typeface="Arial" panose="020B0604020202020204" pitchFamily="34" charset="0"/>
              </a:rPr>
              <a:t>?</a:t>
            </a:r>
          </a:p>
          <a:p>
            <a:pPr marL="0" indent="0">
              <a:buNone/>
            </a:pPr>
            <a:endParaRPr lang="en-US" sz="1800" dirty="0">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What </a:t>
            </a:r>
            <a:r>
              <a:rPr lang="en-US" sz="4000" dirty="0">
                <a:latin typeface="Arial" panose="020B0604020202020204" pitchFamily="34" charset="0"/>
                <a:cs typeface="Arial" panose="020B0604020202020204" pitchFamily="34" charset="0"/>
              </a:rPr>
              <a:t>would it do?</a:t>
            </a:r>
          </a:p>
          <a:p>
            <a:pPr marL="0" indent="0">
              <a:buNone/>
            </a:pPr>
            <a:endParaRPr lang="en-US" sz="1800" dirty="0" smtClean="0">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What </a:t>
            </a:r>
            <a:r>
              <a:rPr lang="en-US" sz="4000" dirty="0">
                <a:latin typeface="Arial" panose="020B0604020202020204" pitchFamily="34" charset="0"/>
                <a:cs typeface="Arial" panose="020B0604020202020204" pitchFamily="34" charset="0"/>
              </a:rPr>
              <a:t>innovative product or service idea have I been mulling over </a:t>
            </a:r>
            <a:r>
              <a:rPr lang="en-US" sz="4000" dirty="0" smtClean="0">
                <a:latin typeface="Arial" panose="020B0604020202020204" pitchFamily="34" charset="0"/>
                <a:cs typeface="Arial" panose="020B0604020202020204" pitchFamily="34" charset="0"/>
              </a:rPr>
              <a:t>in my </a:t>
            </a:r>
            <a:r>
              <a:rPr lang="en-US" sz="4000" dirty="0">
                <a:latin typeface="Arial" panose="020B0604020202020204" pitchFamily="34" charset="0"/>
                <a:cs typeface="Arial" panose="020B0604020202020204" pitchFamily="34" charset="0"/>
              </a:rPr>
              <a:t>mind</a:t>
            </a:r>
            <a:r>
              <a:rPr lang="en-US" sz="4000" dirty="0" smtClean="0">
                <a:latin typeface="Arial" panose="020B0604020202020204" pitchFamily="34" charset="0"/>
                <a:cs typeface="Arial" panose="020B0604020202020204" pitchFamily="34" charset="0"/>
              </a:rPr>
              <a:t>?</a:t>
            </a:r>
          </a:p>
          <a:p>
            <a:pPr marL="0" indent="0">
              <a:buNone/>
            </a:pPr>
            <a:endParaRPr lang="en-US" sz="1800" dirty="0">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What </a:t>
            </a:r>
            <a:r>
              <a:rPr lang="en-US" sz="4000" dirty="0">
                <a:latin typeface="Arial" panose="020B0604020202020204" pitchFamily="34" charset="0"/>
                <a:cs typeface="Arial" panose="020B0604020202020204" pitchFamily="34" charset="0"/>
              </a:rPr>
              <a:t>problem have I encountered in everyday life and thought:</a:t>
            </a:r>
          </a:p>
          <a:p>
            <a:pPr marL="0" indent="0">
              <a:buNone/>
            </a:pP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There has to be a better way to do this</a:t>
            </a:r>
            <a:r>
              <a:rPr lang="en-US" sz="4000" dirty="0" smtClean="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Tree>
    <p:extLst>
      <p:ext uri="{BB962C8B-B14F-4D97-AF65-F5344CB8AC3E}">
        <p14:creationId xmlns:p14="http://schemas.microsoft.com/office/powerpoint/2010/main" val="3177820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1143000"/>
          </a:xfrm>
        </p:spPr>
        <p:txBody>
          <a:bodyPr>
            <a:noAutofit/>
          </a:bodyPr>
          <a:lstStyle/>
          <a:p>
            <a:pPr algn="l"/>
            <a:r>
              <a:rPr lang="en-US" sz="3400" b="1" dirty="0">
                <a:solidFill>
                  <a:srgbClr val="00CC99"/>
                </a:solidFill>
                <a:latin typeface="Arial" panose="020B0604020202020204" pitchFamily="34" charset="0"/>
                <a:cs typeface="Arial" panose="020B0604020202020204" pitchFamily="34" charset="0"/>
              </a:rPr>
              <a:t>An Idea Is Not Necessarily an Opportunity</a:t>
            </a:r>
            <a:endParaRPr lang="en-US" sz="3400"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1069" y="944880"/>
            <a:ext cx="8724331" cy="4389120"/>
          </a:xfrm>
        </p:spPr>
        <p:txBody>
          <a:bodyPr>
            <a:noAutofit/>
          </a:bodyPr>
          <a:lstStyle/>
          <a:p>
            <a:pPr marL="0" indent="0">
              <a:buNone/>
            </a:pPr>
            <a:r>
              <a:rPr lang="en-US" sz="2400" dirty="0">
                <a:latin typeface="Arial" panose="020B0604020202020204" pitchFamily="34" charset="0"/>
                <a:cs typeface="Arial" panose="020B0604020202020204" pitchFamily="34" charset="0"/>
              </a:rPr>
              <a:t>An </a:t>
            </a:r>
            <a:r>
              <a:rPr lang="en-US" sz="2400" b="1" dirty="0">
                <a:latin typeface="Arial" panose="020B0604020202020204" pitchFamily="34" charset="0"/>
                <a:cs typeface="Arial" panose="020B0604020202020204" pitchFamily="34" charset="0"/>
              </a:rPr>
              <a:t>opportunity</a:t>
            </a:r>
            <a:r>
              <a:rPr lang="en-US" sz="2400" dirty="0">
                <a:latin typeface="Arial" panose="020B0604020202020204" pitchFamily="34" charset="0"/>
                <a:cs typeface="Arial" panose="020B0604020202020204" pitchFamily="34" charset="0"/>
              </a:rPr>
              <a:t> is an idea that is based on what </a:t>
            </a:r>
            <a:r>
              <a:rPr lang="en-US" sz="2400" dirty="0" smtClean="0">
                <a:latin typeface="Arial" panose="020B0604020202020204" pitchFamily="34" charset="0"/>
                <a:cs typeface="Arial" panose="020B0604020202020204" pitchFamily="34" charset="0"/>
              </a:rPr>
              <a:t>consumers need </a:t>
            </a:r>
            <a:r>
              <a:rPr lang="en-US" sz="2400" dirty="0">
                <a:latin typeface="Arial" panose="020B0604020202020204" pitchFamily="34" charset="0"/>
                <a:cs typeface="Arial" panose="020B0604020202020204" pitchFamily="34" charset="0"/>
              </a:rPr>
              <a:t>or want and are willing to buy sufficiently often at a high enough </a:t>
            </a:r>
            <a:r>
              <a:rPr lang="en-US" sz="2400" dirty="0" smtClean="0">
                <a:latin typeface="Arial" panose="020B0604020202020204" pitchFamily="34" charset="0"/>
                <a:cs typeface="Arial" panose="020B0604020202020204" pitchFamily="34" charset="0"/>
              </a:rPr>
              <a:t>price to </a:t>
            </a:r>
            <a:r>
              <a:rPr lang="en-US" sz="2400" dirty="0">
                <a:latin typeface="Arial" panose="020B0604020202020204" pitchFamily="34" charset="0"/>
                <a:cs typeface="Arial" panose="020B0604020202020204" pitchFamily="34" charset="0"/>
              </a:rPr>
              <a:t>sustain a business</a:t>
            </a:r>
            <a:r>
              <a:rPr lang="en-US" sz="2400" dirty="0" smtClean="0">
                <a:latin typeface="Arial" panose="020B0604020202020204" pitchFamily="34" charset="0"/>
                <a:cs typeface="Arial" panose="020B0604020202020204" pitchFamily="34" charset="0"/>
              </a:rPr>
              <a:t>.</a:t>
            </a:r>
          </a:p>
          <a:p>
            <a:pPr marL="0" indent="0">
              <a:buNone/>
            </a:pPr>
            <a:r>
              <a:rPr lang="en-US" sz="2400" dirty="0">
                <a:latin typeface="Arial" panose="020B0604020202020204" pitchFamily="34" charset="0"/>
                <a:cs typeface="Arial" panose="020B0604020202020204" pitchFamily="34" charset="0"/>
              </a:rPr>
              <a:t>Timmons’s definition of a business opportunity includes these </a:t>
            </a:r>
            <a:r>
              <a:rPr lang="en-US" sz="2400" dirty="0" smtClean="0">
                <a:latin typeface="Arial" panose="020B0604020202020204" pitchFamily="34" charset="0"/>
                <a:cs typeface="Arial" panose="020B0604020202020204" pitchFamily="34" charset="0"/>
              </a:rPr>
              <a:t>four characteristics</a:t>
            </a:r>
            <a:r>
              <a:rPr lang="en-US" sz="2400" dirty="0">
                <a:latin typeface="Arial" panose="020B0604020202020204" pitchFamily="34" charset="0"/>
                <a:cs typeface="Arial" panose="020B0604020202020204" pitchFamily="34" charset="0"/>
              </a:rPr>
              <a:t>:</a:t>
            </a:r>
          </a:p>
          <a:p>
            <a:pPr marL="0" indent="0">
              <a:buNone/>
            </a:pP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647666"/>
            <a:ext cx="4114800" cy="3753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04800" y="2892147"/>
            <a:ext cx="5029200" cy="3508653"/>
          </a:xfrm>
          <a:prstGeom prst="rect">
            <a:avLst/>
          </a:prstGeom>
        </p:spPr>
        <p:txBody>
          <a:bodyPr wrap="square">
            <a:spAutoFit/>
          </a:bodyPr>
          <a:lstStyle/>
          <a:p>
            <a:r>
              <a:rPr lang="en-US" sz="2300" dirty="0" smtClean="0">
                <a:latin typeface="Arial" panose="020B0604020202020204" pitchFamily="34" charset="0"/>
                <a:cs typeface="Arial" panose="020B0604020202020204" pitchFamily="34" charset="0"/>
              </a:rPr>
              <a:t>1. It </a:t>
            </a:r>
            <a:r>
              <a:rPr lang="en-US" sz="2300" dirty="0">
                <a:latin typeface="Arial" panose="020B0604020202020204" pitchFamily="34" charset="0"/>
                <a:cs typeface="Arial" panose="020B0604020202020204" pitchFamily="34" charset="0"/>
              </a:rPr>
              <a:t>is attractive to customers </a:t>
            </a: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because </a:t>
            </a:r>
            <a:r>
              <a:rPr lang="en-US" sz="2300" dirty="0">
                <a:latin typeface="Arial" panose="020B0604020202020204" pitchFamily="34" charset="0"/>
                <a:cs typeface="Arial" panose="020B0604020202020204" pitchFamily="34" charset="0"/>
              </a:rPr>
              <a:t>it creates or </a:t>
            </a:r>
            <a:r>
              <a:rPr lang="en-US" sz="2300" dirty="0" smtClean="0">
                <a:latin typeface="Arial" panose="020B0604020202020204" pitchFamily="34" charset="0"/>
                <a:cs typeface="Arial" panose="020B0604020202020204" pitchFamily="34" charset="0"/>
              </a:rPr>
              <a:t>adds value </a:t>
            </a:r>
          </a:p>
          <a:p>
            <a:r>
              <a:rPr lang="en-US" sz="2300" dirty="0" smtClean="0">
                <a:latin typeface="Arial" panose="020B0604020202020204" pitchFamily="34" charset="0"/>
                <a:cs typeface="Arial" panose="020B0604020202020204" pitchFamily="34" charset="0"/>
              </a:rPr>
              <a:t>    for </a:t>
            </a:r>
            <a:r>
              <a:rPr lang="en-US" sz="2300" dirty="0">
                <a:latin typeface="Arial" panose="020B0604020202020204" pitchFamily="34" charset="0"/>
                <a:cs typeface="Arial" panose="020B0604020202020204" pitchFamily="34" charset="0"/>
              </a:rPr>
              <a:t>its customers</a:t>
            </a:r>
            <a:r>
              <a:rPr lang="en-US" sz="2300" dirty="0" smtClean="0">
                <a:latin typeface="Arial" panose="020B0604020202020204" pitchFamily="34" charset="0"/>
                <a:cs typeface="Arial" panose="020B0604020202020204" pitchFamily="34" charset="0"/>
              </a:rPr>
              <a:t>.</a:t>
            </a:r>
          </a:p>
          <a:p>
            <a:endParaRPr lang="en-US" sz="500" dirty="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2</a:t>
            </a:r>
            <a:r>
              <a:rPr lang="en-US" sz="2300" dirty="0">
                <a:latin typeface="Arial" panose="020B0604020202020204" pitchFamily="34" charset="0"/>
                <a:cs typeface="Arial" panose="020B0604020202020204" pitchFamily="34" charset="0"/>
              </a:rPr>
              <a:t>. It will work in the </a:t>
            </a:r>
            <a:r>
              <a:rPr lang="en-US" sz="2300" dirty="0" smtClean="0">
                <a:latin typeface="Arial" panose="020B0604020202020204" pitchFamily="34" charset="0"/>
                <a:cs typeface="Arial" panose="020B0604020202020204" pitchFamily="34" charset="0"/>
              </a:rPr>
              <a:t>business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environment</a:t>
            </a:r>
            <a:r>
              <a:rPr lang="en-US" sz="2300" dirty="0">
                <a:latin typeface="Arial" panose="020B0604020202020204" pitchFamily="34" charset="0"/>
                <a:cs typeface="Arial" panose="020B0604020202020204" pitchFamily="34" charset="0"/>
              </a:rPr>
              <a:t>.</a:t>
            </a:r>
          </a:p>
          <a:p>
            <a:endParaRPr lang="en-US" sz="500" dirty="0" smtClean="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3</a:t>
            </a:r>
            <a:r>
              <a:rPr lang="en-US" sz="2300" dirty="0">
                <a:latin typeface="Arial" panose="020B0604020202020204" pitchFamily="34" charset="0"/>
                <a:cs typeface="Arial" panose="020B0604020202020204" pitchFamily="34" charset="0"/>
              </a:rPr>
              <a:t>. It can be executed in a defined </a:t>
            </a: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window </a:t>
            </a:r>
            <a:r>
              <a:rPr lang="en-US" sz="2300" dirty="0">
                <a:latin typeface="Arial" panose="020B0604020202020204" pitchFamily="34" charset="0"/>
                <a:cs typeface="Arial" panose="020B0604020202020204" pitchFamily="34" charset="0"/>
              </a:rPr>
              <a:t>of opportunity.</a:t>
            </a:r>
          </a:p>
          <a:p>
            <a:endParaRPr lang="en-US" sz="500" dirty="0" smtClean="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4</a:t>
            </a:r>
            <a:r>
              <a:rPr lang="en-US" sz="2300" dirty="0">
                <a:latin typeface="Arial" panose="020B0604020202020204" pitchFamily="34" charset="0"/>
                <a:cs typeface="Arial" panose="020B0604020202020204" pitchFamily="34" charset="0"/>
              </a:rPr>
              <a:t>. It can be implemented with the </a:t>
            </a: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right </a:t>
            </a:r>
            <a:r>
              <a:rPr lang="en-US" sz="2300" dirty="0">
                <a:latin typeface="Arial" panose="020B0604020202020204" pitchFamily="34" charset="0"/>
                <a:cs typeface="Arial" panose="020B0604020202020204" pitchFamily="34" charset="0"/>
              </a:rPr>
              <a:t>team to make it </a:t>
            </a:r>
            <a:r>
              <a:rPr lang="en-US" sz="2300" dirty="0" smtClean="0">
                <a:latin typeface="Arial" panose="020B0604020202020204" pitchFamily="34" charset="0"/>
                <a:cs typeface="Arial" panose="020B0604020202020204" pitchFamily="34" charset="0"/>
              </a:rPr>
              <a:t>durable</a:t>
            </a:r>
            <a:r>
              <a:rPr lang="en-US" sz="23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18338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 y="-228600"/>
            <a:ext cx="8229600" cy="1143000"/>
          </a:xfrm>
        </p:spPr>
        <p:txBody>
          <a:bodyPr/>
          <a:lstStyle/>
          <a:p>
            <a:r>
              <a:rPr lang="en-US" b="1" dirty="0">
                <a:solidFill>
                  <a:srgbClr val="00CC99"/>
                </a:solidFill>
                <a:latin typeface="Arial" panose="020B0604020202020204" pitchFamily="34" charset="0"/>
                <a:cs typeface="Arial" panose="020B0604020202020204" pitchFamily="34" charset="0"/>
              </a:rPr>
              <a:t>SWOT </a:t>
            </a:r>
            <a:r>
              <a:rPr lang="en-US" b="1" dirty="0" smtClean="0">
                <a:solidFill>
                  <a:srgbClr val="00CC99"/>
                </a:solidFill>
                <a:latin typeface="Arial" panose="020B0604020202020204" pitchFamily="34" charset="0"/>
                <a:cs typeface="Arial" panose="020B0604020202020204" pitchFamily="34" charset="0"/>
              </a:rPr>
              <a:t>Analysis</a:t>
            </a:r>
            <a:endParaRPr lang="en-US"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447800"/>
            <a:ext cx="8686800" cy="4876800"/>
          </a:xfrm>
          <a:ln>
            <a:solidFill>
              <a:srgbClr val="FF6600"/>
            </a:solidFill>
          </a:ln>
        </p:spPr>
        <p:txBody>
          <a:bodyPr>
            <a:normAutofit fontScale="70000" lnSpcReduction="20000"/>
          </a:bodyPr>
          <a:lstStyle/>
          <a:p>
            <a:pPr marL="0" indent="0">
              <a:buNone/>
            </a:pPr>
            <a:endParaRPr lang="en-US" sz="1400"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useful way to evaluate a business idea is to look at its </a:t>
            </a:r>
            <a:r>
              <a:rPr lang="en-US" dirty="0" smtClean="0">
                <a:latin typeface="Arial" panose="020B0604020202020204" pitchFamily="34" charset="0"/>
                <a:cs typeface="Arial" panose="020B0604020202020204" pitchFamily="34" charset="0"/>
              </a:rPr>
              <a:t>strengths</a:t>
            </a:r>
            <a:r>
              <a:rPr lang="en-US" dirty="0">
                <a:latin typeface="Arial" panose="020B0604020202020204" pitchFamily="34" charset="0"/>
                <a:cs typeface="Arial" panose="020B0604020202020204" pitchFamily="34" charset="0"/>
              </a:rPr>
              <a:t>, weaknesses, opportunities, and threats</a:t>
            </a:r>
            <a:r>
              <a:rPr lang="en-US" dirty="0" smtClean="0">
                <a:latin typeface="Arial" panose="020B0604020202020204" pitchFamily="34" charset="0"/>
                <a:cs typeface="Arial" panose="020B0604020202020204" pitchFamily="34" charset="0"/>
              </a:rPr>
              <a:t> (SWOT). This </a:t>
            </a:r>
            <a:r>
              <a:rPr lang="en-US" dirty="0">
                <a:latin typeface="Arial" panose="020B0604020202020204" pitchFamily="34" charset="0"/>
                <a:cs typeface="Arial" panose="020B0604020202020204" pitchFamily="34" charset="0"/>
              </a:rPr>
              <a:t>is called </a:t>
            </a:r>
            <a:r>
              <a:rPr lang="en-US" dirty="0" smtClean="0">
                <a:latin typeface="Arial" panose="020B0604020202020204" pitchFamily="34" charset="0"/>
                <a:cs typeface="Arial" panose="020B0604020202020204" pitchFamily="34" charset="0"/>
              </a:rPr>
              <a:t>SWOT analysis.</a:t>
            </a:r>
          </a:p>
          <a:p>
            <a:r>
              <a:rPr lang="en-US" b="1" dirty="0" smtClean="0">
                <a:latin typeface="Arial" panose="020B0604020202020204" pitchFamily="34" charset="0"/>
                <a:cs typeface="Arial" panose="020B0604020202020204" pitchFamily="34" charset="0"/>
              </a:rPr>
              <a:t>Strengths </a:t>
            </a:r>
            <a:r>
              <a:rPr lang="en-US" dirty="0" smtClean="0">
                <a:latin typeface="Arial" panose="020B0604020202020204" pitchFamily="34" charset="0"/>
                <a:cs typeface="Arial" panose="020B0604020202020204" pitchFamily="34" charset="0"/>
              </a:rPr>
              <a:t>- All </a:t>
            </a:r>
            <a:r>
              <a:rPr lang="en-US" dirty="0">
                <a:latin typeface="Arial" panose="020B0604020202020204" pitchFamily="34" charset="0"/>
                <a:cs typeface="Arial" panose="020B0604020202020204" pitchFamily="34" charset="0"/>
              </a:rPr>
              <a:t>the capabilities and positive points </a:t>
            </a:r>
            <a:r>
              <a:rPr lang="en-US" dirty="0" smtClean="0">
                <a:latin typeface="Arial" panose="020B0604020202020204" pitchFamily="34" charset="0"/>
                <a:cs typeface="Arial" panose="020B0604020202020204" pitchFamily="34" charset="0"/>
              </a:rPr>
              <a:t>the company </a:t>
            </a:r>
            <a:r>
              <a:rPr lang="en-US" dirty="0">
                <a:latin typeface="Arial" panose="020B0604020202020204" pitchFamily="34" charset="0"/>
                <a:cs typeface="Arial" panose="020B0604020202020204" pitchFamily="34" charset="0"/>
              </a:rPr>
              <a:t>has, from experience to contacts. These are </a:t>
            </a:r>
            <a:r>
              <a:rPr lang="en-US" dirty="0" smtClean="0">
                <a:latin typeface="Arial" panose="020B0604020202020204" pitchFamily="34" charset="0"/>
                <a:cs typeface="Arial" panose="020B0604020202020204" pitchFamily="34" charset="0"/>
              </a:rPr>
              <a:t>internal </a:t>
            </a:r>
            <a:r>
              <a:rPr lang="en-US" dirty="0">
                <a:latin typeface="Arial" panose="020B0604020202020204" pitchFamily="34" charset="0"/>
                <a:cs typeface="Arial" panose="020B0604020202020204" pitchFamily="34" charset="0"/>
              </a:rPr>
              <a:t>to the organization</a:t>
            </a:r>
            <a:r>
              <a:rPr lang="en-US" dirty="0" smtClean="0">
                <a:latin typeface="Arial" panose="020B0604020202020204" pitchFamily="34" charset="0"/>
                <a:cs typeface="Arial" panose="020B0604020202020204" pitchFamily="34" charset="0"/>
              </a:rPr>
              <a:t>.</a:t>
            </a:r>
          </a:p>
          <a:p>
            <a:endParaRPr lang="en-US" sz="500"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Weaknesses </a:t>
            </a:r>
            <a:r>
              <a:rPr lang="en-US" dirty="0" smtClean="0">
                <a:latin typeface="Arial" panose="020B0604020202020204" pitchFamily="34" charset="0"/>
                <a:cs typeface="Arial" panose="020B0604020202020204" pitchFamily="34" charset="0"/>
              </a:rPr>
              <a:t>- All </a:t>
            </a:r>
            <a:r>
              <a:rPr lang="en-US" dirty="0">
                <a:latin typeface="Arial" panose="020B0604020202020204" pitchFamily="34" charset="0"/>
                <a:cs typeface="Arial" panose="020B0604020202020204" pitchFamily="34" charset="0"/>
              </a:rPr>
              <a:t>the negatives the company faces, </a:t>
            </a:r>
            <a:r>
              <a:rPr lang="en-US" dirty="0" smtClean="0">
                <a:latin typeface="Arial" panose="020B0604020202020204" pitchFamily="34" charset="0"/>
                <a:cs typeface="Arial" panose="020B0604020202020204" pitchFamily="34" charset="0"/>
              </a:rPr>
              <a:t>such </a:t>
            </a:r>
            <a:r>
              <a:rPr lang="en-US" dirty="0">
                <a:latin typeface="Arial" panose="020B0604020202020204" pitchFamily="34" charset="0"/>
                <a:cs typeface="Arial" panose="020B0604020202020204" pitchFamily="34" charset="0"/>
              </a:rPr>
              <a:t>as lack of capital or training or failure to set up </a:t>
            </a:r>
            <a:r>
              <a:rPr lang="en-US" dirty="0" smtClean="0">
                <a:latin typeface="Arial" panose="020B0604020202020204" pitchFamily="34" charset="0"/>
                <a:cs typeface="Arial" panose="020B0604020202020204" pitchFamily="34" charset="0"/>
              </a:rPr>
              <a:t>a workable </a:t>
            </a:r>
            <a:r>
              <a:rPr lang="en-US" dirty="0">
                <a:latin typeface="Arial" panose="020B0604020202020204" pitchFamily="34" charset="0"/>
                <a:cs typeface="Arial" panose="020B0604020202020204" pitchFamily="34" charset="0"/>
              </a:rPr>
              <a:t>accounting system. These are internal to the </a:t>
            </a:r>
            <a:r>
              <a:rPr lang="en-US" dirty="0" smtClean="0">
                <a:latin typeface="Arial" panose="020B0604020202020204" pitchFamily="34" charset="0"/>
                <a:cs typeface="Arial" panose="020B0604020202020204" pitchFamily="34" charset="0"/>
              </a:rPr>
              <a:t>organization.</a:t>
            </a:r>
          </a:p>
          <a:p>
            <a:endParaRPr lang="en-US" sz="600"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Opportunities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Any </a:t>
            </a:r>
            <a:r>
              <a:rPr lang="en-US" dirty="0">
                <a:latin typeface="Arial" panose="020B0604020202020204" pitchFamily="34" charset="0"/>
                <a:cs typeface="Arial" panose="020B0604020202020204" pitchFamily="34" charset="0"/>
              </a:rPr>
              <a:t>positive external event or </a:t>
            </a:r>
            <a:r>
              <a:rPr lang="en-US" dirty="0" smtClean="0">
                <a:latin typeface="Arial" panose="020B0604020202020204" pitchFamily="34" charset="0"/>
                <a:cs typeface="Arial" panose="020B0604020202020204" pitchFamily="34" charset="0"/>
              </a:rPr>
              <a:t>circumstance </a:t>
            </a:r>
            <a:r>
              <a:rPr lang="en-US" dirty="0">
                <a:latin typeface="Arial" panose="020B0604020202020204" pitchFamily="34" charset="0"/>
                <a:cs typeface="Arial" panose="020B0604020202020204" pitchFamily="34" charset="0"/>
              </a:rPr>
              <a:t>that can help the entrepreneur get ahead of the </a:t>
            </a:r>
            <a:r>
              <a:rPr lang="en-US" dirty="0" smtClean="0">
                <a:latin typeface="Arial" panose="020B0604020202020204" pitchFamily="34" charset="0"/>
                <a:cs typeface="Arial" panose="020B0604020202020204" pitchFamily="34" charset="0"/>
              </a:rPr>
              <a:t>competition</a:t>
            </a:r>
          </a:p>
          <a:p>
            <a:endParaRPr lang="en-US" sz="600"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Threats </a:t>
            </a:r>
            <a:r>
              <a:rPr lang="en-US"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Any </a:t>
            </a:r>
            <a:r>
              <a:rPr lang="en-US" dirty="0">
                <a:latin typeface="Arial" panose="020B0604020202020204" pitchFamily="34" charset="0"/>
                <a:cs typeface="Arial" panose="020B0604020202020204" pitchFamily="34" charset="0"/>
              </a:rPr>
              <a:t>external factor, event, or </a:t>
            </a:r>
            <a:r>
              <a:rPr lang="en-US" dirty="0" smtClean="0">
                <a:latin typeface="Arial" panose="020B0604020202020204" pitchFamily="34" charset="0"/>
                <a:cs typeface="Arial" panose="020B0604020202020204" pitchFamily="34" charset="0"/>
              </a:rPr>
              <a:t>circumstance that </a:t>
            </a:r>
            <a:r>
              <a:rPr lang="en-US" dirty="0">
                <a:latin typeface="Arial" panose="020B0604020202020204" pitchFamily="34" charset="0"/>
                <a:cs typeface="Arial" panose="020B0604020202020204" pitchFamily="34" charset="0"/>
              </a:rPr>
              <a:t>can harm the business, such as competitors, legal </a:t>
            </a:r>
            <a:r>
              <a:rPr lang="en-US" dirty="0" smtClean="0">
                <a:latin typeface="Arial" panose="020B0604020202020204" pitchFamily="34" charset="0"/>
                <a:cs typeface="Arial" panose="020B0604020202020204" pitchFamily="34" charset="0"/>
              </a:rPr>
              <a:t>issues</a:t>
            </a:r>
            <a:r>
              <a:rPr lang="en-US" dirty="0">
                <a:latin typeface="Arial" panose="020B0604020202020204" pitchFamily="34" charset="0"/>
                <a:cs typeface="Arial" panose="020B0604020202020204" pitchFamily="34" charset="0"/>
              </a:rPr>
              <a:t>, or </a:t>
            </a:r>
            <a:r>
              <a:rPr lang="en-US" dirty="0" smtClean="0">
                <a:latin typeface="Arial" panose="020B0604020202020204" pitchFamily="34" charset="0"/>
                <a:cs typeface="Arial" panose="020B0604020202020204" pitchFamily="34" charset="0"/>
              </a:rPr>
              <a:t>declining economies.</a:t>
            </a:r>
            <a:endParaRPr lang="en-US" dirty="0">
              <a:latin typeface="Arial" panose="020B0604020202020204" pitchFamily="34" charset="0"/>
              <a:cs typeface="Arial" panose="020B0604020202020204" pitchFamily="34" charset="0"/>
            </a:endParaRPr>
          </a:p>
          <a:p>
            <a:endParaRPr lang="en-US" dirty="0"/>
          </a:p>
          <a:p>
            <a:endParaRPr lang="en-US" dirty="0" smtClean="0"/>
          </a:p>
          <a:p>
            <a:endParaRPr lang="en-US" dirty="0" smtClean="0"/>
          </a:p>
          <a:p>
            <a:endParaRPr lang="en-US" dirty="0"/>
          </a:p>
          <a:p>
            <a:endParaRPr lang="en-US" dirty="0"/>
          </a:p>
          <a:p>
            <a:endParaRPr lang="en-US" dirty="0"/>
          </a:p>
          <a:p>
            <a:endParaRPr lang="en-US" dirty="0"/>
          </a:p>
          <a:p>
            <a:pPr marL="0" indent="0">
              <a:buNone/>
            </a:pPr>
            <a:endParaRPr lang="en-US" b="1" dirty="0">
              <a:solidFill>
                <a:srgbClr val="00CC99"/>
              </a:solidFill>
              <a:latin typeface="Arial" panose="020B0604020202020204" pitchFamily="34" charset="0"/>
              <a:cs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6" name="TextBox 5"/>
          <p:cNvSpPr txBox="1"/>
          <p:nvPr/>
        </p:nvSpPr>
        <p:spPr>
          <a:xfrm>
            <a:off x="228600" y="1047690"/>
            <a:ext cx="8686800" cy="400110"/>
          </a:xfrm>
          <a:prstGeom prst="rect">
            <a:avLst/>
          </a:prstGeom>
          <a:solidFill>
            <a:srgbClr val="FF6600"/>
          </a:solidFill>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Entrepreneurial Wisdom…</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60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1143000"/>
          </a:xfrm>
        </p:spPr>
        <p:txBody>
          <a:bodyPr>
            <a:noAutofit/>
          </a:bodyPr>
          <a:lstStyle/>
          <a:p>
            <a:pPr algn="l"/>
            <a:r>
              <a:rPr lang="en-US" sz="3500" b="1" dirty="0">
                <a:solidFill>
                  <a:srgbClr val="00CC99"/>
                </a:solidFill>
                <a:latin typeface="Arial" panose="020B0604020202020204" pitchFamily="34" charset="0"/>
                <a:cs typeface="Arial" panose="020B0604020202020204" pitchFamily="34" charset="0"/>
              </a:rPr>
              <a:t>The Five Roots of Opportunity in the Marketplace</a:t>
            </a:r>
            <a:br>
              <a:rPr lang="en-US" sz="3500" b="1" dirty="0">
                <a:solidFill>
                  <a:srgbClr val="00CC99"/>
                </a:solidFill>
                <a:latin typeface="Arial" panose="020B0604020202020204" pitchFamily="34" charset="0"/>
                <a:cs typeface="Arial" panose="020B0604020202020204" pitchFamily="34" charset="0"/>
              </a:rPr>
            </a:br>
            <a:endParaRPr lang="en-US" sz="3500"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325880"/>
            <a:ext cx="8839200" cy="4389120"/>
          </a:xfrm>
        </p:spPr>
        <p:txBody>
          <a:bodyPr>
            <a:noAutofit/>
          </a:bodyPr>
          <a:lstStyle/>
          <a:p>
            <a:pPr marL="0" indent="0">
              <a:buNone/>
            </a:pPr>
            <a:r>
              <a:rPr lang="en-US" sz="2500" dirty="0" smtClean="0">
                <a:latin typeface="Arial" panose="020B0604020202020204" pitchFamily="34" charset="0"/>
                <a:cs typeface="Arial" panose="020B0604020202020204" pitchFamily="34" charset="0"/>
              </a:rPr>
              <a:t>Entrepreneurs </a:t>
            </a:r>
            <a:r>
              <a:rPr lang="en-US" sz="2500" dirty="0">
                <a:latin typeface="Arial" panose="020B0604020202020204" pitchFamily="34" charset="0"/>
                <a:cs typeface="Arial" panose="020B0604020202020204" pitchFamily="34" charset="0"/>
              </a:rPr>
              <a:t>can exploit “five roots of opportunity</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Notice how </a:t>
            </a:r>
            <a:r>
              <a:rPr lang="en-US" sz="2500" dirty="0" smtClean="0">
                <a:latin typeface="Arial" panose="020B0604020202020204" pitchFamily="34" charset="0"/>
                <a:cs typeface="Arial" panose="020B0604020202020204" pitchFamily="34" charset="0"/>
              </a:rPr>
              <a:t>similar these </a:t>
            </a:r>
            <a:r>
              <a:rPr lang="en-US" sz="2500" dirty="0">
                <a:latin typeface="Arial" panose="020B0604020202020204" pitchFamily="34" charset="0"/>
                <a:cs typeface="Arial" panose="020B0604020202020204" pitchFamily="34" charset="0"/>
              </a:rPr>
              <a:t>are to Schumpeter’s definition of entrepreneurship.</a:t>
            </a:r>
          </a:p>
          <a:p>
            <a:pPr marL="0" indent="0">
              <a:buNone/>
            </a:pPr>
            <a:r>
              <a:rPr lang="en-US" sz="2500" dirty="0" smtClean="0">
                <a:latin typeface="Arial" panose="020B0604020202020204" pitchFamily="34" charset="0"/>
                <a:cs typeface="Arial" panose="020B0604020202020204" pitchFamily="34" charset="0"/>
              </a:rPr>
              <a:t>  </a:t>
            </a:r>
            <a:r>
              <a:rPr lang="en-US" sz="2500" b="1" dirty="0" smtClean="0">
                <a:latin typeface="Arial" panose="020B0604020202020204" pitchFamily="34" charset="0"/>
                <a:cs typeface="Arial" panose="020B0604020202020204" pitchFamily="34" charset="0"/>
              </a:rPr>
              <a:t>1</a:t>
            </a:r>
            <a:r>
              <a:rPr lang="en-US" sz="2500" b="1" dirty="0">
                <a:latin typeface="Arial" panose="020B0604020202020204" pitchFamily="34" charset="0"/>
                <a:cs typeface="Arial" panose="020B0604020202020204" pitchFamily="34" charset="0"/>
              </a:rPr>
              <a:t>. Problems </a:t>
            </a:r>
            <a:r>
              <a:rPr lang="en-US" sz="2500" dirty="0">
                <a:latin typeface="Arial" panose="020B0604020202020204" pitchFamily="34" charset="0"/>
                <a:cs typeface="Arial" panose="020B0604020202020204" pitchFamily="34" charset="0"/>
              </a:rPr>
              <a:t>your business can </a:t>
            </a:r>
            <a:r>
              <a:rPr lang="en-US" sz="2500" dirty="0" smtClean="0">
                <a:latin typeface="Arial" panose="020B0604020202020204" pitchFamily="34" charset="0"/>
                <a:cs typeface="Arial" panose="020B0604020202020204" pitchFamily="34" charset="0"/>
              </a:rPr>
              <a:t>solve</a:t>
            </a:r>
            <a:br>
              <a:rPr lang="en-US" sz="2500" dirty="0" smtClean="0">
                <a:latin typeface="Arial" panose="020B0604020202020204" pitchFamily="34" charset="0"/>
                <a:cs typeface="Arial" panose="020B0604020202020204" pitchFamily="34" charset="0"/>
              </a:rPr>
            </a:br>
            <a:endParaRPr lang="en-US" sz="500" dirty="0">
              <a:latin typeface="Arial" panose="020B0604020202020204" pitchFamily="34" charset="0"/>
              <a:cs typeface="Arial" panose="020B0604020202020204" pitchFamily="34" charset="0"/>
            </a:endParaRPr>
          </a:p>
          <a:p>
            <a:pPr marL="0" indent="0">
              <a:buNone/>
            </a:pPr>
            <a:r>
              <a:rPr lang="en-US" sz="2500" dirty="0" smtClean="0">
                <a:latin typeface="Arial" panose="020B0604020202020204" pitchFamily="34" charset="0"/>
                <a:cs typeface="Arial" panose="020B0604020202020204" pitchFamily="34" charset="0"/>
              </a:rPr>
              <a:t>  </a:t>
            </a:r>
            <a:r>
              <a:rPr lang="en-US" sz="2500" b="1" dirty="0" smtClean="0">
                <a:latin typeface="Arial" panose="020B0604020202020204" pitchFamily="34" charset="0"/>
                <a:cs typeface="Arial" panose="020B0604020202020204" pitchFamily="34" charset="0"/>
              </a:rPr>
              <a:t>2</a:t>
            </a:r>
            <a:r>
              <a:rPr lang="en-US" sz="2500" dirty="0">
                <a:latin typeface="Arial" panose="020B0604020202020204" pitchFamily="34" charset="0"/>
                <a:cs typeface="Arial" panose="020B0604020202020204" pitchFamily="34" charset="0"/>
              </a:rPr>
              <a:t>. </a:t>
            </a:r>
            <a:r>
              <a:rPr lang="en-US" sz="2500" b="1" dirty="0">
                <a:latin typeface="Arial" panose="020B0604020202020204" pitchFamily="34" charset="0"/>
                <a:cs typeface="Arial" panose="020B0604020202020204" pitchFamily="34" charset="0"/>
              </a:rPr>
              <a:t>Changes </a:t>
            </a:r>
            <a:r>
              <a:rPr lang="en-US" sz="2500" dirty="0">
                <a:latin typeface="Arial" panose="020B0604020202020204" pitchFamily="34" charset="0"/>
                <a:cs typeface="Arial" panose="020B0604020202020204" pitchFamily="34" charset="0"/>
              </a:rPr>
              <a:t>in laws, situations, or </a:t>
            </a:r>
            <a:r>
              <a:rPr lang="en-US" sz="2500" dirty="0" smtClean="0">
                <a:latin typeface="Arial" panose="020B0604020202020204" pitchFamily="34" charset="0"/>
                <a:cs typeface="Arial" panose="020B0604020202020204" pitchFamily="34" charset="0"/>
              </a:rPr>
              <a:t>trends</a:t>
            </a:r>
            <a:br>
              <a:rPr lang="en-US" sz="2500" dirty="0" smtClean="0">
                <a:latin typeface="Arial" panose="020B0604020202020204" pitchFamily="34" charset="0"/>
                <a:cs typeface="Arial" panose="020B0604020202020204" pitchFamily="34" charset="0"/>
              </a:rPr>
            </a:br>
            <a:endParaRPr lang="en-US" sz="500" dirty="0">
              <a:latin typeface="Arial" panose="020B0604020202020204" pitchFamily="34" charset="0"/>
              <a:cs typeface="Arial" panose="020B0604020202020204" pitchFamily="34" charset="0"/>
            </a:endParaRPr>
          </a:p>
          <a:p>
            <a:pPr marL="0" indent="0">
              <a:buNone/>
            </a:pPr>
            <a:r>
              <a:rPr lang="en-US" sz="2500" b="1" dirty="0" smtClean="0">
                <a:latin typeface="Arial" panose="020B0604020202020204" pitchFamily="34" charset="0"/>
                <a:cs typeface="Arial" panose="020B0604020202020204" pitchFamily="34" charset="0"/>
              </a:rPr>
              <a:t>  3</a:t>
            </a:r>
            <a:r>
              <a:rPr lang="en-US" sz="2500" dirty="0">
                <a:latin typeface="Arial" panose="020B0604020202020204" pitchFamily="34" charset="0"/>
                <a:cs typeface="Arial" panose="020B0604020202020204" pitchFamily="34" charset="0"/>
              </a:rPr>
              <a:t>. </a:t>
            </a:r>
            <a:r>
              <a:rPr lang="en-US" sz="2500" b="1" dirty="0">
                <a:latin typeface="Arial" panose="020B0604020202020204" pitchFamily="34" charset="0"/>
                <a:cs typeface="Arial" panose="020B0604020202020204" pitchFamily="34" charset="0"/>
              </a:rPr>
              <a:t>Inventions </a:t>
            </a:r>
            <a:r>
              <a:rPr lang="en-US" sz="2500" dirty="0">
                <a:latin typeface="Arial" panose="020B0604020202020204" pitchFamily="34" charset="0"/>
                <a:cs typeface="Arial" panose="020B0604020202020204" pitchFamily="34" charset="0"/>
              </a:rPr>
              <a:t>of new products or </a:t>
            </a:r>
            <a:r>
              <a:rPr lang="en-US" sz="2500" dirty="0" smtClean="0">
                <a:latin typeface="Arial" panose="020B0604020202020204" pitchFamily="34" charset="0"/>
                <a:cs typeface="Arial" panose="020B0604020202020204" pitchFamily="34" charset="0"/>
              </a:rPr>
              <a:t>services</a:t>
            </a:r>
          </a:p>
          <a:p>
            <a:pPr marL="0" indent="0">
              <a:buNone/>
            </a:pPr>
            <a:endParaRPr lang="en-US" sz="500" dirty="0">
              <a:latin typeface="Arial" panose="020B0604020202020204" pitchFamily="34" charset="0"/>
              <a:cs typeface="Arial" panose="020B0604020202020204" pitchFamily="34" charset="0"/>
            </a:endParaRPr>
          </a:p>
          <a:p>
            <a:pPr marL="0" indent="0">
              <a:buNone/>
            </a:pPr>
            <a:r>
              <a:rPr lang="en-US" sz="2500" dirty="0" smtClean="0">
                <a:latin typeface="Arial" panose="020B0604020202020204" pitchFamily="34" charset="0"/>
                <a:cs typeface="Arial" panose="020B0604020202020204" pitchFamily="34" charset="0"/>
              </a:rPr>
              <a:t>  </a:t>
            </a:r>
            <a:r>
              <a:rPr lang="en-US" sz="2500" b="1" dirty="0" smtClean="0">
                <a:latin typeface="Arial" panose="020B0604020202020204" pitchFamily="34" charset="0"/>
                <a:cs typeface="Arial" panose="020B0604020202020204" pitchFamily="34" charset="0"/>
              </a:rPr>
              <a:t>4</a:t>
            </a:r>
            <a:r>
              <a:rPr lang="en-US" sz="2500" dirty="0">
                <a:latin typeface="Arial" panose="020B0604020202020204" pitchFamily="34" charset="0"/>
                <a:cs typeface="Arial" panose="020B0604020202020204" pitchFamily="34" charset="0"/>
              </a:rPr>
              <a:t>. </a:t>
            </a:r>
            <a:r>
              <a:rPr lang="en-US" sz="2500" b="1" dirty="0">
                <a:latin typeface="Arial" panose="020B0604020202020204" pitchFamily="34" charset="0"/>
                <a:cs typeface="Arial" panose="020B0604020202020204" pitchFamily="34" charset="0"/>
              </a:rPr>
              <a:t>Competitive advantage </a:t>
            </a:r>
            <a:r>
              <a:rPr lang="en-US" sz="2500" dirty="0">
                <a:latin typeface="Arial" panose="020B0604020202020204" pitchFamily="34" charset="0"/>
                <a:cs typeface="Arial" panose="020B0604020202020204" pitchFamily="34" charset="0"/>
              </a:rPr>
              <a:t>in price, location, quality, </a:t>
            </a: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reputation, reliability</a:t>
            </a:r>
            <a:r>
              <a:rPr lang="en-US" sz="2500" dirty="0">
                <a:latin typeface="Arial" panose="020B0604020202020204" pitchFamily="34" charset="0"/>
                <a:cs typeface="Arial" panose="020B0604020202020204" pitchFamily="34" charset="0"/>
              </a:rPr>
              <a:t>, speed, or other attributes of </a:t>
            </a: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importance </a:t>
            </a:r>
            <a:r>
              <a:rPr lang="en-US" sz="2500" dirty="0">
                <a:latin typeface="Arial" panose="020B0604020202020204" pitchFamily="34" charset="0"/>
                <a:cs typeface="Arial" panose="020B0604020202020204" pitchFamily="34" charset="0"/>
              </a:rPr>
              <a:t>to </a:t>
            </a:r>
            <a:r>
              <a:rPr lang="en-US" sz="2500" dirty="0" smtClean="0">
                <a:latin typeface="Arial" panose="020B0604020202020204" pitchFamily="34" charset="0"/>
                <a:cs typeface="Arial" panose="020B0604020202020204" pitchFamily="34" charset="0"/>
              </a:rPr>
              <a:t>customers</a:t>
            </a:r>
          </a:p>
          <a:p>
            <a:pPr marL="0" indent="0">
              <a:buNone/>
            </a:pPr>
            <a:endParaRPr lang="en-US" sz="500" dirty="0">
              <a:latin typeface="Arial" panose="020B0604020202020204" pitchFamily="34" charset="0"/>
              <a:cs typeface="Arial" panose="020B0604020202020204" pitchFamily="34" charset="0"/>
            </a:endParaRPr>
          </a:p>
          <a:p>
            <a:pPr marL="0" indent="0">
              <a:buNone/>
            </a:pPr>
            <a:r>
              <a:rPr lang="en-US" sz="2500" dirty="0" smtClean="0">
                <a:latin typeface="Arial" panose="020B0604020202020204" pitchFamily="34" charset="0"/>
                <a:cs typeface="Arial" panose="020B0604020202020204" pitchFamily="34" charset="0"/>
              </a:rPr>
              <a:t>  </a:t>
            </a:r>
            <a:r>
              <a:rPr lang="en-US" sz="2500" b="1" dirty="0" smtClean="0">
                <a:latin typeface="Arial" panose="020B0604020202020204" pitchFamily="34" charset="0"/>
                <a:cs typeface="Arial" panose="020B0604020202020204" pitchFamily="34" charset="0"/>
              </a:rPr>
              <a:t>5</a:t>
            </a:r>
            <a:r>
              <a:rPr lang="en-US" sz="2500" dirty="0">
                <a:latin typeface="Arial" panose="020B0604020202020204" pitchFamily="34" charset="0"/>
                <a:cs typeface="Arial" panose="020B0604020202020204" pitchFamily="34" charset="0"/>
              </a:rPr>
              <a:t>. </a:t>
            </a:r>
            <a:r>
              <a:rPr lang="en-US" sz="2500" b="1" dirty="0">
                <a:latin typeface="Arial" panose="020B0604020202020204" pitchFamily="34" charset="0"/>
                <a:cs typeface="Arial" panose="020B0604020202020204" pitchFamily="34" charset="0"/>
              </a:rPr>
              <a:t>Technological advances </a:t>
            </a:r>
            <a:r>
              <a:rPr lang="en-US" sz="2500" dirty="0">
                <a:latin typeface="Arial" panose="020B0604020202020204" pitchFamily="34" charset="0"/>
                <a:cs typeface="Arial" panose="020B0604020202020204" pitchFamily="34" charset="0"/>
              </a:rPr>
              <a:t>that entrepreneurs take </a:t>
            </a:r>
            <a:r>
              <a:rPr lang="en-US" sz="2500" dirty="0" smtClean="0">
                <a:latin typeface="Arial" panose="020B0604020202020204" pitchFamily="34" charset="0"/>
                <a:cs typeface="Arial" panose="020B0604020202020204" pitchFamily="34" charset="0"/>
              </a:rPr>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from </a:t>
            </a:r>
            <a:r>
              <a:rPr lang="en-US" sz="2500" dirty="0">
                <a:latin typeface="Arial" panose="020B0604020202020204" pitchFamily="34" charset="0"/>
                <a:cs typeface="Arial" panose="020B0604020202020204" pitchFamily="34" charset="0"/>
              </a:rPr>
              <a:t>the </a:t>
            </a:r>
            <a:r>
              <a:rPr lang="en-US" sz="2500" dirty="0" smtClean="0">
                <a:latin typeface="Arial" panose="020B0604020202020204" pitchFamily="34" charset="0"/>
                <a:cs typeface="Arial" panose="020B0604020202020204" pitchFamily="34" charset="0"/>
              </a:rPr>
              <a:t>laboratory to </a:t>
            </a:r>
            <a:r>
              <a:rPr lang="en-US" sz="2500" dirty="0">
                <a:latin typeface="Arial" panose="020B0604020202020204" pitchFamily="34" charset="0"/>
                <a:cs typeface="Arial" panose="020B0604020202020204" pitchFamily="34" charset="0"/>
              </a:rPr>
              <a:t>the marketplace</a:t>
            </a: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Tree>
    <p:extLst>
      <p:ext uri="{BB962C8B-B14F-4D97-AF65-F5344CB8AC3E}">
        <p14:creationId xmlns:p14="http://schemas.microsoft.com/office/powerpoint/2010/main" val="6180731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0" y="-304800"/>
            <a:ext cx="8745940" cy="1143000"/>
          </a:xfrm>
        </p:spPr>
        <p:txBody>
          <a:bodyPr>
            <a:normAutofit/>
          </a:bodyPr>
          <a:lstStyle/>
          <a:p>
            <a:r>
              <a:rPr lang="en-US" sz="3000" b="1" dirty="0">
                <a:solidFill>
                  <a:srgbClr val="00CC99"/>
                </a:solidFill>
                <a:latin typeface="Arial" panose="020B0604020202020204" pitchFamily="34" charset="0"/>
                <a:cs typeface="Arial" panose="020B0604020202020204" pitchFamily="34" charset="0"/>
              </a:rPr>
              <a:t>Integrating Internal and External Opportunities</a:t>
            </a:r>
            <a:endParaRPr lang="en-US" sz="3000"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838200"/>
            <a:ext cx="8229600" cy="4389120"/>
          </a:xfrm>
        </p:spPr>
        <p:txBody>
          <a:bodyPr/>
          <a:lstStyle/>
          <a:p>
            <a:pPr marL="0" indent="0">
              <a:buNone/>
            </a:pPr>
            <a:r>
              <a:rPr lang="en-US" dirty="0">
                <a:solidFill>
                  <a:srgbClr val="FF6600"/>
                </a:solidFill>
              </a:rPr>
              <a:t>Opportunities fall into two classes: </a:t>
            </a: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graphicFrame>
        <p:nvGraphicFramePr>
          <p:cNvPr id="6" name="Diagram 5"/>
          <p:cNvGraphicFramePr/>
          <p:nvPr>
            <p:extLst>
              <p:ext uri="{D42A27DB-BD31-4B8C-83A1-F6EECF244321}">
                <p14:modId xmlns:p14="http://schemas.microsoft.com/office/powerpoint/2010/main" val="1691744038"/>
              </p:ext>
            </p:extLst>
          </p:nvPr>
        </p:nvGraphicFramePr>
        <p:xfrm>
          <a:off x="1143000" y="1447800"/>
          <a:ext cx="67818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04632" y="5123527"/>
            <a:ext cx="8353568" cy="1277273"/>
          </a:xfrm>
          <a:prstGeom prst="rect">
            <a:avLst/>
          </a:prstGeom>
        </p:spPr>
        <p:txBody>
          <a:bodyPr wrap="square">
            <a:spAutoFit/>
          </a:bodyPr>
          <a:lstStyle/>
          <a:p>
            <a:pPr marL="285750" indent="-285750">
              <a:buFont typeface="Arial" charset="0"/>
              <a:buChar char="•"/>
            </a:pPr>
            <a:r>
              <a:rPr lang="en-US" dirty="0" smtClean="0"/>
              <a:t>An </a:t>
            </a:r>
            <a:r>
              <a:rPr lang="en-US" b="1" dirty="0" smtClean="0"/>
              <a:t>internal opportunity</a:t>
            </a:r>
            <a:r>
              <a:rPr lang="en-US" dirty="0" smtClean="0"/>
              <a:t> </a:t>
            </a:r>
            <a:r>
              <a:rPr lang="en-US" dirty="0"/>
              <a:t>is one that comes from inside you—from a personal hobby</a:t>
            </a:r>
            <a:r>
              <a:rPr lang="en-US" dirty="0" smtClean="0"/>
              <a:t>, interest</a:t>
            </a:r>
            <a:r>
              <a:rPr lang="en-US" dirty="0"/>
              <a:t>, or even a passion—or inside </a:t>
            </a:r>
            <a:r>
              <a:rPr lang="en-US" dirty="0" smtClean="0"/>
              <a:t>your </a:t>
            </a:r>
            <a:r>
              <a:rPr lang="en-US" dirty="0"/>
              <a:t>organization</a:t>
            </a:r>
            <a:r>
              <a:rPr lang="en-US" dirty="0" smtClean="0"/>
              <a:t>.</a:t>
            </a:r>
          </a:p>
          <a:p>
            <a:endParaRPr lang="en-US" sz="500" dirty="0" smtClean="0"/>
          </a:p>
          <a:p>
            <a:pPr marL="285750" indent="-285750">
              <a:buFont typeface="Arial" charset="0"/>
              <a:buChar char="•"/>
            </a:pPr>
            <a:r>
              <a:rPr lang="en-US" dirty="0"/>
              <a:t>An </a:t>
            </a:r>
            <a:r>
              <a:rPr lang="en-US" b="1" dirty="0"/>
              <a:t>external opportunity</a:t>
            </a:r>
            <a:r>
              <a:rPr lang="en-US" dirty="0"/>
              <a:t>, in contrast, is generated by an outside circumstance.</a:t>
            </a:r>
            <a:endParaRPr lang="en-US" dirty="0" smtClean="0"/>
          </a:p>
          <a:p>
            <a:pPr marL="285750" indent="-285750">
              <a:buFont typeface="Arial" charset="0"/>
              <a:buChar char="•"/>
            </a:pPr>
            <a:endParaRPr lang="en-US" dirty="0"/>
          </a:p>
        </p:txBody>
      </p:sp>
    </p:spTree>
    <p:extLst>
      <p:ext uri="{BB962C8B-B14F-4D97-AF65-F5344CB8AC3E}">
        <p14:creationId xmlns:p14="http://schemas.microsoft.com/office/powerpoint/2010/main" val="14478040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lstStyle/>
          <a:p>
            <a:r>
              <a:rPr lang="en-US" b="1" dirty="0">
                <a:solidFill>
                  <a:srgbClr val="00CC99"/>
                </a:solidFill>
                <a:latin typeface="Arial" panose="020B0604020202020204" pitchFamily="34" charset="0"/>
                <a:cs typeface="Arial" panose="020B0604020202020204" pitchFamily="34" charset="0"/>
              </a:rPr>
              <a:t>Establishing Strategies</a:t>
            </a:r>
            <a:endParaRPr lang="en-US"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 y="5135880"/>
            <a:ext cx="9067800" cy="1645920"/>
          </a:xfrm>
        </p:spPr>
        <p:txBody>
          <a:bodyPr>
            <a:normAutofit/>
          </a:bodyPr>
          <a:lstStyle/>
          <a:p>
            <a:pPr marL="0" indent="0">
              <a:buNone/>
            </a:pPr>
            <a:r>
              <a:rPr lang="en-US" sz="2500" b="1" dirty="0" smtClean="0">
                <a:solidFill>
                  <a:srgbClr val="FF6600"/>
                </a:solidFill>
                <a:latin typeface="Arial" panose="020B0604020202020204" pitchFamily="34" charset="0"/>
                <a:cs typeface="Arial" panose="020B0604020202020204" pitchFamily="34" charset="0"/>
              </a:rPr>
              <a:t>Strategy</a:t>
            </a:r>
            <a:r>
              <a:rPr lang="en-US" sz="2500" dirty="0" smtClean="0">
                <a:solidFill>
                  <a:srgbClr val="FF6600"/>
                </a:solidFill>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a plan for how </a:t>
            </a:r>
            <a:r>
              <a:rPr lang="en-US" sz="2500" dirty="0" smtClean="0">
                <a:latin typeface="Arial" panose="020B0604020202020204" pitchFamily="34" charset="0"/>
                <a:cs typeface="Arial" panose="020B0604020202020204" pitchFamily="34" charset="0"/>
              </a:rPr>
              <a:t>an organization </a:t>
            </a:r>
            <a:r>
              <a:rPr lang="en-US" sz="2500" dirty="0">
                <a:latin typeface="Arial" panose="020B0604020202020204" pitchFamily="34" charset="0"/>
                <a:cs typeface="Arial" panose="020B0604020202020204" pitchFamily="34" charset="0"/>
              </a:rPr>
              <a:t>or individual </a:t>
            </a:r>
            <a:r>
              <a:rPr lang="en-US" sz="2500" dirty="0" smtClean="0">
                <a:latin typeface="Arial" panose="020B0604020202020204" pitchFamily="34" charset="0"/>
                <a:cs typeface="Arial" panose="020B0604020202020204" pitchFamily="34" charset="0"/>
              </a:rPr>
              <a:t>plans to </a:t>
            </a:r>
            <a:r>
              <a:rPr lang="en-US" sz="2500" dirty="0">
                <a:latin typeface="Arial" panose="020B0604020202020204" pitchFamily="34" charset="0"/>
                <a:cs typeface="Arial" panose="020B0604020202020204" pitchFamily="34" charset="0"/>
              </a:rPr>
              <a:t>proceed with business </a:t>
            </a:r>
            <a:r>
              <a:rPr lang="en-US" sz="2500" dirty="0" smtClean="0">
                <a:latin typeface="Arial" panose="020B0604020202020204" pitchFamily="34" charset="0"/>
                <a:cs typeface="Arial" panose="020B0604020202020204" pitchFamily="34" charset="0"/>
              </a:rPr>
              <a:t>operations and </a:t>
            </a:r>
            <a:r>
              <a:rPr lang="en-US" sz="2500" dirty="0">
                <a:latin typeface="Arial" panose="020B0604020202020204" pitchFamily="34" charset="0"/>
                <a:cs typeface="Arial" panose="020B0604020202020204" pitchFamily="34" charset="0"/>
              </a:rPr>
              <a:t>o</a:t>
            </a:r>
            <a:r>
              <a:rPr lang="en-US" sz="2500" dirty="0" smtClean="0">
                <a:latin typeface="Arial" panose="020B0604020202020204" pitchFamily="34" charset="0"/>
                <a:cs typeface="Arial" panose="020B0604020202020204" pitchFamily="34" charset="0"/>
              </a:rPr>
              <a:t>utperform that of </a:t>
            </a:r>
            <a:r>
              <a:rPr lang="en-US" sz="2500" dirty="0">
                <a:latin typeface="Arial" panose="020B0604020202020204" pitchFamily="34" charset="0"/>
                <a:cs typeface="Arial" panose="020B0604020202020204" pitchFamily="34" charset="0"/>
              </a:rPr>
              <a:t>its </a:t>
            </a:r>
            <a:r>
              <a:rPr lang="en-US" sz="2500" dirty="0" smtClean="0">
                <a:latin typeface="Arial" panose="020B0604020202020204" pitchFamily="34" charset="0"/>
                <a:cs typeface="Arial" panose="020B0604020202020204" pitchFamily="34" charset="0"/>
              </a:rPr>
              <a:t>competitors.</a:t>
            </a:r>
            <a:endParaRPr lang="en-US" sz="25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73" y="1000125"/>
            <a:ext cx="8599227" cy="3876675"/>
          </a:xfrm>
          <a:prstGeom prst="rect">
            <a:avLst/>
          </a:prstGeom>
          <a:solidFill>
            <a:srgbClr val="FF3300"/>
          </a:solidFill>
          <a:ln>
            <a:noFill/>
          </a:ln>
          <a:extLst/>
        </p:spPr>
      </p:pic>
    </p:spTree>
    <p:extLst>
      <p:ext uri="{BB962C8B-B14F-4D97-AF65-F5344CB8AC3E}">
        <p14:creationId xmlns:p14="http://schemas.microsoft.com/office/powerpoint/2010/main" val="33116559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type="title"/>
          </p:nvPr>
        </p:nvSpPr>
        <p:spPr>
          <a:xfrm>
            <a:off x="228600" y="685800"/>
            <a:ext cx="8686800" cy="1143000"/>
          </a:xfrm>
        </p:spPr>
        <p:txBody>
          <a:bodyPr>
            <a:normAutofit/>
          </a:bodyPr>
          <a:lstStyle/>
          <a:p>
            <a:pPr marL="0" indent="0" algn="l">
              <a:buNone/>
            </a:pPr>
            <a:r>
              <a:rPr lang="en-US" sz="2300" dirty="0">
                <a:solidFill>
                  <a:srgbClr val="FF6600"/>
                </a:solidFill>
                <a:latin typeface="Arial" panose="020B0604020202020204" pitchFamily="34" charset="0"/>
                <a:cs typeface="Arial" panose="020B0604020202020204" pitchFamily="34" charset="0"/>
              </a:rPr>
              <a:t>There are pros </a:t>
            </a:r>
            <a:r>
              <a:rPr lang="en-US" sz="2300" dirty="0" smtClean="0">
                <a:solidFill>
                  <a:srgbClr val="FF6600"/>
                </a:solidFill>
                <a:latin typeface="Arial" panose="020B0604020202020204" pitchFamily="34" charset="0"/>
                <a:cs typeface="Arial" panose="020B0604020202020204" pitchFamily="34" charset="0"/>
              </a:rPr>
              <a:t>and cons </a:t>
            </a:r>
            <a:r>
              <a:rPr lang="en-US" sz="2300" dirty="0">
                <a:solidFill>
                  <a:srgbClr val="FF6600"/>
                </a:solidFill>
                <a:latin typeface="Arial" panose="020B0604020202020204" pitchFamily="34" charset="0"/>
                <a:cs typeface="Arial" panose="020B0604020202020204" pitchFamily="34" charset="0"/>
              </a:rPr>
              <a:t>to each approach, and it is worthwhile to give thought to each option</a:t>
            </a:r>
            <a:r>
              <a:rPr lang="en-US" sz="2300" dirty="0" smtClean="0">
                <a:solidFill>
                  <a:srgbClr val="FF6600"/>
                </a:solidFill>
                <a:latin typeface="Arial" panose="020B0604020202020204" pitchFamily="34" charset="0"/>
                <a:cs typeface="Arial" panose="020B0604020202020204" pitchFamily="34" charset="0"/>
              </a:rPr>
              <a:t>.  Note </a:t>
            </a:r>
            <a:r>
              <a:rPr lang="en-US" sz="2300" dirty="0">
                <a:solidFill>
                  <a:srgbClr val="FF6600"/>
                </a:solidFill>
                <a:latin typeface="Arial" panose="020B0604020202020204" pitchFamily="34" charset="0"/>
                <a:cs typeface="Arial" panose="020B0604020202020204" pitchFamily="34" charset="0"/>
              </a:rPr>
              <a:t>the possibilities in Exhibit 1-2.</a:t>
            </a:r>
          </a:p>
        </p:txBody>
      </p:sp>
      <p:pic>
        <p:nvPicPr>
          <p:cNvPr id="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28800"/>
            <a:ext cx="8229600" cy="3525805"/>
          </a:xfrm>
          <a:prstGeom prst="rect">
            <a:avLst/>
          </a:prstGeom>
          <a:solidFill>
            <a:srgbClr val="FF3300"/>
          </a:solidFill>
          <a:ln>
            <a:noFill/>
          </a:ln>
          <a:extLst/>
        </p:spPr>
      </p:pic>
      <p:sp>
        <p:nvSpPr>
          <p:cNvPr id="4" name="Footer Placeholder 3"/>
          <p:cNvSpPr>
            <a:spLocks noGrp="1"/>
          </p:cNvSpPr>
          <p:nvPr>
            <p:ph type="ftr" sz="quarter" idx="11"/>
          </p:nvPr>
        </p:nvSpPr>
        <p:spPr/>
        <p:txBody>
          <a:bodyPr/>
          <a:lstStyle/>
          <a:p>
            <a:r>
              <a:rPr lang="en-US" dirty="0" smtClean="0"/>
              <a:t>Copyright © 2016 Pearson Education, Inc.</a:t>
            </a:r>
            <a:endParaRPr lang="en-US" dirty="0"/>
          </a:p>
        </p:txBody>
      </p:sp>
      <p:sp>
        <p:nvSpPr>
          <p:cNvPr id="6" name="Title 1"/>
          <p:cNvSpPr txBox="1">
            <a:spLocks/>
          </p:cNvSpPr>
          <p:nvPr/>
        </p:nvSpPr>
        <p:spPr>
          <a:xfrm>
            <a:off x="76200" y="-457200"/>
            <a:ext cx="8915400"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000" b="1" dirty="0" smtClean="0">
                <a:solidFill>
                  <a:srgbClr val="00CC99"/>
                </a:solidFill>
                <a:latin typeface="Arial" panose="020B0604020202020204" pitchFamily="34" charset="0"/>
                <a:cs typeface="Arial" panose="020B0604020202020204" pitchFamily="34" charset="0"/>
              </a:rPr>
              <a:t>Paths to Small Business Ownership</a:t>
            </a:r>
            <a:endParaRPr lang="en-US" sz="4000" dirty="0">
              <a:solidFill>
                <a:srgbClr val="00CC99"/>
              </a:solidFill>
              <a:latin typeface="Arial" panose="020B0604020202020204" pitchFamily="34" charset="0"/>
              <a:cs typeface="Arial" panose="020B0604020202020204" pitchFamily="34" charset="0"/>
            </a:endParaRPr>
          </a:p>
        </p:txBody>
      </p:sp>
      <p:sp>
        <p:nvSpPr>
          <p:cNvPr id="9" name="Rectangle 8"/>
          <p:cNvSpPr/>
          <p:nvPr/>
        </p:nvSpPr>
        <p:spPr>
          <a:xfrm>
            <a:off x="533400" y="5651212"/>
            <a:ext cx="8382000" cy="292388"/>
          </a:xfrm>
          <a:prstGeom prst="rect">
            <a:avLst/>
          </a:prstGeom>
        </p:spPr>
        <p:txBody>
          <a:bodyPr wrap="square">
            <a:spAutoFit/>
          </a:bodyPr>
          <a:lstStyle/>
          <a:p>
            <a:r>
              <a:rPr lang="en-US" sz="1300" dirty="0" smtClean="0">
                <a:latin typeface="Arial" panose="020B0604020202020204" pitchFamily="34" charset="0"/>
                <a:cs typeface="Arial" panose="020B0604020202020204" pitchFamily="34" charset="0"/>
              </a:rPr>
              <a:t>Jerome </a:t>
            </a:r>
            <a:r>
              <a:rPr lang="en-US" sz="1300" dirty="0">
                <a:latin typeface="Arial" panose="020B0604020202020204" pitchFamily="34" charset="0"/>
                <a:cs typeface="Arial" panose="020B0604020202020204" pitchFamily="34" charset="0"/>
              </a:rPr>
              <a:t>A. Katz and Richard P. Green, </a:t>
            </a:r>
            <a:r>
              <a:rPr lang="en-US" sz="1300" i="1" dirty="0">
                <a:latin typeface="Arial" panose="020B0604020202020204" pitchFamily="34" charset="0"/>
                <a:cs typeface="Arial" panose="020B0604020202020204" pitchFamily="34" charset="0"/>
              </a:rPr>
              <a:t>Entrepreneurial Small Business, </a:t>
            </a:r>
            <a:r>
              <a:rPr lang="en-US" sz="1300" dirty="0">
                <a:latin typeface="Arial" panose="020B0604020202020204" pitchFamily="34" charset="0"/>
                <a:cs typeface="Arial" panose="020B0604020202020204" pitchFamily="34" charset="0"/>
              </a:rPr>
              <a:t>New York</a:t>
            </a:r>
            <a:r>
              <a:rPr lang="en-US" sz="1300" dirty="0" smtClean="0">
                <a:latin typeface="Arial" panose="020B0604020202020204" pitchFamily="34" charset="0"/>
                <a:cs typeface="Arial" panose="020B0604020202020204" pitchFamily="34" charset="0"/>
              </a:rPr>
              <a:t>: McGraw-Hill/Irwin</a:t>
            </a:r>
            <a:r>
              <a:rPr lang="en-US" sz="1300" dirty="0">
                <a:latin typeface="Arial" panose="020B0604020202020204" pitchFamily="34" charset="0"/>
                <a:cs typeface="Arial" panose="020B0604020202020204" pitchFamily="34" charset="0"/>
              </a:rPr>
              <a:t>, 2008.</a:t>
            </a:r>
          </a:p>
        </p:txBody>
      </p:sp>
    </p:spTree>
    <p:extLst>
      <p:ext uri="{BB962C8B-B14F-4D97-AF65-F5344CB8AC3E}">
        <p14:creationId xmlns:p14="http://schemas.microsoft.com/office/powerpoint/2010/main" val="2659817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1143000"/>
          </a:xfrm>
        </p:spPr>
        <p:txBody>
          <a:bodyPr>
            <a:noAutofit/>
          </a:bodyPr>
          <a:lstStyle/>
          <a:p>
            <a:r>
              <a:rPr lang="en-US" sz="4000" b="1" dirty="0" smtClean="0">
                <a:solidFill>
                  <a:srgbClr val="00CC99"/>
                </a:solidFill>
                <a:latin typeface="Arial" panose="020B0604020202020204" pitchFamily="34" charset="0"/>
                <a:cs typeface="Arial" panose="020B0604020202020204" pitchFamily="34" charset="0"/>
              </a:rPr>
              <a:t>Types of Business Ownership</a:t>
            </a:r>
            <a:endParaRPr lang="en-US" sz="4000" b="1"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371600"/>
            <a:ext cx="8686800" cy="4876800"/>
          </a:xfrm>
        </p:spPr>
        <p:txBody>
          <a:bodyPr>
            <a:normAutofit fontScale="92500" lnSpcReduction="20000"/>
          </a:bodyPr>
          <a:lstStyle/>
          <a:p>
            <a:pPr marL="0" indent="0">
              <a:buNone/>
            </a:pPr>
            <a:r>
              <a:rPr lang="en-US" sz="2500" b="1" dirty="0">
                <a:latin typeface="Arial" panose="020B0604020202020204" pitchFamily="34" charset="0"/>
                <a:cs typeface="Arial" panose="020B0604020202020204" pitchFamily="34" charset="0"/>
              </a:rPr>
              <a:t>Securing Franchise </a:t>
            </a:r>
            <a:r>
              <a:rPr lang="en-US" sz="2500" b="1" dirty="0" smtClean="0">
                <a:latin typeface="Arial" panose="020B0604020202020204" pitchFamily="34" charset="0"/>
                <a:cs typeface="Arial" panose="020B0604020202020204" pitchFamily="34" charset="0"/>
              </a:rPr>
              <a:t>Rights</a:t>
            </a:r>
          </a:p>
          <a:p>
            <a:r>
              <a:rPr lang="en-US" sz="2500" b="1" dirty="0">
                <a:latin typeface="Arial" panose="020B0604020202020204" pitchFamily="34" charset="0"/>
                <a:cs typeface="Arial" panose="020B0604020202020204" pitchFamily="34" charset="0"/>
              </a:rPr>
              <a:t>franchise </a:t>
            </a:r>
            <a:r>
              <a:rPr lang="en-US" sz="2500" dirty="0">
                <a:latin typeface="Arial" panose="020B0604020202020204" pitchFamily="34" charset="0"/>
                <a:cs typeface="Arial" panose="020B0604020202020204" pitchFamily="34" charset="0"/>
              </a:rPr>
              <a:t>a business </a:t>
            </a:r>
            <a:r>
              <a:rPr lang="en-US" sz="2500" dirty="0" smtClean="0">
                <a:latin typeface="Arial" panose="020B0604020202020204" pitchFamily="34" charset="0"/>
                <a:cs typeface="Arial" panose="020B0604020202020204" pitchFamily="34" charset="0"/>
              </a:rPr>
              <a:t>that markets </a:t>
            </a:r>
            <a:r>
              <a:rPr lang="en-US" sz="2500" dirty="0">
                <a:latin typeface="Arial" panose="020B0604020202020204" pitchFamily="34" charset="0"/>
                <a:cs typeface="Arial" panose="020B0604020202020204" pitchFamily="34" charset="0"/>
              </a:rPr>
              <a:t>a product or service</a:t>
            </a:r>
          </a:p>
          <a:p>
            <a:pPr marL="0" indent="0">
              <a:buNone/>
            </a:pPr>
            <a:r>
              <a:rPr lang="en-US" sz="2500" dirty="0" smtClean="0">
                <a:latin typeface="Arial" panose="020B0604020202020204" pitchFamily="34" charset="0"/>
                <a:cs typeface="Arial" panose="020B0604020202020204" pitchFamily="34" charset="0"/>
              </a:rPr>
              <a:t>    developed </a:t>
            </a:r>
            <a:r>
              <a:rPr lang="en-US" sz="2500" dirty="0">
                <a:latin typeface="Arial" panose="020B0604020202020204" pitchFamily="34" charset="0"/>
                <a:cs typeface="Arial" panose="020B0604020202020204" pitchFamily="34" charset="0"/>
              </a:rPr>
              <a:t>by a franchisor</a:t>
            </a:r>
            <a:r>
              <a:rPr lang="en-US" sz="2500" dirty="0" smtClean="0">
                <a:latin typeface="Arial" panose="020B0604020202020204" pitchFamily="34" charset="0"/>
                <a:cs typeface="Arial" panose="020B0604020202020204" pitchFamily="34" charset="0"/>
              </a:rPr>
              <a:t>, typically </a:t>
            </a:r>
            <a:r>
              <a:rPr lang="en-US" sz="2500" dirty="0">
                <a:latin typeface="Arial" panose="020B0604020202020204" pitchFamily="34" charset="0"/>
                <a:cs typeface="Arial" panose="020B0604020202020204" pitchFamily="34" charset="0"/>
              </a:rPr>
              <a:t>in the manner </a:t>
            </a: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specified by </a:t>
            </a:r>
            <a:r>
              <a:rPr lang="en-US" sz="2500" dirty="0">
                <a:latin typeface="Arial" panose="020B0604020202020204" pitchFamily="34" charset="0"/>
                <a:cs typeface="Arial" panose="020B0604020202020204" pitchFamily="34" charset="0"/>
              </a:rPr>
              <a:t>that franchisor</a:t>
            </a:r>
            <a:r>
              <a:rPr lang="en-US" sz="2500" dirty="0" smtClean="0">
                <a:latin typeface="Arial" panose="020B0604020202020204" pitchFamily="34" charset="0"/>
                <a:cs typeface="Arial" panose="020B0604020202020204" pitchFamily="34" charset="0"/>
              </a:rPr>
              <a:t>.</a:t>
            </a:r>
          </a:p>
          <a:p>
            <a:pPr marL="0" indent="0">
              <a:buNone/>
            </a:pPr>
            <a:endParaRPr lang="en-US" sz="1000" dirty="0" smtClean="0">
              <a:latin typeface="Arial" panose="020B0604020202020204" pitchFamily="34" charset="0"/>
              <a:cs typeface="Arial" panose="020B0604020202020204" pitchFamily="34" charset="0"/>
            </a:endParaRPr>
          </a:p>
          <a:p>
            <a:pPr marL="0" indent="0">
              <a:buNone/>
            </a:pPr>
            <a:r>
              <a:rPr lang="en-US" sz="2500" b="1" dirty="0">
                <a:latin typeface="Arial" panose="020B0604020202020204" pitchFamily="34" charset="0"/>
                <a:cs typeface="Arial" panose="020B0604020202020204" pitchFamily="34" charset="0"/>
              </a:rPr>
              <a:t>Buying an Existing </a:t>
            </a:r>
            <a:r>
              <a:rPr lang="en-US" sz="2500" b="1" dirty="0" smtClean="0">
                <a:latin typeface="Arial" panose="020B0604020202020204" pitchFamily="34" charset="0"/>
                <a:cs typeface="Arial" panose="020B0604020202020204" pitchFamily="34" charset="0"/>
              </a:rPr>
              <a:t>Business</a:t>
            </a:r>
          </a:p>
          <a:p>
            <a:r>
              <a:rPr lang="en-US" sz="2500" b="1" dirty="0" smtClean="0">
                <a:latin typeface="Arial" panose="020B0604020202020204" pitchFamily="34" charset="0"/>
                <a:cs typeface="Arial" panose="020B0604020202020204" pitchFamily="34" charset="0"/>
              </a:rPr>
              <a:t>acquisition </a:t>
            </a:r>
            <a:r>
              <a:rPr lang="en-US" sz="2500" dirty="0">
                <a:latin typeface="Arial" panose="020B0604020202020204" pitchFamily="34" charset="0"/>
                <a:cs typeface="Arial" panose="020B0604020202020204" pitchFamily="34" charset="0"/>
              </a:rPr>
              <a:t>a </a:t>
            </a:r>
            <a:r>
              <a:rPr lang="en-US" sz="2500" dirty="0" smtClean="0">
                <a:latin typeface="Arial" panose="020B0604020202020204" pitchFamily="34" charset="0"/>
                <a:cs typeface="Arial" panose="020B0604020202020204" pitchFamily="34" charset="0"/>
              </a:rPr>
              <a:t>business purchase.</a:t>
            </a:r>
          </a:p>
          <a:p>
            <a:r>
              <a:rPr lang="en-US" sz="2500" b="1" dirty="0">
                <a:latin typeface="Arial" panose="020B0604020202020204" pitchFamily="34" charset="0"/>
                <a:cs typeface="Arial" panose="020B0604020202020204" pitchFamily="34" charset="0"/>
              </a:rPr>
              <a:t>due diligence </a:t>
            </a:r>
            <a:r>
              <a:rPr lang="en-US" sz="2500" dirty="0">
                <a:latin typeface="Arial" panose="020B0604020202020204" pitchFamily="34" charset="0"/>
                <a:cs typeface="Arial" panose="020B0604020202020204" pitchFamily="34" charset="0"/>
              </a:rPr>
              <a:t>the </a:t>
            </a:r>
            <a:r>
              <a:rPr lang="en-US" sz="2500" dirty="0" smtClean="0">
                <a:latin typeface="Arial" panose="020B0604020202020204" pitchFamily="34" charset="0"/>
                <a:cs typeface="Arial" panose="020B0604020202020204" pitchFamily="34" charset="0"/>
              </a:rPr>
              <a:t>exercise of </a:t>
            </a:r>
            <a:r>
              <a:rPr lang="en-US" sz="2500" dirty="0">
                <a:latin typeface="Arial" panose="020B0604020202020204" pitchFamily="34" charset="0"/>
                <a:cs typeface="Arial" panose="020B0604020202020204" pitchFamily="34" charset="0"/>
              </a:rPr>
              <a:t>reasonable care </a:t>
            </a:r>
            <a:r>
              <a:rPr lang="en-US" sz="2500" dirty="0" smtClean="0">
                <a:latin typeface="Arial" panose="020B0604020202020204" pitchFamily="34" charset="0"/>
                <a:cs typeface="Arial" panose="020B0604020202020204" pitchFamily="34" charset="0"/>
              </a:rPr>
              <a:t>in the </a:t>
            </a:r>
            <a:r>
              <a:rPr lang="en-US" sz="2500" dirty="0">
                <a:latin typeface="Arial" panose="020B0604020202020204" pitchFamily="34" charset="0"/>
                <a:cs typeface="Arial" panose="020B0604020202020204" pitchFamily="34" charset="0"/>
              </a:rPr>
              <a:t>evaluation of a </a:t>
            </a:r>
            <a:r>
              <a:rPr lang="en-US" sz="2500" dirty="0" smtClean="0">
                <a:latin typeface="Arial" panose="020B0604020202020204" pitchFamily="34" charset="0"/>
                <a:cs typeface="Arial" panose="020B0604020202020204" pitchFamily="34" charset="0"/>
              </a:rPr>
              <a:t>business opportunity.</a:t>
            </a:r>
          </a:p>
          <a:p>
            <a:pPr marL="0" indent="0">
              <a:buNone/>
            </a:pPr>
            <a:endParaRPr lang="en-US" sz="1100" b="1" dirty="0" smtClean="0"/>
          </a:p>
          <a:p>
            <a:pPr marL="0" indent="0">
              <a:buNone/>
            </a:pPr>
            <a:r>
              <a:rPr lang="en-US" sz="2500" b="1" dirty="0" smtClean="0">
                <a:latin typeface="Arial" panose="020B0604020202020204" pitchFamily="34" charset="0"/>
                <a:cs typeface="Arial" panose="020B0604020202020204" pitchFamily="34" charset="0"/>
              </a:rPr>
              <a:t>Licensing Technology</a:t>
            </a:r>
            <a:endParaRPr lang="en-US" sz="2500" dirty="0" smtClean="0">
              <a:latin typeface="Arial" panose="020B0604020202020204" pitchFamily="34" charset="0"/>
              <a:cs typeface="Arial" panose="020B0604020202020204" pitchFamily="34" charset="0"/>
            </a:endParaRPr>
          </a:p>
          <a:p>
            <a:pPr marL="0" indent="0">
              <a:buNone/>
            </a:pPr>
            <a:r>
              <a:rPr lang="en-US" sz="2500" dirty="0">
                <a:latin typeface="Arial" panose="020B0604020202020204" pitchFamily="34" charset="0"/>
                <a:cs typeface="Arial" panose="020B0604020202020204" pitchFamily="34" charset="0"/>
              </a:rPr>
              <a:t>One way to potentially shorten the product-development cycle and </a:t>
            </a:r>
            <a:r>
              <a:rPr lang="en-US" sz="2500" dirty="0" smtClean="0">
                <a:latin typeface="Arial" panose="020B0604020202020204" pitchFamily="34" charset="0"/>
                <a:cs typeface="Arial" panose="020B0604020202020204" pitchFamily="34" charset="0"/>
              </a:rPr>
              <a:t>to access </a:t>
            </a:r>
            <a:r>
              <a:rPr lang="en-US" sz="2500" dirty="0">
                <a:latin typeface="Arial" panose="020B0604020202020204" pitchFamily="34" charset="0"/>
                <a:cs typeface="Arial" panose="020B0604020202020204" pitchFamily="34" charset="0"/>
              </a:rPr>
              <a:t>innovative technology is to identify and </a:t>
            </a:r>
            <a:r>
              <a:rPr lang="en-US" sz="2500" i="1" dirty="0">
                <a:latin typeface="Arial" panose="020B0604020202020204" pitchFamily="34" charset="0"/>
                <a:cs typeface="Arial" panose="020B0604020202020204" pitchFamily="34" charset="0"/>
              </a:rPr>
              <a:t>license </a:t>
            </a:r>
            <a:r>
              <a:rPr lang="en-US" sz="2500" dirty="0">
                <a:latin typeface="Arial" panose="020B0604020202020204" pitchFamily="34" charset="0"/>
                <a:cs typeface="Arial" panose="020B0604020202020204" pitchFamily="34" charset="0"/>
              </a:rPr>
              <a:t>that technology</a:t>
            </a:r>
            <a:r>
              <a:rPr lang="en-US" sz="2500" dirty="0" smtClean="0">
                <a:latin typeface="Arial" panose="020B0604020202020204" pitchFamily="34" charset="0"/>
                <a:cs typeface="Arial" panose="020B0604020202020204" pitchFamily="34" charset="0"/>
              </a:rPr>
              <a:t>— that </a:t>
            </a:r>
            <a:r>
              <a:rPr lang="en-US" sz="2500" dirty="0">
                <a:latin typeface="Arial" panose="020B0604020202020204" pitchFamily="34" charset="0"/>
                <a:cs typeface="Arial" panose="020B0604020202020204" pitchFamily="34" charset="0"/>
              </a:rPr>
              <a:t>is, to enter into a contract to use it without purchasing the </a:t>
            </a:r>
            <a:r>
              <a:rPr lang="en-US" sz="2500" dirty="0" smtClean="0">
                <a:latin typeface="Arial" panose="020B0604020202020204" pitchFamily="34" charset="0"/>
                <a:cs typeface="Arial" panose="020B0604020202020204" pitchFamily="34" charset="0"/>
              </a:rPr>
              <a:t>rights to </a:t>
            </a:r>
            <a:r>
              <a:rPr lang="en-US" sz="2500" dirty="0">
                <a:latin typeface="Arial" panose="020B0604020202020204" pitchFamily="34" charset="0"/>
                <a:cs typeface="Arial" panose="020B0604020202020204" pitchFamily="34" charset="0"/>
              </a:rPr>
              <a:t>own it.</a:t>
            </a: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Tree>
    <p:extLst>
      <p:ext uri="{BB962C8B-B14F-4D97-AF65-F5344CB8AC3E}">
        <p14:creationId xmlns:p14="http://schemas.microsoft.com/office/powerpoint/2010/main" val="42643166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143000"/>
          </a:xfrm>
        </p:spPr>
        <p:txBody>
          <a:bodyPr>
            <a:noAutofit/>
          </a:bodyPr>
          <a:lstStyle/>
          <a:p>
            <a:r>
              <a:rPr lang="en-US" sz="3800" b="1" dirty="0">
                <a:solidFill>
                  <a:srgbClr val="00CC99"/>
                </a:solidFill>
                <a:latin typeface="Arial" panose="020B0604020202020204" pitchFamily="34" charset="0"/>
                <a:cs typeface="Arial" panose="020B0604020202020204" pitchFamily="34" charset="0"/>
              </a:rPr>
              <a:t>The Many Faces of Entrepreneurship</a:t>
            </a:r>
            <a:endParaRPr lang="en-US" sz="3800"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95400"/>
            <a:ext cx="8229600" cy="4525963"/>
          </a:xfrm>
        </p:spPr>
        <p:txBody>
          <a:bodyPr>
            <a:normAutofit/>
          </a:bodyPr>
          <a:lstStyle/>
          <a:p>
            <a:r>
              <a:rPr lang="en-US" sz="2500" b="1" dirty="0" smtClean="0">
                <a:latin typeface="Arial" panose="020B0604020202020204" pitchFamily="34" charset="0"/>
                <a:cs typeface="Arial" panose="020B0604020202020204" pitchFamily="34" charset="0"/>
              </a:rPr>
              <a:t>Gazelle - </a:t>
            </a:r>
            <a:r>
              <a:rPr lang="en-US" sz="2500" dirty="0">
                <a:latin typeface="Arial" panose="020B0604020202020204" pitchFamily="34" charset="0"/>
                <a:cs typeface="Arial" panose="020B0604020202020204" pitchFamily="34" charset="0"/>
              </a:rPr>
              <a:t>a company </a:t>
            </a:r>
            <a:r>
              <a:rPr lang="en-US" sz="2500" dirty="0" smtClean="0">
                <a:latin typeface="Arial" panose="020B0604020202020204" pitchFamily="34" charset="0"/>
                <a:cs typeface="Arial" panose="020B0604020202020204" pitchFamily="34" charset="0"/>
              </a:rPr>
              <a:t>that achieves </a:t>
            </a:r>
            <a:r>
              <a:rPr lang="en-US" sz="2500" dirty="0">
                <a:latin typeface="Arial" panose="020B0604020202020204" pitchFamily="34" charset="0"/>
                <a:cs typeface="Arial" panose="020B0604020202020204" pitchFamily="34" charset="0"/>
              </a:rPr>
              <a:t>an annual </a:t>
            </a:r>
            <a:r>
              <a:rPr lang="en-US" sz="2500" dirty="0" smtClean="0">
                <a:latin typeface="Arial" panose="020B0604020202020204" pitchFamily="34" charset="0"/>
                <a:cs typeface="Arial" panose="020B0604020202020204" pitchFamily="34" charset="0"/>
              </a:rPr>
              <a:t>growth rate </a:t>
            </a:r>
            <a:r>
              <a:rPr lang="en-US" sz="2500" dirty="0">
                <a:latin typeface="Arial" panose="020B0604020202020204" pitchFamily="34" charset="0"/>
                <a:cs typeface="Arial" panose="020B0604020202020204" pitchFamily="34" charset="0"/>
              </a:rPr>
              <a:t>of 20 percent or greater</a:t>
            </a:r>
            <a:r>
              <a:rPr lang="en-US" sz="2500" dirty="0" smtClean="0">
                <a:latin typeface="Arial" panose="020B0604020202020204" pitchFamily="34" charset="0"/>
                <a:cs typeface="Arial" panose="020B0604020202020204" pitchFamily="34" charset="0"/>
              </a:rPr>
              <a:t>, typically </a:t>
            </a:r>
            <a:r>
              <a:rPr lang="en-US" sz="2500" dirty="0">
                <a:latin typeface="Arial" panose="020B0604020202020204" pitchFamily="34" charset="0"/>
                <a:cs typeface="Arial" panose="020B0604020202020204" pitchFamily="34" charset="0"/>
              </a:rPr>
              <a:t>measures by </a:t>
            </a:r>
            <a:r>
              <a:rPr lang="en-US" sz="2500" dirty="0" smtClean="0">
                <a:latin typeface="Arial" panose="020B0604020202020204" pitchFamily="34" charset="0"/>
                <a:cs typeface="Arial" panose="020B0604020202020204" pitchFamily="34" charset="0"/>
              </a:rPr>
              <a:t>the increase of </a:t>
            </a:r>
            <a:r>
              <a:rPr lang="en-US" sz="2500" dirty="0">
                <a:latin typeface="Arial" panose="020B0604020202020204" pitchFamily="34" charset="0"/>
                <a:cs typeface="Arial" panose="020B0604020202020204" pitchFamily="34" charset="0"/>
              </a:rPr>
              <a:t>sales revenue</a:t>
            </a:r>
            <a:r>
              <a:rPr lang="en-US" sz="2500" dirty="0" smtClean="0">
                <a:latin typeface="Arial" panose="020B0604020202020204" pitchFamily="34" charset="0"/>
                <a:cs typeface="Arial" panose="020B0604020202020204" pitchFamily="34" charset="0"/>
              </a:rPr>
              <a:t>.</a:t>
            </a:r>
          </a:p>
          <a:p>
            <a:pPr marL="0" indent="0">
              <a:buNone/>
            </a:pPr>
            <a:endParaRPr lang="en-US" sz="1000" dirty="0" smtClean="0">
              <a:latin typeface="Arial" panose="020B0604020202020204" pitchFamily="34" charset="0"/>
              <a:cs typeface="Arial" panose="020B0604020202020204" pitchFamily="34" charset="0"/>
            </a:endParaRPr>
          </a:p>
          <a:p>
            <a:r>
              <a:rPr lang="en-US" sz="2500" b="1" dirty="0" smtClean="0">
                <a:latin typeface="Arial" panose="020B0604020202020204" pitchFamily="34" charset="0"/>
                <a:cs typeface="Arial" panose="020B0604020202020204" pitchFamily="34" charset="0"/>
              </a:rPr>
              <a:t>Microenterprise - </a:t>
            </a:r>
            <a:r>
              <a:rPr lang="en-US" sz="2500" dirty="0">
                <a:latin typeface="Arial" panose="020B0604020202020204" pitchFamily="34" charset="0"/>
                <a:cs typeface="Arial" panose="020B0604020202020204" pitchFamily="34" charset="0"/>
              </a:rPr>
              <a:t>a firm </a:t>
            </a:r>
            <a:r>
              <a:rPr lang="en-US" sz="2500" dirty="0" smtClean="0">
                <a:latin typeface="Arial" panose="020B0604020202020204" pitchFamily="34" charset="0"/>
                <a:cs typeface="Arial" panose="020B0604020202020204" pitchFamily="34" charset="0"/>
              </a:rPr>
              <a:t>with five </a:t>
            </a:r>
            <a:r>
              <a:rPr lang="en-US" sz="2500" dirty="0">
                <a:latin typeface="Arial" panose="020B0604020202020204" pitchFamily="34" charset="0"/>
                <a:cs typeface="Arial" panose="020B0604020202020204" pitchFamily="34" charset="0"/>
              </a:rPr>
              <a:t>or fewer employees, </a:t>
            </a:r>
            <a:r>
              <a:rPr lang="en-US" sz="2500" dirty="0" smtClean="0">
                <a:latin typeface="Arial" panose="020B0604020202020204" pitchFamily="34" charset="0"/>
                <a:cs typeface="Arial" panose="020B0604020202020204" pitchFamily="34" charset="0"/>
              </a:rPr>
              <a:t>initial capitalization </a:t>
            </a:r>
            <a:r>
              <a:rPr lang="en-US" sz="2500" dirty="0">
                <a:latin typeface="Arial" panose="020B0604020202020204" pitchFamily="34" charset="0"/>
                <a:cs typeface="Arial" panose="020B0604020202020204" pitchFamily="34" charset="0"/>
              </a:rPr>
              <a:t>requirements </a:t>
            </a:r>
            <a:r>
              <a:rPr lang="en-US" sz="2500" dirty="0" smtClean="0">
                <a:latin typeface="Arial" panose="020B0604020202020204" pitchFamily="34" charset="0"/>
                <a:cs typeface="Arial" panose="020B0604020202020204" pitchFamily="34" charset="0"/>
              </a:rPr>
              <a:t>of under </a:t>
            </a:r>
            <a:r>
              <a:rPr lang="en-US" sz="2500" dirty="0">
                <a:latin typeface="Arial" panose="020B0604020202020204" pitchFamily="34" charset="0"/>
                <a:cs typeface="Arial" panose="020B0604020202020204" pitchFamily="34" charset="0"/>
              </a:rPr>
              <a:t>$35,000, and the </a:t>
            </a:r>
            <a:r>
              <a:rPr lang="en-US" sz="2500" dirty="0" smtClean="0">
                <a:latin typeface="Arial" panose="020B0604020202020204" pitchFamily="34" charset="0"/>
                <a:cs typeface="Arial" panose="020B0604020202020204" pitchFamily="34" charset="0"/>
              </a:rPr>
              <a:t>regular operational </a:t>
            </a:r>
            <a:r>
              <a:rPr lang="en-US" sz="2500" dirty="0">
                <a:latin typeface="Arial" panose="020B0604020202020204" pitchFamily="34" charset="0"/>
                <a:cs typeface="Arial" panose="020B0604020202020204" pitchFamily="34" charset="0"/>
              </a:rPr>
              <a:t>involvement of </a:t>
            </a:r>
            <a:r>
              <a:rPr lang="en-US" sz="2500" dirty="0" smtClean="0">
                <a:latin typeface="Arial" panose="020B0604020202020204" pitchFamily="34" charset="0"/>
                <a:cs typeface="Arial" panose="020B0604020202020204" pitchFamily="34" charset="0"/>
              </a:rPr>
              <a:t>the owner.</a:t>
            </a:r>
          </a:p>
          <a:p>
            <a:pPr marL="0" indent="0">
              <a:buNone/>
            </a:pPr>
            <a:endParaRPr lang="en-US" sz="1000" dirty="0" smtClean="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L</a:t>
            </a:r>
            <a:r>
              <a:rPr lang="en-US" sz="2500" b="1" dirty="0" smtClean="0">
                <a:latin typeface="Arial" panose="020B0604020202020204" pitchFamily="34" charset="0"/>
                <a:cs typeface="Arial" panose="020B0604020202020204" pitchFamily="34" charset="0"/>
              </a:rPr>
              <a:t>ifestyle business - </a:t>
            </a:r>
            <a:r>
              <a:rPr lang="en-US" sz="2500" dirty="0" smtClean="0">
                <a:latin typeface="Arial" panose="020B0604020202020204" pitchFamily="34" charset="0"/>
                <a:cs typeface="Arial" panose="020B0604020202020204" pitchFamily="34" charset="0"/>
              </a:rPr>
              <a:t>a </a:t>
            </a:r>
            <a:r>
              <a:rPr lang="en-US" sz="2500" dirty="0">
                <a:latin typeface="Arial" panose="020B0604020202020204" pitchFamily="34" charset="0"/>
                <a:cs typeface="Arial" panose="020B0604020202020204" pitchFamily="34" charset="0"/>
              </a:rPr>
              <a:t>microenterprise that </a:t>
            </a:r>
            <a:r>
              <a:rPr lang="en-US" sz="2500" dirty="0" smtClean="0">
                <a:latin typeface="Arial" panose="020B0604020202020204" pitchFamily="34" charset="0"/>
                <a:cs typeface="Arial" panose="020B0604020202020204" pitchFamily="34" charset="0"/>
              </a:rPr>
              <a:t>permits its </a:t>
            </a:r>
            <a:r>
              <a:rPr lang="en-US" sz="2500" dirty="0">
                <a:latin typeface="Arial" panose="020B0604020202020204" pitchFamily="34" charset="0"/>
                <a:cs typeface="Arial" panose="020B0604020202020204" pitchFamily="34" charset="0"/>
              </a:rPr>
              <a:t>owners to follow a </a:t>
            </a:r>
            <a:r>
              <a:rPr lang="en-US" sz="2500" dirty="0" smtClean="0">
                <a:latin typeface="Arial" panose="020B0604020202020204" pitchFamily="34" charset="0"/>
                <a:cs typeface="Arial" panose="020B0604020202020204" pitchFamily="34" charset="0"/>
              </a:rPr>
              <a:t>desired pattern </a:t>
            </a:r>
            <a:r>
              <a:rPr lang="en-US" sz="2500" dirty="0">
                <a:latin typeface="Arial" panose="020B0604020202020204" pitchFamily="34" charset="0"/>
                <a:cs typeface="Arial" panose="020B0604020202020204" pitchFamily="34" charset="0"/>
              </a:rPr>
              <a:t>of living, such </a:t>
            </a:r>
            <a:r>
              <a:rPr lang="en-US" sz="2500" dirty="0" smtClean="0">
                <a:latin typeface="Arial" panose="020B0604020202020204" pitchFamily="34" charset="0"/>
                <a:cs typeface="Arial" panose="020B0604020202020204" pitchFamily="34" charset="0"/>
              </a:rPr>
              <a:t>as supporting college </a:t>
            </a:r>
            <a:r>
              <a:rPr lang="en-US" sz="2500" dirty="0">
                <a:latin typeface="Arial" panose="020B0604020202020204" pitchFamily="34" charset="0"/>
                <a:cs typeface="Arial" panose="020B0604020202020204" pitchFamily="34" charset="0"/>
              </a:rPr>
              <a:t>costs </a:t>
            </a:r>
            <a:r>
              <a:rPr lang="en-US" sz="2500" dirty="0" smtClean="0">
                <a:latin typeface="Arial" panose="020B0604020202020204" pitchFamily="34" charset="0"/>
                <a:cs typeface="Arial" panose="020B0604020202020204" pitchFamily="34" charset="0"/>
              </a:rPr>
              <a:t>or taking </a:t>
            </a:r>
            <a:r>
              <a:rPr lang="en-US" sz="2500" dirty="0">
                <a:latin typeface="Arial" panose="020B0604020202020204" pitchFamily="34" charset="0"/>
                <a:cs typeface="Arial" panose="020B0604020202020204" pitchFamily="34" charset="0"/>
              </a:rPr>
              <a:t>vacations.</a:t>
            </a: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Tree>
    <p:extLst>
      <p:ext uri="{BB962C8B-B14F-4D97-AF65-F5344CB8AC3E}">
        <p14:creationId xmlns:p14="http://schemas.microsoft.com/office/powerpoint/2010/main" val="737536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19200" y="-152400"/>
            <a:ext cx="8229600" cy="1143000"/>
          </a:xfrm>
        </p:spPr>
        <p:txBody>
          <a:bodyPr>
            <a:normAutofit/>
          </a:bodyPr>
          <a:lstStyle/>
          <a:p>
            <a:r>
              <a:rPr lang="en-US" b="1" dirty="0" smtClean="0">
                <a:solidFill>
                  <a:srgbClr val="00CC99"/>
                </a:solidFill>
                <a:latin typeface="Arial" panose="020B0604020202020204" pitchFamily="34" charset="0"/>
                <a:cs typeface="Arial" panose="020B0604020202020204" pitchFamily="34" charset="0"/>
              </a:rPr>
              <a:t>Entrepreneurship </a:t>
            </a:r>
            <a:endParaRPr lang="en-US" sz="2000" i="1"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229600" cy="5268036"/>
          </a:xfrm>
        </p:spPr>
        <p:txBody>
          <a:bodyPr>
            <a:normAutofit fontScale="77500" lnSpcReduction="20000"/>
          </a:bodyPr>
          <a:lstStyle/>
          <a:p>
            <a:pPr marL="0" indent="0">
              <a:buNone/>
            </a:pPr>
            <a:r>
              <a:rPr lang="en-US" b="1" dirty="0" smtClean="0">
                <a:solidFill>
                  <a:srgbClr val="FF6600"/>
                </a:solidFill>
                <a:latin typeface="Arial" panose="020B0604020202020204" pitchFamily="34" charset="0"/>
                <a:cs typeface="Arial" panose="020B0604020202020204" pitchFamily="34" charset="0"/>
              </a:rPr>
              <a:t>What Do Entrepreneurs Do?</a:t>
            </a:r>
            <a:br>
              <a:rPr lang="en-US" b="1" dirty="0" smtClean="0">
                <a:solidFill>
                  <a:srgbClr val="FF6600"/>
                </a:solidFill>
                <a:latin typeface="Arial" panose="020B0604020202020204" pitchFamily="34" charset="0"/>
                <a:cs typeface="Arial" panose="020B0604020202020204" pitchFamily="34" charset="0"/>
              </a:rPr>
            </a:br>
            <a:endParaRPr lang="en-US" sz="1700" b="1" dirty="0" smtClean="0">
              <a:solidFill>
                <a:srgbClr val="FF66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French word </a:t>
            </a:r>
            <a:r>
              <a:rPr lang="en-US" i="1" dirty="0">
                <a:latin typeface="Arial" panose="020B0604020202020204" pitchFamily="34" charset="0"/>
                <a:cs typeface="Arial" panose="020B0604020202020204" pitchFamily="34" charset="0"/>
              </a:rPr>
              <a:t>entrepreneur </a:t>
            </a:r>
            <a:r>
              <a:rPr lang="en-US" dirty="0">
                <a:latin typeface="Arial" panose="020B0604020202020204" pitchFamily="34" charset="0"/>
                <a:cs typeface="Arial" panose="020B0604020202020204" pitchFamily="34" charset="0"/>
              </a:rPr>
              <a:t>began to take on its present-day </a:t>
            </a:r>
            <a:r>
              <a:rPr lang="en-US" dirty="0" smtClean="0">
                <a:latin typeface="Arial" panose="020B0604020202020204" pitchFamily="34" charset="0"/>
                <a:cs typeface="Arial" panose="020B0604020202020204" pitchFamily="34" charset="0"/>
              </a:rPr>
              <a:t>meaning in </a:t>
            </a:r>
            <a:r>
              <a:rPr lang="en-US" dirty="0">
                <a:latin typeface="Arial" panose="020B0604020202020204" pitchFamily="34" charset="0"/>
                <a:cs typeface="Arial" panose="020B0604020202020204" pitchFamily="34" charset="0"/>
              </a:rPr>
              <a:t>the seventeenth century.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sz="11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It was used to describe someone who undertook any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project </a:t>
            </a:r>
            <a:r>
              <a:rPr lang="en-US" dirty="0">
                <a:latin typeface="Arial" panose="020B0604020202020204" pitchFamily="34" charset="0"/>
                <a:cs typeface="Arial" panose="020B0604020202020204" pitchFamily="34" charset="0"/>
              </a:rPr>
              <a:t>that entailed risk—military, legal, or political, as  </a:t>
            </a:r>
            <a:r>
              <a:rPr lang="en-US" dirty="0" smtClean="0">
                <a:latin typeface="Arial" panose="020B0604020202020204" pitchFamily="34" charset="0"/>
                <a:cs typeface="Arial" panose="020B0604020202020204" pitchFamily="34" charset="0"/>
              </a:rPr>
              <a:t>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well as </a:t>
            </a:r>
            <a:r>
              <a:rPr lang="en-US" dirty="0">
                <a:latin typeface="Arial" panose="020B0604020202020204" pitchFamily="34" charset="0"/>
                <a:cs typeface="Arial" panose="020B0604020202020204" pitchFamily="34" charset="0"/>
              </a:rPr>
              <a:t>economic</a:t>
            </a:r>
            <a:r>
              <a:rPr lang="en-US" dirty="0" smtClean="0">
                <a:latin typeface="Arial" panose="020B0604020202020204" pitchFamily="34" charset="0"/>
                <a:cs typeface="Arial" panose="020B0604020202020204" pitchFamily="34" charset="0"/>
              </a:rPr>
              <a:t>.</a:t>
            </a:r>
            <a:br>
              <a:rPr lang="en-US" dirty="0" smtClean="0">
                <a:latin typeface="Arial" panose="020B0604020202020204" pitchFamily="34" charset="0"/>
                <a:cs typeface="Arial" panose="020B0604020202020204" pitchFamily="34" charset="0"/>
              </a:rPr>
            </a:br>
            <a:endParaRPr lang="en-US" sz="1200"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Entrepreneurs may have different reasons to start and continue </a:t>
            </a:r>
            <a:r>
              <a:rPr lang="en-US" dirty="0" smtClean="0">
                <a:latin typeface="Arial" panose="020B0604020202020204" pitchFamily="34" charset="0"/>
                <a:cs typeface="Arial" panose="020B0604020202020204" pitchFamily="34" charset="0"/>
              </a:rPr>
              <a:t>their businesses</a:t>
            </a:r>
            <a:r>
              <a:rPr lang="en-US" dirty="0">
                <a:latin typeface="Arial" panose="020B0604020202020204" pitchFamily="34" charset="0"/>
                <a:cs typeface="Arial" panose="020B0604020202020204" pitchFamily="34" charset="0"/>
              </a:rPr>
              <a:t>, but they share the common focus of </a:t>
            </a:r>
            <a:r>
              <a:rPr lang="en-US" b="1" dirty="0">
                <a:latin typeface="Arial" panose="020B0604020202020204" pitchFamily="34" charset="0"/>
                <a:cs typeface="Arial" panose="020B0604020202020204" pitchFamily="34" charset="0"/>
              </a:rPr>
              <a:t>creating </a:t>
            </a:r>
            <a:r>
              <a:rPr lang="en-US" b="1" dirty="0" smtClean="0">
                <a:latin typeface="Arial" panose="020B0604020202020204" pitchFamily="34" charset="0"/>
                <a:cs typeface="Arial" panose="020B0604020202020204" pitchFamily="34" charset="0"/>
              </a:rPr>
              <a:t>sustained-value</a:t>
            </a:r>
            <a:r>
              <a:rPr lang="en-US" dirty="0" smtClean="0">
                <a:latin typeface="Arial" panose="020B0604020202020204" pitchFamily="34" charset="0"/>
                <a:cs typeface="Arial" panose="020B0604020202020204" pitchFamily="34" charset="0"/>
              </a:rPr>
              <a:t>.</a:t>
            </a:r>
          </a:p>
          <a:p>
            <a:pPr marL="0" indent="0">
              <a:buNone/>
            </a:pPr>
            <a:endParaRPr lang="en-US" sz="12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For example, Debbi </a:t>
            </a:r>
            <a:r>
              <a:rPr lang="en-US" dirty="0">
                <a:latin typeface="Arial" panose="020B0604020202020204" pitchFamily="34" charset="0"/>
                <a:cs typeface="Arial" panose="020B0604020202020204" pitchFamily="34" charset="0"/>
              </a:rPr>
              <a:t>Fields, founder of Mrs. Fields Cookies, took </a:t>
            </a:r>
            <a:r>
              <a:rPr lang="en-US" dirty="0" smtClean="0">
                <a:latin typeface="Arial" panose="020B0604020202020204" pitchFamily="34" charset="0"/>
                <a:cs typeface="Arial" panose="020B0604020202020204" pitchFamily="34" charset="0"/>
              </a:rPr>
              <a:t>resources; eggs, butter</a:t>
            </a:r>
            <a:r>
              <a:rPr lang="en-US" dirty="0">
                <a:latin typeface="Arial" panose="020B0604020202020204" pitchFamily="34" charset="0"/>
                <a:cs typeface="Arial" panose="020B0604020202020204" pitchFamily="34" charset="0"/>
              </a:rPr>
              <a:t>, flour, sugar, chocolate chips—and turned them into cookies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She </a:t>
            </a:r>
            <a:r>
              <a:rPr lang="en-US" i="1" dirty="0">
                <a:latin typeface="Arial" panose="020B0604020202020204" pitchFamily="34" charset="0"/>
                <a:cs typeface="Arial" panose="020B0604020202020204" pitchFamily="34" charset="0"/>
              </a:rPr>
              <a:t>added value </a:t>
            </a:r>
            <a:r>
              <a:rPr lang="en-US" dirty="0">
                <a:latin typeface="Arial" panose="020B0604020202020204" pitchFamily="34" charset="0"/>
                <a:cs typeface="Arial" panose="020B0604020202020204" pitchFamily="34" charset="0"/>
              </a:rPr>
              <a:t>to </a:t>
            </a:r>
            <a:r>
              <a:rPr lang="en-US" dirty="0" smtClean="0">
                <a:latin typeface="Arial" panose="020B0604020202020204" pitchFamily="34" charset="0"/>
                <a:cs typeface="Arial" panose="020B0604020202020204" pitchFamily="34" charset="0"/>
              </a:rPr>
              <a:t>the resources she had.</a:t>
            </a: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Tree>
    <p:extLst>
      <p:ext uri="{BB962C8B-B14F-4D97-AF65-F5344CB8AC3E}">
        <p14:creationId xmlns:p14="http://schemas.microsoft.com/office/powerpoint/2010/main" val="32799107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143000"/>
          </a:xfrm>
        </p:spPr>
        <p:txBody>
          <a:bodyPr>
            <a:noAutofit/>
          </a:bodyPr>
          <a:lstStyle/>
          <a:p>
            <a:pPr algn="l"/>
            <a:r>
              <a:rPr lang="en-US" sz="3000" b="1" dirty="0">
                <a:solidFill>
                  <a:srgbClr val="00CC99"/>
                </a:solidFill>
                <a:latin typeface="Arial" panose="020B0604020202020204" pitchFamily="34" charset="0"/>
                <a:cs typeface="Arial" panose="020B0604020202020204" pitchFamily="34" charset="0"/>
              </a:rPr>
              <a:t>Making the Business Work </a:t>
            </a:r>
            <a:r>
              <a:rPr lang="en-US" sz="3000" b="1" dirty="0" smtClean="0">
                <a:solidFill>
                  <a:srgbClr val="00CC99"/>
                </a:solidFill>
                <a:latin typeface="Arial" panose="020B0604020202020204" pitchFamily="34" charset="0"/>
                <a:cs typeface="Arial" panose="020B0604020202020204" pitchFamily="34" charset="0"/>
              </a:rPr>
              <a:t>Personally and </a:t>
            </a:r>
            <a:r>
              <a:rPr lang="en-US" sz="3000" b="1" dirty="0">
                <a:solidFill>
                  <a:srgbClr val="00CC99"/>
                </a:solidFill>
                <a:latin typeface="Arial" panose="020B0604020202020204" pitchFamily="34" charset="0"/>
                <a:cs typeface="Arial" panose="020B0604020202020204" pitchFamily="34" charset="0"/>
              </a:rPr>
              <a:t>Professionally</a:t>
            </a:r>
            <a:endParaRPr lang="en-US" sz="3000"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600200"/>
            <a:ext cx="8991600" cy="4525963"/>
          </a:xfrm>
        </p:spPr>
        <p:txBody>
          <a:bodyPr>
            <a:normAutofit lnSpcReduction="10000"/>
          </a:bodyPr>
          <a:lstStyle/>
          <a:p>
            <a:pPr marL="0" indent="0">
              <a:buNone/>
            </a:pPr>
            <a:r>
              <a:rPr lang="en-US" sz="3000" dirty="0">
                <a:solidFill>
                  <a:srgbClr val="FF6600"/>
                </a:solidFill>
                <a:latin typeface="Arial" panose="020B0604020202020204" pitchFamily="34" charset="0"/>
                <a:cs typeface="Arial" panose="020B0604020202020204" pitchFamily="34" charset="0"/>
              </a:rPr>
              <a:t>A Business Must Make a Profit to Stay in </a:t>
            </a:r>
            <a:r>
              <a:rPr lang="en-US" sz="3000" dirty="0" smtClean="0">
                <a:solidFill>
                  <a:srgbClr val="FF6600"/>
                </a:solidFill>
                <a:latin typeface="Arial" panose="020B0604020202020204" pitchFamily="34" charset="0"/>
                <a:cs typeface="Arial" panose="020B0604020202020204" pitchFamily="34" charset="0"/>
              </a:rPr>
              <a:t>Business:</a:t>
            </a:r>
          </a:p>
          <a:p>
            <a:r>
              <a:rPr lang="en-US" b="1" dirty="0" smtClean="0">
                <a:latin typeface="Arial" panose="020B0604020202020204" pitchFamily="34" charset="0"/>
                <a:cs typeface="Arial" panose="020B0604020202020204" pitchFamily="34" charset="0"/>
              </a:rPr>
              <a:t>Profit - </a:t>
            </a:r>
            <a:r>
              <a:rPr lang="en-US" dirty="0">
                <a:latin typeface="Arial" panose="020B0604020202020204" pitchFamily="34" charset="0"/>
                <a:cs typeface="Arial" panose="020B0604020202020204" pitchFamily="34" charset="0"/>
              </a:rPr>
              <a:t>amount of </a:t>
            </a:r>
            <a:r>
              <a:rPr lang="en-US" dirty="0" smtClean="0">
                <a:latin typeface="Arial" panose="020B0604020202020204" pitchFamily="34" charset="0"/>
                <a:cs typeface="Arial" panose="020B0604020202020204" pitchFamily="34" charset="0"/>
              </a:rPr>
              <a:t>money remaining after </a:t>
            </a:r>
            <a:r>
              <a:rPr lang="en-US" dirty="0">
                <a:latin typeface="Arial" panose="020B0604020202020204" pitchFamily="34" charset="0"/>
                <a:cs typeface="Arial" panose="020B0604020202020204" pitchFamily="34" charset="0"/>
              </a:rPr>
              <a:t>all costs </a:t>
            </a:r>
            <a:r>
              <a:rPr lang="en-US" dirty="0" smtClean="0">
                <a:latin typeface="Arial" panose="020B0604020202020204" pitchFamily="34" charset="0"/>
                <a:cs typeface="Arial" panose="020B0604020202020204" pitchFamily="34" charset="0"/>
              </a:rPr>
              <a:t>are deducted </a:t>
            </a:r>
            <a:r>
              <a:rPr lang="en-US" dirty="0">
                <a:latin typeface="Arial" panose="020B0604020202020204" pitchFamily="34" charset="0"/>
                <a:cs typeface="Arial" panose="020B0604020202020204" pitchFamily="34" charset="0"/>
              </a:rPr>
              <a:t>from the income </a:t>
            </a:r>
            <a:r>
              <a:rPr lang="en-US" dirty="0" smtClean="0">
                <a:latin typeface="Arial" panose="020B0604020202020204" pitchFamily="34" charset="0"/>
                <a:cs typeface="Arial" panose="020B0604020202020204" pitchFamily="34" charset="0"/>
              </a:rPr>
              <a:t>of a </a:t>
            </a:r>
            <a:r>
              <a:rPr lang="en-US" dirty="0">
                <a:latin typeface="Arial" panose="020B0604020202020204" pitchFamily="34" charset="0"/>
                <a:cs typeface="Arial" panose="020B0604020202020204" pitchFamily="34" charset="0"/>
              </a:rPr>
              <a:t>business</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Profit is the sign that the entrepreneur is adding value.</a:t>
            </a:r>
          </a:p>
          <a:p>
            <a:r>
              <a:rPr lang="en-US" dirty="0" smtClean="0">
                <a:latin typeface="Arial" panose="020B0604020202020204" pitchFamily="34" charset="0"/>
                <a:cs typeface="Arial" panose="020B0604020202020204" pitchFamily="34" charset="0"/>
              </a:rPr>
              <a:t>Profit results </a:t>
            </a:r>
            <a:r>
              <a:rPr lang="en-US" dirty="0">
                <a:latin typeface="Arial" panose="020B0604020202020204" pitchFamily="34" charset="0"/>
                <a:cs typeface="Arial" panose="020B0604020202020204" pitchFamily="34" charset="0"/>
              </a:rPr>
              <a:t>from the</a:t>
            </a:r>
            <a:r>
              <a:rPr lang="en-US" dirty="0" smtClean="0">
                <a:latin typeface="Arial" panose="020B0604020202020204" pitchFamily="34" charset="0"/>
                <a:cs typeface="Arial" panose="020B0604020202020204" pitchFamily="34" charset="0"/>
              </a:rPr>
              <a:t> entrepreneur’s choices.</a:t>
            </a:r>
          </a:p>
          <a:p>
            <a:r>
              <a:rPr lang="en-US" b="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rade-off - </a:t>
            </a:r>
            <a:r>
              <a:rPr lang="en-US" dirty="0">
                <a:latin typeface="Arial" panose="020B0604020202020204" pitchFamily="34" charset="0"/>
                <a:cs typeface="Arial" panose="020B0604020202020204" pitchFamily="34" charset="0"/>
              </a:rPr>
              <a:t>the act of giving </a:t>
            </a:r>
            <a:r>
              <a:rPr lang="en-US" dirty="0" smtClean="0">
                <a:latin typeface="Arial" panose="020B0604020202020204" pitchFamily="34" charset="0"/>
                <a:cs typeface="Arial" panose="020B0604020202020204" pitchFamily="34" charset="0"/>
              </a:rPr>
              <a:t>up one thing </a:t>
            </a:r>
            <a:r>
              <a:rPr lang="en-US" dirty="0">
                <a:latin typeface="Arial" panose="020B0604020202020204" pitchFamily="34" charset="0"/>
                <a:cs typeface="Arial" panose="020B0604020202020204" pitchFamily="34" charset="0"/>
              </a:rPr>
              <a:t>for another.</a:t>
            </a: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Tree>
    <p:extLst>
      <p:ext uri="{BB962C8B-B14F-4D97-AF65-F5344CB8AC3E}">
        <p14:creationId xmlns:p14="http://schemas.microsoft.com/office/powerpoint/2010/main" val="3543506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1143000"/>
          </a:xfrm>
        </p:spPr>
        <p:txBody>
          <a:bodyPr>
            <a:noAutofit/>
          </a:bodyPr>
          <a:lstStyle/>
          <a:p>
            <a:pPr algn="l"/>
            <a:r>
              <a:rPr lang="en-US" sz="3500" b="1" dirty="0">
                <a:solidFill>
                  <a:srgbClr val="00CC99"/>
                </a:solidFill>
                <a:latin typeface="Arial" panose="020B0604020202020204" pitchFamily="34" charset="0"/>
                <a:cs typeface="Arial" panose="020B0604020202020204" pitchFamily="34" charset="0"/>
              </a:rPr>
              <a:t>Seven Rules for Building a Successful Business</a:t>
            </a:r>
            <a:endParaRPr lang="en-US" sz="3500" dirty="0">
              <a:solidFill>
                <a:srgbClr val="00CC99"/>
              </a:solidFill>
              <a:latin typeface="Arial" panose="020B0604020202020204" pitchFamily="34" charset="0"/>
              <a:cs typeface="Arial" panose="020B0604020202020204" pitchFamily="34" charset="0"/>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365979682"/>
              </p:ext>
            </p:extLst>
          </p:nvPr>
        </p:nvGraphicFramePr>
        <p:xfrm>
          <a:off x="228600" y="1295400"/>
          <a:ext cx="8534400" cy="4876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Copyright © 2016 Pearson Education, Inc.</a:t>
            </a:r>
            <a:endParaRPr lang="en-US"/>
          </a:p>
        </p:txBody>
      </p:sp>
    </p:spTree>
    <p:extLst>
      <p:ext uri="{BB962C8B-B14F-4D97-AF65-F5344CB8AC3E}">
        <p14:creationId xmlns:p14="http://schemas.microsoft.com/office/powerpoint/2010/main" val="41951040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id:3287383400_217756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657600"/>
          </a:xfrm>
          <a:prstGeom prst="rect">
            <a:avLst/>
          </a:prstGeom>
          <a:solidFill>
            <a:schemeClr val="hlink"/>
          </a:solidFill>
          <a:ln>
            <a:solidFill>
              <a:schemeClr val="bg1"/>
            </a:solidFill>
            <a:miter lim="800000"/>
            <a:headEnd/>
            <a:tailEnd/>
          </a:ln>
        </p:spPr>
      </p:pic>
      <p:sp>
        <p:nvSpPr>
          <p:cNvPr id="4" name="Footer Placeholder 3"/>
          <p:cNvSpPr>
            <a:spLocks noGrp="1"/>
          </p:cNvSpPr>
          <p:nvPr>
            <p:ph type="ftr" sz="quarter" idx="11"/>
          </p:nvPr>
        </p:nvSpPr>
        <p:spPr/>
        <p:txBody>
          <a:bodyPr/>
          <a:lstStyle/>
          <a:p>
            <a:r>
              <a:rPr lang="en-US" smtClean="0"/>
              <a:t>Copyright © 2016 Pearson Education, Inc.</a:t>
            </a:r>
            <a:endParaRPr lang="en-US"/>
          </a:p>
        </p:txBody>
      </p:sp>
    </p:spTree>
    <p:extLst>
      <p:ext uri="{BB962C8B-B14F-4D97-AF65-F5344CB8AC3E}">
        <p14:creationId xmlns:p14="http://schemas.microsoft.com/office/powerpoint/2010/main" val="3629275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43000" y="76200"/>
            <a:ext cx="8229600" cy="1143000"/>
          </a:xfrm>
        </p:spPr>
        <p:txBody>
          <a:bodyPr/>
          <a:lstStyle/>
          <a:p>
            <a:r>
              <a:rPr lang="en-US" b="1" dirty="0" smtClean="0">
                <a:solidFill>
                  <a:srgbClr val="00CC99"/>
                </a:solidFill>
              </a:rPr>
              <a:t>Free-Enterprise System</a:t>
            </a:r>
            <a:endParaRPr lang="en-US" b="1" dirty="0">
              <a:solidFill>
                <a:srgbClr val="00CC99"/>
              </a:solidFill>
            </a:endParaRPr>
          </a:p>
        </p:txBody>
      </p:sp>
      <p:sp>
        <p:nvSpPr>
          <p:cNvPr id="3" name="Content Placeholder 2"/>
          <p:cNvSpPr>
            <a:spLocks noGrp="1"/>
          </p:cNvSpPr>
          <p:nvPr>
            <p:ph idx="1"/>
          </p:nvPr>
        </p:nvSpPr>
        <p:spPr>
          <a:xfrm>
            <a:off x="253622" y="1447800"/>
            <a:ext cx="8814178" cy="5410200"/>
          </a:xfrm>
        </p:spPr>
        <p:txBody>
          <a:bodyPr>
            <a:noAutofit/>
          </a:bodyPr>
          <a:lstStyle/>
          <a:p>
            <a:pPr marL="0" indent="0">
              <a:buNone/>
            </a:pPr>
            <a:r>
              <a:rPr lang="en-US" sz="2500" dirty="0" smtClean="0">
                <a:latin typeface="Arial" panose="020B0604020202020204" pitchFamily="34" charset="0"/>
                <a:cs typeface="Arial" panose="020B0604020202020204" pitchFamily="34" charset="0"/>
              </a:rPr>
              <a:t>Entrepreneurs seek </a:t>
            </a:r>
            <a:r>
              <a:rPr lang="en-US" sz="2500" dirty="0">
                <a:latin typeface="Arial" panose="020B0604020202020204" pitchFamily="34" charset="0"/>
                <a:cs typeface="Arial" panose="020B0604020202020204" pitchFamily="34" charset="0"/>
              </a:rPr>
              <a:t>opportunities that they envision </a:t>
            </a:r>
            <a:r>
              <a:rPr lang="en-US" sz="2500" dirty="0" smtClean="0">
                <a:latin typeface="Arial" panose="020B0604020202020204" pitchFamily="34" charset="0"/>
                <a:cs typeface="Arial" panose="020B0604020202020204" pitchFamily="34" charset="0"/>
              </a:rPr>
              <a:t>as </a:t>
            </a:r>
            <a:r>
              <a:rPr lang="en-US" sz="2500" dirty="0">
                <a:latin typeface="Arial" panose="020B0604020202020204" pitchFamily="34" charset="0"/>
                <a:cs typeface="Arial" panose="020B0604020202020204" pitchFamily="34" charset="0"/>
              </a:rPr>
              <a:t>generators of </a:t>
            </a:r>
            <a:r>
              <a:rPr lang="en-US" sz="2500" dirty="0" smtClean="0">
                <a:latin typeface="Arial" panose="020B0604020202020204" pitchFamily="34" charset="0"/>
                <a:cs typeface="Arial" panose="020B0604020202020204" pitchFamily="34" charset="0"/>
              </a:rPr>
              <a:t>incremental income</a:t>
            </a:r>
            <a:r>
              <a:rPr lang="en-US" sz="2500" dirty="0">
                <a:latin typeface="Arial" panose="020B0604020202020204" pitchFamily="34" charset="0"/>
                <a:cs typeface="Arial" panose="020B0604020202020204" pitchFamily="34" charset="0"/>
              </a:rPr>
              <a:t>, or </a:t>
            </a:r>
            <a:r>
              <a:rPr lang="en-US" sz="2500" i="1" dirty="0">
                <a:latin typeface="Arial" panose="020B0604020202020204" pitchFamily="34" charset="0"/>
                <a:cs typeface="Arial" panose="020B0604020202020204" pitchFamily="34" charset="0"/>
              </a:rPr>
              <a:t>wealth</a:t>
            </a:r>
            <a:r>
              <a:rPr lang="en-US" sz="2500" dirty="0" smtClean="0">
                <a:latin typeface="Arial" panose="020B0604020202020204" pitchFamily="34" charset="0"/>
                <a:cs typeface="Arial" panose="020B0604020202020204" pitchFamily="34" charset="0"/>
              </a:rPr>
              <a:t>.</a:t>
            </a:r>
          </a:p>
          <a:p>
            <a:r>
              <a:rPr lang="en-US" sz="2500" b="1" dirty="0">
                <a:latin typeface="Arial" panose="020B0604020202020204" pitchFamily="34" charset="0"/>
                <a:cs typeface="Arial" panose="020B0604020202020204" pitchFamily="34" charset="0"/>
              </a:rPr>
              <a:t>F</a:t>
            </a:r>
            <a:r>
              <a:rPr lang="en-US" sz="2500" b="1" dirty="0" smtClean="0">
                <a:latin typeface="Arial" panose="020B0604020202020204" pitchFamily="34" charset="0"/>
                <a:cs typeface="Arial" panose="020B0604020202020204" pitchFamily="34" charset="0"/>
              </a:rPr>
              <a:t>ree-enterprise system - </a:t>
            </a:r>
            <a:r>
              <a:rPr lang="en-US" sz="2500" dirty="0" smtClean="0">
                <a:latin typeface="Arial" panose="020B0604020202020204" pitchFamily="34" charset="0"/>
                <a:cs typeface="Arial" panose="020B0604020202020204" pitchFamily="34" charset="0"/>
              </a:rPr>
              <a:t>economic system in </a:t>
            </a:r>
            <a:r>
              <a:rPr lang="en-US" sz="2500" dirty="0">
                <a:latin typeface="Arial" panose="020B0604020202020204" pitchFamily="34" charset="0"/>
                <a:cs typeface="Arial" panose="020B0604020202020204" pitchFamily="34" charset="0"/>
              </a:rPr>
              <a:t>which businesses </a:t>
            </a:r>
            <a:r>
              <a:rPr lang="en-US" sz="2500" dirty="0" smtClean="0">
                <a:latin typeface="Arial" panose="020B0604020202020204" pitchFamily="34" charset="0"/>
                <a:cs typeface="Arial" panose="020B0604020202020204" pitchFamily="34" charset="0"/>
              </a:rPr>
              <a:t>are privately </a:t>
            </a:r>
            <a:r>
              <a:rPr lang="en-US" sz="2500" dirty="0">
                <a:latin typeface="Arial" panose="020B0604020202020204" pitchFamily="34" charset="0"/>
                <a:cs typeface="Arial" panose="020B0604020202020204" pitchFamily="34" charset="0"/>
              </a:rPr>
              <a:t>owned and </a:t>
            </a:r>
            <a:r>
              <a:rPr lang="en-US" sz="2500" dirty="0" smtClean="0">
                <a:latin typeface="Arial" panose="020B0604020202020204" pitchFamily="34" charset="0"/>
                <a:cs typeface="Arial" panose="020B0604020202020204" pitchFamily="34" charset="0"/>
              </a:rPr>
              <a:t>operate relatively </a:t>
            </a:r>
            <a:r>
              <a:rPr lang="en-US" sz="2500" dirty="0">
                <a:latin typeface="Arial" panose="020B0604020202020204" pitchFamily="34" charset="0"/>
                <a:cs typeface="Arial" panose="020B0604020202020204" pitchFamily="34" charset="0"/>
              </a:rPr>
              <a:t>free of </a:t>
            </a:r>
            <a:r>
              <a:rPr lang="en-US" sz="2500" dirty="0" smtClean="0">
                <a:latin typeface="Arial" panose="020B0604020202020204" pitchFamily="34" charset="0"/>
                <a:cs typeface="Arial" panose="020B0604020202020204" pitchFamily="34" charset="0"/>
              </a:rPr>
              <a:t>government interference.</a:t>
            </a:r>
          </a:p>
          <a:p>
            <a:r>
              <a:rPr lang="en-US" sz="2500" b="1" dirty="0" smtClean="0">
                <a:latin typeface="Arial" panose="020B0604020202020204" pitchFamily="34" charset="0"/>
                <a:cs typeface="Arial" panose="020B0604020202020204" pitchFamily="34" charset="0"/>
              </a:rPr>
              <a:t>Capitalism - </a:t>
            </a:r>
            <a:r>
              <a:rPr lang="en-US" sz="2500" dirty="0">
                <a:latin typeface="Arial" panose="020B0604020202020204" pitchFamily="34" charset="0"/>
                <a:cs typeface="Arial" panose="020B0604020202020204" pitchFamily="34" charset="0"/>
              </a:rPr>
              <a:t>the </a:t>
            </a:r>
            <a:r>
              <a:rPr lang="en-US" sz="2500" dirty="0" smtClean="0">
                <a:latin typeface="Arial" panose="020B0604020202020204" pitchFamily="34" charset="0"/>
                <a:cs typeface="Arial" panose="020B0604020202020204" pitchFamily="34" charset="0"/>
              </a:rPr>
              <a:t>free-market system</a:t>
            </a:r>
            <a:r>
              <a:rPr lang="en-US" sz="2500" dirty="0">
                <a:latin typeface="Arial" panose="020B0604020202020204" pitchFamily="34" charset="0"/>
                <a:cs typeface="Arial" panose="020B0604020202020204" pitchFamily="34" charset="0"/>
              </a:rPr>
              <a:t>, characterized </a:t>
            </a:r>
            <a:r>
              <a:rPr lang="en-US" sz="2500" dirty="0" smtClean="0">
                <a:latin typeface="Arial" panose="020B0604020202020204" pitchFamily="34" charset="0"/>
                <a:cs typeface="Arial" panose="020B0604020202020204" pitchFamily="34" charset="0"/>
              </a:rPr>
              <a:t>by individuals </a:t>
            </a:r>
            <a:r>
              <a:rPr lang="en-US" sz="2500" dirty="0">
                <a:latin typeface="Arial" panose="020B0604020202020204" pitchFamily="34" charset="0"/>
                <a:cs typeface="Arial" panose="020B0604020202020204" pitchFamily="34" charset="0"/>
              </a:rPr>
              <a:t>and </a:t>
            </a:r>
            <a:r>
              <a:rPr lang="en-US" sz="2500" dirty="0" smtClean="0">
                <a:latin typeface="Arial" panose="020B0604020202020204" pitchFamily="34" charset="0"/>
                <a:cs typeface="Arial" panose="020B0604020202020204" pitchFamily="34" charset="0"/>
              </a:rPr>
              <a:t>companies competing </a:t>
            </a:r>
            <a:r>
              <a:rPr lang="en-US" sz="2500" dirty="0">
                <a:latin typeface="Arial" panose="020B0604020202020204" pitchFamily="34" charset="0"/>
                <a:cs typeface="Arial" panose="020B0604020202020204" pitchFamily="34" charset="0"/>
              </a:rPr>
              <a:t>for economic </a:t>
            </a:r>
            <a:r>
              <a:rPr lang="en-US" sz="2500" dirty="0" smtClean="0">
                <a:latin typeface="Arial" panose="020B0604020202020204" pitchFamily="34" charset="0"/>
                <a:cs typeface="Arial" panose="020B0604020202020204" pitchFamily="34" charset="0"/>
              </a:rPr>
              <a:t>gains, ownership </a:t>
            </a:r>
            <a:r>
              <a:rPr lang="en-US" sz="2500" dirty="0">
                <a:latin typeface="Arial" panose="020B0604020202020204" pitchFamily="34" charset="0"/>
                <a:cs typeface="Arial" panose="020B0604020202020204" pitchFamily="34" charset="0"/>
              </a:rPr>
              <a:t>of private </a:t>
            </a:r>
            <a:r>
              <a:rPr lang="en-US" sz="2500" dirty="0" smtClean="0">
                <a:latin typeface="Arial" panose="020B0604020202020204" pitchFamily="34" charset="0"/>
                <a:cs typeface="Arial" panose="020B0604020202020204" pitchFamily="34" charset="0"/>
              </a:rPr>
              <a:t>property and </a:t>
            </a:r>
            <a:r>
              <a:rPr lang="en-US" sz="2500" dirty="0">
                <a:latin typeface="Arial" panose="020B0604020202020204" pitchFamily="34" charset="0"/>
                <a:cs typeface="Arial" panose="020B0604020202020204" pitchFamily="34" charset="0"/>
              </a:rPr>
              <a:t>wealth, and price </a:t>
            </a:r>
            <a:r>
              <a:rPr lang="en-US" sz="2500" dirty="0" smtClean="0">
                <a:latin typeface="Arial" panose="020B0604020202020204" pitchFamily="34" charset="0"/>
                <a:cs typeface="Arial" panose="020B0604020202020204" pitchFamily="34" charset="0"/>
              </a:rPr>
              <a:t>determination through free-market forces.</a:t>
            </a: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Tree>
    <p:extLst>
      <p:ext uri="{BB962C8B-B14F-4D97-AF65-F5344CB8AC3E}">
        <p14:creationId xmlns:p14="http://schemas.microsoft.com/office/powerpoint/2010/main" val="3923166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8229600" cy="1143000"/>
          </a:xfrm>
        </p:spPr>
        <p:txBody>
          <a:bodyPr/>
          <a:lstStyle/>
          <a:p>
            <a:r>
              <a:rPr lang="en-US" b="1" dirty="0" smtClean="0">
                <a:solidFill>
                  <a:srgbClr val="00CC99"/>
                </a:solidFill>
                <a:latin typeface="Arial" panose="020B0604020202020204" pitchFamily="34" charset="0"/>
                <a:cs typeface="Arial" panose="020B0604020202020204" pitchFamily="34" charset="0"/>
              </a:rPr>
              <a:t>Capitalism</a:t>
            </a:r>
            <a:endParaRPr lang="en-US" b="1"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0251" y="1219200"/>
            <a:ext cx="8615149" cy="4800600"/>
          </a:xfrm>
        </p:spPr>
        <p:txBody>
          <a:bodyPr>
            <a:noAutofit/>
          </a:bodyPr>
          <a:lstStyle/>
          <a:p>
            <a:r>
              <a:rPr lang="en-US" sz="2500" dirty="0">
                <a:latin typeface="Arial" panose="020B0604020202020204" pitchFamily="34" charset="0"/>
                <a:cs typeface="Arial" panose="020B0604020202020204" pitchFamily="34" charset="0"/>
              </a:rPr>
              <a:t>The free-market system, which is also called </a:t>
            </a:r>
            <a:r>
              <a:rPr lang="en-US" sz="2500" b="1" dirty="0" smtClean="0">
                <a:latin typeface="Arial" panose="020B0604020202020204" pitchFamily="34" charset="0"/>
                <a:cs typeface="Arial" panose="020B0604020202020204" pitchFamily="34" charset="0"/>
              </a:rPr>
              <a:t>capitalism</a:t>
            </a:r>
            <a:r>
              <a:rPr lang="en-US" sz="2500" dirty="0">
                <a:latin typeface="Arial" panose="020B0604020202020204" pitchFamily="34" charset="0"/>
                <a:cs typeface="Arial" panose="020B0604020202020204" pitchFamily="34" charset="0"/>
              </a:rPr>
              <a:t>, typifies the following attributes</a:t>
            </a:r>
            <a:r>
              <a:rPr lang="en-US" sz="2500" dirty="0" smtClean="0">
                <a:latin typeface="Arial" panose="020B0604020202020204" pitchFamily="34" charset="0"/>
                <a:cs typeface="Arial" panose="020B0604020202020204" pitchFamily="34" charset="0"/>
              </a:rPr>
              <a:t>:</a:t>
            </a:r>
          </a:p>
          <a:p>
            <a:pPr marL="0" indent="0">
              <a:buNone/>
            </a:pPr>
            <a:r>
              <a:rPr lang="en-US" sz="2500" dirty="0" smtClean="0">
                <a:latin typeface="Arial" panose="020B0604020202020204" pitchFamily="34" charset="0"/>
                <a:cs typeface="Arial" panose="020B0604020202020204" pitchFamily="34" charset="0"/>
              </a:rPr>
              <a:t>	- Individuals </a:t>
            </a:r>
            <a:r>
              <a:rPr lang="en-US" sz="2500" dirty="0">
                <a:latin typeface="Arial" panose="020B0604020202020204" pitchFamily="34" charset="0"/>
                <a:cs typeface="Arial" panose="020B0604020202020204" pitchFamily="34" charset="0"/>
              </a:rPr>
              <a:t>and companies may compete </a:t>
            </a: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for </a:t>
            </a:r>
            <a:r>
              <a:rPr lang="en-US" sz="2500" dirty="0">
                <a:latin typeface="Arial" panose="020B0604020202020204" pitchFamily="34" charset="0"/>
                <a:cs typeface="Arial" panose="020B0604020202020204" pitchFamily="34" charset="0"/>
              </a:rPr>
              <a:t>their </a:t>
            </a:r>
            <a:r>
              <a:rPr lang="en-US" sz="2500" dirty="0" smtClean="0">
                <a:latin typeface="Arial" panose="020B0604020202020204" pitchFamily="34" charset="0"/>
                <a:cs typeface="Arial" panose="020B0604020202020204" pitchFamily="34" charset="0"/>
              </a:rPr>
              <a:t>own </a:t>
            </a:r>
            <a:r>
              <a:rPr lang="en-US" sz="2500" dirty="0">
                <a:latin typeface="Arial" panose="020B0604020202020204" pitchFamily="34" charset="0"/>
                <a:cs typeface="Arial" panose="020B0604020202020204" pitchFamily="34" charset="0"/>
              </a:rPr>
              <a:t>economic </a:t>
            </a:r>
            <a:r>
              <a:rPr lang="en-US" sz="2500" dirty="0" smtClean="0">
                <a:latin typeface="Arial" panose="020B0604020202020204" pitchFamily="34" charset="0"/>
                <a:cs typeface="Arial" panose="020B0604020202020204" pitchFamily="34" charset="0"/>
              </a:rPr>
              <a:t>gains.</a:t>
            </a:r>
          </a:p>
          <a:p>
            <a:pPr marL="0" indent="0">
              <a:buNone/>
            </a:pPr>
            <a:r>
              <a:rPr lang="en-US" sz="2500" dirty="0" smtClean="0">
                <a:latin typeface="Arial" panose="020B0604020202020204" pitchFamily="34" charset="0"/>
                <a:cs typeface="Arial" panose="020B0604020202020204" pitchFamily="34" charset="0"/>
              </a:rPr>
              <a:t>	- Private </a:t>
            </a:r>
            <a:r>
              <a:rPr lang="en-US" sz="2500" dirty="0">
                <a:latin typeface="Arial" panose="020B0604020202020204" pitchFamily="34" charset="0"/>
                <a:cs typeface="Arial" panose="020B0604020202020204" pitchFamily="34" charset="0"/>
              </a:rPr>
              <a:t>wealth and property ownership are </a:t>
            </a: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permissible. </a:t>
            </a:r>
            <a:endParaRPr lang="en-US" sz="2500" dirty="0">
              <a:latin typeface="Arial" panose="020B0604020202020204" pitchFamily="34" charset="0"/>
              <a:cs typeface="Arial" panose="020B0604020202020204" pitchFamily="34" charset="0"/>
            </a:endParaRPr>
          </a:p>
          <a:p>
            <a:pPr marL="0" indent="0">
              <a:buNone/>
            </a:pPr>
            <a:r>
              <a:rPr lang="en-US" sz="2500" dirty="0" smtClean="0">
                <a:latin typeface="Arial" panose="020B0604020202020204" pitchFamily="34" charset="0"/>
                <a:cs typeface="Arial" panose="020B0604020202020204" pitchFamily="34" charset="0"/>
              </a:rPr>
              <a:t>	- Free-market </a:t>
            </a:r>
            <a:r>
              <a:rPr lang="en-US" sz="2500" dirty="0">
                <a:latin typeface="Arial" panose="020B0604020202020204" pitchFamily="34" charset="0"/>
                <a:cs typeface="Arial" panose="020B0604020202020204" pitchFamily="34" charset="0"/>
              </a:rPr>
              <a:t>forces primarily determine </a:t>
            </a:r>
            <a:r>
              <a:rPr lang="en-US" sz="2500" dirty="0" smtClean="0">
                <a:latin typeface="Arial" panose="020B0604020202020204" pitchFamily="34" charset="0"/>
                <a:cs typeface="Arial" panose="020B0604020202020204" pitchFamily="34" charset="0"/>
              </a:rPr>
              <a:t>  </a:t>
            </a:r>
            <a:br>
              <a:rPr lang="en-US" sz="2500" dirty="0" smtClean="0">
                <a:latin typeface="Arial" panose="020B0604020202020204" pitchFamily="34" charset="0"/>
                <a:cs typeface="Arial" panose="020B0604020202020204" pitchFamily="34" charset="0"/>
              </a:rPr>
            </a:br>
            <a:r>
              <a:rPr lang="en-US" sz="2500" dirty="0" smtClean="0">
                <a:latin typeface="Arial" panose="020B0604020202020204" pitchFamily="34" charset="0"/>
                <a:cs typeface="Arial" panose="020B0604020202020204" pitchFamily="34" charset="0"/>
              </a:rPr>
              <a:t>             prices.</a:t>
            </a:r>
            <a:br>
              <a:rPr lang="en-US" sz="2500" dirty="0" smtClean="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r>
              <a:rPr lang="en-US" sz="2500" b="1" dirty="0" smtClean="0">
                <a:latin typeface="Arial" panose="020B0604020202020204" pitchFamily="34" charset="0"/>
                <a:cs typeface="Arial" panose="020B0604020202020204" pitchFamily="34" charset="0"/>
              </a:rPr>
              <a:t>Capital - </a:t>
            </a:r>
            <a:r>
              <a:rPr lang="en-US" sz="2500" dirty="0">
                <a:latin typeface="Arial" panose="020B0604020202020204" pitchFamily="34" charset="0"/>
                <a:cs typeface="Arial" panose="020B0604020202020204" pitchFamily="34" charset="0"/>
              </a:rPr>
              <a:t>money or </a:t>
            </a:r>
            <a:r>
              <a:rPr lang="en-US" sz="2500" dirty="0" smtClean="0">
                <a:latin typeface="Arial" panose="020B0604020202020204" pitchFamily="34" charset="0"/>
                <a:cs typeface="Arial" panose="020B0604020202020204" pitchFamily="34" charset="0"/>
              </a:rPr>
              <a:t>property owned </a:t>
            </a:r>
            <a:r>
              <a:rPr lang="en-US" sz="2500" dirty="0">
                <a:latin typeface="Arial" panose="020B0604020202020204" pitchFamily="34" charset="0"/>
                <a:cs typeface="Arial" panose="020B0604020202020204" pitchFamily="34" charset="0"/>
              </a:rPr>
              <a:t>or used in business</a:t>
            </a:r>
            <a:r>
              <a:rPr lang="en-US" sz="2500" dirty="0" smtClean="0">
                <a:latin typeface="Arial" panose="020B0604020202020204" pitchFamily="34" charset="0"/>
                <a:cs typeface="Arial" panose="020B0604020202020204" pitchFamily="34" charset="0"/>
              </a:rPr>
              <a:t>.</a:t>
            </a:r>
          </a:p>
          <a:p>
            <a:r>
              <a:rPr lang="en-US" sz="2500" b="1" dirty="0" smtClean="0">
                <a:latin typeface="Arial" panose="020B0604020202020204" pitchFamily="34" charset="0"/>
                <a:cs typeface="Arial" panose="020B0604020202020204" pitchFamily="34" charset="0"/>
              </a:rPr>
              <a:t>Voluntary Exchange - </a:t>
            </a:r>
            <a:r>
              <a:rPr lang="en-US" sz="2500" dirty="0" smtClean="0">
                <a:latin typeface="Arial" panose="020B0604020202020204" pitchFamily="34" charset="0"/>
                <a:cs typeface="Arial" panose="020B0604020202020204" pitchFamily="34" charset="0"/>
              </a:rPr>
              <a:t>a </a:t>
            </a:r>
            <a:r>
              <a:rPr lang="en-US" sz="2500" dirty="0">
                <a:latin typeface="Arial" panose="020B0604020202020204" pitchFamily="34" charset="0"/>
                <a:cs typeface="Arial" panose="020B0604020202020204" pitchFamily="34" charset="0"/>
              </a:rPr>
              <a:t>transaction between </a:t>
            </a:r>
            <a:r>
              <a:rPr lang="en-US" sz="2500" dirty="0" smtClean="0">
                <a:latin typeface="Arial" panose="020B0604020202020204" pitchFamily="34" charset="0"/>
                <a:cs typeface="Arial" panose="020B0604020202020204" pitchFamily="34" charset="0"/>
              </a:rPr>
              <a:t>two parties </a:t>
            </a:r>
            <a:r>
              <a:rPr lang="en-US" sz="2500" dirty="0">
                <a:latin typeface="Arial" panose="020B0604020202020204" pitchFamily="34" charset="0"/>
                <a:cs typeface="Arial" panose="020B0604020202020204" pitchFamily="34" charset="0"/>
              </a:rPr>
              <a:t>who agree to </a:t>
            </a:r>
            <a:r>
              <a:rPr lang="en-US" sz="2500" dirty="0" smtClean="0">
                <a:latin typeface="Arial" panose="020B0604020202020204" pitchFamily="34" charset="0"/>
                <a:cs typeface="Arial" panose="020B0604020202020204" pitchFamily="34" charset="0"/>
              </a:rPr>
              <a:t>trade money </a:t>
            </a:r>
            <a:r>
              <a:rPr lang="en-US" sz="2500" dirty="0">
                <a:latin typeface="Arial" panose="020B0604020202020204" pitchFamily="34" charset="0"/>
                <a:cs typeface="Arial" panose="020B0604020202020204" pitchFamily="34" charset="0"/>
              </a:rPr>
              <a:t>for a product </a:t>
            </a:r>
            <a:r>
              <a:rPr lang="en-US" sz="2500" dirty="0" smtClean="0">
                <a:latin typeface="Arial" panose="020B0604020202020204" pitchFamily="34" charset="0"/>
                <a:cs typeface="Arial" panose="020B0604020202020204" pitchFamily="34" charset="0"/>
              </a:rPr>
              <a:t>or service</a:t>
            </a:r>
            <a:r>
              <a:rPr lang="en-US" sz="2500"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Tree>
    <p:extLst>
      <p:ext uri="{BB962C8B-B14F-4D97-AF65-F5344CB8AC3E}">
        <p14:creationId xmlns:p14="http://schemas.microsoft.com/office/powerpoint/2010/main" val="78074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304800"/>
            <a:ext cx="9067800" cy="1143000"/>
          </a:xfrm>
        </p:spPr>
        <p:txBody>
          <a:bodyPr>
            <a:noAutofit/>
          </a:bodyPr>
          <a:lstStyle/>
          <a:p>
            <a:r>
              <a:rPr lang="en-US" sz="3000" b="1" dirty="0">
                <a:solidFill>
                  <a:srgbClr val="00CC99"/>
                </a:solidFill>
                <a:latin typeface="Arial" panose="020B0604020202020204" pitchFamily="34" charset="0"/>
                <a:cs typeface="Arial" panose="020B0604020202020204" pitchFamily="34" charset="0"/>
              </a:rPr>
              <a:t>Benefits and Challenges of Free Enterprise</a:t>
            </a:r>
            <a:endParaRPr lang="en-US" sz="3000"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219200"/>
            <a:ext cx="8686800" cy="5029200"/>
          </a:xfrm>
          <a:ln>
            <a:solidFill>
              <a:srgbClr val="FF6600"/>
            </a:solidFill>
          </a:ln>
        </p:spPr>
        <p:txBody>
          <a:bodyPr>
            <a:normAutofit fontScale="70000" lnSpcReduction="20000"/>
          </a:bodyPr>
          <a:lstStyle/>
          <a:p>
            <a:pPr marL="0" indent="0">
              <a:buNone/>
            </a:pPr>
            <a:endParaRPr lang="en-US" sz="1400" b="1" dirty="0" smtClean="0">
              <a:solidFill>
                <a:srgbClr val="00CC99"/>
              </a:solidFill>
              <a:latin typeface="Arial" panose="020B0604020202020204" pitchFamily="34" charset="0"/>
              <a:cs typeface="Arial" panose="020B0604020202020204" pitchFamily="34" charset="0"/>
            </a:endParaRPr>
          </a:p>
          <a:p>
            <a:pPr marL="0" indent="0">
              <a:buNone/>
            </a:pPr>
            <a:r>
              <a:rPr lang="en-US" b="1" dirty="0" smtClean="0">
                <a:solidFill>
                  <a:srgbClr val="00CC99"/>
                </a:solidFill>
                <a:latin typeface="Arial" panose="020B0604020202020204" pitchFamily="34" charset="0"/>
                <a:cs typeface="Arial" panose="020B0604020202020204" pitchFamily="34" charset="0"/>
              </a:rPr>
              <a:t>Free Trade:  </a:t>
            </a:r>
          </a:p>
          <a:p>
            <a:r>
              <a:rPr lang="en-US" dirty="0" smtClean="0">
                <a:latin typeface="Arial" panose="020B0604020202020204" pitchFamily="34" charset="0"/>
                <a:cs typeface="Arial" panose="020B0604020202020204" pitchFamily="34" charset="0"/>
              </a:rPr>
              <a:t>For </a:t>
            </a:r>
            <a:r>
              <a:rPr lang="en-US" dirty="0">
                <a:latin typeface="Arial" panose="020B0604020202020204" pitchFamily="34" charset="0"/>
                <a:cs typeface="Arial" panose="020B0604020202020204" pitchFamily="34" charset="0"/>
              </a:rPr>
              <a:t>much of recorded history, international trade was difficult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hazardous. To sell products in another country often required </a:t>
            </a:r>
            <a:r>
              <a:rPr lang="en-US" dirty="0" smtClean="0">
                <a:latin typeface="Arial" panose="020B0604020202020204" pitchFamily="34" charset="0"/>
                <a:cs typeface="Arial" panose="020B0604020202020204" pitchFamily="34" charset="0"/>
              </a:rPr>
              <a:t>long </a:t>
            </a:r>
            <a:r>
              <a:rPr lang="en-US" dirty="0">
                <a:latin typeface="Arial" panose="020B0604020202020204" pitchFamily="34" charset="0"/>
                <a:cs typeface="Arial" panose="020B0604020202020204" pitchFamily="34" charset="0"/>
              </a:rPr>
              <a:t>and dangerous journeys overland or by ship. </a:t>
            </a:r>
            <a:endParaRPr lang="en-US" dirty="0" smtClean="0">
              <a:latin typeface="Arial" panose="020B0604020202020204" pitchFamily="34" charset="0"/>
              <a:cs typeface="Arial" panose="020B0604020202020204" pitchFamily="34" charset="0"/>
            </a:endParaRPr>
          </a:p>
          <a:p>
            <a:endParaRPr lang="en-US" sz="5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Many countries </a:t>
            </a:r>
            <a:r>
              <a:rPr lang="en-US" dirty="0">
                <a:latin typeface="Arial" panose="020B0604020202020204" pitchFamily="34" charset="0"/>
                <a:cs typeface="Arial" panose="020B0604020202020204" pitchFamily="34" charset="0"/>
              </a:rPr>
              <a:t>were closed to outside trade. </a:t>
            </a:r>
            <a:endParaRPr lang="en-US" dirty="0" smtClean="0">
              <a:latin typeface="Arial" panose="020B0604020202020204" pitchFamily="34" charset="0"/>
              <a:cs typeface="Arial" panose="020B0604020202020204" pitchFamily="34" charset="0"/>
            </a:endParaRPr>
          </a:p>
          <a:p>
            <a:endParaRPr lang="en-US" sz="5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Governments </a:t>
            </a:r>
            <a:r>
              <a:rPr lang="en-US" dirty="0">
                <a:latin typeface="Arial" panose="020B0604020202020204" pitchFamily="34" charset="0"/>
                <a:cs typeface="Arial" panose="020B0604020202020204" pitchFamily="34" charset="0"/>
              </a:rPr>
              <a:t>also used their </a:t>
            </a:r>
            <a:r>
              <a:rPr lang="en-US" dirty="0" smtClean="0">
                <a:latin typeface="Arial" panose="020B0604020202020204" pitchFamily="34" charset="0"/>
                <a:cs typeface="Arial" panose="020B0604020202020204" pitchFamily="34" charset="0"/>
              </a:rPr>
              <a:t>power </a:t>
            </a:r>
            <a:r>
              <a:rPr lang="en-US" dirty="0">
                <a:latin typeface="Arial" panose="020B0604020202020204" pitchFamily="34" charset="0"/>
                <a:cs typeface="Arial" panose="020B0604020202020204" pitchFamily="34" charset="0"/>
              </a:rPr>
              <a:t>to give their own businesspeople competitive advantages </a:t>
            </a:r>
            <a:r>
              <a:rPr lang="en-US" dirty="0" smtClean="0">
                <a:latin typeface="Arial" panose="020B0604020202020204" pitchFamily="34" charset="0"/>
                <a:cs typeface="Arial" panose="020B0604020202020204" pitchFamily="34" charset="0"/>
              </a:rPr>
              <a:t>over </a:t>
            </a:r>
            <a:r>
              <a:rPr lang="en-US" dirty="0">
                <a:latin typeface="Arial" panose="020B0604020202020204" pitchFamily="34" charset="0"/>
                <a:cs typeface="Arial" panose="020B0604020202020204" pitchFamily="34" charset="0"/>
              </a:rPr>
              <a:t>those from other countries by establishing trade barriers, </a:t>
            </a:r>
            <a:r>
              <a:rPr lang="en-US" dirty="0" smtClean="0">
                <a:latin typeface="Arial" panose="020B0604020202020204" pitchFamily="34" charset="0"/>
                <a:cs typeface="Arial" panose="020B0604020202020204" pitchFamily="34" charset="0"/>
              </a:rPr>
              <a:t>such </a:t>
            </a:r>
            <a:r>
              <a:rPr lang="en-US" dirty="0">
                <a:latin typeface="Arial" panose="020B0604020202020204" pitchFamily="34" charset="0"/>
                <a:cs typeface="Arial" panose="020B0604020202020204" pitchFamily="34" charset="0"/>
              </a:rPr>
              <a:t>as imposing taxes (tariffs) on foreign goods that made them </a:t>
            </a:r>
            <a:r>
              <a:rPr lang="en-US" dirty="0" smtClean="0">
                <a:latin typeface="Arial" panose="020B0604020202020204" pitchFamily="34" charset="0"/>
                <a:cs typeface="Arial" panose="020B0604020202020204" pitchFamily="34" charset="0"/>
              </a:rPr>
              <a:t>very </a:t>
            </a:r>
            <a:r>
              <a:rPr lang="en-US" dirty="0">
                <a:latin typeface="Arial" panose="020B0604020202020204" pitchFamily="34" charset="0"/>
                <a:cs typeface="Arial" panose="020B0604020202020204" pitchFamily="34" charset="0"/>
              </a:rPr>
              <a:t>expensive</a:t>
            </a:r>
            <a:r>
              <a:rPr lang="en-US" dirty="0" smtClean="0">
                <a:latin typeface="Arial" panose="020B0604020202020204" pitchFamily="34" charset="0"/>
                <a:cs typeface="Arial" panose="020B0604020202020204" pitchFamily="34" charset="0"/>
              </a:rPr>
              <a:t>.</a:t>
            </a:r>
          </a:p>
          <a:p>
            <a:pPr marL="0" indent="0">
              <a:buNone/>
            </a:pPr>
            <a:r>
              <a:rPr lang="en-US" sz="600"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Today</a:t>
            </a:r>
            <a:r>
              <a:rPr lang="en-US" dirty="0">
                <a:latin typeface="Arial" panose="020B0604020202020204" pitchFamily="34" charset="0"/>
                <a:cs typeface="Arial" panose="020B0604020202020204" pitchFamily="34" charset="0"/>
              </a:rPr>
              <a:t>, trade barriers have fallen in many parts of the </a:t>
            </a:r>
            <a:r>
              <a:rPr lang="en-US" dirty="0" smtClean="0">
                <a:latin typeface="Arial" panose="020B0604020202020204" pitchFamily="34" charset="0"/>
                <a:cs typeface="Arial" panose="020B0604020202020204" pitchFamily="34" charset="0"/>
              </a:rPr>
              <a:t>world.</a:t>
            </a:r>
          </a:p>
          <a:p>
            <a:pPr marL="0" indent="0">
              <a:buNone/>
            </a:pPr>
            <a:r>
              <a:rPr lang="en-US" sz="600"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North American Free Trade Agreement (NAFTA) </a:t>
            </a:r>
            <a:r>
              <a:rPr lang="en-US" dirty="0" smtClean="0">
                <a:latin typeface="Arial" panose="020B0604020202020204" pitchFamily="34" charset="0"/>
                <a:cs typeface="Arial" panose="020B0604020202020204" pitchFamily="34" charset="0"/>
              </a:rPr>
              <a:t>of </a:t>
            </a:r>
            <a:r>
              <a:rPr lang="en-US" dirty="0">
                <a:latin typeface="Arial" panose="020B0604020202020204" pitchFamily="34" charset="0"/>
                <a:cs typeface="Arial" panose="020B0604020202020204" pitchFamily="34" charset="0"/>
              </a:rPr>
              <a:t>1994 </a:t>
            </a:r>
            <a:r>
              <a:rPr lang="en-US" dirty="0" smtClean="0">
                <a:latin typeface="Arial" panose="020B0604020202020204" pitchFamily="34" charset="0"/>
                <a:cs typeface="Arial" panose="020B0604020202020204" pitchFamily="34" charset="0"/>
              </a:rPr>
              <a:t>eliminated </a:t>
            </a:r>
            <a:r>
              <a:rPr lang="en-US" dirty="0">
                <a:latin typeface="Arial" panose="020B0604020202020204" pitchFamily="34" charset="0"/>
                <a:cs typeface="Arial" panose="020B0604020202020204" pitchFamily="34" charset="0"/>
              </a:rPr>
              <a:t>trade barriers between the United States, </a:t>
            </a:r>
            <a:r>
              <a:rPr lang="en-US" dirty="0" smtClean="0">
                <a:latin typeface="Arial" panose="020B0604020202020204" pitchFamily="34" charset="0"/>
                <a:cs typeface="Arial" panose="020B0604020202020204" pitchFamily="34" charset="0"/>
              </a:rPr>
              <a:t>Mexico</a:t>
            </a:r>
            <a:r>
              <a:rPr lang="en-US" dirty="0">
                <a:latin typeface="Arial" panose="020B0604020202020204" pitchFamily="34" charset="0"/>
                <a:cs typeface="Arial" panose="020B0604020202020204" pitchFamily="34" charset="0"/>
              </a:rPr>
              <a:t>, and </a:t>
            </a:r>
            <a:r>
              <a:rPr lang="en-US" dirty="0" smtClean="0">
                <a:latin typeface="Arial" panose="020B0604020202020204" pitchFamily="34" charset="0"/>
                <a:cs typeface="Arial" panose="020B0604020202020204" pitchFamily="34" charset="0"/>
              </a:rPr>
              <a:t>Canada.</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6" name="TextBox 5"/>
          <p:cNvSpPr txBox="1"/>
          <p:nvPr/>
        </p:nvSpPr>
        <p:spPr>
          <a:xfrm>
            <a:off x="228600" y="838200"/>
            <a:ext cx="8686800" cy="400110"/>
          </a:xfrm>
          <a:prstGeom prst="rect">
            <a:avLst/>
          </a:prstGeom>
          <a:solidFill>
            <a:srgbClr val="FF6600"/>
          </a:solidFill>
        </p:spPr>
        <p:txBody>
          <a:bodyPr wrap="square" rtlCol="0">
            <a:spAutoFit/>
          </a:bodyPr>
          <a:lstStyle/>
          <a:p>
            <a:r>
              <a:rPr lang="en-US" sz="2000" b="1" dirty="0" smtClean="0">
                <a:solidFill>
                  <a:schemeClr val="bg1"/>
                </a:solidFill>
                <a:latin typeface="Arial" panose="020B0604020202020204" pitchFamily="34" charset="0"/>
                <a:cs typeface="Arial" panose="020B0604020202020204" pitchFamily="34" charset="0"/>
              </a:rPr>
              <a:t>Global Impact…</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218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4500" b="1" dirty="0" smtClean="0">
                <a:solidFill>
                  <a:srgbClr val="00CC99"/>
                </a:solidFill>
                <a:latin typeface="Arial" panose="020B0604020202020204" pitchFamily="34" charset="0"/>
                <a:cs typeface="Arial" panose="020B0604020202020204" pitchFamily="34" charset="0"/>
              </a:rPr>
              <a:t>  What </a:t>
            </a:r>
            <a:r>
              <a:rPr lang="en-US" sz="4500" b="1" dirty="0">
                <a:solidFill>
                  <a:srgbClr val="00CC99"/>
                </a:solidFill>
                <a:latin typeface="Arial" panose="020B0604020202020204" pitchFamily="34" charset="0"/>
                <a:cs typeface="Arial" panose="020B0604020202020204" pitchFamily="34" charset="0"/>
              </a:rPr>
              <a:t>Is a Small </a:t>
            </a:r>
            <a:r>
              <a:rPr lang="en-US" sz="4500" b="1" dirty="0" smtClean="0">
                <a:solidFill>
                  <a:srgbClr val="00CC99"/>
                </a:solidFill>
                <a:latin typeface="Arial" panose="020B0604020202020204" pitchFamily="34" charset="0"/>
                <a:cs typeface="Arial" panose="020B0604020202020204" pitchFamily="34" charset="0"/>
              </a:rPr>
              <a:t>Business?</a:t>
            </a:r>
            <a:endParaRPr lang="en-US" sz="4500"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1015" y="1371600"/>
            <a:ext cx="8750105" cy="4389120"/>
          </a:xfrm>
        </p:spPr>
        <p:txBody>
          <a:bodyPr>
            <a:noAutofit/>
          </a:bodyPr>
          <a:lstStyle/>
          <a:p>
            <a:pPr marL="0" indent="0">
              <a:buNone/>
            </a:pPr>
            <a:r>
              <a:rPr lang="en-US" sz="2500" b="1" dirty="0" smtClean="0">
                <a:solidFill>
                  <a:srgbClr val="FF6600"/>
                </a:solidFill>
                <a:latin typeface="Arial" panose="020B0604020202020204" pitchFamily="34" charset="0"/>
                <a:cs typeface="Arial" panose="020B0604020202020204" pitchFamily="34" charset="0"/>
              </a:rPr>
              <a:t>Small Business </a:t>
            </a:r>
            <a:r>
              <a:rPr lang="en-US" sz="2500" dirty="0" smtClean="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A small business is defined by the </a:t>
            </a:r>
            <a:r>
              <a:rPr lang="en-US" sz="2500" dirty="0" smtClean="0">
                <a:latin typeface="Arial" panose="020B0604020202020204" pitchFamily="34" charset="0"/>
                <a:cs typeface="Arial" panose="020B0604020202020204" pitchFamily="34" charset="0"/>
              </a:rPr>
              <a:t>U.S. </a:t>
            </a:r>
            <a:r>
              <a:rPr lang="en-US" sz="2500" dirty="0">
                <a:latin typeface="Arial" panose="020B0604020202020204" pitchFamily="34" charset="0"/>
                <a:cs typeface="Arial" panose="020B0604020202020204" pitchFamily="34" charset="0"/>
              </a:rPr>
              <a:t>Small Business </a:t>
            </a:r>
            <a:r>
              <a:rPr lang="en-US" sz="2500" dirty="0" smtClean="0">
                <a:latin typeface="Arial" panose="020B0604020202020204" pitchFamily="34" charset="0"/>
                <a:cs typeface="Arial" panose="020B0604020202020204" pitchFamily="34" charset="0"/>
              </a:rPr>
              <a:t>Administration’s Office </a:t>
            </a:r>
            <a:r>
              <a:rPr lang="en-US" sz="2500" dirty="0">
                <a:latin typeface="Arial" panose="020B0604020202020204" pitchFamily="34" charset="0"/>
                <a:cs typeface="Arial" panose="020B0604020202020204" pitchFamily="34" charset="0"/>
              </a:rPr>
              <a:t>of Advocacy as having fewer than 500 employees and selling </a:t>
            </a:r>
            <a:r>
              <a:rPr lang="en-US" sz="2500" dirty="0" smtClean="0">
                <a:latin typeface="Arial" panose="020B0604020202020204" pitchFamily="34" charset="0"/>
                <a:cs typeface="Arial" panose="020B0604020202020204" pitchFamily="34" charset="0"/>
              </a:rPr>
              <a:t>less than </a:t>
            </a:r>
            <a:r>
              <a:rPr lang="en-US" sz="2500" dirty="0">
                <a:latin typeface="Arial" panose="020B0604020202020204" pitchFamily="34" charset="0"/>
                <a:cs typeface="Arial" panose="020B0604020202020204" pitchFamily="34" charset="0"/>
              </a:rPr>
              <a:t>$5 million worth of products or services annually</a:t>
            </a:r>
            <a:r>
              <a:rPr lang="en-US" sz="2500" dirty="0" smtClean="0">
                <a:latin typeface="Arial" panose="020B0604020202020204" pitchFamily="34" charset="0"/>
                <a:cs typeface="Arial" panose="020B0604020202020204" pitchFamily="34" charset="0"/>
              </a:rPr>
              <a:t>.</a:t>
            </a:r>
          </a:p>
          <a:p>
            <a:r>
              <a:rPr lang="en-US" sz="2500" dirty="0">
                <a:latin typeface="Arial" panose="020B0604020202020204" pitchFamily="34" charset="0"/>
                <a:cs typeface="Arial" panose="020B0604020202020204" pitchFamily="34" charset="0"/>
              </a:rPr>
              <a:t>The core principles involved in running a large </a:t>
            </a:r>
            <a:r>
              <a:rPr lang="en-US" sz="2500" dirty="0" smtClean="0">
                <a:latin typeface="Arial" panose="020B0604020202020204" pitchFamily="34" charset="0"/>
                <a:cs typeface="Arial" panose="020B0604020202020204" pitchFamily="34" charset="0"/>
              </a:rPr>
              <a:t>company like </a:t>
            </a:r>
            <a:r>
              <a:rPr lang="en-US" sz="2500" dirty="0">
                <a:latin typeface="Arial" panose="020B0604020202020204" pitchFamily="34" charset="0"/>
                <a:cs typeface="Arial" panose="020B0604020202020204" pitchFamily="34" charset="0"/>
              </a:rPr>
              <a:t>Microsoft—and a corner deli are the same. </a:t>
            </a:r>
          </a:p>
          <a:p>
            <a:pPr marL="0" indent="0">
              <a:buNone/>
            </a:pPr>
            <a:endParaRPr lang="en-US" sz="1200" dirty="0">
              <a:latin typeface="Arial" panose="020B0604020202020204" pitchFamily="34" charset="0"/>
              <a:cs typeface="Arial" panose="020B0604020202020204" pitchFamily="34" charset="0"/>
            </a:endParaRPr>
          </a:p>
          <a:p>
            <a:r>
              <a:rPr lang="en-US" sz="2500" dirty="0">
                <a:latin typeface="Arial" panose="020B0604020202020204" pitchFamily="34" charset="0"/>
                <a:cs typeface="Arial" panose="020B0604020202020204" pitchFamily="34" charset="0"/>
              </a:rPr>
              <a:t>This is why entrepreneurship is often called the engine of an economy. It drives economic creativity, giving rise to wealth and jobs and improving the standard of living.</a:t>
            </a:r>
          </a:p>
          <a:p>
            <a:endParaRPr lang="en-US" sz="2500" dirty="0" smtClean="0">
              <a:latin typeface="Arial" panose="020B0604020202020204" pitchFamily="34" charset="0"/>
              <a:cs typeface="Arial" panose="020B0604020202020204" pitchFamily="34" charset="0"/>
            </a:endParaRPr>
          </a:p>
          <a:p>
            <a:pPr marL="0" indent="0">
              <a:buNone/>
            </a:pPr>
            <a:endParaRPr lang="en-US" sz="1200" dirty="0" smtClean="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Tree>
    <p:extLst>
      <p:ext uri="{BB962C8B-B14F-4D97-AF65-F5344CB8AC3E}">
        <p14:creationId xmlns:p14="http://schemas.microsoft.com/office/powerpoint/2010/main" val="3188495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304800"/>
            <a:ext cx="8229600" cy="1143000"/>
          </a:xfrm>
        </p:spPr>
        <p:txBody>
          <a:bodyPr>
            <a:normAutofit/>
          </a:bodyPr>
          <a:lstStyle/>
          <a:p>
            <a:pPr algn="l"/>
            <a:r>
              <a:rPr lang="en-US" sz="3500" b="1" dirty="0" smtClean="0">
                <a:solidFill>
                  <a:srgbClr val="00CC99"/>
                </a:solidFill>
                <a:latin typeface="Arial" panose="020B0604020202020204" pitchFamily="34" charset="0"/>
                <a:cs typeface="Arial" panose="020B0604020202020204" pitchFamily="34" charset="0"/>
              </a:rPr>
              <a:t>Small Business</a:t>
            </a:r>
            <a:endParaRPr lang="en-US" sz="3500" b="1" dirty="0">
              <a:solidFill>
                <a:srgbClr val="00CC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990599"/>
            <a:ext cx="8610600" cy="5229999"/>
          </a:xfrm>
          <a:ln>
            <a:solidFill>
              <a:srgbClr val="FF6600"/>
            </a:solidFill>
          </a:ln>
        </p:spPr>
        <p:txBody>
          <a:bodyPr>
            <a:normAutofit fontScale="85000" lnSpcReduction="10000"/>
          </a:bodyPr>
          <a:lstStyle/>
          <a:p>
            <a:r>
              <a:rPr lang="en-US" dirty="0" smtClean="0">
                <a:latin typeface="Arial" panose="020B0604020202020204" pitchFamily="34" charset="0"/>
                <a:cs typeface="Arial" panose="020B0604020202020204" pitchFamily="34" charset="0"/>
              </a:rPr>
              <a:t>There </a:t>
            </a:r>
            <a:r>
              <a:rPr lang="en-US" dirty="0">
                <a:latin typeface="Arial" panose="020B0604020202020204" pitchFamily="34" charset="0"/>
                <a:cs typeface="Arial" panose="020B0604020202020204" pitchFamily="34" charset="0"/>
              </a:rPr>
              <a:t>are 27.3 million businesses in the United States; approximately 99.9 percent </a:t>
            </a:r>
            <a:r>
              <a:rPr lang="en-US" dirty="0" smtClean="0">
                <a:latin typeface="Arial" panose="020B0604020202020204" pitchFamily="34" charset="0"/>
                <a:cs typeface="Arial" panose="020B0604020202020204" pitchFamily="34" charset="0"/>
              </a:rPr>
              <a:t>of </a:t>
            </a:r>
            <a:r>
              <a:rPr lang="en-US" dirty="0">
                <a:latin typeface="Arial" panose="020B0604020202020204" pitchFamily="34" charset="0"/>
                <a:cs typeface="Arial" panose="020B0604020202020204" pitchFamily="34" charset="0"/>
              </a:rPr>
              <a:t>them are small companies with fewer than 500 </a:t>
            </a:r>
            <a:r>
              <a:rPr lang="en-US" dirty="0" smtClean="0">
                <a:latin typeface="Arial" panose="020B0604020202020204" pitchFamily="34" charset="0"/>
                <a:cs typeface="Arial" panose="020B0604020202020204" pitchFamily="34" charset="0"/>
              </a:rPr>
              <a:t>employees.</a:t>
            </a:r>
          </a:p>
          <a:p>
            <a:endParaRPr lang="en-US" sz="5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Small </a:t>
            </a:r>
            <a:r>
              <a:rPr lang="en-US" dirty="0">
                <a:latin typeface="Arial" panose="020B0604020202020204" pitchFamily="34" charset="0"/>
                <a:cs typeface="Arial" panose="020B0604020202020204" pitchFamily="34" charset="0"/>
              </a:rPr>
              <a:t>businesses in America employed 49.2 percent of the country’s private </a:t>
            </a: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nongovernment) workforce, hired 43 percent of high-tech workers, and </a:t>
            </a:r>
            <a:r>
              <a:rPr lang="en-US" dirty="0" smtClean="0">
                <a:latin typeface="Arial" panose="020B0604020202020204" pitchFamily="34" charset="0"/>
                <a:cs typeface="Arial" panose="020B0604020202020204" pitchFamily="34" charset="0"/>
              </a:rPr>
              <a:t>created 64 </a:t>
            </a:r>
            <a:r>
              <a:rPr lang="en-US" dirty="0">
                <a:latin typeface="Arial" panose="020B0604020202020204" pitchFamily="34" charset="0"/>
                <a:cs typeface="Arial" panose="020B0604020202020204" pitchFamily="34" charset="0"/>
              </a:rPr>
              <a:t>percent of net new jobs annually over the last </a:t>
            </a:r>
            <a:r>
              <a:rPr lang="en-US" dirty="0" smtClean="0">
                <a:latin typeface="Arial" panose="020B0604020202020204" pitchFamily="34" charset="0"/>
                <a:cs typeface="Arial" panose="020B0604020202020204" pitchFamily="34" charset="0"/>
              </a:rPr>
              <a:t>decade.</a:t>
            </a:r>
          </a:p>
          <a:p>
            <a:endParaRPr lang="en-US" sz="5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Home-based businesses make up 52 percent and franchises 2 percent of all </a:t>
            </a:r>
            <a:r>
              <a:rPr lang="en-US" dirty="0" smtClean="0">
                <a:latin typeface="Arial" panose="020B0604020202020204" pitchFamily="34" charset="0"/>
                <a:cs typeface="Arial" panose="020B0604020202020204" pitchFamily="34" charset="0"/>
              </a:rPr>
              <a:t>small </a:t>
            </a:r>
            <a:r>
              <a:rPr lang="en-US" dirty="0">
                <a:latin typeface="Arial" panose="020B0604020202020204" pitchFamily="34" charset="0"/>
                <a:cs typeface="Arial" panose="020B0604020202020204" pitchFamily="34" charset="0"/>
              </a:rPr>
              <a:t>firms</a:t>
            </a:r>
            <a:r>
              <a:rPr lang="en-US" dirty="0" smtClean="0">
                <a:latin typeface="Arial" panose="020B0604020202020204" pitchFamily="34" charset="0"/>
                <a:cs typeface="Arial" panose="020B0604020202020204" pitchFamily="34" charset="0"/>
              </a:rPr>
              <a:t>.</a:t>
            </a:r>
          </a:p>
          <a:p>
            <a:endParaRPr lang="en-US" sz="500"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Small businesses represent 99.7 percent of all companies with </a:t>
            </a:r>
            <a:r>
              <a:rPr lang="en-US" dirty="0" smtClean="0">
                <a:latin typeface="Arial" panose="020B0604020202020204" pitchFamily="34" charset="0"/>
                <a:cs typeface="Arial" panose="020B0604020202020204" pitchFamily="34" charset="0"/>
              </a:rPr>
              <a:t>employees.</a:t>
            </a:r>
          </a:p>
          <a:p>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7" name="TextBox 6"/>
          <p:cNvSpPr txBox="1"/>
          <p:nvPr/>
        </p:nvSpPr>
        <p:spPr>
          <a:xfrm>
            <a:off x="228600" y="609600"/>
            <a:ext cx="8610600" cy="400110"/>
          </a:xfrm>
          <a:prstGeom prst="rect">
            <a:avLst/>
          </a:prstGeom>
          <a:solidFill>
            <a:srgbClr val="FF6600"/>
          </a:solidFill>
        </p:spPr>
        <p:txBody>
          <a:bodyPr wrap="square" rtlCol="0">
            <a:spAutoFit/>
          </a:bodyPr>
          <a:lstStyle/>
          <a:p>
            <a:r>
              <a:rPr lang="en-US" sz="2000" b="1" dirty="0" err="1" smtClean="0">
                <a:solidFill>
                  <a:schemeClr val="bg1"/>
                </a:solidFill>
                <a:latin typeface="Arial" panose="020B0604020202020204" pitchFamily="34" charset="0"/>
                <a:cs typeface="Arial" panose="020B0604020202020204" pitchFamily="34" charset="0"/>
              </a:rPr>
              <a:t>BizFacts</a:t>
            </a:r>
            <a:endParaRPr lang="en-US" sz="20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457200" y="5943600"/>
            <a:ext cx="8534400" cy="276999"/>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Source: </a:t>
            </a:r>
            <a:r>
              <a:rPr lang="en-US" sz="1200" i="1" dirty="0" smtClean="0">
                <a:latin typeface="Arial" panose="020B0604020202020204" pitchFamily="34" charset="0"/>
                <a:cs typeface="Arial" panose="020B0604020202020204" pitchFamily="34" charset="0"/>
              </a:rPr>
              <a:t>U.S</a:t>
            </a:r>
            <a:r>
              <a:rPr lang="en-US" sz="1200" i="1" dirty="0">
                <a:latin typeface="Arial" panose="020B0604020202020204" pitchFamily="34" charset="0"/>
                <a:cs typeface="Arial" panose="020B0604020202020204" pitchFamily="34" charset="0"/>
              </a:rPr>
              <a:t>. Small Business Administration, accessed March 9, 2014</a:t>
            </a:r>
            <a:r>
              <a:rPr lang="en-US" sz="1200" i="1" dirty="0" smtClean="0">
                <a:latin typeface="Arial" panose="020B0604020202020204" pitchFamily="34" charset="0"/>
                <a:cs typeface="Arial" panose="020B0604020202020204" pitchFamily="34" charset="0"/>
              </a:rPr>
              <a:t>, http</a:t>
            </a:r>
            <a:r>
              <a:rPr lang="en-US" sz="1200" i="1" dirty="0">
                <a:latin typeface="Arial" panose="020B0604020202020204" pitchFamily="34" charset="0"/>
                <a:cs typeface="Arial" panose="020B0604020202020204" pitchFamily="34" charset="0"/>
              </a:rPr>
              <a:t>://www.sba.gov.</a:t>
            </a:r>
          </a:p>
        </p:txBody>
      </p:sp>
    </p:spTree>
    <p:extLst>
      <p:ext uri="{BB962C8B-B14F-4D97-AF65-F5344CB8AC3E}">
        <p14:creationId xmlns:p14="http://schemas.microsoft.com/office/powerpoint/2010/main" val="192855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2027</TotalTime>
  <Words>3101</Words>
  <Application>Microsoft Office PowerPoint</Application>
  <PresentationFormat>On-screen Show (4:3)</PresentationFormat>
  <Paragraphs>394</Paragraphs>
  <Slides>42</Slides>
  <Notes>16</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Chapter 1     Entrepreneurs   Recognize   Opportunities</vt:lpstr>
      <vt:lpstr>Chapter Learning Objectives</vt:lpstr>
      <vt:lpstr>Entrepreneurs Recognize Opportunities</vt:lpstr>
      <vt:lpstr>Entrepreneurship </vt:lpstr>
      <vt:lpstr>Free-Enterprise System</vt:lpstr>
      <vt:lpstr>Capitalism</vt:lpstr>
      <vt:lpstr>Benefits and Challenges of Free Enterprise</vt:lpstr>
      <vt:lpstr>  What Is a Small Business?</vt:lpstr>
      <vt:lpstr>Small Business</vt:lpstr>
      <vt:lpstr>Definitions of Success—Monetary and Other</vt:lpstr>
      <vt:lpstr>Taking the Long View</vt:lpstr>
      <vt:lpstr>Potential Benefits of Entrepreneurship: </vt:lpstr>
      <vt:lpstr>Benefits and Costs of Becoming an Entrepreneur  (cont.)</vt:lpstr>
      <vt:lpstr>Potential Costs of Entrepreneurship </vt:lpstr>
      <vt:lpstr>Benefits and Costs of Becoming an Entrepreneur   (cont.)</vt:lpstr>
      <vt:lpstr>Next-Best Investment</vt:lpstr>
      <vt:lpstr>See Illustration in Textbook Point System</vt:lpstr>
      <vt:lpstr>See Illustration in Textbook Point System</vt:lpstr>
      <vt:lpstr>See Illustration in Textbook Point System</vt:lpstr>
      <vt:lpstr>Entrepreneurial Options</vt:lpstr>
      <vt:lpstr>Entrepreneurial Options</vt:lpstr>
      <vt:lpstr>Entrepreneurial Options</vt:lpstr>
      <vt:lpstr>Entrepreneurial Options</vt:lpstr>
      <vt:lpstr>How Do Entrepreneurs Find Opportunities to Start New Businesses?</vt:lpstr>
      <vt:lpstr>Entrepreneurs Creatively Exploit Changes in Our World</vt:lpstr>
      <vt:lpstr>Entrepreneurs Creatively Exploit Changes in Our World </vt:lpstr>
      <vt:lpstr>Entrepreneurs Creatively Exploit Changes in Our World</vt:lpstr>
      <vt:lpstr>Where Others See Problems, Entrepreneurs Recognize Opportunities</vt:lpstr>
      <vt:lpstr>Train Your Mind to Recognize Business Opportunities</vt:lpstr>
      <vt:lpstr>Train Your Mind to Recognize Business Opportunities</vt:lpstr>
      <vt:lpstr>Entrepreneurs Use Their Imaginations</vt:lpstr>
      <vt:lpstr>An Idea Is Not Necessarily an Opportunity</vt:lpstr>
      <vt:lpstr>SWOT Analysis</vt:lpstr>
      <vt:lpstr>The Five Roots of Opportunity in the Marketplace </vt:lpstr>
      <vt:lpstr>Integrating Internal and External Opportunities</vt:lpstr>
      <vt:lpstr>Establishing Strategies</vt:lpstr>
      <vt:lpstr>There are pros and cons to each approach, and it is worthwhile to give thought to each option.  Note the possibilities in Exhibit 1-2.</vt:lpstr>
      <vt:lpstr>Types of Business Ownership</vt:lpstr>
      <vt:lpstr>The Many Faces of Entrepreneurship</vt:lpstr>
      <vt:lpstr>Making the Business Work Personally and Professionally</vt:lpstr>
      <vt:lpstr>Seven Rules for Building a Successful Business</vt:lpstr>
      <vt:lpstr>PowerPoint Presentation</vt:lpstr>
    </vt:vector>
  </TitlesOfParts>
  <Company>Des Moines Area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Grantham, Vada</dc:creator>
  <cp:lastModifiedBy>Grantham, Vada</cp:lastModifiedBy>
  <cp:revision>229</cp:revision>
  <dcterms:created xsi:type="dcterms:W3CDTF">2014-09-07T13:22:48Z</dcterms:created>
  <dcterms:modified xsi:type="dcterms:W3CDTF">2014-09-10T21:31:37Z</dcterms:modified>
</cp:coreProperties>
</file>