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68" r:id="rId3"/>
    <p:sldId id="270" r:id="rId4"/>
    <p:sldId id="269" r:id="rId5"/>
    <p:sldId id="271" r:id="rId6"/>
    <p:sldId id="272" r:id="rId7"/>
    <p:sldId id="314" r:id="rId8"/>
    <p:sldId id="305" r:id="rId9"/>
    <p:sldId id="257" r:id="rId10"/>
    <p:sldId id="258" r:id="rId11"/>
    <p:sldId id="259" r:id="rId12"/>
    <p:sldId id="260" r:id="rId13"/>
    <p:sldId id="262" r:id="rId14"/>
    <p:sldId id="261" r:id="rId15"/>
    <p:sldId id="264" r:id="rId16"/>
    <p:sldId id="263" r:id="rId17"/>
    <p:sldId id="265" r:id="rId18"/>
    <p:sldId id="266" r:id="rId19"/>
    <p:sldId id="275" r:id="rId20"/>
    <p:sldId id="267" r:id="rId21"/>
    <p:sldId id="273" r:id="rId22"/>
    <p:sldId id="274" r:id="rId23"/>
    <p:sldId id="276" r:id="rId24"/>
    <p:sldId id="277" r:id="rId25"/>
    <p:sldId id="278" r:id="rId26"/>
    <p:sldId id="291" r:id="rId27"/>
    <p:sldId id="290" r:id="rId28"/>
    <p:sldId id="292" r:id="rId29"/>
    <p:sldId id="279" r:id="rId30"/>
    <p:sldId id="280" r:id="rId31"/>
    <p:sldId id="281" r:id="rId32"/>
    <p:sldId id="282" r:id="rId33"/>
    <p:sldId id="283" r:id="rId34"/>
    <p:sldId id="289" r:id="rId35"/>
    <p:sldId id="296" r:id="rId36"/>
    <p:sldId id="294" r:id="rId37"/>
    <p:sldId id="293" r:id="rId38"/>
    <p:sldId id="295" r:id="rId39"/>
    <p:sldId id="297" r:id="rId40"/>
    <p:sldId id="298" r:id="rId41"/>
    <p:sldId id="299" r:id="rId42"/>
    <p:sldId id="286" r:id="rId43"/>
    <p:sldId id="288" r:id="rId44"/>
    <p:sldId id="287" r:id="rId45"/>
    <p:sldId id="284" r:id="rId46"/>
    <p:sldId id="306" r:id="rId47"/>
    <p:sldId id="285" r:id="rId48"/>
    <p:sldId id="300" r:id="rId49"/>
    <p:sldId id="301" r:id="rId50"/>
    <p:sldId id="302" r:id="rId51"/>
    <p:sldId id="303" r:id="rId52"/>
    <p:sldId id="304" r:id="rId53"/>
    <p:sldId id="307" r:id="rId54"/>
    <p:sldId id="308" r:id="rId55"/>
    <p:sldId id="310" r:id="rId56"/>
    <p:sldId id="309" r:id="rId57"/>
    <p:sldId id="311" r:id="rId58"/>
    <p:sldId id="312" r:id="rId59"/>
    <p:sldId id="313" r:id="rId6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DB0CEEB8-5BC2-404A-8296-090C1A639673}" type="datetimeFigureOut">
              <a:rPr lang="ar-SA" smtClean="0"/>
              <a:pPr/>
              <a:t>19/02/37</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7C8135B-2360-4732-A384-F9600C08533D}"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B0CEEB8-5BC2-404A-8296-090C1A639673}" type="datetimeFigureOut">
              <a:rPr lang="ar-SA" smtClean="0"/>
              <a:pPr/>
              <a:t>19/02/37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7C8135B-2360-4732-A384-F9600C08533D}"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B0CEEB8-5BC2-404A-8296-090C1A639673}" type="datetimeFigureOut">
              <a:rPr lang="ar-SA" smtClean="0"/>
              <a:pPr/>
              <a:t>19/02/37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7C8135B-2360-4732-A384-F9600C08533D}"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B0CEEB8-5BC2-404A-8296-090C1A639673}" type="datetimeFigureOut">
              <a:rPr lang="ar-SA" smtClean="0"/>
              <a:pPr/>
              <a:t>19/02/37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7C8135B-2360-4732-A384-F9600C08533D}"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B0CEEB8-5BC2-404A-8296-090C1A639673}" type="datetimeFigureOut">
              <a:rPr lang="ar-SA" smtClean="0"/>
              <a:pPr/>
              <a:t>19/02/37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7C8135B-2360-4732-A384-F9600C08533D}"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DB0CEEB8-5BC2-404A-8296-090C1A639673}" type="datetimeFigureOut">
              <a:rPr lang="ar-SA" smtClean="0"/>
              <a:pPr/>
              <a:t>19/02/37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7C8135B-2360-4732-A384-F9600C08533D}"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DB0CEEB8-5BC2-404A-8296-090C1A639673}" type="datetimeFigureOut">
              <a:rPr lang="ar-SA" smtClean="0"/>
              <a:pPr/>
              <a:t>19/02/37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7C8135B-2360-4732-A384-F9600C08533D}"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DB0CEEB8-5BC2-404A-8296-090C1A639673}" type="datetimeFigureOut">
              <a:rPr lang="ar-SA" smtClean="0"/>
              <a:pPr/>
              <a:t>19/02/37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7C8135B-2360-4732-A384-F9600C08533D}"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B0CEEB8-5BC2-404A-8296-090C1A639673}" type="datetimeFigureOut">
              <a:rPr lang="ar-SA" smtClean="0"/>
              <a:pPr/>
              <a:t>19/02/37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7C8135B-2360-4732-A384-F9600C08533D}"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DB0CEEB8-5BC2-404A-8296-090C1A639673}" type="datetimeFigureOut">
              <a:rPr lang="ar-SA" smtClean="0"/>
              <a:pPr/>
              <a:t>19/02/37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7C8135B-2360-4732-A384-F9600C08533D}"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B0CEEB8-5BC2-404A-8296-090C1A639673}" type="datetimeFigureOut">
              <a:rPr lang="ar-SA" smtClean="0"/>
              <a:pPr/>
              <a:t>19/02/37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7C8135B-2360-4732-A384-F9600C08533D}"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B0CEEB8-5BC2-404A-8296-090C1A639673}" type="datetimeFigureOut">
              <a:rPr lang="ar-SA" smtClean="0"/>
              <a:pPr/>
              <a:t>19/02/37</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7C8135B-2360-4732-A384-F9600C08533D}"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portal.arabeast.edu.sa&#1608;&#1575;&#1585;&#1587;&#1575;&#160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arabeast.edu.sa/graduate-programs/program/Instructional-Media-and-Technology" TargetMode="External"/><Relationship Id="rId13" Type="http://schemas.openxmlformats.org/officeDocument/2006/relationships/hyperlink" Target="http://arabeast.edu.sa/graduate-programs/program/Private-Law" TargetMode="External"/><Relationship Id="rId3" Type="http://schemas.openxmlformats.org/officeDocument/2006/relationships/hyperlink" Target="http://arabeast.edu.sa/graduate-programs/program/Executive-MBA" TargetMode="External"/><Relationship Id="rId7" Type="http://schemas.openxmlformats.org/officeDocument/2006/relationships/hyperlink" Target="http://arabeast.edu.sa/graduate-programs/program/Computer-Technology-and-System-Administration" TargetMode="External"/><Relationship Id="rId12" Type="http://schemas.openxmlformats.org/officeDocument/2006/relationships/hyperlink" Target="http://arabeast.edu.sa/graduate-programs/program/Public-Law" TargetMode="External"/><Relationship Id="rId2" Type="http://schemas.openxmlformats.org/officeDocument/2006/relationships/hyperlink" Target="http://arabeast.edu.sa/graduate-programs/program/MBA" TargetMode="External"/><Relationship Id="rId1" Type="http://schemas.openxmlformats.org/officeDocument/2006/relationships/slideLayout" Target="../slideLayouts/slideLayout2.xml"/><Relationship Id="rId6" Type="http://schemas.openxmlformats.org/officeDocument/2006/relationships/hyperlink" Target="http://arabeast.edu.sa/graduate-programs/program/Computer-Science" TargetMode="External"/><Relationship Id="rId11" Type="http://schemas.openxmlformats.org/officeDocument/2006/relationships/hyperlink" Target="http://arabeast.edu.sa/graduate-programs/program/Kindergarten" TargetMode="External"/><Relationship Id="rId5" Type="http://schemas.openxmlformats.org/officeDocument/2006/relationships/hyperlink" Target="http://arabeast.edu.sa/graduate-programs/program/Professional-Accounting" TargetMode="External"/><Relationship Id="rId10" Type="http://schemas.openxmlformats.org/officeDocument/2006/relationships/hyperlink" Target="http://arabeast.edu.sa/graduate-programs/program/Educational-Administration-and-Supervision" TargetMode="External"/><Relationship Id="rId4" Type="http://schemas.openxmlformats.org/officeDocument/2006/relationships/hyperlink" Target="http://arabeast.edu.sa/graduate-programs/program/Science-in-Accounting" TargetMode="External"/><Relationship Id="rId9" Type="http://schemas.openxmlformats.org/officeDocument/2006/relationships/hyperlink" Target="http://arabeast.edu.sa/graduate-programs/program/Special-Education"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ielts.org/pdf/ielts_handbook_2007.pdf" TargetMode="External"/><Relationship Id="rId2" Type="http://schemas.openxmlformats.org/officeDocument/2006/relationships/hyperlink" Target="https://ielts.britishcouncil.org/Default.aspx" TargetMode="External"/><Relationship Id="rId1" Type="http://schemas.openxmlformats.org/officeDocument/2006/relationships/slideLayout" Target="../slideLayouts/slideLayout2.xml"/><Relationship Id="rId5" Type="http://schemas.openxmlformats.org/officeDocument/2006/relationships/hyperlink" Target="http://i.vietnamdoc.net/data/file/2015/Thang05/26/Cambridge-IELTS-10.pdf" TargetMode="External"/><Relationship Id="rId4" Type="http://schemas.openxmlformats.org/officeDocument/2006/relationships/hyperlink" Target="http://www.ielts-exam.net/Download-free-IELTS-resources.ht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dgs.ksu.edu.sa/"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dgs.ksu.edu.sa/"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twitter.com/Graduate_ima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ets.org/s/toefl/pdf/toefl_student_test_prep_planner.pdf" TargetMode="External"/><Relationship Id="rId2" Type="http://schemas.openxmlformats.org/officeDocument/2006/relationships/hyperlink" Target="https://www.ets.org/s/toefl/pdf/qp_v3_web_a4.pdf" TargetMode="External"/><Relationship Id="rId1" Type="http://schemas.openxmlformats.org/officeDocument/2006/relationships/slideLayout" Target="../slideLayouts/slideLayout2.xml"/><Relationship Id="rId6" Type="http://schemas.openxmlformats.org/officeDocument/2006/relationships/hyperlink" Target="https://www.ets.org/toefl/ibt/prepare/quick_prep/" TargetMode="External"/><Relationship Id="rId5" Type="http://schemas.openxmlformats.org/officeDocument/2006/relationships/hyperlink" Target="https://archive.org/stream/LongmanCompleteCourse.for.the.TOEFL.testPreparation.f/Longman%20-%20Complete%20course.for.the.TOEFL.test%20-%20Preparation.f" TargetMode="External"/><Relationship Id="rId4" Type="http://schemas.openxmlformats.org/officeDocument/2006/relationships/hyperlink" Target="http://www.slideshare.net/poddy123/cambridge-book-soft-copy-preparation-for-toefl-test"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www.imamu.edu.sa/studyprograms/continouslearning/Documents/%D8%AF%D8%A8%D9%84%D9%88%D9%85%20%D8%A7%D9%84%D8%AA%D8%B1%D8%A8%D9%8A%D8%A9.pdf"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hyperlink" Target="https://ar.wikipedia.org/wiki/%D8%AC%D8%A7%D9%85%D8%B9%D8%A9_%D8%AF%D8%A7%D8%B1_%D8%A7%D9%84%D8%B9%D9%84%D9%88%D9%85" TargetMode="External"/><Relationship Id="rId3" Type="http://schemas.openxmlformats.org/officeDocument/2006/relationships/hyperlink" Target="https://ar.wikipedia.org/wiki/1421_%D9%87%D9%80" TargetMode="External"/><Relationship Id="rId7" Type="http://schemas.openxmlformats.org/officeDocument/2006/relationships/hyperlink" Target="https://ar.wikipedia.org/wiki/1429_%D9%87%D9%80" TargetMode="External"/><Relationship Id="rId2" Type="http://schemas.openxmlformats.org/officeDocument/2006/relationships/hyperlink" Target="https://ar.wikipedia.org/wiki/%D8%B9%D8%A8%D8%AF_%D8%A7%D9%84%D8%B9%D8%B2%D9%8A%D8%B2_%D8%A8%D9%86_%D8%B9%D9%84%D9%8A_%D8%A7%D9%84%D8%AA%D9%88%D9%8A%D8%AC%D8%B1%D9%8A" TargetMode="External"/><Relationship Id="rId1" Type="http://schemas.openxmlformats.org/officeDocument/2006/relationships/slideLayout" Target="../slideLayouts/slideLayout2.xml"/><Relationship Id="rId6" Type="http://schemas.openxmlformats.org/officeDocument/2006/relationships/hyperlink" Target="https://ar.wikipedia.org/wiki/1425_%D9%87%D9%80" TargetMode="External"/><Relationship Id="rId5" Type="http://schemas.openxmlformats.org/officeDocument/2006/relationships/hyperlink" Target="https://ar.wikipedia.org/wiki/1422_%D9%87%D9%80" TargetMode="External"/><Relationship Id="rId4" Type="http://schemas.openxmlformats.org/officeDocument/2006/relationships/hyperlink" Target="https://ar.wikipedia.org/wiki/%D9%88%D8%B2%D8%A7%D8%B1%D8%A9_%D8%A7%D9%84%D8%AA%D8%B9%D9%84%D9%8A%D9%85_%D8%A7%D9%84%D8%B9%D8%A7%D9%84%D9%8A_%D8%A7%D9%84%D8%B3%D8%B9%D9%88%D8%AF%D9%8A%D8%A9"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qudrat1435.blogspot.com/2013/11/1-1-17.html" TargetMode="External"/><Relationship Id="rId2" Type="http://schemas.openxmlformats.org/officeDocument/2006/relationships/hyperlink" Target="http://www.qiyas.sa/Pages/default.aspx"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dau.edu.sa/ar/deanadmissionregistration/admission-ar/apply-online-ar" TargetMode="External"/><Relationship Id="rId2" Type="http://schemas.openxmlformats.org/officeDocument/2006/relationships/hyperlink" Target="https://my.dau.edu.sa/sis/oasis/admission/application_modify.php"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grants.mohe.gov.sa/"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edugate.psu.edu.sa/psu/init"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twitter.com/AlYamamah_Uni"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co/Ekf8xF3Ug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ما بعد البكالوريوس ... تجارب في الابتعاث </a:t>
            </a:r>
            <a:endParaRPr lang="ar-SA" dirty="0"/>
          </a:p>
        </p:txBody>
      </p:sp>
      <p:sp>
        <p:nvSpPr>
          <p:cNvPr id="3" name="عنوان فرعي 2"/>
          <p:cNvSpPr>
            <a:spLocks noGrp="1"/>
          </p:cNvSpPr>
          <p:nvPr>
            <p:ph type="subTitle" idx="1"/>
          </p:nvPr>
        </p:nvSpPr>
        <p:spPr/>
        <p:txBody>
          <a:bodyPr/>
          <a:lstStyle/>
          <a:p>
            <a:pPr algn="ctr"/>
            <a:r>
              <a:rPr lang="ar-SA" dirty="0" smtClean="0"/>
              <a:t>برامج الماجستير الداخلية </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كليات الشرق العربي </a:t>
            </a:r>
            <a:endParaRPr lang="ar-SA" dirty="0"/>
          </a:p>
        </p:txBody>
      </p:sp>
      <p:sp>
        <p:nvSpPr>
          <p:cNvPr id="3" name="عنصر نائب للمحتوى 2"/>
          <p:cNvSpPr>
            <a:spLocks noGrp="1"/>
          </p:cNvSpPr>
          <p:nvPr>
            <p:ph idx="1"/>
          </p:nvPr>
        </p:nvSpPr>
        <p:spPr/>
        <p:txBody>
          <a:bodyPr>
            <a:normAutofit/>
          </a:bodyPr>
          <a:lstStyle/>
          <a:p>
            <a:pPr rtl="0" fontAlgn="base">
              <a:buNone/>
            </a:pPr>
            <a:r>
              <a:rPr lang="ar-SA" dirty="0" smtClean="0"/>
              <a:t>يجوز قبول الطالب في غير تخصص المرحلة الجامعية بناءً على توصية مجلس القسم وفق الشروط التي يضعها لذلك</a:t>
            </a:r>
            <a:r>
              <a:rPr lang="en-US" dirty="0" smtClean="0"/>
              <a:t>.</a:t>
            </a:r>
          </a:p>
          <a:p>
            <a:pPr rtl="0" fontAlgn="base">
              <a:buNone/>
            </a:pPr>
            <a:r>
              <a:rPr lang="ar-SA" dirty="0" smtClean="0"/>
              <a:t>يجوز للقسم المختص أن يشترط لقبول الطالب في مرحلة الماجستير </a:t>
            </a:r>
            <a:r>
              <a:rPr lang="ar-SA" dirty="0" err="1" smtClean="0"/>
              <a:t>إجتياز</a:t>
            </a:r>
            <a:r>
              <a:rPr lang="ar-SA" dirty="0" smtClean="0"/>
              <a:t> عدد من المقررات التكميلية من المرحلة السابقة مع مراعاة ما يلي</a:t>
            </a:r>
            <a:r>
              <a:rPr lang="en-US" dirty="0" smtClean="0"/>
              <a:t>:</a:t>
            </a:r>
          </a:p>
          <a:p>
            <a:pPr rtl="0" fontAlgn="base">
              <a:buNone/>
            </a:pPr>
            <a:r>
              <a:rPr lang="ar-SA" dirty="0" smtClean="0"/>
              <a:t>أن </a:t>
            </a:r>
            <a:r>
              <a:rPr lang="ar-SA" dirty="0" err="1" smtClean="0"/>
              <a:t>لاتزيد</a:t>
            </a:r>
            <a:r>
              <a:rPr lang="ar-SA" dirty="0" smtClean="0"/>
              <a:t> مدة المقررات التكميلية عن فصلين دراسيين</a:t>
            </a:r>
            <a:r>
              <a:rPr lang="en-US" dirty="0" smtClean="0"/>
              <a:t>.</a:t>
            </a:r>
          </a:p>
          <a:p>
            <a:pPr rtl="0" fontAlgn="base">
              <a:buNone/>
            </a:pPr>
            <a:r>
              <a:rPr lang="ar-SA" dirty="0" err="1" smtClean="0"/>
              <a:t>إجتياز</a:t>
            </a:r>
            <a:r>
              <a:rPr lang="ar-SA" dirty="0" smtClean="0"/>
              <a:t> المقرر التكميلي في المرة الأولى بتقدير لا يقل عن جيد</a:t>
            </a:r>
            <a:r>
              <a:rPr lang="en-US" dirty="0" smtClean="0"/>
              <a:t>.</a:t>
            </a:r>
          </a:p>
          <a:p>
            <a:pPr rtl="0" fontAlgn="base">
              <a:buNone/>
            </a:pPr>
            <a:r>
              <a:rPr lang="ar-SA" dirty="0" smtClean="0"/>
              <a:t>أن لا يقل معدله التراكمي في المقررات </a:t>
            </a:r>
            <a:r>
              <a:rPr lang="ar-SA" dirty="0" err="1" smtClean="0"/>
              <a:t>التكلميلية</a:t>
            </a:r>
            <a:r>
              <a:rPr lang="ar-SA" dirty="0" smtClean="0"/>
              <a:t> عن جيد جداً</a:t>
            </a:r>
            <a:r>
              <a:rPr lang="en-US" dirty="0" smtClean="0"/>
              <a:t>.</a:t>
            </a:r>
          </a:p>
          <a:p>
            <a:pPr>
              <a:buNone/>
            </a:pPr>
            <a:r>
              <a:rPr lang="ar-SA" dirty="0" smtClean="0"/>
              <a:t>لا يتـم التسجيل في برنامج الدراسات العليا إلا بعد </a:t>
            </a:r>
            <a:r>
              <a:rPr lang="ar-SA" dirty="0" err="1" smtClean="0"/>
              <a:t>إجتياز</a:t>
            </a:r>
            <a:r>
              <a:rPr lang="ar-SA" dirty="0" smtClean="0"/>
              <a:t> المقررات التكميلية</a:t>
            </a:r>
            <a:endParaRPr lang="en-US" dirty="0" smtClean="0"/>
          </a:p>
          <a:p>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تشترط امتحان </a:t>
            </a:r>
            <a:r>
              <a:rPr lang="ar-SA" dirty="0" err="1" smtClean="0"/>
              <a:t>الايلتس</a:t>
            </a:r>
            <a:r>
              <a:rPr lang="ar-SA" dirty="0" smtClean="0"/>
              <a:t> </a:t>
            </a:r>
            <a:r>
              <a:rPr lang="ar-SA" dirty="0" err="1" smtClean="0"/>
              <a:t>او</a:t>
            </a:r>
            <a:r>
              <a:rPr lang="ar-SA" dirty="0" smtClean="0"/>
              <a:t> </a:t>
            </a:r>
            <a:r>
              <a:rPr lang="ar-SA" dirty="0" err="1" smtClean="0"/>
              <a:t>التوفل</a:t>
            </a:r>
            <a:r>
              <a:rPr lang="ar-SA" dirty="0" smtClean="0"/>
              <a:t> في تخصصات تدرس باللغة الإنجليزية ويسقط الشرط ممن تخصصهم اللغة الانجليزية </a:t>
            </a:r>
          </a:p>
          <a:p>
            <a:r>
              <a:rPr lang="ar-SA" dirty="0" err="1" smtClean="0">
                <a:hlinkClick r:id="rId2" tooltip="التسجيل الإلكتروني"/>
              </a:rPr>
              <a:t>ارسال</a:t>
            </a:r>
            <a:r>
              <a:rPr lang="ar-SA" dirty="0" smtClean="0"/>
              <a:t> الوثائق تعبئة طلب الالتحاق </a:t>
            </a:r>
            <a:r>
              <a:rPr lang="en-US" dirty="0">
                <a:hlinkClick r:id="rId2" tooltip="التسجيل الإلكتروني"/>
              </a:rPr>
              <a:t>http://</a:t>
            </a:r>
            <a:r>
              <a:rPr lang="en-US" dirty="0" smtClean="0">
                <a:hlinkClick r:id="rId2" tooltip="التسجيل الإلكتروني"/>
              </a:rPr>
              <a:t>portal.arabeast.edu.sa</a:t>
            </a:r>
            <a:endParaRPr lang="ar-SA" dirty="0" smtClean="0"/>
          </a:p>
          <a:p>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نظام الدراسة </a:t>
            </a:r>
            <a:endParaRPr lang="ar-SA" dirty="0"/>
          </a:p>
        </p:txBody>
      </p:sp>
      <p:sp>
        <p:nvSpPr>
          <p:cNvPr id="3" name="عنصر نائب للمحتوى 2"/>
          <p:cNvSpPr>
            <a:spLocks noGrp="1"/>
          </p:cNvSpPr>
          <p:nvPr>
            <p:ph idx="1"/>
          </p:nvPr>
        </p:nvSpPr>
        <p:spPr/>
        <p:txBody>
          <a:bodyPr/>
          <a:lstStyle/>
          <a:p>
            <a:pPr rtl="0" fontAlgn="base">
              <a:buNone/>
            </a:pPr>
            <a:r>
              <a:rPr lang="ar-SA" dirty="0"/>
              <a:t>تكون الدراسة للماجستير بأحد الأسلوبين </a:t>
            </a:r>
            <a:r>
              <a:rPr lang="ar-SA" dirty="0" smtClean="0"/>
              <a:t>الآتيين</a:t>
            </a:r>
            <a:endParaRPr lang="en-US" dirty="0"/>
          </a:p>
          <a:p>
            <a:pPr rtl="0" fontAlgn="base">
              <a:buNone/>
            </a:pPr>
            <a:r>
              <a:rPr lang="ar-SA" dirty="0"/>
              <a:t>بالمقررات الدراسية </a:t>
            </a:r>
            <a:r>
              <a:rPr lang="ar-SA" dirty="0" smtClean="0"/>
              <a:t>والرسالة</a:t>
            </a:r>
            <a:r>
              <a:rPr lang="en-US" dirty="0" smtClean="0"/>
              <a:t>-</a:t>
            </a:r>
            <a:endParaRPr lang="en-US" dirty="0"/>
          </a:p>
          <a:p>
            <a:pPr>
              <a:buNone/>
            </a:pPr>
            <a:r>
              <a:rPr lang="ar-SA" dirty="0" smtClean="0"/>
              <a:t>-بالمقررات </a:t>
            </a:r>
            <a:r>
              <a:rPr lang="ar-SA" dirty="0"/>
              <a:t>الدراسية في بعض التخصصات ذات الطبيعة المهنية، ويكون من بينها مشروع بحثي يحسب بثلاث وحدات على </a:t>
            </a:r>
            <a:r>
              <a:rPr lang="ar-SA" dirty="0" smtClean="0"/>
              <a:t>الأقل</a:t>
            </a:r>
          </a:p>
          <a:p>
            <a:pPr>
              <a:buFontTx/>
              <a:buChar char="-"/>
            </a:pPr>
            <a:r>
              <a:rPr lang="ar-SA" dirty="0" smtClean="0"/>
              <a:t>للتسجيل </a:t>
            </a:r>
            <a:r>
              <a:rPr lang="ar-SA" dirty="0"/>
              <a:t>500 ريال غير قابلة للاسترداد ويمكنك التقديم </a:t>
            </a:r>
            <a:r>
              <a:rPr lang="ar-SA" dirty="0" err="1"/>
              <a:t>اكثر</a:t>
            </a:r>
            <a:r>
              <a:rPr lang="ar-SA" dirty="0"/>
              <a:t> من </a:t>
            </a:r>
            <a:r>
              <a:rPr lang="ar-SA" dirty="0" smtClean="0"/>
              <a:t>مره ولكن لا تدفع </a:t>
            </a:r>
            <a:r>
              <a:rPr lang="ar-SA" dirty="0" err="1" smtClean="0"/>
              <a:t>الا</a:t>
            </a:r>
            <a:r>
              <a:rPr lang="ar-SA" dirty="0" smtClean="0"/>
              <a:t> مره </a:t>
            </a:r>
            <a:r>
              <a:rPr lang="ar-SA" dirty="0"/>
              <a:t>واحده </a:t>
            </a:r>
            <a:r>
              <a:rPr lang="ar-SA" dirty="0" smtClean="0"/>
              <a:t>فقط</a:t>
            </a:r>
          </a:p>
          <a:p>
            <a:pPr>
              <a:buFontTx/>
              <a:buChar char="-"/>
            </a:pPr>
            <a:r>
              <a:rPr lang="ar-SA" dirty="0" smtClean="0"/>
              <a:t>تشترط موافقة جهة العمل </a:t>
            </a: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المنح متوقفة </a:t>
            </a:r>
          </a:p>
          <a:p>
            <a:r>
              <a:rPr lang="ar-SA" dirty="0" smtClean="0"/>
              <a:t>لا تقبل شهادات الانتساب </a:t>
            </a:r>
          </a:p>
          <a:p>
            <a:r>
              <a:rPr lang="ar-SA" dirty="0" smtClean="0"/>
              <a:t>التكاليف حوالي 35 </a:t>
            </a:r>
            <a:r>
              <a:rPr lang="ar-SA" dirty="0" err="1" smtClean="0"/>
              <a:t>الف</a:t>
            </a:r>
            <a:r>
              <a:rPr lang="ar-SA" dirty="0" smtClean="0"/>
              <a:t> ريال للفصل الواحد (الأقسام التربوية) </a:t>
            </a:r>
          </a:p>
          <a:p>
            <a:r>
              <a:rPr lang="ar-SA" dirty="0" smtClean="0"/>
              <a:t>4 فصول مع 12 مقرر (سنتان)</a:t>
            </a: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برامج الدراسات العليا </a:t>
            </a:r>
            <a:endParaRPr lang="ar-SA" dirty="0"/>
          </a:p>
        </p:txBody>
      </p:sp>
      <p:sp>
        <p:nvSpPr>
          <p:cNvPr id="3" name="عنصر نائب للمحتوى 2"/>
          <p:cNvSpPr>
            <a:spLocks noGrp="1"/>
          </p:cNvSpPr>
          <p:nvPr>
            <p:ph idx="1"/>
          </p:nvPr>
        </p:nvSpPr>
        <p:spPr>
          <a:xfrm>
            <a:off x="457200" y="857232"/>
            <a:ext cx="8229600" cy="5268931"/>
          </a:xfrm>
        </p:spPr>
        <p:txBody>
          <a:bodyPr>
            <a:normAutofit lnSpcReduction="10000"/>
          </a:bodyPr>
          <a:lstStyle/>
          <a:p>
            <a:pPr lvl="0" rtl="0" fontAlgn="base">
              <a:buNone/>
            </a:pPr>
            <a:r>
              <a:rPr lang="ar-SA" dirty="0" smtClean="0">
                <a:solidFill>
                  <a:srgbClr val="FF0000"/>
                </a:solidFill>
                <a:hlinkClick r:id="rId2"/>
              </a:rPr>
              <a:t>مسارات وبحث تخرج - ﻣﺎﺟﺴﺘﻴﺮ </a:t>
            </a:r>
            <a:r>
              <a:rPr lang="ar-SA" dirty="0">
                <a:solidFill>
                  <a:srgbClr val="FF0000"/>
                </a:solidFill>
                <a:hlinkClick r:id="rId2"/>
              </a:rPr>
              <a:t>ﺇﺩﺍﺭﺓ </a:t>
            </a:r>
            <a:r>
              <a:rPr lang="ar-SA" dirty="0" err="1">
                <a:solidFill>
                  <a:srgbClr val="FF0000"/>
                </a:solidFill>
                <a:hlinkClick r:id="rId2"/>
              </a:rPr>
              <a:t>ﺍ</a:t>
            </a:r>
            <a:r>
              <a:rPr lang="ar-SA" dirty="0">
                <a:solidFill>
                  <a:srgbClr val="FF0000"/>
                </a:solidFill>
                <a:hlinkClick r:id="rId2"/>
              </a:rPr>
              <a:t>ﻷﻋﻤﺎﻝ</a:t>
            </a:r>
            <a:endParaRPr lang="en-US" dirty="0">
              <a:solidFill>
                <a:srgbClr val="FF0000"/>
              </a:solidFill>
            </a:endParaRPr>
          </a:p>
          <a:p>
            <a:pPr lvl="0" rtl="0" fontAlgn="base">
              <a:buNone/>
            </a:pPr>
            <a:r>
              <a:rPr lang="ar-SA" dirty="0" smtClean="0">
                <a:solidFill>
                  <a:srgbClr val="FF0000"/>
                </a:solidFill>
                <a:hlinkClick r:id="rId3"/>
              </a:rPr>
              <a:t>بدون مسارات مع بحث تخرج ---ﺍﻟﻤﺎﺟﺴﺘﻴﺮ </a:t>
            </a:r>
            <a:r>
              <a:rPr lang="ar-SA" dirty="0">
                <a:solidFill>
                  <a:srgbClr val="FF0000"/>
                </a:solidFill>
                <a:hlinkClick r:id="rId3"/>
              </a:rPr>
              <a:t>ﺍﻟﺘﻨﻔﻴﺬﻱ ﻓﻲ ﺇﺩﺍﺭﺓ </a:t>
            </a:r>
            <a:r>
              <a:rPr lang="ar-SA" dirty="0" err="1" smtClean="0">
                <a:solidFill>
                  <a:srgbClr val="FF0000"/>
                </a:solidFill>
                <a:hlinkClick r:id="rId3"/>
              </a:rPr>
              <a:t>ﺍ</a:t>
            </a:r>
            <a:r>
              <a:rPr lang="ar-SA" dirty="0" smtClean="0">
                <a:solidFill>
                  <a:srgbClr val="FF0000"/>
                </a:solidFill>
                <a:hlinkClick r:id="rId3"/>
              </a:rPr>
              <a:t>ﻷﻋﻤﺎﻝ</a:t>
            </a:r>
            <a:endParaRPr lang="en-US" dirty="0">
              <a:solidFill>
                <a:srgbClr val="FF0000"/>
              </a:solidFill>
            </a:endParaRPr>
          </a:p>
          <a:p>
            <a:pPr lvl="0" rtl="0" fontAlgn="base">
              <a:buNone/>
            </a:pPr>
            <a:r>
              <a:rPr lang="ar-SA" dirty="0">
                <a:solidFill>
                  <a:srgbClr val="FF0000"/>
                </a:solidFill>
                <a:hlinkClick r:id="rId4"/>
              </a:rPr>
              <a:t>ﻣﺎﺟﺴﺘﻴﺮ ﺍﻟﻌﻠﻮﻡ ﻓﻲ ﺍﻟﻤﺤﺎﺳﺒﺔ</a:t>
            </a:r>
            <a:endParaRPr lang="en-US" dirty="0">
              <a:solidFill>
                <a:srgbClr val="FF0000"/>
              </a:solidFill>
            </a:endParaRPr>
          </a:p>
          <a:p>
            <a:pPr lvl="0" rtl="0" fontAlgn="base">
              <a:buNone/>
            </a:pPr>
            <a:r>
              <a:rPr lang="ar-SA" dirty="0">
                <a:solidFill>
                  <a:srgbClr val="FF0000"/>
                </a:solidFill>
                <a:hlinkClick r:id="rId5"/>
              </a:rPr>
              <a:t>ﺍﻟﻤﺎﺟﺴﺘﻴﺮ ﺍﻟﻤﻬﻨﻲ ﻓﻲ ﺍﻟﻤﺤﺎﺳﺒﺔ</a:t>
            </a:r>
            <a:endParaRPr lang="en-US" dirty="0">
              <a:solidFill>
                <a:srgbClr val="FF0000"/>
              </a:solidFill>
            </a:endParaRPr>
          </a:p>
          <a:p>
            <a:pPr lvl="0" rtl="0" fontAlgn="base">
              <a:buNone/>
            </a:pPr>
            <a:r>
              <a:rPr lang="ar-SA" dirty="0">
                <a:solidFill>
                  <a:srgbClr val="FF0000"/>
                </a:solidFill>
                <a:hlinkClick r:id="rId6"/>
              </a:rPr>
              <a:t>ﻣﺎﺟﺴﺘﻴﺮ ﻋﻠﻮﻡ ﺍﻟﺤﺎﺳﺐ </a:t>
            </a:r>
            <a:r>
              <a:rPr lang="ar-SA" dirty="0" err="1">
                <a:solidFill>
                  <a:srgbClr val="FF0000"/>
                </a:solidFill>
                <a:hlinkClick r:id="rId6"/>
              </a:rPr>
              <a:t>ﺍ</a:t>
            </a:r>
            <a:r>
              <a:rPr lang="ar-SA" dirty="0">
                <a:solidFill>
                  <a:srgbClr val="FF0000"/>
                </a:solidFill>
                <a:hlinkClick r:id="rId6"/>
              </a:rPr>
              <a:t>ﻵﻟﻲ</a:t>
            </a:r>
            <a:endParaRPr lang="en-US" dirty="0">
              <a:solidFill>
                <a:srgbClr val="FF0000"/>
              </a:solidFill>
            </a:endParaRPr>
          </a:p>
          <a:p>
            <a:pPr lvl="0" rtl="0" fontAlgn="base">
              <a:buNone/>
            </a:pPr>
            <a:r>
              <a:rPr lang="ar-SA" dirty="0">
                <a:solidFill>
                  <a:srgbClr val="FF0000"/>
                </a:solidFill>
                <a:hlinkClick r:id="rId7"/>
              </a:rPr>
              <a:t>ﻣﺎﺟﺴﺘﻴﺮ ﺗﻄﺒﻴﻘﺎﺕ ﺍﻟﺤﺎﺳﺐ ﻭﺇﺩﺍﺭﺓ ﺍﻟﻨﻈﻢ</a:t>
            </a:r>
            <a:endParaRPr lang="en-US" dirty="0">
              <a:solidFill>
                <a:srgbClr val="FF0000"/>
              </a:solidFill>
            </a:endParaRPr>
          </a:p>
          <a:p>
            <a:pPr lvl="0" rtl="0" fontAlgn="base">
              <a:buNone/>
            </a:pPr>
            <a:r>
              <a:rPr lang="ar-SA" dirty="0">
                <a:solidFill>
                  <a:srgbClr val="FF0000"/>
                </a:solidFill>
                <a:hlinkClick r:id="rId8"/>
              </a:rPr>
              <a:t>ﻣﺎﺟﺴﺘﻴﺮ ﻭﺳﺎﺋﻞ ﻭﺗﻜﻨﻮﻟﻮﺟﻴﺎ ﺍﻟﺘﻌﻠﻴﻢ</a:t>
            </a:r>
            <a:endParaRPr lang="en-US" dirty="0">
              <a:solidFill>
                <a:srgbClr val="FF0000"/>
              </a:solidFill>
            </a:endParaRPr>
          </a:p>
          <a:p>
            <a:pPr lvl="0" rtl="0" fontAlgn="base">
              <a:buNone/>
            </a:pPr>
            <a:r>
              <a:rPr lang="ar-SA" dirty="0">
                <a:solidFill>
                  <a:srgbClr val="FF0000"/>
                </a:solidFill>
                <a:hlinkClick r:id="rId9"/>
              </a:rPr>
              <a:t>ﻣﺎﺟﺴﺘﻴﺮ ﺍﻟﺘﺮﺑﻴﺔ ﺍﻟﺨﺎﺻﺔ</a:t>
            </a:r>
            <a:endParaRPr lang="en-US" dirty="0">
              <a:solidFill>
                <a:srgbClr val="FF0000"/>
              </a:solidFill>
            </a:endParaRPr>
          </a:p>
          <a:p>
            <a:pPr lvl="0" rtl="0" fontAlgn="base">
              <a:buNone/>
            </a:pPr>
            <a:r>
              <a:rPr lang="ar-SA" dirty="0">
                <a:solidFill>
                  <a:srgbClr val="FF0000"/>
                </a:solidFill>
                <a:hlinkClick r:id="rId10"/>
              </a:rPr>
              <a:t>ﻣﺎﺟﺴﺘﻴﺮ </a:t>
            </a:r>
            <a:r>
              <a:rPr lang="ar-SA" dirty="0" err="1">
                <a:solidFill>
                  <a:srgbClr val="FF0000"/>
                </a:solidFill>
                <a:hlinkClick r:id="rId10"/>
              </a:rPr>
              <a:t>ﺍ</a:t>
            </a:r>
            <a:r>
              <a:rPr lang="ar-SA" dirty="0">
                <a:solidFill>
                  <a:srgbClr val="FF0000"/>
                </a:solidFill>
                <a:hlinkClick r:id="rId10"/>
              </a:rPr>
              <a:t>ﻹﺩﺍﺭﺓ </a:t>
            </a:r>
            <a:r>
              <a:rPr lang="ar-SA" dirty="0" err="1">
                <a:solidFill>
                  <a:srgbClr val="FF0000"/>
                </a:solidFill>
                <a:hlinkClick r:id="rId10"/>
              </a:rPr>
              <a:t>ﻭﺍ</a:t>
            </a:r>
            <a:r>
              <a:rPr lang="ar-SA" dirty="0">
                <a:solidFill>
                  <a:srgbClr val="FF0000"/>
                </a:solidFill>
                <a:hlinkClick r:id="rId10"/>
              </a:rPr>
              <a:t>ﻹ</a:t>
            </a:r>
            <a:r>
              <a:rPr lang="ar-SA" dirty="0" err="1">
                <a:solidFill>
                  <a:srgbClr val="FF0000"/>
                </a:solidFill>
                <a:hlinkClick r:id="rId10"/>
              </a:rPr>
              <a:t>ﺷﺮﺍﻑ</a:t>
            </a:r>
            <a:r>
              <a:rPr lang="ar-SA" dirty="0">
                <a:solidFill>
                  <a:srgbClr val="FF0000"/>
                </a:solidFill>
                <a:hlinkClick r:id="rId10"/>
              </a:rPr>
              <a:t> ﺍﻟﺘﺮﺑﻮﻱ</a:t>
            </a:r>
            <a:endParaRPr lang="en-US" dirty="0">
              <a:solidFill>
                <a:srgbClr val="FF0000"/>
              </a:solidFill>
            </a:endParaRPr>
          </a:p>
          <a:p>
            <a:pPr lvl="0" rtl="0" fontAlgn="base">
              <a:buNone/>
            </a:pPr>
            <a:r>
              <a:rPr lang="ar-SA" dirty="0">
                <a:solidFill>
                  <a:srgbClr val="FF0000"/>
                </a:solidFill>
                <a:hlinkClick r:id="rId11"/>
              </a:rPr>
              <a:t>ﻣﺎﺟﺴﺘﻴﺮ ﺭﻳﺎﺽ </a:t>
            </a:r>
            <a:r>
              <a:rPr lang="ar-SA" dirty="0" err="1">
                <a:solidFill>
                  <a:srgbClr val="FF0000"/>
                </a:solidFill>
                <a:hlinkClick r:id="rId11"/>
              </a:rPr>
              <a:t>ﺍ</a:t>
            </a:r>
            <a:r>
              <a:rPr lang="ar-SA" dirty="0">
                <a:solidFill>
                  <a:srgbClr val="FF0000"/>
                </a:solidFill>
                <a:hlinkClick r:id="rId11"/>
              </a:rPr>
              <a:t>ﻷ</a:t>
            </a:r>
            <a:r>
              <a:rPr lang="ar-SA" dirty="0" err="1">
                <a:solidFill>
                  <a:srgbClr val="FF0000"/>
                </a:solidFill>
                <a:hlinkClick r:id="rId11"/>
              </a:rPr>
              <a:t>ﻃﻔﺎﻝ</a:t>
            </a:r>
            <a:endParaRPr lang="en-US" dirty="0">
              <a:solidFill>
                <a:srgbClr val="FF0000"/>
              </a:solidFill>
            </a:endParaRPr>
          </a:p>
          <a:p>
            <a:pPr lvl="0" rtl="0" fontAlgn="base">
              <a:buNone/>
            </a:pPr>
            <a:r>
              <a:rPr lang="ar-SA" dirty="0">
                <a:solidFill>
                  <a:srgbClr val="FF0000"/>
                </a:solidFill>
                <a:hlinkClick r:id="rId12"/>
              </a:rPr>
              <a:t>ﺍﻟﻤﺎﺟﺴﺘﻴﺮ ﻓﻲ ﺍﻟﻘﺎﻧﻮﻥ ﺍﻟﻌﺎﻡ</a:t>
            </a:r>
            <a:endParaRPr lang="en-US" dirty="0">
              <a:solidFill>
                <a:srgbClr val="FF0000"/>
              </a:solidFill>
            </a:endParaRPr>
          </a:p>
          <a:p>
            <a:pPr>
              <a:buNone/>
            </a:pPr>
            <a:r>
              <a:rPr lang="ar-SA" dirty="0">
                <a:solidFill>
                  <a:srgbClr val="FF0000"/>
                </a:solidFill>
                <a:hlinkClick r:id="rId13"/>
              </a:rPr>
              <a:t>ﺍﻟﻤﺎﺟﺴﺘﻴﺮ ﻓﻲ ﺍﻟﻘﺎﻧﻮﻥ ﺍﻟﺨﺎﺹ</a:t>
            </a:r>
            <a:endParaRPr lang="ar-SA"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EMBA &amp; MBA</a:t>
            </a:r>
            <a:endParaRPr lang="ar-SA" dirty="0"/>
          </a:p>
        </p:txBody>
      </p:sp>
      <p:sp>
        <p:nvSpPr>
          <p:cNvPr id="3" name="عنصر نائب للمحتوى 2"/>
          <p:cNvSpPr>
            <a:spLocks noGrp="1"/>
          </p:cNvSpPr>
          <p:nvPr>
            <p:ph idx="1"/>
          </p:nvPr>
        </p:nvSpPr>
        <p:spPr/>
        <p:txBody>
          <a:bodyPr>
            <a:normAutofit/>
          </a:bodyPr>
          <a:lstStyle/>
          <a:p>
            <a:pPr algn="l"/>
            <a:r>
              <a:rPr lang="en-US" dirty="0"/>
              <a:t>"Master of Business Administration (MBA) is a master's degree in business administration, which attracts people from a wide range of academic disciplines.</a:t>
            </a:r>
            <a:r>
              <a:rPr lang="en-US" dirty="0" smtClean="0"/>
              <a:t/>
            </a:r>
            <a:br>
              <a:rPr lang="en-US" dirty="0" smtClean="0"/>
            </a:br>
            <a:r>
              <a:rPr lang="en-US" dirty="0" smtClean="0"/>
              <a:t/>
            </a:r>
            <a:br>
              <a:rPr lang="en-US" dirty="0" smtClean="0"/>
            </a:br>
            <a:r>
              <a:rPr lang="en-US" dirty="0"/>
              <a:t>Executive Master of Business Administration (EMBA) programs were first established for senior executives by the University of Chicago in 1943 and are now offered by many schools worldwide.</a:t>
            </a: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ماجستير </a:t>
            </a:r>
            <a:r>
              <a:rPr lang="ar-SA" dirty="0" err="1" smtClean="0"/>
              <a:t>ادارة</a:t>
            </a:r>
            <a:r>
              <a:rPr lang="ar-SA" dirty="0" smtClean="0"/>
              <a:t> </a:t>
            </a:r>
            <a:r>
              <a:rPr lang="ar-SA" dirty="0" err="1" smtClean="0"/>
              <a:t>الاعمال</a:t>
            </a:r>
            <a:r>
              <a:rPr lang="ar-SA" dirty="0" smtClean="0"/>
              <a:t> </a:t>
            </a:r>
            <a:endParaRPr lang="ar-SA" dirty="0"/>
          </a:p>
        </p:txBody>
      </p:sp>
      <p:sp>
        <p:nvSpPr>
          <p:cNvPr id="3" name="عنصر نائب للمحتوى 2"/>
          <p:cNvSpPr>
            <a:spLocks noGrp="1"/>
          </p:cNvSpPr>
          <p:nvPr>
            <p:ph idx="1"/>
          </p:nvPr>
        </p:nvSpPr>
        <p:spPr/>
        <p:txBody>
          <a:bodyPr/>
          <a:lstStyle/>
          <a:p>
            <a:r>
              <a:rPr lang="ar-SA" dirty="0">
                <a:solidFill>
                  <a:srgbClr val="FF0000"/>
                </a:solidFill>
              </a:rPr>
              <a:t>المسارات </a:t>
            </a:r>
            <a:endParaRPr lang="en-US" dirty="0">
              <a:solidFill>
                <a:srgbClr val="FF0000"/>
              </a:solidFill>
            </a:endParaRPr>
          </a:p>
          <a:p>
            <a:r>
              <a:rPr lang="ar-SA" dirty="0"/>
              <a:t>تسويق </a:t>
            </a:r>
            <a:endParaRPr lang="en-US" dirty="0"/>
          </a:p>
          <a:p>
            <a:r>
              <a:rPr lang="ar-SA" dirty="0" err="1"/>
              <a:t>ادارة</a:t>
            </a:r>
            <a:r>
              <a:rPr lang="ar-SA" dirty="0"/>
              <a:t> عامة </a:t>
            </a:r>
            <a:endParaRPr lang="en-US" dirty="0"/>
          </a:p>
          <a:p>
            <a:r>
              <a:rPr lang="ar-SA" dirty="0"/>
              <a:t>نظم المعلومات </a:t>
            </a:r>
            <a:r>
              <a:rPr lang="ar-SA" dirty="0" err="1"/>
              <a:t>الادارية</a:t>
            </a:r>
            <a:r>
              <a:rPr lang="ar-SA" dirty="0"/>
              <a:t> </a:t>
            </a:r>
            <a:endParaRPr lang="en-US" dirty="0"/>
          </a:p>
          <a:p>
            <a:r>
              <a:rPr lang="ar-SA" dirty="0" err="1"/>
              <a:t>ادارة</a:t>
            </a:r>
            <a:r>
              <a:rPr lang="ar-SA" dirty="0"/>
              <a:t> مالي </a:t>
            </a:r>
            <a:endParaRPr lang="en-US" dirty="0"/>
          </a:p>
          <a:p>
            <a:r>
              <a:rPr lang="ar-SA" dirty="0" err="1"/>
              <a:t>ادارة</a:t>
            </a:r>
            <a:r>
              <a:rPr lang="ar-SA" dirty="0"/>
              <a:t> الموارد </a:t>
            </a:r>
            <a:r>
              <a:rPr lang="ar-SA" dirty="0" err="1"/>
              <a:t>البشريه</a:t>
            </a:r>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دليل التسجيل واستمارة القبول </a:t>
            </a:r>
            <a:endParaRPr lang="ar-SA" dirty="0"/>
          </a:p>
        </p:txBody>
      </p:sp>
      <p:sp>
        <p:nvSpPr>
          <p:cNvPr id="3" name="عنصر نائب للمحتوى 2"/>
          <p:cNvSpPr>
            <a:spLocks noGrp="1"/>
          </p:cNvSpPr>
          <p:nvPr>
            <p:ph idx="1"/>
          </p:nvPr>
        </p:nvSpPr>
        <p:spPr/>
        <p:txBody>
          <a:bodyPr/>
          <a:lstStyle/>
          <a:p>
            <a:pPr algn="l">
              <a:buNone/>
            </a:pPr>
            <a:r>
              <a:rPr lang="ar-SA" dirty="0" smtClean="0"/>
              <a:t>يبدأ التسجيل من 15-1 </a:t>
            </a:r>
            <a:r>
              <a:rPr lang="ar-SA" dirty="0" err="1" smtClean="0"/>
              <a:t>الى</a:t>
            </a:r>
            <a:r>
              <a:rPr lang="ar-SA" dirty="0" smtClean="0"/>
              <a:t> 29-2 </a:t>
            </a:r>
            <a:endParaRPr lang="en-US" dirty="0" smtClean="0"/>
          </a:p>
          <a:p>
            <a:pPr algn="l">
              <a:buNone/>
            </a:pPr>
            <a:r>
              <a:rPr lang="ar-SA" dirty="0" smtClean="0"/>
              <a:t>حساب الكلية في </a:t>
            </a:r>
            <a:r>
              <a:rPr lang="ar-SA" dirty="0" err="1" smtClean="0"/>
              <a:t>تويتر</a:t>
            </a:r>
            <a:r>
              <a:rPr lang="ar-SA" dirty="0" smtClean="0"/>
              <a:t> </a:t>
            </a:r>
          </a:p>
          <a:p>
            <a:pPr algn="l">
              <a:buNone/>
            </a:pPr>
            <a:r>
              <a:rPr lang="en-US" dirty="0" smtClean="0"/>
              <a:t>@</a:t>
            </a:r>
            <a:r>
              <a:rPr lang="en-US" dirty="0" err="1" smtClean="0"/>
              <a:t>ArabEastCollege</a:t>
            </a:r>
            <a:r>
              <a:rPr lang="en-US" dirty="0" smtClean="0"/>
              <a:t> </a:t>
            </a:r>
          </a:p>
          <a:p>
            <a:pPr algn="l">
              <a:buNone/>
            </a:pPr>
            <a:r>
              <a:rPr lang="en-US" dirty="0" smtClean="0"/>
              <a:t>http://arabeast.edu.sa/admissions</a:t>
            </a:r>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رابط دائم للصورة المُضمّنة"/>
          <p:cNvPicPr>
            <a:picLocks noGrp="1"/>
          </p:cNvPicPr>
          <p:nvPr>
            <p:ph idx="1"/>
          </p:nvPr>
        </p:nvPicPr>
        <p:blipFill>
          <a:blip r:embed="rId2"/>
          <a:srcRect/>
          <a:stretch>
            <a:fillRect/>
          </a:stretch>
        </p:blipFill>
        <p:spPr bwMode="auto">
          <a:xfrm>
            <a:off x="1500166" y="428604"/>
            <a:ext cx="6000791" cy="5697559"/>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جامعة الفيصل الأهلية </a:t>
            </a:r>
            <a:endParaRPr lang="ar-SA" dirty="0"/>
          </a:p>
        </p:txBody>
      </p:sp>
      <p:sp>
        <p:nvSpPr>
          <p:cNvPr id="3" name="عنصر نائب للمحتوى 2"/>
          <p:cNvSpPr>
            <a:spLocks noGrp="1"/>
          </p:cNvSpPr>
          <p:nvPr>
            <p:ph idx="1"/>
          </p:nvPr>
        </p:nvSpPr>
        <p:spPr/>
        <p:txBody>
          <a:bodyPr/>
          <a:lstStyle/>
          <a:p>
            <a:r>
              <a:rPr lang="ar-SA" b="1" dirty="0" smtClean="0"/>
              <a:t>جامعة الفيصل </a:t>
            </a:r>
            <a:r>
              <a:rPr lang="ar-SA" b="1" dirty="0" err="1" smtClean="0"/>
              <a:t>الأهليه</a:t>
            </a:r>
            <a:r>
              <a:rPr lang="ar-SA" b="1" dirty="0" smtClean="0"/>
              <a:t> هي أحد المشاريع (الغير ربحيه) لمؤسسة الملك فيصل الخيرية يتولى الأمير خالد الفيصل رئاسة مجلس الأمناء بهذه الجامعة،، الجامعة بدأت تقريباً في عام 2008 أي أن لها أربع سنوات،، قوة الجامعة تكمن في تعاقدها مع جامعة هارفارد بعقد مدة 10 سنوات للإشراف على </a:t>
            </a:r>
            <a:r>
              <a:rPr lang="ar-SA" b="1" dirty="0" err="1" smtClean="0"/>
              <a:t>الجامعه</a:t>
            </a:r>
            <a:r>
              <a:rPr lang="ar-SA" b="1" dirty="0" smtClean="0"/>
              <a:t>،، بالإضافة إلى مجموعة من الجامعات </a:t>
            </a:r>
            <a:r>
              <a:rPr lang="ar-SA" b="1" dirty="0" err="1" smtClean="0"/>
              <a:t>المعروفه</a:t>
            </a:r>
            <a:r>
              <a:rPr lang="ar-SA" b="1" dirty="0" smtClean="0"/>
              <a:t> على مستوى العالم كجامعة </a:t>
            </a:r>
            <a:r>
              <a:rPr lang="en-US" b="1" dirty="0" smtClean="0"/>
              <a:t>MIT </a:t>
            </a:r>
            <a:r>
              <a:rPr lang="ar-SA" b="1" dirty="0" smtClean="0"/>
              <a:t>وجامعة </a:t>
            </a:r>
            <a:r>
              <a:rPr lang="en-US" b="1" dirty="0" smtClean="0"/>
              <a:t>International Space University</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الشروط </a:t>
            </a:r>
            <a:r>
              <a:rPr lang="en-US" dirty="0" smtClean="0"/>
              <a:t> </a:t>
            </a:r>
            <a:endParaRPr lang="ar-SA" dirty="0"/>
          </a:p>
        </p:txBody>
      </p:sp>
      <p:sp>
        <p:nvSpPr>
          <p:cNvPr id="3" name="عنصر نائب للمحتوى 2"/>
          <p:cNvSpPr>
            <a:spLocks noGrp="1"/>
          </p:cNvSpPr>
          <p:nvPr>
            <p:ph idx="1"/>
          </p:nvPr>
        </p:nvSpPr>
        <p:spPr>
          <a:xfrm>
            <a:off x="457200" y="642918"/>
            <a:ext cx="8229600" cy="6000792"/>
          </a:xfrm>
        </p:spPr>
        <p:txBody>
          <a:bodyPr>
            <a:normAutofit/>
          </a:bodyPr>
          <a:lstStyle/>
          <a:p>
            <a:r>
              <a:rPr lang="ar-SA" dirty="0" smtClean="0"/>
              <a:t>موافقة جهة العمل (ليس دائما)</a:t>
            </a:r>
          </a:p>
          <a:p>
            <a:r>
              <a:rPr lang="ar-SA" dirty="0" smtClean="0"/>
              <a:t>الشهادة والسجل الأكاديمي (عربي وإنجليزي) موثق </a:t>
            </a:r>
          </a:p>
          <a:p>
            <a:r>
              <a:rPr lang="ar-SA" dirty="0" err="1" smtClean="0"/>
              <a:t>تزكيتين</a:t>
            </a:r>
            <a:r>
              <a:rPr lang="ar-SA" dirty="0" smtClean="0"/>
              <a:t> علميتين </a:t>
            </a:r>
          </a:p>
          <a:p>
            <a:r>
              <a:rPr lang="ar-SA" dirty="0" smtClean="0"/>
              <a:t>درجة اختبار اللغة </a:t>
            </a:r>
          </a:p>
          <a:p>
            <a:r>
              <a:rPr lang="ar-SA" dirty="0" err="1" smtClean="0">
                <a:solidFill>
                  <a:srgbClr val="FF0000"/>
                </a:solidFill>
              </a:rPr>
              <a:t>الأيلتس</a:t>
            </a:r>
            <a:r>
              <a:rPr lang="ar-SA" dirty="0" smtClean="0"/>
              <a:t> </a:t>
            </a:r>
            <a:r>
              <a:rPr lang="en-US" dirty="0" smtClean="0">
                <a:hlinkClick r:id="rId2"/>
              </a:rPr>
              <a:t>https://ielts.britishcouncil.org/Default.aspx</a:t>
            </a:r>
            <a:endParaRPr lang="en-US" dirty="0" smtClean="0"/>
          </a:p>
          <a:p>
            <a:r>
              <a:rPr lang="en-US" dirty="0" smtClean="0">
                <a:hlinkClick r:id="rId3"/>
              </a:rPr>
              <a:t>http://www.ielts.org/pdf/ielts_handbook_2007.pdf</a:t>
            </a:r>
            <a:endParaRPr lang="en-US" dirty="0" smtClean="0"/>
          </a:p>
          <a:p>
            <a:r>
              <a:rPr lang="en-US" dirty="0" smtClean="0">
                <a:hlinkClick r:id="rId4"/>
              </a:rPr>
              <a:t>http://www.ielts-exam.net/Download-free-IELTS-resources.htm</a:t>
            </a:r>
            <a:endParaRPr lang="en-US" dirty="0" smtClean="0"/>
          </a:p>
          <a:p>
            <a:r>
              <a:rPr lang="en-US" dirty="0" smtClean="0">
                <a:hlinkClick r:id="rId5"/>
              </a:rPr>
              <a:t>http://i.vietnamdoc.net/data/file/2015/Thang05/26/Cambridge-IELTS-10.pdf</a:t>
            </a:r>
            <a:endParaRPr lang="ar-SA" dirty="0" smtClean="0"/>
          </a:p>
          <a:p>
            <a:r>
              <a:rPr lang="en-US" dirty="0" err="1" smtClean="0"/>
              <a:t>FutureLearn</a:t>
            </a:r>
            <a:r>
              <a:rPr lang="ar-SA" dirty="0" smtClean="0"/>
              <a:t>- </a:t>
            </a:r>
            <a:r>
              <a:rPr lang="en-US" dirty="0" smtClean="0"/>
              <a:t>MOOQs---  </a:t>
            </a:r>
            <a:r>
              <a:rPr lang="en-US" dirty="0" err="1" smtClean="0"/>
              <a:t>edX</a:t>
            </a:r>
            <a:endParaRPr lang="ar-SA" dirty="0" smtClean="0"/>
          </a:p>
          <a:p>
            <a:endParaRPr lang="en-US" dirty="0" smtClean="0"/>
          </a:p>
          <a:p>
            <a:endParaRPr lang="ar-SA" dirty="0" smtClean="0"/>
          </a:p>
          <a:p>
            <a:endParaRPr lang="ar-SA"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796086"/>
          </a:xfrm>
        </p:spPr>
        <p:txBody>
          <a:bodyPr>
            <a:normAutofit fontScale="90000"/>
          </a:bodyPr>
          <a:lstStyle/>
          <a:p>
            <a:pPr algn="ctr"/>
            <a:r>
              <a:rPr lang="ar-SA" dirty="0" smtClean="0"/>
              <a:t>جامعة الفيصل </a:t>
            </a:r>
            <a:endParaRPr lang="ar-SA" dirty="0"/>
          </a:p>
        </p:txBody>
      </p:sp>
      <p:sp>
        <p:nvSpPr>
          <p:cNvPr id="3" name="عنصر نائب للمحتوى 2"/>
          <p:cNvSpPr>
            <a:spLocks noGrp="1"/>
          </p:cNvSpPr>
          <p:nvPr>
            <p:ph idx="1"/>
          </p:nvPr>
        </p:nvSpPr>
        <p:spPr>
          <a:xfrm>
            <a:off x="457200" y="1571612"/>
            <a:ext cx="8229600" cy="4752988"/>
          </a:xfrm>
        </p:spPr>
        <p:txBody>
          <a:bodyPr>
            <a:normAutofit fontScale="85000" lnSpcReduction="20000"/>
          </a:bodyPr>
          <a:lstStyle/>
          <a:p>
            <a:r>
              <a:rPr lang="ar-SA" dirty="0" smtClean="0"/>
              <a:t>ماجستير إدارة الأعمال </a:t>
            </a:r>
          </a:p>
          <a:p>
            <a:r>
              <a:rPr lang="ar-SA" dirty="0" smtClean="0"/>
              <a:t>500 ريال للتسجيل غير قابلة للاسترداد </a:t>
            </a:r>
          </a:p>
          <a:p>
            <a:r>
              <a:rPr lang="ar-SA" dirty="0" smtClean="0"/>
              <a:t>يسقط اختبار اللغة عن من درس البكالوريوس في دولة تتحدث الانجليزية كلغة رسمية </a:t>
            </a:r>
          </a:p>
          <a:p>
            <a:r>
              <a:rPr lang="ar-SA" dirty="0" err="1" smtClean="0"/>
              <a:t>التوفل</a:t>
            </a:r>
            <a:r>
              <a:rPr lang="ar-SA" dirty="0" smtClean="0"/>
              <a:t> 520وعن طريق </a:t>
            </a:r>
            <a:r>
              <a:rPr lang="ar-SA" dirty="0" err="1" smtClean="0"/>
              <a:t>النت</a:t>
            </a:r>
            <a:r>
              <a:rPr lang="ar-SA" dirty="0" smtClean="0"/>
              <a:t> 70 </a:t>
            </a:r>
            <a:r>
              <a:rPr lang="ar-SA" dirty="0" err="1" smtClean="0"/>
              <a:t>و</a:t>
            </a:r>
            <a:r>
              <a:rPr lang="ar-SA" dirty="0" smtClean="0"/>
              <a:t> 6 في </a:t>
            </a:r>
            <a:r>
              <a:rPr lang="ar-SA" dirty="0" err="1" smtClean="0"/>
              <a:t>الايلتس</a:t>
            </a:r>
            <a:r>
              <a:rPr lang="ar-SA" dirty="0" smtClean="0"/>
              <a:t> </a:t>
            </a:r>
          </a:p>
          <a:p>
            <a:r>
              <a:rPr lang="ar-SA" dirty="0" smtClean="0"/>
              <a:t>الجيمات وال </a:t>
            </a:r>
            <a:r>
              <a:rPr lang="en-US" dirty="0" smtClean="0"/>
              <a:t>GRE </a:t>
            </a:r>
            <a:r>
              <a:rPr lang="ar-SA" dirty="0" smtClean="0"/>
              <a:t>فوق المتوسط </a:t>
            </a:r>
          </a:p>
          <a:p>
            <a:r>
              <a:rPr lang="ar-SA" dirty="0" smtClean="0"/>
              <a:t>خبرة 3 سنوات وتقديم السيرة الذاتية </a:t>
            </a:r>
          </a:p>
          <a:p>
            <a:r>
              <a:rPr lang="ar-SA" dirty="0" smtClean="0"/>
              <a:t>تقديم </a:t>
            </a:r>
            <a:r>
              <a:rPr lang="en-US" dirty="0" smtClean="0"/>
              <a:t>statement of purpose </a:t>
            </a:r>
          </a:p>
          <a:p>
            <a:r>
              <a:rPr lang="ar-SA" dirty="0" smtClean="0"/>
              <a:t>مقابلة مع عميد الكلية </a:t>
            </a:r>
          </a:p>
          <a:p>
            <a:r>
              <a:rPr lang="ar-SA" dirty="0" smtClean="0"/>
              <a:t>هناك منح للمتفوقين </a:t>
            </a:r>
          </a:p>
          <a:p>
            <a:r>
              <a:rPr lang="ar-SA" dirty="0" smtClean="0"/>
              <a:t>الدراسة مسائيا </a:t>
            </a:r>
            <a:r>
              <a:rPr lang="ar-SA" dirty="0" err="1" smtClean="0"/>
              <a:t>الا</a:t>
            </a:r>
            <a:r>
              <a:rPr lang="ar-SA" dirty="0" smtClean="0"/>
              <a:t> الخميس من الصباح حتى المساء </a:t>
            </a:r>
          </a:p>
          <a:p>
            <a:r>
              <a:rPr lang="ar-SA" dirty="0" smtClean="0"/>
              <a:t>مدة الدراسة: 4 فصول (42 </a:t>
            </a:r>
            <a:r>
              <a:rPr lang="ar-SA" dirty="0" err="1" smtClean="0"/>
              <a:t>ساعه</a:t>
            </a:r>
            <a:r>
              <a:rPr lang="ar-SA" dirty="0" smtClean="0"/>
              <a:t>) 9 مواد </a:t>
            </a:r>
            <a:r>
              <a:rPr lang="ar-SA" dirty="0" err="1" smtClean="0"/>
              <a:t>اجبارية</a:t>
            </a:r>
            <a:r>
              <a:rPr lang="ar-SA" dirty="0" smtClean="0"/>
              <a:t> و3 اختياري (لا يوجد مشروع)</a:t>
            </a:r>
          </a:p>
          <a:p>
            <a:r>
              <a:rPr lang="ar-SA" dirty="0" smtClean="0"/>
              <a:t>50 </a:t>
            </a:r>
            <a:r>
              <a:rPr lang="ar-SA" dirty="0" err="1" smtClean="0"/>
              <a:t>الف</a:t>
            </a:r>
            <a:r>
              <a:rPr lang="ar-SA" dirty="0" smtClean="0"/>
              <a:t> عن الفصل الدراسي الواحد (200 </a:t>
            </a:r>
            <a:r>
              <a:rPr lang="ar-SA" dirty="0" err="1" smtClean="0"/>
              <a:t>الف</a:t>
            </a:r>
            <a:r>
              <a:rPr lang="ar-SA" dirty="0" smtClean="0"/>
              <a:t> عن البرنامج) </a:t>
            </a:r>
          </a:p>
          <a:p>
            <a:r>
              <a:rPr lang="ar-SA" dirty="0" smtClean="0"/>
              <a:t>للتسجيل </a:t>
            </a:r>
            <a:r>
              <a:rPr lang="en-US" dirty="0" smtClean="0"/>
              <a:t>http://admissions.alfaisal.edu/AR/mba</a:t>
            </a:r>
            <a:endParaRPr lang="ar-SA" dirty="0" smtClean="0"/>
          </a:p>
          <a:p>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الجامعة السعودية الالكترونية </a:t>
            </a:r>
            <a:endParaRPr lang="ar-SA" dirty="0"/>
          </a:p>
        </p:txBody>
      </p:sp>
      <p:sp>
        <p:nvSpPr>
          <p:cNvPr id="3" name="عنصر نائب للمحتوى 2"/>
          <p:cNvSpPr>
            <a:spLocks noGrp="1"/>
          </p:cNvSpPr>
          <p:nvPr>
            <p:ph idx="1"/>
          </p:nvPr>
        </p:nvSpPr>
        <p:spPr/>
        <p:txBody>
          <a:bodyPr/>
          <a:lstStyle/>
          <a:p>
            <a:r>
              <a:rPr lang="ar-SA" dirty="0" smtClean="0"/>
              <a:t>بدأت الدراسات العليا في الجامعة مع انطلاقة الجامعة عام 1433/1432​​​هــ؛ وذلك ببرنامج ماجستير إدارة الأعمال، بالتعاون مع (جامعة ولاية </a:t>
            </a:r>
            <a:r>
              <a:rPr lang="ar-SA" dirty="0" err="1" smtClean="0"/>
              <a:t>كولورادو</a:t>
            </a:r>
            <a:r>
              <a:rPr lang="ar-SA" dirty="0" smtClean="0"/>
              <a:t>) وتقدم الجامعة حالياً برامج الماجستير التالية: </a:t>
            </a:r>
          </a:p>
          <a:p>
            <a:r>
              <a:rPr lang="ar-SA" dirty="0" smtClean="0"/>
              <a:t> ماجستير إدارة الأعمال، للطلاب والطالبات.</a:t>
            </a:r>
          </a:p>
          <a:p>
            <a:r>
              <a:rPr lang="ar-SA" dirty="0" smtClean="0"/>
              <a:t> ماجستير أمن المعلومات، للطلاب.</a:t>
            </a:r>
          </a:p>
          <a:p>
            <a:r>
              <a:rPr lang="ar-SA" dirty="0" smtClean="0"/>
              <a:t>ماجستير إدارة الرعاية الصحية، للطلاب والطالبات.</a:t>
            </a:r>
          </a:p>
          <a:p>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الشروط </a:t>
            </a:r>
            <a:endParaRPr lang="ar-SA" dirty="0"/>
          </a:p>
        </p:txBody>
      </p:sp>
      <p:sp>
        <p:nvSpPr>
          <p:cNvPr id="3" name="عنصر نائب للمحتوى 2"/>
          <p:cNvSpPr>
            <a:spLocks noGrp="1"/>
          </p:cNvSpPr>
          <p:nvPr>
            <p:ph idx="1"/>
          </p:nvPr>
        </p:nvSpPr>
        <p:spPr/>
        <p:txBody>
          <a:bodyPr/>
          <a:lstStyle/>
          <a:p>
            <a:r>
              <a:rPr lang="ar-SA" dirty="0" smtClean="0"/>
              <a:t> نتيجة اختبار </a:t>
            </a:r>
            <a:r>
              <a:rPr lang="ar-SA" dirty="0" err="1" smtClean="0"/>
              <a:t>الجي</a:t>
            </a:r>
            <a:r>
              <a:rPr lang="ar-SA" dirty="0" smtClean="0"/>
              <a:t> مات</a:t>
            </a:r>
            <a:r>
              <a:rPr lang="en-US" dirty="0" smtClean="0"/>
              <a:t>GMAT  </a:t>
            </a:r>
            <a:r>
              <a:rPr lang="ar-SA" dirty="0" smtClean="0"/>
              <a:t>أو </a:t>
            </a:r>
            <a:r>
              <a:rPr lang="ar-SA" dirty="0" err="1" smtClean="0"/>
              <a:t>الجي</a:t>
            </a:r>
            <a:r>
              <a:rPr lang="ar-SA" dirty="0" smtClean="0"/>
              <a:t> </a:t>
            </a:r>
            <a:r>
              <a:rPr lang="ar-SA" dirty="0" err="1" smtClean="0"/>
              <a:t>آر</a:t>
            </a:r>
            <a:r>
              <a:rPr lang="ar-SA" dirty="0" smtClean="0"/>
              <a:t> إي</a:t>
            </a:r>
            <a:r>
              <a:rPr lang="en-US" dirty="0" smtClean="0"/>
              <a:t>GRE   </a:t>
            </a:r>
            <a:r>
              <a:rPr lang="ar-SA" dirty="0" smtClean="0"/>
              <a:t>إن وجد.</a:t>
            </a:r>
          </a:p>
          <a:p>
            <a:r>
              <a:rPr lang="ar-SA" dirty="0" smtClean="0"/>
              <a:t> أصل نتيجة اختبار </a:t>
            </a:r>
            <a:r>
              <a:rPr lang="ar-SA" dirty="0" err="1" smtClean="0"/>
              <a:t>التوفل</a:t>
            </a:r>
            <a:r>
              <a:rPr lang="en-US" dirty="0" smtClean="0"/>
              <a:t>TOEFL </a:t>
            </a:r>
            <a:r>
              <a:rPr lang="ar-SA" dirty="0" smtClean="0"/>
              <a:t>أو ما يعادله من اختبارات  (</a:t>
            </a:r>
            <a:r>
              <a:rPr lang="en-US" dirty="0" smtClean="0"/>
              <a:t>TEP-CBT-IBT)</a:t>
            </a:r>
          </a:p>
          <a:p>
            <a:r>
              <a:rPr lang="ar-SA" dirty="0" smtClean="0"/>
              <a:t>أو اختبار </a:t>
            </a:r>
            <a:r>
              <a:rPr lang="ar-SA" dirty="0" err="1" smtClean="0"/>
              <a:t>الآيلتس</a:t>
            </a:r>
            <a:r>
              <a:rPr lang="ar-SA" dirty="0" smtClean="0"/>
              <a:t>(</a:t>
            </a:r>
            <a:r>
              <a:rPr lang="en-US" dirty="0" smtClean="0"/>
              <a:t>IELTS) </a:t>
            </a:r>
            <a:r>
              <a:rPr lang="ar-SA" dirty="0" smtClean="0"/>
              <a:t>أو اختبار </a:t>
            </a:r>
            <a:r>
              <a:rPr lang="ar-SA" dirty="0" err="1" smtClean="0"/>
              <a:t>كفايات</a:t>
            </a:r>
            <a:r>
              <a:rPr lang="ar-SA" dirty="0" smtClean="0"/>
              <a:t> اللغة الإنجليزية (</a:t>
            </a:r>
            <a:r>
              <a:rPr lang="en-US" dirty="0" smtClean="0"/>
              <a:t>STEP) </a:t>
            </a:r>
            <a:r>
              <a:rPr lang="ar-SA" dirty="0" smtClean="0"/>
              <a:t>وأن لا يكون مضى عليها أكثر من سنتين.</a:t>
            </a:r>
          </a:p>
          <a:p>
            <a:r>
              <a:rPr lang="ar-SA" dirty="0" smtClean="0"/>
              <a:t>+</a:t>
            </a:r>
          </a:p>
          <a:p>
            <a:r>
              <a:rPr lang="ar-SA" dirty="0" smtClean="0"/>
              <a:t> </a:t>
            </a:r>
          </a:p>
          <a:p>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برنامج ماجستير إدارة الرعاية الصحية</a:t>
            </a:r>
            <a:endParaRPr lang="ar-SA" dirty="0"/>
          </a:p>
        </p:txBody>
      </p:sp>
      <p:sp>
        <p:nvSpPr>
          <p:cNvPr id="3" name="عنصر نائب للمحتوى 2"/>
          <p:cNvSpPr>
            <a:spLocks noGrp="1"/>
          </p:cNvSpPr>
          <p:nvPr>
            <p:ph idx="1"/>
          </p:nvPr>
        </p:nvSpPr>
        <p:spPr/>
        <p:txBody>
          <a:bodyPr/>
          <a:lstStyle/>
          <a:p>
            <a:r>
              <a:rPr lang="ar-SA" dirty="0" smtClean="0"/>
              <a:t>شهادة البكالوريوس أو درجة أعلى منها في الإدارة الصحية أو التخصصات الصحية</a:t>
            </a:r>
          </a:p>
          <a:p>
            <a:r>
              <a:rPr lang="en-US" dirty="0" smtClean="0"/>
              <a:t>42 </a:t>
            </a:r>
            <a:r>
              <a:rPr lang="ar-SA" dirty="0" smtClean="0"/>
              <a:t>ساعة </a:t>
            </a:r>
          </a:p>
          <a:p>
            <a:r>
              <a:rPr lang="ar-SA" dirty="0" smtClean="0"/>
              <a:t>14 مقرر </a:t>
            </a:r>
          </a:p>
          <a:p>
            <a:r>
              <a:rPr lang="ar-SA" dirty="0" smtClean="0"/>
              <a:t>1000 ريال للوحدة لواحدة </a:t>
            </a:r>
          </a:p>
          <a:p>
            <a:r>
              <a:rPr lang="ar-SA" dirty="0" smtClean="0"/>
              <a:t>1. الحصول على بكالوريوس من جامعة معترف </a:t>
            </a:r>
            <a:r>
              <a:rPr lang="ar-SA" dirty="0" err="1" smtClean="0"/>
              <a:t>بها</a:t>
            </a:r>
            <a:r>
              <a:rPr lang="ar-SA" dirty="0" smtClean="0"/>
              <a:t>، ويشترط على الطلاب الحاصلين على البكالوريوس في غير     تخصصات إدارة الأعمال اجتياز الفصل التحضيري قبل القبول النهائي في البرنامج.</a:t>
            </a:r>
          </a:p>
          <a:p>
            <a:r>
              <a:rPr lang="ar-SA" dirty="0" smtClean="0"/>
              <a:t>2. أن لا يقل المعدل التراكمي في البكالوريوس عن جيد.</a:t>
            </a:r>
          </a:p>
          <a:p>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142984"/>
          </a:xfrm>
        </p:spPr>
        <p:txBody>
          <a:bodyPr>
            <a:normAutofit/>
          </a:bodyPr>
          <a:lstStyle/>
          <a:p>
            <a:pPr algn="ctr"/>
            <a:r>
              <a:rPr lang="ar-SA" dirty="0" smtClean="0"/>
              <a:t>الشروط </a:t>
            </a:r>
            <a:endParaRPr lang="ar-SA" dirty="0"/>
          </a:p>
        </p:txBody>
      </p:sp>
      <p:sp>
        <p:nvSpPr>
          <p:cNvPr id="3" name="عنصر نائب للمحتوى 2"/>
          <p:cNvSpPr>
            <a:spLocks noGrp="1"/>
          </p:cNvSpPr>
          <p:nvPr>
            <p:ph idx="1"/>
          </p:nvPr>
        </p:nvSpPr>
        <p:spPr>
          <a:xfrm>
            <a:off x="457200" y="1285860"/>
            <a:ext cx="8229600" cy="5038740"/>
          </a:xfrm>
        </p:spPr>
        <p:txBody>
          <a:bodyPr/>
          <a:lstStyle/>
          <a:p>
            <a:r>
              <a:rPr lang="ar-SA" dirty="0" smtClean="0"/>
              <a:t>على أن لا تزيد مدتها عن سنتين ولا يستثنى أحد من هذا الشرط. علما أن اختبار </a:t>
            </a:r>
            <a:r>
              <a:rPr lang="en-US" dirty="0" smtClean="0"/>
              <a:t>TOEFL-ITP </a:t>
            </a:r>
            <a:r>
              <a:rPr lang="ar-SA" dirty="0" smtClean="0"/>
              <a:t>غير مقبول.</a:t>
            </a:r>
          </a:p>
          <a:p>
            <a:r>
              <a:rPr lang="ar-SA" dirty="0" smtClean="0"/>
              <a:t>4. تقديم درجة اختبار الجيمات (</a:t>
            </a:r>
            <a:r>
              <a:rPr lang="en-US" dirty="0" smtClean="0"/>
              <a:t>GMAT) </a:t>
            </a:r>
            <a:r>
              <a:rPr lang="ar-SA" dirty="0" smtClean="0"/>
              <a:t>أو اختبار </a:t>
            </a:r>
            <a:r>
              <a:rPr lang="ar-SA" dirty="0" err="1" smtClean="0"/>
              <a:t>الجي</a:t>
            </a:r>
            <a:r>
              <a:rPr lang="ar-SA" dirty="0" smtClean="0"/>
              <a:t> </a:t>
            </a:r>
            <a:r>
              <a:rPr lang="ar-SA" dirty="0" err="1" smtClean="0"/>
              <a:t>آر</a:t>
            </a:r>
            <a:r>
              <a:rPr lang="ar-SA" dirty="0" smtClean="0"/>
              <a:t> إي ((</a:t>
            </a:r>
            <a:r>
              <a:rPr lang="en-US" dirty="0" smtClean="0"/>
              <a:t>GRE، (</a:t>
            </a:r>
            <a:r>
              <a:rPr lang="ar-SA" dirty="0" smtClean="0"/>
              <a:t>للمفاضلة).</a:t>
            </a:r>
          </a:p>
          <a:p>
            <a:endParaRPr lang="ar-SA" dirty="0" smtClean="0"/>
          </a:p>
          <a:p>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اختبار اللغة </a:t>
            </a:r>
            <a:endParaRPr lang="ar-SA" dirty="0"/>
          </a:p>
        </p:txBody>
      </p:sp>
      <p:pic>
        <p:nvPicPr>
          <p:cNvPr id="2050" name="Picture 2"/>
          <p:cNvPicPr>
            <a:picLocks noGrp="1" noChangeAspect="1" noChangeArrowheads="1"/>
          </p:cNvPicPr>
          <p:nvPr>
            <p:ph idx="1"/>
          </p:nvPr>
        </p:nvPicPr>
        <p:blipFill>
          <a:blip r:embed="rId2"/>
          <a:srcRect/>
          <a:stretch>
            <a:fillRect/>
          </a:stretch>
        </p:blipFill>
        <p:spPr bwMode="auto">
          <a:xfrm>
            <a:off x="1428728" y="2143117"/>
            <a:ext cx="6929485" cy="2582078"/>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57166"/>
            <a:ext cx="8229600" cy="714380"/>
          </a:xfrm>
        </p:spPr>
        <p:txBody>
          <a:bodyPr>
            <a:normAutofit fontScale="90000"/>
          </a:bodyPr>
          <a:lstStyle/>
          <a:p>
            <a:pPr algn="r"/>
            <a:r>
              <a:rPr lang="ar-SA" dirty="0" smtClean="0"/>
              <a:t>جامعة الملك سعود </a:t>
            </a:r>
            <a:endParaRPr lang="ar-SA" dirty="0"/>
          </a:p>
        </p:txBody>
      </p:sp>
      <p:sp>
        <p:nvSpPr>
          <p:cNvPr id="3" name="عنصر نائب للمحتوى 2"/>
          <p:cNvSpPr>
            <a:spLocks noGrp="1"/>
          </p:cNvSpPr>
          <p:nvPr>
            <p:ph idx="1"/>
          </p:nvPr>
        </p:nvSpPr>
        <p:spPr/>
        <p:txBody>
          <a:bodyPr/>
          <a:lstStyle/>
          <a:p>
            <a:r>
              <a:rPr lang="ar-SA" b="1" dirty="0" smtClean="0"/>
              <a:t>يكون التقديم لبرامج الدراسات العليا (ماجستير ، دكتوراه) سنوياً حيث يبدأ الطلاب المقبولين الدراسة خلال الفصل الدراسي الأول من كل عام. وتكون فترة التقديم لمدة 2-3 أسابيع خلال الأسابيع الخمسة الأخيرة من الفصل الأول الدراسي للعام الذي يسبق العام المتقدم </a:t>
            </a:r>
            <a:r>
              <a:rPr lang="ar-SA" b="1" dirty="0" err="1" smtClean="0"/>
              <a:t>اليه</a:t>
            </a:r>
            <a:r>
              <a:rPr lang="ar-SA" b="1" dirty="0" smtClean="0"/>
              <a:t> (شهر محرم-صفر من العام الهجري). يتم التقديم من خلال (</a:t>
            </a:r>
            <a:r>
              <a:rPr lang="en-US" b="1" dirty="0" smtClean="0">
                <a:hlinkClick r:id="rId2"/>
              </a:rPr>
              <a:t>http://dgs.ksu.edu.sa</a:t>
            </a:r>
            <a:r>
              <a:rPr lang="en-US" b="1" dirty="0" smtClean="0"/>
              <a:t>) </a:t>
            </a:r>
            <a:r>
              <a:rPr lang="ar-SA" b="1" dirty="0" smtClean="0"/>
              <a:t>و يرفق المتقدم الوثيقة والسجل الأكاديمي والسيرة الذاتية مباشرة. كما يمكن للمتقدم معرفة نتيجته خلال الفصل الدراسي الثاني من خلال البوابة لإلكترونية. ويجب على الطالب التعرف على البرامج المتاحة وشروط القبول قبل بدء عملية التقديم.</a:t>
            </a:r>
            <a:endParaRPr lang="ar-S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جامعة الملك سعود (اعتيادي) </a:t>
            </a:r>
            <a:endParaRPr lang="ar-SA" dirty="0"/>
          </a:p>
        </p:txBody>
      </p:sp>
      <p:pic>
        <p:nvPicPr>
          <p:cNvPr id="2050" name="Picture 2"/>
          <p:cNvPicPr>
            <a:picLocks noGrp="1" noChangeAspect="1" noChangeArrowheads="1"/>
          </p:cNvPicPr>
          <p:nvPr>
            <p:ph idx="1"/>
          </p:nvPr>
        </p:nvPicPr>
        <p:blipFill>
          <a:blip r:embed="rId2"/>
          <a:srcRect/>
          <a:stretch>
            <a:fillRect/>
          </a:stretch>
        </p:blipFill>
        <p:spPr bwMode="auto">
          <a:xfrm>
            <a:off x="2234502" y="1935163"/>
            <a:ext cx="4674995" cy="4389437"/>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قسم الإعلام </a:t>
            </a:r>
            <a:endParaRPr lang="ar-SA" dirty="0"/>
          </a:p>
        </p:txBody>
      </p:sp>
      <p:pic>
        <p:nvPicPr>
          <p:cNvPr id="3074" name="Picture 2"/>
          <p:cNvPicPr>
            <a:picLocks noGrp="1" noChangeAspect="1" noChangeArrowheads="1"/>
          </p:cNvPicPr>
          <p:nvPr>
            <p:ph idx="1"/>
          </p:nvPr>
        </p:nvPicPr>
        <p:blipFill>
          <a:blip r:embed="rId2"/>
          <a:srcRect/>
          <a:stretch>
            <a:fillRect/>
          </a:stretch>
        </p:blipFill>
        <p:spPr bwMode="auto">
          <a:xfrm>
            <a:off x="571472" y="2143117"/>
            <a:ext cx="7858180" cy="2734478"/>
          </a:xfrm>
          <a:prstGeom prst="rect">
            <a:avLst/>
          </a:prstGeom>
          <a:noFill/>
          <a:ln w="9525">
            <a:noFill/>
            <a:miter lim="800000"/>
            <a:headEnd/>
            <a:tailEnd/>
          </a:ln>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t>جامعة الملك سعود </a:t>
            </a:r>
            <a:br>
              <a:rPr lang="ar-SA" dirty="0" smtClean="0"/>
            </a:br>
            <a:r>
              <a:rPr lang="ar-SA" dirty="0" smtClean="0"/>
              <a:t>اللغويات التطبيقية (اعتيادي)</a:t>
            </a:r>
            <a:br>
              <a:rPr lang="ar-SA" dirty="0" smtClean="0"/>
            </a:br>
            <a:r>
              <a:rPr lang="ar-SA" dirty="0" smtClean="0"/>
              <a:t>يشترط موافقة جهة العمل (الدراسة صباحية) </a:t>
            </a:r>
            <a:endParaRPr lang="ar-SA" dirty="0"/>
          </a:p>
        </p:txBody>
      </p:sp>
      <p:pic>
        <p:nvPicPr>
          <p:cNvPr id="3074" name="Picture 2"/>
          <p:cNvPicPr>
            <a:picLocks noGrp="1" noChangeAspect="1" noChangeArrowheads="1"/>
          </p:cNvPicPr>
          <p:nvPr>
            <p:ph idx="1"/>
          </p:nvPr>
        </p:nvPicPr>
        <p:blipFill>
          <a:blip r:embed="rId2"/>
          <a:srcRect/>
          <a:stretch>
            <a:fillRect/>
          </a:stretch>
        </p:blipFill>
        <p:spPr bwMode="auto">
          <a:xfrm>
            <a:off x="642910" y="2214554"/>
            <a:ext cx="7643866" cy="4143404"/>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الشروط </a:t>
            </a:r>
            <a:endParaRPr lang="ar-SA" dirty="0"/>
          </a:p>
        </p:txBody>
      </p:sp>
      <p:sp>
        <p:nvSpPr>
          <p:cNvPr id="3" name="عنصر نائب للمحتوى 2"/>
          <p:cNvSpPr>
            <a:spLocks noGrp="1"/>
          </p:cNvSpPr>
          <p:nvPr>
            <p:ph idx="1"/>
          </p:nvPr>
        </p:nvSpPr>
        <p:spPr/>
        <p:txBody>
          <a:bodyPr/>
          <a:lstStyle/>
          <a:p>
            <a:r>
              <a:rPr lang="en-US" dirty="0" smtClean="0">
                <a:solidFill>
                  <a:srgbClr val="FF0000"/>
                </a:solidFill>
              </a:rPr>
              <a:t>STEP</a:t>
            </a:r>
            <a:r>
              <a:rPr lang="en-US" dirty="0" smtClean="0"/>
              <a:t> </a:t>
            </a:r>
          </a:p>
          <a:p>
            <a:r>
              <a:rPr lang="en-US" dirty="0" smtClean="0"/>
              <a:t>http://www.qiyas.sa/Pages/default.aspx</a:t>
            </a:r>
            <a:endParaRPr lang="ar-SA" dirty="0" smtClean="0"/>
          </a:p>
          <a:p>
            <a:r>
              <a:rPr lang="ar-SA" dirty="0" smtClean="0"/>
              <a:t>تحميل الكتاب </a:t>
            </a:r>
          </a:p>
          <a:p>
            <a:r>
              <a:rPr lang="en-US" dirty="0" smtClean="0"/>
              <a:t>http://www.mediafire.com/download/35ioaa3d250ohbp/STEP+BOOK.pdf</a:t>
            </a:r>
            <a:endParaRPr lang="ar-S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t>جامعة الملك سعود </a:t>
            </a:r>
            <a:br>
              <a:rPr lang="ar-SA" dirty="0" smtClean="0"/>
            </a:br>
            <a:r>
              <a:rPr lang="ar-SA" dirty="0" smtClean="0"/>
              <a:t>تقنيات التعلم (اعتيادي-صباحي)  </a:t>
            </a:r>
            <a:endParaRPr lang="ar-SA" dirty="0"/>
          </a:p>
        </p:txBody>
      </p:sp>
      <p:pic>
        <p:nvPicPr>
          <p:cNvPr id="4098" name="Picture 2"/>
          <p:cNvPicPr>
            <a:picLocks noGrp="1" noChangeAspect="1" noChangeArrowheads="1"/>
          </p:cNvPicPr>
          <p:nvPr>
            <p:ph idx="1"/>
          </p:nvPr>
        </p:nvPicPr>
        <p:blipFill>
          <a:blip r:embed="rId2"/>
          <a:srcRect/>
          <a:stretch>
            <a:fillRect/>
          </a:stretch>
        </p:blipFill>
        <p:spPr bwMode="auto">
          <a:xfrm>
            <a:off x="1000100" y="2071679"/>
            <a:ext cx="7572427" cy="2863066"/>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1472" y="785794"/>
            <a:ext cx="8229600" cy="1143000"/>
          </a:xfrm>
        </p:spPr>
        <p:txBody>
          <a:bodyPr>
            <a:normAutofit fontScale="90000"/>
          </a:bodyPr>
          <a:lstStyle/>
          <a:p>
            <a:pPr algn="ctr"/>
            <a:r>
              <a:rPr lang="ar-SA" dirty="0" smtClean="0"/>
              <a:t>جامعة الملك سعود </a:t>
            </a:r>
            <a:br>
              <a:rPr lang="ar-SA" dirty="0" smtClean="0"/>
            </a:br>
            <a:r>
              <a:rPr lang="ar-SA" dirty="0" smtClean="0"/>
              <a:t>الإدارة التربوية (اعتيادي –صباحي ) </a:t>
            </a:r>
            <a:endParaRPr lang="ar-SA" dirty="0"/>
          </a:p>
        </p:txBody>
      </p:sp>
      <p:pic>
        <p:nvPicPr>
          <p:cNvPr id="5122" name="Picture 2"/>
          <p:cNvPicPr>
            <a:picLocks noGrp="1" noChangeAspect="1" noChangeArrowheads="1"/>
          </p:cNvPicPr>
          <p:nvPr>
            <p:ph idx="1"/>
          </p:nvPr>
        </p:nvPicPr>
        <p:blipFill>
          <a:blip r:embed="rId2"/>
          <a:srcRect/>
          <a:stretch>
            <a:fillRect/>
          </a:stretch>
        </p:blipFill>
        <p:spPr bwMode="auto">
          <a:xfrm>
            <a:off x="928662" y="2071678"/>
            <a:ext cx="7786742" cy="4500594"/>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t>جامعة الملك سعود </a:t>
            </a:r>
            <a:br>
              <a:rPr lang="ar-SA" dirty="0" smtClean="0"/>
            </a:br>
            <a:r>
              <a:rPr lang="ar-SA" dirty="0" smtClean="0"/>
              <a:t>مناهج وطرق تدريس اللغة الانجليزية </a:t>
            </a:r>
            <a:br>
              <a:rPr lang="ar-SA" dirty="0" smtClean="0"/>
            </a:br>
            <a:r>
              <a:rPr lang="ar-SA" dirty="0" smtClean="0"/>
              <a:t>(اعتيادي صباحي)</a:t>
            </a:r>
            <a:endParaRPr lang="ar-SA" dirty="0"/>
          </a:p>
        </p:txBody>
      </p:sp>
      <p:pic>
        <p:nvPicPr>
          <p:cNvPr id="6146" name="Picture 2"/>
          <p:cNvPicPr>
            <a:picLocks noGrp="1" noChangeAspect="1" noChangeArrowheads="1"/>
          </p:cNvPicPr>
          <p:nvPr>
            <p:ph idx="1"/>
          </p:nvPr>
        </p:nvPicPr>
        <p:blipFill>
          <a:blip r:embed="rId2"/>
          <a:srcRect/>
          <a:stretch>
            <a:fillRect/>
          </a:stretch>
        </p:blipFill>
        <p:spPr bwMode="auto">
          <a:xfrm>
            <a:off x="285720" y="2143116"/>
            <a:ext cx="8501090" cy="3857651"/>
          </a:xfrm>
          <a:prstGeom prst="rect">
            <a:avLst/>
          </a:prstGeom>
          <a:noFill/>
          <a:ln w="9525">
            <a:no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t>جامعة الملك سعود </a:t>
            </a:r>
            <a:br>
              <a:rPr lang="ar-SA" dirty="0" smtClean="0"/>
            </a:br>
            <a:r>
              <a:rPr lang="en-US" dirty="0" smtClean="0"/>
              <a:t>MBA</a:t>
            </a:r>
            <a:endParaRPr lang="ar-SA" dirty="0"/>
          </a:p>
        </p:txBody>
      </p:sp>
      <p:pic>
        <p:nvPicPr>
          <p:cNvPr id="7170" name="Picture 2"/>
          <p:cNvPicPr>
            <a:picLocks noGrp="1" noChangeAspect="1" noChangeArrowheads="1"/>
          </p:cNvPicPr>
          <p:nvPr>
            <p:ph idx="1"/>
          </p:nvPr>
        </p:nvPicPr>
        <p:blipFill>
          <a:blip r:embed="rId2"/>
          <a:srcRect/>
          <a:stretch>
            <a:fillRect/>
          </a:stretch>
        </p:blipFill>
        <p:spPr bwMode="auto">
          <a:xfrm>
            <a:off x="1000100" y="1928802"/>
            <a:ext cx="7215238" cy="4572032"/>
          </a:xfrm>
          <a:prstGeom prst="rect">
            <a:avLst/>
          </a:prstGeom>
          <a:noFill/>
          <a:ln w="9525">
            <a:noFill/>
            <a:miter lim="800000"/>
            <a:headEnd/>
            <a:tailEnd/>
          </a:ln>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جامعة الملك سعود (البرامج الموازية) </a:t>
            </a:r>
            <a:endParaRPr lang="ar-SA" dirty="0"/>
          </a:p>
        </p:txBody>
      </p:sp>
      <p:sp>
        <p:nvSpPr>
          <p:cNvPr id="3" name="عنصر نائب للمحتوى 2"/>
          <p:cNvSpPr>
            <a:spLocks noGrp="1"/>
          </p:cNvSpPr>
          <p:nvPr>
            <p:ph idx="1"/>
          </p:nvPr>
        </p:nvSpPr>
        <p:spPr/>
        <p:txBody>
          <a:bodyPr>
            <a:normAutofit lnSpcReduction="10000"/>
          </a:bodyPr>
          <a:lstStyle/>
          <a:p>
            <a:r>
              <a:rPr lang="ar-SA" b="1" dirty="0" smtClean="0"/>
              <a:t>هو برنامج تعليمي برسوم دراسية؛ بتمويل من وزارة التعليم العالي، وتتطابق خطته الدراسية مع برنامج الماجستير المعتمد بنظام المقررات فقط. ويخضع طلاب ( من داخل المملكة) برامج التعليم الموازي للقواعد واللوائح المعمول </a:t>
            </a:r>
            <a:r>
              <a:rPr lang="ar-SA" b="1" dirty="0" err="1" smtClean="0"/>
              <a:t>بها</a:t>
            </a:r>
            <a:r>
              <a:rPr lang="ar-SA" b="1" dirty="0" smtClean="0"/>
              <a:t> في الجامعة، كما تطبق عليهم لائحة الدراسات العليا. ويمنح الخريج الدرجة نفسها الممنوحة بنظام المقررات في البرامج العادية؛ أي لا فرق بينهما من حيث البرنامج والدرجة العلمية.</a:t>
            </a:r>
            <a:r>
              <a:rPr lang="ar-SA" dirty="0" smtClean="0"/>
              <a:t/>
            </a:r>
            <a:br>
              <a:rPr lang="ar-SA" dirty="0" smtClean="0"/>
            </a:br>
            <a:r>
              <a:rPr lang="ar-SA" b="1" dirty="0" smtClean="0"/>
              <a:t>تتولى عمادة الدراسات العليا، والكليات، وعمادة شؤون القبول والتسجيل، الإشراف الأكاديمي والتعليمي على البرامج الموازية، كما تتولى إدارة التعليم الموازي في عمادة الدراسات العليا إجراءات القبول، والتسجيل، والمتابعة لطلاب التعليم الموازي. وتكون الدراسة للبرامج الموازية مسائية، ولا تشترط موافقة جهة العمل.</a:t>
            </a:r>
          </a:p>
          <a:p>
            <a:endParaRPr lang="ar-SA" b="1" dirty="0" smtClean="0"/>
          </a:p>
          <a:p>
            <a:endParaRPr lang="ar-SA" b="1"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جامعة الملك سعود (البرامج الموازية) </a:t>
            </a:r>
            <a:endParaRPr lang="ar-SA" dirty="0"/>
          </a:p>
        </p:txBody>
      </p:sp>
      <p:sp>
        <p:nvSpPr>
          <p:cNvPr id="3" name="عنصر نائب للمحتوى 2"/>
          <p:cNvSpPr>
            <a:spLocks noGrp="1"/>
          </p:cNvSpPr>
          <p:nvPr>
            <p:ph idx="1"/>
          </p:nvPr>
        </p:nvSpPr>
        <p:spPr/>
        <p:txBody>
          <a:bodyPr/>
          <a:lstStyle/>
          <a:p>
            <a:r>
              <a:rPr lang="ar-SA" b="1" dirty="0" smtClean="0"/>
              <a:t>يكون التقديم لبرامج الدراسات العليا (ماجستير) بنظام التعليم الموازي سنويا حيث يبدأ الطلاب المقبولين الدراسة خلال الفصل الدراسي الثاني من كل عام.</a:t>
            </a:r>
            <a:r>
              <a:rPr lang="ar-SA" dirty="0" smtClean="0"/>
              <a:t/>
            </a:r>
            <a:br>
              <a:rPr lang="ar-SA" dirty="0" smtClean="0"/>
            </a:br>
            <a:r>
              <a:rPr lang="ar-SA" b="1" dirty="0" smtClean="0"/>
              <a:t>يتم التقديم من خلال البوابة (</a:t>
            </a:r>
            <a:r>
              <a:rPr lang="en-US" b="1" dirty="0" smtClean="0">
                <a:hlinkClick r:id="rId2"/>
              </a:rPr>
              <a:t>http://dgs.ksu.edu.sa</a:t>
            </a:r>
            <a:r>
              <a:rPr lang="en-US" b="1" dirty="0" smtClean="0"/>
              <a:t>) </a:t>
            </a:r>
            <a:r>
              <a:rPr lang="ar-SA" b="1" dirty="0" smtClean="0"/>
              <a:t>و يرفق المتقدم الوثيقة والسجل الأكاديمي والسيرة الذاتية مباشرة. </a:t>
            </a:r>
            <a:endParaRPr lang="ar-SA" dirty="0" smtClean="0"/>
          </a:p>
          <a:p>
            <a:endParaRPr lang="ar-SA"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a:srcRect/>
          <a:stretch>
            <a:fillRect/>
          </a:stretch>
        </p:blipFill>
        <p:spPr bwMode="auto">
          <a:xfrm>
            <a:off x="857224" y="785794"/>
            <a:ext cx="7286676" cy="5468162"/>
          </a:xfrm>
          <a:prstGeom prst="rect">
            <a:avLst/>
          </a:prstGeom>
          <a:noFill/>
          <a:ln w="9525">
            <a:noFill/>
            <a:miter lim="800000"/>
            <a:headEnd/>
            <a:tailEnd/>
          </a:ln>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إدارة مستشفيات </a:t>
            </a:r>
            <a:endParaRPr lang="ar-SA" dirty="0"/>
          </a:p>
        </p:txBody>
      </p:sp>
      <p:pic>
        <p:nvPicPr>
          <p:cNvPr id="4098" name="Picture 2"/>
          <p:cNvPicPr>
            <a:picLocks noGrp="1" noChangeAspect="1" noChangeArrowheads="1"/>
          </p:cNvPicPr>
          <p:nvPr>
            <p:ph idx="1"/>
          </p:nvPr>
        </p:nvPicPr>
        <p:blipFill>
          <a:blip r:embed="rId2"/>
          <a:srcRect/>
          <a:stretch>
            <a:fillRect/>
          </a:stretch>
        </p:blipFill>
        <p:spPr bwMode="auto">
          <a:xfrm>
            <a:off x="1710352" y="1935163"/>
            <a:ext cx="5723296" cy="4389437"/>
          </a:xfrm>
          <a:prstGeom prst="rect">
            <a:avLst/>
          </a:prstGeom>
          <a:noFill/>
          <a:ln w="9525">
            <a:noFill/>
            <a:miter lim="800000"/>
            <a:headEnd/>
            <a:tailEnd/>
          </a:ln>
          <a:effec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dirty="0" smtClean="0"/>
              <a:t>ماجستير تعليم اللغة الانجليزية لغير الناطقين </a:t>
            </a:r>
            <a:r>
              <a:rPr lang="ar-SA" dirty="0" err="1" smtClean="0"/>
              <a:t>بها</a:t>
            </a:r>
            <a:r>
              <a:rPr lang="ar-SA" dirty="0" smtClean="0"/>
              <a:t/>
            </a:r>
            <a:br>
              <a:rPr lang="ar-SA" dirty="0" smtClean="0"/>
            </a:br>
            <a:r>
              <a:rPr lang="ar-SA" dirty="0" smtClean="0"/>
              <a:t>مناهج وطرق  تدريس الانجليزية </a:t>
            </a:r>
            <a:endParaRPr lang="ar-SA" dirty="0"/>
          </a:p>
        </p:txBody>
      </p:sp>
      <p:sp>
        <p:nvSpPr>
          <p:cNvPr id="3" name="عنصر نائب للمحتوى 2"/>
          <p:cNvSpPr>
            <a:spLocks noGrp="1"/>
          </p:cNvSpPr>
          <p:nvPr>
            <p:ph idx="1"/>
          </p:nvPr>
        </p:nvSpPr>
        <p:spPr/>
        <p:txBody>
          <a:bodyPr/>
          <a:lstStyle/>
          <a:p>
            <a:r>
              <a:rPr lang="en-US" dirty="0" smtClean="0"/>
              <a:t>http://ksu.edu.sa/sites/KSUArabic/Deanships/Grad/admission/Pages/admission18.aspx</a:t>
            </a:r>
            <a:endParaRPr lang="ar-SA"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57166"/>
            <a:ext cx="8229600" cy="785818"/>
          </a:xfrm>
        </p:spPr>
        <p:txBody>
          <a:bodyPr>
            <a:normAutofit fontScale="90000"/>
          </a:bodyPr>
          <a:lstStyle/>
          <a:p>
            <a:pPr algn="ctr"/>
            <a:r>
              <a:rPr lang="ar-SA" dirty="0" smtClean="0"/>
              <a:t>جامعة الإمام (الدراسات العليا) </a:t>
            </a:r>
            <a:endParaRPr lang="ar-SA" dirty="0"/>
          </a:p>
        </p:txBody>
      </p:sp>
      <p:sp>
        <p:nvSpPr>
          <p:cNvPr id="3" name="عنصر نائب للمحتوى 2"/>
          <p:cNvSpPr>
            <a:spLocks noGrp="1"/>
          </p:cNvSpPr>
          <p:nvPr>
            <p:ph idx="1"/>
          </p:nvPr>
        </p:nvSpPr>
        <p:spPr>
          <a:xfrm>
            <a:off x="457200" y="1357298"/>
            <a:ext cx="8229600" cy="4967302"/>
          </a:xfrm>
        </p:spPr>
        <p:txBody>
          <a:bodyPr>
            <a:normAutofit fontScale="62500" lnSpcReduction="20000"/>
          </a:bodyPr>
          <a:lstStyle/>
          <a:p>
            <a:r>
              <a:rPr lang="ar-SA" b="1" u="sng" dirty="0" smtClean="0"/>
              <a:t>آلية قبول طلب التقديم في الدراسات العليا بالجامعة</a:t>
            </a:r>
            <a:endParaRPr lang="ar-SA" u="sng" dirty="0" smtClean="0"/>
          </a:p>
          <a:p>
            <a:r>
              <a:rPr lang="ar-SA" dirty="0" smtClean="0"/>
              <a:t>يشترط للقبول في الدراسات العليا بصفه عامة ما يأتي :</a:t>
            </a:r>
          </a:p>
          <a:p>
            <a:r>
              <a:rPr lang="ar-SA" b="1" dirty="0" smtClean="0"/>
              <a:t>أولاً  : </a:t>
            </a:r>
            <a:r>
              <a:rPr lang="ar-SA" dirty="0" smtClean="0"/>
              <a:t>أن يكون المتقدم حاصلاً على الشهادة الجامعية من جامعة سعودية، أو من جامعة أخرى معترف </a:t>
            </a:r>
            <a:r>
              <a:rPr lang="ar-SA" dirty="0" err="1" smtClean="0"/>
              <a:t>بها</a:t>
            </a:r>
            <a:r>
              <a:rPr lang="ar-SA" dirty="0" smtClean="0"/>
              <a:t> مع إحضار صورة من معادلة الشهادة( لجنة معادلة الشهادات بوزارة التعليم العالي ) .</a:t>
            </a:r>
            <a:br>
              <a:rPr lang="ar-SA" dirty="0" smtClean="0"/>
            </a:br>
            <a:r>
              <a:rPr lang="ar-SA" b="1" dirty="0" smtClean="0"/>
              <a:t> ثانياً : </a:t>
            </a:r>
            <a:r>
              <a:rPr lang="ar-SA" dirty="0" smtClean="0"/>
              <a:t>يشترط للقبول في الماجستير الحصول على  تقدير (جيد جداً) على الأقل في المرحلة الجامعية انتظاما</a:t>
            </a:r>
            <a:br>
              <a:rPr lang="ar-SA" dirty="0" smtClean="0"/>
            </a:br>
            <a:r>
              <a:rPr lang="ar-SA" dirty="0" smtClean="0"/>
              <a:t>(مع العلم أنه لن ينظر في أي طلبٍ مقدمٍ لم يتمكن فيه الطالب الحصول على تقدير جيد جداً انتظاماً) .</a:t>
            </a:r>
          </a:p>
          <a:p>
            <a:r>
              <a:rPr lang="ar-SA" b="1" dirty="0" smtClean="0"/>
              <a:t>ثالثاُ : </a:t>
            </a:r>
            <a:r>
              <a:rPr lang="ar-SA" dirty="0" smtClean="0"/>
              <a:t>يشترط مطابقة التخصص في الأقسام العلمية .</a:t>
            </a:r>
          </a:p>
          <a:p>
            <a:r>
              <a:rPr lang="ar-SA" b="1" dirty="0" smtClean="0"/>
              <a:t>رابعا : </a:t>
            </a:r>
            <a:r>
              <a:rPr lang="ar-SA" dirty="0" smtClean="0"/>
              <a:t>اجتياز الاختبار التحريري وذلك للأقسام العلمية التي تشترط ذلك .</a:t>
            </a:r>
          </a:p>
          <a:p>
            <a:r>
              <a:rPr lang="ar-SA" b="1" dirty="0" smtClean="0"/>
              <a:t>خامساً : </a:t>
            </a:r>
            <a:r>
              <a:rPr lang="ar-SA" dirty="0" smtClean="0"/>
              <a:t>اختبار القدرات العامة للجامعين (لا ينظر </a:t>
            </a:r>
            <a:r>
              <a:rPr lang="ar-SA" dirty="0" err="1" smtClean="0"/>
              <a:t>الى</a:t>
            </a:r>
            <a:r>
              <a:rPr lang="ar-SA" dirty="0" smtClean="0"/>
              <a:t> أي طلب لم يحصل الطالب فيه على نتيجة للقدرات  </a:t>
            </a:r>
            <a:r>
              <a:rPr lang="ar-SA" dirty="0" err="1" smtClean="0"/>
              <a:t>اثناء</a:t>
            </a:r>
            <a:r>
              <a:rPr lang="ar-SA" dirty="0" smtClean="0"/>
              <a:t> التقديم ) .</a:t>
            </a:r>
          </a:p>
          <a:p>
            <a:r>
              <a:rPr lang="ar-SA" b="1" dirty="0" smtClean="0"/>
              <a:t>سادساُ : </a:t>
            </a:r>
            <a:r>
              <a:rPr lang="ar-SA" dirty="0" smtClean="0"/>
              <a:t>اجتياز المقابلة الشخصية .  </a:t>
            </a:r>
          </a:p>
          <a:p>
            <a:r>
              <a:rPr lang="ar-SA" dirty="0" smtClean="0"/>
              <a:t> </a:t>
            </a:r>
            <a:r>
              <a:rPr lang="ar-SA" b="1" dirty="0" smtClean="0"/>
              <a:t>سابعاُ : </a:t>
            </a:r>
            <a:r>
              <a:rPr lang="ar-SA" dirty="0" smtClean="0"/>
              <a:t>تعبئة جميع حقول التقديم الالكتروني وفي حالة عدم تعبئة الحقول يعتبر  التقديم لا غياً .</a:t>
            </a:r>
          </a:p>
          <a:p>
            <a:r>
              <a:rPr lang="ar-SA" b="1" dirty="0" smtClean="0"/>
              <a:t>ثامناً :</a:t>
            </a:r>
            <a:r>
              <a:rPr lang="ar-SA" dirty="0" smtClean="0"/>
              <a:t>سيتم الإعلان عن مواعيد الاختبارات التحريرية والمقابلات الشخصية ونتائج القبول المبدئي عن طريق موقع عمادة الدراسات العليا فقط فنرجو التقيّد بذلك والمتابعة الدائمة للموقع .</a:t>
            </a:r>
          </a:p>
          <a:p>
            <a:r>
              <a:rPr lang="ar-SA" b="1" dirty="0" smtClean="0"/>
              <a:t>تاسعاً: </a:t>
            </a:r>
            <a:r>
              <a:rPr lang="ar-SA" dirty="0" smtClean="0"/>
              <a:t>بالإضافة إلى الشروط العامة السابقة هناك شروطٌ خاصةٌ تشترطها بعض الأقسام العلمية للالتحاق ببرامجها فيرجى الاطلاع على دليل القبول .</a:t>
            </a:r>
            <a:br>
              <a:rPr lang="ar-SA" dirty="0" smtClean="0"/>
            </a:br>
            <a:r>
              <a:rPr lang="ar-SA" b="1" dirty="0" smtClean="0"/>
              <a:t>عاشراُ : </a:t>
            </a:r>
            <a:r>
              <a:rPr lang="ar-SA" dirty="0" smtClean="0"/>
              <a:t>يحق للطلاب والطالبات  المنتظمين بجامعة الإمام محمد بن سعود الإسلامية فقط الذين يدرسون في المستوى الثامن والحاصلين على تقدير جيد جداً في المستوى السابع </a:t>
            </a:r>
            <a:br>
              <a:rPr lang="ar-SA" dirty="0" smtClean="0"/>
            </a:br>
            <a:r>
              <a:rPr lang="ar-SA" dirty="0" smtClean="0"/>
              <a:t>(الأول- السابع) التقدم على البرامج .</a:t>
            </a:r>
          </a:p>
          <a:p>
            <a:r>
              <a:rPr lang="ar-SA" u="sng" dirty="0" smtClean="0">
                <a:solidFill>
                  <a:srgbClr val="FF0000"/>
                </a:solidFill>
              </a:rPr>
              <a:t>للتواصل </a:t>
            </a:r>
            <a:br>
              <a:rPr lang="ar-SA" u="sng" dirty="0" smtClean="0">
                <a:solidFill>
                  <a:srgbClr val="FF0000"/>
                </a:solidFill>
              </a:rPr>
            </a:br>
            <a:r>
              <a:rPr lang="ar-SA" b="1" u="sng" dirty="0" smtClean="0">
                <a:solidFill>
                  <a:srgbClr val="FF0000"/>
                </a:solidFill>
              </a:rPr>
              <a:t> </a:t>
            </a:r>
            <a:r>
              <a:rPr lang="en-US" u="sng" dirty="0" smtClean="0">
                <a:solidFill>
                  <a:srgbClr val="FF0000"/>
                </a:solidFill>
                <a:hlinkClick r:id="rId2"/>
              </a:rPr>
              <a:t>@</a:t>
            </a:r>
            <a:r>
              <a:rPr lang="en-US" u="sng" dirty="0" err="1" smtClean="0">
                <a:solidFill>
                  <a:srgbClr val="FF0000"/>
                </a:solidFill>
                <a:hlinkClick r:id="rId2"/>
              </a:rPr>
              <a:t>Graduate_imam</a:t>
            </a:r>
            <a:endParaRPr lang="ar-SA" u="sng" dirty="0" smtClean="0">
              <a:solidFill>
                <a:srgbClr val="FF0000"/>
              </a:solidFill>
            </a:endParaRPr>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4290"/>
            <a:ext cx="8229600" cy="928694"/>
          </a:xfrm>
        </p:spPr>
        <p:txBody>
          <a:bodyPr>
            <a:normAutofit/>
          </a:bodyPr>
          <a:lstStyle/>
          <a:p>
            <a:pPr algn="ctr"/>
            <a:r>
              <a:rPr lang="ar-SA" dirty="0" smtClean="0">
                <a:solidFill>
                  <a:srgbClr val="FF0000"/>
                </a:solidFill>
              </a:rPr>
              <a:t>الشروط </a:t>
            </a:r>
            <a:endParaRPr lang="ar-SA" dirty="0">
              <a:solidFill>
                <a:srgbClr val="FF0000"/>
              </a:solidFill>
            </a:endParaRPr>
          </a:p>
        </p:txBody>
      </p:sp>
      <p:sp>
        <p:nvSpPr>
          <p:cNvPr id="3" name="عنصر نائب للمحتوى 2"/>
          <p:cNvSpPr>
            <a:spLocks noGrp="1"/>
          </p:cNvSpPr>
          <p:nvPr>
            <p:ph idx="1"/>
          </p:nvPr>
        </p:nvSpPr>
        <p:spPr>
          <a:xfrm>
            <a:off x="457200" y="1142984"/>
            <a:ext cx="8229600" cy="5181616"/>
          </a:xfrm>
        </p:spPr>
        <p:txBody>
          <a:bodyPr>
            <a:normAutofit fontScale="85000" lnSpcReduction="20000"/>
          </a:bodyPr>
          <a:lstStyle/>
          <a:p>
            <a:r>
              <a:rPr lang="ar-SA" dirty="0" err="1" smtClean="0"/>
              <a:t>التوفل</a:t>
            </a:r>
            <a:r>
              <a:rPr lang="ar-SA" dirty="0" smtClean="0"/>
              <a:t> </a:t>
            </a:r>
          </a:p>
          <a:p>
            <a:r>
              <a:rPr lang="ar-SA" dirty="0" smtClean="0"/>
              <a:t>للتسجيل </a:t>
            </a:r>
            <a:r>
              <a:rPr lang="en-US" dirty="0" smtClean="0"/>
              <a:t>https://toefl-registration.ets.org/TOEFLWeb/extISERLogonPrompt.do</a:t>
            </a:r>
            <a:endParaRPr lang="ar-SA" dirty="0" smtClean="0"/>
          </a:p>
          <a:p>
            <a:r>
              <a:rPr lang="en-US" dirty="0" smtClean="0">
                <a:hlinkClick r:id="rId2"/>
              </a:rPr>
              <a:t>https://www.ets.org/s/toefl/pdf/qp_v3_web_a4.pdf</a:t>
            </a:r>
            <a:endParaRPr lang="en-US" dirty="0" smtClean="0"/>
          </a:p>
          <a:p>
            <a:r>
              <a:rPr lang="en-US" dirty="0" smtClean="0"/>
              <a:t>https://toefl-registration.ets.org/TOEFLWeb/extISERLogonPrompt.do</a:t>
            </a:r>
            <a:endParaRPr lang="ar-SA" dirty="0" smtClean="0"/>
          </a:p>
          <a:p>
            <a:r>
              <a:rPr lang="en-US" dirty="0" smtClean="0">
                <a:hlinkClick r:id="rId3"/>
              </a:rPr>
              <a:t>https://www.ets.org/s/toefl/pdf/toefl_student_test_prep_planner.pdf</a:t>
            </a:r>
            <a:endParaRPr lang="ar-SA" dirty="0" smtClean="0"/>
          </a:p>
          <a:p>
            <a:r>
              <a:rPr lang="en-US" dirty="0" smtClean="0">
                <a:hlinkClick r:id="rId4"/>
              </a:rPr>
              <a:t>http://www.slideshare.net/poddy123/cambridge-book-soft-copy-preparation-for-toefl-test</a:t>
            </a:r>
            <a:endParaRPr lang="ar-SA" dirty="0" smtClean="0"/>
          </a:p>
          <a:p>
            <a:r>
              <a:rPr lang="en-US" dirty="0" smtClean="0">
                <a:hlinkClick r:id="rId5"/>
              </a:rPr>
              <a:t>https://archive.org/stream/LongmanCompleteCourse.for.the.TOEFL.testPreparation.f/Longman%20-%20Complete%20course.for.the.TOEFL.test%20-%20Preparation.f#page/n11/mode/2up</a:t>
            </a:r>
            <a:endParaRPr lang="ar-SA" dirty="0" smtClean="0"/>
          </a:p>
          <a:p>
            <a:r>
              <a:rPr lang="en-US" dirty="0" smtClean="0">
                <a:hlinkClick r:id="rId6"/>
              </a:rPr>
              <a:t>https://www.ets.org/toefl/ibt/prepare/quick_prep/</a:t>
            </a:r>
            <a:endParaRPr lang="ar-SA" dirty="0" smtClean="0"/>
          </a:p>
          <a:p>
            <a:r>
              <a:rPr lang="en-US" dirty="0" smtClean="0"/>
              <a:t>http://dxschool.org/toefl/</a:t>
            </a:r>
            <a:endParaRPr lang="ar-SA" dirty="0" smtClean="0"/>
          </a:p>
          <a:p>
            <a:endParaRPr lang="ar-SA"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البرامج (صباحي ويشترط موافقة جهة العمل)</a:t>
            </a:r>
            <a:endParaRPr lang="ar-SA" dirty="0"/>
          </a:p>
        </p:txBody>
      </p:sp>
      <p:sp>
        <p:nvSpPr>
          <p:cNvPr id="3" name="عنصر نائب للمحتوى 2"/>
          <p:cNvSpPr>
            <a:spLocks noGrp="1"/>
          </p:cNvSpPr>
          <p:nvPr>
            <p:ph idx="1"/>
          </p:nvPr>
        </p:nvSpPr>
        <p:spPr/>
        <p:txBody>
          <a:bodyPr/>
          <a:lstStyle/>
          <a:p>
            <a:r>
              <a:rPr lang="ar-SA" dirty="0" smtClean="0"/>
              <a:t>ترجمة </a:t>
            </a:r>
          </a:p>
          <a:p>
            <a:r>
              <a:rPr lang="ar-SA" dirty="0" smtClean="0"/>
              <a:t>أدب </a:t>
            </a:r>
          </a:p>
          <a:p>
            <a:r>
              <a:rPr lang="ar-SA" dirty="0" smtClean="0"/>
              <a:t>لغويات</a:t>
            </a:r>
          </a:p>
          <a:p>
            <a:r>
              <a:rPr lang="ar-SA" dirty="0" smtClean="0"/>
              <a:t>إدارة </a:t>
            </a:r>
            <a:r>
              <a:rPr lang="ar-SA" dirty="0" err="1" smtClean="0"/>
              <a:t>الاعمال</a:t>
            </a:r>
            <a:r>
              <a:rPr lang="ar-SA" dirty="0" smtClean="0"/>
              <a:t>  </a:t>
            </a:r>
            <a:endParaRPr lang="ar-SA"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dirty="0" smtClean="0"/>
              <a:t>البرامج (مسائي موازي ) برسوم ولا يشترط موافقة جهة العمل </a:t>
            </a:r>
            <a:endParaRPr lang="ar-SA" dirty="0"/>
          </a:p>
        </p:txBody>
      </p:sp>
      <p:sp>
        <p:nvSpPr>
          <p:cNvPr id="3" name="عنصر نائب للمحتوى 2"/>
          <p:cNvSpPr>
            <a:spLocks noGrp="1"/>
          </p:cNvSpPr>
          <p:nvPr>
            <p:ph idx="1"/>
          </p:nvPr>
        </p:nvSpPr>
        <p:spPr/>
        <p:txBody>
          <a:bodyPr/>
          <a:lstStyle/>
          <a:p>
            <a:r>
              <a:rPr lang="ar-SA" dirty="0" smtClean="0"/>
              <a:t>أدب </a:t>
            </a:r>
          </a:p>
          <a:p>
            <a:r>
              <a:rPr lang="ar-SA" dirty="0" smtClean="0"/>
              <a:t>لغويات </a:t>
            </a:r>
          </a:p>
          <a:p>
            <a:r>
              <a:rPr lang="ar-SA" dirty="0" smtClean="0"/>
              <a:t>ترجمة </a:t>
            </a:r>
            <a:endParaRPr lang="ar-SA"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dirty="0" smtClean="0"/>
              <a:t>جامعة الإمام محمد بن سعود (الدبلوم العالي)</a:t>
            </a:r>
            <a:br>
              <a:rPr lang="ar-SA" dirty="0" smtClean="0"/>
            </a:br>
            <a:r>
              <a:rPr lang="ar-SA" u="sng" dirty="0" smtClean="0"/>
              <a:t>التعليم المستمر  </a:t>
            </a:r>
            <a:endParaRPr lang="ar-SA" u="sng" dirty="0"/>
          </a:p>
        </p:txBody>
      </p:sp>
      <p:sp>
        <p:nvSpPr>
          <p:cNvPr id="3" name="عنصر نائب للمحتوى 2"/>
          <p:cNvSpPr>
            <a:spLocks noGrp="1"/>
          </p:cNvSpPr>
          <p:nvPr>
            <p:ph idx="1"/>
          </p:nvPr>
        </p:nvSpPr>
        <p:spPr/>
        <p:txBody>
          <a:bodyPr/>
          <a:lstStyle/>
          <a:p>
            <a:r>
              <a:rPr lang="en-US" dirty="0" smtClean="0">
                <a:hlinkClick r:id="rId2"/>
              </a:rPr>
              <a:t>https://www.imamu.edu.sa/studyprograms/continouslearning/Pages/default.aspx</a:t>
            </a:r>
            <a:endParaRPr lang="ar-SA" dirty="0" smtClean="0">
              <a:hlinkClick r:id="rId2"/>
            </a:endParaRPr>
          </a:p>
          <a:p>
            <a:r>
              <a:rPr lang="en-US" dirty="0" smtClean="0">
                <a:hlinkClick r:id="rId2"/>
              </a:rPr>
              <a:t>https://www.imamu.edu.sa/studyprograms/continouslearning/Documents/%D8%AF%D8%A8%D9%84%D9%88%D9%85%20%D8%A7%D9%84%D8%AA%D8%B1%D8%A8%D9%8A%D8%A9.pdf</a:t>
            </a:r>
            <a:endParaRPr lang="ar-SA" dirty="0" smtClean="0"/>
          </a:p>
          <a:p>
            <a:endParaRPr lang="ar-SA"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الدبلومات العالية </a:t>
            </a:r>
            <a:endParaRPr lang="ar-SA" dirty="0"/>
          </a:p>
        </p:txBody>
      </p:sp>
      <p:sp>
        <p:nvSpPr>
          <p:cNvPr id="3" name="عنصر نائب للمحتوى 2"/>
          <p:cNvSpPr>
            <a:spLocks noGrp="1"/>
          </p:cNvSpPr>
          <p:nvPr>
            <p:ph idx="1"/>
          </p:nvPr>
        </p:nvSpPr>
        <p:spPr/>
        <p:txBody>
          <a:bodyPr/>
          <a:lstStyle/>
          <a:p>
            <a:r>
              <a:rPr lang="ar-SA" dirty="0" smtClean="0"/>
              <a:t>الدراسة مسائية (4 </a:t>
            </a:r>
            <a:r>
              <a:rPr lang="ar-SA" dirty="0" err="1" smtClean="0"/>
              <a:t>او</a:t>
            </a:r>
            <a:r>
              <a:rPr lang="ar-SA" dirty="0" smtClean="0"/>
              <a:t> 5 أيام في </a:t>
            </a:r>
            <a:r>
              <a:rPr lang="ar-SA" dirty="0" err="1" smtClean="0"/>
              <a:t>الاسبوع</a:t>
            </a:r>
            <a:r>
              <a:rPr lang="ar-SA" dirty="0" smtClean="0"/>
              <a:t>) من 4 </a:t>
            </a:r>
            <a:r>
              <a:rPr lang="ar-SA" dirty="0" err="1" smtClean="0"/>
              <a:t>الى</a:t>
            </a:r>
            <a:r>
              <a:rPr lang="ar-SA" dirty="0" smtClean="0"/>
              <a:t> 7 </a:t>
            </a:r>
            <a:r>
              <a:rPr lang="ar-SA" dirty="0" err="1" smtClean="0"/>
              <a:t>او</a:t>
            </a:r>
            <a:r>
              <a:rPr lang="ar-SA" dirty="0" smtClean="0"/>
              <a:t> 8</a:t>
            </a:r>
          </a:p>
          <a:p>
            <a:r>
              <a:rPr lang="ar-SA" dirty="0" smtClean="0"/>
              <a:t>للاستفسار </a:t>
            </a:r>
          </a:p>
          <a:p>
            <a:r>
              <a:rPr lang="en-US" dirty="0" smtClean="0"/>
              <a:t>2581000-2581136</a:t>
            </a:r>
            <a:br>
              <a:rPr lang="en-US" dirty="0" smtClean="0"/>
            </a:br>
            <a:endParaRPr lang="ar-SA"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البرامج </a:t>
            </a:r>
            <a:endParaRPr lang="ar-SA" dirty="0"/>
          </a:p>
        </p:txBody>
      </p:sp>
      <p:pic>
        <p:nvPicPr>
          <p:cNvPr id="1026" name="Picture 2"/>
          <p:cNvPicPr>
            <a:picLocks noGrp="1" noChangeAspect="1" noChangeArrowheads="1"/>
          </p:cNvPicPr>
          <p:nvPr>
            <p:ph idx="1"/>
          </p:nvPr>
        </p:nvPicPr>
        <p:blipFill>
          <a:blip r:embed="rId2"/>
          <a:srcRect/>
          <a:stretch>
            <a:fillRect/>
          </a:stretch>
        </p:blipFill>
        <p:spPr bwMode="auto">
          <a:xfrm>
            <a:off x="357158" y="2143116"/>
            <a:ext cx="8501121" cy="4357718"/>
          </a:xfrm>
          <a:prstGeom prst="rect">
            <a:avLst/>
          </a:prstGeom>
          <a:noFill/>
          <a:ln w="9525">
            <a:noFill/>
            <a:miter lim="800000"/>
            <a:headEnd/>
            <a:tailEnd/>
          </a:ln>
          <a:effec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85728"/>
            <a:ext cx="8229600" cy="714380"/>
          </a:xfrm>
        </p:spPr>
        <p:txBody>
          <a:bodyPr>
            <a:normAutofit fontScale="90000"/>
          </a:bodyPr>
          <a:lstStyle/>
          <a:p>
            <a:pPr algn="ctr"/>
            <a:r>
              <a:rPr lang="ar-SA" dirty="0" smtClean="0"/>
              <a:t>جامعة الإمام (الدبلومات العالية)</a:t>
            </a:r>
            <a:endParaRPr lang="ar-SA" dirty="0"/>
          </a:p>
        </p:txBody>
      </p:sp>
      <p:pic>
        <p:nvPicPr>
          <p:cNvPr id="1028" name="Picture 4"/>
          <p:cNvPicPr>
            <a:picLocks noGrp="1" noChangeAspect="1" noChangeArrowheads="1"/>
          </p:cNvPicPr>
          <p:nvPr>
            <p:ph idx="1"/>
          </p:nvPr>
        </p:nvPicPr>
        <p:blipFill>
          <a:blip r:embed="rId2"/>
          <a:srcRect/>
          <a:stretch>
            <a:fillRect/>
          </a:stretch>
        </p:blipFill>
        <p:spPr bwMode="auto">
          <a:xfrm>
            <a:off x="571472" y="1214422"/>
            <a:ext cx="8215369" cy="4857784"/>
          </a:xfrm>
          <a:prstGeom prst="rect">
            <a:avLst/>
          </a:prstGeom>
          <a:noFill/>
          <a:ln w="9525">
            <a:noFill/>
            <a:miter lim="800000"/>
            <a:headEnd/>
            <a:tailEnd/>
          </a:ln>
          <a:effec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دار العلوم </a:t>
            </a:r>
            <a:endParaRPr lang="ar-SA" dirty="0"/>
          </a:p>
        </p:txBody>
      </p:sp>
      <p:sp>
        <p:nvSpPr>
          <p:cNvPr id="3" name="عنصر نائب للمحتوى 2"/>
          <p:cNvSpPr>
            <a:spLocks noGrp="1"/>
          </p:cNvSpPr>
          <p:nvPr>
            <p:ph idx="1"/>
          </p:nvPr>
        </p:nvSpPr>
        <p:spPr/>
        <p:txBody>
          <a:bodyPr>
            <a:normAutofit fontScale="85000" lnSpcReduction="10000"/>
          </a:bodyPr>
          <a:lstStyle/>
          <a:p>
            <a:r>
              <a:rPr lang="ar-SA" b="1" dirty="0" smtClean="0"/>
              <a:t>جامعة دار العلوم</a:t>
            </a:r>
            <a:r>
              <a:rPr lang="ar-SA" dirty="0" smtClean="0"/>
              <a:t> هي جامعة سعودية خاصة أسسها معالي الشيخ </a:t>
            </a:r>
            <a:r>
              <a:rPr lang="ar-SA" dirty="0" smtClean="0">
                <a:hlinkClick r:id="rId2" tooltip="عبد العزيز بن علي التويجري"/>
              </a:rPr>
              <a:t>عبد العزيز بن علي </a:t>
            </a:r>
            <a:r>
              <a:rPr lang="ar-SA" dirty="0" err="1" smtClean="0">
                <a:hlinkClick r:id="rId2" tooltip="عبد العزيز بن علي التويجري"/>
              </a:rPr>
              <a:t>التويجري</a:t>
            </a:r>
            <a:r>
              <a:rPr lang="ar-SA" dirty="0" smtClean="0"/>
              <a:t>، بدأت خطوات تأسيس الجامعة بطلب تقدم </a:t>
            </a:r>
            <a:r>
              <a:rPr lang="ar-SA" dirty="0" err="1" smtClean="0"/>
              <a:t>به</a:t>
            </a:r>
            <a:r>
              <a:rPr lang="ar-SA" dirty="0" smtClean="0"/>
              <a:t> مؤسس الجامعة </a:t>
            </a:r>
            <a:r>
              <a:rPr lang="ar-SA" dirty="0" err="1" smtClean="0"/>
              <a:t>التويجري</a:t>
            </a:r>
            <a:r>
              <a:rPr lang="ar-SA" dirty="0" smtClean="0"/>
              <a:t> عام</a:t>
            </a:r>
            <a:r>
              <a:rPr lang="ar-SA" dirty="0" smtClean="0">
                <a:hlinkClick r:id="rId3" tooltip="1421 هـ"/>
              </a:rPr>
              <a:t>1421 هـ</a:t>
            </a:r>
            <a:r>
              <a:rPr lang="ar-SA" dirty="0" smtClean="0"/>
              <a:t> إلى </a:t>
            </a:r>
            <a:r>
              <a:rPr lang="ar-SA" dirty="0" smtClean="0">
                <a:hlinkClick r:id="rId4" tooltip="وزارة التعليم العالي السعودية"/>
              </a:rPr>
              <a:t>وزارة التعليم العالي السعودية</a:t>
            </a:r>
            <a:r>
              <a:rPr lang="ar-SA" dirty="0" smtClean="0"/>
              <a:t> برغبته في إنشاء كليات أهلية بمسمى كليات دار العلوم الأهلية، في عام </a:t>
            </a:r>
            <a:r>
              <a:rPr lang="ar-SA" dirty="0" smtClean="0">
                <a:hlinkClick r:id="rId5" tooltip="1422 هـ"/>
              </a:rPr>
              <a:t>1422 هـ</a:t>
            </a:r>
            <a:r>
              <a:rPr lang="ar-SA" dirty="0" smtClean="0"/>
              <a:t> ردت الوزارة إجابة على طلب </a:t>
            </a:r>
            <a:r>
              <a:rPr lang="ar-SA" dirty="0" err="1" smtClean="0"/>
              <a:t>التويجري</a:t>
            </a:r>
            <a:r>
              <a:rPr lang="ar-SA" dirty="0" smtClean="0"/>
              <a:t> مرفقا </a:t>
            </a:r>
            <a:r>
              <a:rPr lang="ar-SA" dirty="0" err="1" smtClean="0"/>
              <a:t>به</a:t>
            </a:r>
            <a:r>
              <a:rPr lang="ar-SA" dirty="0" smtClean="0"/>
              <a:t> اللائحة الجديدة للكليات الأهلية، وفي عام </a:t>
            </a:r>
            <a:r>
              <a:rPr lang="ar-SA" dirty="0" smtClean="0">
                <a:hlinkClick r:id="rId6" tooltip="1425 هـ"/>
              </a:rPr>
              <a:t>1425 هـ</a:t>
            </a:r>
            <a:r>
              <a:rPr lang="ar-SA" dirty="0" smtClean="0"/>
              <a:t> وبناء على متطلبات لائحة وزارة التعليم العالي تم إعداد دراسة جدوى للمشروع وتم تأسيس شركة دار العلوم للتربية والتعليم، وتم رفع جميع متطلبات إنشاء الكليات إلى </a:t>
            </a:r>
            <a:r>
              <a:rPr lang="ar-SA" dirty="0" smtClean="0">
                <a:hlinkClick r:id="rId4" tooltip="وزارة التعليم العالي السعودية"/>
              </a:rPr>
              <a:t>وزارة التعليم العالي السعودية</a:t>
            </a:r>
            <a:r>
              <a:rPr lang="ar-SA" dirty="0" smtClean="0"/>
              <a:t>، وفي يوم الثامن عشر من رمضان عام </a:t>
            </a:r>
            <a:r>
              <a:rPr lang="ar-SA" dirty="0" smtClean="0">
                <a:hlinkClick r:id="rId6" tooltip="1425 هـ"/>
              </a:rPr>
              <a:t>1425 هـ</a:t>
            </a:r>
            <a:r>
              <a:rPr lang="ar-SA" dirty="0" smtClean="0"/>
              <a:t> صدرت الموافقة المبدئية على إنشاء كليات دار العلوم الأهلية، وفي عام </a:t>
            </a:r>
            <a:r>
              <a:rPr lang="ar-SA" dirty="0" smtClean="0">
                <a:hlinkClick r:id="rId7" tooltip="1429 هـ"/>
              </a:rPr>
              <a:t>1429 هـ</a:t>
            </a:r>
            <a:r>
              <a:rPr lang="ar-SA" dirty="0" smtClean="0"/>
              <a:t> صدرت الموافقة النهائية على إنشاء كليات دار العلوم، في العام نفسه وبعد أن توفرت جميع شروط ومتطلبات تحويل كليات دار العلوم إلى جامعة تقدمت الكليات لوزارة التعليم العالي بطلب تحويلها إلى جامعة وفق ما تقضي </a:t>
            </a:r>
            <a:r>
              <a:rPr lang="ar-SA" dirty="0" err="1" smtClean="0"/>
              <a:t>به</a:t>
            </a:r>
            <a:r>
              <a:rPr lang="ar-SA" dirty="0" smtClean="0"/>
              <a:t> المادة السابعة من لائحة الجامعات الأهلية، وفي الخامس عشر من ذي القعدة عام </a:t>
            </a:r>
            <a:r>
              <a:rPr lang="ar-SA" dirty="0" smtClean="0">
                <a:hlinkClick r:id="rId7" tooltip="1429 هـ"/>
              </a:rPr>
              <a:t>1429 هـ</a:t>
            </a:r>
            <a:r>
              <a:rPr lang="ar-SA" dirty="0" smtClean="0"/>
              <a:t> تمت الموافقة على إنشاء جامعة دار العلوم الأهلية , ويرأس الجامعة الدكتور </a:t>
            </a:r>
            <a:r>
              <a:rPr lang="ar-SA" dirty="0" err="1" smtClean="0"/>
              <a:t>عبدالله</a:t>
            </a:r>
            <a:r>
              <a:rPr lang="ar-SA" dirty="0" smtClean="0"/>
              <a:t> بن سعد </a:t>
            </a:r>
            <a:r>
              <a:rPr lang="ar-SA" dirty="0" err="1" smtClean="0"/>
              <a:t>المديميغ</a:t>
            </a:r>
            <a:r>
              <a:rPr lang="ar-SA" dirty="0" smtClean="0"/>
              <a:t> </a:t>
            </a:r>
            <a:r>
              <a:rPr lang="ar-SA" baseline="30000" dirty="0" smtClean="0">
                <a:hlinkClick r:id="rId8"/>
              </a:rPr>
              <a:t>[1]</a:t>
            </a:r>
            <a:r>
              <a:rPr lang="ar-SA" dirty="0" smtClean="0"/>
              <a:t>.</a:t>
            </a:r>
            <a:endParaRPr lang="ar-SA"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دار العلوم (ماجستير </a:t>
            </a:r>
            <a:r>
              <a:rPr lang="ar-SA" dirty="0" err="1" smtClean="0"/>
              <a:t>ادارة</a:t>
            </a:r>
            <a:r>
              <a:rPr lang="ar-SA" dirty="0" smtClean="0"/>
              <a:t>) </a:t>
            </a:r>
            <a:endParaRPr lang="ar-SA" dirty="0"/>
          </a:p>
        </p:txBody>
      </p:sp>
      <p:sp>
        <p:nvSpPr>
          <p:cNvPr id="3" name="عنصر نائب للمحتوى 2"/>
          <p:cNvSpPr>
            <a:spLocks noGrp="1"/>
          </p:cNvSpPr>
          <p:nvPr>
            <p:ph idx="1"/>
          </p:nvPr>
        </p:nvSpPr>
        <p:spPr/>
        <p:txBody>
          <a:bodyPr/>
          <a:lstStyle/>
          <a:p>
            <a:r>
              <a:rPr lang="ar-SA" b="1" dirty="0" smtClean="0"/>
              <a:t>نظرة عامة على برنامج الماجستير في إدارة الأعمال</a:t>
            </a:r>
            <a:endParaRPr lang="ar-SA" dirty="0" smtClean="0"/>
          </a:p>
          <a:p>
            <a:r>
              <a:rPr lang="ar-SA" dirty="0" smtClean="0"/>
              <a:t>يُقدم البرنامج بمسار ( اللغة العربية ) ومسار ( اللغة الإنجليزية ) .</a:t>
            </a:r>
          </a:p>
          <a:p>
            <a:r>
              <a:rPr lang="ar-SA" dirty="0" smtClean="0"/>
              <a:t>سيكون البرنامج مع خمسة مجالات للتركيز، وهي الموارد البشرية والمالية والتسويق ونظم المعلومات والقيادة.</a:t>
            </a:r>
          </a:p>
          <a:p>
            <a:r>
              <a:rPr lang="ar-SA" dirty="0" smtClean="0"/>
              <a:t>تم إعداد البرنامج ليشمل مواد إجبارية وأخرى اختيارية.</a:t>
            </a:r>
          </a:p>
          <a:p>
            <a:r>
              <a:rPr lang="ar-SA" dirty="0" smtClean="0"/>
              <a:t>يتكون البرنامج من 45 ساعة معتمدة مقسمة إلى 36 ساعة معتمدة إجبارية </a:t>
            </a:r>
            <a:r>
              <a:rPr lang="ar-SA" dirty="0" err="1" smtClean="0"/>
              <a:t>و</a:t>
            </a:r>
            <a:r>
              <a:rPr lang="ar-SA" dirty="0" smtClean="0"/>
              <a:t> 9 ساعات معتمدة اختيارية في مجالات التركيز الخمسة.</a:t>
            </a:r>
          </a:p>
          <a:p>
            <a:endParaRPr lang="ar-SA"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دار العلوم (ماجستير </a:t>
            </a:r>
            <a:r>
              <a:rPr lang="ar-SA" dirty="0" err="1" smtClean="0"/>
              <a:t>ادارة</a:t>
            </a:r>
            <a:r>
              <a:rPr lang="ar-SA" dirty="0" smtClean="0"/>
              <a:t>) </a:t>
            </a:r>
            <a:endParaRPr lang="ar-SA" dirty="0"/>
          </a:p>
        </p:txBody>
      </p:sp>
      <p:sp>
        <p:nvSpPr>
          <p:cNvPr id="3" name="عنصر نائب للمحتوى 2"/>
          <p:cNvSpPr>
            <a:spLocks noGrp="1"/>
          </p:cNvSpPr>
          <p:nvPr>
            <p:ph idx="1"/>
          </p:nvPr>
        </p:nvSpPr>
        <p:spPr/>
        <p:txBody>
          <a:bodyPr>
            <a:normAutofit fontScale="92500" lnSpcReduction="20000"/>
          </a:bodyPr>
          <a:lstStyle/>
          <a:p>
            <a:r>
              <a:rPr lang="ar-SA" b="1" dirty="0" smtClean="0"/>
              <a:t>شروط القبول في الماجستير في إدارة الأعمال</a:t>
            </a:r>
            <a:r>
              <a:rPr lang="ar-SA" dirty="0" smtClean="0"/>
              <a:t/>
            </a:r>
            <a:br>
              <a:rPr lang="ar-SA" dirty="0" smtClean="0"/>
            </a:br>
            <a:r>
              <a:rPr lang="ar-SA" dirty="0" smtClean="0"/>
              <a:t/>
            </a:r>
            <a:br>
              <a:rPr lang="ar-SA" dirty="0" smtClean="0"/>
            </a:br>
            <a:r>
              <a:rPr lang="ar-SA" dirty="0" smtClean="0"/>
              <a:t>يشترط في من يرغب بالالتحاق في برنامج الماجستير في إدارة الأعمال ما بلي:</a:t>
            </a:r>
          </a:p>
          <a:p>
            <a:r>
              <a:rPr lang="ar-SA" dirty="0" smtClean="0"/>
              <a:t> أن يكون حاصل على شهادة البكالوريوس بحد أدنى أربع سنوات من جهة معترف </a:t>
            </a:r>
            <a:r>
              <a:rPr lang="ar-SA" dirty="0" err="1" smtClean="0"/>
              <a:t>بها</a:t>
            </a:r>
            <a:r>
              <a:rPr lang="ar-SA" dirty="0" smtClean="0"/>
              <a:t>.</a:t>
            </a:r>
          </a:p>
          <a:p>
            <a:r>
              <a:rPr lang="ar-SA" dirty="0" smtClean="0"/>
              <a:t> أن يكون حاصل على تقدير "جيد جداً" في درجة البكالوريوس من جامعة معترف </a:t>
            </a:r>
            <a:r>
              <a:rPr lang="ar-SA" dirty="0" err="1" smtClean="0"/>
              <a:t>بها</a:t>
            </a:r>
            <a:r>
              <a:rPr lang="ar-SA" dirty="0" smtClean="0"/>
              <a:t>.</a:t>
            </a:r>
          </a:p>
          <a:p>
            <a:r>
              <a:rPr lang="ar-SA" dirty="0" smtClean="0"/>
              <a:t> أن يكون قد اكتسب معرفة جيدة باللغة الإنجليزية وحصل على 500 أو أعلى في اختبار </a:t>
            </a:r>
            <a:r>
              <a:rPr lang="ar-SA" dirty="0" err="1" smtClean="0"/>
              <a:t>التوفل</a:t>
            </a:r>
            <a:r>
              <a:rPr lang="ar-SA" dirty="0" smtClean="0"/>
              <a:t> الورقي أو ما يعادلها في الاختبارات الأخرى.</a:t>
            </a:r>
          </a:p>
          <a:p>
            <a:r>
              <a:rPr lang="ar-SA" dirty="0" smtClean="0"/>
              <a:t>أن يكون حاصل على درجة مرضية في اختبار الجيمات.</a:t>
            </a:r>
          </a:p>
          <a:p>
            <a:r>
              <a:rPr lang="ar-SA" dirty="0" smtClean="0"/>
              <a:t> اجتياز المقابلة الشخصية.</a:t>
            </a:r>
          </a:p>
          <a:p>
            <a:r>
              <a:rPr lang="ar-SA" dirty="0" smtClean="0"/>
              <a:t>رسالتين توصية.</a:t>
            </a:r>
          </a:p>
          <a:p>
            <a:endParaRPr lang="ar-SA"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dirty="0" smtClean="0">
                <a:solidFill>
                  <a:srgbClr val="FF0000"/>
                </a:solidFill>
              </a:rPr>
              <a:t>دار العلوم (القانون التجاري والجنائي) </a:t>
            </a:r>
            <a:br>
              <a:rPr lang="ar-SA" dirty="0" smtClean="0">
                <a:solidFill>
                  <a:srgbClr val="FF0000"/>
                </a:solidFill>
              </a:rPr>
            </a:br>
            <a:r>
              <a:rPr lang="ar-SA" dirty="0" smtClean="0"/>
              <a:t>27 ساعة إجباري </a:t>
            </a:r>
            <a:br>
              <a:rPr lang="ar-SA" dirty="0" smtClean="0"/>
            </a:br>
            <a:r>
              <a:rPr lang="ar-SA" dirty="0" smtClean="0"/>
              <a:t>12 للتخصص</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يفتح باب القبول في برنامجي الماجستير للطلاب والطالبات، ممن تتوافر فيهم الشروط الآتية:</a:t>
            </a:r>
          </a:p>
          <a:p>
            <a:r>
              <a:rPr lang="ar-SA" dirty="0" smtClean="0"/>
              <a:t>حصول المتقدم على درجة البكالوريوس في العلوم القانونية أو الشرعية. ويجوز قبول المتقدمين من غير التخصصين أعلاه، شريطة </a:t>
            </a:r>
            <a:r>
              <a:rPr lang="ar-SA" dirty="0" err="1" smtClean="0"/>
              <a:t>إجتيازهم</a:t>
            </a:r>
            <a:r>
              <a:rPr lang="ar-SA" dirty="0" smtClean="0"/>
              <a:t> مقررات تكميلية يحددها مجلس الكلية.</a:t>
            </a:r>
          </a:p>
          <a:p>
            <a:r>
              <a:rPr lang="ar-SA" dirty="0" smtClean="0"/>
              <a:t>أن لا يقل تقدير المتقدم في درجة البكالوريوس عن جيد جداً. ويجوز لمجلس الجامعة قبول من كان تقديرهم أقل من ذلك بتوصية من مجلس الكلية.</a:t>
            </a:r>
          </a:p>
          <a:p>
            <a:r>
              <a:rPr lang="ar-SA" dirty="0" smtClean="0"/>
              <a:t>أن يكون حسن السيرة والسلوك ولائقاً طبياً.</a:t>
            </a:r>
          </a:p>
          <a:p>
            <a:r>
              <a:rPr lang="ar-SA" dirty="0" err="1" smtClean="0"/>
              <a:t>إجتياز</a:t>
            </a:r>
            <a:r>
              <a:rPr lang="ar-SA" dirty="0" smtClean="0"/>
              <a:t> المتقدم المقابلة الشخصية </a:t>
            </a:r>
            <a:r>
              <a:rPr lang="ar-SA" dirty="0" err="1" smtClean="0"/>
              <a:t>وإختبارات</a:t>
            </a:r>
            <a:r>
              <a:rPr lang="ar-SA" dirty="0" smtClean="0"/>
              <a:t> المفاضلة بين المتقدمين.</a:t>
            </a:r>
          </a:p>
          <a:p>
            <a:r>
              <a:rPr lang="ar-SA" b="1" dirty="0" smtClean="0"/>
              <a:t>الوثائق المطلوبة</a:t>
            </a: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الشروط </a:t>
            </a:r>
            <a:r>
              <a:rPr lang="en-US" dirty="0" smtClean="0"/>
              <a:t> </a:t>
            </a:r>
            <a:endParaRPr lang="ar-SA" dirty="0"/>
          </a:p>
        </p:txBody>
      </p:sp>
      <p:sp>
        <p:nvSpPr>
          <p:cNvPr id="3" name="عنصر نائب للمحتوى 2"/>
          <p:cNvSpPr>
            <a:spLocks noGrp="1"/>
          </p:cNvSpPr>
          <p:nvPr>
            <p:ph idx="1"/>
          </p:nvPr>
        </p:nvSpPr>
        <p:spPr/>
        <p:txBody>
          <a:bodyPr/>
          <a:lstStyle/>
          <a:p>
            <a:r>
              <a:rPr lang="ar-SA" dirty="0" smtClean="0"/>
              <a:t>القدرات للجامعيين (مركز قياس والتقويم) </a:t>
            </a:r>
          </a:p>
          <a:p>
            <a:r>
              <a:rPr lang="en-US" dirty="0" smtClean="0">
                <a:hlinkClick r:id="rId2"/>
              </a:rPr>
              <a:t>http://www.qiyas.sa/Pages/default.aspx</a:t>
            </a:r>
            <a:endParaRPr lang="ar-SA" dirty="0" smtClean="0"/>
          </a:p>
          <a:p>
            <a:r>
              <a:rPr lang="ar-SA" dirty="0" smtClean="0"/>
              <a:t>تحميل كتاب </a:t>
            </a:r>
            <a:r>
              <a:rPr lang="ar-SA" dirty="0" err="1" smtClean="0"/>
              <a:t>البابطين</a:t>
            </a:r>
            <a:r>
              <a:rPr lang="ar-SA" dirty="0" smtClean="0"/>
              <a:t> </a:t>
            </a:r>
            <a:r>
              <a:rPr lang="en-US" dirty="0" smtClean="0">
                <a:hlinkClick r:id="rId3"/>
              </a:rPr>
              <a:t>http://qudrat1435.blogspot.com/2013/11/1-1-17.html</a:t>
            </a:r>
            <a:endParaRPr lang="en-US" dirty="0" smtClean="0"/>
          </a:p>
          <a:p>
            <a:r>
              <a:rPr lang="ar-SA" dirty="0" smtClean="0"/>
              <a:t>رواق (المنصات الإلكترونية) </a:t>
            </a:r>
          </a:p>
          <a:p>
            <a:endParaRPr lang="ar-SA"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دار العلوم (القانون)</a:t>
            </a:r>
            <a:endParaRPr lang="ar-SA" dirty="0"/>
          </a:p>
        </p:txBody>
      </p:sp>
      <p:sp>
        <p:nvSpPr>
          <p:cNvPr id="3" name="عنصر نائب للمحتوى 2"/>
          <p:cNvSpPr>
            <a:spLocks noGrp="1"/>
          </p:cNvSpPr>
          <p:nvPr>
            <p:ph idx="1"/>
          </p:nvPr>
        </p:nvSpPr>
        <p:spPr/>
        <p:txBody>
          <a:bodyPr>
            <a:normAutofit fontScale="92500" lnSpcReduction="20000"/>
          </a:bodyPr>
          <a:lstStyle/>
          <a:p>
            <a:r>
              <a:rPr lang="ar-SA" b="1" dirty="0" smtClean="0"/>
              <a:t>الوثائق المطلوبة</a:t>
            </a:r>
          </a:p>
          <a:p>
            <a:r>
              <a:rPr lang="ar-SA" dirty="0" smtClean="0"/>
              <a:t>شهادة البكالوريوس الأصلية مع صورتين منها مصدقتين طبق الأصل.</a:t>
            </a:r>
          </a:p>
          <a:p>
            <a:r>
              <a:rPr lang="ar-SA" dirty="0" smtClean="0"/>
              <a:t>نسخة أصلية من السجل الأكاديمي مع صورتين منها مصدقتين طبق الأصل.</a:t>
            </a:r>
          </a:p>
          <a:p>
            <a:r>
              <a:rPr lang="ar-SA" dirty="0" smtClean="0"/>
              <a:t>صورة عن الهوية الوطنية أو جواز السفر </a:t>
            </a:r>
            <a:r>
              <a:rPr lang="ar-SA" dirty="0" err="1" smtClean="0"/>
              <a:t>او</a:t>
            </a:r>
            <a:r>
              <a:rPr lang="ar-SA" dirty="0" smtClean="0"/>
              <a:t> الإقامة لغير السعوديين.</a:t>
            </a:r>
          </a:p>
          <a:p>
            <a:r>
              <a:rPr lang="ar-SA" dirty="0" smtClean="0"/>
              <a:t>ثلاث صور شخصية بمقياس 4×6.</a:t>
            </a:r>
          </a:p>
          <a:p>
            <a:r>
              <a:rPr lang="ar-SA" dirty="0" smtClean="0"/>
              <a:t>أية مستندات أخرى يراها المتقدم مفيدة لقبوله.</a:t>
            </a:r>
          </a:p>
          <a:p>
            <a:r>
              <a:rPr lang="ar-SA" dirty="0" smtClean="0"/>
              <a:t>رسوم قبول (5000) ريال.</a:t>
            </a:r>
          </a:p>
          <a:p>
            <a:r>
              <a:rPr lang="ar-SA" dirty="0" smtClean="0"/>
              <a:t>مشهد حسن سيرة وسلوك من الجامعة التي درس الطالب فيها درجة البكالوريوس.</a:t>
            </a:r>
          </a:p>
          <a:p>
            <a:r>
              <a:rPr lang="ar-SA" dirty="0" smtClean="0"/>
              <a:t>فحص اللياقة الصحية (</a:t>
            </a:r>
            <a:r>
              <a:rPr lang="ar-SA" dirty="0" err="1" smtClean="0"/>
              <a:t>اطبع</a:t>
            </a:r>
            <a:r>
              <a:rPr lang="ar-SA" dirty="0" smtClean="0"/>
              <a:t> النموذج من طلب القبول).</a:t>
            </a:r>
          </a:p>
          <a:p>
            <a:r>
              <a:rPr lang="ar-SA" dirty="0" smtClean="0"/>
              <a:t>موافقة ولي </a:t>
            </a:r>
            <a:r>
              <a:rPr lang="ar-SA" dirty="0" err="1" smtClean="0"/>
              <a:t>امر</a:t>
            </a:r>
            <a:r>
              <a:rPr lang="ar-SA" dirty="0" smtClean="0"/>
              <a:t> الطالبة على الدراسة (</a:t>
            </a:r>
            <a:r>
              <a:rPr lang="ar-SA" dirty="0" err="1" smtClean="0"/>
              <a:t>اطبع</a:t>
            </a:r>
            <a:r>
              <a:rPr lang="ar-SA" dirty="0" smtClean="0"/>
              <a:t> النموذج من طلب القبول).</a:t>
            </a:r>
          </a:p>
          <a:p>
            <a:r>
              <a:rPr lang="ar-SA" dirty="0" smtClean="0"/>
              <a:t> </a:t>
            </a:r>
            <a:endParaRPr lang="ar-SA"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دار العلوم </a:t>
            </a:r>
            <a:endParaRPr lang="ar-SA" dirty="0"/>
          </a:p>
        </p:txBody>
      </p:sp>
      <p:sp>
        <p:nvSpPr>
          <p:cNvPr id="3" name="عنصر نائب للمحتوى 2"/>
          <p:cNvSpPr>
            <a:spLocks noGrp="1"/>
          </p:cNvSpPr>
          <p:nvPr>
            <p:ph idx="1"/>
          </p:nvPr>
        </p:nvSpPr>
        <p:spPr/>
        <p:txBody>
          <a:bodyPr/>
          <a:lstStyle/>
          <a:p>
            <a:r>
              <a:rPr lang="en-US" dirty="0" smtClean="0">
                <a:hlinkClick r:id="rId2"/>
              </a:rPr>
              <a:t>https://my.dau.edu.sa/sis/oasis/admission/application_modify.php</a:t>
            </a:r>
            <a:endParaRPr lang="ar-SA" dirty="0" smtClean="0"/>
          </a:p>
          <a:p>
            <a:r>
              <a:rPr lang="en-US" dirty="0" smtClean="0">
                <a:hlinkClick r:id="rId3"/>
              </a:rPr>
              <a:t>http://dau.edu.sa/ar/deanadmissionregistration/admission-ar/apply-online-ar</a:t>
            </a:r>
            <a:endParaRPr lang="ar-SA" dirty="0" smtClean="0"/>
          </a:p>
          <a:p>
            <a:endParaRPr lang="ar-SA"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الرسوم </a:t>
            </a:r>
            <a:endParaRPr lang="ar-SA" dirty="0"/>
          </a:p>
        </p:txBody>
      </p:sp>
      <p:sp>
        <p:nvSpPr>
          <p:cNvPr id="3" name="عنصر نائب للمحتوى 2"/>
          <p:cNvSpPr>
            <a:spLocks noGrp="1"/>
          </p:cNvSpPr>
          <p:nvPr>
            <p:ph idx="1"/>
          </p:nvPr>
        </p:nvSpPr>
        <p:spPr/>
        <p:txBody>
          <a:bodyPr/>
          <a:lstStyle/>
          <a:p>
            <a:r>
              <a:rPr lang="ar-SA" b="1" dirty="0" smtClean="0"/>
              <a:t>الدراسات العليا:</a:t>
            </a:r>
            <a:r>
              <a:rPr lang="ar-SA" dirty="0" smtClean="0"/>
              <a:t/>
            </a:r>
            <a:br>
              <a:rPr lang="ar-SA" dirty="0" smtClean="0"/>
            </a:br>
            <a:r>
              <a:rPr lang="ar-SA" b="1" dirty="0" smtClean="0"/>
              <a:t>رسوم القبول ٥٠٠٠ ريال غير مستردة.</a:t>
            </a:r>
            <a:r>
              <a:rPr lang="ar-SA" dirty="0" smtClean="0"/>
              <a:t/>
            </a:r>
            <a:br>
              <a:rPr lang="ar-SA" dirty="0" smtClean="0"/>
            </a:br>
            <a:r>
              <a:rPr lang="ar-SA" b="1" dirty="0" smtClean="0"/>
              <a:t>رسوم الساعة المعتمدة هي ٤٢٥٠ ريال.</a:t>
            </a:r>
          </a:p>
          <a:p>
            <a:r>
              <a:rPr lang="ar-SA" b="1" dirty="0" smtClean="0"/>
              <a:t>للتقديم </a:t>
            </a:r>
            <a:r>
              <a:rPr lang="ar-SA" b="1" dirty="0" err="1" smtClean="0"/>
              <a:t>ع</a:t>
            </a:r>
            <a:r>
              <a:rPr lang="ar-SA" b="1" dirty="0" smtClean="0"/>
              <a:t> المنح </a:t>
            </a:r>
          </a:p>
          <a:p>
            <a:r>
              <a:rPr lang="en-US" dirty="0" smtClean="0">
                <a:hlinkClick r:id="rId2"/>
              </a:rPr>
              <a:t>https://grants.mohe.gov.sa/</a:t>
            </a:r>
            <a:endParaRPr lang="ar-SA" dirty="0" smtClean="0"/>
          </a:p>
          <a:p>
            <a:r>
              <a:rPr lang="ar-SA" dirty="0" smtClean="0"/>
              <a:t>الدراسة مسائي </a:t>
            </a:r>
          </a:p>
          <a:p>
            <a:r>
              <a:rPr lang="ar-SA" dirty="0" smtClean="0"/>
              <a:t>لا تحتاج </a:t>
            </a:r>
            <a:r>
              <a:rPr lang="ar-SA" dirty="0" err="1" smtClean="0"/>
              <a:t>الى</a:t>
            </a:r>
            <a:r>
              <a:rPr lang="ar-SA" dirty="0" smtClean="0"/>
              <a:t> موافقة العمل </a:t>
            </a:r>
          </a:p>
          <a:p>
            <a:endParaRPr lang="ar-SA"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جامعة الأمير سلطان (إدارة </a:t>
            </a:r>
            <a:r>
              <a:rPr lang="ar-SA" dirty="0" err="1" smtClean="0"/>
              <a:t>الاعمال</a:t>
            </a:r>
            <a:r>
              <a:rPr lang="ar-SA" dirty="0" smtClean="0"/>
              <a:t>)</a:t>
            </a:r>
            <a:endParaRPr lang="ar-SA" dirty="0"/>
          </a:p>
        </p:txBody>
      </p:sp>
      <p:sp>
        <p:nvSpPr>
          <p:cNvPr id="3" name="عنصر نائب للمحتوى 2"/>
          <p:cNvSpPr>
            <a:spLocks noGrp="1"/>
          </p:cNvSpPr>
          <p:nvPr>
            <p:ph idx="1"/>
          </p:nvPr>
        </p:nvSpPr>
        <p:spPr/>
        <p:txBody>
          <a:bodyPr/>
          <a:lstStyle/>
          <a:p>
            <a:r>
              <a:rPr lang="ar-SA" dirty="0" smtClean="0"/>
              <a:t>للتسجيل </a:t>
            </a:r>
            <a:r>
              <a:rPr lang="en-US" dirty="0" smtClean="0">
                <a:hlinkClick r:id="rId2"/>
              </a:rPr>
              <a:t>https://edugate.psu.edu.sa/psu/init</a:t>
            </a:r>
            <a:endParaRPr lang="ar-SA" dirty="0" smtClean="0"/>
          </a:p>
          <a:p>
            <a:pPr fontAlgn="base"/>
            <a:r>
              <a:rPr lang="en-US" dirty="0" smtClean="0"/>
              <a:t>1-Finance Major </a:t>
            </a:r>
            <a:br>
              <a:rPr lang="en-US" dirty="0" smtClean="0"/>
            </a:br>
            <a:r>
              <a:rPr lang="en-US" dirty="0" smtClean="0"/>
              <a:t>2-Human Resource Management Major</a:t>
            </a:r>
            <a:br>
              <a:rPr lang="en-US" dirty="0" smtClean="0"/>
            </a:br>
            <a:r>
              <a:rPr lang="en-US" dirty="0" smtClean="0"/>
              <a:t>3-Marketing Major</a:t>
            </a:r>
            <a:br>
              <a:rPr lang="en-US" dirty="0" smtClean="0"/>
            </a:br>
            <a:r>
              <a:rPr lang="en-US" dirty="0" smtClean="0"/>
              <a:t>4-General Major</a:t>
            </a:r>
            <a:br>
              <a:rPr lang="en-US" dirty="0" smtClean="0"/>
            </a:br>
            <a:endParaRPr lang="en-US" dirty="0" smtClean="0"/>
          </a:p>
          <a:p>
            <a:pPr fontAlgn="base"/>
            <a:r>
              <a:rPr lang="en-US" dirty="0" smtClean="0"/>
              <a:t>A student needs to take a total of 9 credits from the courses available in the particular major of his/her choice. </a:t>
            </a:r>
          </a:p>
          <a:p>
            <a:pPr algn="l"/>
            <a:endParaRPr lang="ar-SA"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428604"/>
            <a:ext cx="8229600" cy="510334"/>
          </a:xfrm>
        </p:spPr>
        <p:txBody>
          <a:bodyPr>
            <a:normAutofit fontScale="90000"/>
          </a:bodyPr>
          <a:lstStyle/>
          <a:p>
            <a:pPr algn="r"/>
            <a:r>
              <a:rPr lang="ar-SA" dirty="0" smtClean="0"/>
              <a:t>الشروط </a:t>
            </a:r>
            <a:endParaRPr lang="ar-SA" dirty="0"/>
          </a:p>
        </p:txBody>
      </p:sp>
      <p:sp>
        <p:nvSpPr>
          <p:cNvPr id="3" name="عنصر نائب للمحتوى 2"/>
          <p:cNvSpPr>
            <a:spLocks noGrp="1"/>
          </p:cNvSpPr>
          <p:nvPr>
            <p:ph idx="1"/>
          </p:nvPr>
        </p:nvSpPr>
        <p:spPr>
          <a:xfrm>
            <a:off x="457200" y="1071546"/>
            <a:ext cx="8229600" cy="5786454"/>
          </a:xfrm>
        </p:spPr>
        <p:txBody>
          <a:bodyPr>
            <a:normAutofit fontScale="92500" lnSpcReduction="10000"/>
          </a:bodyPr>
          <a:lstStyle/>
          <a:p>
            <a:pPr fontAlgn="base"/>
            <a:r>
              <a:rPr lang="ar-SA" dirty="0" smtClean="0"/>
              <a:t>أن يكون المتقدم حاصلاّ على درجة البكالوريوس من أحد الجامعات الحكومية أو الخاصة المعترف </a:t>
            </a:r>
            <a:r>
              <a:rPr lang="ar-SA" dirty="0" err="1" smtClean="0"/>
              <a:t>بها</a:t>
            </a:r>
            <a:r>
              <a:rPr lang="ar-SA" dirty="0" smtClean="0"/>
              <a:t> من وزارة التعليم العالي في المملكة.</a:t>
            </a:r>
          </a:p>
          <a:p>
            <a:pPr fontAlgn="base"/>
            <a:r>
              <a:rPr lang="ar-SA" dirty="0" smtClean="0"/>
              <a:t>•</a:t>
            </a:r>
            <a:r>
              <a:rPr lang="en-US" dirty="0" smtClean="0"/>
              <a:t> </a:t>
            </a:r>
            <a:r>
              <a:rPr lang="ar-SA" dirty="0" smtClean="0"/>
              <a:t>أن لا يقل تقدير المتقدم/ </a:t>
            </a:r>
            <a:r>
              <a:rPr lang="ar-SA" dirty="0" err="1" smtClean="0"/>
              <a:t>المتقدمه</a:t>
            </a:r>
            <a:r>
              <a:rPr lang="ar-SA" dirty="0" smtClean="0"/>
              <a:t> في مرحلة البكالوريوس عند التخرج عن </a:t>
            </a:r>
            <a:r>
              <a:rPr lang="ar-SA" dirty="0" err="1" smtClean="0"/>
              <a:t>جيدجداّ</a:t>
            </a:r>
            <a:r>
              <a:rPr lang="ar-SA" dirty="0" smtClean="0"/>
              <a:t> أو جيد مرتفع.•</a:t>
            </a:r>
            <a:r>
              <a:rPr lang="en-US" dirty="0" smtClean="0"/>
              <a:t>.</a:t>
            </a:r>
          </a:p>
          <a:p>
            <a:pPr fontAlgn="base"/>
            <a:r>
              <a:rPr lang="en-US" dirty="0" smtClean="0"/>
              <a:t>• </a:t>
            </a:r>
            <a:r>
              <a:rPr lang="ar-SA" dirty="0" smtClean="0"/>
              <a:t>أن يكون المتقدم قد أنهى درجة البكالوريوس بنظام "</a:t>
            </a:r>
            <a:r>
              <a:rPr lang="ar-SA" dirty="0" err="1" smtClean="0"/>
              <a:t>الإنتظام</a:t>
            </a:r>
            <a:r>
              <a:rPr lang="ar-SA" dirty="0" smtClean="0"/>
              <a:t> التام". </a:t>
            </a:r>
            <a:br>
              <a:rPr lang="ar-SA" dirty="0" smtClean="0"/>
            </a:br>
            <a:r>
              <a:rPr lang="ar-SA" dirty="0" smtClean="0"/>
              <a:t>• أن لا يكون المتقدم قد أنهى درجة البكالوريوس بنظام </a:t>
            </a:r>
            <a:r>
              <a:rPr lang="ar-SA" dirty="0" err="1" smtClean="0"/>
              <a:t>الإنتساب</a:t>
            </a:r>
            <a:r>
              <a:rPr lang="ar-SA" dirty="0" smtClean="0"/>
              <a:t> أو بنظام التعليم المفتوح أو شبه </a:t>
            </a:r>
            <a:r>
              <a:rPr lang="ar-SA" dirty="0" err="1" smtClean="0"/>
              <a:t>الإنتظام</a:t>
            </a:r>
            <a:r>
              <a:rPr lang="ar-SA" dirty="0" smtClean="0"/>
              <a:t>.•</a:t>
            </a:r>
            <a:endParaRPr lang="en-US" dirty="0" smtClean="0"/>
          </a:p>
          <a:p>
            <a:pPr fontAlgn="base"/>
            <a:r>
              <a:rPr lang="en-US" dirty="0" smtClean="0"/>
              <a:t>• </a:t>
            </a:r>
            <a:r>
              <a:rPr lang="ar-SA" dirty="0" smtClean="0"/>
              <a:t>الحصول على معدل لا يقل عن 2.75/4 أو 3.75/5 في مرحلة البكالوريوس.</a:t>
            </a:r>
          </a:p>
          <a:p>
            <a:pPr fontAlgn="base"/>
            <a:r>
              <a:rPr lang="ar-SA" dirty="0" smtClean="0"/>
              <a:t>• </a:t>
            </a:r>
            <a:r>
              <a:rPr lang="en-US" dirty="0" smtClean="0"/>
              <a:t>• </a:t>
            </a:r>
            <a:r>
              <a:rPr lang="ar-SA" dirty="0" smtClean="0"/>
              <a:t>أن يكون المتقدم/ </a:t>
            </a:r>
            <a:r>
              <a:rPr lang="ar-SA" dirty="0" err="1" smtClean="0"/>
              <a:t>المتقدمه</a:t>
            </a:r>
            <a:r>
              <a:rPr lang="ar-SA" dirty="0" smtClean="0"/>
              <a:t> قد </a:t>
            </a:r>
            <a:r>
              <a:rPr lang="ar-SA" dirty="0" err="1" smtClean="0"/>
              <a:t>انهى</a:t>
            </a:r>
            <a:r>
              <a:rPr lang="ar-SA" dirty="0" smtClean="0"/>
              <a:t> الدراسة في مرحلة البكالوريوس باللغة </a:t>
            </a:r>
            <a:r>
              <a:rPr lang="ar-SA" dirty="0" err="1" smtClean="0"/>
              <a:t>الإنجليزيه</a:t>
            </a:r>
            <a:r>
              <a:rPr lang="ar-SA" dirty="0" smtClean="0"/>
              <a:t> والحصول على اختبار </a:t>
            </a:r>
            <a:r>
              <a:rPr lang="ar-SA" dirty="0" err="1" smtClean="0"/>
              <a:t>التوفل</a:t>
            </a:r>
            <a:r>
              <a:rPr lang="ar-SA" dirty="0" smtClean="0"/>
              <a:t> بدرجة لا تقل عن 520 أو </a:t>
            </a:r>
            <a:r>
              <a:rPr lang="ar-SA" dirty="0" err="1" smtClean="0"/>
              <a:t>الايلتس</a:t>
            </a:r>
            <a:r>
              <a:rPr lang="ar-SA" dirty="0" smtClean="0"/>
              <a:t> بدرجة لا تقل عن 5.</a:t>
            </a:r>
          </a:p>
          <a:p>
            <a:pPr fontAlgn="base"/>
            <a:r>
              <a:rPr lang="en-US" dirty="0" smtClean="0"/>
              <a:t>• </a:t>
            </a:r>
            <a:r>
              <a:rPr lang="ar-SA" dirty="0" smtClean="0"/>
              <a:t>أن يكون المتقدم/ </a:t>
            </a:r>
            <a:r>
              <a:rPr lang="ar-SA" dirty="0" err="1" smtClean="0"/>
              <a:t>المتقدمه</a:t>
            </a:r>
            <a:r>
              <a:rPr lang="ar-SA" dirty="0" smtClean="0"/>
              <a:t> حاصلة على </a:t>
            </a:r>
            <a:r>
              <a:rPr lang="ar-SA" dirty="0" err="1" smtClean="0"/>
              <a:t>اختبارال</a:t>
            </a:r>
            <a:r>
              <a:rPr lang="ar-SA" dirty="0" smtClean="0"/>
              <a:t> </a:t>
            </a:r>
            <a:r>
              <a:rPr lang="en-US" dirty="0" smtClean="0"/>
              <a:t>GMAT</a:t>
            </a:r>
          </a:p>
          <a:p>
            <a:pPr fontAlgn="base"/>
            <a:r>
              <a:rPr lang="en-US" dirty="0" smtClean="0"/>
              <a:t>• </a:t>
            </a:r>
            <a:r>
              <a:rPr lang="ar-SA" dirty="0" err="1" smtClean="0"/>
              <a:t>إجتياز</a:t>
            </a:r>
            <a:r>
              <a:rPr lang="ar-SA" dirty="0" smtClean="0"/>
              <a:t> المقابلة الشخصية بجدارة.•</a:t>
            </a:r>
            <a:endParaRPr lang="en-US" dirty="0" smtClean="0"/>
          </a:p>
          <a:p>
            <a:pPr fontAlgn="base"/>
            <a:r>
              <a:rPr lang="en-US" dirty="0" smtClean="0"/>
              <a:t>• </a:t>
            </a:r>
            <a:r>
              <a:rPr lang="ar-SA" dirty="0" smtClean="0"/>
              <a:t>استيفاء أي شروط وضوابط أخرى يحددها </a:t>
            </a:r>
            <a:r>
              <a:rPr lang="ar-SA" dirty="0" err="1" smtClean="0"/>
              <a:t>مسؤول</a:t>
            </a:r>
            <a:r>
              <a:rPr lang="ar-SA" dirty="0" smtClean="0"/>
              <a:t>/</a:t>
            </a:r>
            <a:r>
              <a:rPr lang="ar-SA" dirty="0" err="1" smtClean="0"/>
              <a:t>مسؤولة</a:t>
            </a:r>
            <a:r>
              <a:rPr lang="ar-SA" dirty="0" smtClean="0"/>
              <a:t> القبول والتسجيل بالكلية عند تقديم طلب </a:t>
            </a:r>
            <a:r>
              <a:rPr lang="ar-SA" dirty="0" err="1" smtClean="0"/>
              <a:t>الاتحاق</a:t>
            </a:r>
            <a:r>
              <a:rPr lang="ar-SA" dirty="0" smtClean="0"/>
              <a:t>.</a:t>
            </a:r>
          </a:p>
          <a:p>
            <a:endParaRPr lang="ar-SA"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جامعة اليمامة </a:t>
            </a:r>
            <a:r>
              <a:rPr lang="en-US" dirty="0" smtClean="0">
                <a:hlinkClick r:id="rId2"/>
              </a:rPr>
              <a:t>@</a:t>
            </a:r>
            <a:r>
              <a:rPr lang="en-US" u="sng" smtClean="0">
                <a:hlinkClick r:id="rId2"/>
              </a:rPr>
              <a:t>AlYamamah_Uni</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dirty="0" smtClean="0"/>
              <a:t>جاء مشروع تأسيس كلية اليمامة الأهلية ضمن أوائل المشاريع الجادة التي حظيت بدعم وتشجيع من وزارة التعليم العالي بالمملكة. فقد انطلق المشروع بصدور الترخيص المبدئي للكلية في مايو 2001 ومنها انطلق أكبر حرم جامعي للمؤسسات الجامعية الأهلية بمدينة الرياض، على يد عائلة </a:t>
            </a:r>
            <a:r>
              <a:rPr lang="ar-SA" dirty="0" err="1" smtClean="0"/>
              <a:t>الخضير</a:t>
            </a:r>
            <a:r>
              <a:rPr lang="ar-SA" dirty="0" smtClean="0"/>
              <a:t>، وهي ثاني أكبر إنجازاتهم في مجال التعليم بالمملكة بعد تأسيس أول مدرسة خاصة بالرياض في عام 1957. وبعد اعتمادها مؤسسة تعليم جامعي من وزارة التعليم العالي، افتتح الحرم الجامعي للكلية ليحتضن افتتاح كلية اليمامة لإدارة الأعمال، وقبول أول دفعة من طلبتها مع بداية العام الدراسي 1425/1426هـ (سبتمبر 2004م)، للذكور، ثم بدأت الكلية بقبول أول دفعة من طالباتها في بداية العام الدراسي 1427/1428هـ (سبتمبر 2006م). وقد حازت الكلية – في فترة وجيزة – على سمعة علمية متميزة بفضل حرصها على توفير المناخ اللازم للنجاح والبرامج المعدة وفق معايير مؤسسات الاعتماد الأكاديمي الدولي، واختيار أفضل الكفاءات التدريسية للعمل في بيئة متكاملة الخدمات.</a:t>
            </a:r>
            <a:endParaRPr lang="ar-SA"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جامعة اليمامة </a:t>
            </a:r>
            <a:endParaRPr lang="ar-SA" dirty="0"/>
          </a:p>
        </p:txBody>
      </p:sp>
      <p:sp>
        <p:nvSpPr>
          <p:cNvPr id="3" name="عنصر نائب للمحتوى 2"/>
          <p:cNvSpPr>
            <a:spLocks noGrp="1"/>
          </p:cNvSpPr>
          <p:nvPr>
            <p:ph idx="1"/>
          </p:nvPr>
        </p:nvSpPr>
        <p:spPr/>
        <p:txBody>
          <a:bodyPr/>
          <a:lstStyle/>
          <a:p>
            <a:r>
              <a:rPr lang="ar-SA" dirty="0" smtClean="0"/>
              <a:t>ماجستير </a:t>
            </a:r>
            <a:r>
              <a:rPr lang="ar-SA" dirty="0" err="1" smtClean="0"/>
              <a:t>ادارة</a:t>
            </a:r>
            <a:r>
              <a:rPr lang="ar-SA" dirty="0" smtClean="0"/>
              <a:t> </a:t>
            </a:r>
            <a:r>
              <a:rPr lang="ar-SA" dirty="0" err="1" smtClean="0"/>
              <a:t>الاعمال</a:t>
            </a:r>
            <a:r>
              <a:rPr lang="ar-SA" dirty="0" smtClean="0"/>
              <a:t> </a:t>
            </a:r>
          </a:p>
          <a:p>
            <a:r>
              <a:rPr lang="ar-SA" dirty="0" smtClean="0"/>
              <a:t>ماجستير </a:t>
            </a:r>
            <a:r>
              <a:rPr lang="ar-SA" dirty="0" err="1" smtClean="0"/>
              <a:t>ادارة</a:t>
            </a:r>
            <a:r>
              <a:rPr lang="ar-SA" dirty="0" smtClean="0"/>
              <a:t> </a:t>
            </a:r>
            <a:r>
              <a:rPr lang="ar-SA" dirty="0" err="1" smtClean="0"/>
              <a:t>الاعمال</a:t>
            </a:r>
            <a:r>
              <a:rPr lang="ar-SA" dirty="0" smtClean="0"/>
              <a:t> التنفيذي </a:t>
            </a:r>
          </a:p>
          <a:p>
            <a:r>
              <a:rPr lang="ar-SA" dirty="0" smtClean="0"/>
              <a:t>ماجستير </a:t>
            </a:r>
            <a:r>
              <a:rPr lang="ar-SA" dirty="0" err="1" smtClean="0"/>
              <a:t>ادارة</a:t>
            </a:r>
            <a:r>
              <a:rPr lang="ar-SA" dirty="0" smtClean="0"/>
              <a:t> الموارد البشرية</a:t>
            </a:r>
          </a:p>
          <a:p>
            <a:endParaRPr lang="ar-SA"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جامعة </a:t>
            </a:r>
            <a:r>
              <a:rPr lang="ar-SA" dirty="0" err="1" smtClean="0"/>
              <a:t>الأميره</a:t>
            </a:r>
            <a:r>
              <a:rPr lang="ar-SA" dirty="0" smtClean="0"/>
              <a:t> نوره </a:t>
            </a:r>
            <a:endParaRPr lang="ar-SA" dirty="0"/>
          </a:p>
        </p:txBody>
      </p:sp>
      <p:pic>
        <p:nvPicPr>
          <p:cNvPr id="1026" name="Picture 2"/>
          <p:cNvPicPr>
            <a:picLocks noGrp="1" noChangeAspect="1" noChangeArrowheads="1"/>
          </p:cNvPicPr>
          <p:nvPr>
            <p:ph idx="1"/>
          </p:nvPr>
        </p:nvPicPr>
        <p:blipFill>
          <a:blip r:embed="rId2"/>
          <a:srcRect/>
          <a:stretch>
            <a:fillRect/>
          </a:stretch>
        </p:blipFill>
        <p:spPr bwMode="auto">
          <a:xfrm>
            <a:off x="642910" y="2071678"/>
            <a:ext cx="8143932" cy="3044041"/>
          </a:xfrm>
          <a:prstGeom prst="rect">
            <a:avLst/>
          </a:prstGeom>
          <a:noFill/>
          <a:ln w="9525">
            <a:noFill/>
            <a:miter lim="800000"/>
            <a:headEnd/>
            <a:tailEnd/>
          </a:ln>
          <a:effectLst/>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جامعة </a:t>
            </a:r>
            <a:r>
              <a:rPr lang="ar-SA" dirty="0" err="1" smtClean="0"/>
              <a:t>الاميره</a:t>
            </a:r>
            <a:r>
              <a:rPr lang="ar-SA" dirty="0" smtClean="0"/>
              <a:t> نوره</a:t>
            </a:r>
            <a:endParaRPr lang="ar-SA" dirty="0"/>
          </a:p>
        </p:txBody>
      </p:sp>
      <p:sp>
        <p:nvSpPr>
          <p:cNvPr id="3" name="عنصر نائب للمحتوى 2"/>
          <p:cNvSpPr>
            <a:spLocks noGrp="1"/>
          </p:cNvSpPr>
          <p:nvPr>
            <p:ph idx="1"/>
          </p:nvPr>
        </p:nvSpPr>
        <p:spPr/>
        <p:txBody>
          <a:bodyPr/>
          <a:lstStyle/>
          <a:p>
            <a:r>
              <a:rPr lang="ar-SA" b="1" dirty="0" smtClean="0"/>
              <a:t>مواعيد القبول:</a:t>
            </a:r>
            <a:r>
              <a:rPr lang="ar-SA" dirty="0" smtClean="0"/>
              <a:t> يبدأ التقديم من يوم  الأحد 3/صفر/1437هـ الموافق 15/نوفمبر/2015م إلى يوم الاثنين 3/ربيع الأول/1437هـ الموافق 14/ديسمبر/2015م. </a:t>
            </a:r>
          </a:p>
          <a:p>
            <a:r>
              <a:rPr lang="ar-SA" dirty="0" smtClean="0"/>
              <a:t>سيتم التواصل مع المرشحات للمقابلة الشخصية عن طريق رسائل الجوال (</a:t>
            </a:r>
            <a:r>
              <a:rPr lang="en-US" dirty="0" smtClean="0"/>
              <a:t>SMS) </a:t>
            </a:r>
            <a:r>
              <a:rPr lang="ar-SA" dirty="0" smtClean="0"/>
              <a:t>والبريد الإلكتروني. </a:t>
            </a:r>
            <a:endParaRPr lang="ar-SA" dirty="0" smtClean="0"/>
          </a:p>
          <a:p>
            <a:r>
              <a:rPr lang="ar-SA" dirty="0" smtClean="0"/>
              <a:t>التقديم الالكتروني </a:t>
            </a:r>
            <a:r>
              <a:rPr lang="ar-SA" dirty="0" err="1" smtClean="0"/>
              <a:t>ع</a:t>
            </a:r>
            <a:r>
              <a:rPr lang="ar-SA" dirty="0" smtClean="0"/>
              <a:t> </a:t>
            </a:r>
          </a:p>
          <a:p>
            <a:r>
              <a:rPr lang="en-US" dirty="0" smtClean="0"/>
              <a:t>https://ssb.pnu.edu.sa/BPROD_ARSA/bwskalog.P_DispLoginNon</a:t>
            </a:r>
            <a:endParaRPr lang="ar-SA" dirty="0" smtClean="0"/>
          </a:p>
          <a:p>
            <a:endParaRPr lang="ar-SA"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جامعة </a:t>
            </a:r>
            <a:r>
              <a:rPr lang="ar-SA" dirty="0" err="1" smtClean="0"/>
              <a:t>الاميره</a:t>
            </a:r>
            <a:r>
              <a:rPr lang="ar-SA" dirty="0" smtClean="0"/>
              <a:t> نوره</a:t>
            </a:r>
            <a:endParaRPr lang="ar-SA" dirty="0"/>
          </a:p>
        </p:txBody>
      </p:sp>
      <p:pic>
        <p:nvPicPr>
          <p:cNvPr id="3074" name="Picture 2"/>
          <p:cNvPicPr>
            <a:picLocks noGrp="1" noChangeAspect="1" noChangeArrowheads="1"/>
          </p:cNvPicPr>
          <p:nvPr>
            <p:ph idx="1"/>
          </p:nvPr>
        </p:nvPicPr>
        <p:blipFill>
          <a:blip r:embed="rId2"/>
          <a:srcRect/>
          <a:stretch>
            <a:fillRect/>
          </a:stretch>
        </p:blipFill>
        <p:spPr bwMode="auto">
          <a:xfrm>
            <a:off x="1309687" y="3500438"/>
            <a:ext cx="6524625" cy="1253331"/>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التخصصات المطلوبة </a:t>
            </a:r>
            <a:endParaRPr lang="ar-SA" dirty="0"/>
          </a:p>
        </p:txBody>
      </p:sp>
      <p:sp>
        <p:nvSpPr>
          <p:cNvPr id="3" name="عنصر نائب للمحتوى 2"/>
          <p:cNvSpPr>
            <a:spLocks noGrp="1"/>
          </p:cNvSpPr>
          <p:nvPr>
            <p:ph idx="1"/>
          </p:nvPr>
        </p:nvSpPr>
        <p:spPr/>
        <p:txBody>
          <a:bodyPr>
            <a:normAutofit/>
          </a:bodyPr>
          <a:lstStyle/>
          <a:p>
            <a:r>
              <a:rPr lang="ar-SA" dirty="0" smtClean="0"/>
              <a:t>برنامج الملك </a:t>
            </a:r>
            <a:r>
              <a:rPr lang="ar-SA" dirty="0" err="1" smtClean="0"/>
              <a:t>عبدالله</a:t>
            </a:r>
            <a:r>
              <a:rPr lang="ar-SA" dirty="0" smtClean="0"/>
              <a:t> </a:t>
            </a:r>
            <a:r>
              <a:rPr lang="ar-SA" dirty="0" err="1" smtClean="0"/>
              <a:t>للابتعاث</a:t>
            </a:r>
            <a:r>
              <a:rPr lang="ar-SA" dirty="0" smtClean="0"/>
              <a:t> </a:t>
            </a:r>
          </a:p>
          <a:p>
            <a:r>
              <a:rPr lang="ar-SA" dirty="0"/>
              <a:t>الطب – العلوم الطبية – الهندسة الميكانيكية – الهندسة الكهربائية – تقنية الهندسة الكهربائية – تقنية الهندسة الميكانيكية – المحاسبة – القانون – هندسة علوم الحاسب الآلي – السياحة </a:t>
            </a:r>
            <a:r>
              <a:rPr lang="ar-SA" dirty="0" err="1"/>
              <a:t>والفندقة</a:t>
            </a:r>
            <a:r>
              <a:rPr lang="ar-SA" dirty="0"/>
              <a:t> .</a:t>
            </a:r>
          </a:p>
          <a:p>
            <a:endParaRPr lang="ar-SA" dirty="0" smtClean="0"/>
          </a:p>
          <a:p>
            <a:r>
              <a:rPr lang="en-US" dirty="0" smtClean="0"/>
              <a:t>https://safeer.mohe.gov.sa/sites/student/SInterested/ScholarshipTerms/SCHOLARSHIP-RULES/Pages/Rules2.aspx</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Ranking </a:t>
            </a:r>
            <a:endParaRPr lang="ar-SA" dirty="0"/>
          </a:p>
        </p:txBody>
      </p:sp>
      <p:sp>
        <p:nvSpPr>
          <p:cNvPr id="3" name="عنصر نائب للمحتوى 2"/>
          <p:cNvSpPr>
            <a:spLocks noGrp="1"/>
          </p:cNvSpPr>
          <p:nvPr>
            <p:ph idx="1"/>
          </p:nvPr>
        </p:nvSpPr>
        <p:spPr/>
        <p:txBody>
          <a:bodyPr/>
          <a:lstStyle/>
          <a:p>
            <a:r>
              <a:rPr lang="en-US" dirty="0" smtClean="0"/>
              <a:t>http://www.topuniversities.com/university-rankings/university-subject-rankings/2014/linguistics#sorting=rank+region=+country=+faculty=+stars=false+search=</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الجامعات الأهلية المعتمدة </a:t>
            </a:r>
            <a:endParaRPr lang="ar-SA" dirty="0"/>
          </a:p>
        </p:txBody>
      </p:sp>
      <p:sp>
        <p:nvSpPr>
          <p:cNvPr id="3" name="عنصر نائب للمحتوى 2"/>
          <p:cNvSpPr>
            <a:spLocks noGrp="1"/>
          </p:cNvSpPr>
          <p:nvPr>
            <p:ph idx="1"/>
          </p:nvPr>
        </p:nvSpPr>
        <p:spPr/>
        <p:txBody>
          <a:bodyPr/>
          <a:lstStyle/>
          <a:p>
            <a:r>
              <a:rPr lang="en-US" dirty="0" smtClean="0"/>
              <a:t>http://he.moe.gov.sa/ar/studyinside/Private-higher-Education/Pages/listphe.aspx</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كليات الشرق العربي </a:t>
            </a:r>
          </a:p>
        </p:txBody>
      </p:sp>
      <p:sp>
        <p:nvSpPr>
          <p:cNvPr id="3" name="عنصر نائب للمحتوى 2"/>
          <p:cNvSpPr>
            <a:spLocks noGrp="1"/>
          </p:cNvSpPr>
          <p:nvPr>
            <p:ph idx="1"/>
          </p:nvPr>
        </p:nvSpPr>
        <p:spPr>
          <a:xfrm>
            <a:off x="457200" y="1142984"/>
            <a:ext cx="8229600" cy="4983179"/>
          </a:xfrm>
        </p:spPr>
        <p:txBody>
          <a:bodyPr>
            <a:normAutofit/>
          </a:bodyPr>
          <a:lstStyle/>
          <a:p>
            <a:pPr algn="ctr">
              <a:buNone/>
            </a:pPr>
            <a:endParaRPr lang="ar-SA" dirty="0" smtClean="0"/>
          </a:p>
          <a:p>
            <a:r>
              <a:rPr lang="ar-SA" dirty="0" smtClean="0"/>
              <a:t>تأسست 28-12-1428(تحت مسمى </a:t>
            </a:r>
            <a:r>
              <a:rPr lang="ar-SA" dirty="0"/>
              <a:t>كلية الفيصل للدراسات العليا </a:t>
            </a:r>
            <a:r>
              <a:rPr lang="ar-SA" dirty="0" smtClean="0"/>
              <a:t>)</a:t>
            </a:r>
          </a:p>
          <a:p>
            <a:r>
              <a:rPr lang="ar-SA" dirty="0" smtClean="0"/>
              <a:t>رابط التسجيل </a:t>
            </a:r>
            <a:r>
              <a:rPr lang="en-US" dirty="0">
                <a:hlinkClick r:id="rId2"/>
              </a:rPr>
              <a:t>https://</a:t>
            </a:r>
            <a:r>
              <a:rPr lang="en-US" dirty="0" smtClean="0">
                <a:hlinkClick r:id="rId2"/>
              </a:rPr>
              <a:t>t.co/Ekf8xF3Ug4</a:t>
            </a:r>
            <a:endParaRPr lang="en-US" dirty="0" smtClean="0"/>
          </a:p>
          <a:p>
            <a:r>
              <a:rPr lang="ar-SA" dirty="0" smtClean="0"/>
              <a:t>للتواصل </a:t>
            </a:r>
            <a:r>
              <a:rPr lang="en-US" dirty="0" smtClean="0"/>
              <a:t>0112683008</a:t>
            </a:r>
          </a:p>
          <a:p>
            <a:r>
              <a:rPr lang="ar-SA" dirty="0" smtClean="0"/>
              <a:t>الدراسة </a:t>
            </a:r>
            <a:r>
              <a:rPr lang="ar-SA" dirty="0"/>
              <a:t>مسائية </a:t>
            </a:r>
            <a:endParaRPr lang="ar-SA" dirty="0" smtClean="0"/>
          </a:p>
          <a:p>
            <a:r>
              <a:rPr lang="ar-SA" dirty="0" smtClean="0"/>
              <a:t>معترف </a:t>
            </a:r>
            <a:r>
              <a:rPr lang="ar-SA" dirty="0" err="1" smtClean="0"/>
              <a:t>بها</a:t>
            </a:r>
            <a:r>
              <a:rPr lang="ar-SA" dirty="0" smtClean="0"/>
              <a:t> من قبل وزارة الخدمة المدنية </a:t>
            </a:r>
          </a:p>
          <a:p>
            <a:r>
              <a:rPr lang="ar-SA" dirty="0" smtClean="0"/>
              <a:t>نوع الدراسة انتظام (يومين بالأسبوع) </a:t>
            </a:r>
            <a:endParaRPr lang="en-US" dirty="0" smtClean="0"/>
          </a:p>
          <a:p>
            <a:r>
              <a:rPr lang="ar-SA" dirty="0" smtClean="0"/>
              <a:t> يشترط </a:t>
            </a:r>
            <a:r>
              <a:rPr lang="ar-SA" dirty="0"/>
              <a:t>في الطالب المتقدم للالتحاق ببرنامج الماجستير أن يكون حاصلاً على درجة البكالوريوس أو </a:t>
            </a:r>
            <a:r>
              <a:rPr lang="ar-SA" dirty="0" err="1"/>
              <a:t>مايعادلها</a:t>
            </a:r>
            <a:r>
              <a:rPr lang="ar-SA" dirty="0"/>
              <a:t> من جامعة معترف </a:t>
            </a:r>
            <a:r>
              <a:rPr lang="ar-SA" dirty="0" err="1"/>
              <a:t>بها</a:t>
            </a:r>
            <a:r>
              <a:rPr lang="ar-SA" dirty="0"/>
              <a:t> بتقدير جيد جداً على </a:t>
            </a:r>
            <a:r>
              <a:rPr lang="ar-SA" dirty="0" smtClean="0"/>
              <a:t>الأقل.</a:t>
            </a:r>
          </a:p>
          <a:p>
            <a:pPr>
              <a:buFont typeface="Arial" charset="0"/>
              <a:buChar char="•"/>
            </a:pPr>
            <a:endParaRPr lang="ar-SA"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890</TotalTime>
  <Words>1672</Words>
  <Application>Microsoft Office PowerPoint</Application>
  <PresentationFormat>عرض على الشاشة (3:4)‏</PresentationFormat>
  <Paragraphs>251</Paragraphs>
  <Slides>59</Slides>
  <Notes>0</Notes>
  <HiddenSlides>0</HiddenSlides>
  <MMClips>0</MMClips>
  <ScaleCrop>false</ScaleCrop>
  <HeadingPairs>
    <vt:vector size="4" baseType="variant">
      <vt:variant>
        <vt:lpstr>سمة</vt:lpstr>
      </vt:variant>
      <vt:variant>
        <vt:i4>1</vt:i4>
      </vt:variant>
      <vt:variant>
        <vt:lpstr>عناوين الشرائح</vt:lpstr>
      </vt:variant>
      <vt:variant>
        <vt:i4>59</vt:i4>
      </vt:variant>
    </vt:vector>
  </HeadingPairs>
  <TitlesOfParts>
    <vt:vector size="60" baseType="lpstr">
      <vt:lpstr>تدفق</vt:lpstr>
      <vt:lpstr>ما بعد البكالوريوس ... تجارب في الابتعاث </vt:lpstr>
      <vt:lpstr>الشروط  </vt:lpstr>
      <vt:lpstr>الشروط </vt:lpstr>
      <vt:lpstr>الشروط </vt:lpstr>
      <vt:lpstr>الشروط  </vt:lpstr>
      <vt:lpstr>التخصصات المطلوبة </vt:lpstr>
      <vt:lpstr>Ranking </vt:lpstr>
      <vt:lpstr>الجامعات الأهلية المعتمدة </vt:lpstr>
      <vt:lpstr>كليات الشرق العربي </vt:lpstr>
      <vt:lpstr>كليات الشرق العربي </vt:lpstr>
      <vt:lpstr>الشريحة 11</vt:lpstr>
      <vt:lpstr>نظام الدراسة </vt:lpstr>
      <vt:lpstr>الشريحة 13</vt:lpstr>
      <vt:lpstr>برامج الدراسات العليا </vt:lpstr>
      <vt:lpstr>EMBA &amp; MBA</vt:lpstr>
      <vt:lpstr>ماجستير ادارة الاعمال </vt:lpstr>
      <vt:lpstr>دليل التسجيل واستمارة القبول </vt:lpstr>
      <vt:lpstr>الشريحة 18</vt:lpstr>
      <vt:lpstr>جامعة الفيصل الأهلية </vt:lpstr>
      <vt:lpstr>جامعة الفيصل </vt:lpstr>
      <vt:lpstr>الجامعة السعودية الالكترونية </vt:lpstr>
      <vt:lpstr>الشروط </vt:lpstr>
      <vt:lpstr>برنامج ماجستير إدارة الرعاية الصحية</vt:lpstr>
      <vt:lpstr>الشروط </vt:lpstr>
      <vt:lpstr>اختبار اللغة </vt:lpstr>
      <vt:lpstr>جامعة الملك سعود </vt:lpstr>
      <vt:lpstr>جامعة الملك سعود (اعتيادي) </vt:lpstr>
      <vt:lpstr>قسم الإعلام </vt:lpstr>
      <vt:lpstr>جامعة الملك سعود  اللغويات التطبيقية (اعتيادي) يشترط موافقة جهة العمل (الدراسة صباحية) </vt:lpstr>
      <vt:lpstr>جامعة الملك سعود  تقنيات التعلم (اعتيادي-صباحي)  </vt:lpstr>
      <vt:lpstr>جامعة الملك سعود  الإدارة التربوية (اعتيادي –صباحي ) </vt:lpstr>
      <vt:lpstr>جامعة الملك سعود  مناهج وطرق تدريس اللغة الانجليزية  (اعتيادي صباحي)</vt:lpstr>
      <vt:lpstr>جامعة الملك سعود  MBA</vt:lpstr>
      <vt:lpstr>جامعة الملك سعود (البرامج الموازية) </vt:lpstr>
      <vt:lpstr>جامعة الملك سعود (البرامج الموازية) </vt:lpstr>
      <vt:lpstr>الشريحة 36</vt:lpstr>
      <vt:lpstr>إدارة مستشفيات </vt:lpstr>
      <vt:lpstr>ماجستير تعليم اللغة الانجليزية لغير الناطقين بها مناهج وطرق  تدريس الانجليزية </vt:lpstr>
      <vt:lpstr>جامعة الإمام (الدراسات العليا) </vt:lpstr>
      <vt:lpstr>البرامج (صباحي ويشترط موافقة جهة العمل)</vt:lpstr>
      <vt:lpstr>البرامج (مسائي موازي ) برسوم ولا يشترط موافقة جهة العمل </vt:lpstr>
      <vt:lpstr>جامعة الإمام محمد بن سعود (الدبلوم العالي) التعليم المستمر  </vt:lpstr>
      <vt:lpstr>الدبلومات العالية </vt:lpstr>
      <vt:lpstr>البرامج </vt:lpstr>
      <vt:lpstr>جامعة الإمام (الدبلومات العالية)</vt:lpstr>
      <vt:lpstr>دار العلوم </vt:lpstr>
      <vt:lpstr>دار العلوم (ماجستير ادارة) </vt:lpstr>
      <vt:lpstr>دار العلوم (ماجستير ادارة) </vt:lpstr>
      <vt:lpstr>دار العلوم (القانون التجاري والجنائي)  27 ساعة إجباري  12 للتخصص</vt:lpstr>
      <vt:lpstr>دار العلوم (القانون)</vt:lpstr>
      <vt:lpstr>دار العلوم </vt:lpstr>
      <vt:lpstr>الرسوم </vt:lpstr>
      <vt:lpstr>جامعة الأمير سلطان (إدارة الاعمال)</vt:lpstr>
      <vt:lpstr>الشروط </vt:lpstr>
      <vt:lpstr>جامعة اليمامة @AlYamamah_Uni</vt:lpstr>
      <vt:lpstr>جامعة اليمامة </vt:lpstr>
      <vt:lpstr>جامعة الأميره نوره </vt:lpstr>
      <vt:lpstr>جامعة الاميره نوره</vt:lpstr>
      <vt:lpstr>جامعة الاميره نوره</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vip</dc:creator>
  <cp:lastModifiedBy>vip</cp:lastModifiedBy>
  <cp:revision>54</cp:revision>
  <dcterms:created xsi:type="dcterms:W3CDTF">2015-11-24T11:46:12Z</dcterms:created>
  <dcterms:modified xsi:type="dcterms:W3CDTF">2015-12-01T05:14:13Z</dcterms:modified>
</cp:coreProperties>
</file>