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6396DD9-BB59-4CEF-9157-5592F7FB4ED3}" type="datetimeFigureOut">
              <a:rPr lang="en-US" smtClean="0"/>
              <a:pPr/>
              <a:t>3/10/2010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D4D526-7F75-41B4-A586-BABD0CE4966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96DD9-BB59-4CEF-9157-5592F7FB4ED3}" type="datetimeFigureOut">
              <a:rPr lang="en-US" smtClean="0"/>
              <a:pPr/>
              <a:t>3/10/2010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D4D526-7F75-41B4-A586-BABD0CE496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96DD9-BB59-4CEF-9157-5592F7FB4ED3}" type="datetimeFigureOut">
              <a:rPr lang="en-US" smtClean="0"/>
              <a:pPr/>
              <a:t>3/10/2010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D4D526-7F75-41B4-A586-BABD0CE4966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96DD9-BB59-4CEF-9157-5592F7FB4ED3}" type="datetimeFigureOut">
              <a:rPr lang="en-US" smtClean="0"/>
              <a:pPr/>
              <a:t>3/10/2010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D4D526-7F75-41B4-A586-BABD0CE4966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6396DD9-BB59-4CEF-9157-5592F7FB4ED3}" type="datetimeFigureOut">
              <a:rPr lang="en-US" smtClean="0"/>
              <a:pPr/>
              <a:t>3/10/2010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D4D526-7F75-41B4-A586-BABD0CE4966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6396DD9-BB59-4CEF-9157-5592F7FB4ED3}" type="datetimeFigureOut">
              <a:rPr lang="en-US" smtClean="0"/>
              <a:pPr/>
              <a:t>3/10/2010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D4D526-7F75-41B4-A586-BABD0CE4966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6396DD9-BB59-4CEF-9157-5592F7FB4ED3}" type="datetimeFigureOut">
              <a:rPr lang="en-US" smtClean="0"/>
              <a:pPr/>
              <a:t>3/10/2010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D4D526-7F75-41B4-A586-BABD0CE496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6396DD9-BB59-4CEF-9157-5592F7FB4ED3}" type="datetimeFigureOut">
              <a:rPr lang="en-US" smtClean="0"/>
              <a:pPr/>
              <a:t>3/10/2010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D4D526-7F75-41B4-A586-BABD0CE4966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6396DD9-BB59-4CEF-9157-5592F7FB4ED3}" type="datetimeFigureOut">
              <a:rPr lang="en-US" smtClean="0"/>
              <a:pPr/>
              <a:t>3/10/2010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D4D526-7F75-41B4-A586-BABD0CE496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6396DD9-BB59-4CEF-9157-5592F7FB4ED3}" type="datetimeFigureOut">
              <a:rPr lang="en-US" smtClean="0"/>
              <a:pPr/>
              <a:t>3/10/2010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D4D526-7F75-41B4-A586-BABD0CE4966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6396DD9-BB59-4CEF-9157-5592F7FB4ED3}" type="datetimeFigureOut">
              <a:rPr lang="en-US" smtClean="0"/>
              <a:pPr/>
              <a:t>3/10/2010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D4D526-7F75-41B4-A586-BABD0CE4966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6396DD9-BB59-4CEF-9157-5592F7FB4ED3}" type="datetimeFigureOut">
              <a:rPr lang="en-US" smtClean="0"/>
              <a:pPr/>
              <a:t>3/10/2010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D4D526-7F75-41B4-A586-BABD0CE496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مهارات الإتصال والتواصل</a:t>
            </a:r>
            <a:br>
              <a:rPr lang="ar-SA" dirty="0" smtClean="0"/>
            </a:br>
            <a:r>
              <a:rPr lang="ar-SA" dirty="0" smtClean="0"/>
              <a:t>مهارتي الإستماع والتحدث</a:t>
            </a:r>
            <a:endParaRPr lang="en-US" dirty="0"/>
          </a:p>
        </p:txBody>
      </p:sp>
      <p:sp>
        <p:nvSpPr>
          <p:cNvPr id="3" name="Subtitle 2"/>
          <p:cNvSpPr>
            <a:spLocks noGrp="1"/>
          </p:cNvSpPr>
          <p:nvPr>
            <p:ph type="subTitle" idx="1"/>
          </p:nvPr>
        </p:nvSpPr>
        <p:spPr/>
        <p:txBody>
          <a:bodyPr>
            <a:normAutofit fontScale="92500" lnSpcReduction="20000"/>
          </a:bodyPr>
          <a:lstStyle/>
          <a:p>
            <a:r>
              <a:rPr lang="ar-SA" dirty="0" smtClean="0"/>
              <a:t>المحاور التي سنتاولها لهذه المحاضرة</a:t>
            </a:r>
          </a:p>
          <a:p>
            <a:r>
              <a:rPr lang="ar-SA" dirty="0" smtClean="0"/>
              <a:t>الفصل الرابع والخامس من كتاب (هدى الناشف)</a:t>
            </a:r>
          </a:p>
          <a:p>
            <a:r>
              <a:rPr lang="ar-SA" dirty="0" smtClean="0"/>
              <a:t>تقسيم المجموعات وتوزيع الأعمال على الطالبات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Font typeface="Wingdings" pitchFamily="2" charset="2"/>
              <a:buChar char="§"/>
            </a:pPr>
            <a:r>
              <a:rPr lang="ar-SA" dirty="0" smtClean="0"/>
              <a:t> تعويدهم أساليب الحوار والمناقشة وكيفية طرح الأسئلة ومحاولة الإجابة عليها والدفاع عن وجهة نظرهم بالأدلة والمعلومات .</a:t>
            </a:r>
          </a:p>
          <a:p>
            <a:pPr algn="r" rtl="1">
              <a:buFont typeface="Wingdings" pitchFamily="2" charset="2"/>
              <a:buChar char="§"/>
            </a:pPr>
            <a:r>
              <a:rPr lang="ar-SA" dirty="0" smtClean="0"/>
              <a:t>تقبل وجهات النظر المختلفة وعدم الإستهزاء .</a:t>
            </a:r>
          </a:p>
          <a:p>
            <a:pPr algn="r" rtl="1">
              <a:buFont typeface="Wingdings" pitchFamily="2" charset="2"/>
              <a:buChar char="§"/>
            </a:pPr>
            <a:r>
              <a:rPr lang="ar-SA" dirty="0" smtClean="0"/>
              <a:t>إشراك وتشجيع جميع أطراف الحوار في النقاش .</a:t>
            </a:r>
          </a:p>
          <a:p>
            <a:pPr algn="r" rtl="1">
              <a:buFont typeface="Wingdings" pitchFamily="2" charset="2"/>
              <a:buChar char="§"/>
            </a:pPr>
            <a:r>
              <a:rPr lang="ar-SA" dirty="0" smtClean="0"/>
              <a:t>لا تطيل مدة النقاش حسب قدرة الأطفال على الإنتباه والتركيز .</a:t>
            </a:r>
          </a:p>
          <a:p>
            <a:pPr algn="r" rtl="1">
              <a:buFont typeface="Wingdings" pitchFamily="2" charset="2"/>
              <a:buChar char="§"/>
            </a:pPr>
            <a:r>
              <a:rPr lang="ar-SA" dirty="0" smtClean="0"/>
              <a:t>على المعلمة أن تلخص أهم الأفكار وتوجه سؤال يساعد على الإستمرار في الحوار بشكل بناء .</a:t>
            </a:r>
            <a:endParaRPr lang="en-US" dirty="0"/>
          </a:p>
        </p:txBody>
      </p:sp>
      <p:sp>
        <p:nvSpPr>
          <p:cNvPr id="3" name="Title 2"/>
          <p:cNvSpPr>
            <a:spLocks noGrp="1"/>
          </p:cNvSpPr>
          <p:nvPr>
            <p:ph type="title"/>
          </p:nvPr>
        </p:nvSpPr>
        <p:spPr/>
        <p:txBody>
          <a:bodyPr/>
          <a:lstStyle/>
          <a:p>
            <a:pPr algn="ctr"/>
            <a:r>
              <a:rPr lang="ar-SA" dirty="0" smtClean="0"/>
              <a:t>أهداف أسئلة الحوار والمناقشة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626291"/>
          </a:xfrm>
        </p:spPr>
        <p:txBody>
          <a:bodyPr/>
          <a:lstStyle/>
          <a:p>
            <a:endParaRPr lang="ar-SA" dirty="0" smtClean="0"/>
          </a:p>
          <a:p>
            <a:pPr algn="r" rtl="1"/>
            <a:r>
              <a:rPr lang="ar-SA" sz="3200" dirty="0" smtClean="0"/>
              <a:t>على الرغم من وجود العديد من الوسائط التي تدعو الطفل للحديث وتنمية لغة التحدث إلا أنه مهم إفساح المجال أولا للتعبير الحر قبل الموجه باستخدام وسائل وموضوعات محددة لأن الطفل بحاجة في هذه المرحلة للإنطلاق والحركة واللعب وقدرته محدودة للتركيز والإنتباه .</a:t>
            </a:r>
          </a:p>
          <a:p>
            <a:pPr algn="r" rtl="1"/>
            <a:endParaRPr lang="ar-SA" sz="3200" dirty="0" smtClean="0"/>
          </a:p>
          <a:p>
            <a:pPr algn="r" rtl="1"/>
            <a:r>
              <a:rPr lang="ar-SA" sz="3200" dirty="0" smtClean="0"/>
              <a:t>يتطلب إتاحة الفرصة له لإكتشاف بيئته وعالمه واختيار الموضوعات وأنواع اللعب التي يميل إليها والتحدث مع أفراد يشعر بالألفة معهم ويطمئن إليهم .</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Font typeface="Wingdings" pitchFamily="2" charset="2"/>
              <a:buChar char="§"/>
            </a:pPr>
            <a:r>
              <a:rPr lang="ar-SA" dirty="0" smtClean="0"/>
              <a:t> أن تكون الوسائط جذابة في شكلها وصورها مزودة بالحركة والصوت يستطيع أن يستخدمها الطفل بدون مساعد .</a:t>
            </a:r>
          </a:p>
          <a:p>
            <a:pPr algn="r" rtl="1">
              <a:buFont typeface="Wingdings" pitchFamily="2" charset="2"/>
              <a:buChar char="§"/>
            </a:pPr>
            <a:r>
              <a:rPr lang="ar-SA" dirty="0" smtClean="0"/>
              <a:t>أن تتناول موضوعات مرتبطة بحياة الطفل وبيئته وإهتماماته .</a:t>
            </a:r>
          </a:p>
          <a:p>
            <a:pPr algn="r" rtl="1">
              <a:buFont typeface="Wingdings" pitchFamily="2" charset="2"/>
              <a:buChar char="§"/>
            </a:pPr>
            <a:r>
              <a:rPr lang="ar-SA" dirty="0" smtClean="0"/>
              <a:t>تهتم بالتربية الوجدانية والتنشئة الإجتماعية والخلقية إلى جانب مهاراته اللغوية .</a:t>
            </a:r>
          </a:p>
          <a:p>
            <a:pPr algn="r" rtl="1">
              <a:buFont typeface="Wingdings" pitchFamily="2" charset="2"/>
              <a:buChar char="§"/>
            </a:pPr>
            <a:r>
              <a:rPr lang="ar-SA" dirty="0" smtClean="0"/>
              <a:t>أن يراعى في تفصيلها مبدأ التدرج في الصعوبة.</a:t>
            </a:r>
          </a:p>
          <a:p>
            <a:pPr algn="r" rtl="1">
              <a:buFont typeface="Wingdings" pitchFamily="2" charset="2"/>
              <a:buChar char="§"/>
            </a:pPr>
            <a:r>
              <a:rPr lang="ar-SA" dirty="0" smtClean="0"/>
              <a:t>أن يتم التحدث حول الموضوع قبل عرضه بلغة بسيطة لتزويد الطفل بالمفردات والمفاهيم والخبرات يحتاجها ليتحدث عنها بثقة وطلاقة .</a:t>
            </a:r>
          </a:p>
          <a:p>
            <a:pPr algn="r" rtl="1">
              <a:buFont typeface="Wingdings" pitchFamily="2" charset="2"/>
              <a:buChar char="§"/>
            </a:pPr>
            <a:r>
              <a:rPr lang="ar-SA" dirty="0" smtClean="0"/>
              <a:t>أن تؤدي الأنشطة إحساس الطفل بكفاءته لتعامله مع بيئته ولها مردودها الوظيفي في الحياة اليومية .</a:t>
            </a:r>
            <a:endParaRPr lang="en-US" dirty="0"/>
          </a:p>
        </p:txBody>
      </p:sp>
      <p:sp>
        <p:nvSpPr>
          <p:cNvPr id="3" name="Title 2"/>
          <p:cNvSpPr>
            <a:spLocks noGrp="1"/>
          </p:cNvSpPr>
          <p:nvPr>
            <p:ph type="title"/>
          </p:nvPr>
        </p:nvSpPr>
        <p:spPr/>
        <p:txBody>
          <a:bodyPr>
            <a:normAutofit fontScale="90000"/>
          </a:bodyPr>
          <a:lstStyle/>
          <a:p>
            <a:r>
              <a:rPr lang="ar-SA" dirty="0" smtClean="0"/>
              <a:t>الشروط التي يمكن الإستعانة بها لتيسير اكتساب اللغة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473891"/>
          </a:xfrm>
        </p:spPr>
        <p:txBody>
          <a:bodyPr/>
          <a:lstStyle/>
          <a:p>
            <a:pPr algn="r" rtl="1"/>
            <a:r>
              <a:rPr lang="ar-SA" dirty="0" smtClean="0"/>
              <a:t>تقسيم المجموعات </a:t>
            </a:r>
          </a:p>
          <a:p>
            <a:pPr algn="r" rtl="1"/>
            <a:endParaRPr lang="ar-SA" dirty="0" smtClean="0"/>
          </a:p>
          <a:p>
            <a:pPr algn="r" rtl="1"/>
            <a:r>
              <a:rPr lang="ar-SA" dirty="0" smtClean="0"/>
              <a:t>تقسيم الأعمال على المجموعات تطبيقا عمليا للمحاضرة كما هو في</a:t>
            </a:r>
          </a:p>
          <a:p>
            <a:pPr algn="r" rtl="1"/>
            <a:r>
              <a:rPr lang="ar-SA" dirty="0" smtClean="0"/>
              <a:t>الفصل الرابع والخامس من كتاب الدكتورة هدى الناشف. </a:t>
            </a:r>
          </a:p>
          <a:p>
            <a:pPr algn="r" rtl="1"/>
            <a:endParaRPr lang="ar-SA" dirty="0" smtClean="0"/>
          </a:p>
          <a:p>
            <a:pPr algn="r" rtl="1"/>
            <a:r>
              <a:rPr lang="ar-SA" dirty="0" smtClean="0"/>
              <a:t>سيتم العرض العملي في المحاضرة القادمة الأسبوع </a:t>
            </a:r>
            <a:r>
              <a:rPr lang="ar-SA" dirty="0" smtClean="0"/>
              <a:t>الخامس </a:t>
            </a:r>
            <a:r>
              <a:rPr lang="ar-SA" smtClean="0"/>
              <a:t>/ </a:t>
            </a:r>
            <a:r>
              <a:rPr lang="ar-SA" i="1" smtClean="0"/>
              <a:t>حسب </a:t>
            </a:r>
            <a:r>
              <a:rPr lang="ar-SA" i="1" dirty="0" smtClean="0"/>
              <a:t>ترتيب المجموعات . </a:t>
            </a:r>
          </a:p>
          <a:p>
            <a:pPr algn="r" rtl="1"/>
            <a:endParaRPr lang="ar-SA" i="1" dirty="0" smtClean="0"/>
          </a:p>
          <a:p>
            <a:pPr algn="r" rtl="1"/>
            <a:r>
              <a:rPr lang="ar-SA" i="1" dirty="0" smtClean="0"/>
              <a:t>مراعاة الإبداع والإبتكار في إنتاج وتقديم الأنشطة .</a:t>
            </a:r>
          </a:p>
          <a:p>
            <a:pPr algn="r" rtl="1"/>
            <a:endParaRPr lang="ar-SA" i="1" dirty="0" smtClean="0"/>
          </a:p>
          <a:p>
            <a:pPr algn="r" rtl="1"/>
            <a:r>
              <a:rPr lang="ar-SA" i="1" dirty="0" smtClean="0"/>
              <a:t>الملف الإلكتروني .</a:t>
            </a:r>
          </a:p>
          <a:p>
            <a:pPr algn="r" rt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Font typeface="Wingdings" pitchFamily="2" charset="2"/>
              <a:buChar char="v"/>
            </a:pPr>
            <a:r>
              <a:rPr lang="ar-SA" dirty="0" smtClean="0"/>
              <a:t> يسمع الطفل وهو ما يزال جنينا في رحم أمه .</a:t>
            </a:r>
          </a:p>
          <a:p>
            <a:pPr algn="r" rtl="1">
              <a:buFont typeface="Wingdings" pitchFamily="2" charset="2"/>
              <a:buChar char="v"/>
            </a:pPr>
            <a:r>
              <a:rPr lang="ar-SA" dirty="0"/>
              <a:t> </a:t>
            </a:r>
            <a:r>
              <a:rPr lang="ar-SA" dirty="0" smtClean="0"/>
              <a:t>تجري الأمهات بعض المثيرات للتأكد من أن الطفل يسمع كملاحظة ردة الفعل عند التصفيق أمامه ، ملاحظة حركة الرأس في اتجاه الصوت ورفع صوت المذياع أو التلفاز .</a:t>
            </a:r>
          </a:p>
          <a:p>
            <a:pPr algn="r" rtl="1">
              <a:buNone/>
            </a:pPr>
            <a:r>
              <a:rPr lang="ar-SA" b="1" u="sng" dirty="0" smtClean="0"/>
              <a:t>الإستماع للمفردات أساس للنمو اللغوي </a:t>
            </a:r>
            <a:r>
              <a:rPr lang="ar-SA" dirty="0" smtClean="0"/>
              <a:t>من خلاله يتعرف الطفل على العديد من المفاهيم  اللغوية ومعانيها وطريقة النطق ومخارج الحروف ، الأفكار والمعاني التي تحملها الجمل والكلمات .</a:t>
            </a:r>
            <a:endParaRPr lang="en-US" dirty="0"/>
          </a:p>
        </p:txBody>
      </p:sp>
      <p:sp>
        <p:nvSpPr>
          <p:cNvPr id="2" name="Title 1"/>
          <p:cNvSpPr>
            <a:spLocks noGrp="1"/>
          </p:cNvSpPr>
          <p:nvPr>
            <p:ph type="title"/>
          </p:nvPr>
        </p:nvSpPr>
        <p:spPr/>
        <p:txBody>
          <a:bodyPr>
            <a:normAutofit fontScale="90000"/>
          </a:bodyPr>
          <a:lstStyle/>
          <a:p>
            <a:r>
              <a:rPr lang="ar-SA" b="1" dirty="0" smtClean="0">
                <a:solidFill>
                  <a:srgbClr val="00B0F0"/>
                </a:solidFill>
              </a:rPr>
              <a:t>مهارة الإستماع  </a:t>
            </a:r>
            <a:br>
              <a:rPr lang="ar-SA" b="1" dirty="0" smtClean="0">
                <a:solidFill>
                  <a:srgbClr val="00B0F0"/>
                </a:solidFill>
              </a:rPr>
            </a:br>
            <a:r>
              <a:rPr lang="ar-SA" b="1" dirty="0" smtClean="0">
                <a:solidFill>
                  <a:srgbClr val="00B0F0"/>
                </a:solidFill>
              </a:rPr>
              <a:t>تنمية مهارة الإستماع</a:t>
            </a:r>
            <a:endParaRPr lang="en-US" b="1"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lgn="r" rtl="1">
              <a:buFont typeface="Wingdings" pitchFamily="2" charset="2"/>
              <a:buChar char="v"/>
            </a:pPr>
            <a:r>
              <a:rPr lang="ar-SA" dirty="0" smtClean="0"/>
              <a:t> يشكل الإستماع حوالي ( 45% ) من النشاط اللغوي الممارس يوميا .</a:t>
            </a:r>
          </a:p>
          <a:p>
            <a:pPr algn="r" rtl="1">
              <a:buFont typeface="Wingdings" pitchFamily="2" charset="2"/>
              <a:buChar char="v"/>
            </a:pPr>
            <a:endParaRPr lang="ar-SA" dirty="0" smtClean="0"/>
          </a:p>
          <a:p>
            <a:pPr algn="r" rtl="1">
              <a:buFont typeface="Wingdings" pitchFamily="2" charset="2"/>
              <a:buChar char="v"/>
            </a:pPr>
            <a:r>
              <a:rPr lang="ar-SA" dirty="0" smtClean="0"/>
              <a:t>الطفل قبل المدرسة يسمع ويفهم كثيرا قبل أن يتكلم وبصورة أكثر مما يتوقعه الكبار.</a:t>
            </a:r>
          </a:p>
          <a:p>
            <a:pPr algn="r" rtl="1">
              <a:buNone/>
            </a:pPr>
            <a:endParaRPr lang="ar-SA" dirty="0" smtClean="0"/>
          </a:p>
          <a:p>
            <a:pPr algn="r" rtl="1">
              <a:buFont typeface="Wingdings" pitchFamily="2" charset="2"/>
              <a:buChar char="v"/>
            </a:pPr>
            <a:r>
              <a:rPr lang="ar-SA" dirty="0" smtClean="0"/>
              <a:t>الإستماع الذي يعنينا هو </a:t>
            </a:r>
            <a:r>
              <a:rPr lang="ar-SA" b="1" dirty="0" smtClean="0">
                <a:solidFill>
                  <a:srgbClr val="C00000"/>
                </a:solidFill>
              </a:rPr>
              <a:t>السمع مع الفهم والتفكير والإستجابة.</a:t>
            </a:r>
          </a:p>
          <a:p>
            <a:pPr algn="r" rtl="1">
              <a:buFont typeface="Wingdings" pitchFamily="2" charset="2"/>
              <a:buChar char="v"/>
            </a:pPr>
            <a:endParaRPr lang="ar-SA" b="1" dirty="0" smtClean="0">
              <a:solidFill>
                <a:srgbClr val="C00000"/>
              </a:solidFill>
            </a:endParaRPr>
          </a:p>
          <a:p>
            <a:pPr algn="r" rtl="1">
              <a:buFont typeface="Wingdings" pitchFamily="2" charset="2"/>
              <a:buChar char="v"/>
            </a:pPr>
            <a:r>
              <a:rPr lang="ar-SA" dirty="0" smtClean="0"/>
              <a:t>عملية الإستماع والإنصات الجيد تتطلب </a:t>
            </a:r>
            <a:r>
              <a:rPr lang="ar-SA" u="sng" dirty="0" smtClean="0"/>
              <a:t>سلامة الحواس </a:t>
            </a:r>
            <a:r>
              <a:rPr lang="ar-SA" dirty="0" smtClean="0"/>
              <a:t>والقدرة على تركيز الإنتباه وعدم الإنشغال عن مصدر الصوت بالإضافة إلى </a:t>
            </a:r>
            <a:r>
              <a:rPr lang="ar-SA" u="sng" dirty="0" smtClean="0"/>
              <a:t>عمليات عقلية </a:t>
            </a:r>
            <a:r>
              <a:rPr lang="ar-SA" dirty="0" smtClean="0"/>
              <a:t>تتمثل في الفهم والتمييز والإنصات والإدراك ومن ثم إختيار الإستجابة المناسبة للرسالة كما فهمها حسيا وحركيا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Font typeface="Wingdings" pitchFamily="2" charset="2"/>
              <a:buChar char="q"/>
            </a:pPr>
            <a:r>
              <a:rPr lang="ar-SA" dirty="0" smtClean="0"/>
              <a:t> </a:t>
            </a:r>
            <a:r>
              <a:rPr lang="ar-SA" b="1" dirty="0" smtClean="0">
                <a:solidFill>
                  <a:srgbClr val="00B050"/>
                </a:solidFill>
              </a:rPr>
              <a:t>الإستماع الهامشي </a:t>
            </a:r>
            <a:r>
              <a:rPr lang="ar-SA" dirty="0" smtClean="0"/>
              <a:t>: هو الإستماع العرضي الذي يتم عندما يكون الطفل منهمكا في نشاط ويستمع بطريقة هامشية للموسيقى مثلا أو كلمة تقال دون توقف عندها ، وهو أقرب إلى عملية السماع منه إلى الإستماع .</a:t>
            </a:r>
          </a:p>
          <a:p>
            <a:pPr algn="r" rtl="1">
              <a:buNone/>
            </a:pPr>
            <a:endParaRPr lang="ar-SA" dirty="0" smtClean="0"/>
          </a:p>
          <a:p>
            <a:pPr algn="r" rtl="1">
              <a:buFont typeface="Wingdings" pitchFamily="2" charset="2"/>
              <a:buChar char="q"/>
            </a:pPr>
            <a:r>
              <a:rPr lang="ar-SA" dirty="0"/>
              <a:t> </a:t>
            </a:r>
            <a:r>
              <a:rPr lang="ar-SA" b="1" dirty="0" smtClean="0">
                <a:solidFill>
                  <a:srgbClr val="00B050"/>
                </a:solidFill>
              </a:rPr>
              <a:t>الإستماع التقديري </a:t>
            </a:r>
            <a:r>
              <a:rPr lang="ar-SA" dirty="0" smtClean="0"/>
              <a:t>: الإستماع الذي يقوم به الطفل بتركيز لأن ما يسمعه يسره ويريد أن يستمتع به وإن كان لا يبذل مجهودا ليتابع ويفهم ما يقال .</a:t>
            </a:r>
            <a:endParaRPr lang="en-US" dirty="0"/>
          </a:p>
        </p:txBody>
      </p:sp>
      <p:sp>
        <p:nvSpPr>
          <p:cNvPr id="2" name="Title 1"/>
          <p:cNvSpPr>
            <a:spLocks noGrp="1"/>
          </p:cNvSpPr>
          <p:nvPr>
            <p:ph type="title"/>
          </p:nvPr>
        </p:nvSpPr>
        <p:spPr/>
        <p:txBody>
          <a:bodyPr/>
          <a:lstStyle/>
          <a:p>
            <a:pPr>
              <a:buFont typeface="Arial" pitchFamily="34" charset="0"/>
              <a:buChar char="•"/>
            </a:pPr>
            <a:r>
              <a:rPr lang="ar-SA" b="1" dirty="0" smtClean="0">
                <a:solidFill>
                  <a:srgbClr val="C00000"/>
                </a:solidFill>
              </a:rPr>
              <a:t>  أنواع الإستماع   </a:t>
            </a:r>
            <a:endParaRPr lang="en-US" b="1"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r" rtl="1">
              <a:buFont typeface="Wingdings" pitchFamily="2" charset="2"/>
              <a:buChar char="q"/>
            </a:pPr>
            <a:r>
              <a:rPr lang="ar-SA" dirty="0" smtClean="0"/>
              <a:t> </a:t>
            </a:r>
            <a:r>
              <a:rPr lang="ar-SA" b="1" dirty="0" smtClean="0">
                <a:solidFill>
                  <a:srgbClr val="00B050"/>
                </a:solidFill>
              </a:rPr>
              <a:t>الإنصات الإنتباهي </a:t>
            </a:r>
            <a:r>
              <a:rPr lang="ar-SA" dirty="0" smtClean="0"/>
              <a:t>: الطفل يركز إنتباهه ليفهم ما يقال ويبذل مجهودا للمتابعة ويلغي ما يشتت إنتباهه .</a:t>
            </a:r>
          </a:p>
          <a:p>
            <a:pPr algn="r" rtl="1">
              <a:buFont typeface="Wingdings" pitchFamily="2" charset="2"/>
              <a:buChar char="q"/>
            </a:pPr>
            <a:endParaRPr lang="ar-SA" dirty="0"/>
          </a:p>
          <a:p>
            <a:pPr algn="r" rtl="1">
              <a:buFont typeface="Wingdings" pitchFamily="2" charset="2"/>
              <a:buChar char="q"/>
            </a:pPr>
            <a:r>
              <a:rPr lang="ar-SA" b="1" dirty="0" smtClean="0">
                <a:solidFill>
                  <a:srgbClr val="00B050"/>
                </a:solidFill>
              </a:rPr>
              <a:t>الإنصات التحليلي </a:t>
            </a:r>
            <a:r>
              <a:rPr lang="ar-SA" dirty="0" smtClean="0"/>
              <a:t>: يزيد عن الإنتباهي بأن المستمع مطالب برد فعل كأن يرد على سؤال أو ينفذ تعليمات .</a:t>
            </a:r>
          </a:p>
          <a:p>
            <a:pPr algn="r" rtl="1">
              <a:buNone/>
            </a:pPr>
            <a:endParaRPr lang="ar-SA" dirty="0"/>
          </a:p>
          <a:p>
            <a:pPr algn="r" rtl="1">
              <a:buNone/>
            </a:pPr>
            <a:r>
              <a:rPr lang="ar-SA" dirty="0" smtClean="0"/>
              <a:t>يمارس الأطفال كل أنواع الإستماع ولكن النوعين الأولين يحتاجان إلى تدريب من الكبار وبتوفير عدد من الأنشطة والفرص لتنمية مهارة الإستماع الإنتباهي والتحليلي للقدرة على التحدث إذ كيف للطفل أن يتحدث إن لم يكن قد أنصت وتنبه وفهم وأدرك تسلسل الأصوات والحروف لتكوين كلمة ثم جملة...............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smtClean="0"/>
              <a:t>مثال : يوما في حياة طفل بالروضة :</a:t>
            </a:r>
          </a:p>
          <a:p>
            <a:pPr algn="r" rtl="1">
              <a:buNone/>
            </a:pPr>
            <a:r>
              <a:rPr lang="ar-SA" b="1" dirty="0" smtClean="0">
                <a:solidFill>
                  <a:srgbClr val="FFFF00"/>
                </a:solidFill>
              </a:rPr>
              <a:t>يبدأ</a:t>
            </a:r>
            <a:r>
              <a:rPr lang="ar-SA" dirty="0" smtClean="0"/>
              <a:t> اليوم بأخبار أو حديث الصباح ، حيث يتحدث الأطفال عما مر بهم في اليوم السابق ويستمعون لحكايات بعضهم وإستجابة معلمتهم</a:t>
            </a:r>
            <a:r>
              <a:rPr lang="ar-SA" b="1" dirty="0" smtClean="0">
                <a:solidFill>
                  <a:srgbClr val="FFFF00"/>
                </a:solidFill>
              </a:rPr>
              <a:t> ثم </a:t>
            </a:r>
            <a:r>
              <a:rPr lang="ar-SA" dirty="0" smtClean="0"/>
              <a:t>يأتي حديث المعلمة حول تسلسل أنشطة اليوم </a:t>
            </a:r>
            <a:r>
              <a:rPr lang="ar-SA" b="1" dirty="0" smtClean="0">
                <a:solidFill>
                  <a:srgbClr val="FFFF00"/>
                </a:solidFill>
              </a:rPr>
              <a:t>ثم</a:t>
            </a:r>
            <a:r>
              <a:rPr lang="ar-SA" dirty="0" smtClean="0"/>
              <a:t> يأتي بعد ذلك عمل الأطفال في مجموعات صغيرة يمارسون الأنشطة اللغوية فيها ( ركن اللعب الإيهامي الأغاني والقصص ..............)</a:t>
            </a:r>
            <a:endParaRPr lang="en-US" dirty="0"/>
          </a:p>
        </p:txBody>
      </p:sp>
      <p:sp>
        <p:nvSpPr>
          <p:cNvPr id="2" name="Title 1"/>
          <p:cNvSpPr>
            <a:spLocks noGrp="1"/>
          </p:cNvSpPr>
          <p:nvPr>
            <p:ph type="title"/>
          </p:nvPr>
        </p:nvSpPr>
        <p:spPr/>
        <p:txBody>
          <a:bodyPr/>
          <a:lstStyle/>
          <a:p>
            <a:r>
              <a:rPr lang="ar-SA" b="1" dirty="0" smtClean="0">
                <a:solidFill>
                  <a:srgbClr val="0070C0"/>
                </a:solidFill>
              </a:rPr>
              <a:t>التدريب على الإستماع الجيد</a:t>
            </a:r>
            <a:endParaRPr lang="en-US" b="1"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buFont typeface="Courier New" pitchFamily="49" charset="0"/>
              <a:buChar char="o"/>
            </a:pPr>
            <a:endParaRPr lang="ar-SA" dirty="0" smtClean="0"/>
          </a:p>
          <a:p>
            <a:pPr algn="r" rtl="1">
              <a:buFont typeface="Courier New" pitchFamily="49" charset="0"/>
              <a:buChar char="o"/>
            </a:pPr>
            <a:r>
              <a:rPr lang="ar-SA" dirty="0" smtClean="0"/>
              <a:t>يعتبر التحدث من أهم ألوان النشاط اللغوي وأكثرها استخداما ووسيط التواصل اللغوي بين البشر قبل القراءة والكتابة .</a:t>
            </a:r>
          </a:p>
          <a:p>
            <a:pPr algn="r" rtl="1">
              <a:buFont typeface="Courier New" pitchFamily="49" charset="0"/>
              <a:buChar char="o"/>
            </a:pPr>
            <a:endParaRPr lang="ar-SA" dirty="0" smtClean="0"/>
          </a:p>
          <a:p>
            <a:pPr algn="r" rtl="1">
              <a:buFont typeface="Courier New" pitchFamily="49" charset="0"/>
              <a:buChar char="o"/>
            </a:pPr>
            <a:r>
              <a:rPr lang="ar-SA" dirty="0" smtClean="0"/>
              <a:t>المتحدث يعبر عن أفكاره ومشاعره ومعلوماته للغير باستخدام تعابير لفظية بحكم النظام اللغوي .</a:t>
            </a:r>
          </a:p>
          <a:p>
            <a:pPr algn="r" rtl="1">
              <a:buFont typeface="Courier New" pitchFamily="49" charset="0"/>
              <a:buChar char="o"/>
            </a:pPr>
            <a:endParaRPr lang="ar-SA" dirty="0" smtClean="0"/>
          </a:p>
          <a:p>
            <a:pPr algn="r" rtl="1">
              <a:buFont typeface="Courier New" pitchFamily="49" charset="0"/>
              <a:buChar char="o"/>
            </a:pPr>
            <a:r>
              <a:rPr lang="ar-SA" dirty="0" smtClean="0"/>
              <a:t>تمثل مهارة التحدث الجانب الإيجابي من التواصل اللغوي حيث يأتي التحدث مقابل الإستماع .</a:t>
            </a:r>
            <a:endParaRPr lang="en-US" dirty="0"/>
          </a:p>
        </p:txBody>
      </p:sp>
      <p:sp>
        <p:nvSpPr>
          <p:cNvPr id="2" name="Title 1"/>
          <p:cNvSpPr>
            <a:spLocks noGrp="1"/>
          </p:cNvSpPr>
          <p:nvPr>
            <p:ph type="title"/>
          </p:nvPr>
        </p:nvSpPr>
        <p:spPr/>
        <p:txBody>
          <a:bodyPr>
            <a:normAutofit/>
          </a:bodyPr>
          <a:lstStyle/>
          <a:p>
            <a:r>
              <a:rPr lang="ar-SA" b="1" dirty="0" smtClean="0">
                <a:solidFill>
                  <a:srgbClr val="C00000"/>
                </a:solidFill>
              </a:rPr>
              <a:t>مهارة التحدث</a:t>
            </a:r>
            <a:endParaRPr lang="en-US" b="1"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lgn="r" rtl="1">
              <a:buFont typeface="+mj-lt"/>
              <a:buAutoNum type="arabicParenR"/>
            </a:pPr>
            <a:r>
              <a:rPr lang="ar-SA" dirty="0" smtClean="0"/>
              <a:t>نمو المفردات اللغوية التي يحتاجها الطفل للتعبير عن الأشياء والأفعال والأحاسيس التي يشعر بها .</a:t>
            </a:r>
          </a:p>
          <a:p>
            <a:pPr marL="624078" indent="-514350" algn="r" rtl="1">
              <a:buFont typeface="+mj-lt"/>
              <a:buAutoNum type="arabicParenR"/>
            </a:pPr>
            <a:r>
              <a:rPr lang="ar-SA" dirty="0" smtClean="0"/>
              <a:t>اللفظ الصحيح للكلمات والنطق السليم للحروف .</a:t>
            </a:r>
          </a:p>
          <a:p>
            <a:pPr marL="624078" indent="-514350" algn="r" rtl="1">
              <a:buFont typeface="+mj-lt"/>
              <a:buAutoNum type="arabicParenR"/>
            </a:pPr>
            <a:r>
              <a:rPr lang="ar-SA" dirty="0" smtClean="0"/>
              <a:t>التكلم في جمل سليمة غير مبتورة وحسب قواعد اللغة .</a:t>
            </a:r>
          </a:p>
          <a:p>
            <a:pPr marL="624078" indent="-514350" algn="r" rtl="1">
              <a:buFont typeface="+mj-lt"/>
              <a:buAutoNum type="arabicParenR"/>
            </a:pPr>
            <a:r>
              <a:rPr lang="ar-SA" dirty="0" smtClean="0"/>
              <a:t>اكتساب مهارة ترتيب الأفكار ليفهم السامع معنى الكلام .</a:t>
            </a:r>
          </a:p>
          <a:p>
            <a:pPr marL="624078" indent="-514350" algn="r" rtl="1">
              <a:buFont typeface="+mj-lt"/>
              <a:buAutoNum type="arabicParenR"/>
            </a:pPr>
            <a:r>
              <a:rPr lang="ar-SA" dirty="0" smtClean="0"/>
              <a:t>مهارة الإتصال بالآخرين .</a:t>
            </a:r>
          </a:p>
          <a:p>
            <a:pPr marL="624078" indent="-514350" algn="r" rtl="1">
              <a:buNone/>
            </a:pPr>
            <a:endParaRPr lang="ar-SA" dirty="0" smtClean="0"/>
          </a:p>
          <a:p>
            <a:pPr marL="624078" indent="-514350" algn="r" rtl="1">
              <a:buNone/>
            </a:pPr>
            <a:r>
              <a:rPr lang="ar-SA" dirty="0" smtClean="0"/>
              <a:t>ثم يأتي أهمية الإنتباه للطريقة التي تلفظ فيها الكلمات والحروف إذ لا بد أن يكون اللفظ واضح وسليم .</a:t>
            </a:r>
            <a:endParaRPr lang="en-US" dirty="0"/>
          </a:p>
        </p:txBody>
      </p:sp>
      <p:sp>
        <p:nvSpPr>
          <p:cNvPr id="3" name="Title 2"/>
          <p:cNvSpPr>
            <a:spLocks noGrp="1"/>
          </p:cNvSpPr>
          <p:nvPr>
            <p:ph type="title"/>
          </p:nvPr>
        </p:nvSpPr>
        <p:spPr/>
        <p:txBody>
          <a:bodyPr/>
          <a:lstStyle/>
          <a:p>
            <a:pPr algn="ctr"/>
            <a:r>
              <a:rPr lang="ar-SA" dirty="0" smtClean="0"/>
              <a:t>أهداف التحدث</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ar-SA" dirty="0" smtClean="0"/>
              <a:t>من المفيد أن يبدأ المعلم بتنمية قدرة الطفل على ترتيب أفكاره وصياغتها بلغة مناسبة قبل بدأ تعليم القراءة.</a:t>
            </a:r>
          </a:p>
          <a:p>
            <a:pPr algn="r" rtl="1"/>
            <a:r>
              <a:rPr lang="ar-SA" dirty="0" smtClean="0"/>
              <a:t>تعتبر المناقشة والحوار أفضل طريقة لتشجيع الأطفال على التحدث ، إذ على المعلمة الذكية توجيه أسئلة ذكية ولطيفة تشجع على إطالة الحوار </a:t>
            </a:r>
            <a:r>
              <a:rPr lang="ar-SA" u="sng" dirty="0" smtClean="0"/>
              <a:t>لتنمو العلاقة التبادلية الإيجابية بين اللغة والفكر.</a:t>
            </a:r>
          </a:p>
          <a:p>
            <a:pPr algn="r" rtl="1"/>
            <a:r>
              <a:rPr lang="ar-SA" u="sng" dirty="0" smtClean="0"/>
              <a:t>كما </a:t>
            </a:r>
            <a:r>
              <a:rPr lang="ar-SA" dirty="0" smtClean="0"/>
              <a:t>أن معظم التلاميذ يتعلمون بشكل أفضل عندما يقلل المعلم من تلقينه وانتقاداته وتعليماته وأوامره.</a:t>
            </a:r>
          </a:p>
          <a:p>
            <a:pPr algn="r" rtl="1"/>
            <a:r>
              <a:rPr lang="ar-SA" u="sng" dirty="0" smtClean="0"/>
              <a:t>لابد للمعلمة تحديد الغرض من الأسئلة التي توجهها للأطفال لإثارة الحوار والحديث والمناقشة وليس الأسئلة التي تحكمها إجابة واحدة .</a:t>
            </a:r>
            <a:endParaRPr lang="en-US" u="sng" dirty="0"/>
          </a:p>
        </p:txBody>
      </p:sp>
      <p:sp>
        <p:nvSpPr>
          <p:cNvPr id="3" name="Title 2"/>
          <p:cNvSpPr>
            <a:spLocks noGrp="1"/>
          </p:cNvSpPr>
          <p:nvPr>
            <p:ph type="title"/>
          </p:nvPr>
        </p:nvSpPr>
        <p:spPr/>
        <p:txBody>
          <a:bodyPr/>
          <a:lstStyle/>
          <a:p>
            <a:pPr algn="ctr"/>
            <a:r>
              <a:rPr lang="ar-SA" dirty="0" smtClean="0"/>
              <a:t>المناقشة والحوار</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195</TotalTime>
  <Words>846</Words>
  <Application>Microsoft Office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مهارات الإتصال والتواصل مهارتي الإستماع والتحدث</vt:lpstr>
      <vt:lpstr>مهارة الإستماع   تنمية مهارة الإستماع</vt:lpstr>
      <vt:lpstr>Slide 3</vt:lpstr>
      <vt:lpstr>  أنواع الإستماع   </vt:lpstr>
      <vt:lpstr>Slide 5</vt:lpstr>
      <vt:lpstr>التدريب على الإستماع الجيد</vt:lpstr>
      <vt:lpstr>مهارة التحدث</vt:lpstr>
      <vt:lpstr>أهداف التحدث</vt:lpstr>
      <vt:lpstr>المناقشة والحوار</vt:lpstr>
      <vt:lpstr>أهداف أسئلة الحوار والمناقشة </vt:lpstr>
      <vt:lpstr>Slide 11</vt:lpstr>
      <vt:lpstr>الشروط التي يمكن الإستعانة بها لتيسير اكتساب اللغة </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مهارات الإتصال والتواصل مهارتي الإستماع والتحدث</dc:title>
  <dc:creator>Hania</dc:creator>
  <cp:lastModifiedBy> </cp:lastModifiedBy>
  <cp:revision>57</cp:revision>
  <dcterms:created xsi:type="dcterms:W3CDTF">2009-10-20T18:49:00Z</dcterms:created>
  <dcterms:modified xsi:type="dcterms:W3CDTF">2010-03-10T06:36:19Z</dcterms:modified>
</cp:coreProperties>
</file>