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38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العينات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581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46667" y="1286933"/>
            <a:ext cx="10657945" cy="5350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 :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العشوائية البسيطة </a:t>
            </a: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ولها شرطين : 1. </a:t>
            </a:r>
            <a:r>
              <a:rPr lang="ar-S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يكون المجتمع معروف+ ان يكون المجتمع متجانس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ar-SA" dirty="0"/>
              <a:t>1\ أضعهم في ورق واسحب منه </a:t>
            </a:r>
            <a:endParaRPr lang="en-US" dirty="0"/>
          </a:p>
          <a:p>
            <a:r>
              <a:rPr lang="ar-SA" dirty="0"/>
              <a:t>2\ الجداول الإحصائية العشوائية ( جداول فشر وزملائه ).</a:t>
            </a:r>
            <a:endParaRPr lang="en-US" dirty="0"/>
          </a:p>
          <a:p>
            <a:r>
              <a:rPr lang="ar-SA" dirty="0"/>
              <a:t>وهي عبارة عن مجموعة من الصفحات في كل صفحة 9 أو 10 أعمدة , كل عمود فيه 9 أرقام وهي مرتبه عشوائيا أستطيع أن استفيد منها في اختياري . </a:t>
            </a:r>
            <a:endParaRPr lang="en-US" dirty="0"/>
          </a:p>
          <a:p>
            <a:r>
              <a:rPr lang="ar-SA" dirty="0"/>
              <a:t>مثلا عندي كليه بأخذ منها (100) طالبة أخذ الـ 3 أرقام الأولى و3 أرقام من النصف و3 من عمود أخر وهكذا . </a:t>
            </a:r>
            <a:endParaRPr lang="en-US" dirty="0"/>
          </a:p>
          <a:p>
            <a:r>
              <a:rPr lang="ar-SA" dirty="0"/>
              <a:t>هذه الطريقة العشوائية المفضلة في الاختيار وهي تستخدم عندما تكون عينتي موجودة في قائمة . </a:t>
            </a:r>
            <a:endParaRPr lang="en-US" dirty="0"/>
          </a:p>
          <a:p>
            <a:r>
              <a:rPr lang="ar-SA" dirty="0"/>
              <a:t>3\ طريقة الكمبيوتر : زي مسابقات رمضان وسباق المشاهدين يعني الاسماء بكمبيوتر والكمبيوتر يختار . </a:t>
            </a:r>
            <a:endParaRPr lang="en-US" dirty="0"/>
          </a:p>
          <a:p>
            <a:pPr marL="0" indent="0">
              <a:buNone/>
            </a:pP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 :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العشوائية المنتظمة </a:t>
            </a:r>
          </a:p>
          <a:p>
            <a:r>
              <a:rPr lang="ar-SA" dirty="0"/>
              <a:t>لازم نحدد رقمين عشوائيين يكونون خط البداية مثلا الزهرة ارميها ويطلع عندي رقم 12 اخذ الشخص رقم 12 وأزيد عليها 9 واختبار وهكذا ( بين كل رقم والذي يليه 9 أعداد )</a:t>
            </a:r>
            <a:endParaRPr lang="en-US" dirty="0"/>
          </a:p>
          <a:p>
            <a:r>
              <a:rPr lang="ar-SA" dirty="0"/>
              <a:t>عند زيادة العينة لا أستطيع إن اعمل كشف أسماء هنا ننتقل للطرق الأخرى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70443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 :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العشوائية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الطبقيه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AutoNum type="arabicPeriod"/>
            </a:pP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اقسم المجتمع إلى طبقات ( علم نفس , تربية خاصة , تربية فنيه , رياض اطفال ) 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أما أني 1\ اختار من كل خلية عدد متساوي مثلا 50 من علم نفس 50 من تربية خاصة .. الخ 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أو 2\ اعمل نسبة وتناسب مثلا 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ar-S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أحط أعمدة على عدد متغيراتي , بعدين صفين الأول العدد الكلي والثاني النسبة التي سوف أخذها من هذه القسم  مثلا أنا أبغى عينتي 500 مجموع الأقسام يعني العدد الكلي لهم كلهم كان 10,000 ( اقسم 500 على 10,000) يطلع معي 0,05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51334"/>
              </p:ext>
            </p:extLst>
          </p:nvPr>
        </p:nvGraphicFramePr>
        <p:xfrm>
          <a:off x="4218518" y="4167002"/>
          <a:ext cx="6029324" cy="18966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91540"/>
                <a:gridCol w="990904"/>
                <a:gridCol w="1077346"/>
                <a:gridCol w="1077346"/>
                <a:gridCol w="990904"/>
                <a:gridCol w="901284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القسم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علم نفس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تربية خاصة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رياض أطفال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تربية فنية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المجموع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العدد الكلي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10,000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النسبة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1000×0,05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3000× 0,05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2000×0,05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4000×0,05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النسبة الناتجة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AutoShape 1"/>
          <p:cNvSpPr>
            <a:spLocks noChangeShapeType="1"/>
          </p:cNvSpPr>
          <p:nvPr/>
        </p:nvSpPr>
        <p:spPr bwMode="auto">
          <a:xfrm>
            <a:off x="8588375" y="5792159"/>
            <a:ext cx="9525" cy="695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185776" y="4699104"/>
            <a:ext cx="2247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418445" y="6302818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اختار الــ50 بطريقة عشوائية بسيطة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3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70443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 :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العشوئيه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العنقودية </a:t>
            </a:r>
          </a:p>
          <a:p>
            <a:r>
              <a:rPr lang="ar-SA" dirty="0"/>
              <a:t>إذا توزعوا بشكل كبير جدا  هنا اقسم مثلا عندي منطقة الرياض اقسمها ( شمال , شرق , جنوب , غرب , وسط ) في كل قسم في مدارس يصعب علي استخدام كل الطرق السابقة لذا نستخدم هذه الطريقة ونعمل زي المراحل : </a:t>
            </a:r>
            <a:endParaRPr lang="en-US" dirty="0"/>
          </a:p>
          <a:p>
            <a:r>
              <a:rPr lang="ar-SA" dirty="0"/>
              <a:t>1\ بعد تقسم المناطق أول </a:t>
            </a:r>
            <a:r>
              <a:rPr lang="ar-SA" dirty="0" err="1"/>
              <a:t>شي</a:t>
            </a:r>
            <a:r>
              <a:rPr lang="ar-SA" dirty="0"/>
              <a:t> احدد الأحياء بكل قسم مثلا 100 حي </a:t>
            </a:r>
            <a:endParaRPr lang="en-US" dirty="0"/>
          </a:p>
          <a:p>
            <a:r>
              <a:rPr lang="ar-SA" dirty="0"/>
              <a:t>2\ اخذ مثلا 10 يعني اختار 10 أحياء اختبارهم بطريقة عشوائية ( مهم هذا الشيء) </a:t>
            </a:r>
            <a:endParaRPr lang="en-US" dirty="0"/>
          </a:p>
          <a:p>
            <a:r>
              <a:rPr lang="ar-SA" dirty="0"/>
              <a:t>3\ بعدها اختبار احدد المدارس في كل حي اختار مدرسة بشكل عشوائي ثم اختار فصل منها وكلهم يتم اختيارهم بطريقة عشوائية بسيطة .</a:t>
            </a:r>
            <a:endParaRPr lang="en-US" dirty="0"/>
          </a:p>
          <a:p>
            <a:r>
              <a:rPr lang="ar-SA" dirty="0"/>
              <a:t>تسمى الطريقة العشوائية متعددة المراحل لكني العينة في النهاية ممثلة </a:t>
            </a: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185776" y="4699104"/>
            <a:ext cx="2247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5321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العشوائية </a:t>
            </a:r>
          </a:p>
          <a:p>
            <a:pPr marL="0" indent="0" algn="ctr">
              <a:buNone/>
            </a:pP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تستخدم اذا كان المجتمع غير معروف . ولها 3 انواع :</a:t>
            </a: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AutoNum type="arabicPeriod"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عينه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الصدفه</a:t>
            </a: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AutoNum type="arabicPeriod"/>
            </a:pP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الحصصيه</a:t>
            </a: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AutoNum type="arabicPeriod"/>
            </a:pP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القصديه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817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/>
              <a:t>4 أشياء تكتب عند الحديث عن العينة غالبا: </a:t>
            </a:r>
            <a:endParaRPr lang="en-US" dirty="0"/>
          </a:p>
          <a:p>
            <a:r>
              <a:rPr lang="ar-SA" dirty="0"/>
              <a:t>في الوصفية ( مجتمع البحث , و العنيه التي يأخذها " العدد" , و طريقة اختيارها , و مواصفاتها )  . </a:t>
            </a:r>
            <a:endParaRPr lang="en-US" dirty="0"/>
          </a:p>
          <a:p>
            <a:r>
              <a:rPr lang="ar-SA" dirty="0"/>
              <a:t>في التجريبية فقط 3( العينة , طريقة اختيارها , مواصفاتها ) </a:t>
            </a:r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9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محاور المحاضرة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مفهوم العينة </a:t>
            </a:r>
          </a:p>
          <a:p>
            <a:r>
              <a:rPr lang="ar-SA" sz="2400" dirty="0" smtClean="0"/>
              <a:t>اختيار العينة </a:t>
            </a:r>
          </a:p>
          <a:p>
            <a:r>
              <a:rPr lang="ar-SA" sz="2400" dirty="0" smtClean="0"/>
              <a:t>انواع العينات </a:t>
            </a:r>
          </a:p>
          <a:p>
            <a:r>
              <a:rPr lang="ar-SA" sz="2400" dirty="0" smtClean="0"/>
              <a:t>العينات العشوائية وغير العشوائية 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6098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يعتبر اختيار </a:t>
            </a:r>
            <a:r>
              <a:rPr lang="ar-SA" sz="2400" dirty="0" err="1" smtClean="0"/>
              <a:t>العنية</a:t>
            </a:r>
            <a:r>
              <a:rPr lang="ar-SA" sz="2400" dirty="0" smtClean="0"/>
              <a:t> من اهم خطوات ومراحل البحث العلمي والباحث الجيد يفكر في عينه البحث منذ ان يبدأ تحديد مشكلته واهدافه </a:t>
            </a:r>
          </a:p>
          <a:p>
            <a:endParaRPr lang="ar-SA" sz="2400" dirty="0"/>
          </a:p>
          <a:p>
            <a:r>
              <a:rPr lang="ar-SA" sz="2400" dirty="0" smtClean="0"/>
              <a:t>تتحكم </a:t>
            </a:r>
            <a:r>
              <a:rPr lang="ar-SA" sz="2400" dirty="0" err="1" smtClean="0"/>
              <a:t>طبيعه</a:t>
            </a:r>
            <a:r>
              <a:rPr lang="ar-SA" sz="2400" dirty="0" smtClean="0"/>
              <a:t> البحث </a:t>
            </a:r>
            <a:r>
              <a:rPr lang="ar-SA" sz="2400" dirty="0" err="1" smtClean="0"/>
              <a:t>وفروضة</a:t>
            </a:r>
            <a:r>
              <a:rPr lang="ar-SA" sz="2400" dirty="0" smtClean="0"/>
              <a:t> وهطته في خطوات تنفيذه واختيار أدواته </a:t>
            </a:r>
          </a:p>
          <a:p>
            <a:r>
              <a:rPr lang="ar-SA" sz="2400" dirty="0" smtClean="0"/>
              <a:t>بعد تحديدا لمشكلة يلزم الباحث ان يحدد مجتمع بحثه </a:t>
            </a:r>
          </a:p>
        </p:txBody>
      </p:sp>
    </p:spTree>
    <p:extLst>
      <p:ext uri="{BB962C8B-B14F-4D97-AF65-F5344CB8AC3E}">
        <p14:creationId xmlns:p14="http://schemas.microsoft.com/office/powerpoint/2010/main" val="232936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مجتمع البحث </a:t>
            </a:r>
          </a:p>
          <a:p>
            <a:r>
              <a:rPr lang="ar-SA" sz="2400" dirty="0" smtClean="0"/>
              <a:t>هو جميع الأفراد أو الأشخاص أو الأشياء الذين يكونون موضوع مشكله البحث </a:t>
            </a:r>
          </a:p>
          <a:p>
            <a:endParaRPr lang="ar-SA" sz="2400" dirty="0"/>
          </a:p>
          <a:p>
            <a:r>
              <a:rPr lang="ar-SA" sz="2400" dirty="0" smtClean="0"/>
              <a:t>هل يستطيع الباحث أن يحدد جميع أفراد مشكلة البحث ؟؟ هي يجب على الباحث </a:t>
            </a:r>
            <a:r>
              <a:rPr lang="ar-SA" sz="2400" dirty="0" err="1" smtClean="0"/>
              <a:t>دراسه</a:t>
            </a:r>
            <a:r>
              <a:rPr lang="ar-SA" sz="2400" dirty="0" smtClean="0"/>
              <a:t> جميع افراد ذلك المجتمع ؟ </a:t>
            </a:r>
          </a:p>
          <a:p>
            <a:endParaRPr lang="ar-SA" sz="2400" dirty="0"/>
          </a:p>
          <a:p>
            <a:r>
              <a:rPr lang="ar-SA" sz="2400" dirty="0" smtClean="0"/>
              <a:t>ما الاسباب ؟ </a:t>
            </a:r>
          </a:p>
        </p:txBody>
      </p:sp>
    </p:spTree>
    <p:extLst>
      <p:ext uri="{BB962C8B-B14F-4D97-AF65-F5344CB8AC3E}">
        <p14:creationId xmlns:p14="http://schemas.microsoft.com/office/powerpoint/2010/main" val="295566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مجتمع البحث </a:t>
            </a:r>
          </a:p>
          <a:p>
            <a:r>
              <a:rPr lang="ar-SA" sz="2400" dirty="0" smtClean="0"/>
              <a:t>هو جميع الأفراد أو الأشخاص أو الأشياء الذين يكونون موضوع مشكله البحث </a:t>
            </a:r>
          </a:p>
          <a:p>
            <a:r>
              <a:rPr lang="ar-SA" sz="2400" dirty="0" smtClean="0"/>
              <a:t>او هو </a:t>
            </a:r>
            <a:r>
              <a:rPr lang="ar-SA" sz="2400" dirty="0"/>
              <a:t>عبارة عن جميع الأفراد الذين سيأخذ منهم العينة : مثلا جميع طالبات المرحلة الثانوية المتفوقات عقليا في مدينة تعز . </a:t>
            </a:r>
            <a:endParaRPr lang="en-US" sz="2400" dirty="0"/>
          </a:p>
          <a:p>
            <a:r>
              <a:rPr lang="ar-SA" sz="2400" dirty="0"/>
              <a:t>أحياننا يكون المجتمع معروف وأحيانا لا , لكن المتفوقات عقليا غير معروف .</a:t>
            </a:r>
            <a:endParaRPr lang="en-US" sz="2400" dirty="0"/>
          </a:p>
          <a:p>
            <a:endParaRPr lang="ar-SA" sz="2400" dirty="0"/>
          </a:p>
          <a:p>
            <a:r>
              <a:rPr lang="ar-SA" sz="2400" dirty="0" smtClean="0"/>
              <a:t>هل يستطيع الباحث أن يحدد جميع أفراد مشكلة البحث ؟؟ هي يجب على الباحث </a:t>
            </a:r>
            <a:r>
              <a:rPr lang="ar-SA" sz="2400" dirty="0" err="1" smtClean="0"/>
              <a:t>دراسه</a:t>
            </a:r>
            <a:r>
              <a:rPr lang="ar-SA" sz="2400" dirty="0" smtClean="0"/>
              <a:t> جميع افراد ذلك المجتمع ؟ </a:t>
            </a:r>
          </a:p>
        </p:txBody>
      </p:sp>
    </p:spTree>
    <p:extLst>
      <p:ext uri="{BB962C8B-B14F-4D97-AF65-F5344CB8AC3E}">
        <p14:creationId xmlns:p14="http://schemas.microsoft.com/office/powerpoint/2010/main" val="268352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عينه البحث </a:t>
            </a:r>
            <a:endParaRPr lang="ar-SA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sz="2400" dirty="0" smtClean="0"/>
              <a:t>هي جزء من مجتمع البحث يختارها الباحث بأساليب مختلفة وتضم عددا من الأفراد من المجتمع الأصلي </a:t>
            </a:r>
          </a:p>
          <a:p>
            <a:endParaRPr lang="ar-SA" sz="2400" dirty="0" smtClean="0"/>
          </a:p>
          <a:p>
            <a:r>
              <a:rPr lang="ar-SA" sz="2400" dirty="0" err="1" smtClean="0"/>
              <a:t>مالاسباب</a:t>
            </a:r>
            <a:r>
              <a:rPr lang="ar-SA" sz="2400" dirty="0" smtClean="0"/>
              <a:t> التي تدفع الباحث لاختيار عينه لبحثه ؟ 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17020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اختيار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 عملية اختيار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بالخطوات التالية : </a:t>
            </a:r>
          </a:p>
          <a:p>
            <a:pPr marL="0" indent="0">
              <a:buNone/>
            </a:pPr>
            <a:r>
              <a:rPr lang="ar-SA" dirty="0" smtClean="0"/>
              <a:t>1. تحديد المجتمع الأصلي للدراسة </a:t>
            </a:r>
          </a:p>
          <a:p>
            <a:pPr marL="0" indent="0">
              <a:buNone/>
            </a:pPr>
            <a:r>
              <a:rPr lang="ar-SA" dirty="0" smtClean="0"/>
              <a:t>2. تحديد أفراد المجتمع الاصلي </a:t>
            </a:r>
          </a:p>
          <a:p>
            <a:pPr marL="0" indent="0">
              <a:buNone/>
            </a:pPr>
            <a:r>
              <a:rPr lang="ar-SA" dirty="0" smtClean="0"/>
              <a:t>3. اختيار عينه ممثلة </a:t>
            </a:r>
          </a:p>
          <a:p>
            <a:pPr marL="0" indent="0">
              <a:buNone/>
            </a:pPr>
            <a:r>
              <a:rPr lang="ar-SA" dirty="0" smtClean="0"/>
              <a:t>4. اختيار عدد كافي من الأفراد في </a:t>
            </a:r>
            <a:r>
              <a:rPr lang="ar-SA" dirty="0" err="1" smtClean="0"/>
              <a:t>العينه</a:t>
            </a:r>
            <a:r>
              <a:rPr lang="ar-SA" dirty="0" smtClean="0"/>
              <a:t> وذلك في ضوء : </a:t>
            </a:r>
          </a:p>
          <a:p>
            <a:pPr marL="0" indent="0">
              <a:buNone/>
            </a:pPr>
            <a:r>
              <a:rPr lang="ar-SA" dirty="0" smtClean="0"/>
              <a:t>تجانس او تباين المجتمع الأصلي </a:t>
            </a:r>
          </a:p>
          <a:p>
            <a:pPr marL="0" indent="0">
              <a:buNone/>
            </a:pPr>
            <a:r>
              <a:rPr lang="ar-SA" dirty="0" smtClean="0"/>
              <a:t>أسلوب البحث المستخدم </a:t>
            </a:r>
          </a:p>
          <a:p>
            <a:pPr marL="0" indent="0">
              <a:buNone/>
            </a:pPr>
            <a:r>
              <a:rPr lang="ar-SA" dirty="0" smtClean="0"/>
              <a:t>درجة الدقة المطلوبة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024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تنقسم العينات إلى نوعين : </a:t>
            </a:r>
          </a:p>
          <a:p>
            <a:pPr marL="0" indent="0" algn="ctr">
              <a:buNone/>
            </a:pPr>
            <a:endPara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dirty="0" smtClean="0"/>
              <a:t>عينات عشوائية           عينات غير عشوائية 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err="1" smtClean="0">
                <a:solidFill>
                  <a:srgbClr val="C00000"/>
                </a:solidFill>
              </a:rPr>
              <a:t>ماالفرق</a:t>
            </a:r>
            <a:r>
              <a:rPr lang="ar-SA" dirty="0" smtClean="0">
                <a:solidFill>
                  <a:srgbClr val="C00000"/>
                </a:solidFill>
              </a:rPr>
              <a:t> بينهم ؟ ومتى يلجأ الباحث لأي منهم ؟ </a:t>
            </a:r>
          </a:p>
        </p:txBody>
      </p:sp>
    </p:spTree>
    <p:extLst>
      <p:ext uri="{BB962C8B-B14F-4D97-AF65-F5344CB8AC3E}">
        <p14:creationId xmlns:p14="http://schemas.microsoft.com/office/powerpoint/2010/main" val="168152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العينات 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اسلوب </a:t>
            </a:r>
            <a:r>
              <a:rPr lang="ar-S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العينه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العشوائية : </a:t>
            </a:r>
          </a:p>
          <a:p>
            <a:pPr marL="0" indent="0" algn="ctr">
              <a:buNone/>
            </a:pP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تستخدم حين يكون المجتمع معروف ويتمكن الباحث من حصر اسماء </a:t>
            </a:r>
            <a:r>
              <a:rPr lang="ar-S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افرادة</a:t>
            </a: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وتعني ان يكون لكل فرد من الافراد فرصة الاختيار</a:t>
            </a: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ينقسم على 4 اقسام </a:t>
            </a:r>
          </a:p>
        </p:txBody>
      </p:sp>
    </p:spTree>
    <p:extLst>
      <p:ext uri="{BB962C8B-B14F-4D97-AF65-F5344CB8AC3E}">
        <p14:creationId xmlns:p14="http://schemas.microsoft.com/office/powerpoint/2010/main" val="1801857899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777</Words>
  <Application>Microsoft Office PowerPoint</Application>
  <PresentationFormat>ملء الشاشة</PresentationFormat>
  <Paragraphs>114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Mudir MT</vt:lpstr>
      <vt:lpstr>Tahoma</vt:lpstr>
      <vt:lpstr>Wingdings 3</vt:lpstr>
      <vt:lpstr>ربطة</vt:lpstr>
      <vt:lpstr>العينات </vt:lpstr>
      <vt:lpstr>محاور المحاضرة</vt:lpstr>
      <vt:lpstr>مفهوم العينه </vt:lpstr>
      <vt:lpstr>مفهوم العينه </vt:lpstr>
      <vt:lpstr>مفهوم العينه </vt:lpstr>
      <vt:lpstr>مفهوم العينه </vt:lpstr>
      <vt:lpstr>اختيار العينه </vt:lpstr>
      <vt:lpstr>انواع العينات </vt:lpstr>
      <vt:lpstr>انواع العينات </vt:lpstr>
      <vt:lpstr>انواع العينات </vt:lpstr>
      <vt:lpstr>انواع العينات </vt:lpstr>
      <vt:lpstr>انواع العينات </vt:lpstr>
      <vt:lpstr>انواع العينات </vt:lpstr>
      <vt:lpstr>انواع العينات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العينات</dc:title>
  <dc:creator>HP</dc:creator>
  <cp:lastModifiedBy>HP</cp:lastModifiedBy>
  <cp:revision>4</cp:revision>
  <dcterms:created xsi:type="dcterms:W3CDTF">2013-11-02T22:04:56Z</dcterms:created>
  <dcterms:modified xsi:type="dcterms:W3CDTF">2013-11-02T22:34:23Z</dcterms:modified>
</cp:coreProperties>
</file>