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 id="2147483846" r:id="rId2"/>
  </p:sldMasterIdLst>
  <p:sldIdLst>
    <p:sldId id="256" r:id="rId3"/>
    <p:sldId id="257" r:id="rId4"/>
    <p:sldId id="261" r:id="rId5"/>
    <p:sldId id="262" r:id="rId6"/>
    <p:sldId id="271" r:id="rId7"/>
    <p:sldId id="272" r:id="rId8"/>
    <p:sldId id="264" r:id="rId9"/>
    <p:sldId id="265" r:id="rId10"/>
    <p:sldId id="267" r:id="rId11"/>
    <p:sldId id="276" r:id="rId12"/>
    <p:sldId id="274" r:id="rId13"/>
    <p:sldId id="258" r:id="rId14"/>
    <p:sldId id="275" r:id="rId15"/>
    <p:sldId id="259" r:id="rId16"/>
    <p:sldId id="273" r:id="rId17"/>
    <p:sldId id="260" r:id="rId18"/>
    <p:sldId id="263" r:id="rId19"/>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5" d="100"/>
          <a:sy n="65" d="100"/>
        </p:scale>
        <p:origin x="9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E9D87670-1776-4542-AF77-0049682DF8EC}" type="datetimeFigureOut">
              <a:rPr lang="ar-SA" smtClean="0"/>
              <a:t>26/01/1438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3825197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9D87670-1776-4542-AF77-0049682DF8EC}" type="datetimeFigureOut">
              <a:rPr lang="ar-SA" smtClean="0"/>
              <a:t>26/01/1438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876914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E9D87670-1776-4542-AF77-0049682DF8EC}" type="datetimeFigureOut">
              <a:rPr lang="ar-SA" smtClean="0"/>
              <a:t>26/01/1438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3843665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r">
              <a:defRPr sz="5900" spc="-100" baseline="0">
                <a:solidFill>
                  <a:srgbClr val="FFFFFF"/>
                </a:solidFill>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r">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E9D87670-1776-4542-AF77-0049682DF8EC}" type="datetimeFigureOut">
              <a:rPr lang="ar-SA" smtClean="0"/>
              <a:t>26/01/1438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1498275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9D87670-1776-4542-AF77-0049682DF8EC}" type="datetimeFigureOut">
              <a:rPr lang="ar-SA" smtClean="0"/>
              <a:t>26/01/1438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3563176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E9D87670-1776-4542-AF77-0049682DF8EC}" type="datetimeFigureOut">
              <a:rPr lang="ar-SA" smtClean="0"/>
              <a:t>26/01/1438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1532809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8" name="Date Placeholder 7"/>
          <p:cNvSpPr>
            <a:spLocks noGrp="1"/>
          </p:cNvSpPr>
          <p:nvPr>
            <p:ph type="dt" sz="half" idx="10"/>
          </p:nvPr>
        </p:nvSpPr>
        <p:spPr/>
        <p:txBody>
          <a:bodyPr/>
          <a:lstStyle/>
          <a:p>
            <a:fld id="{E9D87670-1776-4542-AF77-0049682DF8EC}" type="datetimeFigureOut">
              <a:rPr lang="ar-SA" smtClean="0"/>
              <a:t>26/01/1438</a:t>
            </a:fld>
            <a:endParaRPr lang="ar-SA"/>
          </a:p>
        </p:txBody>
      </p:sp>
      <p:sp>
        <p:nvSpPr>
          <p:cNvPr id="9" name="Footer Placeholder 8"/>
          <p:cNvSpPr>
            <a:spLocks noGrp="1"/>
          </p:cNvSpPr>
          <p:nvPr>
            <p:ph type="ftr" sz="quarter" idx="11"/>
          </p:nvPr>
        </p:nvSpPr>
        <p:spPr/>
        <p:txBody>
          <a:bodyPr/>
          <a:lstStyle/>
          <a:p>
            <a:endParaRPr lang="ar-SA"/>
          </a:p>
        </p:txBody>
      </p:sp>
      <p:sp>
        <p:nvSpPr>
          <p:cNvPr id="10" name="Slide Number Placeholder 9"/>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1242596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2" name="Date Placeholder 1"/>
          <p:cNvSpPr>
            <a:spLocks noGrp="1"/>
          </p:cNvSpPr>
          <p:nvPr>
            <p:ph type="dt" sz="half" idx="10"/>
          </p:nvPr>
        </p:nvSpPr>
        <p:spPr/>
        <p:txBody>
          <a:bodyPr/>
          <a:lstStyle/>
          <a:p>
            <a:fld id="{E9D87670-1776-4542-AF77-0049682DF8EC}" type="datetimeFigureOut">
              <a:rPr lang="ar-SA" smtClean="0"/>
              <a:t>26/01/1438</a:t>
            </a:fld>
            <a:endParaRPr lang="ar-SA"/>
          </a:p>
        </p:txBody>
      </p:sp>
      <p:sp>
        <p:nvSpPr>
          <p:cNvPr id="11" name="Footer Placeholder 10"/>
          <p:cNvSpPr>
            <a:spLocks noGrp="1"/>
          </p:cNvSpPr>
          <p:nvPr>
            <p:ph type="ftr" sz="quarter" idx="11"/>
          </p:nvPr>
        </p:nvSpPr>
        <p:spPr/>
        <p:txBody>
          <a:bodyPr/>
          <a:lstStyle/>
          <a:p>
            <a:endParaRPr lang="ar-SA"/>
          </a:p>
        </p:txBody>
      </p:sp>
      <p:sp>
        <p:nvSpPr>
          <p:cNvPr id="12" name="Slide Number Placeholder 11"/>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105269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SA"/>
              <a:t>انقر لتحرير نمط العنوان الرئيسي</a:t>
            </a:r>
            <a:endParaRPr lang="en-US" dirty="0"/>
          </a:p>
        </p:txBody>
      </p:sp>
      <p:sp>
        <p:nvSpPr>
          <p:cNvPr id="2" name="Date Placeholder 1"/>
          <p:cNvSpPr>
            <a:spLocks noGrp="1"/>
          </p:cNvSpPr>
          <p:nvPr>
            <p:ph type="dt" sz="half" idx="10"/>
          </p:nvPr>
        </p:nvSpPr>
        <p:spPr/>
        <p:txBody>
          <a:bodyPr/>
          <a:lstStyle/>
          <a:p>
            <a:fld id="{E9D87670-1776-4542-AF77-0049682DF8EC}" type="datetimeFigureOut">
              <a:rPr lang="ar-SA" smtClean="0"/>
              <a:t>26/01/1438</a:t>
            </a:fld>
            <a:endParaRPr lang="ar-SA"/>
          </a:p>
        </p:txBody>
      </p:sp>
      <p:sp>
        <p:nvSpPr>
          <p:cNvPr id="7" name="Footer Placeholder 6"/>
          <p:cNvSpPr>
            <a:spLocks noGrp="1"/>
          </p:cNvSpPr>
          <p:nvPr>
            <p:ph type="ftr" sz="quarter" idx="11"/>
          </p:nvPr>
        </p:nvSpPr>
        <p:spPr/>
        <p:txBody>
          <a:bodyPr/>
          <a:lstStyle/>
          <a:p>
            <a:endParaRPr lang="ar-SA"/>
          </a:p>
        </p:txBody>
      </p:sp>
      <p:sp>
        <p:nvSpPr>
          <p:cNvPr id="8" name="Slide Number Placeholder 7"/>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20028292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9D87670-1776-4542-AF77-0049682DF8EC}" type="datetimeFigureOut">
              <a:rPr lang="ar-SA" smtClean="0"/>
              <a:t>26/01/1438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3645992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8" name="Date Placeholder 7"/>
          <p:cNvSpPr>
            <a:spLocks noGrp="1"/>
          </p:cNvSpPr>
          <p:nvPr>
            <p:ph type="dt" sz="half" idx="10"/>
          </p:nvPr>
        </p:nvSpPr>
        <p:spPr/>
        <p:txBody>
          <a:bodyPr/>
          <a:lstStyle/>
          <a:p>
            <a:fld id="{E9D87670-1776-4542-AF77-0049682DF8EC}" type="datetimeFigureOut">
              <a:rPr lang="ar-SA" smtClean="0"/>
              <a:t>26/01/1438</a:t>
            </a:fld>
            <a:endParaRPr lang="ar-SA"/>
          </a:p>
        </p:txBody>
      </p:sp>
      <p:sp>
        <p:nvSpPr>
          <p:cNvPr id="9" name="Footer Placeholder 8"/>
          <p:cNvSpPr>
            <a:spLocks noGrp="1"/>
          </p:cNvSpPr>
          <p:nvPr>
            <p:ph type="ftr" sz="quarter" idx="11"/>
          </p:nvPr>
        </p:nvSpPr>
        <p:spPr/>
        <p:txBody>
          <a:bodyPr/>
          <a:lstStyle/>
          <a:p>
            <a:endParaRPr lang="ar-SA"/>
          </a:p>
        </p:txBody>
      </p:sp>
      <p:sp>
        <p:nvSpPr>
          <p:cNvPr id="10" name="Slide Number Placeholder 9"/>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3987805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9D87670-1776-4542-AF77-0049682DF8EC}" type="datetimeFigureOut">
              <a:rPr lang="ar-SA" smtClean="0"/>
              <a:t>26/01/1438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724193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8" name="Date Placeholder 7"/>
          <p:cNvSpPr>
            <a:spLocks noGrp="1"/>
          </p:cNvSpPr>
          <p:nvPr>
            <p:ph type="dt" sz="half" idx="10"/>
          </p:nvPr>
        </p:nvSpPr>
        <p:spPr/>
        <p:txBody>
          <a:bodyPr/>
          <a:lstStyle/>
          <a:p>
            <a:fld id="{E9D87670-1776-4542-AF77-0049682DF8EC}" type="datetimeFigureOut">
              <a:rPr lang="ar-SA" smtClean="0"/>
              <a:t>26/01/1438</a:t>
            </a:fld>
            <a:endParaRPr lang="ar-SA"/>
          </a:p>
        </p:txBody>
      </p:sp>
      <p:sp>
        <p:nvSpPr>
          <p:cNvPr id="9" name="Footer Placeholder 8"/>
          <p:cNvSpPr>
            <a:spLocks noGrp="1"/>
          </p:cNvSpPr>
          <p:nvPr>
            <p:ph type="ftr" sz="quarter" idx="11"/>
          </p:nvPr>
        </p:nvSpPr>
        <p:spPr>
          <a:xfrm>
            <a:off x="3499101" y="6356350"/>
            <a:ext cx="5911517" cy="365125"/>
          </a:xfrm>
        </p:spPr>
        <p:txBody>
          <a:bodyPr/>
          <a:lstStyle/>
          <a:p>
            <a:endParaRPr lang="ar-SA"/>
          </a:p>
        </p:txBody>
      </p:sp>
      <p:sp>
        <p:nvSpPr>
          <p:cNvPr id="10" name="Slide Number Placeholder 9"/>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4051198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E9D87670-1776-4542-AF77-0049682DF8EC}" type="datetimeFigureOut">
              <a:rPr lang="ar-SA" smtClean="0"/>
              <a:t>26/01/1438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37959853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E9D87670-1776-4542-AF77-0049682DF8EC}" type="datetimeFigureOut">
              <a:rPr lang="ar-SA" smtClean="0"/>
              <a:t>26/01/1438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1603494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E9D87670-1776-4542-AF77-0049682DF8EC}" type="datetimeFigureOut">
              <a:rPr lang="ar-SA" smtClean="0"/>
              <a:t>26/01/1438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3722497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9D87670-1776-4542-AF77-0049682DF8EC}" type="datetimeFigureOut">
              <a:rPr lang="ar-SA" smtClean="0"/>
              <a:t>26/01/1438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2136133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845127" y="2507550"/>
            <a:ext cx="5156200" cy="3680525"/>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6172200" y="2507550"/>
            <a:ext cx="5181601" cy="3680525"/>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fld id="{E9D87670-1776-4542-AF77-0049682DF8EC}" type="datetimeFigureOut">
              <a:rPr lang="ar-SA" smtClean="0"/>
              <a:t>26/01/1438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DB379D8-6469-4537-ABBC-CEE9C0AE03E6}" type="slidenum">
              <a:rPr lang="ar-SA" smtClean="0"/>
              <a:t>‹#›</a:t>
            </a:fld>
            <a:endParaRPr lang="ar-SA"/>
          </a:p>
        </p:txBody>
      </p:sp>
      <p:sp>
        <p:nvSpPr>
          <p:cNvPr id="10" name="Title 9"/>
          <p:cNvSpPr>
            <a:spLocks noGrp="1"/>
          </p:cNvSpPr>
          <p:nvPr>
            <p:ph type="title"/>
          </p:nvPr>
        </p:nvSpPr>
        <p:spPr/>
        <p:txBody>
          <a:bodyPr/>
          <a:lstStyle/>
          <a:p>
            <a:r>
              <a:rPr lang="ar-SA"/>
              <a:t>انقر لتحرير نمط العنوان الرئيسي</a:t>
            </a:r>
            <a:endParaRPr lang="en-US" dirty="0"/>
          </a:p>
        </p:txBody>
      </p:sp>
    </p:spTree>
    <p:extLst>
      <p:ext uri="{BB962C8B-B14F-4D97-AF65-F5344CB8AC3E}">
        <p14:creationId xmlns:p14="http://schemas.microsoft.com/office/powerpoint/2010/main" val="3775724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9D87670-1776-4542-AF77-0049682DF8EC}" type="datetimeFigureOut">
              <a:rPr lang="ar-SA" smtClean="0"/>
              <a:t>26/01/1438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DB379D8-6469-4537-ABBC-CEE9C0AE03E6}" type="slidenum">
              <a:rPr lang="ar-SA" smtClean="0"/>
              <a:t>‹#›</a:t>
            </a:fld>
            <a:endParaRPr lang="ar-SA"/>
          </a:p>
        </p:txBody>
      </p:sp>
      <p:sp>
        <p:nvSpPr>
          <p:cNvPr id="6" name="Title 5"/>
          <p:cNvSpPr>
            <a:spLocks noGrp="1"/>
          </p:cNvSpPr>
          <p:nvPr>
            <p:ph type="title"/>
          </p:nvPr>
        </p:nvSpPr>
        <p:spPr/>
        <p:txBody>
          <a:bodyPr/>
          <a:lstStyle/>
          <a:p>
            <a:r>
              <a:rPr lang="ar-SA"/>
              <a:t>انقر لتحرير نمط العنوان الرئيسي</a:t>
            </a:r>
            <a:endParaRPr lang="en-US"/>
          </a:p>
        </p:txBody>
      </p:sp>
    </p:spTree>
    <p:extLst>
      <p:ext uri="{BB962C8B-B14F-4D97-AF65-F5344CB8AC3E}">
        <p14:creationId xmlns:p14="http://schemas.microsoft.com/office/powerpoint/2010/main" val="2561126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D87670-1776-4542-AF77-0049682DF8EC}" type="datetimeFigureOut">
              <a:rPr lang="ar-SA" smtClean="0"/>
              <a:t>26/01/1438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786260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E9D87670-1776-4542-AF77-0049682DF8EC}" type="datetimeFigureOut">
              <a:rPr lang="ar-SA" smtClean="0"/>
              <a:t>26/01/1438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44157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ar-SA"/>
              <a:t>انقر لتحرير نمط العنوان الرئيسي</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E9D87670-1776-4542-AF77-0049682DF8EC}" type="datetimeFigureOut">
              <a:rPr lang="ar-SA" smtClean="0"/>
              <a:t>26/01/1438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DB379D8-6469-4537-ABBC-CEE9C0AE03E6}" type="slidenum">
              <a:rPr lang="ar-SA" smtClean="0"/>
              <a:t>‹#›</a:t>
            </a:fld>
            <a:endParaRPr lang="ar-SA"/>
          </a:p>
        </p:txBody>
      </p:sp>
    </p:spTree>
    <p:extLst>
      <p:ext uri="{BB962C8B-B14F-4D97-AF65-F5344CB8AC3E}">
        <p14:creationId xmlns:p14="http://schemas.microsoft.com/office/powerpoint/2010/main" val="1900492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E9D87670-1776-4542-AF77-0049682DF8EC}" type="datetimeFigureOut">
              <a:rPr lang="ar-SA" smtClean="0"/>
              <a:t>26/01/1438</a:t>
            </a:fld>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ar-SA"/>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3DB379D8-6469-4537-ABBC-CEE9C0AE03E6}" type="slidenum">
              <a:rPr lang="ar-SA" smtClean="0"/>
              <a:t>‹#›</a:t>
            </a:fld>
            <a:endParaRPr lang="ar-SA"/>
          </a:p>
        </p:txBody>
      </p:sp>
    </p:spTree>
    <p:extLst>
      <p:ext uri="{BB962C8B-B14F-4D97-AF65-F5344CB8AC3E}">
        <p14:creationId xmlns:p14="http://schemas.microsoft.com/office/powerpoint/2010/main" val="41634728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r">
              <a:defRPr sz="1100">
                <a:solidFill>
                  <a:schemeClr val="tx1">
                    <a:lumMod val="50000"/>
                    <a:lumOff val="50000"/>
                  </a:schemeClr>
                </a:solidFill>
              </a:defRPr>
            </a:lvl1pPr>
          </a:lstStyle>
          <a:p>
            <a:fld id="{E9D87670-1776-4542-AF77-0049682DF8EC}" type="datetimeFigureOut">
              <a:rPr lang="ar-SA" smtClean="0"/>
              <a:t>26/01/1438</a:t>
            </a:fld>
            <a:endParaRPr lang="ar-SA"/>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r">
              <a:defRPr sz="1100">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3DB379D8-6469-4537-ABBC-CEE9C0AE03E6}" type="slidenum">
              <a:rPr lang="ar-SA" smtClean="0"/>
              <a:t>‹#›</a:t>
            </a:fld>
            <a:endParaRPr lang="ar-SA"/>
          </a:p>
        </p:txBody>
      </p:sp>
    </p:spTree>
    <p:extLst>
      <p:ext uri="{BB962C8B-B14F-4D97-AF65-F5344CB8AC3E}">
        <p14:creationId xmlns:p14="http://schemas.microsoft.com/office/powerpoint/2010/main" val="619698115"/>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r" defTabSz="914400" rtl="1"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55093" y="1298448"/>
            <a:ext cx="7729955" cy="2481982"/>
          </a:xfrm>
        </p:spPr>
        <p:txBody>
          <a:bodyPr>
            <a:normAutofit/>
          </a:bodyPr>
          <a:lstStyle/>
          <a:p>
            <a:pPr algn="ctr"/>
            <a:r>
              <a:rPr lang="ar-SA" sz="66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كتابة </a:t>
            </a:r>
            <a:br>
              <a:rPr lang="ar-SA" sz="66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SA" sz="66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ملخص البحث ومقدمته</a:t>
            </a:r>
          </a:p>
        </p:txBody>
      </p:sp>
      <p:sp>
        <p:nvSpPr>
          <p:cNvPr id="3" name="عنوان فرعي 2"/>
          <p:cNvSpPr>
            <a:spLocks noGrp="1"/>
          </p:cNvSpPr>
          <p:nvPr>
            <p:ph type="subTitle" idx="1"/>
          </p:nvPr>
        </p:nvSpPr>
        <p:spPr/>
        <p:txBody>
          <a:bodyPr>
            <a:normAutofit/>
          </a:bodyPr>
          <a:lstStyle/>
          <a:p>
            <a:pPr algn="ctr"/>
            <a:r>
              <a:rPr lang="ar-SA"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الورشة الخامسة: ضمن ورش مقرر دراسات وأبحاث</a:t>
            </a:r>
          </a:p>
        </p:txBody>
      </p:sp>
      <p:pic>
        <p:nvPicPr>
          <p:cNvPr id="7"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308" y="928047"/>
            <a:ext cx="2647666" cy="4995081"/>
          </a:xfrm>
          <a:prstGeom prst="rect">
            <a:avLst/>
          </a:prstGeom>
        </p:spPr>
      </p:pic>
    </p:spTree>
    <p:extLst>
      <p:ext uri="{BB962C8B-B14F-4D97-AF65-F5344CB8AC3E}">
        <p14:creationId xmlns:p14="http://schemas.microsoft.com/office/powerpoint/2010/main" val="2205580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ctr">
              <a:buNone/>
            </a:pPr>
            <a:r>
              <a:rPr lang="ar-SA" sz="2800" b="1" dirty="0"/>
              <a:t>نشاط</a:t>
            </a:r>
          </a:p>
          <a:p>
            <a:pPr marL="0" indent="0" algn="ctr">
              <a:buNone/>
            </a:pPr>
            <a:endParaRPr lang="ar-SA" sz="2800" b="1" dirty="0"/>
          </a:p>
          <a:p>
            <a:pPr marL="0" indent="0" algn="ctr">
              <a:buNone/>
            </a:pPr>
            <a:r>
              <a:rPr lang="ar-SA" sz="2800" b="1" dirty="0"/>
              <a:t>اكتبي ملخص </a:t>
            </a:r>
            <a:r>
              <a:rPr lang="ar-SA" sz="2800" b="1" dirty="0" err="1"/>
              <a:t>لاحدى</a:t>
            </a:r>
            <a:r>
              <a:rPr lang="ar-SA" sz="2800" b="1" dirty="0"/>
              <a:t> الدراسات المتاحة أمامك بحيث لا تتجاوزي 250 كلمة.</a:t>
            </a:r>
          </a:p>
        </p:txBody>
      </p:sp>
      <p:pic>
        <p:nvPicPr>
          <p:cNvPr id="9" name="Picture 8" descr="نتيجة بحث الصور عن نشاط جماع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661" y="1043178"/>
            <a:ext cx="2852382"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24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lstStyle/>
          <a:p>
            <a:pPr algn="ctr"/>
            <a:r>
              <a:rPr lang="ar-SA" b="1" dirty="0">
                <a:solidFill>
                  <a:srgbClr val="002060"/>
                </a:solidFill>
                <a:effectLst>
                  <a:outerShdw blurRad="38100" dist="38100" dir="2700000" algn="tl">
                    <a:srgbClr val="000000">
                      <a:alpha val="43137"/>
                    </a:srgbClr>
                  </a:outerShdw>
                </a:effectLst>
              </a:rPr>
              <a:t>مقدمة البحث</a:t>
            </a:r>
          </a:p>
        </p:txBody>
      </p:sp>
      <p:pic>
        <p:nvPicPr>
          <p:cNvPr id="1026" name="Picture 2" descr="نتيجة بحث الصور عن مقدم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3306" y="914401"/>
            <a:ext cx="2634019" cy="4995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669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50000"/>
              </a:lnSpc>
            </a:pPr>
            <a:r>
              <a:rPr lang="ar-SA" sz="4000" b="1" dirty="0">
                <a:solidFill>
                  <a:srgbClr val="002060"/>
                </a:solidFill>
              </a:rPr>
              <a:t>مقدمة البحث</a:t>
            </a:r>
            <a:br>
              <a:rPr lang="ar-SA" b="1" dirty="0"/>
            </a:br>
            <a:endParaRPr lang="ar-SA" dirty="0"/>
          </a:p>
        </p:txBody>
      </p:sp>
      <p:sp>
        <p:nvSpPr>
          <p:cNvPr id="3" name="عنصر نائب للمحتوى 2"/>
          <p:cNvSpPr>
            <a:spLocks noGrp="1"/>
          </p:cNvSpPr>
          <p:nvPr>
            <p:ph idx="1"/>
          </p:nvPr>
        </p:nvSpPr>
        <p:spPr/>
        <p:txBody>
          <a:bodyPr>
            <a:normAutofit/>
          </a:bodyPr>
          <a:lstStyle/>
          <a:p>
            <a:pPr algn="just">
              <a:lnSpc>
                <a:spcPct val="150000"/>
              </a:lnSpc>
            </a:pPr>
            <a:r>
              <a:rPr lang="ar-SA" sz="2800" dirty="0">
                <a:latin typeface="Arial" panose="020B0604020202020204" pitchFamily="34" charset="0"/>
                <a:cs typeface="Arial" panose="020B0604020202020204" pitchFamily="34" charset="0"/>
              </a:rPr>
              <a:t>يمكن تعريف البحث بأنه كتابةٌ مفصّلةٌ في موضوعٍ معيّنٍ ومحددٍ، يهدف إلى إبراز فكرةٍ أو مجموعة أفكارٍ حول هذا الموضوع، لذلك يجب على الكاتب أن يبرز موضوعه بطريقةٍ مرتبةٍ بسلاسةٍ وتدرّجٍ بالفكرة لإتاحة الفرصة للقارئ لفهم موضوع البحث. </a:t>
            </a:r>
          </a:p>
          <a:p>
            <a:pPr marL="0" indent="0">
              <a:buNone/>
            </a:pPr>
            <a:endParaRPr lang="ar-SA" dirty="0"/>
          </a:p>
        </p:txBody>
      </p:sp>
    </p:spTree>
    <p:extLst>
      <p:ext uri="{BB962C8B-B14F-4D97-AF65-F5344CB8AC3E}">
        <p14:creationId xmlns:p14="http://schemas.microsoft.com/office/powerpoint/2010/main" val="3034237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50000"/>
              </a:lnSpc>
            </a:pPr>
            <a:r>
              <a:rPr lang="ar-SA" b="1" dirty="0">
                <a:solidFill>
                  <a:srgbClr val="002060"/>
                </a:solidFill>
              </a:rPr>
              <a:t>مقدمة</a:t>
            </a:r>
            <a:br>
              <a:rPr lang="ar-SA" b="1" dirty="0">
                <a:solidFill>
                  <a:srgbClr val="002060"/>
                </a:solidFill>
              </a:rPr>
            </a:br>
            <a:r>
              <a:rPr lang="ar-SA" b="1" dirty="0">
                <a:solidFill>
                  <a:srgbClr val="002060"/>
                </a:solidFill>
              </a:rPr>
              <a:t> البحث</a:t>
            </a:r>
            <a:endParaRPr lang="ar-SA" dirty="0"/>
          </a:p>
        </p:txBody>
      </p:sp>
      <p:sp>
        <p:nvSpPr>
          <p:cNvPr id="3" name="عنصر نائب للمحتوى 2"/>
          <p:cNvSpPr>
            <a:spLocks noGrp="1"/>
          </p:cNvSpPr>
          <p:nvPr>
            <p:ph idx="1"/>
          </p:nvPr>
        </p:nvSpPr>
        <p:spPr>
          <a:xfrm>
            <a:off x="3630305" y="864108"/>
            <a:ext cx="8106770" cy="5120640"/>
          </a:xfrm>
        </p:spPr>
        <p:txBody>
          <a:bodyPr>
            <a:noAutofit/>
          </a:bodyPr>
          <a:lstStyle/>
          <a:p>
            <a:pPr algn="just">
              <a:lnSpc>
                <a:spcPct val="100000"/>
              </a:lnSpc>
            </a:pPr>
            <a:r>
              <a:rPr lang="ar-SA" sz="2400" dirty="0">
                <a:latin typeface="Arial" panose="020B0604020202020204" pitchFamily="34" charset="0"/>
                <a:cs typeface="Arial" panose="020B0604020202020204" pitchFamily="34" charset="0"/>
              </a:rPr>
              <a:t>أين تكتب؟</a:t>
            </a:r>
          </a:p>
          <a:p>
            <a:pPr marL="0" indent="0" algn="just">
              <a:lnSpc>
                <a:spcPct val="100000"/>
              </a:lnSpc>
              <a:buNone/>
            </a:pPr>
            <a:r>
              <a:rPr lang="ar-SA" sz="2400" dirty="0">
                <a:latin typeface="Arial" panose="020B0604020202020204" pitchFamily="34" charset="0"/>
                <a:cs typeface="Arial" panose="020B0604020202020204" pitchFamily="34" charset="0"/>
              </a:rPr>
              <a:t>مباشرة بعد العنوان، الملخص، الكلمات المفتاحية</a:t>
            </a:r>
          </a:p>
          <a:p>
            <a:pPr marL="0" indent="0" algn="just">
              <a:lnSpc>
                <a:spcPct val="100000"/>
              </a:lnSpc>
              <a:buNone/>
            </a:pPr>
            <a:r>
              <a:rPr lang="ar-SA" sz="2400" dirty="0">
                <a:latin typeface="Arial" panose="020B0604020202020204" pitchFamily="34" charset="0"/>
                <a:cs typeface="Arial" panose="020B0604020202020204" pitchFamily="34" charset="0"/>
              </a:rPr>
              <a:t>ما الذي ينبغي أن تشمله؟</a:t>
            </a:r>
          </a:p>
          <a:p>
            <a:pPr marL="457200" indent="-457200" algn="just">
              <a:lnSpc>
                <a:spcPct val="100000"/>
              </a:lnSpc>
              <a:buFont typeface="+mj-lt"/>
              <a:buAutoNum type="arabicPeriod"/>
            </a:pPr>
            <a:r>
              <a:rPr lang="ar-SA" sz="2400" dirty="0">
                <a:latin typeface="Arial" panose="020B0604020202020204" pitchFamily="34" charset="0"/>
                <a:cs typeface="Arial" panose="020B0604020202020204" pitchFamily="34" charset="0"/>
              </a:rPr>
              <a:t>عرض عام لأهمية ومحفزات الدراسة</a:t>
            </a:r>
          </a:p>
          <a:p>
            <a:pPr marL="457200" indent="-457200" algn="just">
              <a:lnSpc>
                <a:spcPct val="100000"/>
              </a:lnSpc>
              <a:buFont typeface="+mj-lt"/>
              <a:buAutoNum type="arabicPeriod"/>
            </a:pPr>
            <a:r>
              <a:rPr lang="ar-SA" sz="2400" dirty="0">
                <a:latin typeface="Arial" panose="020B0604020202020204" pitchFamily="34" charset="0"/>
                <a:cs typeface="Arial" panose="020B0604020202020204" pitchFamily="34" charset="0"/>
              </a:rPr>
              <a:t>تحديد أكبر وتفاصيل أكثر</a:t>
            </a:r>
          </a:p>
          <a:p>
            <a:pPr marL="457200" indent="-457200" algn="just">
              <a:lnSpc>
                <a:spcPct val="100000"/>
              </a:lnSpc>
              <a:buFont typeface="+mj-lt"/>
              <a:buAutoNum type="arabicPeriod"/>
            </a:pPr>
            <a:r>
              <a:rPr lang="ar-SA" sz="2400" dirty="0">
                <a:latin typeface="Arial" panose="020B0604020202020204" pitchFamily="34" charset="0"/>
                <a:cs typeface="Arial" panose="020B0604020202020204" pitchFamily="34" charset="0"/>
              </a:rPr>
              <a:t>الاستشهاد بالدراسات الأخرى التي ترتبط بشكل مباشر بالدراسة في نمط تاريخي الأقدم أولاً ثم الأحدث.</a:t>
            </a:r>
          </a:p>
          <a:p>
            <a:pPr marL="457200" indent="-457200" algn="just">
              <a:lnSpc>
                <a:spcPct val="100000"/>
              </a:lnSpc>
              <a:buFont typeface="+mj-lt"/>
              <a:buAutoNum type="arabicPeriod"/>
            </a:pPr>
            <a:r>
              <a:rPr lang="ar-SA" sz="2400" dirty="0">
                <a:latin typeface="Arial" panose="020B0604020202020204" pitchFamily="34" charset="0"/>
                <a:cs typeface="Arial" panose="020B0604020202020204" pitchFamily="34" charset="0"/>
              </a:rPr>
              <a:t>رسم خريطة طريق بالكتابة عن كيفية اسهام الباحث في تطوير البحث أو إيجاد حل أفضل للمشكلة.</a:t>
            </a:r>
          </a:p>
        </p:txBody>
      </p:sp>
    </p:spTree>
    <p:extLst>
      <p:ext uri="{BB962C8B-B14F-4D97-AF65-F5344CB8AC3E}">
        <p14:creationId xmlns:p14="http://schemas.microsoft.com/office/powerpoint/2010/main" val="29522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50000"/>
              </a:lnSpc>
            </a:pPr>
            <a:r>
              <a:rPr lang="ar-SA" b="1" dirty="0">
                <a:solidFill>
                  <a:srgbClr val="002060"/>
                </a:solidFill>
              </a:rPr>
              <a:t>مقدمة </a:t>
            </a:r>
            <a:br>
              <a:rPr lang="ar-SA" b="1" dirty="0">
                <a:solidFill>
                  <a:srgbClr val="002060"/>
                </a:solidFill>
              </a:rPr>
            </a:br>
            <a:r>
              <a:rPr lang="ar-SA" b="1" dirty="0">
                <a:solidFill>
                  <a:srgbClr val="002060"/>
                </a:solidFill>
              </a:rPr>
              <a:t>البحث</a:t>
            </a:r>
            <a:endParaRPr lang="ar-SA" dirty="0"/>
          </a:p>
        </p:txBody>
      </p:sp>
      <p:sp>
        <p:nvSpPr>
          <p:cNvPr id="3" name="عنصر نائب للمحتوى 2"/>
          <p:cNvSpPr>
            <a:spLocks noGrp="1"/>
          </p:cNvSpPr>
          <p:nvPr>
            <p:ph idx="1"/>
          </p:nvPr>
        </p:nvSpPr>
        <p:spPr/>
        <p:txBody>
          <a:bodyPr>
            <a:normAutofit/>
          </a:bodyPr>
          <a:lstStyle/>
          <a:p>
            <a:pPr marL="0" indent="0" algn="just">
              <a:buNone/>
            </a:pPr>
            <a:r>
              <a:rPr lang="ar-SA" sz="2800" b="1" dirty="0">
                <a:latin typeface="Arial" panose="020B0604020202020204" pitchFamily="34" charset="0"/>
                <a:cs typeface="Arial" panose="020B0604020202020204" pitchFamily="34" charset="0"/>
              </a:rPr>
              <a:t>أقسامها:</a:t>
            </a:r>
          </a:p>
          <a:p>
            <a:pPr marL="0" indent="0" algn="just">
              <a:buNone/>
            </a:pPr>
            <a:endParaRPr lang="ar-SA" sz="2800" b="1" dirty="0">
              <a:latin typeface="Arial" panose="020B0604020202020204" pitchFamily="34" charset="0"/>
              <a:cs typeface="Arial" panose="020B0604020202020204" pitchFamily="34" charset="0"/>
            </a:endParaRPr>
          </a:p>
          <a:p>
            <a:pPr marL="0" indent="0" algn="just">
              <a:buNone/>
            </a:pPr>
            <a:r>
              <a:rPr lang="ar-SA" sz="2800" dirty="0">
                <a:latin typeface="Arial" panose="020B0604020202020204" pitchFamily="34" charset="0"/>
                <a:cs typeface="Arial" panose="020B0604020202020204" pitchFamily="34" charset="0"/>
              </a:rPr>
              <a:t>من الأفضل أن تحتوي مقدمة البحث على ثلاثة أقسام هي: </a:t>
            </a:r>
          </a:p>
          <a:p>
            <a:pPr marL="514350" indent="-514350" algn="just">
              <a:buFont typeface="+mj-lt"/>
              <a:buAutoNum type="arabicPeriod"/>
            </a:pPr>
            <a:r>
              <a:rPr lang="ar-SA" sz="2800" dirty="0">
                <a:latin typeface="Arial" panose="020B0604020202020204" pitchFamily="34" charset="0"/>
                <a:cs typeface="Arial" panose="020B0604020202020204" pitchFamily="34" charset="0"/>
              </a:rPr>
              <a:t>تحضير القارئ، أو المستمع إلى فكرة البحث.</a:t>
            </a:r>
          </a:p>
          <a:p>
            <a:pPr marL="514350" indent="-514350" algn="just">
              <a:buFont typeface="+mj-lt"/>
              <a:buAutoNum type="arabicPeriod"/>
            </a:pPr>
            <a:r>
              <a:rPr lang="ar-SA" sz="2800" dirty="0">
                <a:latin typeface="Arial" panose="020B0604020202020204" pitchFamily="34" charset="0"/>
                <a:cs typeface="Arial" panose="020B0604020202020204" pitchFamily="34" charset="0"/>
              </a:rPr>
              <a:t>بيان وجهة نظر كاتب البحث في بحثه.</a:t>
            </a:r>
          </a:p>
          <a:p>
            <a:pPr marL="514350" indent="-514350" algn="just">
              <a:buFont typeface="+mj-lt"/>
              <a:buAutoNum type="arabicPeriod"/>
            </a:pPr>
            <a:r>
              <a:rPr lang="ar-SA" sz="2800" dirty="0">
                <a:latin typeface="Arial" panose="020B0604020202020204" pitchFamily="34" charset="0"/>
                <a:cs typeface="Arial" panose="020B0604020202020204" pitchFamily="34" charset="0"/>
              </a:rPr>
              <a:t>بيان طريقة إثبات وجهة نظر الكاتب في موضوع البحث.</a:t>
            </a:r>
          </a:p>
          <a:p>
            <a:pPr marL="0" indent="0" algn="just">
              <a:buNone/>
            </a:pPr>
            <a:endParaRPr lang="ar-SA" dirty="0"/>
          </a:p>
        </p:txBody>
      </p:sp>
    </p:spTree>
    <p:extLst>
      <p:ext uri="{BB962C8B-B14F-4D97-AF65-F5344CB8AC3E}">
        <p14:creationId xmlns:p14="http://schemas.microsoft.com/office/powerpoint/2010/main" val="3098403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50000"/>
              </a:lnSpc>
            </a:pPr>
            <a:r>
              <a:rPr lang="ar-SA" b="1" dirty="0">
                <a:solidFill>
                  <a:srgbClr val="002060"/>
                </a:solidFill>
              </a:rPr>
              <a:t>مقدمة </a:t>
            </a:r>
            <a:br>
              <a:rPr lang="ar-SA" b="1" dirty="0">
                <a:solidFill>
                  <a:srgbClr val="002060"/>
                </a:solidFill>
              </a:rPr>
            </a:br>
            <a:r>
              <a:rPr lang="ar-SA" b="1" dirty="0">
                <a:solidFill>
                  <a:srgbClr val="002060"/>
                </a:solidFill>
              </a:rPr>
              <a:t>البحث</a:t>
            </a:r>
            <a:endParaRPr lang="ar-SA" dirty="0"/>
          </a:p>
        </p:txBody>
      </p:sp>
      <p:sp>
        <p:nvSpPr>
          <p:cNvPr id="3" name="عنصر نائب للمحتوى 2"/>
          <p:cNvSpPr>
            <a:spLocks noGrp="1"/>
          </p:cNvSpPr>
          <p:nvPr>
            <p:ph idx="1"/>
          </p:nvPr>
        </p:nvSpPr>
        <p:spPr>
          <a:xfrm>
            <a:off x="3869268" y="450376"/>
            <a:ext cx="7315200" cy="5534372"/>
          </a:xfrm>
        </p:spPr>
        <p:txBody>
          <a:bodyPr>
            <a:noAutofit/>
          </a:bodyPr>
          <a:lstStyle/>
          <a:p>
            <a:pPr marL="0" indent="0" algn="just">
              <a:lnSpc>
                <a:spcPct val="150000"/>
              </a:lnSpc>
              <a:buNone/>
            </a:pPr>
            <a:br>
              <a:rPr lang="ar-SA" sz="2800" dirty="0">
                <a:latin typeface="Arial" panose="020B0604020202020204" pitchFamily="34" charset="0"/>
                <a:cs typeface="Arial" panose="020B0604020202020204" pitchFamily="34" charset="0"/>
              </a:rPr>
            </a:br>
            <a:r>
              <a:rPr lang="ar-SA" sz="2800" dirty="0">
                <a:latin typeface="Arial" panose="020B0604020202020204" pitchFamily="34" charset="0"/>
                <a:cs typeface="Arial" panose="020B0604020202020204" pitchFamily="34" charset="0"/>
              </a:rPr>
              <a:t>إنّ الدخول بموضوع البحث بشكل مباشر غير محبب، كما أنّ المقدمة الطويلة غير محببة أيضاً، لذا يجب أن تكون المقدمة ليست بالمختصرة جداً ولا بالطويلة، وعدم البدء بعباراتٍ عامةٍ فإذا كان موضوع البحث يتكلم عن صعوبات التعلم مثلاً، فلا نبدأ مقدمة البحث بالحديث عن أهمية برامج التربية الخاصة بالنسبة لذوي الإعاقة بشكل عام، بل نبدأ مباشرة بالحديث عن مجال صعوبات التعلم.</a:t>
            </a:r>
            <a:endParaRPr lang="ar-SA" sz="2800" dirty="0"/>
          </a:p>
        </p:txBody>
      </p:sp>
    </p:spTree>
    <p:extLst>
      <p:ext uri="{BB962C8B-B14F-4D97-AF65-F5344CB8AC3E}">
        <p14:creationId xmlns:p14="http://schemas.microsoft.com/office/powerpoint/2010/main" val="709800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50000"/>
              </a:lnSpc>
            </a:pPr>
            <a:r>
              <a:rPr lang="ar-SA" b="1" dirty="0">
                <a:solidFill>
                  <a:srgbClr val="002060"/>
                </a:solidFill>
              </a:rPr>
              <a:t>مقدمة </a:t>
            </a:r>
            <a:br>
              <a:rPr lang="ar-SA" b="1" dirty="0">
                <a:solidFill>
                  <a:srgbClr val="002060"/>
                </a:solidFill>
              </a:rPr>
            </a:br>
            <a:r>
              <a:rPr lang="ar-SA" b="1" dirty="0">
                <a:solidFill>
                  <a:srgbClr val="002060"/>
                </a:solidFill>
              </a:rPr>
              <a:t>البحث</a:t>
            </a:r>
            <a:endParaRPr lang="ar-SA" dirty="0"/>
          </a:p>
        </p:txBody>
      </p:sp>
      <p:sp>
        <p:nvSpPr>
          <p:cNvPr id="3" name="عنصر نائب للمحتوى 2"/>
          <p:cNvSpPr>
            <a:spLocks noGrp="1"/>
          </p:cNvSpPr>
          <p:nvPr>
            <p:ph idx="1"/>
          </p:nvPr>
        </p:nvSpPr>
        <p:spPr>
          <a:xfrm>
            <a:off x="3466531" y="864108"/>
            <a:ext cx="8120417" cy="5120640"/>
          </a:xfrm>
        </p:spPr>
        <p:txBody>
          <a:bodyPr>
            <a:normAutofit/>
          </a:bodyPr>
          <a:lstStyle/>
          <a:p>
            <a:pPr marL="0" indent="0">
              <a:buNone/>
            </a:pPr>
            <a:r>
              <a:rPr lang="ar-SA" sz="2800" b="1" dirty="0">
                <a:latin typeface="Arial" panose="020B0604020202020204" pitchFamily="34" charset="0"/>
                <a:cs typeface="Arial" panose="020B0604020202020204" pitchFamily="34" charset="0"/>
              </a:rPr>
              <a:t>الشروط الواجب توفرها في مقدمة البحث:</a:t>
            </a:r>
          </a:p>
          <a:p>
            <a:pPr marL="514350" indent="-514350">
              <a:buFont typeface="+mj-lt"/>
              <a:buAutoNum type="arabicPeriod"/>
            </a:pPr>
            <a:r>
              <a:rPr lang="ar-SA" sz="2800" dirty="0">
                <a:latin typeface="Arial" panose="020B0604020202020204" pitchFamily="34" charset="0"/>
                <a:cs typeface="Arial" panose="020B0604020202020204" pitchFamily="34" charset="0"/>
              </a:rPr>
              <a:t>البداية بمقدمةٍ تمهيديةٍ للموضوع.</a:t>
            </a:r>
          </a:p>
          <a:p>
            <a:pPr marL="514350" indent="-514350">
              <a:buFont typeface="+mj-lt"/>
              <a:buAutoNum type="arabicPeriod"/>
            </a:pPr>
            <a:r>
              <a:rPr lang="ar-SA" sz="2800" dirty="0">
                <a:latin typeface="Arial" panose="020B0604020202020204" pitchFamily="34" charset="0"/>
                <a:cs typeface="Arial" panose="020B0604020202020204" pitchFamily="34" charset="0"/>
              </a:rPr>
              <a:t>إبراز سبب اختيارنا للموضوع الذي نريد التحدّث عنه.</a:t>
            </a:r>
          </a:p>
          <a:p>
            <a:pPr marL="514350" indent="-514350">
              <a:buFont typeface="+mj-lt"/>
              <a:buAutoNum type="arabicPeriod"/>
            </a:pPr>
            <a:r>
              <a:rPr lang="ar-SA" sz="2800" dirty="0">
                <a:latin typeface="Arial" panose="020B0604020202020204" pitchFamily="34" charset="0"/>
                <a:cs typeface="Arial" panose="020B0604020202020204" pitchFamily="34" charset="0"/>
              </a:rPr>
              <a:t>ذكر الهدف من البحث.</a:t>
            </a:r>
          </a:p>
          <a:p>
            <a:pPr marL="514350" indent="-514350">
              <a:buFont typeface="+mj-lt"/>
              <a:buAutoNum type="arabicPeriod"/>
            </a:pPr>
            <a:r>
              <a:rPr lang="ar-SA" sz="2800" dirty="0">
                <a:latin typeface="Arial" panose="020B0604020202020204" pitchFamily="34" charset="0"/>
                <a:cs typeface="Arial" panose="020B0604020202020204" pitchFamily="34" charset="0"/>
              </a:rPr>
              <a:t>ذكر أقسام البحث وعناوينه الرئيسية.</a:t>
            </a:r>
          </a:p>
          <a:p>
            <a:pPr marL="514350" indent="-514350">
              <a:buFont typeface="+mj-lt"/>
              <a:buAutoNum type="arabicPeriod"/>
            </a:pPr>
            <a:r>
              <a:rPr lang="ar-SA" sz="2800" dirty="0">
                <a:latin typeface="Arial" panose="020B0604020202020204" pitchFamily="34" charset="0"/>
                <a:cs typeface="Arial" panose="020B0604020202020204" pitchFamily="34" charset="0"/>
              </a:rPr>
              <a:t>ذكر الصعوبات التي واجهتنا في إعداد البحث.</a:t>
            </a:r>
          </a:p>
          <a:p>
            <a:pPr marL="514350" indent="-514350">
              <a:buFont typeface="+mj-lt"/>
              <a:buAutoNum type="arabicPeriod"/>
            </a:pPr>
            <a:r>
              <a:rPr lang="ar-SA" sz="2800" dirty="0">
                <a:latin typeface="Arial" panose="020B0604020202020204" pitchFamily="34" charset="0"/>
                <a:cs typeface="Arial" panose="020B0604020202020204" pitchFamily="34" charset="0"/>
              </a:rPr>
              <a:t>الإشارة إلى المراجع التي استرشدنا بها في صياغة محتوى البحث.</a:t>
            </a:r>
          </a:p>
          <a:p>
            <a:pPr marL="514350" indent="-514350">
              <a:buFont typeface="+mj-lt"/>
              <a:buAutoNum type="arabicPeriod"/>
            </a:pPr>
            <a:r>
              <a:rPr lang="ar-SA" sz="2800" dirty="0">
                <a:latin typeface="Arial" panose="020B0604020202020204" pitchFamily="34" charset="0"/>
                <a:cs typeface="Arial" panose="020B0604020202020204" pitchFamily="34" charset="0"/>
              </a:rPr>
              <a:t>لغة الكتابةٍ تكون سليمةٍ، وخالية من الأخطاء الإملائية، واللغوية.</a:t>
            </a:r>
          </a:p>
          <a:p>
            <a:endParaRPr lang="ar-SA" dirty="0"/>
          </a:p>
        </p:txBody>
      </p:sp>
    </p:spTree>
    <p:extLst>
      <p:ext uri="{BB962C8B-B14F-4D97-AF65-F5344CB8AC3E}">
        <p14:creationId xmlns:p14="http://schemas.microsoft.com/office/powerpoint/2010/main" val="1607108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50000"/>
              </a:lnSpc>
            </a:pPr>
            <a:r>
              <a:rPr lang="ar-SA" b="1" dirty="0">
                <a:solidFill>
                  <a:srgbClr val="002060"/>
                </a:solidFill>
              </a:rPr>
              <a:t>مقدمة </a:t>
            </a:r>
            <a:br>
              <a:rPr lang="ar-SA" b="1" dirty="0">
                <a:solidFill>
                  <a:srgbClr val="002060"/>
                </a:solidFill>
              </a:rPr>
            </a:br>
            <a:r>
              <a:rPr lang="ar-SA" b="1" dirty="0">
                <a:solidFill>
                  <a:srgbClr val="002060"/>
                </a:solidFill>
              </a:rPr>
              <a:t>البحث</a:t>
            </a:r>
            <a:endParaRPr lang="ar-SA" dirty="0"/>
          </a:p>
        </p:txBody>
      </p:sp>
      <p:sp>
        <p:nvSpPr>
          <p:cNvPr id="3" name="عنصر نائب للمحتوى 2"/>
          <p:cNvSpPr>
            <a:spLocks noGrp="1"/>
          </p:cNvSpPr>
          <p:nvPr>
            <p:ph idx="1"/>
          </p:nvPr>
        </p:nvSpPr>
        <p:spPr>
          <a:xfrm>
            <a:off x="3869268" y="864108"/>
            <a:ext cx="7315200" cy="3694244"/>
          </a:xfrm>
        </p:spPr>
        <p:txBody>
          <a:bodyPr/>
          <a:lstStyle/>
          <a:p>
            <a:pPr marL="0" indent="0" algn="just">
              <a:lnSpc>
                <a:spcPct val="150000"/>
              </a:lnSpc>
              <a:buNone/>
            </a:pPr>
            <a:br>
              <a:rPr lang="ar-SA" dirty="0"/>
            </a:br>
            <a:r>
              <a:rPr lang="ar-SA" sz="2800" dirty="0">
                <a:latin typeface="Arial" panose="020B0604020202020204" pitchFamily="34" charset="0"/>
                <a:cs typeface="Arial" panose="020B0604020202020204" pitchFamily="34" charset="0"/>
              </a:rPr>
              <a:t>من الأفضل تأخير كتابة المقدمة حتى الانتهاء من صياغة البحث بشكل كامل ونهائي، لكون الأفكار التي صيغ بها البحث تكون قد ترسخت في ذهن الكاتب، ويكون أكثر قدرةً على إيجاز الفكرة الرئيسية للبحث بصورةٍ أكثر دقة.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5265" y="4558352"/>
            <a:ext cx="2799308" cy="2099481"/>
          </a:xfrm>
          <a:prstGeom prst="rect">
            <a:avLst/>
          </a:prstGeom>
        </p:spPr>
      </p:pic>
    </p:spTree>
    <p:extLst>
      <p:ext uri="{BB962C8B-B14F-4D97-AF65-F5344CB8AC3E}">
        <p14:creationId xmlns:p14="http://schemas.microsoft.com/office/powerpoint/2010/main" val="3831792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lnSpc>
                <a:spcPct val="200000"/>
              </a:lnSpc>
            </a:pPr>
            <a:br>
              <a:rPr lang="ar-SA" sz="4000" b="1" dirty="0">
                <a:solidFill>
                  <a:srgbClr val="002060"/>
                </a:solidFill>
              </a:rPr>
            </a:br>
            <a:r>
              <a:rPr lang="ar-SA" sz="4400" b="1" dirty="0">
                <a:solidFill>
                  <a:srgbClr val="002060"/>
                </a:solidFill>
              </a:rPr>
              <a:t>ملخص البحث</a:t>
            </a:r>
            <a:br>
              <a:rPr lang="ar-SA" b="1" dirty="0"/>
            </a:b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19030" y="863600"/>
            <a:ext cx="5814616" cy="5121275"/>
          </a:xfrm>
        </p:spPr>
      </p:pic>
    </p:spTree>
    <p:extLst>
      <p:ext uri="{BB962C8B-B14F-4D97-AF65-F5344CB8AC3E}">
        <p14:creationId xmlns:p14="http://schemas.microsoft.com/office/powerpoint/2010/main" val="3241121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lnSpc>
                <a:spcPct val="200000"/>
              </a:lnSpc>
            </a:pPr>
            <a:r>
              <a:rPr lang="ar-SA" sz="4000" b="1" dirty="0">
                <a:solidFill>
                  <a:srgbClr val="002060"/>
                </a:solidFill>
              </a:rPr>
              <a:t>ملخص البحث</a:t>
            </a:r>
            <a:endParaRPr lang="ar-SA" sz="4000" dirty="0"/>
          </a:p>
        </p:txBody>
      </p:sp>
      <p:sp>
        <p:nvSpPr>
          <p:cNvPr id="3" name="عنصر نائب للمحتوى 2"/>
          <p:cNvSpPr>
            <a:spLocks noGrp="1"/>
          </p:cNvSpPr>
          <p:nvPr>
            <p:ph idx="1"/>
          </p:nvPr>
        </p:nvSpPr>
        <p:spPr/>
        <p:txBody>
          <a:bodyPr>
            <a:normAutofit/>
          </a:bodyPr>
          <a:lstStyle/>
          <a:p>
            <a:pPr marL="0" indent="0" algn="just">
              <a:lnSpc>
                <a:spcPct val="150000"/>
              </a:lnSpc>
              <a:buNone/>
            </a:pPr>
            <a:r>
              <a:rPr lang="ar-SA"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أولا: ماهي الخلاصة ؟ </a:t>
            </a:r>
          </a:p>
          <a:p>
            <a:pPr algn="just">
              <a:lnSpc>
                <a:spcPct val="150000"/>
              </a:lnSpc>
            </a:pPr>
            <a:r>
              <a:rPr lang="ar-SA" sz="2800" dirty="0">
                <a:latin typeface="Arial" panose="020B0604020202020204" pitchFamily="34" charset="0"/>
                <a:cs typeface="Arial" panose="020B0604020202020204" pitchFamily="34" charset="0"/>
              </a:rPr>
              <a:t>توصف خلاصة البحث بانها مقالة استدلالية مرجعية قصيرة تكتب على شكل فقرة واحدة وأن لا تتجاوز كلماتها عن 250 كلمة، لذلك فهي عبارة عن مراجعة مبكرة للعمل. تتضمن فقرة الخلاصة عدد من ال جمل المترابطة تعكس العمل المنجز، على أن توفر للقارئ معلومة علمية يمكن أن يتم توظيفها في كتابات أخرى ضمن حدود التخصص. </a:t>
            </a:r>
          </a:p>
        </p:txBody>
      </p:sp>
    </p:spTree>
    <p:extLst>
      <p:ext uri="{BB962C8B-B14F-4D97-AF65-F5344CB8AC3E}">
        <p14:creationId xmlns:p14="http://schemas.microsoft.com/office/powerpoint/2010/main" val="250237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lnSpc>
                <a:spcPct val="150000"/>
              </a:lnSpc>
            </a:pPr>
            <a:r>
              <a:rPr lang="ar-SA" sz="4000" b="1" dirty="0">
                <a:solidFill>
                  <a:srgbClr val="002060"/>
                </a:solidFill>
                <a:effectLst>
                  <a:outerShdw blurRad="38100" dist="38100" dir="2700000" algn="tl">
                    <a:srgbClr val="000000">
                      <a:alpha val="43137"/>
                    </a:srgbClr>
                  </a:outerShdw>
                </a:effectLst>
              </a:rPr>
              <a:t>ملخص البحث</a:t>
            </a:r>
          </a:p>
        </p:txBody>
      </p:sp>
      <p:sp>
        <p:nvSpPr>
          <p:cNvPr id="3" name="عنصر نائب للمحتوى 2"/>
          <p:cNvSpPr>
            <a:spLocks noGrp="1"/>
          </p:cNvSpPr>
          <p:nvPr>
            <p:ph idx="1"/>
          </p:nvPr>
        </p:nvSpPr>
        <p:spPr/>
        <p:txBody>
          <a:bodyPr>
            <a:normAutofit/>
          </a:bodyPr>
          <a:lstStyle/>
          <a:p>
            <a:pPr marL="0" indent="0" algn="just">
              <a:lnSpc>
                <a:spcPct val="150000"/>
              </a:lnSpc>
              <a:buNone/>
            </a:pPr>
            <a:r>
              <a:rPr lang="ar-SA" sz="2800" dirty="0">
                <a:latin typeface="Arial" panose="020B0604020202020204" pitchFamily="34" charset="0"/>
                <a:cs typeface="Arial" panose="020B0604020202020204" pitchFamily="34" charset="0"/>
              </a:rPr>
              <a:t>ولما كانت الخلاصة هي موجز صغير لكل البحث ، فإن مكوناتها لابد أن تتضمن اجوبة على الأسئلة التالية:</a:t>
            </a:r>
          </a:p>
          <a:p>
            <a:pPr algn="just">
              <a:lnSpc>
                <a:spcPct val="150000"/>
              </a:lnSpc>
              <a:buFont typeface="Wingdings" panose="05000000000000000000" pitchFamily="2" charset="2"/>
              <a:buChar char="Ø"/>
            </a:pPr>
            <a:r>
              <a:rPr lang="ar-SA" sz="2800" dirty="0">
                <a:latin typeface="Arial" panose="020B0604020202020204" pitchFamily="34" charset="0"/>
                <a:cs typeface="Arial" panose="020B0604020202020204" pitchFamily="34" charset="0"/>
              </a:rPr>
              <a:t> ماهي طبيعة البحث او الغرض من إجرائه؟</a:t>
            </a:r>
          </a:p>
          <a:p>
            <a:pPr algn="just">
              <a:lnSpc>
                <a:spcPct val="150000"/>
              </a:lnSpc>
              <a:buFont typeface="Wingdings" panose="05000000000000000000" pitchFamily="2" charset="2"/>
              <a:buChar char="Ø"/>
            </a:pPr>
            <a:r>
              <a:rPr lang="ar-SA" sz="2800" dirty="0">
                <a:latin typeface="Arial" panose="020B0604020202020204" pitchFamily="34" charset="0"/>
                <a:cs typeface="Arial" panose="020B0604020202020204" pitchFamily="34" charset="0"/>
              </a:rPr>
              <a:t>كيف وضفت المواد والمستلزمات والعدد في تحقيق الغرض</a:t>
            </a:r>
          </a:p>
          <a:p>
            <a:pPr algn="just">
              <a:lnSpc>
                <a:spcPct val="150000"/>
              </a:lnSpc>
              <a:buFont typeface="Wingdings" panose="05000000000000000000" pitchFamily="2" charset="2"/>
              <a:buChar char="Ø"/>
            </a:pPr>
            <a:r>
              <a:rPr lang="ar-SA" sz="2800" dirty="0">
                <a:latin typeface="Arial" panose="020B0604020202020204" pitchFamily="34" charset="0"/>
                <a:cs typeface="Arial" panose="020B0604020202020204" pitchFamily="34" charset="0"/>
              </a:rPr>
              <a:t>ماهي النتيجة الرئيسية او النتائج المتحققة من العمل ؟</a:t>
            </a:r>
          </a:p>
          <a:p>
            <a:pPr algn="just">
              <a:lnSpc>
                <a:spcPct val="150000"/>
              </a:lnSpc>
              <a:buFont typeface="Wingdings" panose="05000000000000000000" pitchFamily="2" charset="2"/>
              <a:buChar char="Ø"/>
            </a:pPr>
            <a:r>
              <a:rPr lang="ar-SA" sz="2800" dirty="0">
                <a:latin typeface="Arial" panose="020B0604020202020204" pitchFamily="34" charset="0"/>
                <a:cs typeface="Arial" panose="020B0604020202020204" pitchFamily="34" charset="0"/>
              </a:rPr>
              <a:t>ما هو الاستنتاج المتحقق من النتائج التي أفرزها العمل؟</a:t>
            </a:r>
          </a:p>
        </p:txBody>
      </p:sp>
    </p:spTree>
    <p:extLst>
      <p:ext uri="{BB962C8B-B14F-4D97-AF65-F5344CB8AC3E}">
        <p14:creationId xmlns:p14="http://schemas.microsoft.com/office/powerpoint/2010/main" val="1002026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50000"/>
              </a:lnSpc>
            </a:pPr>
            <a:r>
              <a:rPr lang="ar-SA" b="1" dirty="0">
                <a:solidFill>
                  <a:srgbClr val="002060"/>
                </a:solidFill>
                <a:effectLst>
                  <a:outerShdw blurRad="38100" dist="38100" dir="2700000" algn="tl">
                    <a:srgbClr val="000000">
                      <a:alpha val="43137"/>
                    </a:srgbClr>
                  </a:outerShdw>
                </a:effectLst>
              </a:rPr>
              <a:t>ملخص البحث</a:t>
            </a:r>
            <a:endParaRPr lang="ar-SA" dirty="0"/>
          </a:p>
        </p:txBody>
      </p:sp>
      <p:sp>
        <p:nvSpPr>
          <p:cNvPr id="3" name="عنصر نائب للمحتوى 2"/>
          <p:cNvSpPr>
            <a:spLocks noGrp="1"/>
          </p:cNvSpPr>
          <p:nvPr>
            <p:ph idx="1"/>
          </p:nvPr>
        </p:nvSpPr>
        <p:spPr>
          <a:xfrm>
            <a:off x="3896563" y="643594"/>
            <a:ext cx="7315200" cy="5561667"/>
          </a:xfrm>
        </p:spPr>
        <p:txBody>
          <a:bodyPr>
            <a:normAutofit fontScale="92500"/>
          </a:bodyPr>
          <a:lstStyle/>
          <a:p>
            <a:pPr marL="0" indent="0" algn="just">
              <a:lnSpc>
                <a:spcPct val="150000"/>
              </a:lnSpc>
              <a:buNone/>
            </a:pPr>
            <a:r>
              <a:rPr lang="ar-S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أهم محتويات الملخص:</a:t>
            </a:r>
          </a:p>
          <a:p>
            <a:pPr algn="just">
              <a:lnSpc>
                <a:spcPct val="150000"/>
              </a:lnSpc>
              <a:buFont typeface="Wingdings" panose="05000000000000000000" pitchFamily="2" charset="2"/>
              <a:buChar char="ü"/>
            </a:pPr>
            <a:r>
              <a:rPr lang="ar-SA" sz="2800" dirty="0">
                <a:latin typeface="Arial" panose="020B0604020202020204" pitchFamily="34" charset="0"/>
                <a:cs typeface="Arial" panose="020B0604020202020204" pitchFamily="34" charset="0"/>
              </a:rPr>
              <a:t>الخلفية /المقدمة/الأهداف(</a:t>
            </a:r>
            <a:r>
              <a:rPr lang="en-US" sz="2800" dirty="0">
                <a:latin typeface="Arial" panose="020B0604020202020204" pitchFamily="34" charset="0"/>
                <a:cs typeface="Arial" panose="020B0604020202020204" pitchFamily="34" charset="0"/>
              </a:rPr>
              <a:t>Background</a:t>
            </a:r>
            <a:r>
              <a:rPr lang="ar-SA" sz="2800" dirty="0">
                <a:latin typeface="Arial" panose="020B0604020202020204" pitchFamily="34" charset="0"/>
                <a:cs typeface="Arial" panose="020B0604020202020204" pitchFamily="34" charset="0"/>
              </a:rPr>
              <a:t>):</a:t>
            </a:r>
          </a:p>
          <a:p>
            <a:pPr marL="0" indent="0" algn="just">
              <a:lnSpc>
                <a:spcPct val="150000"/>
              </a:lnSpc>
              <a:buNone/>
            </a:pPr>
            <a:r>
              <a:rPr lang="ar-SA" sz="2800" dirty="0">
                <a:latin typeface="Arial" panose="020B0604020202020204" pitchFamily="34" charset="0"/>
                <a:cs typeface="Arial" panose="020B0604020202020204" pitchFamily="34" charset="0"/>
              </a:rPr>
              <a:t> عادةً ما يهتم هذا الجزء من الملخص بالإجابة عن سؤال الفرضية، وقد يحتوي على الهدف الرئيس للبحث، كما يبين أهمية البحث</a:t>
            </a:r>
          </a:p>
          <a:p>
            <a:pPr algn="just">
              <a:lnSpc>
                <a:spcPct val="150000"/>
              </a:lnSpc>
              <a:buFont typeface="Wingdings" panose="05000000000000000000" pitchFamily="2" charset="2"/>
              <a:buChar char="ü"/>
            </a:pPr>
            <a:r>
              <a:rPr lang="ar-SA" sz="2800" dirty="0">
                <a:latin typeface="Arial" panose="020B0604020202020204" pitchFamily="34" charset="0"/>
                <a:cs typeface="Arial" panose="020B0604020202020204" pitchFamily="34" charset="0"/>
              </a:rPr>
              <a:t>طريقة البحث (</a:t>
            </a:r>
            <a:r>
              <a:rPr lang="en-US" sz="2800" dirty="0">
                <a:latin typeface="Arial" panose="020B0604020202020204" pitchFamily="34" charset="0"/>
                <a:cs typeface="Arial" panose="020B0604020202020204" pitchFamily="34" charset="0"/>
              </a:rPr>
              <a:t>method</a:t>
            </a:r>
            <a:r>
              <a:rPr lang="ar-SA" sz="2800" dirty="0">
                <a:latin typeface="Arial" panose="020B0604020202020204" pitchFamily="34" charset="0"/>
                <a:cs typeface="Arial" panose="020B0604020202020204" pitchFamily="34" charset="0"/>
              </a:rPr>
              <a:t>):</a:t>
            </a:r>
          </a:p>
          <a:p>
            <a:pPr marL="0" indent="0" algn="just">
              <a:lnSpc>
                <a:spcPct val="150000"/>
              </a:lnSpc>
              <a:buNone/>
            </a:pPr>
            <a:r>
              <a:rPr lang="ar-SA" sz="2800" dirty="0">
                <a:latin typeface="Arial" panose="020B0604020202020204" pitchFamily="34" charset="0"/>
                <a:cs typeface="Arial" panose="020B0604020202020204" pitchFamily="34" charset="0"/>
              </a:rPr>
              <a:t> يجب أن يركز هذا الجزء على طريقة تصميم العينة، وحجمها، والفئة المستهدفة، وماهي المقاييس أو الأدوات التي استخدمتها في البحث وكيف تم تحليل البيانات.</a:t>
            </a:r>
          </a:p>
          <a:p>
            <a:endParaRPr lang="ar-SA" dirty="0"/>
          </a:p>
        </p:txBody>
      </p:sp>
    </p:spTree>
    <p:extLst>
      <p:ext uri="{BB962C8B-B14F-4D97-AF65-F5344CB8AC3E}">
        <p14:creationId xmlns:p14="http://schemas.microsoft.com/office/powerpoint/2010/main" val="2712922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50000"/>
              </a:lnSpc>
            </a:pPr>
            <a:r>
              <a:rPr lang="ar-SA" b="1" dirty="0">
                <a:solidFill>
                  <a:srgbClr val="002060"/>
                </a:solidFill>
                <a:effectLst>
                  <a:outerShdw blurRad="38100" dist="38100" dir="2700000" algn="tl">
                    <a:srgbClr val="000000">
                      <a:alpha val="43137"/>
                    </a:srgbClr>
                  </a:outerShdw>
                </a:effectLst>
              </a:rPr>
              <a:t>ملخص البحث</a:t>
            </a:r>
            <a:endParaRPr lang="ar-SA" dirty="0"/>
          </a:p>
        </p:txBody>
      </p:sp>
      <p:sp>
        <p:nvSpPr>
          <p:cNvPr id="3" name="عنصر نائب للمحتوى 2"/>
          <p:cNvSpPr>
            <a:spLocks noGrp="1"/>
          </p:cNvSpPr>
          <p:nvPr>
            <p:ph idx="1"/>
          </p:nvPr>
        </p:nvSpPr>
        <p:spPr>
          <a:xfrm>
            <a:off x="3896563" y="643594"/>
            <a:ext cx="7315200" cy="5561667"/>
          </a:xfrm>
        </p:spPr>
        <p:txBody>
          <a:bodyPr>
            <a:normAutofit/>
          </a:bodyPr>
          <a:lstStyle/>
          <a:p>
            <a:pPr algn="just">
              <a:lnSpc>
                <a:spcPct val="150000"/>
              </a:lnSpc>
              <a:buFont typeface="Wingdings" panose="05000000000000000000" pitchFamily="2" charset="2"/>
              <a:buChar char="ü"/>
            </a:pPr>
            <a:r>
              <a:rPr lang="ar-SA" sz="2400" dirty="0">
                <a:latin typeface="Arial" panose="020B0604020202020204" pitchFamily="34" charset="0"/>
                <a:cs typeface="Arial" panose="020B0604020202020204" pitchFamily="34" charset="0"/>
              </a:rPr>
              <a:t>النتائج (</a:t>
            </a:r>
            <a:r>
              <a:rPr lang="en-US" sz="2400" dirty="0">
                <a:latin typeface="Arial" panose="020B0604020202020204" pitchFamily="34" charset="0"/>
                <a:cs typeface="Arial" panose="020B0604020202020204" pitchFamily="34" charset="0"/>
              </a:rPr>
              <a:t>Results</a:t>
            </a:r>
            <a:r>
              <a:rPr lang="ar-SA" sz="2400" dirty="0">
                <a:latin typeface="Arial" panose="020B0604020202020204" pitchFamily="34" charset="0"/>
                <a:cs typeface="Arial" panose="020B0604020202020204" pitchFamily="34" charset="0"/>
              </a:rPr>
              <a:t>): </a:t>
            </a:r>
          </a:p>
          <a:p>
            <a:pPr marL="0" indent="0" algn="just">
              <a:lnSpc>
                <a:spcPct val="150000"/>
              </a:lnSpc>
              <a:buNone/>
            </a:pPr>
            <a:r>
              <a:rPr lang="ar-SA" sz="2400" dirty="0">
                <a:latin typeface="Arial" panose="020B0604020202020204" pitchFamily="34" charset="0"/>
                <a:cs typeface="Arial" panose="020B0604020202020204" pitchFamily="34" charset="0"/>
              </a:rPr>
              <a:t>يجب أن تتأكد من تسليط الضوء على النتائج الأساسية والمهمة، وأن تعطي فكرة عن عدة مجالات في النتائج وليس التركيز على مجال واحد.</a:t>
            </a:r>
          </a:p>
          <a:p>
            <a:pPr algn="just">
              <a:lnSpc>
                <a:spcPct val="150000"/>
              </a:lnSpc>
              <a:buFont typeface="Wingdings" panose="05000000000000000000" pitchFamily="2" charset="2"/>
              <a:buChar char="ü"/>
            </a:pPr>
            <a:r>
              <a:rPr lang="ar-SA" sz="2400" dirty="0">
                <a:latin typeface="Arial" panose="020B0604020202020204" pitchFamily="34" charset="0"/>
                <a:cs typeface="Arial" panose="020B0604020202020204" pitchFamily="34" charset="0"/>
              </a:rPr>
              <a:t>الاستنتاجات (</a:t>
            </a:r>
            <a:r>
              <a:rPr lang="en-US" sz="2400" dirty="0">
                <a:latin typeface="Arial" panose="020B0604020202020204" pitchFamily="34" charset="0"/>
                <a:cs typeface="Arial" panose="020B0604020202020204" pitchFamily="34" charset="0"/>
              </a:rPr>
              <a:t>Conclusions</a:t>
            </a:r>
            <a:r>
              <a:rPr lang="ar-SA" sz="2400" dirty="0">
                <a:latin typeface="Arial" panose="020B0604020202020204" pitchFamily="34" charset="0"/>
                <a:cs typeface="Arial" panose="020B0604020202020204" pitchFamily="34" charset="0"/>
              </a:rPr>
              <a:t>): </a:t>
            </a:r>
          </a:p>
          <a:p>
            <a:pPr marL="0" indent="0" algn="just">
              <a:lnSpc>
                <a:spcPct val="150000"/>
              </a:lnSpc>
              <a:buNone/>
            </a:pPr>
            <a:r>
              <a:rPr lang="ar-SA" sz="2400" dirty="0">
                <a:latin typeface="Arial" panose="020B0604020202020204" pitchFamily="34" charset="0"/>
                <a:cs typeface="Arial" panose="020B0604020202020204" pitchFamily="34" charset="0"/>
              </a:rPr>
              <a:t>يهتم هذا الجزء بالتعرف على معنى أو أهمية النتائج التي حصلت عليها من البحص، وعليه لا تقم بإعادة ذكر النتائج مره أحرى أو كتابة تعابير سطحية غير مفهومه مثل « ان نتائج هذا البحث تدعم فرضيتنا» لا تكتب الاستنتاجات قبل أن تعرف نتائج البحث.</a:t>
            </a:r>
          </a:p>
          <a:p>
            <a:pPr>
              <a:buFont typeface="Wingdings" panose="05000000000000000000" pitchFamily="2" charset="2"/>
              <a:buChar char="ü"/>
            </a:pPr>
            <a:endParaRPr lang="ar-SA" dirty="0"/>
          </a:p>
        </p:txBody>
      </p:sp>
    </p:spTree>
    <p:extLst>
      <p:ext uri="{BB962C8B-B14F-4D97-AF65-F5344CB8AC3E}">
        <p14:creationId xmlns:p14="http://schemas.microsoft.com/office/powerpoint/2010/main" val="444232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50000"/>
              </a:lnSpc>
            </a:pPr>
            <a:r>
              <a:rPr lang="ar-SA" b="1" dirty="0">
                <a:solidFill>
                  <a:srgbClr val="002060"/>
                </a:solidFill>
                <a:effectLst>
                  <a:outerShdw blurRad="38100" dist="38100" dir="2700000" algn="tl">
                    <a:srgbClr val="000000">
                      <a:alpha val="43137"/>
                    </a:srgbClr>
                  </a:outerShdw>
                </a:effectLst>
              </a:rPr>
              <a:t>ملخص البحث</a:t>
            </a:r>
            <a:endParaRPr lang="ar-SA" dirty="0"/>
          </a:p>
        </p:txBody>
      </p:sp>
      <p:sp>
        <p:nvSpPr>
          <p:cNvPr id="3" name="عنصر نائب للمحتوى 2"/>
          <p:cNvSpPr>
            <a:spLocks noGrp="1"/>
          </p:cNvSpPr>
          <p:nvPr>
            <p:ph idx="1"/>
          </p:nvPr>
        </p:nvSpPr>
        <p:spPr>
          <a:xfrm>
            <a:off x="3643952" y="709684"/>
            <a:ext cx="7902054" cy="5459104"/>
          </a:xfrm>
        </p:spPr>
        <p:txBody>
          <a:bodyPr>
            <a:noAutofit/>
          </a:bodyPr>
          <a:lstStyle/>
          <a:p>
            <a:pPr marL="0" indent="0">
              <a:buNone/>
            </a:pPr>
            <a:r>
              <a:rPr lang="ar-SA" sz="2800" b="1" dirty="0">
                <a:latin typeface="Arial" panose="020B0604020202020204" pitchFamily="34" charset="0"/>
                <a:cs typeface="Arial" panose="020B0604020202020204" pitchFamily="34" charset="0"/>
              </a:rPr>
              <a:t>شروط كتابة الخلاصة:</a:t>
            </a:r>
          </a:p>
          <a:p>
            <a:pPr>
              <a:buFont typeface="Wingdings" panose="05000000000000000000" pitchFamily="2" charset="2"/>
              <a:buChar char="Ø"/>
            </a:pPr>
            <a:r>
              <a:rPr lang="ar-SA" sz="2800" dirty="0">
                <a:latin typeface="Arial" panose="020B0604020202020204" pitchFamily="34" charset="0"/>
                <a:cs typeface="Arial" panose="020B0604020202020204" pitchFamily="34" charset="0"/>
              </a:rPr>
              <a:t>تلخيص محتويات البحث على شكل فقرة واحدة </a:t>
            </a:r>
          </a:p>
          <a:p>
            <a:pPr>
              <a:buFont typeface="Wingdings" panose="05000000000000000000" pitchFamily="2" charset="2"/>
              <a:buChar char="Ø"/>
            </a:pPr>
            <a:r>
              <a:rPr lang="ar-SA" sz="2800" dirty="0">
                <a:latin typeface="Arial" panose="020B0604020202020204" pitchFamily="34" charset="0"/>
                <a:cs typeface="Arial" panose="020B0604020202020204" pitchFamily="34" charset="0"/>
              </a:rPr>
              <a:t>تكون الفقرة مركزة ، ذات جمل مترابطة ومعبرة </a:t>
            </a:r>
          </a:p>
          <a:p>
            <a:pPr>
              <a:buFont typeface="Wingdings" panose="05000000000000000000" pitchFamily="2" charset="2"/>
              <a:buChar char="Ø"/>
            </a:pPr>
            <a:r>
              <a:rPr lang="ar-SA" sz="2800" dirty="0">
                <a:latin typeface="Arial" panose="020B0604020202020204" pitchFamily="34" charset="0"/>
                <a:cs typeface="Arial" panose="020B0604020202020204" pitchFamily="34" charset="0"/>
              </a:rPr>
              <a:t>تتصف جمل الخلاصة بالكمال و الوضوح التام </a:t>
            </a:r>
          </a:p>
          <a:p>
            <a:pPr algn="just">
              <a:buFont typeface="Wingdings" panose="05000000000000000000" pitchFamily="2" charset="2"/>
              <a:buChar char="Ø"/>
            </a:pPr>
            <a:r>
              <a:rPr lang="ar-SA" sz="2800" dirty="0">
                <a:latin typeface="Arial" panose="020B0604020202020204" pitchFamily="34" charset="0"/>
                <a:cs typeface="Arial" panose="020B0604020202020204" pitchFamily="34" charset="0"/>
              </a:rPr>
              <a:t>عدم تضمين الخلاصة أي إشارة لمصدر أو ذكر أسماء باحثين... مثل .. أيدت نتائج هذه الدراسة ما سجلة أبونيان (2016)... لكنها تتعارض مع نتائج الكثيري (2015) </a:t>
            </a:r>
          </a:p>
          <a:p>
            <a:pPr>
              <a:buFont typeface="Wingdings" panose="05000000000000000000" pitchFamily="2" charset="2"/>
              <a:buChar char="Ø"/>
            </a:pPr>
            <a:r>
              <a:rPr lang="ar-SA" sz="2800" dirty="0">
                <a:latin typeface="Arial" panose="020B0604020202020204" pitchFamily="34" charset="0"/>
                <a:cs typeface="Arial" panose="020B0604020202020204" pitchFamily="34" charset="0"/>
              </a:rPr>
              <a:t>عدم الاستشهاد بالخلاصة نفسها أو بالبحث ... كأن يكتب... تشير الخلاصة.... أو يستدل من البحث .....أو توضح خلاصة البحث هذه.... </a:t>
            </a:r>
          </a:p>
          <a:p>
            <a:pPr>
              <a:buFont typeface="Wingdings" panose="05000000000000000000" pitchFamily="2" charset="2"/>
              <a:buChar char="Ø"/>
            </a:pPr>
            <a:r>
              <a:rPr lang="ar-SA" sz="2800" dirty="0">
                <a:latin typeface="Arial" panose="020B0604020202020204" pitchFamily="34" charset="0"/>
                <a:cs typeface="Arial" panose="020B0604020202020204" pitchFamily="34" charset="0"/>
              </a:rPr>
              <a:t>استخدام الفعل الماضي عند الحديث عن طرائق العمل والنتائج المتحصل عليها .... </a:t>
            </a:r>
          </a:p>
        </p:txBody>
      </p:sp>
    </p:spTree>
    <p:extLst>
      <p:ext uri="{BB962C8B-B14F-4D97-AF65-F5344CB8AC3E}">
        <p14:creationId xmlns:p14="http://schemas.microsoft.com/office/powerpoint/2010/main" val="135357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50000"/>
              </a:lnSpc>
            </a:pPr>
            <a:r>
              <a:rPr lang="ar-SA" b="1" dirty="0">
                <a:solidFill>
                  <a:srgbClr val="002060"/>
                </a:solidFill>
                <a:effectLst>
                  <a:outerShdw blurRad="38100" dist="38100" dir="2700000" algn="tl">
                    <a:srgbClr val="000000">
                      <a:alpha val="43137"/>
                    </a:srgbClr>
                  </a:outerShdw>
                </a:effectLst>
              </a:rPr>
              <a:t>ملخص البحث</a:t>
            </a:r>
            <a:endParaRPr lang="ar-SA" dirty="0"/>
          </a:p>
        </p:txBody>
      </p:sp>
      <p:sp>
        <p:nvSpPr>
          <p:cNvPr id="3" name="عنصر نائب للمحتوى 2"/>
          <p:cNvSpPr>
            <a:spLocks noGrp="1"/>
          </p:cNvSpPr>
          <p:nvPr>
            <p:ph idx="1"/>
          </p:nvPr>
        </p:nvSpPr>
        <p:spPr/>
        <p:txBody>
          <a:bodyPr>
            <a:noAutofit/>
          </a:bodyPr>
          <a:lstStyle/>
          <a:p>
            <a:pPr>
              <a:lnSpc>
                <a:spcPct val="150000"/>
              </a:lnSpc>
              <a:buFont typeface="Wingdings" panose="05000000000000000000" pitchFamily="2" charset="2"/>
              <a:buChar char="Ø"/>
            </a:pPr>
            <a:r>
              <a:rPr lang="ar-SA" sz="2400" dirty="0">
                <a:latin typeface="Arial" panose="020B0604020202020204" pitchFamily="34" charset="0"/>
                <a:cs typeface="Arial" panose="020B0604020202020204" pitchFamily="34" charset="0"/>
              </a:rPr>
              <a:t>استخدام المصطلحات المعروفة لذوي الاختصاص أينما جاء مكانها في الخلاصة على أن لا تتضمن التلخيصات ( الحروف المعبرة عن الكلمات) إلا إذا كانت مشهورة ومعروفة ضمن الاختصاص ويمكن توضيح المصطلح المستخدم إن كان غير معروف... وأن يكون التوضيح دقيقا ومختصرا وواضحا ... على أن يوضع الشرح بين قوسين</a:t>
            </a:r>
          </a:p>
          <a:p>
            <a:pPr>
              <a:lnSpc>
                <a:spcPct val="150000"/>
              </a:lnSpc>
              <a:buFont typeface="Wingdings" panose="05000000000000000000" pitchFamily="2" charset="2"/>
              <a:buChar char="Ø"/>
            </a:pPr>
            <a:r>
              <a:rPr lang="ar-SA" sz="2400" dirty="0">
                <a:latin typeface="Arial" panose="020B0604020202020204" pitchFamily="34" charset="0"/>
                <a:cs typeface="Arial" panose="020B0604020202020204" pitchFamily="34" charset="0"/>
              </a:rPr>
              <a:t> عدم ذكر أي معلومات أو استنتاجات غير موجودة أو ليست لها علاقة بالعمل </a:t>
            </a:r>
          </a:p>
          <a:p>
            <a:pPr>
              <a:lnSpc>
                <a:spcPct val="150000"/>
              </a:lnSpc>
              <a:buFont typeface="Wingdings" panose="05000000000000000000" pitchFamily="2" charset="2"/>
              <a:buChar char="Ø"/>
            </a:pPr>
            <a:r>
              <a:rPr lang="ar-SA" sz="2400" dirty="0">
                <a:latin typeface="Arial" panose="020B0604020202020204" pitchFamily="34" charset="0"/>
                <a:cs typeface="Arial" panose="020B0604020202020204" pitchFamily="34" charset="0"/>
              </a:rPr>
              <a:t>عدم الإشارة إلى أي جدول أو شكل موجود في متن البحث </a:t>
            </a:r>
          </a:p>
        </p:txBody>
      </p:sp>
    </p:spTree>
    <p:extLst>
      <p:ext uri="{BB962C8B-B14F-4D97-AF65-F5344CB8AC3E}">
        <p14:creationId xmlns:p14="http://schemas.microsoft.com/office/powerpoint/2010/main" val="1928856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lnSpc>
                <a:spcPct val="150000"/>
              </a:lnSpc>
            </a:pPr>
            <a:r>
              <a:rPr lang="ar-SA" b="1" dirty="0">
                <a:solidFill>
                  <a:srgbClr val="002060"/>
                </a:solidFill>
                <a:effectLst>
                  <a:outerShdw blurRad="38100" dist="38100" dir="2700000" algn="tl">
                    <a:srgbClr val="000000">
                      <a:alpha val="43137"/>
                    </a:srgbClr>
                  </a:outerShdw>
                </a:effectLst>
              </a:rPr>
              <a:t>ملخص البحث</a:t>
            </a:r>
            <a:endParaRPr lang="ar-SA" dirty="0"/>
          </a:p>
        </p:txBody>
      </p:sp>
      <p:sp>
        <p:nvSpPr>
          <p:cNvPr id="3" name="عنصر نائب للمحتوى 2"/>
          <p:cNvSpPr>
            <a:spLocks noGrp="1"/>
          </p:cNvSpPr>
          <p:nvPr>
            <p:ph idx="1"/>
          </p:nvPr>
        </p:nvSpPr>
        <p:spPr/>
        <p:txBody>
          <a:bodyPr>
            <a:noAutofit/>
          </a:bodyPr>
          <a:lstStyle/>
          <a:p>
            <a:pPr algn="just">
              <a:lnSpc>
                <a:spcPct val="150000"/>
              </a:lnSpc>
              <a:buFont typeface="Wingdings" panose="05000000000000000000" pitchFamily="2" charset="2"/>
              <a:buChar char="Ø"/>
            </a:pPr>
            <a:r>
              <a:rPr lang="ar-SA" sz="2400" dirty="0">
                <a:latin typeface="Arial" panose="020B0604020202020204" pitchFamily="34" charset="0"/>
                <a:cs typeface="Arial" panose="020B0604020202020204" pitchFamily="34" charset="0"/>
              </a:rPr>
              <a:t>الحرص على تتضمن الخلاصة كل المصطلحات المفتاحية المهمة الموجودة في العنوان ، لأن العنوان والخلاصة لابد وأن يكونا مترابطين</a:t>
            </a:r>
          </a:p>
          <a:p>
            <a:pPr algn="just">
              <a:lnSpc>
                <a:spcPct val="150000"/>
              </a:lnSpc>
              <a:buFont typeface="Wingdings" panose="05000000000000000000" pitchFamily="2" charset="2"/>
              <a:buChar char="Ø"/>
            </a:pPr>
            <a:r>
              <a:rPr lang="ar-SA" sz="2400" dirty="0">
                <a:latin typeface="Arial" panose="020B0604020202020204" pitchFamily="34" charset="0"/>
                <a:cs typeface="Arial" panose="020B0604020202020204" pitchFamily="34" charset="0"/>
              </a:rPr>
              <a:t>يتوجب أن تكون فقرة الخلاصة قادرة على تمثيل البحث بدون وجود المتن</a:t>
            </a:r>
          </a:p>
          <a:p>
            <a:pPr algn="just">
              <a:lnSpc>
                <a:spcPct val="150000"/>
              </a:lnSpc>
              <a:buFont typeface="Wingdings" panose="05000000000000000000" pitchFamily="2" charset="2"/>
              <a:buChar char="Ø"/>
            </a:pPr>
            <a:r>
              <a:rPr lang="ar-SA" sz="2400" dirty="0">
                <a:latin typeface="Arial" panose="020B0604020202020204" pitchFamily="34" charset="0"/>
                <a:cs typeface="Arial" panose="020B0604020202020204" pitchFamily="34" charset="0"/>
              </a:rPr>
              <a:t> تجنب الوقوع في فخ التخصص الدقيق عند كتابة الخلاصة .. لأنك تخاطب جميع العاملين بالاختصاص .... أي إنك تسعى لأن يقرأ خلاصتك أكبر عدد ممكن... </a:t>
            </a:r>
          </a:p>
        </p:txBody>
      </p:sp>
    </p:spTree>
    <p:extLst>
      <p:ext uri="{BB962C8B-B14F-4D97-AF65-F5344CB8AC3E}">
        <p14:creationId xmlns:p14="http://schemas.microsoft.com/office/powerpoint/2010/main" val="3995724314"/>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إطار">
  <a:themeElements>
    <a:clrScheme name="إطا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إطار">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إطار">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docProps/app.xml><?xml version="1.0" encoding="utf-8"?>
<Properties xmlns="http://schemas.openxmlformats.org/officeDocument/2006/extended-properties" xmlns:vt="http://schemas.openxmlformats.org/officeDocument/2006/docPropsVTypes">
  <Template>TM02900722[[fn=مجلس إدارة أيون]]</Template>
  <TotalTime>664</TotalTime>
  <Words>739</Words>
  <Application>Microsoft Office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Arial</vt:lpstr>
      <vt:lpstr>Calibri</vt:lpstr>
      <vt:lpstr>Calibri Light</vt:lpstr>
      <vt:lpstr>Corbel</vt:lpstr>
      <vt:lpstr>Tahoma</vt:lpstr>
      <vt:lpstr>Times New Roman</vt:lpstr>
      <vt:lpstr>Wingdings</vt:lpstr>
      <vt:lpstr>Wingdings 2</vt:lpstr>
      <vt:lpstr>HDOfficeLightV0</vt:lpstr>
      <vt:lpstr>إطار</vt:lpstr>
      <vt:lpstr>كتابة  ملخص البحث ومقدمته</vt:lpstr>
      <vt:lpstr> ملخص البحث </vt:lpstr>
      <vt:lpstr>ملخص البحث</vt:lpstr>
      <vt:lpstr>ملخص البحث</vt:lpstr>
      <vt:lpstr>ملخص البحث</vt:lpstr>
      <vt:lpstr>ملخص البحث</vt:lpstr>
      <vt:lpstr>ملخص البحث</vt:lpstr>
      <vt:lpstr>ملخص البحث</vt:lpstr>
      <vt:lpstr>ملخص البحث</vt:lpstr>
      <vt:lpstr>PowerPoint Presentation</vt:lpstr>
      <vt:lpstr>مقدمة البحث</vt:lpstr>
      <vt:lpstr>مقدمة البحث </vt:lpstr>
      <vt:lpstr>مقدمة  البحث</vt:lpstr>
      <vt:lpstr>مقدمة  البحث</vt:lpstr>
      <vt:lpstr>مقدمة  البحث</vt:lpstr>
      <vt:lpstr>مقدمة  البحث</vt:lpstr>
      <vt:lpstr>مقدمة  البحث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كتابة مقدمة وملخص البحث</dc:title>
  <dc:creator>وداد</dc:creator>
  <cp:lastModifiedBy>Abeer </cp:lastModifiedBy>
  <cp:revision>21</cp:revision>
  <dcterms:created xsi:type="dcterms:W3CDTF">2016-10-22T12:28:30Z</dcterms:created>
  <dcterms:modified xsi:type="dcterms:W3CDTF">2016-10-27T08:48:14Z</dcterms:modified>
</cp:coreProperties>
</file>