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256" r:id="rId5"/>
    <p:sldId id="272" r:id="rId6"/>
    <p:sldId id="273" r:id="rId7"/>
    <p:sldId id="277" r:id="rId8"/>
    <p:sldId id="274" r:id="rId9"/>
    <p:sldId id="275" r:id="rId10"/>
    <p:sldId id="276" r:id="rId11"/>
    <p:sldId id="267" r:id="rId12"/>
    <p:sldId id="269" r:id="rId13"/>
    <p:sldId id="262" r:id="rId14"/>
    <p:sldId id="278" r:id="rId15"/>
    <p:sldId id="279" r:id="rId16"/>
    <p:sldId id="290" r:id="rId17"/>
    <p:sldId id="281" r:id="rId18"/>
    <p:sldId id="282" r:id="rId19"/>
    <p:sldId id="285" r:id="rId20"/>
    <p:sldId id="287" r:id="rId21"/>
    <p:sldId id="288" r:id="rId22"/>
    <p:sldId id="280" r:id="rId23"/>
    <p:sldId id="291" r:id="rId24"/>
    <p:sldId id="293" r:id="rId25"/>
    <p:sldId id="294" r:id="rId26"/>
    <p:sldId id="295" r:id="rId27"/>
    <p:sldId id="292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261" r:id="rId3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معالجة الكلمات </a:t>
            </a: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والنسخ 2</a:t>
            </a: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S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برنامج السكرتارية الطبية</a:t>
            </a:r>
            <a:endParaRPr lang="ar-SA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3501008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ar-SA" sz="2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الأولى</a:t>
            </a:r>
          </a:p>
          <a:p>
            <a:pPr algn="ctr">
              <a:spcBef>
                <a:spcPct val="0"/>
              </a:spcBef>
            </a:pPr>
            <a:r>
              <a:rPr lang="ar-SA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مراجعة لوحة المفاتيح باللغة العربية </a:t>
            </a:r>
          </a:p>
          <a:p>
            <a:pPr algn="ctr">
              <a:spcBef>
                <a:spcPct val="0"/>
              </a:spcBef>
            </a:pPr>
            <a:r>
              <a:rPr lang="ar-SA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التدريب على حروف صف الارتكاز</a:t>
            </a:r>
            <a:endParaRPr lang="ar-SA" sz="24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220486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i="1" u="sng" dirty="0" smtClean="0">
                <a:solidFill>
                  <a:srgbClr val="FF0000"/>
                </a:solidFill>
              </a:rPr>
              <a:t>عند </a:t>
            </a:r>
            <a:r>
              <a:rPr lang="ar-SA" sz="2800" b="1" i="1" u="sng" dirty="0" err="1" smtClean="0">
                <a:solidFill>
                  <a:srgbClr val="FF0000"/>
                </a:solidFill>
              </a:rPr>
              <a:t>الطباعةيجب</a:t>
            </a:r>
            <a:r>
              <a:rPr lang="ar-SA" sz="2800" b="1" i="1" u="sng" dirty="0" smtClean="0">
                <a:solidFill>
                  <a:srgbClr val="FF0000"/>
                </a:solidFill>
              </a:rPr>
              <a:t> الانتباه لما </a:t>
            </a:r>
            <a:r>
              <a:rPr lang="ar-SA" sz="2800" b="1" i="1" u="sng" dirty="0" err="1" smtClean="0">
                <a:solidFill>
                  <a:srgbClr val="FF0000"/>
                </a:solidFill>
              </a:rPr>
              <a:t>يلي :</a:t>
            </a:r>
            <a:endParaRPr lang="ar-SA" sz="2800" b="1" i="1" u="sng" dirty="0" smtClean="0">
              <a:solidFill>
                <a:srgbClr val="FF0000"/>
              </a:solidFill>
            </a:endParaRPr>
          </a:p>
          <a:p>
            <a:r>
              <a:rPr lang="ar-SA" sz="2800" b="1" i="1" u="sng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تركيز نظرك </a:t>
            </a:r>
            <a:r>
              <a:rPr lang="ar-SA" sz="2800" b="1" dirty="0"/>
              <a:t>في الكلمات المراد نقلها (الورقة) </a:t>
            </a:r>
            <a:endParaRPr lang="ar-SA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عدم النظر للوحة </a:t>
            </a:r>
            <a:r>
              <a:rPr lang="ar-SA" sz="2800" b="1" dirty="0"/>
              <a:t>المفاتيح (الكيبورد) </a:t>
            </a:r>
            <a:r>
              <a:rPr lang="ar-SA" sz="2800" b="1" dirty="0" smtClean="0"/>
              <a:t>أثناء الطباعة </a:t>
            </a:r>
            <a:r>
              <a:rPr lang="ar-SA" sz="2800" b="1" dirty="0"/>
              <a:t>إلا للضرورة فقط ! </a:t>
            </a:r>
            <a:endParaRPr lang="ar-SA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b="1" dirty="0" smtClean="0"/>
              <a:t>الحرص على </a:t>
            </a:r>
            <a:r>
              <a:rPr lang="ar-SA" sz="2800" b="1" dirty="0"/>
              <a:t>حفظ كل إصبع وما الحرف الذي تحته في لوحة التحكم (أي حفظ تخصص كل إصبع من الحروف على لوحة المفاتيح) </a:t>
            </a:r>
            <a:r>
              <a:rPr lang="ar-SA" sz="2800" b="1" dirty="0" smtClean="0"/>
              <a:t>.</a:t>
            </a:r>
            <a:endParaRPr lang="ar-SA" sz="2800" dirty="0"/>
          </a:p>
        </p:txBody>
      </p:sp>
      <p:sp>
        <p:nvSpPr>
          <p:cNvPr id="3" name="مستطيل 2"/>
          <p:cNvSpPr/>
          <p:nvPr/>
        </p:nvSpPr>
        <p:spPr>
          <a:xfrm>
            <a:off x="899592" y="476672"/>
            <a:ext cx="76045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فتح صفحة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Microsoft Word </a:t>
            </a: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واكتب التمرينات</a:t>
            </a:r>
            <a:endParaRPr lang="ar-SA" sz="3200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9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 fontScale="90000"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الأول 1- 1 (صف الارتكاز اليد اليمنى )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4041648" cy="3736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b="1" dirty="0" smtClean="0"/>
              <a:t>ت ن ت ن</a:t>
            </a:r>
          </a:p>
          <a:p>
            <a:pPr>
              <a:buNone/>
            </a:pPr>
            <a:r>
              <a:rPr lang="ar-SA" sz="2800" b="1" dirty="0" smtClean="0"/>
              <a:t>م ك ت ت</a:t>
            </a:r>
          </a:p>
          <a:p>
            <a:pPr>
              <a:buNone/>
            </a:pPr>
            <a:r>
              <a:rPr lang="ar-SA" sz="2800" b="1" dirty="0" smtClean="0"/>
              <a:t>ك م ك م</a:t>
            </a:r>
          </a:p>
          <a:p>
            <a:pPr>
              <a:buNone/>
            </a:pPr>
            <a:r>
              <a:rPr lang="ar-SA" sz="2800" b="1" dirty="0" smtClean="0"/>
              <a:t>ت ن ت ن</a:t>
            </a:r>
          </a:p>
          <a:p>
            <a:pPr>
              <a:buNone/>
            </a:pPr>
            <a:r>
              <a:rPr lang="ar-SA" sz="2800" b="1" dirty="0" smtClean="0"/>
              <a:t>ن ك ك م</a:t>
            </a:r>
          </a:p>
          <a:p>
            <a:pPr>
              <a:buNone/>
            </a:pPr>
            <a:r>
              <a:rPr lang="ar-SA" sz="2800" b="1" dirty="0" smtClean="0"/>
              <a:t>ك ن ن ك</a:t>
            </a:r>
          </a:p>
          <a:p>
            <a:pPr>
              <a:buNone/>
            </a:pPr>
            <a:r>
              <a:rPr lang="ar-SA" sz="2800" b="1" dirty="0" smtClean="0"/>
              <a:t>ك م ت م</a:t>
            </a:r>
          </a:p>
          <a:p>
            <a:pPr>
              <a:buNone/>
            </a:pP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1800" dirty="0"/>
              <a:t/>
            </a:r>
            <a:br>
              <a:rPr lang="ar-SA" sz="1800" dirty="0"/>
            </a:br>
            <a:endParaRPr lang="ar-SA" sz="1800" dirty="0"/>
          </a:p>
          <a:p>
            <a:endParaRPr lang="ar-SA" sz="18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2"/>
          </p:nvPr>
        </p:nvSpPr>
        <p:spPr>
          <a:xfrm>
            <a:off x="971600" y="1216152"/>
            <a:ext cx="7702246" cy="4937760"/>
          </a:xfrm>
        </p:spPr>
        <p:txBody>
          <a:bodyPr/>
          <a:lstStyle/>
          <a:p>
            <a:pPr>
              <a:buNone/>
            </a:pPr>
            <a:r>
              <a:rPr lang="ar-SA" sz="2800" b="1" u="sng" dirty="0" smtClean="0">
                <a:solidFill>
                  <a:srgbClr val="FF0000"/>
                </a:solidFill>
              </a:rPr>
              <a:t>لا تنس </a:t>
            </a:r>
            <a:r>
              <a:rPr lang="ar-SA" sz="2800" b="1" u="sng" dirty="0" err="1" smtClean="0">
                <a:solidFill>
                  <a:srgbClr val="FF0000"/>
                </a:solidFill>
              </a:rPr>
              <a:t>الفراغات </a:t>
            </a:r>
            <a:r>
              <a:rPr lang="ar-SA" sz="2800" b="1" u="sng" dirty="0" smtClean="0">
                <a:solidFill>
                  <a:srgbClr val="FF0000"/>
                </a:solidFill>
              </a:rPr>
              <a:t>،وذلك بضغط الإبهام على </a:t>
            </a:r>
            <a:r>
              <a:rPr lang="ar-SA" sz="2800" b="1" u="sng" dirty="0" err="1" smtClean="0">
                <a:solidFill>
                  <a:srgbClr val="FF0000"/>
                </a:solidFill>
              </a:rPr>
              <a:t>المسطرة !</a:t>
            </a:r>
            <a:r>
              <a:rPr lang="ar-SA" sz="2800" b="1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ن م ك ت</a:t>
            </a:r>
            <a:endParaRPr lang="ar-SA" sz="2800" dirty="0" smtClean="0"/>
          </a:p>
          <a:p>
            <a:pPr>
              <a:buNone/>
            </a:pPr>
            <a:r>
              <a:rPr lang="ar-SA" sz="2800" b="1" dirty="0" smtClean="0"/>
              <a:t>ن ك ت ن</a:t>
            </a:r>
            <a:endParaRPr lang="ar-SA" sz="2800" dirty="0" smtClean="0"/>
          </a:p>
          <a:p>
            <a:pPr>
              <a:buNone/>
            </a:pPr>
            <a:r>
              <a:rPr lang="ar-SA" sz="2800" b="1" dirty="0" smtClean="0"/>
              <a:t>م ك م ن</a:t>
            </a:r>
            <a:endParaRPr lang="ar-SA" sz="2800" dirty="0" smtClean="0"/>
          </a:p>
          <a:p>
            <a:pPr>
              <a:buNone/>
            </a:pPr>
            <a:r>
              <a:rPr lang="ar-SA" sz="2800" b="1" dirty="0" smtClean="0"/>
              <a:t>م ن ن ك </a:t>
            </a:r>
            <a:endParaRPr lang="ar-SA" sz="2800" dirty="0" smtClean="0"/>
          </a:p>
          <a:p>
            <a:pPr>
              <a:buNone/>
            </a:pPr>
            <a:r>
              <a:rPr lang="ar-SA" sz="2800" b="1" dirty="0" smtClean="0"/>
              <a:t>م ت ك م</a:t>
            </a:r>
            <a:endParaRPr lang="ar-SA" sz="2800" dirty="0" smtClean="0"/>
          </a:p>
          <a:p>
            <a:pPr>
              <a:buNone/>
            </a:pPr>
            <a:r>
              <a:rPr lang="ar-SA" sz="2800" b="1" dirty="0" smtClean="0"/>
              <a:t>م ك ت ك</a:t>
            </a:r>
            <a:r>
              <a:rPr lang="ar-SA" sz="2800" dirty="0" smtClean="0"/>
              <a:t/>
            </a:r>
            <a:br>
              <a:rPr lang="ar-SA" sz="2800" dirty="0" smtClean="0"/>
            </a:br>
            <a:endParaRPr lang="ar-SA" sz="2800" dirty="0" smtClean="0"/>
          </a:p>
          <a:p>
            <a:pPr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82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66144" cy="4717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ar-SA" sz="6000" b="1" dirty="0"/>
              <a:t>انتهينا </a:t>
            </a:r>
            <a:r>
              <a:rPr lang="ar-SA" sz="6000" b="1" dirty="0" smtClean="0"/>
              <a:t>الان من </a:t>
            </a:r>
            <a:r>
              <a:rPr lang="ar-SA" sz="6000" b="1" dirty="0"/>
              <a:t>مرحلة الحروف المنفردة ،نأتي إلى مرحلة كتابة الكلمات </a:t>
            </a:r>
            <a:endParaRPr lang="ar-SA" sz="6000" dirty="0" smtClean="0"/>
          </a:p>
          <a:p>
            <a:pPr marL="0" indent="0" algn="just">
              <a:buNone/>
            </a:pPr>
            <a:r>
              <a:rPr lang="ar-SA" sz="6000" b="1" dirty="0" smtClean="0"/>
              <a:t>مع </a:t>
            </a:r>
            <a:r>
              <a:rPr lang="ar-SA" sz="6000" b="1" dirty="0"/>
              <a:t>العلم أنها ليست لها معنى </a:t>
            </a:r>
            <a:r>
              <a:rPr lang="ar-SA" sz="6000" b="1" dirty="0" smtClean="0"/>
              <a:t>بل تستخدم  </a:t>
            </a:r>
            <a:r>
              <a:rPr lang="ar-SA" sz="6000" b="1" dirty="0"/>
              <a:t>للتدريب فقط </a:t>
            </a:r>
            <a:endParaRPr lang="ar-SA" sz="6000" dirty="0"/>
          </a:p>
        </p:txBody>
      </p:sp>
    </p:spTree>
    <p:extLst>
      <p:ext uri="{BB962C8B-B14F-4D97-AF65-F5344CB8AC3E}">
        <p14:creationId xmlns:p14="http://schemas.microsoft.com/office/powerpoint/2010/main" val="10302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620688"/>
            <a:ext cx="712879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115616" y="141277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في بداية تدريباتك على الكتابة السريعة ستجد </a:t>
            </a:r>
            <a:r>
              <a:rPr lang="ar-SA" sz="2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بعض الصعوبات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في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استخدام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أصابع اليدين ،ولكن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جاهدي نفسك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على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الاستمرار ،</a:t>
            </a:r>
          </a:p>
          <a:p>
            <a:pPr algn="just"/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فسوف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تتعود على ذلك في خلال يومين أو ثلاثة أيام إن شاء الله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algn="just"/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ولكن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إذا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بقيت من 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البداية على عادتك القديمة وكتبت بالإصبع الواحد أو الإصبعان في مرحلة البداية ،واستخدمت ذلك بكثرة فإنك ستجد صعوبة أن تغير عادتك في الكتابة إلى الطريقة الصحيحة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في خلال هذه المادة..</a:t>
            </a: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ar-S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فعليك بالممارسة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والتدريب .....</a:t>
            </a:r>
            <a:endParaRPr lang="ar-SA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4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اليسرى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196752"/>
            <a:ext cx="7498080" cy="5544616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ar-SA" dirty="0"/>
              <a:t> </a:t>
            </a:r>
            <a:r>
              <a:rPr lang="ar-SA" b="1" dirty="0"/>
              <a:t> </a:t>
            </a:r>
            <a:r>
              <a:rPr lang="ar-SA" sz="2400" dirty="0"/>
              <a:t>بعد أن تعلمنا استخدام أصابع اليد اليمنى على صف </a:t>
            </a:r>
            <a:r>
              <a:rPr lang="ar-SA" sz="2400" dirty="0" err="1"/>
              <a:t>الإرتكاز</a:t>
            </a:r>
            <a:r>
              <a:rPr lang="ar-SA" sz="2400" dirty="0"/>
              <a:t> ،سنتعلم </a:t>
            </a:r>
            <a:r>
              <a:rPr lang="ar-SA" sz="2400" dirty="0" smtClean="0"/>
              <a:t>الآن كيف </a:t>
            </a:r>
            <a:r>
              <a:rPr lang="ar-SA" sz="2400" dirty="0"/>
              <a:t>نستخدم أصابع اليد اليسرى على صف </a:t>
            </a:r>
            <a:r>
              <a:rPr lang="ar-SA" sz="2400" dirty="0" err="1"/>
              <a:t>الإرتكاز</a:t>
            </a:r>
            <a:r>
              <a:rPr lang="ar-SA" sz="2400" dirty="0"/>
              <a:t> </a:t>
            </a:r>
            <a:r>
              <a:rPr lang="ar-SA" sz="2400" dirty="0" smtClean="0"/>
              <a:t>.</a:t>
            </a:r>
            <a:endParaRPr lang="ar-SA" dirty="0"/>
          </a:p>
          <a:p>
            <a:pPr marL="457200" indent="-457200"/>
            <a:r>
              <a:rPr lang="ar-SA" dirty="0" smtClean="0"/>
              <a:t>والآن </a:t>
            </a:r>
            <a:r>
              <a:rPr lang="ar-SA" dirty="0"/>
              <a:t>ضع اصبع السبابة على حرف الباء ،</a:t>
            </a:r>
            <a:r>
              <a:rPr lang="ar-SA" dirty="0" smtClean="0"/>
              <a:t>وستلاحظ أيضا أنك </a:t>
            </a:r>
            <a:r>
              <a:rPr lang="ar-SA" sz="2400" u="sng" dirty="0"/>
              <a:t>تحس بوجود بروز صغير على هذا المفتاح </a:t>
            </a:r>
            <a:r>
              <a:rPr lang="ar-SA" sz="2400" u="sng" dirty="0" smtClean="0"/>
              <a:t>أيضا </a:t>
            </a:r>
            <a:r>
              <a:rPr lang="ar-SA" sz="2400" u="sng" dirty="0"/>
              <a:t>(حرف الباء</a:t>
            </a:r>
            <a:r>
              <a:rPr lang="ar-SA" sz="2400" u="sng" dirty="0" smtClean="0"/>
              <a:t>).</a:t>
            </a:r>
          </a:p>
          <a:p>
            <a:pPr marL="457200" indent="-457200"/>
            <a:r>
              <a:rPr lang="ar-SA" sz="2800" dirty="0" smtClean="0"/>
              <a:t>وزع </a:t>
            </a:r>
            <a:r>
              <a:rPr lang="ar-SA" sz="2800" dirty="0"/>
              <a:t>أصابع يدك اليسرى على المفاتيح التي تلي حرف الباء بالترتيب يعني </a:t>
            </a:r>
            <a:r>
              <a:rPr lang="ar-SA" sz="2800" dirty="0" smtClean="0"/>
              <a:t>:</a:t>
            </a:r>
            <a:r>
              <a:rPr lang="ar-SA" dirty="0"/>
              <a:t/>
            </a:r>
            <a:br>
              <a:rPr lang="ar-SA" dirty="0"/>
            </a:br>
            <a:r>
              <a:rPr lang="ar-SA" sz="2800" dirty="0">
                <a:solidFill>
                  <a:srgbClr val="FF0000"/>
                </a:solidFill>
              </a:rPr>
              <a:t>السبابة</a:t>
            </a:r>
            <a:r>
              <a:rPr lang="ar-SA" sz="2800" dirty="0"/>
              <a:t> نضعها على حرف </a:t>
            </a:r>
            <a:r>
              <a:rPr lang="ar-SA" sz="2800" dirty="0" smtClean="0"/>
              <a:t>الباء.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الوسطى</a:t>
            </a:r>
            <a:r>
              <a:rPr lang="ar-SA" sz="2800" dirty="0"/>
              <a:t> نضعها على حرف </a:t>
            </a:r>
            <a:r>
              <a:rPr lang="ar-SA" sz="2800" dirty="0" smtClean="0"/>
              <a:t>الياء.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البنصر</a:t>
            </a:r>
            <a:r>
              <a:rPr lang="ar-SA" sz="2800" dirty="0"/>
              <a:t> نضعه على حرف </a:t>
            </a:r>
            <a:r>
              <a:rPr lang="ar-SA" sz="2800" dirty="0" smtClean="0"/>
              <a:t>السين.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>
                <a:solidFill>
                  <a:srgbClr val="FF0000"/>
                </a:solidFill>
              </a:rPr>
              <a:t>الخنصر</a:t>
            </a:r>
            <a:r>
              <a:rPr lang="ar-SA" sz="2800" dirty="0"/>
              <a:t> نضعه على حرف </a:t>
            </a:r>
            <a:r>
              <a:rPr lang="ar-SA" sz="2800" dirty="0" smtClean="0"/>
              <a:t>الشين .</a:t>
            </a:r>
          </a:p>
          <a:p>
            <a:pPr marL="457200" indent="-457200"/>
            <a:r>
              <a:rPr lang="ar-SA" sz="1600" b="1" dirty="0" smtClean="0"/>
              <a:t>مرني نفسك </a:t>
            </a:r>
            <a:r>
              <a:rPr lang="ar-SA" sz="1600" b="1" dirty="0"/>
              <a:t>عدة مرات على وضع يدك بهذا الترتيب بدءاً من السبابة اليسرى </a:t>
            </a:r>
            <a:r>
              <a:rPr lang="ar-SA" sz="1600" b="1" dirty="0" err="1"/>
              <a:t>وانتهاءاً</a:t>
            </a:r>
            <a:r>
              <a:rPr lang="ar-SA" sz="1600" b="1" dirty="0"/>
              <a:t> بالخنصر من اليد اليسرى .</a:t>
            </a:r>
            <a:r>
              <a:rPr lang="ar-SA" b="1" dirty="0"/>
              <a:t/>
            </a:r>
            <a:br>
              <a:rPr lang="ar-SA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893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59" y="260648"/>
            <a:ext cx="7197689" cy="6336704"/>
          </a:xfrm>
        </p:spPr>
      </p:pic>
    </p:spTree>
    <p:extLst>
      <p:ext uri="{BB962C8B-B14F-4D97-AF65-F5344CB8AC3E}">
        <p14:creationId xmlns:p14="http://schemas.microsoft.com/office/powerpoint/2010/main" val="35165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060848"/>
            <a:ext cx="5758989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/>
              <a:t>تدريبات عملية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691680" y="4077072"/>
            <a:ext cx="6244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2800" b="1" dirty="0"/>
              <a:t>على</a:t>
            </a:r>
            <a:r>
              <a:rPr lang="ar-SA" sz="2800" b="1" dirty="0"/>
              <a:t> حروف</a:t>
            </a:r>
            <a:r>
              <a:rPr lang="ar-JO" sz="2800" b="1" dirty="0"/>
              <a:t> صف الارتكاز</a:t>
            </a:r>
            <a:r>
              <a:rPr lang="ar-SA" sz="2800" b="1" dirty="0"/>
              <a:t> لليد اليسرى باللغة العربية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2987824" y="5085184"/>
            <a:ext cx="3050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HOME   ROW</a:t>
            </a:r>
            <a:r>
              <a:rPr lang="ar-JO" sz="3200" b="1" dirty="0"/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98619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 fontScale="90000"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الأول 1-2 (صف الارتكاز اليد اليسرى )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0" y="1916832"/>
            <a:ext cx="4289680" cy="3853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6000" b="1" dirty="0" smtClean="0"/>
              <a:t>ب </a:t>
            </a:r>
            <a:r>
              <a:rPr lang="ar-SA" sz="6000" b="1" dirty="0"/>
              <a:t>ي س </a:t>
            </a:r>
            <a:r>
              <a:rPr lang="ar-SA" sz="6000" b="1" dirty="0" smtClean="0"/>
              <a:t>ش	</a:t>
            </a:r>
            <a:r>
              <a:rPr lang="ar-SA" sz="6000" dirty="0"/>
              <a:t/>
            </a:r>
            <a:br>
              <a:rPr lang="ar-SA" sz="6000" dirty="0"/>
            </a:br>
            <a:r>
              <a:rPr lang="ar-SA" sz="6000" b="1" dirty="0"/>
              <a:t>ش س ي ب</a:t>
            </a:r>
            <a:r>
              <a:rPr lang="ar-SA" sz="6000" dirty="0"/>
              <a:t/>
            </a:r>
            <a:br>
              <a:rPr lang="ar-SA" sz="6000" dirty="0"/>
            </a:br>
            <a:r>
              <a:rPr lang="ar-SA" sz="6000" b="1" dirty="0"/>
              <a:t>ي ش س ب</a:t>
            </a:r>
            <a:r>
              <a:rPr lang="ar-SA" sz="6000" dirty="0"/>
              <a:t/>
            </a:r>
            <a:br>
              <a:rPr lang="ar-SA" sz="6000" dirty="0"/>
            </a:br>
            <a:r>
              <a:rPr lang="ar-SA" sz="6000" b="1" dirty="0" err="1"/>
              <a:t>ب</a:t>
            </a:r>
            <a:r>
              <a:rPr lang="ar-SA" sz="6000" b="1" dirty="0"/>
              <a:t> ي ش </a:t>
            </a:r>
            <a:r>
              <a:rPr lang="ar-SA" sz="6000" b="1" dirty="0" smtClean="0"/>
              <a:t>س</a:t>
            </a:r>
            <a:endParaRPr lang="ar-SA" sz="4400" dirty="0"/>
          </a:p>
        </p:txBody>
      </p:sp>
      <p:sp>
        <p:nvSpPr>
          <p:cNvPr id="5" name="مستطيل 4"/>
          <p:cNvSpPr/>
          <p:nvPr/>
        </p:nvSpPr>
        <p:spPr>
          <a:xfrm>
            <a:off x="611560" y="1916832"/>
            <a:ext cx="3419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000" b="1" dirty="0" smtClean="0"/>
              <a:t>ي </a:t>
            </a:r>
            <a:r>
              <a:rPr lang="ar-SA" sz="6000" b="1" dirty="0" err="1"/>
              <a:t>ي</a:t>
            </a:r>
            <a:r>
              <a:rPr lang="ar-SA" sz="6000" b="1" dirty="0"/>
              <a:t> ب س</a:t>
            </a:r>
            <a:r>
              <a:rPr lang="ar-SA" sz="6000" dirty="0"/>
              <a:t/>
            </a:r>
            <a:br>
              <a:rPr lang="ar-SA" sz="6000" dirty="0"/>
            </a:br>
            <a:r>
              <a:rPr lang="ar-SA" sz="6000" b="1" dirty="0" err="1"/>
              <a:t>س</a:t>
            </a:r>
            <a:r>
              <a:rPr lang="ar-SA" sz="6000" b="1" dirty="0"/>
              <a:t> ش ي </a:t>
            </a:r>
            <a:r>
              <a:rPr lang="ar-SA" sz="6000" b="1" dirty="0" err="1"/>
              <a:t>ي</a:t>
            </a:r>
            <a:r>
              <a:rPr lang="ar-SA" sz="6000" dirty="0"/>
              <a:t/>
            </a:r>
            <a:br>
              <a:rPr lang="ar-SA" sz="6000" dirty="0"/>
            </a:br>
            <a:r>
              <a:rPr lang="ar-SA" sz="6000" b="1" dirty="0"/>
              <a:t>ب </a:t>
            </a:r>
            <a:r>
              <a:rPr lang="ar-SA" sz="6000" b="1" dirty="0" err="1"/>
              <a:t>ب</a:t>
            </a:r>
            <a:r>
              <a:rPr lang="ar-SA" sz="6000" b="1" dirty="0"/>
              <a:t> ش س</a:t>
            </a:r>
            <a:r>
              <a:rPr lang="ar-SA" sz="6000" dirty="0"/>
              <a:t/>
            </a:r>
            <a:br>
              <a:rPr lang="ar-SA" sz="6000" dirty="0"/>
            </a:br>
            <a:r>
              <a:rPr lang="ar-SA" sz="6000" b="1" dirty="0"/>
              <a:t>ي س ي س</a:t>
            </a:r>
            <a:r>
              <a:rPr lang="ar-SA" sz="6000" dirty="0"/>
              <a:t/>
            </a:r>
            <a:br>
              <a:rPr lang="ar-SA" sz="6000" dirty="0"/>
            </a:br>
            <a:endParaRPr lang="ar-SA" sz="6000" dirty="0"/>
          </a:p>
        </p:txBody>
      </p:sp>
      <p:sp>
        <p:nvSpPr>
          <p:cNvPr id="4" name="مستطيل 3"/>
          <p:cNvSpPr/>
          <p:nvPr/>
        </p:nvSpPr>
        <p:spPr>
          <a:xfrm>
            <a:off x="107504" y="1267376"/>
            <a:ext cx="8928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u="sng" dirty="0">
                <a:solidFill>
                  <a:srgbClr val="FF0000"/>
                </a:solidFill>
              </a:rPr>
              <a:t>لا تنس الفراغات ،وذلك بضغط الإبهام على المسطرة !</a:t>
            </a:r>
            <a:r>
              <a:rPr lang="ar-SA" sz="3200" u="sng" dirty="0">
                <a:solidFill>
                  <a:srgbClr val="FF0000"/>
                </a:solidFill>
              </a:rPr>
              <a:t/>
            </a:r>
            <a:br>
              <a:rPr lang="ar-SA" sz="3200" u="sng" dirty="0">
                <a:solidFill>
                  <a:srgbClr val="FF0000"/>
                </a:solidFill>
              </a:rPr>
            </a:b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5474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78200" cy="4824536"/>
          </a:xfrm>
        </p:spPr>
        <p:txBody>
          <a:bodyPr>
            <a:noAutofit/>
          </a:bodyPr>
          <a:lstStyle/>
          <a:p>
            <a:r>
              <a:rPr lang="ar-SA" sz="2400" b="1" u="sng" dirty="0"/>
              <a:t>ملحوظة :</a:t>
            </a:r>
            <a:r>
              <a:rPr lang="ar-SA" sz="2400" b="1" dirty="0"/>
              <a:t> يستحسن أن تنطق الحرف ثم تضغط على </a:t>
            </a:r>
            <a:r>
              <a:rPr lang="ar-SA" sz="2400" b="1" dirty="0" err="1"/>
              <a:t>مفتاحة</a:t>
            </a:r>
            <a:r>
              <a:rPr lang="ar-SA" sz="2400" b="1" dirty="0"/>
              <a:t> في الكيبورد </a:t>
            </a:r>
            <a:r>
              <a:rPr lang="ar-SA" sz="2400" b="1" dirty="0" smtClean="0"/>
              <a:t>.</a:t>
            </a:r>
            <a:r>
              <a:rPr lang="ar-SA" sz="2400" dirty="0"/>
              <a:t/>
            </a:r>
            <a:br>
              <a:rPr lang="ar-SA" sz="2400" dirty="0"/>
            </a:br>
            <a:endParaRPr lang="ar-SA" sz="2400" dirty="0" smtClean="0"/>
          </a:p>
          <a:p>
            <a:endParaRPr lang="ar-SA" sz="2400" b="1" u="sng" dirty="0"/>
          </a:p>
          <a:p>
            <a:r>
              <a:rPr lang="ar-SA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قاعدة </a:t>
            </a:r>
            <a:r>
              <a:rPr lang="ar-SA" sz="2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هامة جداً :</a:t>
            </a: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SA" sz="2400" b="1" dirty="0"/>
              <a:t>بعد أن تعلمنا كتابة حروف اليد اليمنى ،وحروف اليد اليسرى على صف </a:t>
            </a:r>
            <a:r>
              <a:rPr lang="ar-SA" sz="2400" b="1" dirty="0" err="1"/>
              <a:t>الإرتكاز</a:t>
            </a:r>
            <a:r>
              <a:rPr lang="ar-SA" sz="2400" b="1" dirty="0"/>
              <a:t> لابد أن تنظر إلى لوحة المفاتيح على صف </a:t>
            </a:r>
            <a:r>
              <a:rPr lang="ar-SA" sz="2400" b="1" dirty="0" err="1"/>
              <a:t>الإرتكاز</a:t>
            </a:r>
            <a:r>
              <a:rPr lang="ar-SA" sz="2400" b="1" dirty="0"/>
              <a:t> </a:t>
            </a:r>
            <a:r>
              <a:rPr lang="ar-SA" sz="2400" b="1" u="sng" dirty="0"/>
              <a:t>فسترى أنه تبقى حرفان في صف </a:t>
            </a:r>
            <a:r>
              <a:rPr lang="ar-SA" sz="2400" b="1" u="sng" dirty="0" err="1"/>
              <a:t>الإرتكاز</a:t>
            </a:r>
            <a:r>
              <a:rPr lang="ar-SA" sz="2400" b="1" u="sng" dirty="0"/>
              <a:t> لم نستخدمهما وهما حرفا (الألف </a:t>
            </a:r>
            <a:r>
              <a:rPr lang="ar-SA" sz="2400" b="1" u="sng" dirty="0" smtClean="0"/>
              <a:t>والام)</a:t>
            </a:r>
          </a:p>
          <a:p>
            <a:r>
              <a:rPr lang="ar-SA" sz="2400" b="1" dirty="0" smtClean="0"/>
              <a:t>بعد </a:t>
            </a:r>
            <a:r>
              <a:rPr lang="ar-SA" sz="2400" b="1" dirty="0"/>
              <a:t>أن يصبح لديك خبرة وسرعة في توزيع الأصابع سوف نعتمد في توزيع أصابعنا في المستقبل على البروزين الموجودين على حرفي (الباء والتاء)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r>
              <a:rPr lang="ar-SA" sz="2400" b="1" dirty="0" smtClean="0">
                <a:solidFill>
                  <a:srgbClr val="FF0000"/>
                </a:solidFill>
              </a:rPr>
              <a:t>التطبيق </a:t>
            </a:r>
            <a:r>
              <a:rPr lang="ar-SA" sz="2400" b="1" dirty="0">
                <a:solidFill>
                  <a:srgbClr val="FF0000"/>
                </a:solidFill>
              </a:rPr>
              <a:t>التالي يجب كتابته على ورقة منفردة نضعها على الطاولة ثم ننظر للورقة دون أن ننظر للوحة المفاتيح أبداً </a:t>
            </a:r>
            <a:r>
              <a:rPr lang="ar-SA" sz="2400" b="1" dirty="0" smtClean="0">
                <a:solidFill>
                  <a:srgbClr val="FF0000"/>
                </a:solidFill>
              </a:rPr>
              <a:t>،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كما يمكن </a:t>
            </a:r>
            <a:r>
              <a:rPr lang="ar-SA" sz="2400" b="1" dirty="0">
                <a:solidFill>
                  <a:srgbClr val="FF0000"/>
                </a:solidFill>
              </a:rPr>
              <a:t>نسخ التمرين ولصقه في برنامج </a:t>
            </a:r>
            <a:r>
              <a:rPr lang="ar-SA" sz="2400" b="1" dirty="0" err="1">
                <a:solidFill>
                  <a:srgbClr val="FF0000"/>
                </a:solidFill>
              </a:rPr>
              <a:t>الوورد</a:t>
            </a:r>
            <a:r>
              <a:rPr lang="ar-SA" sz="2400" b="1" dirty="0">
                <a:solidFill>
                  <a:srgbClr val="FF0000"/>
                </a:solidFill>
              </a:rPr>
              <a:t> ثم تكتب تحت كل سطر نفس السطر الذي </a:t>
            </a:r>
            <a:r>
              <a:rPr lang="ar-SA" sz="2400" b="1" dirty="0" smtClean="0">
                <a:solidFill>
                  <a:srgbClr val="FF0000"/>
                </a:solidFill>
              </a:rPr>
              <a:t>فوقه.</a:t>
            </a:r>
            <a:r>
              <a:rPr lang="ar-SA" sz="2400" dirty="0">
                <a:solidFill>
                  <a:srgbClr val="FF0000"/>
                </a:solidFill>
              </a:rPr>
              <a:t/>
            </a:r>
            <a:br>
              <a:rPr lang="ar-SA" sz="2400" dirty="0">
                <a:solidFill>
                  <a:srgbClr val="FF0000"/>
                </a:solidFill>
              </a:rPr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5159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الثاني 1-3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826184" cy="561662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400" b="1" dirty="0" err="1" smtClean="0"/>
              <a:t>تت</a:t>
            </a:r>
            <a:r>
              <a:rPr lang="ar-SA" sz="2400" b="1" dirty="0" smtClean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 </a:t>
            </a:r>
            <a:br>
              <a:rPr lang="ar-SA" sz="2400" b="1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 </a:t>
            </a:r>
            <a:br>
              <a:rPr lang="ar-SA" sz="2400" b="1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 </a:t>
            </a:r>
            <a:r>
              <a:rPr lang="ar-SA" sz="2400" b="1" dirty="0" err="1"/>
              <a:t>تت</a:t>
            </a:r>
            <a:r>
              <a:rPr lang="ar-SA" sz="2400" b="1" dirty="0"/>
              <a:t> </a:t>
            </a:r>
            <a:r>
              <a:rPr lang="ar-SA" sz="2400" b="1" dirty="0" err="1"/>
              <a:t>بب</a:t>
            </a:r>
            <a:r>
              <a:rPr lang="ar-SA" sz="2400" b="1" dirty="0"/>
              <a:t> </a:t>
            </a:r>
            <a:r>
              <a:rPr lang="ar-SA" sz="2400" b="1" dirty="0" err="1"/>
              <a:t>نن</a:t>
            </a:r>
            <a:r>
              <a:rPr lang="ar-SA" sz="2400" b="1" dirty="0"/>
              <a:t> </a:t>
            </a:r>
            <a:r>
              <a:rPr lang="ar-SA" sz="2400" b="1" dirty="0" err="1"/>
              <a:t>يي</a:t>
            </a:r>
            <a:r>
              <a:rPr lang="ar-SA" sz="2400" b="1" dirty="0"/>
              <a:t> </a:t>
            </a:r>
            <a:br>
              <a:rPr lang="ar-SA" sz="2400" b="1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/>
              <a:t>تب </a:t>
            </a:r>
            <a:r>
              <a:rPr lang="ar-SA" sz="2400" b="1" dirty="0" err="1"/>
              <a:t>ني</a:t>
            </a:r>
            <a:r>
              <a:rPr lang="ar-SA" sz="2400" b="1" dirty="0"/>
              <a:t> مس شم سم شن ست سك كم سك تن </a:t>
            </a:r>
            <a:r>
              <a:rPr lang="ar-SA" sz="2400" b="1" dirty="0" err="1"/>
              <a:t>يت</a:t>
            </a:r>
            <a:r>
              <a:rPr lang="ar-SA" sz="2400" b="1" dirty="0"/>
              <a:t> سم شك شم </a:t>
            </a:r>
            <a:r>
              <a:rPr lang="ar-SA" sz="2400" b="1" dirty="0" err="1"/>
              <a:t>يت</a:t>
            </a:r>
            <a:r>
              <a:rPr lang="ar-SA" sz="2400" b="1" dirty="0"/>
              <a:t> بت يم مس كش مس</a:t>
            </a:r>
            <a:br>
              <a:rPr lang="ar-SA" sz="2400" b="1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 err="1"/>
              <a:t>سش</a:t>
            </a:r>
            <a:r>
              <a:rPr lang="ar-SA" sz="2400" b="1" dirty="0"/>
              <a:t> </a:t>
            </a:r>
            <a:r>
              <a:rPr lang="ar-SA" sz="2400" b="1" dirty="0" err="1"/>
              <a:t>يب</a:t>
            </a:r>
            <a:r>
              <a:rPr lang="ar-SA" sz="2400" b="1" dirty="0"/>
              <a:t> تن مك تن بي سن ست سك شس بت من سم تي مش مس مش تي مي </a:t>
            </a:r>
            <a:r>
              <a:rPr lang="ar-SA" sz="2400" b="1" dirty="0" err="1"/>
              <a:t>مي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8285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لوحة المفاتيح وتقسيمها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(الكيبورد) وفقاً 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u="sng" dirty="0" smtClean="0"/>
              <a:t>كما تنقسم افقيا الى 3 صفوف من </a:t>
            </a:r>
            <a:r>
              <a:rPr lang="ar-SA" u="sng" dirty="0" err="1" smtClean="0"/>
              <a:t>الاحرف :</a:t>
            </a:r>
            <a:endParaRPr lang="ar-SA" u="sng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صف </a:t>
            </a:r>
            <a:r>
              <a:rPr lang="ar-SA" dirty="0" err="1" smtClean="0"/>
              <a:t>الارتكاز </a:t>
            </a:r>
            <a:r>
              <a:rPr lang="ar-SA" dirty="0" smtClean="0"/>
              <a:t>( </a:t>
            </a:r>
            <a:r>
              <a:rPr lang="ar-SA" dirty="0" err="1" smtClean="0"/>
              <a:t>الثاني )</a:t>
            </a:r>
            <a:endParaRPr lang="ar-SA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الصف اعلى صف </a:t>
            </a:r>
            <a:r>
              <a:rPr lang="ar-SA" dirty="0" err="1" smtClean="0"/>
              <a:t>الارتكاز  </a:t>
            </a:r>
            <a:r>
              <a:rPr lang="ar-SA" dirty="0" smtClean="0"/>
              <a:t>( </a:t>
            </a:r>
            <a:r>
              <a:rPr lang="ar-SA" dirty="0" err="1" smtClean="0"/>
              <a:t>الاول )</a:t>
            </a:r>
            <a:endParaRPr lang="ar-SA" dirty="0" smtClean="0"/>
          </a:p>
          <a:p>
            <a:pPr marL="1005840" lvl="2" indent="-457200">
              <a:buFont typeface="+mj-lt"/>
              <a:buAutoNum type="arabicPeriod"/>
            </a:pPr>
            <a:r>
              <a:rPr lang="ar-SA" dirty="0" smtClean="0"/>
              <a:t>الصف اسفل صف </a:t>
            </a:r>
            <a:r>
              <a:rPr lang="ar-SA" dirty="0" err="1" smtClean="0"/>
              <a:t>الارتكاز </a:t>
            </a:r>
            <a:r>
              <a:rPr lang="ar-SA" dirty="0" smtClean="0"/>
              <a:t>( الثالث</a:t>
            </a:r>
            <a:r>
              <a:rPr lang="ar-SA" dirty="0" err="1" smtClean="0"/>
              <a:t>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الثالث  1-4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200" b="1" dirty="0"/>
              <a:t>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</a:t>
            </a:r>
            <a:r>
              <a:rPr lang="ar-SA" sz="2200" dirty="0"/>
              <a:t/>
            </a:r>
            <a:br>
              <a:rPr lang="ar-SA" sz="2200" dirty="0"/>
            </a:br>
            <a:r>
              <a:rPr lang="ar-SA" sz="2200" dirty="0"/>
              <a:t/>
            </a:r>
            <a:br>
              <a:rPr lang="ar-SA" sz="2200" dirty="0"/>
            </a:br>
            <a:r>
              <a:rPr lang="ar-SA" sz="2200" b="1" dirty="0" err="1"/>
              <a:t>كمنت</a:t>
            </a:r>
            <a:r>
              <a:rPr lang="ar-SA" sz="2200" b="1" dirty="0"/>
              <a:t>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</a:t>
            </a:r>
            <a:r>
              <a:rPr lang="ar-SA" sz="2200" dirty="0"/>
              <a:t/>
            </a:r>
            <a:br>
              <a:rPr lang="ar-SA" sz="2200" dirty="0"/>
            </a:br>
            <a:r>
              <a:rPr lang="ar-SA" sz="2200" dirty="0"/>
              <a:t/>
            </a:r>
            <a:br>
              <a:rPr lang="ar-SA" sz="2200" dirty="0"/>
            </a:br>
            <a:r>
              <a:rPr lang="ar-SA" sz="2200" b="1" dirty="0" err="1"/>
              <a:t>كمنت</a:t>
            </a:r>
            <a:r>
              <a:rPr lang="ar-SA" sz="2200" b="1" dirty="0"/>
              <a:t>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</a:t>
            </a:r>
            <a:r>
              <a:rPr lang="ar-SA" sz="2200" dirty="0"/>
              <a:t/>
            </a:r>
            <a:br>
              <a:rPr lang="ar-SA" sz="2200" dirty="0"/>
            </a:br>
            <a:r>
              <a:rPr lang="ar-SA" sz="2200" dirty="0"/>
              <a:t/>
            </a:r>
            <a:br>
              <a:rPr lang="ar-SA" sz="2200" dirty="0"/>
            </a:br>
            <a:r>
              <a:rPr lang="ar-SA" sz="2200" b="1" dirty="0" err="1"/>
              <a:t>كمنت</a:t>
            </a:r>
            <a:r>
              <a:rPr lang="ar-SA" sz="2200" b="1" dirty="0"/>
              <a:t>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</a:t>
            </a:r>
            <a:r>
              <a:rPr lang="ar-SA" sz="2200" dirty="0"/>
              <a:t/>
            </a:r>
            <a:br>
              <a:rPr lang="ar-SA" sz="2200" dirty="0"/>
            </a:br>
            <a:r>
              <a:rPr lang="ar-SA" sz="2200" dirty="0"/>
              <a:t/>
            </a:r>
            <a:br>
              <a:rPr lang="ar-SA" sz="2200" dirty="0"/>
            </a:br>
            <a:r>
              <a:rPr lang="ar-SA" sz="2200" b="1" dirty="0" err="1"/>
              <a:t>كمنت</a:t>
            </a:r>
            <a:r>
              <a:rPr lang="ar-SA" sz="2200" b="1" dirty="0"/>
              <a:t>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 </a:t>
            </a:r>
            <a:r>
              <a:rPr lang="ar-SA" sz="2200" b="1" dirty="0" err="1"/>
              <a:t>شسيب</a:t>
            </a:r>
            <a:r>
              <a:rPr lang="ar-SA" sz="2200" b="1" dirty="0"/>
              <a:t> كمنت</a:t>
            </a:r>
            <a:r>
              <a:rPr lang="ar-SA" sz="2200" dirty="0"/>
              <a:t/>
            </a:r>
            <a:br>
              <a:rPr lang="ar-SA" sz="2200" dirty="0"/>
            </a:br>
            <a:r>
              <a:rPr lang="ar-SA" sz="2200" dirty="0"/>
              <a:t/>
            </a:r>
            <a:br>
              <a:rPr lang="ar-SA" sz="2200" dirty="0"/>
            </a:br>
            <a:r>
              <a:rPr lang="ar-SA" sz="2200" b="1" dirty="0"/>
              <a:t>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 </a:t>
            </a:r>
            <a:r>
              <a:rPr lang="ar-SA" sz="2200" dirty="0"/>
              <a:t/>
            </a:r>
            <a:br>
              <a:rPr lang="ar-SA" sz="2200" dirty="0"/>
            </a:br>
            <a:r>
              <a:rPr lang="ar-SA" sz="2200" dirty="0"/>
              <a:t/>
            </a:r>
            <a:br>
              <a:rPr lang="ar-SA" sz="2200" dirty="0"/>
            </a:br>
            <a:r>
              <a:rPr lang="ar-SA" sz="2200" b="1" dirty="0" err="1"/>
              <a:t>تنمك</a:t>
            </a:r>
            <a:r>
              <a:rPr lang="ar-SA" sz="2200" b="1" dirty="0"/>
              <a:t>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 </a:t>
            </a:r>
            <a:r>
              <a:rPr lang="ar-SA" sz="2200" b="1" dirty="0" err="1"/>
              <a:t>بيسش</a:t>
            </a:r>
            <a:r>
              <a:rPr lang="ar-SA" sz="2200" b="1" dirty="0"/>
              <a:t> تنمك</a:t>
            </a:r>
            <a:r>
              <a:rPr lang="ar-SA" sz="2200" dirty="0"/>
              <a:t/>
            </a:r>
            <a:br>
              <a:rPr lang="ar-SA" sz="2200" dirty="0"/>
            </a:br>
            <a:endParaRPr lang="ar-SA" sz="2200" b="1" dirty="0"/>
          </a:p>
        </p:txBody>
      </p:sp>
    </p:spTree>
    <p:extLst>
      <p:ext uri="{BB962C8B-B14F-4D97-AF65-F5344CB8AC3E}">
        <p14:creationId xmlns:p14="http://schemas.microsoft.com/office/powerpoint/2010/main" val="4037373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930822"/>
            <a:ext cx="7498080" cy="178621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والآن بعد ان انتهينا من حروف اليدي اليمنى واليد اليسرى تبقى </a:t>
            </a:r>
            <a:r>
              <a:rPr lang="ar-SA" b="1" dirty="0">
                <a:effectLst/>
              </a:rPr>
              <a:t>لنا ثلاثة حروف فقط لِنُتِمَ </a:t>
            </a:r>
            <a:r>
              <a:rPr lang="ar-SA" b="1" dirty="0" smtClean="0">
                <a:effectLst/>
              </a:rPr>
              <a:t>حروف صف </a:t>
            </a:r>
            <a:r>
              <a:rPr lang="ar-SA" b="1" dirty="0" err="1" smtClean="0">
                <a:effectLst/>
              </a:rPr>
              <a:t>الإرتكاز</a:t>
            </a:r>
            <a:r>
              <a:rPr lang="ar-SA" b="1" dirty="0" smtClean="0">
                <a:effectLst/>
              </a:rPr>
              <a:t> </a:t>
            </a:r>
            <a:r>
              <a:rPr lang="ar-SA" b="1" dirty="0">
                <a:effectLst/>
              </a:rPr>
              <a:t>بإذن الله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49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922114"/>
          </a:xfrm>
        </p:spPr>
        <p:txBody>
          <a:bodyPr vert="horz" anchor="b" anchorCtr="0">
            <a:normAutofit fontScale="90000"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أولاً :حرفا (الألف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واللام) اللذان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يقعان بين اصبعا السبابة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الأيمن الأيسر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                             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340768"/>
            <a:ext cx="7498080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dirty="0" smtClean="0"/>
              <a:t>يتم </a:t>
            </a:r>
            <a:r>
              <a:rPr lang="ar-SA" sz="2400" b="1" dirty="0"/>
              <a:t>الضغط على (حرف الألف) بأن ترفع إصبع السبابة اليمنى إليه بخفة ،يعني إصبع السبابة الأيمن يبقى على حرف التاء ولكن </a:t>
            </a:r>
            <a:r>
              <a:rPr lang="ar-SA" sz="2400" b="1" dirty="0" smtClean="0"/>
              <a:t>يرفع بخفة </a:t>
            </a:r>
            <a:r>
              <a:rPr lang="ar-SA" sz="2400" b="1" dirty="0"/>
              <a:t>ليضغط على حرف الألف ثم يعود إلى مكانه الرئيسي وهو (حرف التاء</a:t>
            </a:r>
            <a:r>
              <a:rPr lang="ar-SA" sz="2400" b="1" dirty="0" smtClean="0"/>
              <a:t>)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/>
              <a:t>فلنجرب معاً </a:t>
            </a:r>
            <a:r>
              <a:rPr lang="ar-SA" sz="2400" b="1" dirty="0"/>
              <a:t>: نضغط (ا) ثم نُعيد اصبعنا على حرف التاء 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 smtClean="0"/>
              <a:t>إعادة </a:t>
            </a:r>
            <a:r>
              <a:rPr lang="ar-SA" sz="2400" b="1" u="sng" dirty="0"/>
              <a:t>التجربة ثلاث مرات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pPr marL="457200" indent="-457200"/>
            <a:r>
              <a:rPr lang="ar-SA" sz="2400" b="1" dirty="0" smtClean="0"/>
              <a:t> </a:t>
            </a:r>
            <a:r>
              <a:rPr lang="ar-SA" sz="2400" b="1" dirty="0"/>
              <a:t>يتم الضغط على (حرف اللام) بأن ترفع إصبع السبابة الأيسر إليه بخفة ،يعني إصبع السبابة الأيسر يبقى على حرف الباء ولكن </a:t>
            </a:r>
            <a:r>
              <a:rPr lang="ar-SA" sz="2400" b="1" dirty="0" smtClean="0"/>
              <a:t>يرفع بخفة </a:t>
            </a:r>
            <a:r>
              <a:rPr lang="ar-SA" sz="2400" b="1" dirty="0"/>
              <a:t>ليضغط على حرف اللام ثم يعود إلى مكانه الرئيسي وهو (حرف الباء)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(نجرب) ،</a:t>
            </a:r>
            <a:r>
              <a:rPr lang="ar-SA" sz="2400" b="1" dirty="0" smtClean="0"/>
              <a:t>نضغط ( ل</a:t>
            </a:r>
            <a:r>
              <a:rPr lang="ar-SA" sz="2400" b="1" dirty="0"/>
              <a:t>) ثم نُعيد اصبعنا على حرف الباء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034096" cy="1786210"/>
          </a:xfrm>
        </p:spPr>
        <p:txBody>
          <a:bodyPr vert="horz" anchor="b" anchorCtr="0">
            <a:normAutofit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بقى لنا حرف واحد في خط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الارتكاز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وهو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موجود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على يمين يدنا اليمنى ،وتحديداً بجانب حرف الكاف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، إنه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>حرف الطاء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T Bold Heading" pitchFamily="2" charset="-78"/>
              </a:rPr>
              <a:t>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                           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2996952"/>
            <a:ext cx="8578200" cy="3240360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dirty="0" smtClean="0"/>
              <a:t>يتم </a:t>
            </a:r>
            <a:r>
              <a:rPr lang="ar-SA" sz="2400" b="1" dirty="0"/>
              <a:t>الضغط على حرف الطاء بأن ترفع اصبع الخنصر الأيمن من على حرف (الكاف) بخفة ،وتضغط على حرف (الطاء) بخفة ،ثم تعيده إلى مكانه الرئيسي وهو (حرف الكاف)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u="sng" dirty="0"/>
              <a:t>فلنجرب معاً </a:t>
            </a:r>
            <a:r>
              <a:rPr lang="ar-SA" sz="2400" b="1" dirty="0"/>
              <a:t>:نضغط حرف الطاء ثم نعيد إصبع الخنصر لمكانه بسرعة أو بخفة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مع ملاحظة استعمال المسطرة للفراغات ،وطبعاً المسطرة من مهمة إصبعي الإبهام في اليدين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dirty="0" smtClean="0"/>
              <a:t>نجرب معاً</a:t>
            </a: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ط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b="1" dirty="0"/>
              <a:t> </a:t>
            </a:r>
            <a:r>
              <a:rPr lang="ar-SA" sz="2400" b="1" dirty="0" err="1"/>
              <a:t>ط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5501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953" y="332656"/>
            <a:ext cx="7596747" cy="5976664"/>
          </a:xfrm>
        </p:spPr>
      </p:pic>
    </p:spTree>
    <p:extLst>
      <p:ext uri="{BB962C8B-B14F-4D97-AF65-F5344CB8AC3E}">
        <p14:creationId xmlns:p14="http://schemas.microsoft.com/office/powerpoint/2010/main" val="2922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الاول 1-5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 </a:t>
            </a: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/>
              <a:t/>
            </a:r>
            <a:br>
              <a:rPr lang="ar-SA" sz="2300" b="1" dirty="0"/>
            </a:b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 </a:t>
            </a: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/>
              <a:t/>
            </a:r>
            <a:br>
              <a:rPr lang="ar-SA" sz="2300" b="1" dirty="0"/>
            </a:b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 </a:t>
            </a:r>
            <a:r>
              <a:rPr lang="ar-SA" sz="2300" b="1" dirty="0" err="1"/>
              <a:t>مم</a:t>
            </a:r>
            <a:r>
              <a:rPr lang="ar-SA" sz="2300" b="1" dirty="0"/>
              <a:t> </a:t>
            </a:r>
            <a:r>
              <a:rPr lang="ar-SA" sz="2300" b="1" dirty="0" err="1"/>
              <a:t>سس</a:t>
            </a:r>
            <a:r>
              <a:rPr lang="ar-SA" sz="2300" b="1" dirty="0"/>
              <a:t> </a:t>
            </a:r>
            <a:r>
              <a:rPr lang="ar-SA" sz="2300" b="1" dirty="0" err="1"/>
              <a:t>كك</a:t>
            </a:r>
            <a:r>
              <a:rPr lang="ar-SA" sz="2300" b="1" dirty="0"/>
              <a:t> </a:t>
            </a:r>
            <a:r>
              <a:rPr lang="ar-SA" sz="2300" b="1" dirty="0" err="1"/>
              <a:t>شش</a:t>
            </a:r>
            <a:r>
              <a:rPr lang="ar-SA" sz="2300" b="1" dirty="0"/>
              <a:t> طط </a:t>
            </a:r>
            <a:r>
              <a:rPr lang="ar-SA" sz="2300" dirty="0"/>
              <a:t/>
            </a:r>
            <a:br>
              <a:rPr lang="ar-SA" sz="2300" dirty="0"/>
            </a:br>
            <a:endParaRPr lang="ar-SA" sz="2300" b="1" dirty="0"/>
          </a:p>
        </p:txBody>
      </p:sp>
    </p:spTree>
    <p:extLst>
      <p:ext uri="{BB962C8B-B14F-4D97-AF65-F5344CB8AC3E}">
        <p14:creationId xmlns:p14="http://schemas.microsoft.com/office/powerpoint/2010/main" val="1788438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الثاني 1-6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400" b="1" dirty="0"/>
              <a:t>ينسب يكنس يشمت </a:t>
            </a:r>
            <a:r>
              <a:rPr lang="ar-SA" sz="2400" b="1" dirty="0" err="1"/>
              <a:t>طشمس</a:t>
            </a:r>
            <a:r>
              <a:rPr lang="ar-SA" sz="2400" b="1" dirty="0"/>
              <a:t> ينسب يكنس يشمت </a:t>
            </a:r>
            <a:r>
              <a:rPr lang="ar-SA" sz="2400" b="1" dirty="0" err="1"/>
              <a:t>طشمس</a:t>
            </a:r>
            <a:r>
              <a:rPr lang="ar-SA" sz="2400" b="1" dirty="0"/>
              <a:t> ينسب يكنس يشمت </a:t>
            </a:r>
            <a:r>
              <a:rPr lang="ar-SA" sz="2400" b="1" dirty="0" err="1"/>
              <a:t>طشمس</a:t>
            </a:r>
            <a:r>
              <a:rPr lang="ar-SA" sz="2400" b="1" dirty="0"/>
              <a:t> 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ينسب يكنس يشمت </a:t>
            </a:r>
            <a:r>
              <a:rPr lang="ar-SA" sz="2400" b="1" dirty="0" err="1"/>
              <a:t>طشمس</a:t>
            </a:r>
            <a:r>
              <a:rPr lang="ar-SA" sz="2400" b="1" dirty="0"/>
              <a:t> ينسب يكنس يشمت </a:t>
            </a:r>
            <a:r>
              <a:rPr lang="ar-SA" sz="2400" b="1" dirty="0" err="1"/>
              <a:t>طشمس</a:t>
            </a:r>
            <a:r>
              <a:rPr lang="ar-SA" sz="2400" b="1" dirty="0"/>
              <a:t> ينسب يكنس يشمت </a:t>
            </a:r>
            <a:r>
              <a:rPr lang="ar-SA" sz="2400" b="1" dirty="0" err="1"/>
              <a:t>طشمس</a:t>
            </a:r>
            <a:r>
              <a:rPr lang="ar-SA" sz="2400" b="1" dirty="0"/>
              <a:t> 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ينسب يكنس يشمت </a:t>
            </a:r>
            <a:r>
              <a:rPr lang="ar-SA" sz="2400" b="1" dirty="0" err="1"/>
              <a:t>طشمس</a:t>
            </a:r>
            <a:r>
              <a:rPr lang="ar-SA" sz="2400" b="1" dirty="0"/>
              <a:t> ينسب يكنس يشمت </a:t>
            </a:r>
            <a:r>
              <a:rPr lang="ar-SA" sz="2400" b="1" dirty="0" err="1"/>
              <a:t>طشمس</a:t>
            </a:r>
            <a:r>
              <a:rPr lang="ar-SA" sz="2400" b="1" dirty="0"/>
              <a:t> ينسب يكنس يشمت </a:t>
            </a:r>
            <a:r>
              <a:rPr lang="ar-SA" sz="2400" b="1" dirty="0" err="1"/>
              <a:t>طشمس</a:t>
            </a:r>
            <a:endParaRPr lang="ar-SA" sz="2300" b="1" dirty="0"/>
          </a:p>
        </p:txBody>
      </p:sp>
    </p:spTree>
    <p:extLst>
      <p:ext uri="{BB962C8B-B14F-4D97-AF65-F5344CB8AC3E}">
        <p14:creationId xmlns:p14="http://schemas.microsoft.com/office/powerpoint/2010/main" val="1275784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الثالث 1-7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300" b="1" dirty="0"/>
              <a:t>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يتسبب يستتب 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يتسبب يستتب 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</a:t>
            </a:r>
            <a:r>
              <a:rPr lang="ar-SA" sz="2300" b="1" dirty="0" err="1"/>
              <a:t>يسستتي</a:t>
            </a:r>
            <a:r>
              <a:rPr lang="ar-SA" sz="2300" b="1" dirty="0"/>
              <a:t> </a:t>
            </a:r>
            <a:r>
              <a:rPr lang="ar-SA" sz="2300" b="1" dirty="0" err="1"/>
              <a:t>يسستتب</a:t>
            </a:r>
            <a:r>
              <a:rPr lang="ar-SA" sz="2300" b="1" dirty="0"/>
              <a:t> </a:t>
            </a: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/>
              <a:t/>
            </a:r>
            <a:br>
              <a:rPr lang="ar-SA" sz="2300" b="1" dirty="0"/>
            </a:b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/>
              <a:t>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يتسبب يستتب 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يتسبب يستتب 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</a:t>
            </a:r>
            <a:r>
              <a:rPr lang="ar-SA" sz="2300" b="1" dirty="0" err="1"/>
              <a:t>يسستتي</a:t>
            </a:r>
            <a:r>
              <a:rPr lang="ar-SA" sz="2300" b="1" dirty="0"/>
              <a:t> </a:t>
            </a:r>
            <a:r>
              <a:rPr lang="ar-SA" sz="2300" b="1" dirty="0" err="1"/>
              <a:t>يسستتب</a:t>
            </a:r>
            <a:r>
              <a:rPr lang="ar-SA" sz="2300" b="1" dirty="0"/>
              <a:t> </a:t>
            </a: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/>
              <a:t/>
            </a:r>
            <a:br>
              <a:rPr lang="ar-SA" sz="2300" b="1" dirty="0"/>
            </a:b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/>
              <a:t>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يتسبب يستتب 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يتسبب يستتب يتشكك </a:t>
            </a:r>
            <a:r>
              <a:rPr lang="ar-SA" sz="2300" b="1" dirty="0" err="1"/>
              <a:t>يتشكك</a:t>
            </a:r>
            <a:r>
              <a:rPr lang="ar-SA" sz="2300" b="1" dirty="0"/>
              <a:t> </a:t>
            </a:r>
            <a:r>
              <a:rPr lang="ar-SA" sz="2300" b="1" dirty="0" err="1"/>
              <a:t>يسستتي</a:t>
            </a:r>
            <a:r>
              <a:rPr lang="ar-SA" sz="2300" b="1" dirty="0"/>
              <a:t> </a:t>
            </a:r>
            <a:r>
              <a:rPr lang="ar-SA" sz="2300" b="1" dirty="0" err="1"/>
              <a:t>يسستتب</a:t>
            </a:r>
            <a:r>
              <a:rPr lang="ar-SA" sz="2300" dirty="0"/>
              <a:t/>
            </a:r>
            <a:br>
              <a:rPr lang="ar-SA" sz="2300" dirty="0"/>
            </a:br>
            <a:r>
              <a:rPr lang="ar-SA" sz="2300" b="1" dirty="0"/>
              <a:t/>
            </a:r>
            <a:br>
              <a:rPr lang="ar-SA" sz="2300" b="1" dirty="0"/>
            </a:br>
            <a:endParaRPr lang="ar-SA" sz="2300" b="1" dirty="0"/>
          </a:p>
        </p:txBody>
      </p:sp>
    </p:spTree>
    <p:extLst>
      <p:ext uri="{BB962C8B-B14F-4D97-AF65-F5344CB8AC3E}">
        <p14:creationId xmlns:p14="http://schemas.microsoft.com/office/powerpoint/2010/main" val="21223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الرابع 1- 8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شاب يشطب مكان طمس ، سلم تمام كتابا لبابا ، شاب يشطب مكان طمس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شاب يشطب مكان طمس ، سلم تمام كتابا لبابا ، شاب يشطب مكان طمس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شاب يشطب مكان طمس ، سلم تمام كتابا لبابا ، شاب يشطب مكان طمس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5550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الخامس 1- 9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مشاكل الناس منك طمت مشاكل الناس منك طمت مشاكل الناس منك طمت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مشاكل الناس منك طمت مشاكل الناس منك طمت مشاكل الناس منك طمت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مشاكل الناس منك طمت مشاكل الناس منك طمت مشاكل الناس منك طمت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/>
            </a:r>
            <a:br>
              <a:rPr lang="ar-SA" sz="2400" b="1" dirty="0"/>
            </a:b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1998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b="1" dirty="0" err="1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أولا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:صف الارتكاز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8146152" cy="5328592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u="sng" dirty="0"/>
              <a:t>يقصد بصف الارتكاز مجموعة الأحرف التي يجب أن ترتكز أصابع اليدين عليها </a:t>
            </a:r>
            <a:endParaRPr lang="ar-SA" sz="2800" u="sng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</a:t>
            </a:r>
            <a:r>
              <a:rPr lang="ar-JO" sz="2800" b="1" dirty="0"/>
              <a:t>صف الارتكاز</a:t>
            </a:r>
            <a:r>
              <a:rPr lang="ar-JO" sz="2800" dirty="0"/>
              <a:t>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(الكيبورد) ستجد أن الحروف العربية تأخذ ثلاثة صفوف ،وصف </a:t>
            </a:r>
            <a:r>
              <a:rPr lang="ar-SA" sz="2800" dirty="0" smtClean="0"/>
              <a:t>الارتكاز </a:t>
            </a:r>
            <a:r>
              <a:rPr lang="ar-SA" sz="2800" dirty="0"/>
              <a:t>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6152"/>
            <a:ext cx="8229600" cy="99060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ال (ا ) و ( أ)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826184" cy="5040560"/>
          </a:xfrm>
        </p:spPr>
        <p:txBody>
          <a:bodyPr>
            <a:noAutofit/>
          </a:bodyPr>
          <a:lstStyle/>
          <a:p>
            <a:pPr defTabSz="1997075"/>
            <a:r>
              <a:rPr lang="ar-SA" sz="2400" b="1" dirty="0" smtClean="0"/>
              <a:t>هذا </a:t>
            </a:r>
            <a:r>
              <a:rPr lang="ar-SA" sz="2400" b="1" dirty="0"/>
              <a:t>الحرف مهم جداً فهو من أصول لغتنا العربية ،وبالتالي ستحتاجه كثيراً في الطباعة السريعة ،لأن عدم استعماله يؤدي إلى </a:t>
            </a:r>
            <a:r>
              <a:rPr lang="ar-SA" sz="2400" b="1" dirty="0" smtClean="0"/>
              <a:t>تغير معنى النص .</a:t>
            </a:r>
            <a:endParaRPr lang="ar-SA" sz="2400" dirty="0" smtClean="0"/>
          </a:p>
          <a:p>
            <a:pPr defTabSz="1997075"/>
            <a:endParaRPr lang="ar-SA" sz="2400" b="1" u="sng" dirty="0" smtClean="0"/>
          </a:p>
          <a:p>
            <a:pPr defTabSz="1997075"/>
            <a:r>
              <a:rPr lang="ar-SA" sz="2400" b="1" u="sng" dirty="0" smtClean="0"/>
              <a:t>التفريق </a:t>
            </a:r>
            <a:r>
              <a:rPr lang="ar-SA" sz="2400" b="1" u="sng" dirty="0"/>
              <a:t>في الكتابة بين حرفا (ا) و (أ) :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1- حين نستعمل حرف (ا) : نرفع اصبع السبابة اليمنى بخفة ونضغط عليه .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2- حين نستعمل حرف (أ) : أيضاً نرفع اصبع السبابة اليمنى ونضغط عليه بخفة ولكن في نفس الوقت يكون اصبع يدنا اليسرى (الخنصر) يضغط على زر </a:t>
            </a:r>
            <a:r>
              <a:rPr lang="en-US" sz="2400" b="1" dirty="0"/>
              <a:t>shift </a:t>
            </a:r>
            <a:r>
              <a:rPr lang="ar-SA" sz="2400" b="1" dirty="0"/>
              <a:t>الأيسر ونستمر بالضغط إلى أن يظهر لدينا حرف (أ) </a:t>
            </a:r>
            <a:r>
              <a:rPr lang="ar-SA" sz="2400" b="1" dirty="0" smtClean="0"/>
              <a:t>.</a:t>
            </a:r>
            <a:endParaRPr lang="ar-SA" sz="2400" dirty="0" smtClean="0"/>
          </a:p>
          <a:p>
            <a:pPr defTabSz="1997075"/>
            <a:endParaRPr lang="ar-SA" sz="2400" b="1" u="sng" dirty="0" smtClean="0"/>
          </a:p>
          <a:p>
            <a:pPr defTabSz="1997075"/>
            <a:r>
              <a:rPr lang="ar-SA" sz="2400" b="1" u="sng" dirty="0" smtClean="0"/>
              <a:t>نجرب </a:t>
            </a:r>
            <a:r>
              <a:rPr lang="ar-SA" sz="2400" b="1" u="sng" dirty="0"/>
              <a:t>معاً :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ar-SA" sz="2400" b="1" dirty="0"/>
              <a:t>نضغط حرف (ا) وبنفس الوقت نضغط زر </a:t>
            </a:r>
            <a:r>
              <a:rPr lang="en-US" sz="2400" b="1" dirty="0"/>
              <a:t>shift </a:t>
            </a:r>
            <a:r>
              <a:rPr lang="ar-SA" sz="2400" b="1" dirty="0"/>
              <a:t>الأيسر فيظهر لدينا حرف (أ) .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9424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الاول 1-11 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أين لنا كتاب، نسيم شاب بطل يبطش أين لنا كتاب، نسيم شاب بطل يبطش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أين لنا كتاب، نسيم شاب بطل يبطش أين لنا كتاب، نسيم شاب بطل يبطش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أين لنا كتاب، نسيم شاب بطل يبطش أين لنا كتاب، نسيم شاب بطل </a:t>
            </a:r>
            <a:r>
              <a:rPr lang="ar-SA" sz="2800" b="1" dirty="0" smtClean="0"/>
              <a:t>يبطش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8348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التطبيق </a:t>
            </a:r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الثاني 1-12 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يأتينا الشاب سلمان الطيب كل سبت، يأتينا الشاب سلمان الطيب كل سبت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يأتينا الشاب سلمان الطيب كل سبت، يأتينا الشاب سلمان الطيب كل سبت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يأتينا الشاب سلمان الطيب كل سبت، يأتينا الشاب سلمان الطيب كل سبت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7004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التطبيق </a:t>
            </a:r>
            <a:r>
              <a:rPr lang="ar-S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الثاني 1-13 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8826184" cy="316835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ليس من شك أن السكن مناسب ليس من شك أن السكن مناسب ليس من شك أن السكن مناسب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ليس من شك أن السكن مناسب ليس من شك أن السكن مناسب ليس من شك أن السكن مناسب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6260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620688"/>
            <a:ext cx="712879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115616" y="2139018"/>
            <a:ext cx="7416824" cy="304698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الآن بعد أن انتهينا من التعرف على حروف صف الارتكاز .</a:t>
            </a:r>
          </a:p>
          <a:p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يجب ان تقومي بالتدرب اكثر من مره على كل تمرين مع حساب الوقت المستغرق في الكتابة.</a:t>
            </a:r>
          </a:p>
          <a:p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وتجاهدي حتى تقلصي المدة المستخدمة لكتابة هذه التمارين .</a:t>
            </a:r>
          </a:p>
          <a:p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يوجد في هذه المحاضرة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ar-S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تمرينا مختلفا .</a:t>
            </a:r>
          </a:p>
        </p:txBody>
      </p:sp>
    </p:spTree>
    <p:extLst>
      <p:ext uri="{BB962C8B-B14F-4D97-AF65-F5344CB8AC3E}">
        <p14:creationId xmlns:p14="http://schemas.microsoft.com/office/powerpoint/2010/main" val="2162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ماهي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أحرف </a:t>
            </a:r>
            <a:r>
              <a:rPr lang="ar-JO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صف الارتكاز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العربية</a:t>
            </a:r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/>
              <a:t>(</a:t>
            </a:r>
            <a:r>
              <a:rPr lang="ar-SA" sz="4400" dirty="0"/>
              <a:t> </a:t>
            </a:r>
            <a:r>
              <a:rPr lang="ar-JO" sz="4400" dirty="0"/>
              <a:t>ك ، م ، ن ، ت ، ش ، س ، ي ، ب)</a:t>
            </a:r>
            <a:r>
              <a:rPr lang="ar-SA" sz="4400" dirty="0"/>
              <a:t>            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A , J ,  K ,  L ,  ; </a:t>
            </a:r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توزيع الاصابع على صف الارتكاز لليد اليمنى </a:t>
            </a:r>
            <a:endParaRPr lang="ar-SA" b="1" dirty="0">
              <a:solidFill>
                <a:schemeClr val="accent2">
                  <a:lumMod val="5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5149552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 </a:t>
            </a:r>
            <a:r>
              <a:rPr lang="ar-SA" dirty="0" smtClean="0"/>
              <a:t>نضع </a:t>
            </a:r>
            <a:r>
              <a:rPr lang="ar-SA" dirty="0"/>
              <a:t>اصبع السبابة الأيمن على حرف </a:t>
            </a:r>
            <a:r>
              <a:rPr lang="ar-SA" dirty="0" err="1"/>
              <a:t>التاء </a:t>
            </a:r>
            <a:r>
              <a:rPr lang="ar-SA" dirty="0" smtClean="0"/>
              <a:t>، </a:t>
            </a:r>
            <a:r>
              <a:rPr lang="ar-SA" sz="2400" b="1" i="1" u="sng" dirty="0" smtClean="0"/>
              <a:t>ستحس </a:t>
            </a:r>
            <a:r>
              <a:rPr lang="ar-SA" sz="2400" b="1" i="1" u="sng" dirty="0"/>
              <a:t>بوجود بروز صغير على هذا المفتاح (حرف التاء) </a:t>
            </a:r>
            <a:r>
              <a:rPr lang="ar-SA" sz="2400" b="1" i="1" u="sng" dirty="0" smtClean="0"/>
              <a:t>.</a:t>
            </a:r>
            <a:endParaRPr lang="ar-SA" b="1" i="1" dirty="0" smtClean="0"/>
          </a:p>
          <a:p>
            <a:pPr marL="457200" indent="-457200"/>
            <a:r>
              <a:rPr lang="ar-SA" dirty="0" smtClean="0"/>
              <a:t>وزع </a:t>
            </a:r>
            <a:r>
              <a:rPr lang="ar-SA" dirty="0"/>
              <a:t>أصابع يدك اليمنى على المفاتيح التي تلي حرف التاء بالترتيب يعني </a:t>
            </a:r>
            <a:r>
              <a:rPr lang="ar-SA" dirty="0" smtClean="0"/>
              <a:t>:</a:t>
            </a:r>
            <a:r>
              <a:rPr lang="ar-SA" dirty="0"/>
              <a:t/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السبابة</a:t>
            </a:r>
            <a:r>
              <a:rPr lang="ar-SA" dirty="0"/>
              <a:t> نضعها على حرف التاء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الوسطى</a:t>
            </a:r>
            <a:r>
              <a:rPr lang="ar-SA" dirty="0"/>
              <a:t> نضعها على حرف النون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البنصر</a:t>
            </a:r>
            <a:r>
              <a:rPr lang="ar-SA" dirty="0"/>
              <a:t> نضعه على حرف الميم .</a:t>
            </a:r>
            <a:br>
              <a:rPr lang="ar-SA" dirty="0"/>
            </a:br>
            <a:r>
              <a:rPr lang="ar-SA" dirty="0">
                <a:solidFill>
                  <a:srgbClr val="FF0000"/>
                </a:solidFill>
              </a:rPr>
              <a:t>الخنصر</a:t>
            </a:r>
            <a:r>
              <a:rPr lang="ar-SA" dirty="0"/>
              <a:t> نضعه على حرف الكاف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sz="1600" b="1" dirty="0" smtClean="0"/>
              <a:t>مرني نفسك </a:t>
            </a:r>
            <a:r>
              <a:rPr lang="ar-SA" sz="1600" b="1" dirty="0"/>
              <a:t>عدة مرات على وضع يدك اليمنى بهذا الترتيب بدءاً من السبابة وانتهاءً بالخنصر من اليسار لليمين للتعود على الوضع الجديد </a:t>
            </a:r>
            <a:r>
              <a:rPr lang="ar-SA" sz="1600" b="1" dirty="0" smtClean="0"/>
              <a:t>.</a:t>
            </a:r>
            <a:r>
              <a:rPr lang="ar-SA" b="1" dirty="0"/>
              <a:t/>
            </a:r>
            <a:br>
              <a:rPr lang="ar-SA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84" y="836712"/>
            <a:ext cx="7811488" cy="5688632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SA" b="1" dirty="0">
                <a:solidFill>
                  <a:schemeClr val="accent2">
                    <a:lumMod val="50000"/>
                  </a:schemeClr>
                </a:solidFill>
                <a:cs typeface="PT Bold Heading" pitchFamily="2" charset="-78"/>
              </a:rPr>
              <a:t>ملحوظة هامة جداً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394136" cy="4717504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ar-SA" sz="3600" dirty="0" smtClean="0"/>
              <a:t>إصبع </a:t>
            </a:r>
            <a:r>
              <a:rPr lang="ar-SA" sz="3600" dirty="0"/>
              <a:t>الإبهام في اليد اليمنى واليسرى ليس لهما وظيفة في الطباعة غير الضغط على </a:t>
            </a:r>
            <a:r>
              <a:rPr lang="ar-SA" sz="3600" dirty="0" smtClean="0"/>
              <a:t>المسطرة.</a:t>
            </a:r>
          </a:p>
          <a:p>
            <a:pPr marL="457200" indent="-457200" algn="just">
              <a:lnSpc>
                <a:spcPct val="150000"/>
              </a:lnSpc>
            </a:pPr>
            <a:r>
              <a:rPr lang="ar-SA" sz="3600" dirty="0" smtClean="0"/>
              <a:t>يعني </a:t>
            </a:r>
            <a:r>
              <a:rPr lang="ar-SA" sz="3600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352928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ar-SA" sz="1200" dirty="0" smtClean="0"/>
          </a:p>
          <a:p>
            <a:pPr marL="457200" indent="-457200" algn="just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SA" sz="2800" dirty="0" smtClean="0"/>
              <a:t>.</a:t>
            </a:r>
          </a:p>
          <a:p>
            <a:pPr marL="457200" indent="-457200" algn="just"/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 algn="just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r>
              <a:rPr lang="ar-SA" sz="2800" dirty="0" smtClean="0"/>
              <a:t>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marL="457200" indent="-457200" algn="just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  <a:p>
            <a:pPr marL="457200" indent="-457200" algn="just"/>
            <a:r>
              <a:rPr lang="ar-SA" sz="2800" dirty="0" smtClean="0"/>
              <a:t>يجب </a:t>
            </a:r>
            <a:r>
              <a:rPr lang="ar-SA" sz="2800" dirty="0"/>
              <a:t>أن تتذكر أن الإنتقال إلى السطر التالي يتم عن طريق </a:t>
            </a:r>
            <a:r>
              <a:rPr lang="ar-SA" sz="2800" dirty="0" smtClean="0"/>
              <a:t>مفتاح </a:t>
            </a:r>
            <a:r>
              <a:rPr lang="en-US" sz="2800" dirty="0" smtClean="0"/>
              <a:t>Enter </a:t>
            </a:r>
            <a:r>
              <a:rPr lang="ar-SA" sz="2800" dirty="0" smtClean="0"/>
              <a:t>   الواقع </a:t>
            </a:r>
            <a:r>
              <a:rPr lang="ar-SA" sz="2800" dirty="0"/>
              <a:t>إلى يمين مفاتيح صف </a:t>
            </a:r>
            <a:r>
              <a:rPr lang="ar-SA" sz="2800" dirty="0" smtClean="0"/>
              <a:t>الإرتكاز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434895"/>
            <a:ext cx="5758989" cy="2930209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JO" b="1" dirty="0" smtClean="0"/>
              <a:t>على</a:t>
            </a:r>
            <a:r>
              <a:rPr lang="ar-SA" b="1" dirty="0" smtClean="0"/>
              <a:t> حروف</a:t>
            </a:r>
            <a:r>
              <a:rPr lang="ar-JO" b="1" dirty="0" smtClean="0"/>
              <a:t> </a:t>
            </a:r>
            <a:r>
              <a:rPr lang="ar-JO" b="1" dirty="0"/>
              <a:t>صف </a:t>
            </a:r>
            <a:r>
              <a:rPr lang="ar-JO" b="1" dirty="0" smtClean="0"/>
              <a:t>الارتكاز</a:t>
            </a:r>
            <a:r>
              <a:rPr lang="ar-SA" b="1" dirty="0" smtClean="0"/>
              <a:t> لليد اليمنى باللغة العربية</a:t>
            </a:r>
            <a:br>
              <a:rPr lang="ar-SA" b="1" dirty="0" smtClean="0"/>
            </a:br>
            <a:r>
              <a:rPr lang="en-US" b="1" dirty="0" smtClean="0"/>
              <a:t>HOME   ROW</a:t>
            </a:r>
            <a:r>
              <a:rPr lang="ar-JO" b="1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أصل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أصل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أصل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5F8BB9-2FB3-45E2-B2E6-6B0CA4B59B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63BBD4-AB4A-493C-AFE4-19761388F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F3F3B1-135C-4D97-89DD-CEBE6AF23A6E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1047</Words>
  <Application>Microsoft Office PowerPoint</Application>
  <PresentationFormat>عرض على الشاشة (3:4)‏</PresentationFormat>
  <Paragraphs>124</Paragraphs>
  <Slides>34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أصل</vt:lpstr>
      <vt:lpstr>معالجة الكلمات والنسخ 2 برنامج السكرتارية الطبية</vt:lpstr>
      <vt:lpstr>لوحة المفاتيح وتقسيمها </vt:lpstr>
      <vt:lpstr>أولا :صف الارتكاز</vt:lpstr>
      <vt:lpstr>ماهي أحرف صف الارتكاز </vt:lpstr>
      <vt:lpstr>توزيع الاصابع على صف الارتكاز لليد اليمنى </vt:lpstr>
      <vt:lpstr>عرض تقديمي في PowerPoint</vt:lpstr>
      <vt:lpstr>ملحوظة هامة جداً </vt:lpstr>
      <vt:lpstr>عرض تقديمي في PowerPoint</vt:lpstr>
      <vt:lpstr>تدريبات عملية  على حروف صف الارتكاز لليد اليمنى باللغة العربية HOME   ROW </vt:lpstr>
      <vt:lpstr>عرض تقديمي في PowerPoint</vt:lpstr>
      <vt:lpstr>التطبيق الأول 1- 1 (صف الارتكاز اليد اليمنى )</vt:lpstr>
      <vt:lpstr>عرض تقديمي في PowerPoint</vt:lpstr>
      <vt:lpstr>عرض تقديمي في PowerPoint</vt:lpstr>
      <vt:lpstr>تمرين على صف الارتكاز لليد اليسرى</vt:lpstr>
      <vt:lpstr>عرض تقديمي في PowerPoint</vt:lpstr>
      <vt:lpstr>تدريبات عملية   </vt:lpstr>
      <vt:lpstr>التطبيق الأول 1-2 (صف الارتكاز اليد اليسرى )</vt:lpstr>
      <vt:lpstr>عرض تقديمي في PowerPoint</vt:lpstr>
      <vt:lpstr>التطبيق الثاني 1-3</vt:lpstr>
      <vt:lpstr>التطبيق الثالث  1-4</vt:lpstr>
      <vt:lpstr>والآن بعد ان انتهينا من حروف اليدي اليمنى واليد اليسرى تبقى لنا ثلاثة حروف فقط لِنُتِمَ حروف صف الإرتكاز بإذن الله .</vt:lpstr>
      <vt:lpstr>أولاً :حرفا (الألف واللام) اللذان يقعان بين اصبعا السبابة الأيمن الأيسر                              </vt:lpstr>
      <vt:lpstr>بقى لنا حرف واحد في خط الارتكاز وهو موجود على يمين يدنا اليمنى ،وتحديداً بجانب حرف الكاف ، إنه حرف الطاء                             </vt:lpstr>
      <vt:lpstr>عرض تقديمي في PowerPoint</vt:lpstr>
      <vt:lpstr>التطبيق الاول 1-5</vt:lpstr>
      <vt:lpstr>التطبيق الثاني 1-6</vt:lpstr>
      <vt:lpstr>التطبيق الثالث 1-7</vt:lpstr>
      <vt:lpstr>التطبيق الرابع 1- 8</vt:lpstr>
      <vt:lpstr>التطبيق الخامس 1- 9</vt:lpstr>
      <vt:lpstr>ال (ا ) و ( أ)</vt:lpstr>
      <vt:lpstr>التطبيق الاول 1-11 </vt:lpstr>
      <vt:lpstr>التطبيق الثاني 1-12 </vt:lpstr>
      <vt:lpstr>التطبيق الثاني 1-13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asoma</cp:lastModifiedBy>
  <cp:revision>34</cp:revision>
  <dcterms:created xsi:type="dcterms:W3CDTF">2014-02-09T17:56:55Z</dcterms:created>
  <dcterms:modified xsi:type="dcterms:W3CDTF">2019-09-14T20:49:00Z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