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1"/>
  </p:sldMasterIdLst>
  <p:sldIdLst>
    <p:sldId id="339" r:id="rId2"/>
    <p:sldId id="316" r:id="rId3"/>
    <p:sldId id="348" r:id="rId4"/>
    <p:sldId id="349" r:id="rId5"/>
    <p:sldId id="405" r:id="rId6"/>
    <p:sldId id="350" r:id="rId7"/>
    <p:sldId id="406" r:id="rId8"/>
    <p:sldId id="407" r:id="rId9"/>
    <p:sldId id="408" r:id="rId10"/>
    <p:sldId id="409" r:id="rId11"/>
    <p:sldId id="351" r:id="rId12"/>
    <p:sldId id="352" r:id="rId13"/>
    <p:sldId id="353" r:id="rId14"/>
    <p:sldId id="354" r:id="rId15"/>
    <p:sldId id="355" r:id="rId16"/>
    <p:sldId id="356" r:id="rId17"/>
    <p:sldId id="410" r:id="rId18"/>
    <p:sldId id="411" r:id="rId19"/>
    <p:sldId id="389" r:id="rId20"/>
    <p:sldId id="412" r:id="rId21"/>
    <p:sldId id="413" r:id="rId22"/>
    <p:sldId id="414" r:id="rId23"/>
    <p:sldId id="415" r:id="rId24"/>
    <p:sldId id="394" r:id="rId25"/>
    <p:sldId id="423" r:id="rId26"/>
    <p:sldId id="395" r:id="rId27"/>
    <p:sldId id="416" r:id="rId28"/>
    <p:sldId id="417" r:id="rId29"/>
    <p:sldId id="396" r:id="rId30"/>
    <p:sldId id="397" r:id="rId31"/>
    <p:sldId id="424" r:id="rId32"/>
    <p:sldId id="418" r:id="rId33"/>
    <p:sldId id="425" r:id="rId34"/>
    <p:sldId id="419" r:id="rId35"/>
    <p:sldId id="426" r:id="rId36"/>
    <p:sldId id="420" r:id="rId37"/>
    <p:sldId id="391" r:id="rId38"/>
    <p:sldId id="421" r:id="rId39"/>
    <p:sldId id="422" r:id="rId40"/>
    <p:sldId id="42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FF99FF"/>
    <a:srgbClr val="99FF99"/>
    <a:srgbClr val="FF33CC"/>
    <a:srgbClr val="0066FF"/>
    <a:srgbClr val="33CCFF"/>
    <a:srgbClr val="FF6600"/>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dgm:t>
        <a:bodyPr/>
        <a:lstStyle/>
        <a:p>
          <a:r>
            <a:rPr lang="ar-SA" sz="6600" b="1" dirty="0" smtClean="0">
              <a:solidFill>
                <a:schemeClr val="tx1"/>
              </a:solidFill>
              <a:latin typeface="Traditional Arabic" panose="02020603050405020304" pitchFamily="18" charset="-78"/>
              <a:cs typeface="Traditional Arabic" panose="02020603050405020304" pitchFamily="18" charset="-78"/>
            </a:rPr>
            <a:t>مفهوم التأمين التعاوني وأهميته وخصائصه</a:t>
          </a:r>
          <a:endParaRPr lang="en-US" sz="66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dgm:t>
        <a:bodyPr/>
        <a:lstStyle/>
        <a:p>
          <a:r>
            <a:rPr lang="ar-SA" sz="7200" b="1" dirty="0" smtClean="0">
              <a:solidFill>
                <a:schemeClr val="tx1"/>
              </a:solidFill>
              <a:latin typeface="Traditional Arabic" panose="02020603050405020304" pitchFamily="18" charset="-78"/>
              <a:cs typeface="Traditional Arabic" panose="02020603050405020304" pitchFamily="18" charset="-78"/>
            </a:rPr>
            <a:t>التأصيل الشرعي للتأمين التعاوني</a:t>
          </a:r>
          <a:endParaRPr lang="en-US" sz="72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أنواع التأمين التعاوني</a:t>
          </a:r>
          <a:endParaRPr lang="en-US" sz="80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8718F1B1-3CC7-4932-9AD4-A19DD5951C36}">
      <dgm:prSet custT="1"/>
      <dgm:spPr/>
      <dgm:t>
        <a:bodyPr/>
        <a:lstStyle/>
        <a:p>
          <a:r>
            <a:rPr lang="ar-SA" sz="5400" b="1" dirty="0" smtClean="0">
              <a:solidFill>
                <a:schemeClr val="tx1"/>
              </a:solidFill>
              <a:latin typeface="Traditional Arabic" panose="02020603050405020304" pitchFamily="18" charset="-78"/>
              <a:cs typeface="Traditional Arabic" panose="02020603050405020304" pitchFamily="18" charset="-78"/>
            </a:rPr>
            <a:t>التأمين التجاري والفرق بينه وبين التأمين التعاوني</a:t>
          </a:r>
          <a:endParaRPr lang="en-US" sz="5400" dirty="0">
            <a:solidFill>
              <a:schemeClr val="tx1"/>
            </a:solidFill>
          </a:endParaRPr>
        </a:p>
      </dgm:t>
    </dgm:pt>
    <dgm:pt modelId="{15E2D886-EEDB-4CCB-9229-6E40B689BC8D}" type="parTrans" cxnId="{74CFAC21-6765-49AD-BA2A-283C33CBF493}">
      <dgm:prSet/>
      <dgm:spPr/>
      <dgm:t>
        <a:bodyPr/>
        <a:lstStyle/>
        <a:p>
          <a:pPr rtl="1"/>
          <a:endParaRPr lang="ar-SA"/>
        </a:p>
      </dgm:t>
    </dgm:pt>
    <dgm:pt modelId="{3C741E99-0FE9-4484-B936-D0FEE18AE5F5}" type="sibTrans" cxnId="{74CFAC21-6765-49AD-BA2A-283C33CBF493}">
      <dgm:prSet/>
      <dgm:spPr/>
      <dgm:t>
        <a:bodyPr/>
        <a:lstStyle/>
        <a:p>
          <a:pPr rtl="1"/>
          <a:endParaRPr lang="ar-SA"/>
        </a:p>
      </dgm:t>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4" custLinFactX="29640" custLinFactNeighborX="100000" custLinFactNeighborY="-21"/>
      <dgm:spPr>
        <a:prstGeom prst="smileyFace">
          <a:avLst/>
        </a:prstGeom>
        <a:solidFill>
          <a:srgbClr val="0070C0"/>
        </a:solidFill>
        <a:ln>
          <a:solidFill>
            <a:schemeClr val="tx1"/>
          </a:solidFill>
        </a:ln>
      </dgm:spPr>
    </dgm:pt>
    <dgm:pt modelId="{E737CBBB-54BF-488E-860E-ED7DF88429C9}" type="pres">
      <dgm:prSet presAssocID="{D3CCB60B-1A08-41E5-B3AB-214879000991}" presName="txShp" presStyleLbl="node1" presStyleIdx="0" presStyleCnt="4" custScaleX="141214">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4" custLinFactX="21890" custLinFactNeighborX="100000" custLinFactNeighborY="1528"/>
      <dgm:spPr>
        <a:prstGeom prst="smileyFace">
          <a:avLst/>
        </a:prstGeom>
        <a:solidFill>
          <a:srgbClr val="0070C0"/>
        </a:solidFill>
        <a:ln>
          <a:solidFill>
            <a:schemeClr val="tx1"/>
          </a:solidFill>
        </a:ln>
      </dgm:spPr>
    </dgm:pt>
    <dgm:pt modelId="{17D57BC0-786F-4E71-9857-3395E4E457E2}" type="pres">
      <dgm:prSet presAssocID="{8CA0D45A-EE69-41AD-A8E8-7243ABBE0B2A}" presName="txShp" presStyleLbl="node1" presStyleIdx="1" presStyleCnt="4" custScaleX="140808">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4" custLinFactX="22000" custLinFactNeighborX="100000" custLinFactNeighborY="2724"/>
      <dgm:spPr>
        <a:prstGeom prst="smileyFace">
          <a:avLst/>
        </a:prstGeom>
        <a:solidFill>
          <a:srgbClr val="0070C0"/>
        </a:solidFill>
        <a:ln>
          <a:solidFill>
            <a:schemeClr val="tx1"/>
          </a:solidFill>
        </a:ln>
      </dgm:spPr>
      <dgm:t>
        <a:bodyPr/>
        <a:lstStyle/>
        <a:p>
          <a:endParaRPr lang="en-US"/>
        </a:p>
      </dgm:t>
    </dgm:pt>
    <dgm:pt modelId="{6452C1C1-F05A-43B4-A033-398C1A07A5FF}" type="pres">
      <dgm:prSet presAssocID="{2C18403D-BD12-4786-B88F-C870B580E686}" presName="txShp" presStyleLbl="node1" presStyleIdx="2" presStyleCnt="4" custScaleX="140808">
        <dgm:presLayoutVars>
          <dgm:bulletEnabled val="1"/>
        </dgm:presLayoutVars>
      </dgm:prSet>
      <dgm:spPr/>
      <dgm:t>
        <a:bodyPr/>
        <a:lstStyle/>
        <a:p>
          <a:endParaRPr lang="en-US"/>
        </a:p>
      </dgm:t>
    </dgm:pt>
    <dgm:pt modelId="{E3E5ED69-BB49-401E-911A-53E30A371B5C}" type="pres">
      <dgm:prSet presAssocID="{FA2B64B2-40C2-4DCB-AA0E-059166F711D9}" presName="spacing" presStyleCnt="0"/>
      <dgm:spPr/>
    </dgm:pt>
    <dgm:pt modelId="{EED212A6-7DF2-40D3-AAFC-3548B9FCD508}" type="pres">
      <dgm:prSet presAssocID="{8718F1B1-3CC7-4932-9AD4-A19DD5951C36}" presName="composite" presStyleCnt="0"/>
      <dgm:spPr/>
    </dgm:pt>
    <dgm:pt modelId="{9EC9E6EB-1DB4-4116-82DE-33EA8A3B553E}" type="pres">
      <dgm:prSet presAssocID="{8718F1B1-3CC7-4932-9AD4-A19DD5951C36}" presName="imgShp" presStyleLbl="fgImgPlace1" presStyleIdx="3" presStyleCnt="4" custLinFactX="17304" custLinFactNeighborX="100000" custLinFactNeighborY="1549"/>
      <dgm:spPr>
        <a:prstGeom prst="smileyFace">
          <a:avLst/>
        </a:prstGeom>
        <a:solidFill>
          <a:srgbClr val="0070C0"/>
        </a:solidFill>
        <a:ln>
          <a:solidFill>
            <a:schemeClr val="tx1"/>
          </a:solidFill>
        </a:ln>
      </dgm:spPr>
    </dgm:pt>
    <dgm:pt modelId="{D618447E-F035-4423-B17D-92268A71652E}" type="pres">
      <dgm:prSet presAssocID="{8718F1B1-3CC7-4932-9AD4-A19DD5951C36}" presName="txShp" presStyleLbl="node1" presStyleIdx="3" presStyleCnt="4" custScaleX="140808">
        <dgm:presLayoutVars>
          <dgm:bulletEnabled val="1"/>
        </dgm:presLayoutVars>
      </dgm:prSet>
      <dgm:spPr/>
      <dgm:t>
        <a:bodyPr/>
        <a:lstStyle/>
        <a:p>
          <a:endParaRPr lang="en-US"/>
        </a:p>
      </dgm:t>
    </dgm:pt>
  </dgm:ptLst>
  <dgm:cxnLst>
    <dgm:cxn modelId="{67F2E4A5-5366-4C9B-804E-D7F341B28C1C}" type="presOf" srcId="{8CA0D45A-EE69-41AD-A8E8-7243ABBE0B2A}" destId="{17D57BC0-786F-4E71-9857-3395E4E457E2}" srcOrd="0" destOrd="0" presId="urn:microsoft.com/office/officeart/2005/8/layout/vList3"/>
    <dgm:cxn modelId="{3917E563-F6DC-474C-8F38-CECD88637658}" srcId="{E2B2F456-D833-4A58-9419-41746105BBF3}" destId="{D3CCB60B-1A08-41E5-B3AB-214879000991}" srcOrd="0" destOrd="0" parTransId="{AC00BE2D-8B28-4B30-8BB4-ED74290EBF87}" sibTransId="{7CC44432-B1FA-4BD0-A2EC-59CFA211FF89}"/>
    <dgm:cxn modelId="{2BCDE2C3-8C3B-4570-8E2B-DFC755C521B7}" type="presOf" srcId="{E2B2F456-D833-4A58-9419-41746105BBF3}" destId="{AB82ADAD-7B40-4949-A495-7D444D4ADD6B}" srcOrd="0" destOrd="0" presId="urn:microsoft.com/office/officeart/2005/8/layout/vList3"/>
    <dgm:cxn modelId="{2CFFB5D1-46B1-41F8-9D50-2544F8733D0B}" type="presOf" srcId="{8718F1B1-3CC7-4932-9AD4-A19DD5951C36}" destId="{D618447E-F035-4423-B17D-92268A71652E}" srcOrd="0" destOrd="0" presId="urn:microsoft.com/office/officeart/2005/8/layout/vList3"/>
    <dgm:cxn modelId="{5503726F-F164-4C2D-9AFF-E9A21FF99945}" srcId="{E2B2F456-D833-4A58-9419-41746105BBF3}" destId="{2C18403D-BD12-4786-B88F-C870B580E686}" srcOrd="2" destOrd="0" parTransId="{FEE179C4-D9D2-492A-87E1-FE9BD379EB9E}" sibTransId="{FA2B64B2-40C2-4DCB-AA0E-059166F711D9}"/>
    <dgm:cxn modelId="{7F7F148A-FD31-4598-9134-D7043392C4EA}" type="presOf" srcId="{D3CCB60B-1A08-41E5-B3AB-214879000991}" destId="{E737CBBB-54BF-488E-860E-ED7DF88429C9}" srcOrd="0" destOrd="0" presId="urn:microsoft.com/office/officeart/2005/8/layout/vList3"/>
    <dgm:cxn modelId="{B6396A21-E07F-49F2-957E-E5543DDE67A8}" type="presOf" srcId="{2C18403D-BD12-4786-B88F-C870B580E686}" destId="{6452C1C1-F05A-43B4-A033-398C1A07A5FF}" srcOrd="0" destOrd="0" presId="urn:microsoft.com/office/officeart/2005/8/layout/vList3"/>
    <dgm:cxn modelId="{30454AFE-220A-4884-9C0A-6E1F1D28913A}" srcId="{E2B2F456-D833-4A58-9419-41746105BBF3}" destId="{8CA0D45A-EE69-41AD-A8E8-7243ABBE0B2A}" srcOrd="1" destOrd="0" parTransId="{A5BF1584-E52C-46D8-A794-F450E147FE09}" sibTransId="{5BBB6CB0-CCB8-4E6F-84F2-9C65F63482FC}"/>
    <dgm:cxn modelId="{74CFAC21-6765-49AD-BA2A-283C33CBF493}" srcId="{E2B2F456-D833-4A58-9419-41746105BBF3}" destId="{8718F1B1-3CC7-4932-9AD4-A19DD5951C36}" srcOrd="3" destOrd="0" parTransId="{15E2D886-EEDB-4CCB-9229-6E40B689BC8D}" sibTransId="{3C741E99-0FE9-4484-B936-D0FEE18AE5F5}"/>
    <dgm:cxn modelId="{5C5581DE-EA06-4CEF-BDF6-EB2BF468871E}" type="presParOf" srcId="{AB82ADAD-7B40-4949-A495-7D444D4ADD6B}" destId="{F0D059C6-31C2-4994-B9F0-101456615808}" srcOrd="0" destOrd="0" presId="urn:microsoft.com/office/officeart/2005/8/layout/vList3"/>
    <dgm:cxn modelId="{2AA57E77-2377-4555-A341-1DD1819E01C2}" type="presParOf" srcId="{F0D059C6-31C2-4994-B9F0-101456615808}" destId="{02E48D08-684B-4EF7-8849-1DB9E8603BC3}" srcOrd="0" destOrd="0" presId="urn:microsoft.com/office/officeart/2005/8/layout/vList3"/>
    <dgm:cxn modelId="{1D31E078-3464-4C81-94B9-8714EFEA48B4}" type="presParOf" srcId="{F0D059C6-31C2-4994-B9F0-101456615808}" destId="{E737CBBB-54BF-488E-860E-ED7DF88429C9}" srcOrd="1" destOrd="0" presId="urn:microsoft.com/office/officeart/2005/8/layout/vList3"/>
    <dgm:cxn modelId="{22809D27-218E-4864-A04B-F07E199F916E}" type="presParOf" srcId="{AB82ADAD-7B40-4949-A495-7D444D4ADD6B}" destId="{ACA2CF66-58C7-47C4-8993-E51BE4728806}" srcOrd="1" destOrd="0" presId="urn:microsoft.com/office/officeart/2005/8/layout/vList3"/>
    <dgm:cxn modelId="{9E29D586-E691-4847-9513-494AE0249E8B}" type="presParOf" srcId="{AB82ADAD-7B40-4949-A495-7D444D4ADD6B}" destId="{B06EB859-684C-4458-9D4A-A90FE58198F6}" srcOrd="2" destOrd="0" presId="urn:microsoft.com/office/officeart/2005/8/layout/vList3"/>
    <dgm:cxn modelId="{9629F680-7645-4D20-A896-93695B1A5450}" type="presParOf" srcId="{B06EB859-684C-4458-9D4A-A90FE58198F6}" destId="{760BB782-9FDA-49E9-8FB2-59ABC3E2B0FB}" srcOrd="0" destOrd="0" presId="urn:microsoft.com/office/officeart/2005/8/layout/vList3"/>
    <dgm:cxn modelId="{B0E6F334-3832-410D-BC7F-265E07DA38E9}" type="presParOf" srcId="{B06EB859-684C-4458-9D4A-A90FE58198F6}" destId="{17D57BC0-786F-4E71-9857-3395E4E457E2}" srcOrd="1" destOrd="0" presId="urn:microsoft.com/office/officeart/2005/8/layout/vList3"/>
    <dgm:cxn modelId="{BF79CAFB-5514-4F92-B14C-8158C422F98A}" type="presParOf" srcId="{AB82ADAD-7B40-4949-A495-7D444D4ADD6B}" destId="{474B7DE6-A476-4066-A9BB-B44E57AEE948}" srcOrd="3" destOrd="0" presId="urn:microsoft.com/office/officeart/2005/8/layout/vList3"/>
    <dgm:cxn modelId="{26408EDB-5845-4C63-9092-18AF1ABC09FB}" type="presParOf" srcId="{AB82ADAD-7B40-4949-A495-7D444D4ADD6B}" destId="{2E9EF3E2-324E-4C6E-9C32-2B36E5283C6A}" srcOrd="4" destOrd="0" presId="urn:microsoft.com/office/officeart/2005/8/layout/vList3"/>
    <dgm:cxn modelId="{593D1521-230B-485D-A413-B49357AD0096}" type="presParOf" srcId="{2E9EF3E2-324E-4C6E-9C32-2B36E5283C6A}" destId="{C2B3EEAD-A872-453B-8392-848176B73586}" srcOrd="0" destOrd="0" presId="urn:microsoft.com/office/officeart/2005/8/layout/vList3"/>
    <dgm:cxn modelId="{656E2360-2AE9-4703-9043-0F674EB0622D}" type="presParOf" srcId="{2E9EF3E2-324E-4C6E-9C32-2B36E5283C6A}" destId="{6452C1C1-F05A-43B4-A033-398C1A07A5FF}" srcOrd="1" destOrd="0" presId="urn:microsoft.com/office/officeart/2005/8/layout/vList3"/>
    <dgm:cxn modelId="{4C050C79-3829-487E-938F-7D90CF66DAB0}" type="presParOf" srcId="{AB82ADAD-7B40-4949-A495-7D444D4ADD6B}" destId="{E3E5ED69-BB49-401E-911A-53E30A371B5C}" srcOrd="5" destOrd="0" presId="urn:microsoft.com/office/officeart/2005/8/layout/vList3"/>
    <dgm:cxn modelId="{161289A9-D7F5-4724-8488-5C2929EDEDB4}" type="presParOf" srcId="{AB82ADAD-7B40-4949-A495-7D444D4ADD6B}" destId="{EED212A6-7DF2-40D3-AAFC-3548B9FCD508}" srcOrd="6" destOrd="0" presId="urn:microsoft.com/office/officeart/2005/8/layout/vList3"/>
    <dgm:cxn modelId="{8F3BE7D7-469F-48ED-9383-41DFBA6A074F}" type="presParOf" srcId="{EED212A6-7DF2-40D3-AAFC-3548B9FCD508}" destId="{9EC9E6EB-1DB4-4116-82DE-33EA8A3B553E}" srcOrd="0" destOrd="0" presId="urn:microsoft.com/office/officeart/2005/8/layout/vList3"/>
    <dgm:cxn modelId="{1F777B28-B458-4D24-9DA5-582A3ABC7382}" type="presParOf" srcId="{EED212A6-7DF2-40D3-AAFC-3548B9FCD508}" destId="{D618447E-F035-4423-B17D-92268A71652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dirty="0" smtClean="0">
              <a:solidFill>
                <a:schemeClr val="tx1"/>
              </a:solidFill>
              <a:latin typeface="Traditional Arabic" panose="02020603050405020304" pitchFamily="18" charset="-78"/>
              <a:cs typeface="Traditional Arabic" panose="02020603050405020304" pitchFamily="18" charset="-78"/>
            </a:rPr>
            <a:t>جواز التأمين التعاوني</a:t>
          </a:r>
        </a:p>
        <a:p>
          <a:pPr algn="r"/>
          <a:r>
            <a:rPr lang="ar-SA" sz="6600" b="1" dirty="0" smtClean="0">
              <a:solidFill>
                <a:schemeClr val="tx1"/>
              </a:solidFill>
              <a:latin typeface="Traditional Arabic" panose="02020603050405020304" pitchFamily="18" charset="-78"/>
              <a:cs typeface="Traditional Arabic" panose="02020603050405020304" pitchFamily="18" charset="-78"/>
            </a:rPr>
            <a:t>«</a:t>
          </a:r>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التأصيل الشرعي للتأمين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660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66D19899-CF85-427F-924A-7E85DD8EC5B3}"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E2B7B2C8-811A-4200-BDEB-B5F38F3A4308}" type="presOf" srcId="{E2B2F456-D833-4A58-9419-41746105BBF3}" destId="{AB82ADAD-7B40-4949-A495-7D444D4ADD6B}" srcOrd="0" destOrd="0" presId="urn:microsoft.com/office/officeart/2005/8/layout/vList3"/>
    <dgm:cxn modelId="{8813E474-978B-4A26-98EB-1B1132245D26}" type="presParOf" srcId="{AB82ADAD-7B40-4949-A495-7D444D4ADD6B}" destId="{B06EB859-684C-4458-9D4A-A90FE58198F6}" srcOrd="0" destOrd="0" presId="urn:microsoft.com/office/officeart/2005/8/layout/vList3"/>
    <dgm:cxn modelId="{2CA13FF6-A27A-4A73-B7AE-593823FBC6F5}" type="presParOf" srcId="{B06EB859-684C-4458-9D4A-A90FE58198F6}" destId="{760BB782-9FDA-49E9-8FB2-59ABC3E2B0FB}" srcOrd="0" destOrd="0" presId="urn:microsoft.com/office/officeart/2005/8/layout/vList3"/>
    <dgm:cxn modelId="{C0F0947B-5A07-4DC9-8732-C8E74B9A8A3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8800" b="1" dirty="0" smtClean="0">
              <a:solidFill>
                <a:schemeClr val="tx1"/>
              </a:solidFill>
              <a:latin typeface="Traditional Arabic" panose="02020603050405020304" pitchFamily="18" charset="-78"/>
              <a:cs typeface="Traditional Arabic" panose="02020603050405020304" pitchFamily="18" charset="-78"/>
            </a:rPr>
            <a:t>(1) { وَتَعَاوَنُوا عَلَى الْبِرِّ وَالتَّقْوَىٰ وَلَا تَعَاوَنُوا عَلَى الْإِثْمِ وَالْعُدْوَانِ } </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التأصيل الشرعي للتأمين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99FF99"/>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7E828AB8-AE78-4B06-9201-EAB8631985D6}" type="presOf" srcId="{8CA0D45A-EE69-41AD-A8E8-7243ABBE0B2A}" destId="{17D57BC0-786F-4E71-9857-3395E4E457E2}" srcOrd="0" destOrd="0" presId="urn:microsoft.com/office/officeart/2005/8/layout/vList3"/>
    <dgm:cxn modelId="{2CFB8305-A271-4F03-ADBD-82431E0C1947}" type="presOf" srcId="{E2B2F456-D833-4A58-9419-41746105BBF3}" destId="{AB82ADAD-7B40-4949-A495-7D444D4ADD6B}" srcOrd="0" destOrd="0" presId="urn:microsoft.com/office/officeart/2005/8/layout/vList3"/>
    <dgm:cxn modelId="{2513A9BC-7CD9-484D-9339-BB8E1CE0EE14}" type="presParOf" srcId="{AB82ADAD-7B40-4949-A495-7D444D4ADD6B}" destId="{B06EB859-684C-4458-9D4A-A90FE58198F6}" srcOrd="0" destOrd="0" presId="urn:microsoft.com/office/officeart/2005/8/layout/vList3"/>
    <dgm:cxn modelId="{1021B83C-111F-46C8-B9CA-F9C3F0854E7D}" type="presParOf" srcId="{B06EB859-684C-4458-9D4A-A90FE58198F6}" destId="{760BB782-9FDA-49E9-8FB2-59ABC3E2B0FB}" srcOrd="0" destOrd="0" presId="urn:microsoft.com/office/officeart/2005/8/layout/vList3"/>
    <dgm:cxn modelId="{EF3D1C67-321E-4482-B4A6-FED9F67D2DEC}"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6000" b="1" dirty="0" smtClean="0">
              <a:solidFill>
                <a:schemeClr val="tx1"/>
              </a:solidFill>
              <a:latin typeface="Traditional Arabic" panose="02020603050405020304" pitchFamily="18" charset="-78"/>
              <a:cs typeface="Traditional Arabic" panose="02020603050405020304" pitchFamily="18" charset="-78"/>
            </a:rPr>
            <a:t>(1) ( إن الأشعريين إذا أَرْمَلُوا في الغزو، أو قلَّ طعام عِيَالهم بالمدينة جمعوا ما كان عندهم في ثوب واحد ثم اقتسموه بينهم في إناء واحد بالسويّة، فهم مني وأنا منهم </a:t>
          </a:r>
          <a:r>
            <a:rPr lang="ar-SA" sz="9600" b="1" dirty="0" smtClean="0">
              <a:solidFill>
                <a:schemeClr val="tx1"/>
              </a:solidFill>
              <a:latin typeface="Traditional Arabic" panose="02020603050405020304" pitchFamily="18" charset="-78"/>
              <a:cs typeface="Traditional Arabic" panose="02020603050405020304" pitchFamily="18" charset="-78"/>
            </a:rPr>
            <a:t>) </a:t>
          </a: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التأصيل الشرعي للتأمين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C00CC"/>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66753CF4-63F8-48AF-BE33-18078D25AFD2}" type="presOf" srcId="{8CA0D45A-EE69-41AD-A8E8-7243ABBE0B2A}" destId="{17D57BC0-786F-4E71-9857-3395E4E457E2}" srcOrd="0" destOrd="0" presId="urn:microsoft.com/office/officeart/2005/8/layout/vList3"/>
    <dgm:cxn modelId="{5ADE45ED-A2FD-42FC-A921-6705F0BF4760}" type="presOf" srcId="{E2B2F456-D833-4A58-9419-41746105BBF3}" destId="{AB82ADAD-7B40-4949-A495-7D444D4ADD6B}" srcOrd="0" destOrd="0" presId="urn:microsoft.com/office/officeart/2005/8/layout/vList3"/>
    <dgm:cxn modelId="{345C3DB8-47D7-418D-BEED-2466313047CC}" type="presParOf" srcId="{AB82ADAD-7B40-4949-A495-7D444D4ADD6B}" destId="{B06EB859-684C-4458-9D4A-A90FE58198F6}" srcOrd="0" destOrd="0" presId="urn:microsoft.com/office/officeart/2005/8/layout/vList3"/>
    <dgm:cxn modelId="{B01D8EC5-C6C2-4DCF-8DFD-66ECFC3D4BE5}" type="presParOf" srcId="{B06EB859-684C-4458-9D4A-A90FE58198F6}" destId="{760BB782-9FDA-49E9-8FB2-59ABC3E2B0FB}" srcOrd="0" destOrd="0" presId="urn:microsoft.com/office/officeart/2005/8/layout/vList3"/>
    <dgm:cxn modelId="{6382279E-FE9D-4F2E-90BD-1B913446D92E}"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dirty="0" smtClean="0">
              <a:solidFill>
                <a:schemeClr val="tx1"/>
              </a:solidFill>
              <a:latin typeface="Traditional Arabic" panose="02020603050405020304" pitchFamily="18" charset="-78"/>
              <a:cs typeface="Traditional Arabic" panose="02020603050405020304" pitchFamily="18" charset="-78"/>
            </a:rPr>
            <a:t>(2) أن الشارع جعل </a:t>
          </a:r>
          <a:r>
            <a:rPr lang="ar-SA" sz="9600" b="1" dirty="0" smtClean="0">
              <a:solidFill>
                <a:srgbClr val="FF0000"/>
              </a:solidFill>
              <a:latin typeface="Traditional Arabic" panose="02020603050405020304" pitchFamily="18" charset="-78"/>
              <a:cs typeface="Traditional Arabic" panose="02020603050405020304" pitchFamily="18" charset="-78"/>
            </a:rPr>
            <a:t>الدية</a:t>
          </a:r>
          <a:r>
            <a:rPr lang="ar-SA" sz="9600" b="1" dirty="0" smtClean="0">
              <a:solidFill>
                <a:schemeClr val="tx1"/>
              </a:solidFill>
              <a:latin typeface="Traditional Arabic" panose="02020603050405020304" pitchFamily="18" charset="-78"/>
              <a:cs typeface="Traditional Arabic" panose="02020603050405020304" pitchFamily="18" charset="-78"/>
            </a:rPr>
            <a:t> في الجنايات على عاقلة ( </a:t>
          </a:r>
          <a:r>
            <a:rPr lang="ar-SA" sz="9600" b="1" dirty="0" smtClean="0">
              <a:solidFill>
                <a:srgbClr val="FF0000"/>
              </a:solidFill>
              <a:latin typeface="Traditional Arabic" panose="02020603050405020304" pitchFamily="18" charset="-78"/>
              <a:cs typeface="Traditional Arabic" panose="02020603050405020304" pitchFamily="18" charset="-78"/>
            </a:rPr>
            <a:t>أهل</a:t>
          </a:r>
          <a:r>
            <a:rPr lang="ar-SA" sz="9600" b="1" dirty="0" smtClean="0">
              <a:solidFill>
                <a:schemeClr val="tx1"/>
              </a:solidFill>
              <a:latin typeface="Traditional Arabic" panose="02020603050405020304" pitchFamily="18" charset="-78"/>
              <a:cs typeface="Traditional Arabic" panose="02020603050405020304" pitchFamily="18" charset="-78"/>
            </a:rPr>
            <a:t> ) الجاني </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التأصيل الشرعي للتأمين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66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E945E84E-FB55-4061-9D02-F0610C50B935}" type="presOf" srcId="{8CA0D45A-EE69-41AD-A8E8-7243ABBE0B2A}" destId="{17D57BC0-786F-4E71-9857-3395E4E457E2}" srcOrd="0" destOrd="0" presId="urn:microsoft.com/office/officeart/2005/8/layout/vList3"/>
    <dgm:cxn modelId="{8E4AFBAF-888E-4A67-9131-5A77B283D8EF}" type="presOf" srcId="{E2B2F456-D833-4A58-9419-41746105BBF3}" destId="{AB82ADAD-7B40-4949-A495-7D444D4ADD6B}" srcOrd="0" destOrd="0" presId="urn:microsoft.com/office/officeart/2005/8/layout/vList3"/>
    <dgm:cxn modelId="{59D0858A-2051-47DE-BC6A-F7A789F3E1C6}" type="presParOf" srcId="{AB82ADAD-7B40-4949-A495-7D444D4ADD6B}" destId="{B06EB859-684C-4458-9D4A-A90FE58198F6}" srcOrd="0" destOrd="0" presId="urn:microsoft.com/office/officeart/2005/8/layout/vList3"/>
    <dgm:cxn modelId="{5DFBDCB1-119A-4C4E-A1EA-7B76A734B862}" type="presParOf" srcId="{B06EB859-684C-4458-9D4A-A90FE58198F6}" destId="{760BB782-9FDA-49E9-8FB2-59ABC3E2B0FB}" srcOrd="0" destOrd="0" presId="urn:microsoft.com/office/officeart/2005/8/layout/vList3"/>
    <dgm:cxn modelId="{E34FB10F-BC27-4704-AB68-A2801CDDAC2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8800" b="1" u="none" dirty="0" smtClean="0">
              <a:solidFill>
                <a:schemeClr val="tx1"/>
              </a:solidFill>
              <a:latin typeface="Traditional Arabic" panose="02020603050405020304" pitchFamily="18" charset="-78"/>
              <a:cs typeface="Traditional Arabic" panose="02020603050405020304" pitchFamily="18" charset="-78"/>
            </a:rPr>
            <a:t>(3) أن عقد التأمين التعاوني داخل في عقود التبرع</a:t>
          </a:r>
          <a:r>
            <a:rPr lang="ar-SA" sz="8800" b="1" u="none" dirty="0" smtClean="0">
              <a:solidFill>
                <a:srgbClr val="CC00CC"/>
              </a:solidFill>
              <a:latin typeface="Traditional Arabic" panose="02020603050405020304" pitchFamily="18" charset="-78"/>
              <a:cs typeface="Traditional Arabic" panose="02020603050405020304" pitchFamily="18" charset="-78"/>
            </a:rPr>
            <a:t> </a:t>
          </a:r>
        </a:p>
        <a:p>
          <a:pPr algn="r"/>
          <a:r>
            <a:rPr lang="ar-SA" sz="5400" b="1" u="none" dirty="0" smtClean="0">
              <a:solidFill>
                <a:schemeClr val="tx1"/>
              </a:solidFill>
              <a:latin typeface="Traditional Arabic" panose="02020603050405020304" pitchFamily="18" charset="-78"/>
              <a:cs typeface="Traditional Arabic" panose="02020603050405020304" pitchFamily="18" charset="-78"/>
            </a:rPr>
            <a:t>«</a:t>
          </a: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التأصيل الشرعي للتأمين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66FF33"/>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custLinFactNeighborX="-12023" custLinFactNeighborY="16965">
        <dgm:presLayoutVars>
          <dgm:bulletEnabled val="1"/>
        </dgm:presLayoutVars>
      </dgm:prSet>
      <dgm:spPr/>
      <dgm:t>
        <a:bodyPr/>
        <a:lstStyle/>
        <a:p>
          <a:endParaRPr lang="en-US"/>
        </a:p>
      </dgm:t>
    </dgm:pt>
  </dgm:ptLst>
  <dgm:cxnLst>
    <dgm:cxn modelId="{AED0A7F7-A053-46DF-A5CA-7E1249527564}"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92780153-E1B5-4E46-8F71-E46E88340536}" type="presOf" srcId="{8CA0D45A-EE69-41AD-A8E8-7243ABBE0B2A}" destId="{17D57BC0-786F-4E71-9857-3395E4E457E2}" srcOrd="0" destOrd="0" presId="urn:microsoft.com/office/officeart/2005/8/layout/vList3"/>
    <dgm:cxn modelId="{2EDC81C4-84D9-45F9-8A85-874D4A8EE327}" type="presParOf" srcId="{AB82ADAD-7B40-4949-A495-7D444D4ADD6B}" destId="{B06EB859-684C-4458-9D4A-A90FE58198F6}" srcOrd="0" destOrd="0" presId="urn:microsoft.com/office/officeart/2005/8/layout/vList3"/>
    <dgm:cxn modelId="{B56C3A27-DE64-421C-A8A6-66FB02A9DC0F}" type="presParOf" srcId="{B06EB859-684C-4458-9D4A-A90FE58198F6}" destId="{760BB782-9FDA-49E9-8FB2-59ABC3E2B0FB}" srcOrd="0" destOrd="0" presId="urn:microsoft.com/office/officeart/2005/8/layout/vList3"/>
    <dgm:cxn modelId="{99756B13-C33C-4946-A88B-F171F4160FF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8800" b="1" dirty="0" smtClean="0">
              <a:solidFill>
                <a:schemeClr val="tx1"/>
              </a:solidFill>
              <a:latin typeface="Traditional Arabic" panose="02020603050405020304" pitchFamily="18" charset="-78"/>
              <a:cs typeface="Traditional Arabic" panose="02020603050405020304" pitchFamily="18" charset="-78"/>
            </a:rPr>
            <a:t>(4) خلو التأمين التعاوني من الربا</a:t>
          </a:r>
          <a:endParaRPr lang="ar-SA" sz="8800" b="1" dirty="0" smtClean="0">
            <a:solidFill>
              <a:srgbClr val="CC00CC"/>
            </a:solidFill>
            <a:latin typeface="Traditional Arabic" panose="02020603050405020304" pitchFamily="18" charset="-78"/>
            <a:cs typeface="Traditional Arabic" panose="02020603050405020304" pitchFamily="18" charset="-78"/>
          </a:endParaRPr>
        </a:p>
        <a:p>
          <a:pPr algn="ct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التأصيل الشرعي للتأمين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68A227AF-8F65-40A2-9A54-986E4A5FC8C7}" type="presOf" srcId="{E2B2F456-D833-4A58-9419-41746105BBF3}" destId="{AB82ADAD-7B40-4949-A495-7D444D4ADD6B}" srcOrd="0" destOrd="0" presId="urn:microsoft.com/office/officeart/2005/8/layout/vList3"/>
    <dgm:cxn modelId="{8AD9789B-B95F-4B07-B2E7-63485AE6ACDF}" type="presOf" srcId="{8CA0D45A-EE69-41AD-A8E8-7243ABBE0B2A}" destId="{17D57BC0-786F-4E71-9857-3395E4E457E2}" srcOrd="0" destOrd="0" presId="urn:microsoft.com/office/officeart/2005/8/layout/vList3"/>
    <dgm:cxn modelId="{41CD0855-6D35-4949-87D9-8480F6BF4C6A}" type="presParOf" srcId="{AB82ADAD-7B40-4949-A495-7D444D4ADD6B}" destId="{B06EB859-684C-4458-9D4A-A90FE58198F6}" srcOrd="0" destOrd="0" presId="urn:microsoft.com/office/officeart/2005/8/layout/vList3"/>
    <dgm:cxn modelId="{80E90D4B-E922-45EF-8F24-3EEB16291124}" type="presParOf" srcId="{B06EB859-684C-4458-9D4A-A90FE58198F6}" destId="{760BB782-9FDA-49E9-8FB2-59ABC3E2B0FB}" srcOrd="0" destOrd="0" presId="urn:microsoft.com/office/officeart/2005/8/layout/vList3"/>
    <dgm:cxn modelId="{3BED409F-A3C7-44A9-977D-D09B19A8B8EE}"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(5) أنه لا يضر جهل المساهمين بما سيعود عليهم من النفع ؛ لأنهم متبرعون</a:t>
          </a:r>
          <a:endParaRPr lang="ar-SA" sz="8000" b="1" dirty="0" smtClean="0">
            <a:solidFill>
              <a:srgbClr val="CC00CC"/>
            </a:solidFill>
            <a:latin typeface="Traditional Arabic" panose="02020603050405020304" pitchFamily="18" charset="-78"/>
            <a:cs typeface="Traditional Arabic" panose="02020603050405020304" pitchFamily="18" charset="-78"/>
          </a:endParaRP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التأصيل الشرعي للتأمين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0000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46B56384-1168-407C-BD8E-3515F382A1AF}" type="presOf" srcId="{E2B2F456-D833-4A58-9419-41746105BBF3}" destId="{AB82ADAD-7B40-4949-A495-7D444D4ADD6B}" srcOrd="0" destOrd="0" presId="urn:microsoft.com/office/officeart/2005/8/layout/vList3"/>
    <dgm:cxn modelId="{4EA63FA3-6E9F-482F-91E5-170734FE5B42}" type="presOf" srcId="{8CA0D45A-EE69-41AD-A8E8-7243ABBE0B2A}" destId="{17D57BC0-786F-4E71-9857-3395E4E457E2}" srcOrd="0" destOrd="0" presId="urn:microsoft.com/office/officeart/2005/8/layout/vList3"/>
    <dgm:cxn modelId="{9ADB710D-0642-4801-89B7-3809A1F2BE24}" type="presParOf" srcId="{AB82ADAD-7B40-4949-A495-7D444D4ADD6B}" destId="{B06EB859-684C-4458-9D4A-A90FE58198F6}" srcOrd="0" destOrd="0" presId="urn:microsoft.com/office/officeart/2005/8/layout/vList3"/>
    <dgm:cxn modelId="{80485F32-297D-4122-82E0-501EA647C540}" type="presParOf" srcId="{B06EB859-684C-4458-9D4A-A90FE58198F6}" destId="{760BB782-9FDA-49E9-8FB2-59ABC3E2B0FB}" srcOrd="0" destOrd="0" presId="urn:microsoft.com/office/officeart/2005/8/layout/vList3"/>
    <dgm:cxn modelId="{180FFFA5-94BB-42ED-8D88-2208778798B1}"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7200" b="1" dirty="0" smtClean="0">
              <a:solidFill>
                <a:schemeClr val="tx1"/>
              </a:solidFill>
              <a:latin typeface="Traditional Arabic" panose="02020603050405020304" pitchFamily="18" charset="-78"/>
              <a:cs typeface="Traditional Arabic" panose="02020603050405020304" pitchFamily="18" charset="-78"/>
            </a:rPr>
            <a:t>(6) أن استثمار أقساط التأمين من قبل طرف خارجي يعتبر من قبيل عقد الإجارة وهو من العقود الجائزة</a:t>
          </a:r>
          <a:endParaRPr lang="ar-SA" sz="7200" b="1" dirty="0" smtClean="0">
            <a:solidFill>
              <a:srgbClr val="CC00CC"/>
            </a:solidFill>
            <a:latin typeface="Traditional Arabic" panose="02020603050405020304" pitchFamily="18" charset="-78"/>
            <a:cs typeface="Traditional Arabic" panose="02020603050405020304" pitchFamily="18" charset="-78"/>
          </a:endParaRP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التأصيل الشرعي للتأمين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B0F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C86E0DC4-4647-4DD0-A893-650D2A0A4AE0}" type="presOf" srcId="{E2B2F456-D833-4A58-9419-41746105BBF3}" destId="{AB82ADAD-7B40-4949-A495-7D444D4ADD6B}" srcOrd="0" destOrd="0" presId="urn:microsoft.com/office/officeart/2005/8/layout/vList3"/>
    <dgm:cxn modelId="{09368824-5310-4FEA-BD0E-6D890F68495F}" type="presOf" srcId="{8CA0D45A-EE69-41AD-A8E8-7243ABBE0B2A}" destId="{17D57BC0-786F-4E71-9857-3395E4E457E2}" srcOrd="0" destOrd="0" presId="urn:microsoft.com/office/officeart/2005/8/layout/vList3"/>
    <dgm:cxn modelId="{4E0FEACE-FC37-41F8-8CFC-93607C49EB0C}" type="presParOf" srcId="{AB82ADAD-7B40-4949-A495-7D444D4ADD6B}" destId="{B06EB859-684C-4458-9D4A-A90FE58198F6}" srcOrd="0" destOrd="0" presId="urn:microsoft.com/office/officeart/2005/8/layout/vList3"/>
    <dgm:cxn modelId="{0C7DD898-AFA0-42D8-95D8-2B0CC9EA7E2E}" type="presParOf" srcId="{B06EB859-684C-4458-9D4A-A90FE58198F6}" destId="{760BB782-9FDA-49E9-8FB2-59ABC3E2B0FB}" srcOrd="0" destOrd="0" presId="urn:microsoft.com/office/officeart/2005/8/layout/vList3"/>
    <dgm:cxn modelId="{361E18AA-A418-4C6F-8FFC-05347222F70A}"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(1) تأمين معاشات الموظفين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أنواع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C619E981-5FA9-4F5A-B793-FF8D881887D2}" type="presOf" srcId="{8CA0D45A-EE69-41AD-A8E8-7243ABBE0B2A}" destId="{17D57BC0-786F-4E71-9857-3395E4E457E2}" srcOrd="0" destOrd="0" presId="urn:microsoft.com/office/officeart/2005/8/layout/vList3"/>
    <dgm:cxn modelId="{9E786787-6051-4352-B8D2-24A1AEEF9753}"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E7025948-FAC6-4364-B447-D546B5F9EC6B}" type="presParOf" srcId="{AB82ADAD-7B40-4949-A495-7D444D4ADD6B}" destId="{B06EB859-684C-4458-9D4A-A90FE58198F6}" srcOrd="0" destOrd="0" presId="urn:microsoft.com/office/officeart/2005/8/layout/vList3"/>
    <dgm:cxn modelId="{93DA5343-DF6C-4270-A0A0-3550D2A25A51}" type="presParOf" srcId="{B06EB859-684C-4458-9D4A-A90FE58198F6}" destId="{760BB782-9FDA-49E9-8FB2-59ABC3E2B0FB}" srcOrd="0" destOrd="0" presId="urn:microsoft.com/office/officeart/2005/8/layout/vList3"/>
    <dgm:cxn modelId="{FB550AD0-9E9D-451E-A637-DAF20E8F6BF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(2) تأمين المعاشات للعمال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أنواع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DD811BFD-7814-46D2-B654-1D7D14D5BE8F}"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906B5E41-AA0D-47A9-A36D-A66B0E81C47E}" type="presOf" srcId="{E2B2F456-D833-4A58-9419-41746105BBF3}" destId="{AB82ADAD-7B40-4949-A495-7D444D4ADD6B}" srcOrd="0" destOrd="0" presId="urn:microsoft.com/office/officeart/2005/8/layout/vList3"/>
    <dgm:cxn modelId="{20E1B1C3-B5FF-4CE8-A721-373B5395D319}" type="presParOf" srcId="{AB82ADAD-7B40-4949-A495-7D444D4ADD6B}" destId="{B06EB859-684C-4458-9D4A-A90FE58198F6}" srcOrd="0" destOrd="0" presId="urn:microsoft.com/office/officeart/2005/8/layout/vList3"/>
    <dgm:cxn modelId="{7EF46984-2EBE-432B-96B9-24F83A1F9D40}" type="presParOf" srcId="{B06EB859-684C-4458-9D4A-A90FE58198F6}" destId="{760BB782-9FDA-49E9-8FB2-59ABC3E2B0FB}" srcOrd="0" destOrd="0" presId="urn:microsoft.com/office/officeart/2005/8/layout/vList3"/>
    <dgm:cxn modelId="{6551AED3-AA1A-44D7-AAA9-CF3487D77370}"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7200" b="1" dirty="0" smtClean="0">
              <a:solidFill>
                <a:schemeClr val="tx1"/>
              </a:solidFill>
              <a:latin typeface="Traditional Arabic" panose="02020603050405020304" pitchFamily="18" charset="-78"/>
              <a:cs typeface="Traditional Arabic" panose="02020603050405020304" pitchFamily="18" charset="-78"/>
            </a:rPr>
            <a:t>اشتراك بين مجموعة من الأشخاص بدفع مبلغ معين يؤدى منه التعويض لمن يصيبه ضرر منهم...</a:t>
          </a:r>
        </a:p>
        <a:p>
          <a:pPr algn="r"/>
          <a:r>
            <a:rPr lang="ar-SA" sz="6600" b="1" dirty="0" smtClean="0">
              <a:solidFill>
                <a:schemeClr val="tx1"/>
              </a:solidFill>
              <a:latin typeface="Traditional Arabic" panose="02020603050405020304" pitchFamily="18" charset="-78"/>
              <a:cs typeface="Traditional Arabic" panose="02020603050405020304" pitchFamily="18" charset="-78"/>
            </a:rPr>
            <a:t>« </a:t>
          </a:r>
          <a:r>
            <a:rPr lang="ar-SA" sz="6600" b="1" cap="none" spc="0" dirty="0" smtClean="0">
              <a:ln w="0"/>
              <a:solidFill>
                <a:srgbClr val="7030A0"/>
              </a:solidFill>
              <a:effectLst>
                <a:outerShdw blurRad="38100" dist="19050" dir="2700000" algn="tl" rotWithShape="0">
                  <a:schemeClr val="dk1">
                    <a:alpha val="40000"/>
                  </a:schemeClr>
                </a:outerShdw>
              </a:effectLst>
              <a:latin typeface="+mn-lt"/>
              <a:cs typeface="Arabic Typesetting" panose="03020402040406030203" pitchFamily="66" charset="-78"/>
            </a:rPr>
            <a:t>تعريف التأمين التعاوني</a:t>
          </a:r>
          <a:endParaRPr lang="ar-SA" sz="6600" b="1" dirty="0" smtClean="0">
            <a:solidFill>
              <a:srgbClr val="7030A0"/>
            </a:solidFill>
            <a:latin typeface="+mn-lt"/>
            <a:cs typeface="Arabic Typesetting" panose="03020402040406030203" pitchFamily="66"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92D05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0A6E589D-CA81-4CC1-AB0A-1A3C83702D66}" type="presOf" srcId="{8CA0D45A-EE69-41AD-A8E8-7243ABBE0B2A}" destId="{17D57BC0-786F-4E71-9857-3395E4E457E2}" srcOrd="0" destOrd="0" presId="urn:microsoft.com/office/officeart/2005/8/layout/vList3"/>
    <dgm:cxn modelId="{840D8D7C-5147-4F58-8EE0-14E2BC003F24}" type="presOf" srcId="{E2B2F456-D833-4A58-9419-41746105BBF3}" destId="{AB82ADAD-7B40-4949-A495-7D444D4ADD6B}" srcOrd="0" destOrd="0" presId="urn:microsoft.com/office/officeart/2005/8/layout/vList3"/>
    <dgm:cxn modelId="{04354D4E-8D20-404B-8E84-25A4D993B0CA}" type="presParOf" srcId="{AB82ADAD-7B40-4949-A495-7D444D4ADD6B}" destId="{B06EB859-684C-4458-9D4A-A90FE58198F6}" srcOrd="0" destOrd="0" presId="urn:microsoft.com/office/officeart/2005/8/layout/vList3"/>
    <dgm:cxn modelId="{FF3A3C4E-02AD-4471-BADF-FA097F9465E6}" type="presParOf" srcId="{B06EB859-684C-4458-9D4A-A90FE58198F6}" destId="{760BB782-9FDA-49E9-8FB2-59ABC3E2B0FB}" srcOrd="0" destOrd="0" presId="urn:microsoft.com/office/officeart/2005/8/layout/vList3"/>
    <dgm:cxn modelId="{AAFB8575-9187-4B51-887D-FD9277CA4BBC}"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8000" b="1" dirty="0" smtClean="0">
              <a:solidFill>
                <a:schemeClr val="tx1"/>
              </a:solidFill>
              <a:latin typeface="Traditional Arabic" panose="02020603050405020304" pitchFamily="18" charset="-78"/>
              <a:cs typeface="Traditional Arabic" panose="02020603050405020304" pitchFamily="18" charset="-78"/>
            </a:rPr>
            <a:t>(3) تعاون أصحاب المصالح المشتركة </a:t>
          </a:r>
        </a:p>
        <a:p>
          <a:r>
            <a:rPr lang="ar-SA" sz="8000" b="1" dirty="0" smtClean="0">
              <a:solidFill>
                <a:schemeClr val="tx1"/>
              </a:solidFill>
              <a:latin typeface="Traditional Arabic" panose="02020603050405020304" pitchFamily="18" charset="-78"/>
              <a:cs typeface="Traditional Arabic" panose="02020603050405020304" pitchFamily="18" charset="-78"/>
            </a:rPr>
            <a:t>( الجمعيات التعاونية )</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أنواع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99D8A5B3-D353-409B-A598-8586EEBAAB55}" type="presOf" srcId="{E2B2F456-D833-4A58-9419-41746105BBF3}" destId="{AB82ADAD-7B40-4949-A495-7D444D4ADD6B}" srcOrd="0" destOrd="0" presId="urn:microsoft.com/office/officeart/2005/8/layout/vList3"/>
    <dgm:cxn modelId="{E06163D4-FA58-4EC7-A54B-672140E211F8}" type="presOf" srcId="{8CA0D45A-EE69-41AD-A8E8-7243ABBE0B2A}" destId="{17D57BC0-786F-4E71-9857-3395E4E457E2}" srcOrd="0" destOrd="0" presId="urn:microsoft.com/office/officeart/2005/8/layout/vList3"/>
    <dgm:cxn modelId="{9BE37DA2-EE91-4090-9D94-42E481BF7F1D}" type="presParOf" srcId="{AB82ADAD-7B40-4949-A495-7D444D4ADD6B}" destId="{B06EB859-684C-4458-9D4A-A90FE58198F6}" srcOrd="0" destOrd="0" presId="urn:microsoft.com/office/officeart/2005/8/layout/vList3"/>
    <dgm:cxn modelId="{1E4E4C71-0025-412E-A06E-BF60CA445444}" type="presParOf" srcId="{B06EB859-684C-4458-9D4A-A90FE58198F6}" destId="{760BB782-9FDA-49E9-8FB2-59ABC3E2B0FB}" srcOrd="0" destOrd="0" presId="urn:microsoft.com/office/officeart/2005/8/layout/vList3"/>
    <dgm:cxn modelId="{CDE66C5A-05D0-4D83-B61E-C87C2B1127C3}"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r>
            <a:rPr lang="ar-SA" sz="9600" b="1" dirty="0" smtClean="0">
              <a:solidFill>
                <a:schemeClr val="tx1"/>
              </a:solidFill>
              <a:latin typeface="Traditional Arabic" panose="02020603050405020304" pitchFamily="18" charset="-78"/>
              <a:cs typeface="Traditional Arabic" panose="02020603050405020304" pitchFamily="18" charset="-78"/>
            </a:rPr>
            <a:t>(4) شركات التأمين التعاوني</a:t>
          </a:r>
        </a:p>
        <a:p>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أنواع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FB136D09-25D7-4DAB-9D56-7A0F07946072}" type="presOf" srcId="{E2B2F456-D833-4A58-9419-41746105BBF3}" destId="{AB82ADAD-7B40-4949-A495-7D444D4ADD6B}" srcOrd="0" destOrd="0" presId="urn:microsoft.com/office/officeart/2005/8/layout/vList3"/>
    <dgm:cxn modelId="{00CA906F-942F-4A08-B337-B85EE10AB8D2}" type="presOf" srcId="{8CA0D45A-EE69-41AD-A8E8-7243ABBE0B2A}" destId="{17D57BC0-786F-4E71-9857-3395E4E457E2}" srcOrd="0" destOrd="0" presId="urn:microsoft.com/office/officeart/2005/8/layout/vList3"/>
    <dgm:cxn modelId="{EDAEF9BC-EB91-4959-B934-F77B6C6AF9E3}" type="presParOf" srcId="{AB82ADAD-7B40-4949-A495-7D444D4ADD6B}" destId="{B06EB859-684C-4458-9D4A-A90FE58198F6}" srcOrd="0" destOrd="0" presId="urn:microsoft.com/office/officeart/2005/8/layout/vList3"/>
    <dgm:cxn modelId="{21BD880A-E4F6-4130-B8D5-45CABB264A28}" type="presParOf" srcId="{B06EB859-684C-4458-9D4A-A90FE58198F6}" destId="{760BB782-9FDA-49E9-8FB2-59ABC3E2B0FB}" srcOrd="0" destOrd="0" presId="urn:microsoft.com/office/officeart/2005/8/layout/vList3"/>
    <dgm:cxn modelId="{71B96704-0352-4DF9-B46B-EB80FB120A7B}"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D3CCB60B-1A08-41E5-B3AB-214879000991}">
      <dgm:prSet phldrT="[Text]" custT="1"/>
      <dgm:spPr/>
      <dgm:t>
        <a:bodyPr/>
        <a:lstStyle/>
        <a:p>
          <a:r>
            <a:rPr lang="ar-SA" sz="8800" b="1" dirty="0" smtClean="0">
              <a:solidFill>
                <a:schemeClr val="tx1"/>
              </a:solidFill>
              <a:latin typeface="Traditional Arabic" panose="02020603050405020304" pitchFamily="18" charset="-78"/>
              <a:cs typeface="Traditional Arabic" panose="02020603050405020304" pitchFamily="18" charset="-78"/>
            </a:rPr>
            <a:t>تعريف التأمين التجاري</a:t>
          </a:r>
          <a:endParaRPr lang="en-US" sz="8800" b="1" dirty="0">
            <a:solidFill>
              <a:schemeClr val="tx1"/>
            </a:solidFill>
            <a:latin typeface="Traditional Arabic" panose="02020603050405020304" pitchFamily="18" charset="-78"/>
            <a:cs typeface="Traditional Arabic" panose="02020603050405020304" pitchFamily="18" charset="-78"/>
          </a:endParaRPr>
        </a:p>
      </dgm:t>
    </dgm:pt>
    <dgm:pt modelId="{AC00BE2D-8B28-4B30-8BB4-ED74290EBF87}" type="parTrans" cxnId="{3917E563-F6DC-474C-8F38-CECD88637658}">
      <dgm:prSet/>
      <dgm:spPr/>
      <dgm:t>
        <a:bodyPr/>
        <a:lstStyle/>
        <a:p>
          <a:endParaRPr lang="en-US"/>
        </a:p>
      </dgm:t>
    </dgm:pt>
    <dgm:pt modelId="{7CC44432-B1FA-4BD0-A2EC-59CFA211FF89}" type="sibTrans" cxnId="{3917E563-F6DC-474C-8F38-CECD88637658}">
      <dgm:prSet/>
      <dgm:spPr/>
      <dgm:t>
        <a:bodyPr/>
        <a:lstStyle/>
        <a:p>
          <a:endParaRPr lang="en-US"/>
        </a:p>
      </dgm:t>
    </dgm:pt>
    <dgm:pt modelId="{8CA0D45A-EE69-41AD-A8E8-7243ABBE0B2A}">
      <dgm:prSet phldrT="[Text]" custT="1"/>
      <dgm:spPr/>
      <dgm:t>
        <a:bodyPr/>
        <a:lstStyle/>
        <a:p>
          <a:r>
            <a:rPr lang="ar-SA" sz="8800" b="1" dirty="0" smtClean="0">
              <a:solidFill>
                <a:schemeClr val="tx1"/>
              </a:solidFill>
              <a:latin typeface="Traditional Arabic" panose="02020603050405020304" pitchFamily="18" charset="-78"/>
              <a:cs typeface="Traditional Arabic" panose="02020603050405020304" pitchFamily="18" charset="-78"/>
            </a:rPr>
            <a:t>أنواع التأمين التجاري</a:t>
          </a:r>
          <a:endParaRPr lang="en-US" sz="8800" b="1" dirty="0">
            <a:solidFill>
              <a:schemeClr val="tx1"/>
            </a:solidFill>
            <a:latin typeface="Traditional Arabic" panose="02020603050405020304" pitchFamily="18" charset="-78"/>
            <a:cs typeface="Traditional Arabic" panose="02020603050405020304" pitchFamily="18"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2C18403D-BD12-4786-B88F-C870B580E686}">
      <dgm:prSet phldrT="[Text]" custT="1"/>
      <dgm:spPr/>
      <dgm:t>
        <a:bodyPr/>
        <a:lstStyle/>
        <a:p>
          <a:r>
            <a:rPr lang="ar-SA" sz="8800" b="1" dirty="0" smtClean="0">
              <a:solidFill>
                <a:schemeClr val="tx1"/>
              </a:solidFill>
              <a:latin typeface="Traditional Arabic" panose="02020603050405020304" pitchFamily="18" charset="-78"/>
              <a:cs typeface="Traditional Arabic" panose="02020603050405020304" pitchFamily="18" charset="-78"/>
            </a:rPr>
            <a:t>حكم التأمين التجاري</a:t>
          </a:r>
          <a:endParaRPr lang="en-US" sz="8800" b="1" dirty="0">
            <a:solidFill>
              <a:schemeClr val="tx1"/>
            </a:solidFill>
            <a:latin typeface="Traditional Arabic" panose="02020603050405020304" pitchFamily="18" charset="-78"/>
            <a:cs typeface="Traditional Arabic" panose="02020603050405020304" pitchFamily="18" charset="-78"/>
          </a:endParaRPr>
        </a:p>
      </dgm:t>
    </dgm:pt>
    <dgm:pt modelId="{FEE179C4-D9D2-492A-87E1-FE9BD379EB9E}" type="parTrans" cxnId="{5503726F-F164-4C2D-9AFF-E9A21FF99945}">
      <dgm:prSet/>
      <dgm:spPr/>
      <dgm:t>
        <a:bodyPr/>
        <a:lstStyle/>
        <a:p>
          <a:endParaRPr lang="en-US"/>
        </a:p>
      </dgm:t>
    </dgm:pt>
    <dgm:pt modelId="{FA2B64B2-40C2-4DCB-AA0E-059166F711D9}" type="sibTrans" cxnId="{5503726F-F164-4C2D-9AFF-E9A21FF99945}">
      <dgm:prSet/>
      <dgm:spPr/>
      <dgm:t>
        <a:bodyPr/>
        <a:lstStyle/>
        <a:p>
          <a:endParaRPr lang="en-US"/>
        </a:p>
      </dgm:t>
    </dgm:pt>
    <dgm:pt modelId="{8718F1B1-3CC7-4932-9AD4-A19DD5951C36}">
      <dgm:prSet custT="1"/>
      <dgm:spPr/>
      <dgm:t>
        <a:bodyPr/>
        <a:lstStyle/>
        <a:p>
          <a:r>
            <a:rPr lang="ar-SA" sz="5400" b="1" dirty="0" smtClean="0">
              <a:solidFill>
                <a:schemeClr val="tx1"/>
              </a:solidFill>
              <a:latin typeface="Traditional Arabic" panose="02020603050405020304" pitchFamily="18" charset="-78"/>
              <a:cs typeface="Traditional Arabic" panose="02020603050405020304" pitchFamily="18" charset="-78"/>
            </a:rPr>
            <a:t>أهم الفروق بين التأمين التجاري والتأمين التعاوني</a:t>
          </a:r>
          <a:endParaRPr lang="en-US" sz="5400" dirty="0">
            <a:solidFill>
              <a:schemeClr val="tx1"/>
            </a:solidFill>
          </a:endParaRPr>
        </a:p>
      </dgm:t>
    </dgm:pt>
    <dgm:pt modelId="{15E2D886-EEDB-4CCB-9229-6E40B689BC8D}" type="parTrans" cxnId="{74CFAC21-6765-49AD-BA2A-283C33CBF493}">
      <dgm:prSet/>
      <dgm:spPr/>
      <dgm:t>
        <a:bodyPr/>
        <a:lstStyle/>
        <a:p>
          <a:pPr rtl="1"/>
          <a:endParaRPr lang="ar-SA"/>
        </a:p>
      </dgm:t>
    </dgm:pt>
    <dgm:pt modelId="{3C741E99-0FE9-4484-B936-D0FEE18AE5F5}" type="sibTrans" cxnId="{74CFAC21-6765-49AD-BA2A-283C33CBF493}">
      <dgm:prSet/>
      <dgm:spPr/>
      <dgm:t>
        <a:bodyPr/>
        <a:lstStyle/>
        <a:p>
          <a:pPr rtl="1"/>
          <a:endParaRPr lang="ar-SA"/>
        </a:p>
      </dgm:t>
    </dgm:pt>
    <dgm:pt modelId="{AB82ADAD-7B40-4949-A495-7D444D4ADD6B}" type="pres">
      <dgm:prSet presAssocID="{E2B2F456-D833-4A58-9419-41746105BBF3}" presName="linearFlow" presStyleCnt="0">
        <dgm:presLayoutVars>
          <dgm:dir val="rev"/>
          <dgm:resizeHandles val="exact"/>
        </dgm:presLayoutVars>
      </dgm:prSet>
      <dgm:spPr/>
    </dgm:pt>
    <dgm:pt modelId="{F0D059C6-31C2-4994-B9F0-101456615808}" type="pres">
      <dgm:prSet presAssocID="{D3CCB60B-1A08-41E5-B3AB-214879000991}" presName="composite" presStyleCnt="0"/>
      <dgm:spPr/>
    </dgm:pt>
    <dgm:pt modelId="{02E48D08-684B-4EF7-8849-1DB9E8603BC3}" type="pres">
      <dgm:prSet presAssocID="{D3CCB60B-1A08-41E5-B3AB-214879000991}" presName="imgShp" presStyleLbl="fgImgPlace1" presStyleIdx="0" presStyleCnt="4" custLinFactX="29640" custLinFactNeighborX="100000" custLinFactNeighborY="-21"/>
      <dgm:spPr>
        <a:prstGeom prst="smileyFace">
          <a:avLst/>
        </a:prstGeom>
        <a:solidFill>
          <a:srgbClr val="0070C0"/>
        </a:solidFill>
        <a:ln>
          <a:solidFill>
            <a:schemeClr val="tx1"/>
          </a:solidFill>
        </a:ln>
      </dgm:spPr>
    </dgm:pt>
    <dgm:pt modelId="{E737CBBB-54BF-488E-860E-ED7DF88429C9}" type="pres">
      <dgm:prSet presAssocID="{D3CCB60B-1A08-41E5-B3AB-214879000991}" presName="txShp" presStyleLbl="node1" presStyleIdx="0" presStyleCnt="4" custScaleX="141214">
        <dgm:presLayoutVars>
          <dgm:bulletEnabled val="1"/>
        </dgm:presLayoutVars>
      </dgm:prSet>
      <dgm:spPr/>
      <dgm:t>
        <a:bodyPr/>
        <a:lstStyle/>
        <a:p>
          <a:endParaRPr lang="en-US"/>
        </a:p>
      </dgm:t>
    </dgm:pt>
    <dgm:pt modelId="{ACA2CF66-58C7-47C4-8993-E51BE4728806}" type="pres">
      <dgm:prSet presAssocID="{7CC44432-B1FA-4BD0-A2EC-59CFA211FF89}" presName="spacing" presStyleCnt="0"/>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1" presStyleCnt="4" custLinFactX="21890" custLinFactNeighborX="100000" custLinFactNeighborY="1528"/>
      <dgm:spPr>
        <a:prstGeom prst="smileyFace">
          <a:avLst/>
        </a:prstGeom>
        <a:solidFill>
          <a:srgbClr val="0070C0"/>
        </a:solidFill>
        <a:ln>
          <a:solidFill>
            <a:schemeClr val="tx1"/>
          </a:solidFill>
        </a:ln>
      </dgm:spPr>
    </dgm:pt>
    <dgm:pt modelId="{17D57BC0-786F-4E71-9857-3395E4E457E2}" type="pres">
      <dgm:prSet presAssocID="{8CA0D45A-EE69-41AD-A8E8-7243ABBE0B2A}" presName="txShp" presStyleLbl="node1" presStyleIdx="1" presStyleCnt="4" custScaleX="140808">
        <dgm:presLayoutVars>
          <dgm:bulletEnabled val="1"/>
        </dgm:presLayoutVars>
      </dgm:prSet>
      <dgm:spPr/>
      <dgm:t>
        <a:bodyPr/>
        <a:lstStyle/>
        <a:p>
          <a:endParaRPr lang="en-US"/>
        </a:p>
      </dgm:t>
    </dgm:pt>
    <dgm:pt modelId="{474B7DE6-A476-4066-A9BB-B44E57AEE948}" type="pres">
      <dgm:prSet presAssocID="{5BBB6CB0-CCB8-4E6F-84F2-9C65F63482FC}" presName="spacing" presStyleCnt="0"/>
      <dgm:spPr/>
    </dgm:pt>
    <dgm:pt modelId="{2E9EF3E2-324E-4C6E-9C32-2B36E5283C6A}" type="pres">
      <dgm:prSet presAssocID="{2C18403D-BD12-4786-B88F-C870B580E686}" presName="composite" presStyleCnt="0"/>
      <dgm:spPr/>
    </dgm:pt>
    <dgm:pt modelId="{C2B3EEAD-A872-453B-8392-848176B73586}" type="pres">
      <dgm:prSet presAssocID="{2C18403D-BD12-4786-B88F-C870B580E686}" presName="imgShp" presStyleLbl="fgImgPlace1" presStyleIdx="2" presStyleCnt="4" custLinFactX="22000" custLinFactNeighborX="100000" custLinFactNeighborY="2724"/>
      <dgm:spPr>
        <a:prstGeom prst="smileyFace">
          <a:avLst/>
        </a:prstGeom>
        <a:solidFill>
          <a:srgbClr val="0070C0"/>
        </a:solidFill>
        <a:ln>
          <a:solidFill>
            <a:schemeClr val="tx1"/>
          </a:solidFill>
        </a:ln>
      </dgm:spPr>
      <dgm:t>
        <a:bodyPr/>
        <a:lstStyle/>
        <a:p>
          <a:endParaRPr lang="en-US"/>
        </a:p>
      </dgm:t>
    </dgm:pt>
    <dgm:pt modelId="{6452C1C1-F05A-43B4-A033-398C1A07A5FF}" type="pres">
      <dgm:prSet presAssocID="{2C18403D-BD12-4786-B88F-C870B580E686}" presName="txShp" presStyleLbl="node1" presStyleIdx="2" presStyleCnt="4" custScaleX="140808">
        <dgm:presLayoutVars>
          <dgm:bulletEnabled val="1"/>
        </dgm:presLayoutVars>
      </dgm:prSet>
      <dgm:spPr/>
      <dgm:t>
        <a:bodyPr/>
        <a:lstStyle/>
        <a:p>
          <a:endParaRPr lang="en-US"/>
        </a:p>
      </dgm:t>
    </dgm:pt>
    <dgm:pt modelId="{E3E5ED69-BB49-401E-911A-53E30A371B5C}" type="pres">
      <dgm:prSet presAssocID="{FA2B64B2-40C2-4DCB-AA0E-059166F711D9}" presName="spacing" presStyleCnt="0"/>
      <dgm:spPr/>
    </dgm:pt>
    <dgm:pt modelId="{EED212A6-7DF2-40D3-AAFC-3548B9FCD508}" type="pres">
      <dgm:prSet presAssocID="{8718F1B1-3CC7-4932-9AD4-A19DD5951C36}" presName="composite" presStyleCnt="0"/>
      <dgm:spPr/>
    </dgm:pt>
    <dgm:pt modelId="{9EC9E6EB-1DB4-4116-82DE-33EA8A3B553E}" type="pres">
      <dgm:prSet presAssocID="{8718F1B1-3CC7-4932-9AD4-A19DD5951C36}" presName="imgShp" presStyleLbl="fgImgPlace1" presStyleIdx="3" presStyleCnt="4" custLinFactX="17304" custLinFactNeighborX="100000" custLinFactNeighborY="1549"/>
      <dgm:spPr>
        <a:prstGeom prst="smileyFace">
          <a:avLst/>
        </a:prstGeom>
        <a:solidFill>
          <a:srgbClr val="0070C0"/>
        </a:solidFill>
        <a:ln>
          <a:solidFill>
            <a:schemeClr val="tx1"/>
          </a:solidFill>
        </a:ln>
      </dgm:spPr>
    </dgm:pt>
    <dgm:pt modelId="{D618447E-F035-4423-B17D-92268A71652E}" type="pres">
      <dgm:prSet presAssocID="{8718F1B1-3CC7-4932-9AD4-A19DD5951C36}" presName="txShp" presStyleLbl="node1" presStyleIdx="3" presStyleCnt="4" custScaleX="140808">
        <dgm:presLayoutVars>
          <dgm:bulletEnabled val="1"/>
        </dgm:presLayoutVars>
      </dgm:prSet>
      <dgm:spPr/>
      <dgm:t>
        <a:bodyPr/>
        <a:lstStyle/>
        <a:p>
          <a:endParaRPr lang="en-US"/>
        </a:p>
      </dgm:t>
    </dgm:pt>
  </dgm:ptLst>
  <dgm:cxnLst>
    <dgm:cxn modelId="{3917E563-F6DC-474C-8F38-CECD88637658}" srcId="{E2B2F456-D833-4A58-9419-41746105BBF3}" destId="{D3CCB60B-1A08-41E5-B3AB-214879000991}" srcOrd="0" destOrd="0" parTransId="{AC00BE2D-8B28-4B30-8BB4-ED74290EBF87}" sibTransId="{7CC44432-B1FA-4BD0-A2EC-59CFA211FF89}"/>
    <dgm:cxn modelId="{C44E8A25-A9C2-4FB6-ABB1-511235CAD022}" type="presOf" srcId="{D3CCB60B-1A08-41E5-B3AB-214879000991}" destId="{E737CBBB-54BF-488E-860E-ED7DF88429C9}" srcOrd="0" destOrd="0" presId="urn:microsoft.com/office/officeart/2005/8/layout/vList3"/>
    <dgm:cxn modelId="{24F3AB8D-347B-4A1D-97AE-C59EB515AA8C}" type="presOf" srcId="{E2B2F456-D833-4A58-9419-41746105BBF3}" destId="{AB82ADAD-7B40-4949-A495-7D444D4ADD6B}" srcOrd="0" destOrd="0" presId="urn:microsoft.com/office/officeart/2005/8/layout/vList3"/>
    <dgm:cxn modelId="{F64616C6-099C-4CF8-AB6E-0AE070980CF0}" type="presOf" srcId="{8718F1B1-3CC7-4932-9AD4-A19DD5951C36}" destId="{D618447E-F035-4423-B17D-92268A71652E}" srcOrd="0" destOrd="0" presId="urn:microsoft.com/office/officeart/2005/8/layout/vList3"/>
    <dgm:cxn modelId="{74CFAC21-6765-49AD-BA2A-283C33CBF493}" srcId="{E2B2F456-D833-4A58-9419-41746105BBF3}" destId="{8718F1B1-3CC7-4932-9AD4-A19DD5951C36}" srcOrd="3" destOrd="0" parTransId="{15E2D886-EEDB-4CCB-9229-6E40B689BC8D}" sibTransId="{3C741E99-0FE9-4484-B936-D0FEE18AE5F5}"/>
    <dgm:cxn modelId="{F3F6AAD2-B3E6-4649-90A6-16DA3DCD9E9F}" type="presOf" srcId="{2C18403D-BD12-4786-B88F-C870B580E686}" destId="{6452C1C1-F05A-43B4-A033-398C1A07A5FF}" srcOrd="0" destOrd="0" presId="urn:microsoft.com/office/officeart/2005/8/layout/vList3"/>
    <dgm:cxn modelId="{5503726F-F164-4C2D-9AFF-E9A21FF99945}" srcId="{E2B2F456-D833-4A58-9419-41746105BBF3}" destId="{2C18403D-BD12-4786-B88F-C870B580E686}" srcOrd="2" destOrd="0" parTransId="{FEE179C4-D9D2-492A-87E1-FE9BD379EB9E}" sibTransId="{FA2B64B2-40C2-4DCB-AA0E-059166F711D9}"/>
    <dgm:cxn modelId="{8AE6CFF4-4CD0-4889-AA4D-38FBA0D41BA8}"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1" destOrd="0" parTransId="{A5BF1584-E52C-46D8-A794-F450E147FE09}" sibTransId="{5BBB6CB0-CCB8-4E6F-84F2-9C65F63482FC}"/>
    <dgm:cxn modelId="{98180930-E8B5-42F3-B8FF-7CB10BB0B42D}" type="presParOf" srcId="{AB82ADAD-7B40-4949-A495-7D444D4ADD6B}" destId="{F0D059C6-31C2-4994-B9F0-101456615808}" srcOrd="0" destOrd="0" presId="urn:microsoft.com/office/officeart/2005/8/layout/vList3"/>
    <dgm:cxn modelId="{08F3C6F2-FAEE-4E36-92CE-BF66C5F2075A}" type="presParOf" srcId="{F0D059C6-31C2-4994-B9F0-101456615808}" destId="{02E48D08-684B-4EF7-8849-1DB9E8603BC3}" srcOrd="0" destOrd="0" presId="urn:microsoft.com/office/officeart/2005/8/layout/vList3"/>
    <dgm:cxn modelId="{EA16E031-0F9F-430B-BB42-96AF1D909CFD}" type="presParOf" srcId="{F0D059C6-31C2-4994-B9F0-101456615808}" destId="{E737CBBB-54BF-488E-860E-ED7DF88429C9}" srcOrd="1" destOrd="0" presId="urn:microsoft.com/office/officeart/2005/8/layout/vList3"/>
    <dgm:cxn modelId="{7AA6C12A-C35D-48D5-A875-FF44BC338016}" type="presParOf" srcId="{AB82ADAD-7B40-4949-A495-7D444D4ADD6B}" destId="{ACA2CF66-58C7-47C4-8993-E51BE4728806}" srcOrd="1" destOrd="0" presId="urn:microsoft.com/office/officeart/2005/8/layout/vList3"/>
    <dgm:cxn modelId="{05E4CFA5-E370-4E96-BC66-31281D601745}" type="presParOf" srcId="{AB82ADAD-7B40-4949-A495-7D444D4ADD6B}" destId="{B06EB859-684C-4458-9D4A-A90FE58198F6}" srcOrd="2" destOrd="0" presId="urn:microsoft.com/office/officeart/2005/8/layout/vList3"/>
    <dgm:cxn modelId="{4F35D11B-8DED-4702-8092-E49A0938A582}" type="presParOf" srcId="{B06EB859-684C-4458-9D4A-A90FE58198F6}" destId="{760BB782-9FDA-49E9-8FB2-59ABC3E2B0FB}" srcOrd="0" destOrd="0" presId="urn:microsoft.com/office/officeart/2005/8/layout/vList3"/>
    <dgm:cxn modelId="{B0B064E0-D50D-42AC-8869-46DF62FF82FD}" type="presParOf" srcId="{B06EB859-684C-4458-9D4A-A90FE58198F6}" destId="{17D57BC0-786F-4E71-9857-3395E4E457E2}" srcOrd="1" destOrd="0" presId="urn:microsoft.com/office/officeart/2005/8/layout/vList3"/>
    <dgm:cxn modelId="{FC34DC76-FCBF-4E02-80A2-E3C2933D280F}" type="presParOf" srcId="{AB82ADAD-7B40-4949-A495-7D444D4ADD6B}" destId="{474B7DE6-A476-4066-A9BB-B44E57AEE948}" srcOrd="3" destOrd="0" presId="urn:microsoft.com/office/officeart/2005/8/layout/vList3"/>
    <dgm:cxn modelId="{D6460B5B-9D0D-4C61-AE7D-C60DE7745EC1}" type="presParOf" srcId="{AB82ADAD-7B40-4949-A495-7D444D4ADD6B}" destId="{2E9EF3E2-324E-4C6E-9C32-2B36E5283C6A}" srcOrd="4" destOrd="0" presId="urn:microsoft.com/office/officeart/2005/8/layout/vList3"/>
    <dgm:cxn modelId="{03314631-5D47-4123-B488-7858704A22A1}" type="presParOf" srcId="{2E9EF3E2-324E-4C6E-9C32-2B36E5283C6A}" destId="{C2B3EEAD-A872-453B-8392-848176B73586}" srcOrd="0" destOrd="0" presId="urn:microsoft.com/office/officeart/2005/8/layout/vList3"/>
    <dgm:cxn modelId="{1E003F70-4AFA-49C4-94BD-386867D4D09A}" type="presParOf" srcId="{2E9EF3E2-324E-4C6E-9C32-2B36E5283C6A}" destId="{6452C1C1-F05A-43B4-A033-398C1A07A5FF}" srcOrd="1" destOrd="0" presId="urn:microsoft.com/office/officeart/2005/8/layout/vList3"/>
    <dgm:cxn modelId="{98EA1720-5A7B-45FB-A0CF-53016B2B8825}" type="presParOf" srcId="{AB82ADAD-7B40-4949-A495-7D444D4ADD6B}" destId="{E3E5ED69-BB49-401E-911A-53E30A371B5C}" srcOrd="5" destOrd="0" presId="urn:microsoft.com/office/officeart/2005/8/layout/vList3"/>
    <dgm:cxn modelId="{887F8082-1B74-42BA-A004-703B45EFD910}" type="presParOf" srcId="{AB82ADAD-7B40-4949-A495-7D444D4ADD6B}" destId="{EED212A6-7DF2-40D3-AAFC-3548B9FCD508}" srcOrd="6" destOrd="0" presId="urn:microsoft.com/office/officeart/2005/8/layout/vList3"/>
    <dgm:cxn modelId="{61463819-1670-462C-B5F9-4B01186E1B92}" type="presParOf" srcId="{EED212A6-7DF2-40D3-AAFC-3548B9FCD508}" destId="{9EC9E6EB-1DB4-4116-82DE-33EA8A3B553E}" srcOrd="0" destOrd="0" presId="urn:microsoft.com/office/officeart/2005/8/layout/vList3"/>
    <dgm:cxn modelId="{3517CFD7-9872-4571-AD22-8FF99759E836}" type="presParOf" srcId="{EED212A6-7DF2-40D3-AAFC-3548B9FCD508}" destId="{D618447E-F035-4423-B17D-92268A71652E}"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15000" b="1" dirty="0" smtClean="0">
              <a:solidFill>
                <a:srgbClr val="C00000"/>
              </a:solidFill>
              <a:latin typeface="Traditional Arabic" panose="02020603050405020304" pitchFamily="18" charset="-78"/>
              <a:cs typeface="Traditional Arabic" panose="02020603050405020304" pitchFamily="18" charset="-78"/>
            </a:rPr>
            <a:t>تعريف التأمين التجاري</a:t>
          </a:r>
          <a:endParaRPr lang="ar-SA" sz="6600" b="1" dirty="0" smtClean="0">
            <a:solidFill>
              <a:srgbClr val="7030A0"/>
            </a:solidFill>
            <a:latin typeface="Arabic Typesetting" panose="03020402040406030203" pitchFamily="66" charset="-78"/>
            <a:cs typeface="Arabic Typesetting" panose="03020402040406030203" pitchFamily="66"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66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98E225CE-408B-4C21-9A04-AE8592E04384}" type="presOf" srcId="{E2B2F456-D833-4A58-9419-41746105BBF3}" destId="{AB82ADAD-7B40-4949-A495-7D444D4ADD6B}" srcOrd="0" destOrd="0" presId="urn:microsoft.com/office/officeart/2005/8/layout/vList3"/>
    <dgm:cxn modelId="{A88954A6-6118-4124-AFF6-4C31B9E80610}" type="presOf" srcId="{8CA0D45A-EE69-41AD-A8E8-7243ABBE0B2A}" destId="{17D57BC0-786F-4E71-9857-3395E4E457E2}" srcOrd="0" destOrd="0" presId="urn:microsoft.com/office/officeart/2005/8/layout/vList3"/>
    <dgm:cxn modelId="{8F374CDC-467F-4819-A323-1C2F52493212}" type="presParOf" srcId="{AB82ADAD-7B40-4949-A495-7D444D4ADD6B}" destId="{B06EB859-684C-4458-9D4A-A90FE58198F6}" srcOrd="0" destOrd="0" presId="urn:microsoft.com/office/officeart/2005/8/layout/vList3"/>
    <dgm:cxn modelId="{0AB04485-3957-4492-AD59-0FBD2556EA0C}" type="presParOf" srcId="{B06EB859-684C-4458-9D4A-A90FE58198F6}" destId="{760BB782-9FDA-49E9-8FB2-59ABC3E2B0FB}" srcOrd="0" destOrd="0" presId="urn:microsoft.com/office/officeart/2005/8/layout/vList3"/>
    <dgm:cxn modelId="{CEBFFF40-6DBC-411C-96DD-2F12900A62D1}"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4800" b="1" dirty="0" smtClean="0">
              <a:solidFill>
                <a:srgbClr val="C00000"/>
              </a:solidFill>
              <a:latin typeface="Traditional Arabic" panose="02020603050405020304" pitchFamily="18" charset="-78"/>
              <a:cs typeface="Traditional Arabic" panose="02020603050405020304" pitchFamily="18" charset="-78"/>
            </a:rPr>
            <a:t>عقد معاوضة بين طرفين :</a:t>
          </a:r>
        </a:p>
        <a:p>
          <a:pPr algn="r"/>
          <a:r>
            <a:rPr lang="ar-SA" sz="4800" b="1" dirty="0" smtClean="0">
              <a:solidFill>
                <a:srgbClr val="C00000"/>
              </a:solidFill>
              <a:latin typeface="Traditional Arabic" panose="02020603050405020304" pitchFamily="18" charset="-78"/>
              <a:cs typeface="Traditional Arabic" panose="02020603050405020304" pitchFamily="18" charset="-78"/>
            </a:rPr>
            <a:t>الطرف الأول « </a:t>
          </a:r>
          <a:r>
            <a:rPr lang="ar-SA" sz="4800" b="1" dirty="0" smtClean="0">
              <a:solidFill>
                <a:schemeClr val="tx1"/>
              </a:solidFill>
              <a:latin typeface="Traditional Arabic" panose="02020603050405020304" pitchFamily="18" charset="-78"/>
              <a:cs typeface="Traditional Arabic" panose="02020603050405020304" pitchFamily="18" charset="-78"/>
            </a:rPr>
            <a:t>يسمى المؤمِّن </a:t>
          </a:r>
          <a:r>
            <a:rPr lang="ar-SA" sz="4800" b="1" dirty="0" smtClean="0">
              <a:solidFill>
                <a:schemeClr val="tx1"/>
              </a:solidFill>
              <a:latin typeface="Traditional Arabic" panose="02020603050405020304" pitchFamily="18" charset="-78"/>
              <a:cs typeface="Traditional Arabic" panose="02020603050405020304" pitchFamily="18" charset="-78"/>
            </a:rPr>
            <a:t>( شركة التأمين )</a:t>
          </a:r>
          <a:endParaRPr lang="ar-SA" sz="4800" b="1" dirty="0" smtClean="0">
            <a:solidFill>
              <a:schemeClr val="tx1"/>
            </a:solidFill>
            <a:latin typeface="Traditional Arabic" panose="02020603050405020304" pitchFamily="18" charset="-78"/>
            <a:cs typeface="Traditional Arabic" panose="02020603050405020304" pitchFamily="18" charset="-78"/>
          </a:endParaRPr>
        </a:p>
        <a:p>
          <a:pPr algn="r"/>
          <a:r>
            <a:rPr lang="ar-SA" sz="4800" b="1" dirty="0" smtClean="0">
              <a:solidFill>
                <a:srgbClr val="C00000"/>
              </a:solidFill>
              <a:latin typeface="Traditional Arabic" panose="02020603050405020304" pitchFamily="18" charset="-78"/>
              <a:cs typeface="Traditional Arabic" panose="02020603050405020304" pitchFamily="18" charset="-78"/>
            </a:rPr>
            <a:t>والطرف الثاني « </a:t>
          </a:r>
          <a:r>
            <a:rPr lang="ar-SA" sz="4800" b="1" dirty="0" smtClean="0">
              <a:solidFill>
                <a:schemeClr val="tx1"/>
              </a:solidFill>
              <a:latin typeface="Traditional Arabic" panose="02020603050405020304" pitchFamily="18" charset="-78"/>
              <a:cs typeface="Traditional Arabic" panose="02020603050405020304" pitchFamily="18" charset="-78"/>
            </a:rPr>
            <a:t>يسمى المؤمَّن له أو المستفيد ويتفق الطرفان على أن يدفع ( الثاني ) للأول أقساطاً من المال في مقابل أن يلتزم ( الأول ) بالتعويض عند وقوع حادث أو ضرر...</a:t>
          </a:r>
          <a:endParaRPr lang="ar-SA" sz="4800" b="1" dirty="0" smtClean="0">
            <a:solidFill>
              <a:schemeClr val="tx1"/>
            </a:solidFill>
            <a:latin typeface="Arabic Typesetting" panose="03020402040406030203" pitchFamily="66" charset="-78"/>
            <a:cs typeface="Arabic Typesetting" panose="03020402040406030203" pitchFamily="66"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66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422036F5-4A88-4FFB-AF9F-93952E117107}" type="presOf" srcId="{8CA0D45A-EE69-41AD-A8E8-7243ABBE0B2A}" destId="{17D57BC0-786F-4E71-9857-3395E4E457E2}" srcOrd="0" destOrd="0" presId="urn:microsoft.com/office/officeart/2005/8/layout/vList3"/>
    <dgm:cxn modelId="{D5ED381E-5753-478B-B12C-AA5D1032F380}" type="presOf" srcId="{E2B2F456-D833-4A58-9419-41746105BBF3}" destId="{AB82ADAD-7B40-4949-A495-7D444D4ADD6B}" srcOrd="0" destOrd="0" presId="urn:microsoft.com/office/officeart/2005/8/layout/vList3"/>
    <dgm:cxn modelId="{F4DD8A2A-575A-4184-9C25-2B8CA1A6AF96}" type="presParOf" srcId="{AB82ADAD-7B40-4949-A495-7D444D4ADD6B}" destId="{B06EB859-684C-4458-9D4A-A90FE58198F6}" srcOrd="0" destOrd="0" presId="urn:microsoft.com/office/officeart/2005/8/layout/vList3"/>
    <dgm:cxn modelId="{DEDBCFE7-C225-4FD4-9A25-D23980BF55C2}" type="presParOf" srcId="{B06EB859-684C-4458-9D4A-A90FE58198F6}" destId="{760BB782-9FDA-49E9-8FB2-59ABC3E2B0FB}" srcOrd="0" destOrd="0" presId="urn:microsoft.com/office/officeart/2005/8/layout/vList3"/>
    <dgm:cxn modelId="{F0D36A7C-1E4E-4D4B-95EB-DA61CBED4B9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9600" b="1" dirty="0" smtClean="0">
              <a:solidFill>
                <a:schemeClr val="tx1"/>
              </a:solidFill>
              <a:latin typeface="Traditional Arabic" panose="02020603050405020304" pitchFamily="18" charset="-78"/>
              <a:cs typeface="Traditional Arabic" panose="02020603050405020304" pitchFamily="18" charset="-78"/>
            </a:rPr>
            <a:t>(1) تأمين الأشخاص</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أنواع التأمين التجاري...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66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5C3CC8DD-BAC0-45FE-97BC-39DAE594DA16}" type="presOf" srcId="{E2B2F456-D833-4A58-9419-41746105BBF3}" destId="{AB82ADAD-7B40-4949-A495-7D444D4ADD6B}" srcOrd="0" destOrd="0" presId="urn:microsoft.com/office/officeart/2005/8/layout/vList3"/>
    <dgm:cxn modelId="{113B196B-E660-495D-B147-D4C6635CEB57}" type="presOf" srcId="{8CA0D45A-EE69-41AD-A8E8-7243ABBE0B2A}" destId="{17D57BC0-786F-4E71-9857-3395E4E457E2}" srcOrd="0" destOrd="0" presId="urn:microsoft.com/office/officeart/2005/8/layout/vList3"/>
    <dgm:cxn modelId="{4683E1A0-6600-4A8A-810F-E1AFF5F986A4}" type="presParOf" srcId="{AB82ADAD-7B40-4949-A495-7D444D4ADD6B}" destId="{B06EB859-684C-4458-9D4A-A90FE58198F6}" srcOrd="0" destOrd="0" presId="urn:microsoft.com/office/officeart/2005/8/layout/vList3"/>
    <dgm:cxn modelId="{E5F45685-4B26-4E30-A230-921F05828E7E}" type="presParOf" srcId="{B06EB859-684C-4458-9D4A-A90FE58198F6}" destId="{760BB782-9FDA-49E9-8FB2-59ABC3E2B0FB}" srcOrd="0" destOrd="0" presId="urn:microsoft.com/office/officeart/2005/8/layout/vList3"/>
    <dgm:cxn modelId="{B35EEAE7-3517-47F6-9659-840B580019B7}"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9600" b="1" dirty="0" smtClean="0">
              <a:solidFill>
                <a:schemeClr val="tx1"/>
              </a:solidFill>
              <a:latin typeface="Traditional Arabic" panose="02020603050405020304" pitchFamily="18" charset="-78"/>
              <a:cs typeface="Traditional Arabic" panose="02020603050405020304" pitchFamily="18" charset="-78"/>
            </a:rPr>
            <a:t>(2) تأمين الأموال والممتلكات</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أنواع التأمين التجاري...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66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1FD61511-EC64-447F-97B1-6B0D874E9A55}"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C8D6B408-451B-4075-9A8B-8739DAFBC0BA}" type="presOf" srcId="{8CA0D45A-EE69-41AD-A8E8-7243ABBE0B2A}" destId="{17D57BC0-786F-4E71-9857-3395E4E457E2}" srcOrd="0" destOrd="0" presId="urn:microsoft.com/office/officeart/2005/8/layout/vList3"/>
    <dgm:cxn modelId="{7D68AB19-165D-4E5C-ACE7-B8B35A916139}" type="presParOf" srcId="{AB82ADAD-7B40-4949-A495-7D444D4ADD6B}" destId="{B06EB859-684C-4458-9D4A-A90FE58198F6}" srcOrd="0" destOrd="0" presId="urn:microsoft.com/office/officeart/2005/8/layout/vList3"/>
    <dgm:cxn modelId="{2842070E-ACF6-4DB7-844D-CF511D63A944}" type="presParOf" srcId="{B06EB859-684C-4458-9D4A-A90FE58198F6}" destId="{760BB782-9FDA-49E9-8FB2-59ABC3E2B0FB}" srcOrd="0" destOrd="0" presId="urn:microsoft.com/office/officeart/2005/8/layout/vList3"/>
    <dgm:cxn modelId="{E23C040A-0162-496A-B02A-D98376A5678D}"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9600" b="1" dirty="0" smtClean="0">
              <a:solidFill>
                <a:schemeClr val="tx1"/>
              </a:solidFill>
              <a:latin typeface="Traditional Arabic" panose="02020603050405020304" pitchFamily="18" charset="-78"/>
              <a:cs typeface="Traditional Arabic" panose="02020603050405020304" pitchFamily="18" charset="-78"/>
            </a:rPr>
            <a:t>(3) تأمين المسؤوليات</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أنواع التأمين التجاري...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0066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310DD6BC-5E6A-4B09-8104-75CBA32B5868}" type="presOf" srcId="{8CA0D45A-EE69-41AD-A8E8-7243ABBE0B2A}" destId="{17D57BC0-786F-4E71-9857-3395E4E457E2}" srcOrd="0" destOrd="0" presId="urn:microsoft.com/office/officeart/2005/8/layout/vList3"/>
    <dgm:cxn modelId="{B08BEBA6-BC58-4196-92B9-4A008AA29C9B}" type="presOf" srcId="{E2B2F456-D833-4A58-9419-41746105BBF3}" destId="{AB82ADAD-7B40-4949-A495-7D444D4ADD6B}" srcOrd="0" destOrd="0" presId="urn:microsoft.com/office/officeart/2005/8/layout/vList3"/>
    <dgm:cxn modelId="{86EAF719-4E7D-499B-967A-650BE9219744}" type="presParOf" srcId="{AB82ADAD-7B40-4949-A495-7D444D4ADD6B}" destId="{B06EB859-684C-4458-9D4A-A90FE58198F6}" srcOrd="0" destOrd="0" presId="urn:microsoft.com/office/officeart/2005/8/layout/vList3"/>
    <dgm:cxn modelId="{E0435B22-D482-4162-926F-E18D60A8AD05}" type="presParOf" srcId="{B06EB859-684C-4458-9D4A-A90FE58198F6}" destId="{760BB782-9FDA-49E9-8FB2-59ABC3E2B0FB}" srcOrd="0" destOrd="0" presId="urn:microsoft.com/office/officeart/2005/8/layout/vList3"/>
    <dgm:cxn modelId="{2CDBAD72-8605-4D0B-A008-07D19259674E}"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9600" b="1" dirty="0" smtClean="0">
              <a:solidFill>
                <a:srgbClr val="C00000"/>
              </a:solidFill>
              <a:latin typeface="Traditional Arabic" panose="02020603050405020304" pitchFamily="18" charset="-78"/>
              <a:cs typeface="Traditional Arabic" panose="02020603050405020304" pitchFamily="18" charset="-78"/>
            </a:rPr>
            <a:t>تحريم التأمين التجاري بشتى صوره</a:t>
          </a:r>
          <a:endParaRPr lang="ar-SA" sz="9600" b="1" dirty="0" smtClean="0">
            <a:solidFill>
              <a:schemeClr val="tx1"/>
            </a:solidFill>
            <a:latin typeface="Traditional Arabic" panose="02020603050405020304" pitchFamily="18" charset="-78"/>
            <a:cs typeface="Traditional Arabic" panose="02020603050405020304" pitchFamily="18" charset="-78"/>
          </a:endParaRP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حكم التأمين التجاري...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CC00CC"/>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B8510994-45C3-4E23-9030-9E8E79A71590}" type="presOf" srcId="{8CA0D45A-EE69-41AD-A8E8-7243ABBE0B2A}" destId="{17D57BC0-786F-4E71-9857-3395E4E457E2}" srcOrd="0" destOrd="0" presId="urn:microsoft.com/office/officeart/2005/8/layout/vList3"/>
    <dgm:cxn modelId="{A303CF5D-2C05-43AB-887C-FBAAEC043D54}" type="presOf" srcId="{E2B2F456-D833-4A58-9419-41746105BBF3}" destId="{AB82ADAD-7B40-4949-A495-7D444D4ADD6B}" srcOrd="0" destOrd="0" presId="urn:microsoft.com/office/officeart/2005/8/layout/vList3"/>
    <dgm:cxn modelId="{CFD7BD02-4574-4414-A55E-7979DA24BD79}" type="presParOf" srcId="{AB82ADAD-7B40-4949-A495-7D444D4ADD6B}" destId="{B06EB859-684C-4458-9D4A-A90FE58198F6}" srcOrd="0" destOrd="0" presId="urn:microsoft.com/office/officeart/2005/8/layout/vList3"/>
    <dgm:cxn modelId="{19F7013D-B7C2-49CE-89A2-A52585B5F9CC}" type="presParOf" srcId="{B06EB859-684C-4458-9D4A-A90FE58198F6}" destId="{760BB782-9FDA-49E9-8FB2-59ABC3E2B0FB}" srcOrd="0" destOrd="0" presId="urn:microsoft.com/office/officeart/2005/8/layout/vList3"/>
    <dgm:cxn modelId="{0AD16E3C-B575-477F-90F7-481C1053EE45}"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7200" b="1" dirty="0" smtClean="0">
              <a:solidFill>
                <a:schemeClr val="tx1"/>
              </a:solidFill>
              <a:latin typeface="Traditional Arabic" panose="02020603050405020304" pitchFamily="18" charset="-78"/>
              <a:cs typeface="Traditional Arabic" panose="02020603050405020304" pitchFamily="18" charset="-78"/>
            </a:rPr>
            <a:t>(1) أنه من عقود المعاوضات المالية الاحتمالية المشتملة على الغرر الفاحش</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أسباب تحريم التأمين التجاري...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99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6AD46988-BF2F-4BDE-881A-9685EB1EE3A1}" type="presOf" srcId="{8CA0D45A-EE69-41AD-A8E8-7243ABBE0B2A}" destId="{17D57BC0-786F-4E71-9857-3395E4E457E2}" srcOrd="0" destOrd="0" presId="urn:microsoft.com/office/officeart/2005/8/layout/vList3"/>
    <dgm:cxn modelId="{5BD69C19-03D1-4EF0-92CD-541488237FC1}" type="presOf" srcId="{E2B2F456-D833-4A58-9419-41746105BBF3}" destId="{AB82ADAD-7B40-4949-A495-7D444D4ADD6B}" srcOrd="0" destOrd="0" presId="urn:microsoft.com/office/officeart/2005/8/layout/vList3"/>
    <dgm:cxn modelId="{88269F49-7875-4803-8CFA-3A576606A31B}" type="presParOf" srcId="{AB82ADAD-7B40-4949-A495-7D444D4ADD6B}" destId="{B06EB859-684C-4458-9D4A-A90FE58198F6}" srcOrd="0" destOrd="0" presId="urn:microsoft.com/office/officeart/2005/8/layout/vList3"/>
    <dgm:cxn modelId="{32D352E6-3C4A-495B-A4D4-213C332268EB}" type="presParOf" srcId="{B06EB859-684C-4458-9D4A-A90FE58198F6}" destId="{760BB782-9FDA-49E9-8FB2-59ABC3E2B0FB}" srcOrd="0" destOrd="0" presId="urn:microsoft.com/office/officeart/2005/8/layout/vList3"/>
    <dgm:cxn modelId="{8CADCC80-70F9-4803-966F-0143511F122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dirty="0" smtClean="0">
              <a:solidFill>
                <a:schemeClr val="tx1"/>
              </a:solidFill>
              <a:latin typeface="Traditional Arabic" panose="02020603050405020304" pitchFamily="18" charset="-78"/>
              <a:cs typeface="Traditional Arabic" panose="02020603050405020304" pitchFamily="18" charset="-78"/>
            </a:rPr>
            <a:t>يساعد في تنمية روح التعاون بين أفراد المجتمع</a:t>
          </a:r>
        </a:p>
        <a:p>
          <a:pPr algn="r"/>
          <a:r>
            <a:rPr lang="ar-SA" sz="80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أهمية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865572DE-13E5-4B01-8F39-71A9B9D6D149}" type="presOf" srcId="{8CA0D45A-EE69-41AD-A8E8-7243ABBE0B2A}" destId="{17D57BC0-786F-4E71-9857-3395E4E457E2}" srcOrd="0" destOrd="0" presId="urn:microsoft.com/office/officeart/2005/8/layout/vList3"/>
    <dgm:cxn modelId="{5D40FC80-237D-418E-9113-C8E139C01955}" type="presOf" srcId="{E2B2F456-D833-4A58-9419-41746105BBF3}" destId="{AB82ADAD-7B40-4949-A495-7D444D4ADD6B}" srcOrd="0" destOrd="0" presId="urn:microsoft.com/office/officeart/2005/8/layout/vList3"/>
    <dgm:cxn modelId="{DA18D6E4-C9C7-4BFC-910C-6DF223116A8B}" type="presParOf" srcId="{AB82ADAD-7B40-4949-A495-7D444D4ADD6B}" destId="{B06EB859-684C-4458-9D4A-A90FE58198F6}" srcOrd="0" destOrd="0" presId="urn:microsoft.com/office/officeart/2005/8/layout/vList3"/>
    <dgm:cxn modelId="{ACA956AF-BD56-44D2-A52A-A552DFD435D5}" type="presParOf" srcId="{B06EB859-684C-4458-9D4A-A90FE58198F6}" destId="{760BB782-9FDA-49E9-8FB2-59ABC3E2B0FB}" srcOrd="0" destOrd="0" presId="urn:microsoft.com/office/officeart/2005/8/layout/vList3"/>
    <dgm:cxn modelId="{D294A160-DE2A-4B29-BA14-6D4EF7AFED1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4800" b="1" dirty="0" smtClean="0">
              <a:solidFill>
                <a:schemeClr val="tx1"/>
              </a:solidFill>
              <a:latin typeface="Traditional Arabic" panose="02020603050405020304" pitchFamily="18" charset="-78"/>
              <a:cs typeface="Traditional Arabic" panose="02020603050405020304" pitchFamily="18" charset="-78"/>
            </a:rPr>
            <a:t>لأن المستفيد في وقت العقد لا يستطيع أن يعرف مقدار ما يعطي أو يأخذ فقد يدفع قسطاً أو قسطين ثم يقع الخطر أو الحادث فيستحق التعويض </a:t>
          </a:r>
          <a:r>
            <a:rPr lang="ar-SA" sz="4800" b="1" dirty="0" smtClean="0">
              <a:solidFill>
                <a:schemeClr val="tx1"/>
              </a:solidFill>
              <a:latin typeface="Traditional Arabic" panose="02020603050405020304" pitchFamily="18" charset="-78"/>
              <a:cs typeface="Traditional Arabic" panose="02020603050405020304" pitchFamily="18" charset="-78"/>
            </a:rPr>
            <a:t>كاملاً وقد </a:t>
          </a:r>
          <a:r>
            <a:rPr lang="ar-SA" sz="4800" b="1" dirty="0" smtClean="0">
              <a:solidFill>
                <a:schemeClr val="tx1"/>
              </a:solidFill>
              <a:latin typeface="Traditional Arabic" panose="02020603050405020304" pitchFamily="18" charset="-78"/>
              <a:cs typeface="Traditional Arabic" panose="02020603050405020304" pitchFamily="18" charset="-78"/>
            </a:rPr>
            <a:t>لا يقع الخطر أصلاً فيدفع جميع الأقساط ولا يأخذ شيئاً وكذلك الشركة لا تستطيع أن تحدد ما </a:t>
          </a:r>
          <a:r>
            <a:rPr lang="ar-SA" sz="4800" b="1" dirty="0" smtClean="0">
              <a:solidFill>
                <a:schemeClr val="tx1"/>
              </a:solidFill>
              <a:latin typeface="Traditional Arabic" panose="02020603050405020304" pitchFamily="18" charset="-78"/>
              <a:cs typeface="Traditional Arabic" panose="02020603050405020304" pitchFamily="18" charset="-78"/>
            </a:rPr>
            <a:t>تعطي وتأخذ </a:t>
          </a:r>
          <a:r>
            <a:rPr lang="ar-SA" sz="4800" b="1" dirty="0" smtClean="0">
              <a:solidFill>
                <a:schemeClr val="tx1"/>
              </a:solidFill>
              <a:latin typeface="Traditional Arabic" panose="02020603050405020304" pitchFamily="18" charset="-78"/>
              <a:cs typeface="Traditional Arabic" panose="02020603050405020304" pitchFamily="18" charset="-78"/>
            </a:rPr>
            <a:t>والنبي عليه الصلاة والسلام نهى بيع الغرر</a:t>
          </a:r>
          <a:endParaRPr lang="ar-SA" sz="4800" b="1" dirty="0" smtClean="0">
            <a:solidFill>
              <a:srgbClr val="7030A0"/>
            </a:solidFill>
            <a:latin typeface="Arabic Typesetting" panose="03020402040406030203" pitchFamily="66" charset="-78"/>
            <a:cs typeface="Arabic Typesetting" panose="03020402040406030203" pitchFamily="66"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99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2DD03F94-1C83-428F-994A-682BA551BC66}"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05903559-AB0F-4E2E-9F39-CCF13ACC7249}" type="presOf" srcId="{E2B2F456-D833-4A58-9419-41746105BBF3}" destId="{AB82ADAD-7B40-4949-A495-7D444D4ADD6B}" srcOrd="0" destOrd="0" presId="urn:microsoft.com/office/officeart/2005/8/layout/vList3"/>
    <dgm:cxn modelId="{19F3BE10-5EEB-4C92-9991-E3418A29D350}" type="presParOf" srcId="{AB82ADAD-7B40-4949-A495-7D444D4ADD6B}" destId="{B06EB859-684C-4458-9D4A-A90FE58198F6}" srcOrd="0" destOrd="0" presId="urn:microsoft.com/office/officeart/2005/8/layout/vList3"/>
    <dgm:cxn modelId="{89A5D6E1-6B73-49FD-A116-8666821702BB}" type="presParOf" srcId="{B06EB859-684C-4458-9D4A-A90FE58198F6}" destId="{760BB782-9FDA-49E9-8FB2-59ABC3E2B0FB}" srcOrd="0" destOrd="0" presId="urn:microsoft.com/office/officeart/2005/8/layout/vList3"/>
    <dgm:cxn modelId="{B88D84D9-72E2-4A28-B3FC-30D963B917DE}"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9600" b="1" dirty="0" smtClean="0">
              <a:solidFill>
                <a:schemeClr val="tx1"/>
              </a:solidFill>
              <a:latin typeface="Traditional Arabic" panose="02020603050405020304" pitchFamily="18" charset="-78"/>
              <a:cs typeface="Traditional Arabic" panose="02020603050405020304" pitchFamily="18" charset="-78"/>
            </a:rPr>
            <a:t>(2) اشتمال عقد التأمين التجاري على المقامرة</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أسباب تحريم التأمين التجاري...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99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09E8F057-8C59-43AD-A43B-82A1CEFE391C}" type="presOf" srcId="{E2B2F456-D833-4A58-9419-41746105BBF3}" destId="{AB82ADAD-7B40-4949-A495-7D444D4ADD6B}" srcOrd="0" destOrd="0" presId="urn:microsoft.com/office/officeart/2005/8/layout/vList3"/>
    <dgm:cxn modelId="{A382F8BD-4DA1-4B2F-80EA-D804A526DCBA}" type="presOf" srcId="{8CA0D45A-EE69-41AD-A8E8-7243ABBE0B2A}" destId="{17D57BC0-786F-4E71-9857-3395E4E457E2}" srcOrd="0" destOrd="0" presId="urn:microsoft.com/office/officeart/2005/8/layout/vList3"/>
    <dgm:cxn modelId="{0BDDF19C-F4D8-48A6-873B-71A12B7A8D22}" type="presParOf" srcId="{AB82ADAD-7B40-4949-A495-7D444D4ADD6B}" destId="{B06EB859-684C-4458-9D4A-A90FE58198F6}" srcOrd="0" destOrd="0" presId="urn:microsoft.com/office/officeart/2005/8/layout/vList3"/>
    <dgm:cxn modelId="{5142E9E0-E1A8-4970-AC73-A40DA0932305}" type="presParOf" srcId="{B06EB859-684C-4458-9D4A-A90FE58198F6}" destId="{760BB782-9FDA-49E9-8FB2-59ABC3E2B0FB}" srcOrd="0" destOrd="0" presId="urn:microsoft.com/office/officeart/2005/8/layout/vList3"/>
    <dgm:cxn modelId="{B8C149BD-F573-4B16-AD73-EB289B0B060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4800" b="1" dirty="0" smtClean="0">
              <a:solidFill>
                <a:schemeClr val="tx1"/>
              </a:solidFill>
              <a:latin typeface="Traditional Arabic" panose="02020603050405020304" pitchFamily="18" charset="-78"/>
              <a:cs typeface="Traditional Arabic" panose="02020603050405020304" pitchFamily="18" charset="-78"/>
            </a:rPr>
            <a:t>لما فيه ( أي عقد التأمين التجاري ) من المخاطرة ومن الغرم بلا جناية أو تسبب فيها ومن الغنم بلا مقابل أو </a:t>
          </a:r>
          <a:r>
            <a:rPr lang="ar-SA" sz="4800" b="1" dirty="0" smtClean="0">
              <a:solidFill>
                <a:schemeClr val="tx1"/>
              </a:solidFill>
              <a:latin typeface="Traditional Arabic" panose="02020603050405020304" pitchFamily="18" charset="-78"/>
              <a:cs typeface="Traditional Arabic" panose="02020603050405020304" pitchFamily="18" charset="-78"/>
            </a:rPr>
            <a:t>بمقابل </a:t>
          </a:r>
          <a:r>
            <a:rPr lang="ar-SA" sz="4800" b="1" dirty="0" smtClean="0">
              <a:solidFill>
                <a:schemeClr val="tx1"/>
              </a:solidFill>
              <a:latin typeface="Traditional Arabic" panose="02020603050405020304" pitchFamily="18" charset="-78"/>
              <a:cs typeface="Traditional Arabic" panose="02020603050405020304" pitchFamily="18" charset="-78"/>
            </a:rPr>
            <a:t>غير مكافئ فإن المستفيد قد يدفع قسطاً من التأمين ثم يقع الحادث </a:t>
          </a:r>
          <a:r>
            <a:rPr lang="ar-SA" sz="4800" b="1" dirty="0" smtClean="0">
              <a:solidFill>
                <a:schemeClr val="tx1"/>
              </a:solidFill>
              <a:latin typeface="Traditional Arabic" panose="02020603050405020304" pitchFamily="18" charset="-78"/>
              <a:cs typeface="Traditional Arabic" panose="02020603050405020304" pitchFamily="18" charset="-78"/>
            </a:rPr>
            <a:t>فتغرم الشركة </a:t>
          </a:r>
          <a:r>
            <a:rPr lang="ar-SA" sz="4800" b="1" dirty="0" smtClean="0">
              <a:solidFill>
                <a:schemeClr val="tx1"/>
              </a:solidFill>
              <a:latin typeface="Traditional Arabic" panose="02020603050405020304" pitchFamily="18" charset="-78"/>
              <a:cs typeface="Traditional Arabic" panose="02020603050405020304" pitchFamily="18" charset="-78"/>
            </a:rPr>
            <a:t>كل مبلغ التأمين ( مقابل غير مكافئ ) وقد لا يقع الخطر أبداً ومع ذلك </a:t>
          </a:r>
          <a:r>
            <a:rPr lang="ar-SA" sz="4800" b="1" dirty="0" smtClean="0">
              <a:solidFill>
                <a:schemeClr val="tx1"/>
              </a:solidFill>
              <a:latin typeface="Traditional Arabic" panose="02020603050405020304" pitchFamily="18" charset="-78"/>
              <a:cs typeface="Traditional Arabic" panose="02020603050405020304" pitchFamily="18" charset="-78"/>
            </a:rPr>
            <a:t>تغنم الشركة </a:t>
          </a:r>
          <a:r>
            <a:rPr lang="ar-SA" sz="4800" b="1" dirty="0" smtClean="0">
              <a:solidFill>
                <a:schemeClr val="tx1"/>
              </a:solidFill>
              <a:latin typeface="Traditional Arabic" panose="02020603050405020304" pitchFamily="18" charset="-78"/>
              <a:cs typeface="Traditional Arabic" panose="02020603050405020304" pitchFamily="18" charset="-78"/>
            </a:rPr>
            <a:t>أقساط التأمين بلا مقابل</a:t>
          </a:r>
          <a:endParaRPr lang="ar-SA" sz="4800" b="1" dirty="0" smtClean="0">
            <a:solidFill>
              <a:srgbClr val="7030A0"/>
            </a:solidFill>
            <a:latin typeface="Arabic Typesetting" panose="03020402040406030203" pitchFamily="66" charset="-78"/>
            <a:cs typeface="Arabic Typesetting" panose="03020402040406030203" pitchFamily="66"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99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78BFFEFD-919E-4D5A-806B-6182A6BD9BF0}" type="presOf" srcId="{E2B2F456-D833-4A58-9419-41746105BBF3}" destId="{AB82ADAD-7B40-4949-A495-7D444D4ADD6B}"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7A69F207-8B19-45FF-8E52-05EE21BF63BC}" type="presOf" srcId="{8CA0D45A-EE69-41AD-A8E8-7243ABBE0B2A}" destId="{17D57BC0-786F-4E71-9857-3395E4E457E2}" srcOrd="0" destOrd="0" presId="urn:microsoft.com/office/officeart/2005/8/layout/vList3"/>
    <dgm:cxn modelId="{3CA91E08-3383-4ECB-B2BC-64178A6D0C11}" type="presParOf" srcId="{AB82ADAD-7B40-4949-A495-7D444D4ADD6B}" destId="{B06EB859-684C-4458-9D4A-A90FE58198F6}" srcOrd="0" destOrd="0" presId="urn:microsoft.com/office/officeart/2005/8/layout/vList3"/>
    <dgm:cxn modelId="{3B723FCE-505C-4BD7-98F5-BB6B165C656E}" type="presParOf" srcId="{B06EB859-684C-4458-9D4A-A90FE58198F6}" destId="{760BB782-9FDA-49E9-8FB2-59ABC3E2B0FB}" srcOrd="0" destOrd="0" presId="urn:microsoft.com/office/officeart/2005/8/layout/vList3"/>
    <dgm:cxn modelId="{5E63231A-CFA1-4B13-AFDC-A152990DB1CF}"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9600" b="1" dirty="0" smtClean="0">
              <a:solidFill>
                <a:schemeClr val="tx1"/>
              </a:solidFill>
              <a:latin typeface="Traditional Arabic" panose="02020603050405020304" pitchFamily="18" charset="-78"/>
              <a:cs typeface="Traditional Arabic" panose="02020603050405020304" pitchFamily="18" charset="-78"/>
            </a:rPr>
            <a:t>(3) اشتمال عقد التأمين التجاري على الربا</a:t>
          </a: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أسباب تحريم التأمين التجاري...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99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591B705F-BAA9-496D-861B-64121BE92107}"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354D083C-7C33-44AD-88B9-1622BCB4732F}" type="presOf" srcId="{E2B2F456-D833-4A58-9419-41746105BBF3}" destId="{AB82ADAD-7B40-4949-A495-7D444D4ADD6B}" srcOrd="0" destOrd="0" presId="urn:microsoft.com/office/officeart/2005/8/layout/vList3"/>
    <dgm:cxn modelId="{E154E3F2-374C-4825-9838-493C2E353AC3}" type="presParOf" srcId="{AB82ADAD-7B40-4949-A495-7D444D4ADD6B}" destId="{B06EB859-684C-4458-9D4A-A90FE58198F6}" srcOrd="0" destOrd="0" presId="urn:microsoft.com/office/officeart/2005/8/layout/vList3"/>
    <dgm:cxn modelId="{D93A18A2-45CB-4868-A17C-69933D5C8717}" type="presParOf" srcId="{B06EB859-684C-4458-9D4A-A90FE58198F6}" destId="{760BB782-9FDA-49E9-8FB2-59ABC3E2B0FB}" srcOrd="0" destOrd="0" presId="urn:microsoft.com/office/officeart/2005/8/layout/vList3"/>
    <dgm:cxn modelId="{CD42F731-D963-4917-8097-0733B706CC78}"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4800" b="1" dirty="0" smtClean="0">
              <a:solidFill>
                <a:schemeClr val="tx1"/>
              </a:solidFill>
              <a:latin typeface="Traditional Arabic" panose="02020603050405020304" pitchFamily="18" charset="-78"/>
              <a:cs typeface="Traditional Arabic" panose="02020603050405020304" pitchFamily="18" charset="-78"/>
            </a:rPr>
            <a:t>عقد التأمين التجاري يشتمل على ربا الفضل والنسأ فإن الشركة إذا دفعت للمستفيد أكثر مما دفعه من النقود لها فهو ربا فضل والشركة تدفع ذلك العوض للمستفيد بعد مدة فيكون ربا نسأ ، وإذا دفعت الشركة للمستفيد مثل ما دفعه لها يكون ربا نسأ فقط وكلاهما محرم بالنص والإجماع</a:t>
          </a:r>
          <a:endParaRPr lang="ar-SA" sz="4800" b="1" dirty="0" smtClean="0">
            <a:solidFill>
              <a:srgbClr val="7030A0"/>
            </a:solidFill>
            <a:latin typeface="Arabic Typesetting" panose="03020402040406030203" pitchFamily="66" charset="-78"/>
            <a:cs typeface="Arabic Typesetting" panose="03020402040406030203" pitchFamily="66"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99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93F03090-7F41-4D94-8A70-8F22232B3AB3}" type="presOf" srcId="{8CA0D45A-EE69-41AD-A8E8-7243ABBE0B2A}" destId="{17D57BC0-786F-4E71-9857-3395E4E457E2}" srcOrd="0" destOrd="0" presId="urn:microsoft.com/office/officeart/2005/8/layout/vList3"/>
    <dgm:cxn modelId="{61ABBDA0-357F-42C9-8B7E-74933ACA2C8D}" type="presOf" srcId="{E2B2F456-D833-4A58-9419-41746105BBF3}" destId="{AB82ADAD-7B40-4949-A495-7D444D4ADD6B}" srcOrd="0" destOrd="0" presId="urn:microsoft.com/office/officeart/2005/8/layout/vList3"/>
    <dgm:cxn modelId="{B359F116-C15C-4AB7-8C8F-BA6399AEE8FD}" type="presParOf" srcId="{AB82ADAD-7B40-4949-A495-7D444D4ADD6B}" destId="{B06EB859-684C-4458-9D4A-A90FE58198F6}" srcOrd="0" destOrd="0" presId="urn:microsoft.com/office/officeart/2005/8/layout/vList3"/>
    <dgm:cxn modelId="{5082F63E-5DA4-4B77-9211-592876E4729D}" type="presParOf" srcId="{B06EB859-684C-4458-9D4A-A90FE58198F6}" destId="{760BB782-9FDA-49E9-8FB2-59ABC3E2B0FB}" srcOrd="0" destOrd="0" presId="urn:microsoft.com/office/officeart/2005/8/layout/vList3"/>
    <dgm:cxn modelId="{182C0619-9AF3-43E9-8F15-D1270C276FE1}"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9600" b="1" dirty="0" smtClean="0">
              <a:solidFill>
                <a:schemeClr val="tx1"/>
              </a:solidFill>
              <a:latin typeface="Traditional Arabic" panose="02020603050405020304" pitchFamily="18" charset="-78"/>
              <a:cs typeface="Traditional Arabic" panose="02020603050405020304" pitchFamily="18" charset="-78"/>
            </a:rPr>
            <a:t>(4) </a:t>
          </a:r>
          <a:r>
            <a:rPr lang="ar-SA" sz="7200" b="1" dirty="0" smtClean="0">
              <a:solidFill>
                <a:schemeClr val="tx1"/>
              </a:solidFill>
              <a:latin typeface="Traditional Arabic" panose="02020603050405020304" pitchFamily="18" charset="-78"/>
              <a:cs typeface="Traditional Arabic" panose="02020603050405020304" pitchFamily="18" charset="-78"/>
            </a:rPr>
            <a:t>اشتمال عقد التأمين التجاري على أكل المال </a:t>
          </a:r>
          <a:r>
            <a:rPr lang="ar-SA" sz="7200" b="1" dirty="0" smtClean="0">
              <a:solidFill>
                <a:schemeClr val="tx1"/>
              </a:solidFill>
              <a:latin typeface="Traditional Arabic" panose="02020603050405020304" pitchFamily="18" charset="-78"/>
              <a:cs typeface="Traditional Arabic" panose="02020603050405020304" pitchFamily="18" charset="-78"/>
            </a:rPr>
            <a:t>بالباطل لأن فيه أخذ مال الغير بلا مقابل</a:t>
          </a:r>
          <a:endParaRPr lang="ar-SA" sz="7200" b="1" dirty="0" smtClean="0">
            <a:solidFill>
              <a:schemeClr val="tx1"/>
            </a:solidFill>
            <a:latin typeface="Traditional Arabic" panose="02020603050405020304" pitchFamily="18" charset="-78"/>
            <a:cs typeface="Traditional Arabic" panose="02020603050405020304" pitchFamily="18" charset="-78"/>
          </a:endParaRPr>
        </a:p>
        <a:p>
          <a:pPr algn="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أسباب تحريم التأمين التجاري...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99FF"/>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89DCEA5C-BAA4-47AC-85E9-4A420622CF30}" type="presOf" srcId="{E2B2F456-D833-4A58-9419-41746105BBF3}" destId="{AB82ADAD-7B40-4949-A495-7D444D4ADD6B}" srcOrd="0" destOrd="0" presId="urn:microsoft.com/office/officeart/2005/8/layout/vList3"/>
    <dgm:cxn modelId="{C633C7DA-F232-4BBD-9F47-DD43895978ED}" type="presOf" srcId="{8CA0D45A-EE69-41AD-A8E8-7243ABBE0B2A}" destId="{17D57BC0-786F-4E71-9857-3395E4E457E2}" srcOrd="0" destOrd="0" presId="urn:microsoft.com/office/officeart/2005/8/layout/vList3"/>
    <dgm:cxn modelId="{D1309B62-110B-4B8B-A638-CA4015A1F995}" type="presParOf" srcId="{AB82ADAD-7B40-4949-A495-7D444D4ADD6B}" destId="{B06EB859-684C-4458-9D4A-A90FE58198F6}" srcOrd="0" destOrd="0" presId="urn:microsoft.com/office/officeart/2005/8/layout/vList3"/>
    <dgm:cxn modelId="{0A0F3826-9897-4543-8F77-0F1E75B49E01}" type="presParOf" srcId="{B06EB859-684C-4458-9D4A-A90FE58198F6}" destId="{760BB782-9FDA-49E9-8FB2-59ABC3E2B0FB}" srcOrd="0" destOrd="0" presId="urn:microsoft.com/office/officeart/2005/8/layout/vList3"/>
    <dgm:cxn modelId="{34DD10C3-02DC-4F6A-A336-30C2E4F03C37}"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u="none" dirty="0" smtClean="0">
              <a:solidFill>
                <a:schemeClr val="tx1"/>
              </a:solidFill>
              <a:latin typeface="Traditional Arabic" panose="02020603050405020304" pitchFamily="18" charset="-78"/>
              <a:cs typeface="Traditional Arabic" panose="02020603050405020304" pitchFamily="18" charset="-78"/>
            </a:rPr>
            <a:t>(1) </a:t>
          </a:r>
          <a:r>
            <a:rPr lang="ar-SA" sz="7200" b="1" u="none" dirty="0" smtClean="0">
              <a:solidFill>
                <a:schemeClr val="tx1"/>
              </a:solidFill>
              <a:latin typeface="Traditional Arabic" panose="02020603050405020304" pitchFamily="18" charset="-78"/>
              <a:cs typeface="Traditional Arabic" panose="02020603050405020304" pitchFamily="18" charset="-78"/>
            </a:rPr>
            <a:t>مبدأ </a:t>
          </a:r>
          <a:r>
            <a:rPr lang="ar-SA" sz="7200" b="1" u="none" dirty="0" smtClean="0">
              <a:solidFill>
                <a:schemeClr val="tx1"/>
              </a:solidFill>
              <a:latin typeface="Traditional Arabic" panose="02020603050405020304" pitchFamily="18" charset="-78"/>
              <a:cs typeface="Traditional Arabic" panose="02020603050405020304" pitchFamily="18" charset="-78"/>
            </a:rPr>
            <a:t>الضمان في التأمين التعاوني ومبدأ المعاوضة التجارية في التأمين التجاري</a:t>
          </a:r>
          <a:endParaRPr lang="ar-SA" sz="7200" b="1" u="none" dirty="0" smtClean="0">
            <a:solidFill>
              <a:schemeClr val="tx1"/>
            </a:solidFill>
            <a:latin typeface="Traditional Arabic" panose="02020603050405020304" pitchFamily="18" charset="-78"/>
            <a:cs typeface="Traditional Arabic" panose="02020603050405020304" pitchFamily="18" charset="-78"/>
          </a:endParaRPr>
        </a:p>
        <a:p>
          <a:pPr algn="ctr"/>
          <a:r>
            <a:rPr lang="ar-SA" sz="5400" b="1" u="none" dirty="0" smtClean="0">
              <a:solidFill>
                <a:schemeClr val="tx1"/>
              </a:solidFill>
              <a:latin typeface="Traditional Arabic" panose="02020603050405020304" pitchFamily="18" charset="-78"/>
              <a:cs typeface="Traditional Arabic" panose="02020603050405020304" pitchFamily="18" charset="-78"/>
            </a:rPr>
            <a:t>«</a:t>
          </a: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أهم الفروق بين التأمين التجاري والتأمين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66FF33"/>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custLinFactNeighborX="-12023" custLinFactNeighborY="16965">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B73EDF07-B487-449D-A0C5-A36704B6CF52}" type="presOf" srcId="{8CA0D45A-EE69-41AD-A8E8-7243ABBE0B2A}" destId="{17D57BC0-786F-4E71-9857-3395E4E457E2}" srcOrd="0" destOrd="0" presId="urn:microsoft.com/office/officeart/2005/8/layout/vList3"/>
    <dgm:cxn modelId="{BC8D1CF1-5462-4BD8-AD89-1C7B95E6379F}" type="presOf" srcId="{E2B2F456-D833-4A58-9419-41746105BBF3}" destId="{AB82ADAD-7B40-4949-A495-7D444D4ADD6B}" srcOrd="0" destOrd="0" presId="urn:microsoft.com/office/officeart/2005/8/layout/vList3"/>
    <dgm:cxn modelId="{6FDAF7A3-6E17-45F8-9C7F-07D4829C4EF7}" type="presParOf" srcId="{AB82ADAD-7B40-4949-A495-7D444D4ADD6B}" destId="{B06EB859-684C-4458-9D4A-A90FE58198F6}" srcOrd="0" destOrd="0" presId="urn:microsoft.com/office/officeart/2005/8/layout/vList3"/>
    <dgm:cxn modelId="{A60EA39F-7186-4DE4-87EB-F0DDDB77A047}" type="presParOf" srcId="{B06EB859-684C-4458-9D4A-A90FE58198F6}" destId="{760BB782-9FDA-49E9-8FB2-59ABC3E2B0FB}" srcOrd="0" destOrd="0" presId="urn:microsoft.com/office/officeart/2005/8/layout/vList3"/>
    <dgm:cxn modelId="{A7FFA11A-5CF0-415E-8E26-37EB9AF5CA18}"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u="none" dirty="0" smtClean="0">
              <a:solidFill>
                <a:schemeClr val="tx1"/>
              </a:solidFill>
              <a:latin typeface="Traditional Arabic" panose="02020603050405020304" pitchFamily="18" charset="-78"/>
              <a:cs typeface="Traditional Arabic" panose="02020603050405020304" pitchFamily="18" charset="-78"/>
            </a:rPr>
            <a:t>(2) </a:t>
          </a:r>
          <a:r>
            <a:rPr lang="ar-SA" sz="6600" b="1" u="none" dirty="0" smtClean="0">
              <a:solidFill>
                <a:schemeClr val="tx1"/>
              </a:solidFill>
              <a:latin typeface="Traditional Arabic" panose="02020603050405020304" pitchFamily="18" charset="-78"/>
              <a:cs typeface="Traditional Arabic" panose="02020603050405020304" pitchFamily="18" charset="-78"/>
            </a:rPr>
            <a:t>قصد </a:t>
          </a:r>
          <a:r>
            <a:rPr lang="ar-SA" sz="6600" b="1" u="none" dirty="0" smtClean="0">
              <a:solidFill>
                <a:schemeClr val="tx1"/>
              </a:solidFill>
              <a:latin typeface="Traditional Arabic" panose="02020603050405020304" pitchFamily="18" charset="-78"/>
              <a:cs typeface="Traditional Arabic" panose="02020603050405020304" pitchFamily="18" charset="-78"/>
            </a:rPr>
            <a:t>الربح في التأمين التجاري وقصد التضامن في التأمين التعاوني...</a:t>
          </a:r>
          <a:endParaRPr lang="ar-SA" sz="6600" b="1" u="none" dirty="0" smtClean="0">
            <a:solidFill>
              <a:schemeClr val="tx1"/>
            </a:solidFill>
            <a:latin typeface="Traditional Arabic" panose="02020603050405020304" pitchFamily="18" charset="-78"/>
            <a:cs typeface="Traditional Arabic" panose="02020603050405020304" pitchFamily="18" charset="-78"/>
          </a:endParaRPr>
        </a:p>
        <a:p>
          <a:pPr algn="ctr"/>
          <a:r>
            <a:rPr lang="ar-SA" sz="5400" b="1" u="none" dirty="0" smtClean="0">
              <a:solidFill>
                <a:schemeClr val="tx1"/>
              </a:solidFill>
              <a:latin typeface="Traditional Arabic" panose="02020603050405020304" pitchFamily="18" charset="-78"/>
              <a:cs typeface="Traditional Arabic" panose="02020603050405020304" pitchFamily="18" charset="-78"/>
            </a:rPr>
            <a:t>«</a:t>
          </a: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أهم الفروق بين التأمين التجاري والتأمين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66FF33"/>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custLinFactNeighborX="-12023" custLinFactNeighborY="16965">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850EE476-C80E-4B43-97FD-FDD72A4A719A}" type="presOf" srcId="{E2B2F456-D833-4A58-9419-41746105BBF3}" destId="{AB82ADAD-7B40-4949-A495-7D444D4ADD6B}" srcOrd="0" destOrd="0" presId="urn:microsoft.com/office/officeart/2005/8/layout/vList3"/>
    <dgm:cxn modelId="{210D313B-9C60-485C-AEF3-0E3BC9AB0D61}" type="presOf" srcId="{8CA0D45A-EE69-41AD-A8E8-7243ABBE0B2A}" destId="{17D57BC0-786F-4E71-9857-3395E4E457E2}" srcOrd="0" destOrd="0" presId="urn:microsoft.com/office/officeart/2005/8/layout/vList3"/>
    <dgm:cxn modelId="{9855BB78-533E-4009-95B4-65985694DBA3}" type="presParOf" srcId="{AB82ADAD-7B40-4949-A495-7D444D4ADD6B}" destId="{B06EB859-684C-4458-9D4A-A90FE58198F6}" srcOrd="0" destOrd="0" presId="urn:microsoft.com/office/officeart/2005/8/layout/vList3"/>
    <dgm:cxn modelId="{460A3CB3-CCB5-4FA8-8EBA-8C7CB56042A8}" type="presParOf" srcId="{B06EB859-684C-4458-9D4A-A90FE58198F6}" destId="{760BB782-9FDA-49E9-8FB2-59ABC3E2B0FB}" srcOrd="0" destOrd="0" presId="urn:microsoft.com/office/officeart/2005/8/layout/vList3"/>
    <dgm:cxn modelId="{9D4FFDB9-2F22-4238-BA0D-1FD1A5A11302}"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9600" b="1" u="none" dirty="0" smtClean="0">
              <a:solidFill>
                <a:schemeClr val="tx1"/>
              </a:solidFill>
              <a:latin typeface="Traditional Arabic" panose="02020603050405020304" pitchFamily="18" charset="-78"/>
              <a:cs typeface="Traditional Arabic" panose="02020603050405020304" pitchFamily="18" charset="-78"/>
            </a:rPr>
            <a:t>(3) المؤمِّنون والمستأمِنون</a:t>
          </a:r>
        </a:p>
        <a:p>
          <a:pPr algn="ctr"/>
          <a:r>
            <a:rPr lang="ar-SA" sz="5400" b="1" u="none" dirty="0" smtClean="0">
              <a:solidFill>
                <a:schemeClr val="tx1"/>
              </a:solidFill>
              <a:latin typeface="Traditional Arabic" panose="02020603050405020304" pitchFamily="18" charset="-78"/>
              <a:cs typeface="Traditional Arabic" panose="02020603050405020304" pitchFamily="18" charset="-78"/>
            </a:rPr>
            <a:t>«</a:t>
          </a:r>
          <a:r>
            <a:rPr lang="ar-SA" sz="54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أهم الفروق بين التأمين التجاري والتأمين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66FF33"/>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custLinFactNeighborX="-12023" custLinFactNeighborY="16965">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DC34C231-B9AF-47EB-8079-4761C6D3F02E}" type="presOf" srcId="{E2B2F456-D833-4A58-9419-41746105BBF3}" destId="{AB82ADAD-7B40-4949-A495-7D444D4ADD6B}" srcOrd="0" destOrd="0" presId="urn:microsoft.com/office/officeart/2005/8/layout/vList3"/>
    <dgm:cxn modelId="{0B0CC8AE-7255-47E5-8B9C-F1DA4212C25A}" type="presOf" srcId="{8CA0D45A-EE69-41AD-A8E8-7243ABBE0B2A}" destId="{17D57BC0-786F-4E71-9857-3395E4E457E2}" srcOrd="0" destOrd="0" presId="urn:microsoft.com/office/officeart/2005/8/layout/vList3"/>
    <dgm:cxn modelId="{19B8430D-4F0F-4C96-B8B2-EA4B872D4780}" type="presParOf" srcId="{AB82ADAD-7B40-4949-A495-7D444D4ADD6B}" destId="{B06EB859-684C-4458-9D4A-A90FE58198F6}" srcOrd="0" destOrd="0" presId="urn:microsoft.com/office/officeart/2005/8/layout/vList3"/>
    <dgm:cxn modelId="{E7C884CA-7165-4D52-B670-37AC4730F46D}" type="presParOf" srcId="{B06EB859-684C-4458-9D4A-A90FE58198F6}" destId="{760BB782-9FDA-49E9-8FB2-59ABC3E2B0FB}" srcOrd="0" destOrd="0" presId="urn:microsoft.com/office/officeart/2005/8/layout/vList3"/>
    <dgm:cxn modelId="{EF0F04C1-411E-4F76-BB4F-B8EEA4EBC930}"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ctr"/>
          <a:r>
            <a:rPr lang="ar-SA" sz="9600" b="1" u="none" dirty="0" smtClean="0">
              <a:solidFill>
                <a:srgbClr val="CC00CC"/>
              </a:solidFill>
              <a:latin typeface="Traditional Arabic" panose="02020603050405020304" pitchFamily="18" charset="-78"/>
              <a:cs typeface="Simple Indust Shaded" panose="02010400000000000000" pitchFamily="2" charset="-78"/>
            </a:rPr>
            <a:t>الحمد لله الذي بنعمته تتم الصالحات</a:t>
          </a:r>
          <a:endParaRPr lang="ar-SA" sz="6600" b="1" dirty="0" smtClean="0">
            <a:solidFill>
              <a:srgbClr val="CC00CC"/>
            </a:solidFill>
            <a:latin typeface="Arabic Typesetting" panose="03020402040406030203" pitchFamily="66" charset="-78"/>
            <a:cs typeface="Simple Indust Shaded" panose="02010400000000000000" pitchFamily="2" charset="-78"/>
          </a:endParaRP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66FF33"/>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custLinFactNeighborX="-12023" custLinFactNeighborY="16965">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C1242E33-BB56-43E3-8626-052242337354}" type="presOf" srcId="{8CA0D45A-EE69-41AD-A8E8-7243ABBE0B2A}" destId="{17D57BC0-786F-4E71-9857-3395E4E457E2}" srcOrd="0" destOrd="0" presId="urn:microsoft.com/office/officeart/2005/8/layout/vList3"/>
    <dgm:cxn modelId="{AE2BD8E1-4AA1-48E0-987A-C4CECF24632D}" type="presOf" srcId="{E2B2F456-D833-4A58-9419-41746105BBF3}" destId="{AB82ADAD-7B40-4949-A495-7D444D4ADD6B}" srcOrd="0" destOrd="0" presId="urn:microsoft.com/office/officeart/2005/8/layout/vList3"/>
    <dgm:cxn modelId="{CDC40093-A700-43FA-B395-D1A7AB37FD5B}" type="presParOf" srcId="{AB82ADAD-7B40-4949-A495-7D444D4ADD6B}" destId="{B06EB859-684C-4458-9D4A-A90FE58198F6}" srcOrd="0" destOrd="0" presId="urn:microsoft.com/office/officeart/2005/8/layout/vList3"/>
    <dgm:cxn modelId="{B9F7C67D-9FCB-45C4-A589-6E3B00FE751C}" type="presParOf" srcId="{B06EB859-684C-4458-9D4A-A90FE58198F6}" destId="{760BB782-9FDA-49E9-8FB2-59ABC3E2B0FB}" srcOrd="0" destOrd="0" presId="urn:microsoft.com/office/officeart/2005/8/layout/vList3"/>
    <dgm:cxn modelId="{EEF08D6E-6687-4C58-81D6-556A6965FCF2}"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dirty="0" smtClean="0">
              <a:solidFill>
                <a:schemeClr val="tx1"/>
              </a:solidFill>
              <a:latin typeface="Traditional Arabic" panose="02020603050405020304" pitchFamily="18" charset="-78"/>
              <a:cs typeface="Traditional Arabic" panose="02020603050405020304" pitchFamily="18" charset="-78"/>
            </a:rPr>
            <a:t>يشجع على فتح مجالات الاستثمار النافع</a:t>
          </a:r>
        </a:p>
        <a:p>
          <a:pPr algn="r"/>
          <a:r>
            <a:rPr lang="ar-SA" sz="80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أهمية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FF00"/>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9E739E45-2F6B-40BA-9BCC-C396AA61DE2C}" type="presOf" srcId="{E2B2F456-D833-4A58-9419-41746105BBF3}" destId="{AB82ADAD-7B40-4949-A495-7D444D4ADD6B}" srcOrd="0" destOrd="0" presId="urn:microsoft.com/office/officeart/2005/8/layout/vList3"/>
    <dgm:cxn modelId="{C941A467-67A1-4CC1-8C8F-5133A5B24864}" type="presOf" srcId="{8CA0D45A-EE69-41AD-A8E8-7243ABBE0B2A}" destId="{17D57BC0-786F-4E71-9857-3395E4E457E2}" srcOrd="0" destOrd="0" presId="urn:microsoft.com/office/officeart/2005/8/layout/vList3"/>
    <dgm:cxn modelId="{5F1C9B05-22F5-4ED2-A158-2AB8AC6B4287}" type="presParOf" srcId="{AB82ADAD-7B40-4949-A495-7D444D4ADD6B}" destId="{B06EB859-684C-4458-9D4A-A90FE58198F6}" srcOrd="0" destOrd="0" presId="urn:microsoft.com/office/officeart/2005/8/layout/vList3"/>
    <dgm:cxn modelId="{ACC2F7F8-2FD0-4246-B200-D116EBB84737}" type="presParOf" srcId="{B06EB859-684C-4458-9D4A-A90FE58198F6}" destId="{760BB782-9FDA-49E9-8FB2-59ABC3E2B0FB}" srcOrd="0" destOrd="0" presId="urn:microsoft.com/office/officeart/2005/8/layout/vList3"/>
    <dgm:cxn modelId="{C3742D72-70AC-4035-8F04-2E6C2046D2B1}"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dirty="0" smtClean="0">
              <a:solidFill>
                <a:schemeClr val="tx1"/>
              </a:solidFill>
              <a:latin typeface="Traditional Arabic" panose="02020603050405020304" pitchFamily="18" charset="-78"/>
              <a:cs typeface="Traditional Arabic" panose="02020603050405020304" pitchFamily="18" charset="-78"/>
            </a:rPr>
            <a:t>اجتماع صفتي المؤمِّن والمؤمَّن له</a:t>
          </a:r>
        </a:p>
        <a:p>
          <a:pPr algn="r"/>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خصائص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D2CB3AA2-1C74-42A1-B50A-F2EA3947C7AB}" type="presOf" srcId="{8CA0D45A-EE69-41AD-A8E8-7243ABBE0B2A}" destId="{17D57BC0-786F-4E71-9857-3395E4E457E2}" srcOrd="0" destOrd="0" presId="urn:microsoft.com/office/officeart/2005/8/layout/vList3"/>
    <dgm:cxn modelId="{B3F93963-40A7-41AE-BE99-A21ADBF2631B}" type="presOf" srcId="{E2B2F456-D833-4A58-9419-41746105BBF3}" destId="{AB82ADAD-7B40-4949-A495-7D444D4ADD6B}" srcOrd="0" destOrd="0" presId="urn:microsoft.com/office/officeart/2005/8/layout/vList3"/>
    <dgm:cxn modelId="{1F38889C-8075-44A4-9DC5-704CFF103283}" type="presParOf" srcId="{AB82ADAD-7B40-4949-A495-7D444D4ADD6B}" destId="{B06EB859-684C-4458-9D4A-A90FE58198F6}" srcOrd="0" destOrd="0" presId="urn:microsoft.com/office/officeart/2005/8/layout/vList3"/>
    <dgm:cxn modelId="{E5126862-CE27-4002-B270-E8C6B77365F4}" type="presParOf" srcId="{B06EB859-684C-4458-9D4A-A90FE58198F6}" destId="{760BB782-9FDA-49E9-8FB2-59ABC3E2B0FB}" srcOrd="0" destOrd="0" presId="urn:microsoft.com/office/officeart/2005/8/layout/vList3"/>
    <dgm:cxn modelId="{7E0A73E8-C172-49A3-9B0F-F74C8FAA41A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dirty="0" smtClean="0">
              <a:solidFill>
                <a:schemeClr val="tx1"/>
              </a:solidFill>
              <a:latin typeface="Traditional Arabic" panose="02020603050405020304" pitchFamily="18" charset="-78"/>
              <a:cs typeface="Traditional Arabic" panose="02020603050405020304" pitchFamily="18" charset="-78"/>
            </a:rPr>
            <a:t>عدم قصد التربح</a:t>
          </a:r>
        </a:p>
        <a:p>
          <a:pPr algn="r"/>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خصائص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27F62F31-FA42-4C01-B80E-1F79CABB9C5A}" type="presOf" srcId="{8CA0D45A-EE69-41AD-A8E8-7243ABBE0B2A}" destId="{17D57BC0-786F-4E71-9857-3395E4E457E2}" srcOrd="0" destOrd="0" presId="urn:microsoft.com/office/officeart/2005/8/layout/vList3"/>
    <dgm:cxn modelId="{A1A3652E-BD44-4FE6-93AB-061C01054568}" type="presOf" srcId="{E2B2F456-D833-4A58-9419-41746105BBF3}" destId="{AB82ADAD-7B40-4949-A495-7D444D4ADD6B}" srcOrd="0" destOrd="0" presId="urn:microsoft.com/office/officeart/2005/8/layout/vList3"/>
    <dgm:cxn modelId="{0DB0ECC6-FC14-4762-92C1-FA687259A950}" type="presParOf" srcId="{AB82ADAD-7B40-4949-A495-7D444D4ADD6B}" destId="{B06EB859-684C-4458-9D4A-A90FE58198F6}" srcOrd="0" destOrd="0" presId="urn:microsoft.com/office/officeart/2005/8/layout/vList3"/>
    <dgm:cxn modelId="{6580D636-1BFA-4C9D-938D-C79785284109}" type="presParOf" srcId="{B06EB859-684C-4458-9D4A-A90FE58198F6}" destId="{760BB782-9FDA-49E9-8FB2-59ABC3E2B0FB}" srcOrd="0" destOrd="0" presId="urn:microsoft.com/office/officeart/2005/8/layout/vList3"/>
    <dgm:cxn modelId="{34DCBD5E-6499-4F72-9FC8-A144A4A41F24}"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dirty="0" smtClean="0">
              <a:solidFill>
                <a:schemeClr val="tx1"/>
              </a:solidFill>
              <a:latin typeface="Traditional Arabic" panose="02020603050405020304" pitchFamily="18" charset="-78"/>
              <a:cs typeface="Traditional Arabic" panose="02020603050405020304" pitchFamily="18" charset="-78"/>
            </a:rPr>
            <a:t>تحقيق الأمان بأقل تكلفة</a:t>
          </a:r>
        </a:p>
        <a:p>
          <a:pPr algn="r"/>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خصائص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AC270552-1ACC-4D8D-B1E1-5881A7E8F3FF}" type="presOf" srcId="{8CA0D45A-EE69-41AD-A8E8-7243ABBE0B2A}" destId="{17D57BC0-786F-4E71-9857-3395E4E457E2}" srcOrd="0" destOrd="0" presId="urn:microsoft.com/office/officeart/2005/8/layout/vList3"/>
    <dgm:cxn modelId="{CDFDC469-6584-4CDD-8CC3-633C8FBE1CDE}" type="presOf" srcId="{E2B2F456-D833-4A58-9419-41746105BBF3}" destId="{AB82ADAD-7B40-4949-A495-7D444D4ADD6B}" srcOrd="0" destOrd="0" presId="urn:microsoft.com/office/officeart/2005/8/layout/vList3"/>
    <dgm:cxn modelId="{02646747-4711-4512-9668-60279D3D187C}" type="presParOf" srcId="{AB82ADAD-7B40-4949-A495-7D444D4ADD6B}" destId="{B06EB859-684C-4458-9D4A-A90FE58198F6}" srcOrd="0" destOrd="0" presId="urn:microsoft.com/office/officeart/2005/8/layout/vList3"/>
    <dgm:cxn modelId="{B3E96822-7C1E-4751-8D75-FB86C511B0B4}" type="presParOf" srcId="{B06EB859-684C-4458-9D4A-A90FE58198F6}" destId="{760BB782-9FDA-49E9-8FB2-59ABC3E2B0FB}" srcOrd="0" destOrd="0" presId="urn:microsoft.com/office/officeart/2005/8/layout/vList3"/>
    <dgm:cxn modelId="{E8B580B6-6471-4608-8752-13CA65F0E457}"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dirty="0" smtClean="0">
              <a:solidFill>
                <a:schemeClr val="tx1"/>
              </a:solidFill>
              <a:latin typeface="Traditional Arabic" panose="02020603050405020304" pitchFamily="18" charset="-78"/>
              <a:cs typeface="Traditional Arabic" panose="02020603050405020304" pitchFamily="18" charset="-78"/>
            </a:rPr>
            <a:t>تضامن الأعضاء</a:t>
          </a:r>
        </a:p>
        <a:p>
          <a:pPr algn="r"/>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خصائص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72B065FA-9A59-4781-ACC6-23490388F464}" type="presOf" srcId="{8CA0D45A-EE69-41AD-A8E8-7243ABBE0B2A}" destId="{17D57BC0-786F-4E71-9857-3395E4E457E2}" srcOrd="0" destOrd="0" presId="urn:microsoft.com/office/officeart/2005/8/layout/vList3"/>
    <dgm:cxn modelId="{30454AFE-220A-4884-9C0A-6E1F1D28913A}" srcId="{E2B2F456-D833-4A58-9419-41746105BBF3}" destId="{8CA0D45A-EE69-41AD-A8E8-7243ABBE0B2A}" srcOrd="0" destOrd="0" parTransId="{A5BF1584-E52C-46D8-A794-F450E147FE09}" sibTransId="{5BBB6CB0-CCB8-4E6F-84F2-9C65F63482FC}"/>
    <dgm:cxn modelId="{E3D27E3D-FCFB-465D-9219-2C111BEFAC25}" type="presOf" srcId="{E2B2F456-D833-4A58-9419-41746105BBF3}" destId="{AB82ADAD-7B40-4949-A495-7D444D4ADD6B}" srcOrd="0" destOrd="0" presId="urn:microsoft.com/office/officeart/2005/8/layout/vList3"/>
    <dgm:cxn modelId="{853DCA14-2DBF-4CCD-B1B1-00BE6B6DB67A}" type="presParOf" srcId="{AB82ADAD-7B40-4949-A495-7D444D4ADD6B}" destId="{B06EB859-684C-4458-9D4A-A90FE58198F6}" srcOrd="0" destOrd="0" presId="urn:microsoft.com/office/officeart/2005/8/layout/vList3"/>
    <dgm:cxn modelId="{ABC80F2B-CE00-4787-B90B-CB0DB9687BCA}" type="presParOf" srcId="{B06EB859-684C-4458-9D4A-A90FE58198F6}" destId="{760BB782-9FDA-49E9-8FB2-59ABC3E2B0FB}" srcOrd="0" destOrd="0" presId="urn:microsoft.com/office/officeart/2005/8/layout/vList3"/>
    <dgm:cxn modelId="{45DFC01E-4D1D-41BE-9E61-97FCEF2606C6}"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B2F456-D833-4A58-9419-41746105BBF3}" type="doc">
      <dgm:prSet loTypeId="urn:microsoft.com/office/officeart/2005/8/layout/vList3" loCatId="list" qsTypeId="urn:microsoft.com/office/officeart/2005/8/quickstyle/simple1" qsCatId="simple" csTypeId="urn:microsoft.com/office/officeart/2005/8/colors/colorful1" csCatId="colorful" phldr="1"/>
      <dgm:spPr/>
    </dgm:pt>
    <dgm:pt modelId="{8CA0D45A-EE69-41AD-A8E8-7243ABBE0B2A}">
      <dgm:prSet phldrT="[Text]" custT="1"/>
      <dgm:spPr>
        <a:solidFill>
          <a:schemeClr val="bg1"/>
        </a:solidFill>
      </dgm:spPr>
      <dgm:t>
        <a:bodyPr/>
        <a:lstStyle/>
        <a:p>
          <a:pPr algn="r"/>
          <a:r>
            <a:rPr lang="ar-SA" sz="9600" b="1" dirty="0" smtClean="0">
              <a:solidFill>
                <a:schemeClr val="tx1"/>
              </a:solidFill>
              <a:latin typeface="Traditional Arabic" panose="02020603050405020304" pitchFamily="18" charset="-78"/>
              <a:cs typeface="Traditional Arabic" panose="02020603050405020304" pitchFamily="18" charset="-78"/>
            </a:rPr>
            <a:t>القيام بالخدمات الاجتماعية وتطويرها</a:t>
          </a:r>
        </a:p>
        <a:p>
          <a:pPr algn="r"/>
          <a:r>
            <a:rPr lang="ar-SA" sz="8800" b="1" dirty="0" smtClean="0">
              <a:solidFill>
                <a:schemeClr val="tx1"/>
              </a:solidFill>
              <a:latin typeface="Traditional Arabic" panose="02020603050405020304" pitchFamily="18" charset="-78"/>
              <a:cs typeface="Traditional Arabic" panose="02020603050405020304" pitchFamily="18" charset="-78"/>
            </a:rPr>
            <a:t>« </a:t>
          </a:r>
          <a:r>
            <a:rPr lang="ar-SA" sz="6600" b="1" dirty="0" smtClean="0">
              <a:solidFill>
                <a:srgbClr val="7030A0"/>
              </a:solidFill>
              <a:latin typeface="Arabic Typesetting" panose="03020402040406030203" pitchFamily="66" charset="-78"/>
              <a:cs typeface="Arabic Typesetting" panose="03020402040406030203" pitchFamily="66" charset="-78"/>
            </a:rPr>
            <a:t>خصائص التأمين التعاوني...</a:t>
          </a:r>
        </a:p>
      </dgm:t>
    </dgm:pt>
    <dgm:pt modelId="{A5BF1584-E52C-46D8-A794-F450E147FE09}" type="parTrans" cxnId="{30454AFE-220A-4884-9C0A-6E1F1D28913A}">
      <dgm:prSet/>
      <dgm:spPr/>
      <dgm:t>
        <a:bodyPr/>
        <a:lstStyle/>
        <a:p>
          <a:endParaRPr lang="en-US"/>
        </a:p>
      </dgm:t>
    </dgm:pt>
    <dgm:pt modelId="{5BBB6CB0-CCB8-4E6F-84F2-9C65F63482FC}" type="sibTrans" cxnId="{30454AFE-220A-4884-9C0A-6E1F1D28913A}">
      <dgm:prSet/>
      <dgm:spPr/>
      <dgm:t>
        <a:bodyPr/>
        <a:lstStyle/>
        <a:p>
          <a:endParaRPr lang="en-US"/>
        </a:p>
      </dgm:t>
    </dgm:pt>
    <dgm:pt modelId="{AB82ADAD-7B40-4949-A495-7D444D4ADD6B}" type="pres">
      <dgm:prSet presAssocID="{E2B2F456-D833-4A58-9419-41746105BBF3}" presName="linearFlow" presStyleCnt="0">
        <dgm:presLayoutVars>
          <dgm:dir val="rev"/>
          <dgm:resizeHandles val="exact"/>
        </dgm:presLayoutVars>
      </dgm:prSet>
      <dgm:spPr/>
    </dgm:pt>
    <dgm:pt modelId="{B06EB859-684C-4458-9D4A-A90FE58198F6}" type="pres">
      <dgm:prSet presAssocID="{8CA0D45A-EE69-41AD-A8E8-7243ABBE0B2A}" presName="composite" presStyleCnt="0"/>
      <dgm:spPr/>
    </dgm:pt>
    <dgm:pt modelId="{760BB782-9FDA-49E9-8FB2-59ABC3E2B0FB}" type="pres">
      <dgm:prSet presAssocID="{8CA0D45A-EE69-41AD-A8E8-7243ABBE0B2A}" presName="imgShp" presStyleLbl="fgImgPlace1" presStyleIdx="0" presStyleCnt="1" custScaleX="85470" custScaleY="72998" custLinFactNeighborX="13315" custLinFactNeighborY="3214"/>
      <dgm:spPr>
        <a:prstGeom prst="smileyFace">
          <a:avLst/>
        </a:prstGeom>
        <a:solidFill>
          <a:srgbClr val="FF33CC"/>
        </a:solidFill>
        <a:ln>
          <a:solidFill>
            <a:schemeClr val="tx1"/>
          </a:solidFill>
        </a:ln>
      </dgm:spPr>
      <dgm:t>
        <a:bodyPr/>
        <a:lstStyle/>
        <a:p>
          <a:pPr rtl="1"/>
          <a:endParaRPr lang="ar-SA"/>
        </a:p>
      </dgm:t>
    </dgm:pt>
    <dgm:pt modelId="{17D57BC0-786F-4E71-9857-3395E4E457E2}" type="pres">
      <dgm:prSet presAssocID="{8CA0D45A-EE69-41AD-A8E8-7243ABBE0B2A}" presName="txShp" presStyleLbl="node1" presStyleIdx="0" presStyleCnt="1" custScaleX="150376" custScaleY="162037">
        <dgm:presLayoutVars>
          <dgm:bulletEnabled val="1"/>
        </dgm:presLayoutVars>
      </dgm:prSet>
      <dgm:spPr/>
      <dgm:t>
        <a:bodyPr/>
        <a:lstStyle/>
        <a:p>
          <a:endParaRPr lang="en-US"/>
        </a:p>
      </dgm:t>
    </dgm:pt>
  </dgm:ptLst>
  <dgm:cxnLst>
    <dgm:cxn modelId="{30454AFE-220A-4884-9C0A-6E1F1D28913A}" srcId="{E2B2F456-D833-4A58-9419-41746105BBF3}" destId="{8CA0D45A-EE69-41AD-A8E8-7243ABBE0B2A}" srcOrd="0" destOrd="0" parTransId="{A5BF1584-E52C-46D8-A794-F450E147FE09}" sibTransId="{5BBB6CB0-CCB8-4E6F-84F2-9C65F63482FC}"/>
    <dgm:cxn modelId="{46B60D01-5E55-4FFD-9C10-77EC83F5053F}" type="presOf" srcId="{8CA0D45A-EE69-41AD-A8E8-7243ABBE0B2A}" destId="{17D57BC0-786F-4E71-9857-3395E4E457E2}" srcOrd="0" destOrd="0" presId="urn:microsoft.com/office/officeart/2005/8/layout/vList3"/>
    <dgm:cxn modelId="{62132DB9-7A84-4E49-9ADC-8C539DDF8A50}" type="presOf" srcId="{E2B2F456-D833-4A58-9419-41746105BBF3}" destId="{AB82ADAD-7B40-4949-A495-7D444D4ADD6B}" srcOrd="0" destOrd="0" presId="urn:microsoft.com/office/officeart/2005/8/layout/vList3"/>
    <dgm:cxn modelId="{ACE2B383-B488-451F-AC7D-09F3180443F5}" type="presParOf" srcId="{AB82ADAD-7B40-4949-A495-7D444D4ADD6B}" destId="{B06EB859-684C-4458-9D4A-A90FE58198F6}" srcOrd="0" destOrd="0" presId="urn:microsoft.com/office/officeart/2005/8/layout/vList3"/>
    <dgm:cxn modelId="{0FAA96D5-BC2E-4697-9D45-C8EDEB7F8A62}" type="presParOf" srcId="{B06EB859-684C-4458-9D4A-A90FE58198F6}" destId="{760BB782-9FDA-49E9-8FB2-59ABC3E2B0FB}" srcOrd="0" destOrd="0" presId="urn:microsoft.com/office/officeart/2005/8/layout/vList3"/>
    <dgm:cxn modelId="{8F22D34B-226E-40DA-B56F-327F7C6FA832}" type="presParOf" srcId="{B06EB859-684C-4458-9D4A-A90FE58198F6}" destId="{17D57BC0-786F-4E71-9857-3395E4E457E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(4) شركات التأمين التعاوني</a:t>
          </a:r>
        </a:p>
        <a:p>
          <a:pPr lvl="0" algn="ct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أنواع التأمين التعاوني</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FF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7CBBB-54BF-488E-860E-ED7DF88429C9}">
      <dsp:nvSpPr>
        <dsp:cNvPr id="0" name=""/>
        <dsp:cNvSpPr/>
      </dsp:nvSpPr>
      <dsp:spPr>
        <a:xfrm>
          <a:off x="350899" y="185"/>
          <a:ext cx="10816911" cy="893093"/>
        </a:xfrm>
        <a:prstGeom prst="homePlat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856" tIns="335280" rIns="393830" bIns="335280" numCol="1" spcCol="1270" anchor="ctr" anchorCtr="0">
          <a:noAutofit/>
        </a:bodyPr>
        <a:lstStyle/>
        <a:p>
          <a:pPr lvl="0" algn="ctr" defTabSz="3911600">
            <a:lnSpc>
              <a:spcPct val="90000"/>
            </a:lnSpc>
            <a:spcBef>
              <a:spcPct val="0"/>
            </a:spcBef>
            <a:spcAft>
              <a:spcPct val="35000"/>
            </a:spcAft>
          </a:pPr>
          <a:r>
            <a:rPr lang="ar-SA" sz="8800" b="1" kern="1200" dirty="0" smtClean="0">
              <a:solidFill>
                <a:schemeClr val="tx1"/>
              </a:solidFill>
              <a:latin typeface="Traditional Arabic" panose="02020603050405020304" pitchFamily="18" charset="-78"/>
              <a:cs typeface="Traditional Arabic" panose="02020603050405020304" pitchFamily="18" charset="-78"/>
            </a:rPr>
            <a:t>تعريف التأمين التجاري</a:t>
          </a:r>
          <a:endParaRPr lang="en-US" sz="8800" b="1" kern="1200" dirty="0">
            <a:solidFill>
              <a:schemeClr val="tx1"/>
            </a:solidFill>
            <a:latin typeface="Traditional Arabic" panose="02020603050405020304" pitchFamily="18" charset="-78"/>
            <a:cs typeface="Traditional Arabic" panose="02020603050405020304" pitchFamily="18" charset="-78"/>
          </a:endParaRPr>
        </a:p>
      </dsp:txBody>
      <dsp:txXfrm>
        <a:off x="350899" y="185"/>
        <a:ext cx="10593638" cy="893093"/>
      </dsp:txXfrm>
    </dsp:sp>
    <dsp:sp modelId="{02E48D08-684B-4EF7-8849-1DB9E8603BC3}">
      <dsp:nvSpPr>
        <dsp:cNvPr id="0" name=""/>
        <dsp:cNvSpPr/>
      </dsp:nvSpPr>
      <dsp:spPr>
        <a:xfrm>
          <a:off x="10300586" y="0"/>
          <a:ext cx="893093" cy="893093"/>
        </a:xfrm>
        <a:prstGeom prst="smileyFace">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17D57BC0-786F-4E71-9857-3395E4E457E2}">
      <dsp:nvSpPr>
        <dsp:cNvPr id="0" name=""/>
        <dsp:cNvSpPr/>
      </dsp:nvSpPr>
      <dsp:spPr>
        <a:xfrm>
          <a:off x="366449" y="1143424"/>
          <a:ext cx="10785812" cy="893093"/>
        </a:xfrm>
        <a:prstGeom prst="homePlat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856" tIns="335280" rIns="393830" bIns="335280" numCol="1" spcCol="1270" anchor="ctr" anchorCtr="0">
          <a:noAutofit/>
        </a:bodyPr>
        <a:lstStyle/>
        <a:p>
          <a:pPr lvl="0" algn="ctr" defTabSz="3911600">
            <a:lnSpc>
              <a:spcPct val="90000"/>
            </a:lnSpc>
            <a:spcBef>
              <a:spcPct val="0"/>
            </a:spcBef>
            <a:spcAft>
              <a:spcPct val="35000"/>
            </a:spcAft>
          </a:pPr>
          <a:r>
            <a:rPr lang="ar-SA" sz="8800" b="1" kern="1200" dirty="0" smtClean="0">
              <a:solidFill>
                <a:schemeClr val="tx1"/>
              </a:solidFill>
              <a:latin typeface="Traditional Arabic" panose="02020603050405020304" pitchFamily="18" charset="-78"/>
              <a:cs typeface="Traditional Arabic" panose="02020603050405020304" pitchFamily="18" charset="-78"/>
            </a:rPr>
            <a:t>أنواع التأمين التجاري</a:t>
          </a:r>
          <a:endParaRPr lang="en-US" sz="8800" b="1" kern="1200" dirty="0">
            <a:solidFill>
              <a:schemeClr val="tx1"/>
            </a:solidFill>
            <a:latin typeface="Traditional Arabic" panose="02020603050405020304" pitchFamily="18" charset="-78"/>
            <a:cs typeface="Traditional Arabic" panose="02020603050405020304" pitchFamily="18" charset="-78"/>
          </a:endParaRPr>
        </a:p>
      </dsp:txBody>
      <dsp:txXfrm>
        <a:off x="366449" y="1143424"/>
        <a:ext cx="10562539" cy="893093"/>
      </dsp:txXfrm>
    </dsp:sp>
    <dsp:sp modelId="{760BB782-9FDA-49E9-8FB2-59ABC3E2B0FB}">
      <dsp:nvSpPr>
        <dsp:cNvPr id="0" name=""/>
        <dsp:cNvSpPr/>
      </dsp:nvSpPr>
      <dsp:spPr>
        <a:xfrm>
          <a:off x="10231372" y="1157070"/>
          <a:ext cx="893093" cy="893093"/>
        </a:xfrm>
        <a:prstGeom prst="smileyFace">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6452C1C1-F05A-43B4-A033-398C1A07A5FF}">
      <dsp:nvSpPr>
        <dsp:cNvPr id="0" name=""/>
        <dsp:cNvSpPr/>
      </dsp:nvSpPr>
      <dsp:spPr>
        <a:xfrm>
          <a:off x="366449" y="2286662"/>
          <a:ext cx="10785812" cy="893093"/>
        </a:xfrm>
        <a:prstGeom prst="homePlat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5856" tIns="335280" rIns="393830" bIns="335280" numCol="1" spcCol="1270" anchor="ctr" anchorCtr="0">
          <a:noAutofit/>
        </a:bodyPr>
        <a:lstStyle/>
        <a:p>
          <a:pPr lvl="0" algn="ctr" defTabSz="3911600">
            <a:lnSpc>
              <a:spcPct val="90000"/>
            </a:lnSpc>
            <a:spcBef>
              <a:spcPct val="0"/>
            </a:spcBef>
            <a:spcAft>
              <a:spcPct val="35000"/>
            </a:spcAft>
          </a:pPr>
          <a:r>
            <a:rPr lang="ar-SA" sz="8800" b="1" kern="1200" dirty="0" smtClean="0">
              <a:solidFill>
                <a:schemeClr val="tx1"/>
              </a:solidFill>
              <a:latin typeface="Traditional Arabic" panose="02020603050405020304" pitchFamily="18" charset="-78"/>
              <a:cs typeface="Traditional Arabic" panose="02020603050405020304" pitchFamily="18" charset="-78"/>
            </a:rPr>
            <a:t>حكم التأمين التجاري</a:t>
          </a:r>
          <a:endParaRPr lang="en-US" sz="8800" b="1" kern="1200" dirty="0">
            <a:solidFill>
              <a:schemeClr val="tx1"/>
            </a:solidFill>
            <a:latin typeface="Traditional Arabic" panose="02020603050405020304" pitchFamily="18" charset="-78"/>
            <a:cs typeface="Traditional Arabic" panose="02020603050405020304" pitchFamily="18" charset="-78"/>
          </a:endParaRPr>
        </a:p>
      </dsp:txBody>
      <dsp:txXfrm>
        <a:off x="366449" y="2286662"/>
        <a:ext cx="10562539" cy="893093"/>
      </dsp:txXfrm>
    </dsp:sp>
    <dsp:sp modelId="{C2B3EEAD-A872-453B-8392-848176B73586}">
      <dsp:nvSpPr>
        <dsp:cNvPr id="0" name=""/>
        <dsp:cNvSpPr/>
      </dsp:nvSpPr>
      <dsp:spPr>
        <a:xfrm>
          <a:off x="10232354" y="2310990"/>
          <a:ext cx="893093" cy="893093"/>
        </a:xfrm>
        <a:prstGeom prst="smileyFace">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 modelId="{D618447E-F035-4423-B17D-92268A71652E}">
      <dsp:nvSpPr>
        <dsp:cNvPr id="0" name=""/>
        <dsp:cNvSpPr/>
      </dsp:nvSpPr>
      <dsp:spPr>
        <a:xfrm>
          <a:off x="366449" y="3429901"/>
          <a:ext cx="10785812" cy="893093"/>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205740" rIns="393830" bIns="205740" numCol="1" spcCol="1270" anchor="ctr" anchorCtr="0">
          <a:noAutofit/>
        </a:bodyPr>
        <a:lstStyle/>
        <a:p>
          <a:pPr lvl="0" algn="ctr" defTabSz="24003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أهم الفروق بين التأمين التجاري والتأمين التعاوني</a:t>
          </a:r>
          <a:endParaRPr lang="en-US" sz="5400" kern="1200" dirty="0">
            <a:solidFill>
              <a:schemeClr val="tx1"/>
            </a:solidFill>
          </a:endParaRPr>
        </a:p>
      </dsp:txBody>
      <dsp:txXfrm>
        <a:off x="366449" y="3429901"/>
        <a:ext cx="10562539" cy="893093"/>
      </dsp:txXfrm>
    </dsp:sp>
    <dsp:sp modelId="{9EC9E6EB-1DB4-4116-82DE-33EA8A3B553E}">
      <dsp:nvSpPr>
        <dsp:cNvPr id="0" name=""/>
        <dsp:cNvSpPr/>
      </dsp:nvSpPr>
      <dsp:spPr>
        <a:xfrm>
          <a:off x="10190414" y="3430087"/>
          <a:ext cx="893093" cy="893093"/>
        </a:xfrm>
        <a:prstGeom prst="smileyFace">
          <a:avLst/>
        </a:prstGeom>
        <a:solidFill>
          <a:srgbClr val="0070C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0" tIns="571500" rIns="1738217" bIns="571500" numCol="1" spcCol="1270" anchor="ctr" anchorCtr="0">
          <a:noAutofit/>
        </a:bodyPr>
        <a:lstStyle/>
        <a:p>
          <a:pPr lvl="0" algn="ctr" defTabSz="6667500">
            <a:lnSpc>
              <a:spcPct val="90000"/>
            </a:lnSpc>
            <a:spcBef>
              <a:spcPct val="0"/>
            </a:spcBef>
            <a:spcAft>
              <a:spcPct val="35000"/>
            </a:spcAft>
          </a:pPr>
          <a:r>
            <a:rPr lang="ar-SA" sz="15000" b="1" kern="1200" dirty="0" smtClean="0">
              <a:solidFill>
                <a:srgbClr val="C00000"/>
              </a:solidFill>
              <a:latin typeface="Traditional Arabic" panose="02020603050405020304" pitchFamily="18" charset="-78"/>
              <a:cs typeface="Traditional Arabic" panose="02020603050405020304" pitchFamily="18" charset="-78"/>
            </a:rPr>
            <a:t>تعريف التأمين التجاري</a:t>
          </a:r>
          <a:endParaRPr lang="ar-SA" sz="6600" b="1" kern="1200" dirty="0" smtClean="0">
            <a:solidFill>
              <a:srgbClr val="7030A0"/>
            </a:solidFill>
            <a:latin typeface="Arabic Typesetting" panose="03020402040406030203" pitchFamily="66" charset="-78"/>
            <a:cs typeface="Arabic Typesetting" panose="03020402040406030203" pitchFamily="66" charset="-78"/>
          </a:endParaRP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0066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182880" rIns="1738217" bIns="182880" numCol="1" spcCol="1270" anchor="ctr" anchorCtr="0">
          <a:noAutofit/>
        </a:bodyPr>
        <a:lstStyle/>
        <a:p>
          <a:pPr lvl="0" algn="r" defTabSz="2133600">
            <a:lnSpc>
              <a:spcPct val="90000"/>
            </a:lnSpc>
            <a:spcBef>
              <a:spcPct val="0"/>
            </a:spcBef>
            <a:spcAft>
              <a:spcPct val="35000"/>
            </a:spcAft>
          </a:pPr>
          <a:r>
            <a:rPr lang="ar-SA" sz="4800" b="1" kern="1200" dirty="0" smtClean="0">
              <a:solidFill>
                <a:srgbClr val="C00000"/>
              </a:solidFill>
              <a:latin typeface="Traditional Arabic" panose="02020603050405020304" pitchFamily="18" charset="-78"/>
              <a:cs typeface="Traditional Arabic" panose="02020603050405020304" pitchFamily="18" charset="-78"/>
            </a:rPr>
            <a:t>عقد معاوضة بين طرفين :</a:t>
          </a:r>
        </a:p>
        <a:p>
          <a:pPr lvl="0" algn="r" defTabSz="2133600">
            <a:lnSpc>
              <a:spcPct val="90000"/>
            </a:lnSpc>
            <a:spcBef>
              <a:spcPct val="0"/>
            </a:spcBef>
            <a:spcAft>
              <a:spcPct val="35000"/>
            </a:spcAft>
          </a:pPr>
          <a:r>
            <a:rPr lang="ar-SA" sz="4800" b="1" kern="1200" dirty="0" smtClean="0">
              <a:solidFill>
                <a:srgbClr val="C00000"/>
              </a:solidFill>
              <a:latin typeface="Traditional Arabic" panose="02020603050405020304" pitchFamily="18" charset="-78"/>
              <a:cs typeface="Traditional Arabic" panose="02020603050405020304" pitchFamily="18" charset="-78"/>
            </a:rPr>
            <a:t>الطرف الأول « </a:t>
          </a:r>
          <a:r>
            <a:rPr lang="ar-SA" sz="4800" b="1" kern="1200" dirty="0" smtClean="0">
              <a:solidFill>
                <a:schemeClr val="tx1"/>
              </a:solidFill>
              <a:latin typeface="Traditional Arabic" panose="02020603050405020304" pitchFamily="18" charset="-78"/>
              <a:cs typeface="Traditional Arabic" panose="02020603050405020304" pitchFamily="18" charset="-78"/>
            </a:rPr>
            <a:t>يسمى المؤمِّن </a:t>
          </a:r>
          <a:r>
            <a:rPr lang="ar-SA" sz="4800" b="1" kern="1200" dirty="0" smtClean="0">
              <a:solidFill>
                <a:schemeClr val="tx1"/>
              </a:solidFill>
              <a:latin typeface="Traditional Arabic" panose="02020603050405020304" pitchFamily="18" charset="-78"/>
              <a:cs typeface="Traditional Arabic" panose="02020603050405020304" pitchFamily="18" charset="-78"/>
            </a:rPr>
            <a:t>( شركة التأمين )</a:t>
          </a:r>
          <a:endParaRPr lang="ar-SA" sz="4800" b="1" kern="1200" dirty="0" smtClean="0">
            <a:solidFill>
              <a:schemeClr val="tx1"/>
            </a:solidFill>
            <a:latin typeface="Traditional Arabic" panose="02020603050405020304" pitchFamily="18" charset="-78"/>
            <a:cs typeface="Traditional Arabic" panose="02020603050405020304" pitchFamily="18" charset="-78"/>
          </a:endParaRPr>
        </a:p>
        <a:p>
          <a:pPr lvl="0" algn="r" defTabSz="2133600">
            <a:lnSpc>
              <a:spcPct val="90000"/>
            </a:lnSpc>
            <a:spcBef>
              <a:spcPct val="0"/>
            </a:spcBef>
            <a:spcAft>
              <a:spcPct val="35000"/>
            </a:spcAft>
          </a:pPr>
          <a:r>
            <a:rPr lang="ar-SA" sz="4800" b="1" kern="1200" dirty="0" smtClean="0">
              <a:solidFill>
                <a:srgbClr val="C00000"/>
              </a:solidFill>
              <a:latin typeface="Traditional Arabic" panose="02020603050405020304" pitchFamily="18" charset="-78"/>
              <a:cs typeface="Traditional Arabic" panose="02020603050405020304" pitchFamily="18" charset="-78"/>
            </a:rPr>
            <a:t>والطرف الثاني « </a:t>
          </a:r>
          <a:r>
            <a:rPr lang="ar-SA" sz="4800" b="1" kern="1200" dirty="0" smtClean="0">
              <a:solidFill>
                <a:schemeClr val="tx1"/>
              </a:solidFill>
              <a:latin typeface="Traditional Arabic" panose="02020603050405020304" pitchFamily="18" charset="-78"/>
              <a:cs typeface="Traditional Arabic" panose="02020603050405020304" pitchFamily="18" charset="-78"/>
            </a:rPr>
            <a:t>يسمى المؤمَّن له أو المستفيد ويتفق الطرفان على أن يدفع ( الثاني ) للأول أقساطاً من المال في مقابل أن يلتزم ( الأول ) بالتعويض عند وقوع حادث أو ضرر...</a:t>
          </a:r>
          <a:endParaRPr lang="ar-SA" sz="4800" b="1" kern="1200" dirty="0" smtClean="0">
            <a:solidFill>
              <a:schemeClr val="tx1"/>
            </a:solidFill>
            <a:latin typeface="Arabic Typesetting" panose="03020402040406030203" pitchFamily="66" charset="-78"/>
            <a:cs typeface="Arabic Typesetting" panose="03020402040406030203" pitchFamily="66" charset="-78"/>
          </a:endParaRP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0066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(1) تأمين الأشخاص</a:t>
          </a:r>
        </a:p>
        <a:p>
          <a:pPr lvl="0" algn="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أنواع التأمين التجاري...</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0066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(2) تأمين الأموال والممتلكات</a:t>
          </a:r>
        </a:p>
        <a:p>
          <a:pPr lvl="0" algn="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أنواع التأمين التجاري...</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0066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(3) تأمين المسؤوليات</a:t>
          </a:r>
        </a:p>
        <a:p>
          <a:pPr lvl="0" algn="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أنواع التأمين التجاري...</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0066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rgbClr val="C00000"/>
              </a:solidFill>
              <a:latin typeface="Traditional Arabic" panose="02020603050405020304" pitchFamily="18" charset="-78"/>
              <a:cs typeface="Traditional Arabic" panose="02020603050405020304" pitchFamily="18" charset="-78"/>
            </a:rPr>
            <a:t>تحريم التأمين التجاري بشتى صوره</a:t>
          </a:r>
          <a:endParaRPr lang="ar-SA" sz="9600" b="1" kern="1200" dirty="0" smtClean="0">
            <a:solidFill>
              <a:schemeClr val="tx1"/>
            </a:solidFill>
            <a:latin typeface="Traditional Arabic" panose="02020603050405020304" pitchFamily="18" charset="-78"/>
            <a:cs typeface="Traditional Arabic" panose="02020603050405020304" pitchFamily="18" charset="-78"/>
          </a:endParaRPr>
        </a:p>
        <a:p>
          <a:pPr lvl="0" algn="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حكم التأمين التجاري...</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CC00CC"/>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2064" tIns="274320" rIns="1738217" bIns="274320" numCol="1" spcCol="1270" anchor="ctr" anchorCtr="0">
          <a:noAutofit/>
        </a:bodyPr>
        <a:lstStyle/>
        <a:p>
          <a:pPr lvl="0" algn="ctr" defTabSz="3200400">
            <a:lnSpc>
              <a:spcPct val="90000"/>
            </a:lnSpc>
            <a:spcBef>
              <a:spcPct val="0"/>
            </a:spcBef>
            <a:spcAft>
              <a:spcPct val="35000"/>
            </a:spcAft>
          </a:pPr>
          <a:r>
            <a:rPr lang="ar-SA" sz="7200" b="1" kern="1200" dirty="0" smtClean="0">
              <a:solidFill>
                <a:schemeClr val="tx1"/>
              </a:solidFill>
              <a:latin typeface="Traditional Arabic" panose="02020603050405020304" pitchFamily="18" charset="-78"/>
              <a:cs typeface="Traditional Arabic" panose="02020603050405020304" pitchFamily="18" charset="-78"/>
            </a:rPr>
            <a:t>(1) أنه من عقود المعاوضات المالية الاحتمالية المشتملة على الغرر الفاحش</a:t>
          </a:r>
        </a:p>
        <a:p>
          <a:pPr lvl="0" algn="r" defTabSz="32004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أسباب تحريم التأمين التجاري...</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99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182880" rIns="1738217" bIns="182880" numCol="1" spcCol="1270" anchor="ctr" anchorCtr="0">
          <a:noAutofit/>
        </a:bodyPr>
        <a:lstStyle/>
        <a:p>
          <a:pPr lvl="0" algn="ctr" defTabSz="2133600">
            <a:lnSpc>
              <a:spcPct val="90000"/>
            </a:lnSpc>
            <a:spcBef>
              <a:spcPct val="0"/>
            </a:spcBef>
            <a:spcAft>
              <a:spcPct val="35000"/>
            </a:spcAft>
          </a:pPr>
          <a:r>
            <a:rPr lang="ar-SA" sz="4800" b="1" kern="1200" dirty="0" smtClean="0">
              <a:solidFill>
                <a:schemeClr val="tx1"/>
              </a:solidFill>
              <a:latin typeface="Traditional Arabic" panose="02020603050405020304" pitchFamily="18" charset="-78"/>
              <a:cs typeface="Traditional Arabic" panose="02020603050405020304" pitchFamily="18" charset="-78"/>
            </a:rPr>
            <a:t>لأن المستفيد في وقت العقد لا يستطيع أن يعرف مقدار ما يعطي أو يأخذ فقد يدفع قسطاً أو قسطين ثم يقع الخطر أو الحادث فيستحق التعويض </a:t>
          </a:r>
          <a:r>
            <a:rPr lang="ar-SA" sz="4800" b="1" kern="1200" dirty="0" smtClean="0">
              <a:solidFill>
                <a:schemeClr val="tx1"/>
              </a:solidFill>
              <a:latin typeface="Traditional Arabic" panose="02020603050405020304" pitchFamily="18" charset="-78"/>
              <a:cs typeface="Traditional Arabic" panose="02020603050405020304" pitchFamily="18" charset="-78"/>
            </a:rPr>
            <a:t>كاملاً وقد </a:t>
          </a:r>
          <a:r>
            <a:rPr lang="ar-SA" sz="4800" b="1" kern="1200" dirty="0" smtClean="0">
              <a:solidFill>
                <a:schemeClr val="tx1"/>
              </a:solidFill>
              <a:latin typeface="Traditional Arabic" panose="02020603050405020304" pitchFamily="18" charset="-78"/>
              <a:cs typeface="Traditional Arabic" panose="02020603050405020304" pitchFamily="18" charset="-78"/>
            </a:rPr>
            <a:t>لا يقع الخطر أصلاً فيدفع جميع الأقساط ولا يأخذ شيئاً وكذلك الشركة لا تستطيع أن تحدد ما </a:t>
          </a:r>
          <a:r>
            <a:rPr lang="ar-SA" sz="4800" b="1" kern="1200" dirty="0" smtClean="0">
              <a:solidFill>
                <a:schemeClr val="tx1"/>
              </a:solidFill>
              <a:latin typeface="Traditional Arabic" panose="02020603050405020304" pitchFamily="18" charset="-78"/>
              <a:cs typeface="Traditional Arabic" panose="02020603050405020304" pitchFamily="18" charset="-78"/>
            </a:rPr>
            <a:t>تعطي وتأخذ </a:t>
          </a:r>
          <a:r>
            <a:rPr lang="ar-SA" sz="4800" b="1" kern="1200" dirty="0" smtClean="0">
              <a:solidFill>
                <a:schemeClr val="tx1"/>
              </a:solidFill>
              <a:latin typeface="Traditional Arabic" panose="02020603050405020304" pitchFamily="18" charset="-78"/>
              <a:cs typeface="Traditional Arabic" panose="02020603050405020304" pitchFamily="18" charset="-78"/>
            </a:rPr>
            <a:t>والنبي عليه الصلاة والسلام نهى بيع الغرر</a:t>
          </a:r>
          <a:endParaRPr lang="ar-SA" sz="4800" b="1" kern="1200" dirty="0" smtClean="0">
            <a:solidFill>
              <a:srgbClr val="7030A0"/>
            </a:solidFill>
            <a:latin typeface="Arabic Typesetting" panose="03020402040406030203" pitchFamily="66" charset="-78"/>
            <a:cs typeface="Arabic Typesetting" panose="03020402040406030203" pitchFamily="66" charset="-78"/>
          </a:endParaRP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99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(2) اشتمال عقد التأمين التجاري على المقامرة</a:t>
          </a:r>
        </a:p>
        <a:p>
          <a:pPr lvl="0" algn="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أسباب تحريم التأمين التجاري...</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99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182880" rIns="1738217" bIns="182880" numCol="1" spcCol="1270" anchor="ctr" anchorCtr="0">
          <a:noAutofit/>
        </a:bodyPr>
        <a:lstStyle/>
        <a:p>
          <a:pPr lvl="0" algn="ctr" defTabSz="2133600">
            <a:lnSpc>
              <a:spcPct val="90000"/>
            </a:lnSpc>
            <a:spcBef>
              <a:spcPct val="0"/>
            </a:spcBef>
            <a:spcAft>
              <a:spcPct val="35000"/>
            </a:spcAft>
          </a:pPr>
          <a:r>
            <a:rPr lang="ar-SA" sz="4800" b="1" kern="1200" dirty="0" smtClean="0">
              <a:solidFill>
                <a:schemeClr val="tx1"/>
              </a:solidFill>
              <a:latin typeface="Traditional Arabic" panose="02020603050405020304" pitchFamily="18" charset="-78"/>
              <a:cs typeface="Traditional Arabic" panose="02020603050405020304" pitchFamily="18" charset="-78"/>
            </a:rPr>
            <a:t>لما فيه ( أي عقد التأمين التجاري ) من المخاطرة ومن الغرم بلا جناية أو تسبب فيها ومن الغنم بلا مقابل أو </a:t>
          </a:r>
          <a:r>
            <a:rPr lang="ar-SA" sz="4800" b="1" kern="1200" dirty="0" smtClean="0">
              <a:solidFill>
                <a:schemeClr val="tx1"/>
              </a:solidFill>
              <a:latin typeface="Traditional Arabic" panose="02020603050405020304" pitchFamily="18" charset="-78"/>
              <a:cs typeface="Traditional Arabic" panose="02020603050405020304" pitchFamily="18" charset="-78"/>
            </a:rPr>
            <a:t>بمقابل </a:t>
          </a:r>
          <a:r>
            <a:rPr lang="ar-SA" sz="4800" b="1" kern="1200" dirty="0" smtClean="0">
              <a:solidFill>
                <a:schemeClr val="tx1"/>
              </a:solidFill>
              <a:latin typeface="Traditional Arabic" panose="02020603050405020304" pitchFamily="18" charset="-78"/>
              <a:cs typeface="Traditional Arabic" panose="02020603050405020304" pitchFamily="18" charset="-78"/>
            </a:rPr>
            <a:t>غير مكافئ فإن المستفيد قد يدفع قسطاً من التأمين ثم يقع الحادث </a:t>
          </a:r>
          <a:r>
            <a:rPr lang="ar-SA" sz="4800" b="1" kern="1200" dirty="0" smtClean="0">
              <a:solidFill>
                <a:schemeClr val="tx1"/>
              </a:solidFill>
              <a:latin typeface="Traditional Arabic" panose="02020603050405020304" pitchFamily="18" charset="-78"/>
              <a:cs typeface="Traditional Arabic" panose="02020603050405020304" pitchFamily="18" charset="-78"/>
            </a:rPr>
            <a:t>فتغرم الشركة </a:t>
          </a:r>
          <a:r>
            <a:rPr lang="ar-SA" sz="4800" b="1" kern="1200" dirty="0" smtClean="0">
              <a:solidFill>
                <a:schemeClr val="tx1"/>
              </a:solidFill>
              <a:latin typeface="Traditional Arabic" panose="02020603050405020304" pitchFamily="18" charset="-78"/>
              <a:cs typeface="Traditional Arabic" panose="02020603050405020304" pitchFamily="18" charset="-78"/>
            </a:rPr>
            <a:t>كل مبلغ التأمين ( مقابل غير مكافئ ) وقد لا يقع الخطر أبداً ومع ذلك </a:t>
          </a:r>
          <a:r>
            <a:rPr lang="ar-SA" sz="4800" b="1" kern="1200" dirty="0" smtClean="0">
              <a:solidFill>
                <a:schemeClr val="tx1"/>
              </a:solidFill>
              <a:latin typeface="Traditional Arabic" panose="02020603050405020304" pitchFamily="18" charset="-78"/>
              <a:cs typeface="Traditional Arabic" panose="02020603050405020304" pitchFamily="18" charset="-78"/>
            </a:rPr>
            <a:t>تغنم الشركة </a:t>
          </a:r>
          <a:r>
            <a:rPr lang="ar-SA" sz="4800" b="1" kern="1200" dirty="0" smtClean="0">
              <a:solidFill>
                <a:schemeClr val="tx1"/>
              </a:solidFill>
              <a:latin typeface="Traditional Arabic" panose="02020603050405020304" pitchFamily="18" charset="-78"/>
              <a:cs typeface="Traditional Arabic" panose="02020603050405020304" pitchFamily="18" charset="-78"/>
            </a:rPr>
            <a:t>أقساط التأمين بلا مقابل</a:t>
          </a:r>
          <a:endParaRPr lang="ar-SA" sz="4800" b="1" kern="1200" dirty="0" smtClean="0">
            <a:solidFill>
              <a:srgbClr val="7030A0"/>
            </a:solidFill>
            <a:latin typeface="Arabic Typesetting" panose="03020402040406030203" pitchFamily="66" charset="-78"/>
            <a:cs typeface="Arabic Typesetting" panose="03020402040406030203" pitchFamily="66" charset="-78"/>
          </a:endParaRP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99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(3) اشتمال عقد التأمين التجاري على الربا</a:t>
          </a:r>
        </a:p>
        <a:p>
          <a:pPr lvl="0" algn="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أسباب تحريم التأمين التجاري...</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99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1376" tIns="182880" rIns="1738217" bIns="182880" numCol="1" spcCol="1270" anchor="ctr" anchorCtr="0">
          <a:noAutofit/>
        </a:bodyPr>
        <a:lstStyle/>
        <a:p>
          <a:pPr lvl="0" algn="ctr" defTabSz="2133600">
            <a:lnSpc>
              <a:spcPct val="90000"/>
            </a:lnSpc>
            <a:spcBef>
              <a:spcPct val="0"/>
            </a:spcBef>
            <a:spcAft>
              <a:spcPct val="35000"/>
            </a:spcAft>
          </a:pPr>
          <a:r>
            <a:rPr lang="ar-SA" sz="4800" b="1" kern="1200" dirty="0" smtClean="0">
              <a:solidFill>
                <a:schemeClr val="tx1"/>
              </a:solidFill>
              <a:latin typeface="Traditional Arabic" panose="02020603050405020304" pitchFamily="18" charset="-78"/>
              <a:cs typeface="Traditional Arabic" panose="02020603050405020304" pitchFamily="18" charset="-78"/>
            </a:rPr>
            <a:t>عقد التأمين التجاري يشتمل على ربا الفضل والنسأ فإن الشركة إذا دفعت للمستفيد أكثر مما دفعه من النقود لها فهو ربا فضل والشركة تدفع ذلك العوض للمستفيد بعد مدة فيكون ربا نسأ ، وإذا دفعت الشركة للمستفيد مثل ما دفعه لها يكون ربا نسأ فقط وكلاهما محرم بالنص والإجماع</a:t>
          </a:r>
          <a:endParaRPr lang="ar-SA" sz="4800" b="1" kern="1200" dirty="0" smtClean="0">
            <a:solidFill>
              <a:srgbClr val="7030A0"/>
            </a:solidFill>
            <a:latin typeface="Arabic Typesetting" panose="03020402040406030203" pitchFamily="66" charset="-78"/>
            <a:cs typeface="Arabic Typesetting" panose="03020402040406030203" pitchFamily="66" charset="-78"/>
          </a:endParaRP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99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54593"/>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kern="1200" dirty="0" smtClean="0">
              <a:solidFill>
                <a:schemeClr val="tx1"/>
              </a:solidFill>
              <a:latin typeface="Traditional Arabic" panose="02020603050405020304" pitchFamily="18" charset="-78"/>
              <a:cs typeface="Traditional Arabic" panose="02020603050405020304" pitchFamily="18" charset="-78"/>
            </a:rPr>
            <a:t>(4) </a:t>
          </a:r>
          <a:r>
            <a:rPr lang="ar-SA" sz="7200" b="1" kern="1200" dirty="0" smtClean="0">
              <a:solidFill>
                <a:schemeClr val="tx1"/>
              </a:solidFill>
              <a:latin typeface="Traditional Arabic" panose="02020603050405020304" pitchFamily="18" charset="-78"/>
              <a:cs typeface="Traditional Arabic" panose="02020603050405020304" pitchFamily="18" charset="-78"/>
            </a:rPr>
            <a:t>اشتمال عقد التأمين التجاري على أكل المال </a:t>
          </a:r>
          <a:r>
            <a:rPr lang="ar-SA" sz="7200" b="1" kern="1200" dirty="0" smtClean="0">
              <a:solidFill>
                <a:schemeClr val="tx1"/>
              </a:solidFill>
              <a:latin typeface="Traditional Arabic" panose="02020603050405020304" pitchFamily="18" charset="-78"/>
              <a:cs typeface="Traditional Arabic" panose="02020603050405020304" pitchFamily="18" charset="-78"/>
            </a:rPr>
            <a:t>بالباطل لأن فيه أخذ مال الغير بلا مقابل</a:t>
          </a:r>
          <a:endParaRPr lang="ar-SA" sz="7200" b="1" kern="1200" dirty="0" smtClean="0">
            <a:solidFill>
              <a:schemeClr val="tx1"/>
            </a:solidFill>
            <a:latin typeface="Traditional Arabic" panose="02020603050405020304" pitchFamily="18" charset="-78"/>
            <a:cs typeface="Traditional Arabic" panose="02020603050405020304" pitchFamily="18" charset="-78"/>
          </a:endParaRPr>
        </a:p>
        <a:p>
          <a:pPr lvl="0" algn="r" defTabSz="4267200">
            <a:lnSpc>
              <a:spcPct val="90000"/>
            </a:lnSpc>
            <a:spcBef>
              <a:spcPct val="0"/>
            </a:spcBef>
            <a:spcAft>
              <a:spcPct val="35000"/>
            </a:spcAft>
          </a:pP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أسباب تحريم التأمين التجاري...</a:t>
          </a:r>
        </a:p>
      </dsp:txBody>
      <dsp:txXfrm>
        <a:off x="-2" y="54593"/>
        <a:ext cx="10181236" cy="6387146"/>
      </dsp:txXfrm>
    </dsp:sp>
    <dsp:sp modelId="{760BB782-9FDA-49E9-8FB2-59ABC3E2B0FB}">
      <dsp:nvSpPr>
        <dsp:cNvPr id="0" name=""/>
        <dsp:cNvSpPr/>
      </dsp:nvSpPr>
      <dsp:spPr>
        <a:xfrm>
          <a:off x="8408976" y="1936144"/>
          <a:ext cx="3369041" cy="2877422"/>
        </a:xfrm>
        <a:prstGeom prst="smileyFace">
          <a:avLst/>
        </a:prstGeom>
        <a:solidFill>
          <a:srgbClr val="FF99FF"/>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109187"/>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r" defTabSz="4267200">
            <a:lnSpc>
              <a:spcPct val="90000"/>
            </a:lnSpc>
            <a:spcBef>
              <a:spcPct val="0"/>
            </a:spcBef>
            <a:spcAft>
              <a:spcPct val="35000"/>
            </a:spcAft>
          </a:pPr>
          <a:r>
            <a:rPr lang="ar-SA" sz="9600" b="1" u="none" kern="1200" dirty="0" smtClean="0">
              <a:solidFill>
                <a:schemeClr val="tx1"/>
              </a:solidFill>
              <a:latin typeface="Traditional Arabic" panose="02020603050405020304" pitchFamily="18" charset="-78"/>
              <a:cs typeface="Traditional Arabic" panose="02020603050405020304" pitchFamily="18" charset="-78"/>
            </a:rPr>
            <a:t>(1) </a:t>
          </a:r>
          <a:r>
            <a:rPr lang="ar-SA" sz="7200" b="1" u="none" kern="1200" dirty="0" smtClean="0">
              <a:solidFill>
                <a:schemeClr val="tx1"/>
              </a:solidFill>
              <a:latin typeface="Traditional Arabic" panose="02020603050405020304" pitchFamily="18" charset="-78"/>
              <a:cs typeface="Traditional Arabic" panose="02020603050405020304" pitchFamily="18" charset="-78"/>
            </a:rPr>
            <a:t>مبدأ </a:t>
          </a:r>
          <a:r>
            <a:rPr lang="ar-SA" sz="7200" b="1" u="none" kern="1200" dirty="0" smtClean="0">
              <a:solidFill>
                <a:schemeClr val="tx1"/>
              </a:solidFill>
              <a:latin typeface="Traditional Arabic" panose="02020603050405020304" pitchFamily="18" charset="-78"/>
              <a:cs typeface="Traditional Arabic" panose="02020603050405020304" pitchFamily="18" charset="-78"/>
            </a:rPr>
            <a:t>الضمان في التأمين التعاوني ومبدأ المعاوضة التجارية في التأمين التجاري</a:t>
          </a:r>
          <a:endParaRPr lang="ar-SA" sz="7200" b="1" u="none" kern="1200" dirty="0" smtClean="0">
            <a:solidFill>
              <a:schemeClr val="tx1"/>
            </a:solidFill>
            <a:latin typeface="Traditional Arabic" panose="02020603050405020304" pitchFamily="18" charset="-78"/>
            <a:cs typeface="Traditional Arabic" panose="02020603050405020304" pitchFamily="18" charset="-78"/>
          </a:endParaRPr>
        </a:p>
        <a:p>
          <a:pPr lvl="0" algn="ctr" defTabSz="4267200">
            <a:lnSpc>
              <a:spcPct val="90000"/>
            </a:lnSpc>
            <a:spcBef>
              <a:spcPct val="0"/>
            </a:spcBef>
            <a:spcAft>
              <a:spcPct val="35000"/>
            </a:spcAft>
          </a:pPr>
          <a:r>
            <a:rPr lang="ar-SA" sz="5400" b="1" u="none" kern="1200" dirty="0" smtClean="0">
              <a:solidFill>
                <a:schemeClr val="tx1"/>
              </a:solidFill>
              <a:latin typeface="Traditional Arabic" panose="02020603050405020304" pitchFamily="18" charset="-78"/>
              <a:cs typeface="Traditional Arabic" panose="02020603050405020304" pitchFamily="18" charset="-78"/>
            </a:rPr>
            <a:t>«</a:t>
          </a: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أهم الفروق بين التأمين التجاري والتأمين التعاوني</a:t>
          </a:r>
        </a:p>
      </dsp:txBody>
      <dsp:txXfrm>
        <a:off x="-2" y="109187"/>
        <a:ext cx="10181236" cy="6387146"/>
      </dsp:txXfrm>
    </dsp:sp>
    <dsp:sp modelId="{760BB782-9FDA-49E9-8FB2-59ABC3E2B0FB}">
      <dsp:nvSpPr>
        <dsp:cNvPr id="0" name=""/>
        <dsp:cNvSpPr/>
      </dsp:nvSpPr>
      <dsp:spPr>
        <a:xfrm>
          <a:off x="8408976" y="1936144"/>
          <a:ext cx="3369041" cy="2877422"/>
        </a:xfrm>
        <a:prstGeom prst="smileyFace">
          <a:avLst/>
        </a:prstGeom>
        <a:solidFill>
          <a:srgbClr val="66FF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109187"/>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r" defTabSz="4267200">
            <a:lnSpc>
              <a:spcPct val="90000"/>
            </a:lnSpc>
            <a:spcBef>
              <a:spcPct val="0"/>
            </a:spcBef>
            <a:spcAft>
              <a:spcPct val="35000"/>
            </a:spcAft>
          </a:pPr>
          <a:r>
            <a:rPr lang="ar-SA" sz="9600" b="1" u="none" kern="1200" dirty="0" smtClean="0">
              <a:solidFill>
                <a:schemeClr val="tx1"/>
              </a:solidFill>
              <a:latin typeface="Traditional Arabic" panose="02020603050405020304" pitchFamily="18" charset="-78"/>
              <a:cs typeface="Traditional Arabic" panose="02020603050405020304" pitchFamily="18" charset="-78"/>
            </a:rPr>
            <a:t>(2) </a:t>
          </a:r>
          <a:r>
            <a:rPr lang="ar-SA" sz="6600" b="1" u="none" kern="1200" dirty="0" smtClean="0">
              <a:solidFill>
                <a:schemeClr val="tx1"/>
              </a:solidFill>
              <a:latin typeface="Traditional Arabic" panose="02020603050405020304" pitchFamily="18" charset="-78"/>
              <a:cs typeface="Traditional Arabic" panose="02020603050405020304" pitchFamily="18" charset="-78"/>
            </a:rPr>
            <a:t>قصد </a:t>
          </a:r>
          <a:r>
            <a:rPr lang="ar-SA" sz="6600" b="1" u="none" kern="1200" dirty="0" smtClean="0">
              <a:solidFill>
                <a:schemeClr val="tx1"/>
              </a:solidFill>
              <a:latin typeface="Traditional Arabic" panose="02020603050405020304" pitchFamily="18" charset="-78"/>
              <a:cs typeface="Traditional Arabic" panose="02020603050405020304" pitchFamily="18" charset="-78"/>
            </a:rPr>
            <a:t>الربح في التأمين التجاري وقصد التضامن في التأمين التعاوني...</a:t>
          </a:r>
          <a:endParaRPr lang="ar-SA" sz="6600" b="1" u="none" kern="1200" dirty="0" smtClean="0">
            <a:solidFill>
              <a:schemeClr val="tx1"/>
            </a:solidFill>
            <a:latin typeface="Traditional Arabic" panose="02020603050405020304" pitchFamily="18" charset="-78"/>
            <a:cs typeface="Traditional Arabic" panose="02020603050405020304" pitchFamily="18" charset="-78"/>
          </a:endParaRPr>
        </a:p>
        <a:p>
          <a:pPr lvl="0" algn="ctr" defTabSz="4267200">
            <a:lnSpc>
              <a:spcPct val="90000"/>
            </a:lnSpc>
            <a:spcBef>
              <a:spcPct val="0"/>
            </a:spcBef>
            <a:spcAft>
              <a:spcPct val="35000"/>
            </a:spcAft>
          </a:pPr>
          <a:r>
            <a:rPr lang="ar-SA" sz="5400" b="1" u="none" kern="1200" dirty="0" smtClean="0">
              <a:solidFill>
                <a:schemeClr val="tx1"/>
              </a:solidFill>
              <a:latin typeface="Traditional Arabic" panose="02020603050405020304" pitchFamily="18" charset="-78"/>
              <a:cs typeface="Traditional Arabic" panose="02020603050405020304" pitchFamily="18" charset="-78"/>
            </a:rPr>
            <a:t>«</a:t>
          </a: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أهم الفروق بين التأمين التجاري والتأمين التعاوني</a:t>
          </a:r>
        </a:p>
      </dsp:txBody>
      <dsp:txXfrm>
        <a:off x="-2" y="109187"/>
        <a:ext cx="10181236" cy="6387146"/>
      </dsp:txXfrm>
    </dsp:sp>
    <dsp:sp modelId="{760BB782-9FDA-49E9-8FB2-59ABC3E2B0FB}">
      <dsp:nvSpPr>
        <dsp:cNvPr id="0" name=""/>
        <dsp:cNvSpPr/>
      </dsp:nvSpPr>
      <dsp:spPr>
        <a:xfrm>
          <a:off x="8408976" y="1936144"/>
          <a:ext cx="3369041" cy="2877422"/>
        </a:xfrm>
        <a:prstGeom prst="smileyFace">
          <a:avLst/>
        </a:prstGeom>
        <a:solidFill>
          <a:srgbClr val="66FF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109187"/>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u="none" kern="1200" dirty="0" smtClean="0">
              <a:solidFill>
                <a:schemeClr val="tx1"/>
              </a:solidFill>
              <a:latin typeface="Traditional Arabic" panose="02020603050405020304" pitchFamily="18" charset="-78"/>
              <a:cs typeface="Traditional Arabic" panose="02020603050405020304" pitchFamily="18" charset="-78"/>
            </a:rPr>
            <a:t>(3) المؤمِّنون والمستأمِنون</a:t>
          </a:r>
        </a:p>
        <a:p>
          <a:pPr lvl="0" algn="ctr" defTabSz="4267200">
            <a:lnSpc>
              <a:spcPct val="90000"/>
            </a:lnSpc>
            <a:spcBef>
              <a:spcPct val="0"/>
            </a:spcBef>
            <a:spcAft>
              <a:spcPct val="35000"/>
            </a:spcAft>
          </a:pPr>
          <a:r>
            <a:rPr lang="ar-SA" sz="5400" b="1" u="none" kern="1200" dirty="0" smtClean="0">
              <a:solidFill>
                <a:schemeClr val="tx1"/>
              </a:solidFill>
              <a:latin typeface="Traditional Arabic" panose="02020603050405020304" pitchFamily="18" charset="-78"/>
              <a:cs typeface="Traditional Arabic" panose="02020603050405020304" pitchFamily="18" charset="-78"/>
            </a:rPr>
            <a:t>«</a:t>
          </a:r>
          <a:r>
            <a:rPr lang="ar-SA" sz="5400" b="1" kern="1200" dirty="0" smtClean="0">
              <a:solidFill>
                <a:schemeClr val="tx1"/>
              </a:solidFill>
              <a:latin typeface="Traditional Arabic" panose="02020603050405020304" pitchFamily="18" charset="-78"/>
              <a:cs typeface="Traditional Arabic" panose="02020603050405020304" pitchFamily="18" charset="-78"/>
            </a:rPr>
            <a:t> </a:t>
          </a:r>
          <a:r>
            <a:rPr lang="ar-SA" sz="6600" b="1" kern="1200" dirty="0" smtClean="0">
              <a:solidFill>
                <a:srgbClr val="7030A0"/>
              </a:solidFill>
              <a:latin typeface="Arabic Typesetting" panose="03020402040406030203" pitchFamily="66" charset="-78"/>
              <a:cs typeface="Arabic Typesetting" panose="03020402040406030203" pitchFamily="66" charset="-78"/>
            </a:rPr>
            <a:t>أهم الفروق بين التأمين التجاري والتأمين التعاوني</a:t>
          </a:r>
        </a:p>
      </dsp:txBody>
      <dsp:txXfrm>
        <a:off x="-2" y="109187"/>
        <a:ext cx="10181236" cy="6387146"/>
      </dsp:txXfrm>
    </dsp:sp>
    <dsp:sp modelId="{760BB782-9FDA-49E9-8FB2-59ABC3E2B0FB}">
      <dsp:nvSpPr>
        <dsp:cNvPr id="0" name=""/>
        <dsp:cNvSpPr/>
      </dsp:nvSpPr>
      <dsp:spPr>
        <a:xfrm>
          <a:off x="8408976" y="1936144"/>
          <a:ext cx="3369041" cy="2877422"/>
        </a:xfrm>
        <a:prstGeom prst="smileyFace">
          <a:avLst/>
        </a:prstGeom>
        <a:solidFill>
          <a:srgbClr val="66FF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57BC0-786F-4E71-9857-3395E4E457E2}">
      <dsp:nvSpPr>
        <dsp:cNvPr id="0" name=""/>
        <dsp:cNvSpPr/>
      </dsp:nvSpPr>
      <dsp:spPr>
        <a:xfrm>
          <a:off x="-2" y="109187"/>
          <a:ext cx="11778022" cy="6387146"/>
        </a:xfrm>
        <a:prstGeom prst="homePlat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2752" tIns="365760" rIns="1738217" bIns="365760" numCol="1" spcCol="1270" anchor="ctr" anchorCtr="0">
          <a:noAutofit/>
        </a:bodyPr>
        <a:lstStyle/>
        <a:p>
          <a:pPr lvl="0" algn="ctr" defTabSz="4267200">
            <a:lnSpc>
              <a:spcPct val="90000"/>
            </a:lnSpc>
            <a:spcBef>
              <a:spcPct val="0"/>
            </a:spcBef>
            <a:spcAft>
              <a:spcPct val="35000"/>
            </a:spcAft>
          </a:pPr>
          <a:r>
            <a:rPr lang="ar-SA" sz="9600" b="1" u="none" kern="1200" dirty="0" smtClean="0">
              <a:solidFill>
                <a:srgbClr val="CC00CC"/>
              </a:solidFill>
              <a:latin typeface="Traditional Arabic" panose="02020603050405020304" pitchFamily="18" charset="-78"/>
              <a:cs typeface="Simple Indust Shaded" panose="02010400000000000000" pitchFamily="2" charset="-78"/>
            </a:rPr>
            <a:t>الحمد لله الذي بنعمته تتم الصالحات</a:t>
          </a:r>
          <a:endParaRPr lang="ar-SA" sz="6600" b="1" kern="1200" dirty="0" smtClean="0">
            <a:solidFill>
              <a:srgbClr val="CC00CC"/>
            </a:solidFill>
            <a:latin typeface="Arabic Typesetting" panose="03020402040406030203" pitchFamily="66" charset="-78"/>
            <a:cs typeface="Simple Indust Shaded" panose="02010400000000000000" pitchFamily="2" charset="-78"/>
          </a:endParaRPr>
        </a:p>
      </dsp:txBody>
      <dsp:txXfrm>
        <a:off x="-2" y="109187"/>
        <a:ext cx="10181236" cy="6387146"/>
      </dsp:txXfrm>
    </dsp:sp>
    <dsp:sp modelId="{760BB782-9FDA-49E9-8FB2-59ABC3E2B0FB}">
      <dsp:nvSpPr>
        <dsp:cNvPr id="0" name=""/>
        <dsp:cNvSpPr/>
      </dsp:nvSpPr>
      <dsp:spPr>
        <a:xfrm>
          <a:off x="8408976" y="1936144"/>
          <a:ext cx="3369041" cy="2877422"/>
        </a:xfrm>
        <a:prstGeom prst="smileyFace">
          <a:avLst/>
        </a:prstGeom>
        <a:solidFill>
          <a:srgbClr val="66FF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4519822-18DA-4392-964B-D259F6C1A689}"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40984564-E8B1-4E92-9482-9D2F9654EC2F}" type="slidenum">
              <a:rPr lang="en-US" smtClean="0"/>
              <a:t>‹#›</a:t>
            </a:fld>
            <a:endParaRPr lang="en-US"/>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19822-18DA-4392-964B-D259F6C1A689}"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398103" y="395428"/>
            <a:ext cx="1980708"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519822-18DA-4392-964B-D259F6C1A689}"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19822-18DA-4392-964B-D259F6C1A689}" type="datetimeFigureOut">
              <a:rPr lang="en-US" smtClean="0"/>
              <a:t>12/16/2017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4519822-18DA-4392-964B-D259F6C1A689}" type="datetimeFigureOut">
              <a:rPr lang="en-US" smtClean="0"/>
              <a:t>12/16/2017</a:t>
            </a:fld>
            <a:endParaRPr lang="en-US"/>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84564-E8B1-4E92-9482-9D2F9654EC2F}" type="slidenum">
              <a:rPr lang="en-US" smtClean="0"/>
              <a:t>‹#›</a:t>
            </a:fld>
            <a:endParaRPr lang="en-US"/>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519822-18DA-4392-964B-D259F6C1A689}"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519822-18DA-4392-964B-D259F6C1A689}" type="datetimeFigureOut">
              <a:rPr lang="en-US" smtClean="0"/>
              <a:t>12/16/2017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519822-18DA-4392-964B-D259F6C1A689}" type="datetimeFigureOut">
              <a:rPr lang="en-US" smtClean="0"/>
              <a:t>12/16/2017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4519822-18DA-4392-964B-D259F6C1A689}" type="datetimeFigureOut">
              <a:rPr lang="en-US" smtClean="0"/>
              <a:t>12/16/2017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84564-E8B1-4E92-9482-9D2F9654EC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519822-18DA-4392-964B-D259F6C1A689}" type="datetimeFigureOut">
              <a:rPr lang="en-US" smtClean="0"/>
              <a:t>12/16/2017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84564-E8B1-4E92-9482-9D2F9654EC2F}" type="slidenum">
              <a:rPr lang="en-US" smtClean="0"/>
              <a:t>‹#›</a:t>
            </a:fld>
            <a:endParaRPr lang="en-US"/>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4519822-18DA-4392-964B-D259F6C1A689}" type="datetimeFigureOut">
              <a:rPr lang="en-US" smtClean="0"/>
              <a:t>12/16/2017</a:t>
            </a:fld>
            <a:endParaRPr lang="en-US"/>
          </a:p>
        </p:txBody>
      </p:sp>
      <p:sp>
        <p:nvSpPr>
          <p:cNvPr id="7" name="Slide Number Placeholder 6"/>
          <p:cNvSpPr>
            <a:spLocks noGrp="1"/>
          </p:cNvSpPr>
          <p:nvPr>
            <p:ph type="sldNum" sz="quarter" idx="12"/>
          </p:nvPr>
        </p:nvSpPr>
        <p:spPr/>
        <p:txBody>
          <a:bodyPr/>
          <a:lstStyle/>
          <a:p>
            <a:fld id="{40984564-E8B1-4E92-9482-9D2F9654EC2F}" type="slidenum">
              <a:rPr lang="en-US" smtClean="0"/>
              <a:t>‹#›</a:t>
            </a:fld>
            <a:endParaRPr lang="en-US"/>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C4519822-18DA-4392-964B-D259F6C1A689}" type="datetimeFigureOut">
              <a:rPr lang="en-US" smtClean="0"/>
              <a:t>12/16/2017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40984564-E8B1-4E92-9482-9D2F9654EC2F}" type="slidenum">
              <a:rPr lang="en-US" smtClean="0"/>
              <a:t>‹#›</a:t>
            </a:fld>
            <a:endParaRPr lang="en-US"/>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7.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7.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7.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7.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7.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7.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7.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7.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7.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7.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2.xml"/><Relationship Id="rId2" Type="http://schemas.openxmlformats.org/officeDocument/2006/relationships/diagramData" Target="../diagrams/data32.xml"/><Relationship Id="rId1" Type="http://schemas.openxmlformats.org/officeDocument/2006/relationships/slideLayout" Target="../slideLayouts/slideLayout7.xml"/><Relationship Id="rId6" Type="http://schemas.microsoft.com/office/2007/relationships/diagramDrawing" Target="../diagrams/drawing32.xml"/><Relationship Id="rId5" Type="http://schemas.openxmlformats.org/officeDocument/2006/relationships/diagramColors" Target="../diagrams/colors32.xml"/><Relationship Id="rId4" Type="http://schemas.openxmlformats.org/officeDocument/2006/relationships/diagramQuickStyle" Target="../diagrams/quickStyle3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7.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7.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7.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7.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7.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7.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7.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ar-SA" sz="3200" dirty="0" smtClean="0"/>
              <a:t>الوحدة الثانية عشرة</a:t>
            </a:r>
            <a:endParaRPr lang="en-US" sz="3200" dirty="0"/>
          </a:p>
        </p:txBody>
      </p:sp>
      <p:sp>
        <p:nvSpPr>
          <p:cNvPr id="2" name="Title 1"/>
          <p:cNvSpPr>
            <a:spLocks noGrp="1"/>
          </p:cNvSpPr>
          <p:nvPr>
            <p:ph type="ctrTitle"/>
          </p:nvPr>
        </p:nvSpPr>
        <p:spPr>
          <a:xfrm>
            <a:off x="806273" y="3166281"/>
            <a:ext cx="8839200" cy="1279954"/>
          </a:xfrm>
        </p:spPr>
        <p:txBody>
          <a:bodyPr>
            <a:noAutofit/>
          </a:bodyPr>
          <a:lstStyle/>
          <a:p>
            <a:pPr rtl="1"/>
            <a:r>
              <a:rPr lang="ar-SA" sz="9600" b="1" dirty="0" smtClean="0">
                <a:solidFill>
                  <a:schemeClr val="tx1"/>
                </a:solidFill>
                <a:latin typeface="Traditional Arabic" panose="02020603050405020304" pitchFamily="18" charset="-78"/>
                <a:cs typeface="Traditional Arabic" panose="02020603050405020304" pitchFamily="18" charset="-78"/>
              </a:rPr>
              <a:t>التأمين التعاوني</a:t>
            </a:r>
            <a:endParaRPr lang="en-US" sz="9600" dirty="0">
              <a:solidFill>
                <a:schemeClr val="tx1"/>
              </a:solidFill>
            </a:endParaRPr>
          </a:p>
        </p:txBody>
      </p:sp>
    </p:spTree>
    <p:extLst>
      <p:ext uri="{BB962C8B-B14F-4D97-AF65-F5344CB8AC3E}">
        <p14:creationId xmlns:p14="http://schemas.microsoft.com/office/powerpoint/2010/main" val="24407968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392919673"/>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10094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829141246"/>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4794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787274244"/>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80609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49446736"/>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55294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65615422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82142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054148200"/>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3727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474282394"/>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98235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57549487"/>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16719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73469388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3163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757663393"/>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18512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86854" y="796185"/>
            <a:ext cx="11054686"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ar-SA" sz="9600" b="1" cap="all" spc="100" dirty="0" smtClean="0">
                <a:solidFill>
                  <a:schemeClr val="tx1"/>
                </a:solidFill>
                <a:latin typeface="Traditional Arabic" panose="02020603050405020304" pitchFamily="18" charset="-78"/>
                <a:cs typeface="Traditional Arabic" panose="02020603050405020304" pitchFamily="18" charset="-78"/>
              </a:rPr>
              <a:t>عناصر المحاضرة</a:t>
            </a:r>
            <a:endParaRPr lang="en-US" sz="9600" b="1" cap="all" spc="100" dirty="0">
              <a:solidFill>
                <a:schemeClr val="tx1"/>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896420823"/>
              </p:ext>
            </p:extLst>
          </p:nvPr>
        </p:nvGraphicFramePr>
        <p:xfrm>
          <a:off x="272955" y="1815152"/>
          <a:ext cx="11518711" cy="4323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43339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073156177"/>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48116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020173133"/>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9693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168810107"/>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93098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86854" y="796185"/>
            <a:ext cx="11054686" cy="852488"/>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SA" sz="9600" b="1" cap="all" spc="100" dirty="0" smtClean="0">
                <a:solidFill>
                  <a:prstClr val="black"/>
                </a:solidFill>
                <a:latin typeface="Traditional Arabic" panose="02020603050405020304" pitchFamily="18" charset="-78"/>
                <a:cs typeface="Traditional Arabic" panose="02020603050405020304" pitchFamily="18" charset="-78"/>
              </a:rPr>
              <a:t>التأمين التجاري</a:t>
            </a:r>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470259803"/>
              </p:ext>
            </p:extLst>
          </p:nvPr>
        </p:nvGraphicFramePr>
        <p:xfrm>
          <a:off x="272955" y="1815152"/>
          <a:ext cx="11518711" cy="4323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64346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652194703"/>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80963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20769587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36171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4232225422"/>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4677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273609470"/>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1497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123266505"/>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5870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109687345"/>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1035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schemeClr val="tx1"/>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778894299"/>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26439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12175910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0639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78868353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72241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87103729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84492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4157345276"/>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02082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291510862"/>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51860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326344249"/>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61278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580516679"/>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71897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52790073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44357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67778390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83815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83478531"/>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34230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035756100"/>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67675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554321146"/>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43483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419771195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54368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172141136"/>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91028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96228747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7499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2011209808"/>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93969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29276" y="354842"/>
            <a:ext cx="10775787" cy="1293831"/>
          </a:xfrm>
          <a:prstGeom prst="rect">
            <a:avLst/>
          </a:prstGeom>
          <a:effectLst/>
        </p:spPr>
        <p:txBody>
          <a:bodyPr vert="horz" lIns="91440" tIns="45720" rIns="91440" bIns="45720" rtlCol="0" anchor="ct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9600" b="1" cap="all" spc="100" dirty="0">
              <a:solidFill>
                <a:prstClr val="black"/>
              </a:solidFill>
              <a:latin typeface="Traditional Arabic" panose="02020603050405020304" pitchFamily="18" charset="-78"/>
              <a:cs typeface="Traditional Arabic" panose="02020603050405020304" pitchFamily="18" charset="-78"/>
            </a:endParaRPr>
          </a:p>
        </p:txBody>
      </p:sp>
      <p:graphicFrame>
        <p:nvGraphicFramePr>
          <p:cNvPr id="5" name="Diagram 4"/>
          <p:cNvGraphicFramePr/>
          <p:nvPr>
            <p:extLst>
              <p:ext uri="{D42A27DB-BD31-4B8C-83A1-F6EECF244321}">
                <p14:modId xmlns:p14="http://schemas.microsoft.com/office/powerpoint/2010/main" val="394603572"/>
              </p:ext>
            </p:extLst>
          </p:nvPr>
        </p:nvGraphicFramePr>
        <p:xfrm>
          <a:off x="177421" y="163773"/>
          <a:ext cx="11778018" cy="6496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8364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5672</TotalTime>
  <Words>729</Words>
  <Application>Microsoft Office PowerPoint</Application>
  <PresentationFormat>Widescreen</PresentationFormat>
  <Paragraphs>82</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Arabic Typesetting</vt:lpstr>
      <vt:lpstr>Arial</vt:lpstr>
      <vt:lpstr>Book Antiqua</vt:lpstr>
      <vt:lpstr>Century Gothic</vt:lpstr>
      <vt:lpstr>Simple Indust Shaded</vt:lpstr>
      <vt:lpstr>Tahoma</vt:lpstr>
      <vt:lpstr>Traditional Arabic</vt:lpstr>
      <vt:lpstr>Apothecary</vt:lpstr>
      <vt:lpstr>التأمين التعاوني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تعريف الثقافة الإسلامية وأهميتها ومجالاتها</dc:title>
  <dc:creator>nora nora</dc:creator>
  <cp:lastModifiedBy>dell</cp:lastModifiedBy>
  <cp:revision>115</cp:revision>
  <dcterms:created xsi:type="dcterms:W3CDTF">2017-10-01T16:18:48Z</dcterms:created>
  <dcterms:modified xsi:type="dcterms:W3CDTF">2017-12-15T19:07:09Z</dcterms:modified>
</cp:coreProperties>
</file>