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sldIdLst>
    <p:sldId id="256" r:id="rId2"/>
    <p:sldId id="381" r:id="rId3"/>
    <p:sldId id="316" r:id="rId4"/>
    <p:sldId id="328" r:id="rId5"/>
    <p:sldId id="346" r:id="rId6"/>
    <p:sldId id="347" r:id="rId7"/>
    <p:sldId id="348" r:id="rId8"/>
    <p:sldId id="349" r:id="rId9"/>
    <p:sldId id="364" r:id="rId10"/>
    <p:sldId id="352" r:id="rId11"/>
    <p:sldId id="382" r:id="rId12"/>
    <p:sldId id="365" r:id="rId13"/>
    <p:sldId id="355" r:id="rId14"/>
    <p:sldId id="356" r:id="rId15"/>
    <p:sldId id="383" r:id="rId16"/>
    <p:sldId id="366" r:id="rId17"/>
    <p:sldId id="358" r:id="rId18"/>
    <p:sldId id="384" r:id="rId19"/>
    <p:sldId id="385" r:id="rId20"/>
    <p:sldId id="386" r:id="rId21"/>
    <p:sldId id="359" r:id="rId22"/>
    <p:sldId id="368" r:id="rId23"/>
    <p:sldId id="360" r:id="rId24"/>
    <p:sldId id="387" r:id="rId25"/>
    <p:sldId id="369" r:id="rId26"/>
    <p:sldId id="361" r:id="rId27"/>
    <p:sldId id="372" r:id="rId28"/>
    <p:sldId id="373" r:id="rId29"/>
    <p:sldId id="374" r:id="rId30"/>
    <p:sldId id="375" r:id="rId31"/>
    <p:sldId id="378" r:id="rId32"/>
    <p:sldId id="370" r:id="rId33"/>
    <p:sldId id="362" r:id="rId34"/>
    <p:sldId id="388" r:id="rId35"/>
    <p:sldId id="389" r:id="rId36"/>
    <p:sldId id="390" r:id="rId37"/>
    <p:sldId id="363" r:id="rId38"/>
    <p:sldId id="391" r:id="rId39"/>
    <p:sldId id="392" r:id="rId40"/>
    <p:sldId id="393" r:id="rId41"/>
    <p:sldId id="394" r:id="rId42"/>
    <p:sldId id="3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بيان واقع التمويل في المصارف غير الإسلامية</a:t>
          </a:r>
          <a:endParaRPr lang="en-US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معرفة صيغ التمويل في الاقتصاد الإسلامي</a:t>
          </a:r>
          <a:endParaRPr lang="en-US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إدراك سمات الصيغ التمويلية في الاقتصاد الإسلامي والفرق بينها وبين غيرها</a:t>
          </a:r>
          <a:endParaRPr lang="en-US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ar-SA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إدراك مفهوم التمويل وأهميته ومؤسساته</a:t>
          </a:r>
          <a:endParaRPr lang="en-US" b="1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830224-C1CA-4402-A243-8D6F73DC5F85}" type="pres">
      <dgm:prSet presAssocID="{F399E823-7595-43C5-B246-17AA9ABA6D7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AC72E8-6068-48C7-9E64-42D14A3BF053}" type="pres">
      <dgm:prSet presAssocID="{29C677B9-3B2D-485F-9869-A574EC27BF7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4" custLinFactX="32853" custLinFactNeighborX="100000" custLinFactNeighborY="83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F2765E-CE86-4421-A1DD-E2C579B2E1A0}" type="pres">
      <dgm:prSet presAssocID="{2115B119-3E4A-434F-AF66-93F0DC94E3D5}" presName="txShp" presStyleLbl="node1" presStyleIdx="3" presStyleCnt="4" custScaleX="13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53ABA4C2-7D0B-483E-B80E-21B6078A4F43}" type="presOf" srcId="{F399E823-7595-43C5-B246-17AA9ABA6D71}" destId="{32830224-C1CA-4402-A243-8D6F73DC5F85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6D1BF6A4-4F3F-453C-B972-D584EF073E9E}" type="presOf" srcId="{2115B119-3E4A-434F-AF66-93F0DC94E3D5}" destId="{F7F2765E-CE86-4421-A1DD-E2C579B2E1A0}" srcOrd="0" destOrd="0" presId="urn:microsoft.com/office/officeart/2005/8/layout/vList3"/>
    <dgm:cxn modelId="{54F00C16-83C2-4FC4-A3A2-AB8F6882B08E}" type="presOf" srcId="{3B54ED9E-0C25-4166-8D1C-F36602E3B6EB}" destId="{7A9F6014-3FFA-47EE-B74A-BFBA9E758E65}" srcOrd="0" destOrd="0" presId="urn:microsoft.com/office/officeart/2005/8/layout/vList3"/>
    <dgm:cxn modelId="{ED8B3FA6-5F19-4F22-9D44-CD66C58A81CD}" type="presOf" srcId="{EE5F9A1A-5B16-42FB-8C2D-60E5331D2FA5}" destId="{4F47D165-8F6F-48EE-B94D-E18878167CCA}" srcOrd="0" destOrd="0" presId="urn:microsoft.com/office/officeart/2005/8/layout/vList3"/>
    <dgm:cxn modelId="{08CCC743-ADB0-4963-B858-53EAE1CA440D}" type="presOf" srcId="{29C677B9-3B2D-485F-9869-A574EC27BF7E}" destId="{FDAC72E8-6068-48C7-9E64-42D14A3BF053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C5D5769E-3E67-425B-883A-BEBF9A0C8119}" type="presParOf" srcId="{7A9F6014-3FFA-47EE-B74A-BFBA9E758E65}" destId="{1299A7BE-7C33-4384-BBF8-6D6CD6AAE75E}" srcOrd="0" destOrd="0" presId="urn:microsoft.com/office/officeart/2005/8/layout/vList3"/>
    <dgm:cxn modelId="{92A55EA0-BE22-40AB-8588-9D6401079ADF}" type="presParOf" srcId="{1299A7BE-7C33-4384-BBF8-6D6CD6AAE75E}" destId="{9004E555-EFE6-478E-B66B-E084987A2D7D}" srcOrd="0" destOrd="0" presId="urn:microsoft.com/office/officeart/2005/8/layout/vList3"/>
    <dgm:cxn modelId="{3F484975-AB5B-4CC5-9872-20910A59D2C2}" type="presParOf" srcId="{1299A7BE-7C33-4384-BBF8-6D6CD6AAE75E}" destId="{32830224-C1CA-4402-A243-8D6F73DC5F85}" srcOrd="1" destOrd="0" presId="urn:microsoft.com/office/officeart/2005/8/layout/vList3"/>
    <dgm:cxn modelId="{A87CFFD6-0264-402B-9D7F-57F5227093C7}" type="presParOf" srcId="{7A9F6014-3FFA-47EE-B74A-BFBA9E758E65}" destId="{6BED4C38-504F-4976-A689-F461DFCCFF4C}" srcOrd="1" destOrd="0" presId="urn:microsoft.com/office/officeart/2005/8/layout/vList3"/>
    <dgm:cxn modelId="{644AE996-4EA1-4761-94F8-6203FBC39AD5}" type="presParOf" srcId="{7A9F6014-3FFA-47EE-B74A-BFBA9E758E65}" destId="{CBA535F8-6C78-4E4F-9976-7C1684184A68}" srcOrd="2" destOrd="0" presId="urn:microsoft.com/office/officeart/2005/8/layout/vList3"/>
    <dgm:cxn modelId="{2781A086-A190-472F-99DB-7E42987E7A78}" type="presParOf" srcId="{CBA535F8-6C78-4E4F-9976-7C1684184A68}" destId="{F84D3A1D-EC1F-4396-B97E-772F7470FB4A}" srcOrd="0" destOrd="0" presId="urn:microsoft.com/office/officeart/2005/8/layout/vList3"/>
    <dgm:cxn modelId="{C76942E3-FA8E-4B3F-B30B-78B9496534B9}" type="presParOf" srcId="{CBA535F8-6C78-4E4F-9976-7C1684184A68}" destId="{4F47D165-8F6F-48EE-B94D-E18878167CCA}" srcOrd="1" destOrd="0" presId="urn:microsoft.com/office/officeart/2005/8/layout/vList3"/>
    <dgm:cxn modelId="{29032849-C8B5-488B-B966-1561056F6330}" type="presParOf" srcId="{7A9F6014-3FFA-47EE-B74A-BFBA9E758E65}" destId="{4E136852-1DB3-419F-A655-491C1E59A2A7}" srcOrd="3" destOrd="0" presId="urn:microsoft.com/office/officeart/2005/8/layout/vList3"/>
    <dgm:cxn modelId="{FB695FD6-8330-40B8-A300-35BC82BD6280}" type="presParOf" srcId="{7A9F6014-3FFA-47EE-B74A-BFBA9E758E65}" destId="{6026C05A-E626-401B-8729-3F5B0091D9B3}" srcOrd="4" destOrd="0" presId="urn:microsoft.com/office/officeart/2005/8/layout/vList3"/>
    <dgm:cxn modelId="{7D1842B4-B71F-4E20-AF3F-F71328FAE94E}" type="presParOf" srcId="{6026C05A-E626-401B-8729-3F5B0091D9B3}" destId="{2F3C8938-7BDC-422D-A898-2ABB6F6FB74D}" srcOrd="0" destOrd="0" presId="urn:microsoft.com/office/officeart/2005/8/layout/vList3"/>
    <dgm:cxn modelId="{67892246-6E9E-4C30-94CA-C934F0DB4DC5}" type="presParOf" srcId="{6026C05A-E626-401B-8729-3F5B0091D9B3}" destId="{FDAC72E8-6068-48C7-9E64-42D14A3BF053}" srcOrd="1" destOrd="0" presId="urn:microsoft.com/office/officeart/2005/8/layout/vList3"/>
    <dgm:cxn modelId="{D53A08BC-605A-4FC1-9508-FC179AEAC81B}" type="presParOf" srcId="{7A9F6014-3FFA-47EE-B74A-BFBA9E758E65}" destId="{731EE0FB-C62B-4E33-AF18-C927E497B979}" srcOrd="5" destOrd="0" presId="urn:microsoft.com/office/officeart/2005/8/layout/vList3"/>
    <dgm:cxn modelId="{836AA2DD-4142-4961-AA14-F309B397FA4E}" type="presParOf" srcId="{7A9F6014-3FFA-47EE-B74A-BFBA9E758E65}" destId="{25CBE101-154A-4510-83A5-43AF6CEC7739}" srcOrd="6" destOrd="0" presId="urn:microsoft.com/office/officeart/2005/8/layout/vList3"/>
    <dgm:cxn modelId="{215E1866-720E-4E30-9230-04FBD935D30A}" type="presParOf" srcId="{25CBE101-154A-4510-83A5-43AF6CEC7739}" destId="{3E5292E8-430E-4F7F-A9BE-1E31F89629EC}" srcOrd="0" destOrd="0" presId="urn:microsoft.com/office/officeart/2005/8/layout/vList3"/>
    <dgm:cxn modelId="{A13AE76E-A1CB-45A4-BFFB-89E8DA8D9CF9}" type="presParOf" srcId="{25CBE101-154A-4510-83A5-43AF6CEC7739}" destId="{F7F2765E-CE86-4421-A1DD-E2C579B2E1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تحقيق النفع المادي والمعنوي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يحفز</a:t>
          </a:r>
          <a:r>
            <a:rPr lang="ar-SA" sz="5400" b="1" dirty="0" smtClean="0">
              <a:latin typeface="Traditional Arabic" pitchFamily="18" charset="-78"/>
              <a:cs typeface="Traditional Arabic" pitchFamily="18" charset="-78"/>
            </a:rPr>
            <a:t> المستثمرين</a:t>
          </a:r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 على </a:t>
          </a:r>
          <a:r>
            <a:rPr lang="ar-SA" sz="5400" b="1" dirty="0" smtClean="0">
              <a:latin typeface="Traditional Arabic" pitchFamily="18" charset="-78"/>
              <a:cs typeface="Traditional Arabic" pitchFamily="18" charset="-78"/>
            </a:rPr>
            <a:t>العمل والإنتاج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تسريع وتيرة الاقتصاد</a:t>
          </a:r>
          <a:r>
            <a:rPr lang="ar-SA" sz="5400" b="1" dirty="0" smtClean="0">
              <a:latin typeface="Traditional Arabic" pitchFamily="18" charset="-78"/>
              <a:cs typeface="Traditional Arabic" pitchFamily="18" charset="-78"/>
            </a:rPr>
            <a:t> 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تسهيل المبادلات التي تولد القيمة المضافة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4" custLinFactX="23364" custLinFactNeighborX="100000" custLinFactNeighborY="-47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830224-C1CA-4402-A243-8D6F73DC5F85}" type="pres">
      <dgm:prSet presAssocID="{F399E823-7595-43C5-B246-17AA9ABA6D71}" presName="txShp" presStyleLbl="node1" presStyleIdx="0" presStyleCnt="4" custScaleX="149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4" custLinFactX="28109" custLinFactNeighborX="100000" custLinFactNeighborY="-47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4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4" custLinFactX="28109" custLinFactNeighborX="100000" custLinFactNeighborY="23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AC72E8-6068-48C7-9E64-42D14A3BF053}" type="pres">
      <dgm:prSet presAssocID="{29C677B9-3B2D-485F-9869-A574EC27BF7E}" presName="txShp" presStyleLbl="node1" presStyleIdx="2" presStyleCnt="4" custScaleX="148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4" custLinFactX="24550" custLinFactNeighborX="100000" custLinFactNeighborY="83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F2765E-CE86-4421-A1DD-E2C579B2E1A0}" type="pres">
      <dgm:prSet presAssocID="{2115B119-3E4A-434F-AF66-93F0DC94E3D5}" presName="txShp" presStyleLbl="node1" presStyleIdx="3" presStyleCnt="4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AAE9A-0B70-4B7E-AB9F-1DCA3E32BB30}" type="presOf" srcId="{F399E823-7595-43C5-B246-17AA9ABA6D71}" destId="{32830224-C1CA-4402-A243-8D6F73DC5F85}" srcOrd="0" destOrd="0" presId="urn:microsoft.com/office/officeart/2005/8/layout/vList3"/>
    <dgm:cxn modelId="{023DD5F1-7F5A-4662-9816-C4BF8126E165}" type="presOf" srcId="{29C677B9-3B2D-485F-9869-A574EC27BF7E}" destId="{FDAC72E8-6068-48C7-9E64-42D14A3BF053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7CD09157-A63A-464E-B1F4-63E7A8259D3A}" type="presOf" srcId="{EE5F9A1A-5B16-42FB-8C2D-60E5331D2FA5}" destId="{4F47D165-8F6F-48EE-B94D-E18878167CCA}" srcOrd="0" destOrd="0" presId="urn:microsoft.com/office/officeart/2005/8/layout/vList3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60113B9D-3352-42B5-AC5C-4393FBE642D2}" type="presOf" srcId="{3B54ED9E-0C25-4166-8D1C-F36602E3B6EB}" destId="{7A9F6014-3FFA-47EE-B74A-BFBA9E758E65}" srcOrd="0" destOrd="0" presId="urn:microsoft.com/office/officeart/2005/8/layout/vList3"/>
    <dgm:cxn modelId="{97330699-992C-4EF8-97B3-00B5F28CA1B7}" type="presOf" srcId="{2115B119-3E4A-434F-AF66-93F0DC94E3D5}" destId="{F7F2765E-CE86-4421-A1DD-E2C579B2E1A0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DB13B9EF-FEED-4F26-9C9A-2BEEF31B3118}" type="presParOf" srcId="{7A9F6014-3FFA-47EE-B74A-BFBA9E758E65}" destId="{1299A7BE-7C33-4384-BBF8-6D6CD6AAE75E}" srcOrd="0" destOrd="0" presId="urn:microsoft.com/office/officeart/2005/8/layout/vList3"/>
    <dgm:cxn modelId="{0BAF45D3-47B4-4452-8FE5-5176C578DD60}" type="presParOf" srcId="{1299A7BE-7C33-4384-BBF8-6D6CD6AAE75E}" destId="{9004E555-EFE6-478E-B66B-E084987A2D7D}" srcOrd="0" destOrd="0" presId="urn:microsoft.com/office/officeart/2005/8/layout/vList3"/>
    <dgm:cxn modelId="{A1B8A887-E5AA-4809-B9FC-31DEFF2EF617}" type="presParOf" srcId="{1299A7BE-7C33-4384-BBF8-6D6CD6AAE75E}" destId="{32830224-C1CA-4402-A243-8D6F73DC5F85}" srcOrd="1" destOrd="0" presId="urn:microsoft.com/office/officeart/2005/8/layout/vList3"/>
    <dgm:cxn modelId="{E930FE64-2C6B-4571-9919-DEBFAAAE7F6C}" type="presParOf" srcId="{7A9F6014-3FFA-47EE-B74A-BFBA9E758E65}" destId="{6BED4C38-504F-4976-A689-F461DFCCFF4C}" srcOrd="1" destOrd="0" presId="urn:microsoft.com/office/officeart/2005/8/layout/vList3"/>
    <dgm:cxn modelId="{555C1696-E023-4541-9E53-91DEA1A18469}" type="presParOf" srcId="{7A9F6014-3FFA-47EE-B74A-BFBA9E758E65}" destId="{CBA535F8-6C78-4E4F-9976-7C1684184A68}" srcOrd="2" destOrd="0" presId="urn:microsoft.com/office/officeart/2005/8/layout/vList3"/>
    <dgm:cxn modelId="{F97A3F30-E4DD-492D-B7E0-EE2D3D7D2D32}" type="presParOf" srcId="{CBA535F8-6C78-4E4F-9976-7C1684184A68}" destId="{F84D3A1D-EC1F-4396-B97E-772F7470FB4A}" srcOrd="0" destOrd="0" presId="urn:microsoft.com/office/officeart/2005/8/layout/vList3"/>
    <dgm:cxn modelId="{9E30ABF9-755B-4896-8784-C7F1CAE07778}" type="presParOf" srcId="{CBA535F8-6C78-4E4F-9976-7C1684184A68}" destId="{4F47D165-8F6F-48EE-B94D-E18878167CCA}" srcOrd="1" destOrd="0" presId="urn:microsoft.com/office/officeart/2005/8/layout/vList3"/>
    <dgm:cxn modelId="{C42BF7EF-CC6A-47E3-B4B5-7D59B26F678D}" type="presParOf" srcId="{7A9F6014-3FFA-47EE-B74A-BFBA9E758E65}" destId="{4E136852-1DB3-419F-A655-491C1E59A2A7}" srcOrd="3" destOrd="0" presId="urn:microsoft.com/office/officeart/2005/8/layout/vList3"/>
    <dgm:cxn modelId="{2F2E8DFF-6CB7-4C27-A5D8-05F9D0B2E96A}" type="presParOf" srcId="{7A9F6014-3FFA-47EE-B74A-BFBA9E758E65}" destId="{6026C05A-E626-401B-8729-3F5B0091D9B3}" srcOrd="4" destOrd="0" presId="urn:microsoft.com/office/officeart/2005/8/layout/vList3"/>
    <dgm:cxn modelId="{D08316A5-AE58-43C5-9DE9-72904885BBD8}" type="presParOf" srcId="{6026C05A-E626-401B-8729-3F5B0091D9B3}" destId="{2F3C8938-7BDC-422D-A898-2ABB6F6FB74D}" srcOrd="0" destOrd="0" presId="urn:microsoft.com/office/officeart/2005/8/layout/vList3"/>
    <dgm:cxn modelId="{55AAB7B0-30B3-449E-B5D7-7DB91B470E46}" type="presParOf" srcId="{6026C05A-E626-401B-8729-3F5B0091D9B3}" destId="{FDAC72E8-6068-48C7-9E64-42D14A3BF053}" srcOrd="1" destOrd="0" presId="urn:microsoft.com/office/officeart/2005/8/layout/vList3"/>
    <dgm:cxn modelId="{4A9FCCC5-9FFB-4A0C-B53D-BA2DBE420F04}" type="presParOf" srcId="{7A9F6014-3FFA-47EE-B74A-BFBA9E758E65}" destId="{731EE0FB-C62B-4E33-AF18-C927E497B979}" srcOrd="5" destOrd="0" presId="urn:microsoft.com/office/officeart/2005/8/layout/vList3"/>
    <dgm:cxn modelId="{2C818F98-9A8A-4C7F-90F1-7BFC15CF0D10}" type="presParOf" srcId="{7A9F6014-3FFA-47EE-B74A-BFBA9E758E65}" destId="{25CBE101-154A-4510-83A5-43AF6CEC7739}" srcOrd="6" destOrd="0" presId="urn:microsoft.com/office/officeart/2005/8/layout/vList3"/>
    <dgm:cxn modelId="{841F1C43-4D56-4C68-B1DF-75683C55846E}" type="presParOf" srcId="{25CBE101-154A-4510-83A5-43AF6CEC7739}" destId="{3E5292E8-430E-4F7F-A9BE-1E31F89629EC}" srcOrd="0" destOrd="0" presId="urn:microsoft.com/office/officeart/2005/8/layout/vList3"/>
    <dgm:cxn modelId="{ADA67904-A93C-47A6-96CF-902430D2C0A7}" type="presParOf" srcId="{25CBE101-154A-4510-83A5-43AF6CEC7739}" destId="{F7F2765E-CE86-4421-A1DD-E2C579B2E1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7200" b="1" dirty="0" smtClean="0">
              <a:latin typeface="Traditional Arabic" pitchFamily="18" charset="-78"/>
              <a:cs typeface="Traditional Arabic" pitchFamily="18" charset="-78"/>
            </a:rPr>
            <a:t>في الربح والخسارة</a:t>
          </a:r>
          <a:endParaRPr lang="en-US" sz="72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8000" b="1" dirty="0" smtClean="0">
              <a:latin typeface="Traditional Arabic" pitchFamily="18" charset="-78"/>
              <a:cs typeface="Traditional Arabic" pitchFamily="18" charset="-78"/>
            </a:rPr>
            <a:t>في طبيعة نشاط الاستثمار</a:t>
          </a:r>
          <a:endParaRPr lang="en-US" sz="80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8000" b="1" dirty="0" smtClean="0">
              <a:latin typeface="Traditional Arabic" pitchFamily="18" charset="-78"/>
              <a:cs typeface="Traditional Arabic" pitchFamily="18" charset="-78"/>
            </a:rPr>
            <a:t>في طبيعة التمويل</a:t>
          </a:r>
          <a:endParaRPr lang="en-US" sz="8000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7200" b="1" dirty="0" smtClean="0">
              <a:latin typeface="Traditional Arabic" pitchFamily="18" charset="-78"/>
              <a:cs typeface="Traditional Arabic" pitchFamily="18" charset="-78"/>
            </a:rPr>
            <a:t>في ملكية رأس المال</a:t>
          </a:r>
          <a:endParaRPr lang="en-US" sz="72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4" custLinFactX="37598" custLinFactNeighborX="100000" custLinFactNeighborY="-11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830224-C1CA-4402-A243-8D6F73DC5F85}" type="pres">
      <dgm:prSet presAssocID="{F399E823-7595-43C5-B246-17AA9ABA6D71}" presName="txShp" presStyleLbl="node1" presStyleIdx="0" presStyleCnt="4" custScaleX="149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4" custLinFactX="44715" custLinFactNeighborX="100000" custLinFactNeighborY="35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4" custScaleX="149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4" custLinFactX="44715" custLinFactNeighborX="100000" custLinFactNeighborY="11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AC72E8-6068-48C7-9E64-42D14A3BF053}" type="pres">
      <dgm:prSet presAssocID="{29C677B9-3B2D-485F-9869-A574EC27BF7E}" presName="txShp" presStyleLbl="node1" presStyleIdx="2" presStyleCnt="4" custScaleX="15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4" custLinFactX="48274" custLinFactNeighborX="100000" custLinFactNeighborY="23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F2765E-CE86-4421-A1DD-E2C579B2E1A0}" type="pres">
      <dgm:prSet presAssocID="{2115B119-3E4A-434F-AF66-93F0DC94E3D5}" presName="txShp" presStyleLbl="node1" presStyleIdx="3" presStyleCnt="4" custScaleX="149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2D068-EAFD-4A26-A865-233FC013D083}" type="presOf" srcId="{29C677B9-3B2D-485F-9869-A574EC27BF7E}" destId="{FDAC72E8-6068-48C7-9E64-42D14A3BF053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6CE1152F-1B4E-4295-8A9F-209C3C023BFB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35C46995-01FA-4EAA-BCB0-7D74E47EC39C}" type="presOf" srcId="{3B54ED9E-0C25-4166-8D1C-F36602E3B6EB}" destId="{7A9F6014-3FFA-47EE-B74A-BFBA9E758E65}" srcOrd="0" destOrd="0" presId="urn:microsoft.com/office/officeart/2005/8/layout/vList3"/>
    <dgm:cxn modelId="{27EE44B4-790E-4B25-BC2A-567C816E614F}" type="presOf" srcId="{2115B119-3E4A-434F-AF66-93F0DC94E3D5}" destId="{F7F2765E-CE86-4421-A1DD-E2C579B2E1A0}" srcOrd="0" destOrd="0" presId="urn:microsoft.com/office/officeart/2005/8/layout/vList3"/>
    <dgm:cxn modelId="{6E897EB9-3736-4AE6-8B00-EF70F74AE79A}" type="presOf" srcId="{F399E823-7595-43C5-B246-17AA9ABA6D71}" destId="{32830224-C1CA-4402-A243-8D6F73DC5F85}" srcOrd="0" destOrd="0" presId="urn:microsoft.com/office/officeart/2005/8/layout/vList3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9945A5E4-059D-49D5-9E7F-5A1A9FF8AB9B}" type="presParOf" srcId="{7A9F6014-3FFA-47EE-B74A-BFBA9E758E65}" destId="{1299A7BE-7C33-4384-BBF8-6D6CD6AAE75E}" srcOrd="0" destOrd="0" presId="urn:microsoft.com/office/officeart/2005/8/layout/vList3"/>
    <dgm:cxn modelId="{A12EBC42-2F33-4518-AAEF-9ADB7B5FE4DF}" type="presParOf" srcId="{1299A7BE-7C33-4384-BBF8-6D6CD6AAE75E}" destId="{9004E555-EFE6-478E-B66B-E084987A2D7D}" srcOrd="0" destOrd="0" presId="urn:microsoft.com/office/officeart/2005/8/layout/vList3"/>
    <dgm:cxn modelId="{79F22D6F-68AD-4BF9-B1C7-DC98F7156EE4}" type="presParOf" srcId="{1299A7BE-7C33-4384-BBF8-6D6CD6AAE75E}" destId="{32830224-C1CA-4402-A243-8D6F73DC5F85}" srcOrd="1" destOrd="0" presId="urn:microsoft.com/office/officeart/2005/8/layout/vList3"/>
    <dgm:cxn modelId="{7DDD58F1-2198-4B56-B1FC-21A1A0F99E4E}" type="presParOf" srcId="{7A9F6014-3FFA-47EE-B74A-BFBA9E758E65}" destId="{6BED4C38-504F-4976-A689-F461DFCCFF4C}" srcOrd="1" destOrd="0" presId="urn:microsoft.com/office/officeart/2005/8/layout/vList3"/>
    <dgm:cxn modelId="{E94FEB93-5BD3-405B-90A4-B595173ECC36}" type="presParOf" srcId="{7A9F6014-3FFA-47EE-B74A-BFBA9E758E65}" destId="{CBA535F8-6C78-4E4F-9976-7C1684184A68}" srcOrd="2" destOrd="0" presId="urn:microsoft.com/office/officeart/2005/8/layout/vList3"/>
    <dgm:cxn modelId="{8EE7A200-F13F-4EC3-ABCE-2A29FC68E6C4}" type="presParOf" srcId="{CBA535F8-6C78-4E4F-9976-7C1684184A68}" destId="{F84D3A1D-EC1F-4396-B97E-772F7470FB4A}" srcOrd="0" destOrd="0" presId="urn:microsoft.com/office/officeart/2005/8/layout/vList3"/>
    <dgm:cxn modelId="{B8AFC178-7CDA-4EE3-96B9-AD86485CC950}" type="presParOf" srcId="{CBA535F8-6C78-4E4F-9976-7C1684184A68}" destId="{4F47D165-8F6F-48EE-B94D-E18878167CCA}" srcOrd="1" destOrd="0" presId="urn:microsoft.com/office/officeart/2005/8/layout/vList3"/>
    <dgm:cxn modelId="{4E92592B-715B-4163-BA1B-A8D98EF58939}" type="presParOf" srcId="{7A9F6014-3FFA-47EE-B74A-BFBA9E758E65}" destId="{4E136852-1DB3-419F-A655-491C1E59A2A7}" srcOrd="3" destOrd="0" presId="urn:microsoft.com/office/officeart/2005/8/layout/vList3"/>
    <dgm:cxn modelId="{A23D6725-9A8F-4AF0-92D1-FB14F8856567}" type="presParOf" srcId="{7A9F6014-3FFA-47EE-B74A-BFBA9E758E65}" destId="{6026C05A-E626-401B-8729-3F5B0091D9B3}" srcOrd="4" destOrd="0" presId="urn:microsoft.com/office/officeart/2005/8/layout/vList3"/>
    <dgm:cxn modelId="{23013DFF-8326-421D-A0AB-6FE990AE12F7}" type="presParOf" srcId="{6026C05A-E626-401B-8729-3F5B0091D9B3}" destId="{2F3C8938-7BDC-422D-A898-2ABB6F6FB74D}" srcOrd="0" destOrd="0" presId="urn:microsoft.com/office/officeart/2005/8/layout/vList3"/>
    <dgm:cxn modelId="{8C11E7EE-4B5F-4063-BF77-0602C688EA9C}" type="presParOf" srcId="{6026C05A-E626-401B-8729-3F5B0091D9B3}" destId="{FDAC72E8-6068-48C7-9E64-42D14A3BF053}" srcOrd="1" destOrd="0" presId="urn:microsoft.com/office/officeart/2005/8/layout/vList3"/>
    <dgm:cxn modelId="{EA68AFA7-3F17-4DF2-B057-F63A6A17AC0A}" type="presParOf" srcId="{7A9F6014-3FFA-47EE-B74A-BFBA9E758E65}" destId="{731EE0FB-C62B-4E33-AF18-C927E497B979}" srcOrd="5" destOrd="0" presId="urn:microsoft.com/office/officeart/2005/8/layout/vList3"/>
    <dgm:cxn modelId="{19576026-15AC-4554-B4FC-03E323E002C0}" type="presParOf" srcId="{7A9F6014-3FFA-47EE-B74A-BFBA9E758E65}" destId="{25CBE101-154A-4510-83A5-43AF6CEC7739}" srcOrd="6" destOrd="0" presId="urn:microsoft.com/office/officeart/2005/8/layout/vList3"/>
    <dgm:cxn modelId="{79AAA06F-CD4C-4CB9-95EE-CFB4D4852256}" type="presParOf" srcId="{25CBE101-154A-4510-83A5-43AF6CEC7739}" destId="{3E5292E8-430E-4F7F-A9BE-1E31F89629EC}" srcOrd="0" destOrd="0" presId="urn:microsoft.com/office/officeart/2005/8/layout/vList3"/>
    <dgm:cxn modelId="{1078C97C-7904-4FD8-99CE-56A323C6DC73}" type="presParOf" srcId="{25CBE101-154A-4510-83A5-43AF6CEC7739}" destId="{F7F2765E-CE86-4421-A1DD-E2C579B2E1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عقد المضاربة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بيع التقسيط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بيع التورق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عقد الشركة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C535FFEE-F02E-49FA-B283-406FBB2DBA1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بيع المرابحة للآمر بالشراء</a:t>
          </a:r>
          <a:endParaRPr lang="en-US" sz="5400" dirty="0"/>
        </a:p>
      </dgm:t>
    </dgm:pt>
    <dgm:pt modelId="{9C9F9F61-15C3-4916-8D3B-A05D8CA13C9F}" type="parTrans" cxnId="{EB75EA15-A43C-4F5C-A91E-40A4D02EB8C2}">
      <dgm:prSet/>
      <dgm:spPr/>
      <dgm:t>
        <a:bodyPr/>
        <a:lstStyle/>
        <a:p>
          <a:endParaRPr lang="en-US"/>
        </a:p>
      </dgm:t>
    </dgm:pt>
    <dgm:pt modelId="{9EB111D7-BD1D-4170-BE32-E804C4C15A57}" type="sibTrans" cxnId="{EB75EA15-A43C-4F5C-A91E-40A4D02EB8C2}">
      <dgm:prSet/>
      <dgm:spPr/>
      <dgm:t>
        <a:bodyPr/>
        <a:lstStyle/>
        <a:p>
          <a:endParaRPr lang="en-US"/>
        </a:p>
      </dgm:t>
    </dgm:pt>
    <dgm:pt modelId="{C028434E-22C6-4474-913A-C13C82414A7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الس</a:t>
          </a:r>
          <a:r>
            <a:rPr lang="ar-SA" sz="5400" b="1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sz="5400" b="1" dirty="0" smtClean="0">
              <a:latin typeface="Traditional Arabic" pitchFamily="18" charset="-78"/>
              <a:cs typeface="Traditional Arabic" pitchFamily="18" charset="-78"/>
            </a:rPr>
            <a:t>لم</a:t>
          </a:r>
          <a:endParaRPr lang="en-US" sz="5400" dirty="0"/>
        </a:p>
      </dgm:t>
    </dgm:pt>
    <dgm:pt modelId="{AC982EF8-4494-46C0-9AE6-F82C3712A292}" type="parTrans" cxnId="{D245245C-2B34-4274-B88A-AD1A383D9CC0}">
      <dgm:prSet/>
      <dgm:spPr/>
      <dgm:t>
        <a:bodyPr/>
        <a:lstStyle/>
        <a:p>
          <a:endParaRPr lang="en-US"/>
        </a:p>
      </dgm:t>
    </dgm:pt>
    <dgm:pt modelId="{33D7B16D-5E86-4A0D-95AD-BAE31A4604A3}" type="sibTrans" cxnId="{D245245C-2B34-4274-B88A-AD1A383D9CC0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6" custScaleX="141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6" custScaleX="14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6" custScaleX="143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F2765E-CE86-4421-A1DD-E2C579B2E1A0}" type="pres">
      <dgm:prSet presAssocID="{2115B119-3E4A-434F-AF66-93F0DC94E3D5}" presName="txShp" presStyleLbl="node1" presStyleIdx="3" presStyleCnt="6" custScaleX="145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7684A-F420-4566-9E5C-DBBB28C174BB}" type="pres">
      <dgm:prSet presAssocID="{B4252D9C-A123-4943-9014-22F9AB3D4F42}" presName="spacing" presStyleCnt="0"/>
      <dgm:spPr/>
    </dgm:pt>
    <dgm:pt modelId="{F33A9579-2D4D-41C8-92B1-3C3449077355}" type="pres">
      <dgm:prSet presAssocID="{C535FFEE-F02E-49FA-B283-406FBB2DBA1C}" presName="composite" presStyleCnt="0"/>
      <dgm:spPr/>
    </dgm:pt>
    <dgm:pt modelId="{E7BD7628-45AB-415D-ADD9-03147F103E1F}" type="pres">
      <dgm:prSet presAssocID="{C535FFEE-F02E-49FA-B283-406FBB2DBA1C}" presName="imgShp" presStyleLbl="fgImgPlace1" presStyleIdx="4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2DDAEA-BE77-4D8F-9322-E0B329FDAD02}" type="pres">
      <dgm:prSet presAssocID="{C535FFEE-F02E-49FA-B283-406FBB2DBA1C}" presName="txShp" presStyleLbl="node1" presStyleIdx="4" presStyleCnt="6" custScaleX="14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F3CE-F3A1-4963-9BB4-CF4CB6D1CB77}" type="pres">
      <dgm:prSet presAssocID="{9EB111D7-BD1D-4170-BE32-E804C4C15A57}" presName="spacing" presStyleCnt="0"/>
      <dgm:spPr/>
    </dgm:pt>
    <dgm:pt modelId="{2C28F3BC-54AD-43EB-9F9C-9CE861B2C8D0}" type="pres">
      <dgm:prSet presAssocID="{C028434E-22C6-4474-913A-C13C82414A73}" presName="composite" presStyleCnt="0"/>
      <dgm:spPr/>
    </dgm:pt>
    <dgm:pt modelId="{754F1EAD-797F-4D3F-A37F-F02A9899D270}" type="pres">
      <dgm:prSet presAssocID="{C028434E-22C6-4474-913A-C13C82414A73}" presName="imgShp" presStyleLbl="fgImgPlace1" presStyleIdx="5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80D6CD-295A-4B06-9D3E-5C8F017DB9C9}" type="pres">
      <dgm:prSet presAssocID="{C028434E-22C6-4474-913A-C13C82414A73}" presName="txShp" presStyleLbl="node1" presStyleIdx="5" presStyleCnt="6" custScaleX="143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29DF9A0B-C619-4B35-A143-4ED28B3DEC8F}" type="presOf" srcId="{2115B119-3E4A-434F-AF66-93F0DC94E3D5}" destId="{F7F2765E-CE86-4421-A1DD-E2C579B2E1A0}" srcOrd="0" destOrd="0" presId="urn:microsoft.com/office/officeart/2005/8/layout/vList3"/>
    <dgm:cxn modelId="{03C7E75B-1307-4574-91A0-5AF972C5AE22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EB75EA15-A43C-4F5C-A91E-40A4D02EB8C2}" srcId="{3B54ED9E-0C25-4166-8D1C-F36602E3B6EB}" destId="{C535FFEE-F02E-49FA-B283-406FBB2DBA1C}" srcOrd="4" destOrd="0" parTransId="{9C9F9F61-15C3-4916-8D3B-A05D8CA13C9F}" sibTransId="{9EB111D7-BD1D-4170-BE32-E804C4C15A57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38B5731F-ED34-4A35-8174-09AD76AD7174}" type="presOf" srcId="{C535FFEE-F02E-49FA-B283-406FBB2DBA1C}" destId="{D42DDAEA-BE77-4D8F-9322-E0B329FDAD02}" srcOrd="0" destOrd="0" presId="urn:microsoft.com/office/officeart/2005/8/layout/vList3"/>
    <dgm:cxn modelId="{F8D9CF11-55A7-4E2F-8FAD-F8BA2C71D6A2}" type="presOf" srcId="{3B54ED9E-0C25-4166-8D1C-F36602E3B6EB}" destId="{7A9F6014-3FFA-47EE-B74A-BFBA9E758E65}" srcOrd="0" destOrd="0" presId="urn:microsoft.com/office/officeart/2005/8/layout/vList3"/>
    <dgm:cxn modelId="{D245245C-2B34-4274-B88A-AD1A383D9CC0}" srcId="{3B54ED9E-0C25-4166-8D1C-F36602E3B6EB}" destId="{C028434E-22C6-4474-913A-C13C82414A73}" srcOrd="5" destOrd="0" parTransId="{AC982EF8-4494-46C0-9AE6-F82C3712A292}" sibTransId="{33D7B16D-5E86-4A0D-95AD-BAE31A4604A3}"/>
    <dgm:cxn modelId="{6D7E6CC0-A699-4E77-A5D4-02E20359A06B}" type="presOf" srcId="{F399E823-7595-43C5-B246-17AA9ABA6D71}" destId="{32830224-C1CA-4402-A243-8D6F73DC5F85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38EDC6C2-80DC-467A-A1A1-3956696E1121}" type="presOf" srcId="{29C677B9-3B2D-485F-9869-A574EC27BF7E}" destId="{FDAC72E8-6068-48C7-9E64-42D14A3BF053}" srcOrd="0" destOrd="0" presId="urn:microsoft.com/office/officeart/2005/8/layout/vList3"/>
    <dgm:cxn modelId="{29F8D20C-AB26-4D5D-BB08-99653A650FD1}" type="presOf" srcId="{C028434E-22C6-4474-913A-C13C82414A73}" destId="{4280D6CD-295A-4B06-9D3E-5C8F017DB9C9}" srcOrd="0" destOrd="0" presId="urn:microsoft.com/office/officeart/2005/8/layout/vList3"/>
    <dgm:cxn modelId="{5CB6F69C-61C5-440A-B19C-8E237CF48A30}" type="presParOf" srcId="{7A9F6014-3FFA-47EE-B74A-BFBA9E758E65}" destId="{1299A7BE-7C33-4384-BBF8-6D6CD6AAE75E}" srcOrd="0" destOrd="0" presId="urn:microsoft.com/office/officeart/2005/8/layout/vList3"/>
    <dgm:cxn modelId="{A3B054A6-AA03-40AB-AAF4-0CE3AE030CC2}" type="presParOf" srcId="{1299A7BE-7C33-4384-BBF8-6D6CD6AAE75E}" destId="{9004E555-EFE6-478E-B66B-E084987A2D7D}" srcOrd="0" destOrd="0" presId="urn:microsoft.com/office/officeart/2005/8/layout/vList3"/>
    <dgm:cxn modelId="{0C3A3646-E094-4EBE-B2E7-598B5DF1FFB5}" type="presParOf" srcId="{1299A7BE-7C33-4384-BBF8-6D6CD6AAE75E}" destId="{32830224-C1CA-4402-A243-8D6F73DC5F85}" srcOrd="1" destOrd="0" presId="urn:microsoft.com/office/officeart/2005/8/layout/vList3"/>
    <dgm:cxn modelId="{7AD1F41A-323F-4BEC-9809-81528949C6E1}" type="presParOf" srcId="{7A9F6014-3FFA-47EE-B74A-BFBA9E758E65}" destId="{6BED4C38-504F-4976-A689-F461DFCCFF4C}" srcOrd="1" destOrd="0" presId="urn:microsoft.com/office/officeart/2005/8/layout/vList3"/>
    <dgm:cxn modelId="{083FC773-24A2-4303-A03F-8D8BA8A4235F}" type="presParOf" srcId="{7A9F6014-3FFA-47EE-B74A-BFBA9E758E65}" destId="{CBA535F8-6C78-4E4F-9976-7C1684184A68}" srcOrd="2" destOrd="0" presId="urn:microsoft.com/office/officeart/2005/8/layout/vList3"/>
    <dgm:cxn modelId="{7924567D-311D-4B7A-88EC-D0B9144F1E1E}" type="presParOf" srcId="{CBA535F8-6C78-4E4F-9976-7C1684184A68}" destId="{F84D3A1D-EC1F-4396-B97E-772F7470FB4A}" srcOrd="0" destOrd="0" presId="urn:microsoft.com/office/officeart/2005/8/layout/vList3"/>
    <dgm:cxn modelId="{C5EA367C-8450-43C6-BFF2-46447F999265}" type="presParOf" srcId="{CBA535F8-6C78-4E4F-9976-7C1684184A68}" destId="{4F47D165-8F6F-48EE-B94D-E18878167CCA}" srcOrd="1" destOrd="0" presId="urn:microsoft.com/office/officeart/2005/8/layout/vList3"/>
    <dgm:cxn modelId="{6EA9A401-5FC5-4CAE-BC49-79AE5F9FFEDC}" type="presParOf" srcId="{7A9F6014-3FFA-47EE-B74A-BFBA9E758E65}" destId="{4E136852-1DB3-419F-A655-491C1E59A2A7}" srcOrd="3" destOrd="0" presId="urn:microsoft.com/office/officeart/2005/8/layout/vList3"/>
    <dgm:cxn modelId="{F8FA5A79-9125-4D3B-AB22-FB640A3A3A56}" type="presParOf" srcId="{7A9F6014-3FFA-47EE-B74A-BFBA9E758E65}" destId="{6026C05A-E626-401B-8729-3F5B0091D9B3}" srcOrd="4" destOrd="0" presId="urn:microsoft.com/office/officeart/2005/8/layout/vList3"/>
    <dgm:cxn modelId="{61A80EC4-99F9-49F9-965C-BA569A85B698}" type="presParOf" srcId="{6026C05A-E626-401B-8729-3F5B0091D9B3}" destId="{2F3C8938-7BDC-422D-A898-2ABB6F6FB74D}" srcOrd="0" destOrd="0" presId="urn:microsoft.com/office/officeart/2005/8/layout/vList3"/>
    <dgm:cxn modelId="{A93BE13D-5217-4F66-9F97-7935689E68B7}" type="presParOf" srcId="{6026C05A-E626-401B-8729-3F5B0091D9B3}" destId="{FDAC72E8-6068-48C7-9E64-42D14A3BF053}" srcOrd="1" destOrd="0" presId="urn:microsoft.com/office/officeart/2005/8/layout/vList3"/>
    <dgm:cxn modelId="{D0636EF3-ED6E-4666-A39F-21CED6C822D8}" type="presParOf" srcId="{7A9F6014-3FFA-47EE-B74A-BFBA9E758E65}" destId="{731EE0FB-C62B-4E33-AF18-C927E497B979}" srcOrd="5" destOrd="0" presId="urn:microsoft.com/office/officeart/2005/8/layout/vList3"/>
    <dgm:cxn modelId="{A49C0233-2DAF-44E5-B74A-70691E2E6BE5}" type="presParOf" srcId="{7A9F6014-3FFA-47EE-B74A-BFBA9E758E65}" destId="{25CBE101-154A-4510-83A5-43AF6CEC7739}" srcOrd="6" destOrd="0" presId="urn:microsoft.com/office/officeart/2005/8/layout/vList3"/>
    <dgm:cxn modelId="{886F4BD8-F01B-461C-855C-DEF80A65BEA3}" type="presParOf" srcId="{25CBE101-154A-4510-83A5-43AF6CEC7739}" destId="{3E5292E8-430E-4F7F-A9BE-1E31F89629EC}" srcOrd="0" destOrd="0" presId="urn:microsoft.com/office/officeart/2005/8/layout/vList3"/>
    <dgm:cxn modelId="{603493BF-F9A9-40CA-9D14-F16422B6DB30}" type="presParOf" srcId="{25CBE101-154A-4510-83A5-43AF6CEC7739}" destId="{F7F2765E-CE86-4421-A1DD-E2C579B2E1A0}" srcOrd="1" destOrd="0" presId="urn:microsoft.com/office/officeart/2005/8/layout/vList3"/>
    <dgm:cxn modelId="{26D30771-07D4-40CC-BBBB-522A0841BAD4}" type="presParOf" srcId="{7A9F6014-3FFA-47EE-B74A-BFBA9E758E65}" destId="{7907684A-F420-4566-9E5C-DBBB28C174BB}" srcOrd="7" destOrd="0" presId="urn:microsoft.com/office/officeart/2005/8/layout/vList3"/>
    <dgm:cxn modelId="{BCA4E3C7-503F-4659-925A-C48996067467}" type="presParOf" srcId="{7A9F6014-3FFA-47EE-B74A-BFBA9E758E65}" destId="{F33A9579-2D4D-41C8-92B1-3C3449077355}" srcOrd="8" destOrd="0" presId="urn:microsoft.com/office/officeart/2005/8/layout/vList3"/>
    <dgm:cxn modelId="{247F66CA-3180-4F19-AEA1-015DAD20116C}" type="presParOf" srcId="{F33A9579-2D4D-41C8-92B1-3C3449077355}" destId="{E7BD7628-45AB-415D-ADD9-03147F103E1F}" srcOrd="0" destOrd="0" presId="urn:microsoft.com/office/officeart/2005/8/layout/vList3"/>
    <dgm:cxn modelId="{5B1782DB-2D0D-40F6-8644-4A6449E1C1A0}" type="presParOf" srcId="{F33A9579-2D4D-41C8-92B1-3C3449077355}" destId="{D42DDAEA-BE77-4D8F-9322-E0B329FDAD02}" srcOrd="1" destOrd="0" presId="urn:microsoft.com/office/officeart/2005/8/layout/vList3"/>
    <dgm:cxn modelId="{5F4C2DAA-C5A3-4E23-8807-3EB56BC69F76}" type="presParOf" srcId="{7A9F6014-3FFA-47EE-B74A-BFBA9E758E65}" destId="{C5FDF3CE-F3A1-4963-9BB4-CF4CB6D1CB77}" srcOrd="9" destOrd="0" presId="urn:microsoft.com/office/officeart/2005/8/layout/vList3"/>
    <dgm:cxn modelId="{8624FB0F-134D-4776-97BC-4B8B16C6DA94}" type="presParOf" srcId="{7A9F6014-3FFA-47EE-B74A-BFBA9E758E65}" destId="{2C28F3BC-54AD-43EB-9F9C-9CE861B2C8D0}" srcOrd="10" destOrd="0" presId="urn:microsoft.com/office/officeart/2005/8/layout/vList3"/>
    <dgm:cxn modelId="{B60BDD3D-540B-4FBB-A071-301B27AD331F}" type="presParOf" srcId="{2C28F3BC-54AD-43EB-9F9C-9CE861B2C8D0}" destId="{754F1EAD-797F-4D3F-A37F-F02A9899D270}" srcOrd="0" destOrd="0" presId="urn:microsoft.com/office/officeart/2005/8/layout/vList3"/>
    <dgm:cxn modelId="{E5A23764-9456-4658-9DE0-466C2E034974}" type="presParOf" srcId="{2C28F3BC-54AD-43EB-9F9C-9CE861B2C8D0}" destId="{4280D6CD-295A-4B06-9D3E-5C8F017DB9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رأس المال مسل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ما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 إلى العامل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 ويتصرف فيه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الربح جزءا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 شائعا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ً متفقاً عليه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F399E823-7595-43C5-B246-17AA9ABA6D7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رأس المال نقدا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 معلوما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ً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3" custLinFactX="1876" custLinFactNeighborX="100000" custLinFactNeighborY="34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3" custScaleX="14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3" custLinFactNeighborX="88815" custLinFactNeighborY="8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3" custScaleX="14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3" custLinFactNeighborX="95780" custLinFactNeighborY="4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3" custScaleX="147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6ADB8-803D-4104-856E-01738DE5AF20}" type="presOf" srcId="{F399E823-7595-43C5-B246-17AA9ABA6D71}" destId="{32830224-C1CA-4402-A243-8D6F73DC5F85}" srcOrd="0" destOrd="0" presId="urn:microsoft.com/office/officeart/2005/8/layout/vList3"/>
    <dgm:cxn modelId="{8431C63C-E7E5-453A-AE4E-51C91E218EF0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4E0D3B70-006B-4C05-8F0C-D6F31FCECE59}" type="presOf" srcId="{3B54ED9E-0C25-4166-8D1C-F36602E3B6EB}" destId="{7A9F6014-3FFA-47EE-B74A-BFBA9E758E65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48E95606-D3F6-4F74-A360-6E034D22C0B5}" type="presOf" srcId="{29C677B9-3B2D-485F-9869-A574EC27BF7E}" destId="{FDAC72E8-6068-48C7-9E64-42D14A3BF053}" srcOrd="0" destOrd="0" presId="urn:microsoft.com/office/officeart/2005/8/layout/vList3"/>
    <dgm:cxn modelId="{78DB0A4F-6076-4791-8ED0-A9AEDE27225D}" type="presParOf" srcId="{7A9F6014-3FFA-47EE-B74A-BFBA9E758E65}" destId="{1299A7BE-7C33-4384-BBF8-6D6CD6AAE75E}" srcOrd="0" destOrd="0" presId="urn:microsoft.com/office/officeart/2005/8/layout/vList3"/>
    <dgm:cxn modelId="{A18D053E-E556-40F6-AC1F-23CF7F77B895}" type="presParOf" srcId="{1299A7BE-7C33-4384-BBF8-6D6CD6AAE75E}" destId="{9004E555-EFE6-478E-B66B-E084987A2D7D}" srcOrd="0" destOrd="0" presId="urn:microsoft.com/office/officeart/2005/8/layout/vList3"/>
    <dgm:cxn modelId="{25FE97EB-5ECE-4702-B1A6-E7812796718B}" type="presParOf" srcId="{1299A7BE-7C33-4384-BBF8-6D6CD6AAE75E}" destId="{32830224-C1CA-4402-A243-8D6F73DC5F85}" srcOrd="1" destOrd="0" presId="urn:microsoft.com/office/officeart/2005/8/layout/vList3"/>
    <dgm:cxn modelId="{FE9060DD-7B45-4CDF-A0B9-CCA2C621647A}" type="presParOf" srcId="{7A9F6014-3FFA-47EE-B74A-BFBA9E758E65}" destId="{6BED4C38-504F-4976-A689-F461DFCCFF4C}" srcOrd="1" destOrd="0" presId="urn:microsoft.com/office/officeart/2005/8/layout/vList3"/>
    <dgm:cxn modelId="{CE9DAD7F-16B5-4BF6-BEAB-443A0343B8A2}" type="presParOf" srcId="{7A9F6014-3FFA-47EE-B74A-BFBA9E758E65}" destId="{CBA535F8-6C78-4E4F-9976-7C1684184A68}" srcOrd="2" destOrd="0" presId="urn:microsoft.com/office/officeart/2005/8/layout/vList3"/>
    <dgm:cxn modelId="{9976C7EB-9B25-46D0-972F-E20126109764}" type="presParOf" srcId="{CBA535F8-6C78-4E4F-9976-7C1684184A68}" destId="{F84D3A1D-EC1F-4396-B97E-772F7470FB4A}" srcOrd="0" destOrd="0" presId="urn:microsoft.com/office/officeart/2005/8/layout/vList3"/>
    <dgm:cxn modelId="{85D44786-52A8-4C47-A02A-199F41F61B38}" type="presParOf" srcId="{CBA535F8-6C78-4E4F-9976-7C1684184A68}" destId="{4F47D165-8F6F-48EE-B94D-E18878167CCA}" srcOrd="1" destOrd="0" presId="urn:microsoft.com/office/officeart/2005/8/layout/vList3"/>
    <dgm:cxn modelId="{68BF7E4B-AAD8-41AE-AD5E-BF853F37D7C4}" type="presParOf" srcId="{7A9F6014-3FFA-47EE-B74A-BFBA9E758E65}" destId="{4E136852-1DB3-419F-A655-491C1E59A2A7}" srcOrd="3" destOrd="0" presId="urn:microsoft.com/office/officeart/2005/8/layout/vList3"/>
    <dgm:cxn modelId="{0AE16F97-A579-42BC-8548-E66DAA197BA4}" type="presParOf" srcId="{7A9F6014-3FFA-47EE-B74A-BFBA9E758E65}" destId="{6026C05A-E626-401B-8729-3F5B0091D9B3}" srcOrd="4" destOrd="0" presId="urn:microsoft.com/office/officeart/2005/8/layout/vList3"/>
    <dgm:cxn modelId="{65DE7045-FA5B-48B7-BD2D-2A973E655D0B}" type="presParOf" srcId="{6026C05A-E626-401B-8729-3F5B0091D9B3}" destId="{2F3C8938-7BDC-422D-A898-2ABB6F6FB74D}" srcOrd="0" destOrd="0" presId="urn:microsoft.com/office/officeart/2005/8/layout/vList3"/>
    <dgm:cxn modelId="{9BE899C6-C12F-4AB1-B9AF-CD08151448B8}" type="presParOf" srcId="{6026C05A-E626-401B-8729-3F5B0091D9B3}" destId="{FDAC72E8-6068-48C7-9E64-42D14A3BF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5400" b="1" dirty="0" smtClean="0">
              <a:latin typeface="Traditional Arabic" pitchFamily="18" charset="-78"/>
              <a:cs typeface="Traditional Arabic" pitchFamily="18" charset="-78"/>
            </a:rPr>
            <a:t>أن يكون البنك هو صاحب المال ( الممول )</a:t>
          </a:r>
          <a:endParaRPr lang="en-US" sz="5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8800" b="1" dirty="0" smtClean="0">
              <a:latin typeface="Traditional Arabic" pitchFamily="18" charset="-78"/>
              <a:cs typeface="Traditional Arabic" pitchFamily="18" charset="-78"/>
            </a:rPr>
            <a:t>الجمع بين الصورتين</a:t>
          </a:r>
          <a:endParaRPr lang="en-US" sz="88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7200" b="1" dirty="0" smtClean="0">
              <a:latin typeface="Traditional Arabic" pitchFamily="18" charset="-78"/>
              <a:cs typeface="Traditional Arabic" pitchFamily="18" charset="-78"/>
            </a:rPr>
            <a:t>أن يكون البنك هو المضارب</a:t>
          </a:r>
          <a:endParaRPr lang="en-US" sz="72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3" custLinFactX="1876" custLinFactNeighborX="100000" custLinFactNeighborY="34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3" custScaleX="14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3" custLinFactNeighborX="88815" custLinFactNeighborY="8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3" custScaleX="14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3" custLinFactNeighborX="95780" custLinFactNeighborY="4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3" custScaleX="147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91D43-8B4C-4B7D-9009-F3DCA8CF4FF0}" type="presOf" srcId="{F399E823-7595-43C5-B246-17AA9ABA6D71}" destId="{32830224-C1CA-4402-A243-8D6F73DC5F85}" srcOrd="0" destOrd="0" presId="urn:microsoft.com/office/officeart/2005/8/layout/vList3"/>
    <dgm:cxn modelId="{2EDA89F2-452C-45E2-AE56-6510FCB3AA61}" type="presOf" srcId="{3B54ED9E-0C25-4166-8D1C-F36602E3B6EB}" destId="{7A9F6014-3FFA-47EE-B74A-BFBA9E758E65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B947707A-26BD-4572-908C-1C8950CEA7BC}" type="presOf" srcId="{29C677B9-3B2D-485F-9869-A574EC27BF7E}" destId="{FDAC72E8-6068-48C7-9E64-42D14A3BF053}" srcOrd="0" destOrd="0" presId="urn:microsoft.com/office/officeart/2005/8/layout/vList3"/>
    <dgm:cxn modelId="{64580B17-98CC-4F5C-B1C8-1B7FF7F73757}" type="presOf" srcId="{EE5F9A1A-5B16-42FB-8C2D-60E5331D2FA5}" destId="{4F47D165-8F6F-48EE-B94D-E18878167CCA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DAA80924-DF5B-4E55-AB64-B5A2EA977F91}" type="presParOf" srcId="{7A9F6014-3FFA-47EE-B74A-BFBA9E758E65}" destId="{1299A7BE-7C33-4384-BBF8-6D6CD6AAE75E}" srcOrd="0" destOrd="0" presId="urn:microsoft.com/office/officeart/2005/8/layout/vList3"/>
    <dgm:cxn modelId="{4B2B238B-A548-424B-9BDC-B52ACC4AA5C3}" type="presParOf" srcId="{1299A7BE-7C33-4384-BBF8-6D6CD6AAE75E}" destId="{9004E555-EFE6-478E-B66B-E084987A2D7D}" srcOrd="0" destOrd="0" presId="urn:microsoft.com/office/officeart/2005/8/layout/vList3"/>
    <dgm:cxn modelId="{6DF36498-3C7A-4797-8FCD-1E07F05226F5}" type="presParOf" srcId="{1299A7BE-7C33-4384-BBF8-6D6CD6AAE75E}" destId="{32830224-C1CA-4402-A243-8D6F73DC5F85}" srcOrd="1" destOrd="0" presId="urn:microsoft.com/office/officeart/2005/8/layout/vList3"/>
    <dgm:cxn modelId="{963F1C0D-4F5B-427F-A61F-B91C92447369}" type="presParOf" srcId="{7A9F6014-3FFA-47EE-B74A-BFBA9E758E65}" destId="{6BED4C38-504F-4976-A689-F461DFCCFF4C}" srcOrd="1" destOrd="0" presId="urn:microsoft.com/office/officeart/2005/8/layout/vList3"/>
    <dgm:cxn modelId="{E2955156-98F6-4574-8726-1CD492EDE320}" type="presParOf" srcId="{7A9F6014-3FFA-47EE-B74A-BFBA9E758E65}" destId="{CBA535F8-6C78-4E4F-9976-7C1684184A68}" srcOrd="2" destOrd="0" presId="urn:microsoft.com/office/officeart/2005/8/layout/vList3"/>
    <dgm:cxn modelId="{FD98A2A0-441F-4822-A1E1-940667185E40}" type="presParOf" srcId="{CBA535F8-6C78-4E4F-9976-7C1684184A68}" destId="{F84D3A1D-EC1F-4396-B97E-772F7470FB4A}" srcOrd="0" destOrd="0" presId="urn:microsoft.com/office/officeart/2005/8/layout/vList3"/>
    <dgm:cxn modelId="{62D62742-9A1D-43EA-B104-FBCCBF113104}" type="presParOf" srcId="{CBA535F8-6C78-4E4F-9976-7C1684184A68}" destId="{4F47D165-8F6F-48EE-B94D-E18878167CCA}" srcOrd="1" destOrd="0" presId="urn:microsoft.com/office/officeart/2005/8/layout/vList3"/>
    <dgm:cxn modelId="{5AE6E56C-DFD7-4CEF-8F36-F2ED8A4DF6B4}" type="presParOf" srcId="{7A9F6014-3FFA-47EE-B74A-BFBA9E758E65}" destId="{4E136852-1DB3-419F-A655-491C1E59A2A7}" srcOrd="3" destOrd="0" presId="urn:microsoft.com/office/officeart/2005/8/layout/vList3"/>
    <dgm:cxn modelId="{5E0827B9-1F00-413E-AC75-672554CAD3BB}" type="presParOf" srcId="{7A9F6014-3FFA-47EE-B74A-BFBA9E758E65}" destId="{6026C05A-E626-401B-8729-3F5B0091D9B3}" srcOrd="4" destOrd="0" presId="urn:microsoft.com/office/officeart/2005/8/layout/vList3"/>
    <dgm:cxn modelId="{F7CBECDC-C2E9-4A93-A735-FAEEFEC7EE2B}" type="presParOf" srcId="{6026C05A-E626-401B-8729-3F5B0091D9B3}" destId="{2F3C8938-7BDC-422D-A898-2ABB6F6FB74D}" srcOrd="0" destOrd="0" presId="urn:microsoft.com/office/officeart/2005/8/layout/vList3"/>
    <dgm:cxn modelId="{589528E5-D959-4EE9-99AC-581F77BD5D01}" type="presParOf" srcId="{6026C05A-E626-401B-8729-3F5B0091D9B3}" destId="{FDAC72E8-6068-48C7-9E64-42D14A3BF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4000" b="1" dirty="0" smtClean="0">
              <a:latin typeface="Traditional Arabic" pitchFamily="18" charset="-78"/>
              <a:cs typeface="Traditional Arabic" pitchFamily="18" charset="-78"/>
            </a:rPr>
            <a:t>ألا ينص العقد على (</a:t>
          </a:r>
          <a:r>
            <a:rPr lang="ar-EG" sz="4000" b="1" dirty="0" smtClean="0">
              <a:latin typeface="Traditional Arabic" pitchFamily="18" charset="-78"/>
              <a:cs typeface="Traditional Arabic" pitchFamily="18" charset="-78"/>
            </a:rPr>
            <a:t>فوائد التقسيط</a:t>
          </a:r>
          <a:r>
            <a:rPr lang="ar-SA" sz="4000" b="1" dirty="0" smtClean="0">
              <a:latin typeface="Traditional Arabic" pitchFamily="18" charset="-78"/>
              <a:cs typeface="Traditional Arabic" pitchFamily="18" charset="-78"/>
            </a:rPr>
            <a:t>)</a:t>
          </a:r>
          <a:r>
            <a:rPr lang="ar-EG" sz="4000" b="1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sz="4000" b="1" dirty="0" smtClean="0">
              <a:latin typeface="Traditional Arabic" pitchFamily="18" charset="-78"/>
              <a:cs typeface="Traditional Arabic" pitchFamily="18" charset="-78"/>
            </a:rPr>
            <a:t>مفصولة عن </a:t>
          </a:r>
          <a:r>
            <a:rPr lang="ar-EG" sz="4000" b="1" dirty="0" smtClean="0">
              <a:latin typeface="Traditional Arabic" pitchFamily="18" charset="-78"/>
              <a:cs typeface="Traditional Arabic" pitchFamily="18" charset="-78"/>
            </a:rPr>
            <a:t>الثمن الحال</a:t>
          </a:r>
          <a:endParaRPr lang="en-US" sz="40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ألا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 يغر</a:t>
          </a:r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م المشتري حال الإعسار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6000" b="1" dirty="0" smtClean="0">
              <a:latin typeface="Traditional Arabic" pitchFamily="18" charset="-78"/>
              <a:cs typeface="Traditional Arabic" pitchFamily="18" charset="-78"/>
            </a:rPr>
            <a:t>أن ي</a:t>
          </a:r>
          <a:r>
            <a:rPr lang="ar-EG" sz="6000" b="1" dirty="0" smtClean="0">
              <a:latin typeface="Traditional Arabic" pitchFamily="18" charset="-78"/>
              <a:cs typeface="Traditional Arabic" pitchFamily="18" charset="-78"/>
            </a:rPr>
            <a:t>جزم العاقدان </a:t>
          </a:r>
          <a:r>
            <a:rPr lang="ar-SA" sz="6000" b="1" dirty="0" smtClean="0">
              <a:latin typeface="Traditional Arabic" pitchFamily="18" charset="-78"/>
              <a:cs typeface="Traditional Arabic" pitchFamily="18" charset="-78"/>
            </a:rPr>
            <a:t>على </a:t>
          </a:r>
          <a:r>
            <a:rPr lang="ar-EG" sz="6000" b="1" dirty="0" smtClean="0">
              <a:latin typeface="Traditional Arabic" pitchFamily="18" charset="-78"/>
              <a:cs typeface="Traditional Arabic" pitchFamily="18" charset="-78"/>
            </a:rPr>
            <a:t>النقد أو التأجيل</a:t>
          </a:r>
          <a:endParaRPr lang="en-US" sz="60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3" custLinFactNeighborX="87073" custLinFactNeighborY="-43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3" custLinFactX="9707" custLinFactNeighborX="100000" custLinFactNeighborY="34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3" custScaleX="148908" custLinFactNeighborX="-474" custLinFactNeighborY="1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3" custLinFactNeighborX="91427" custLinFactNeighborY="-1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3" custScaleX="14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C3FFE9C1-66F5-4D6E-9421-E69A7F4C0768}" type="presOf" srcId="{3B54ED9E-0C25-4166-8D1C-F36602E3B6EB}" destId="{7A9F6014-3FFA-47EE-B74A-BFBA9E758E65}" srcOrd="0" destOrd="0" presId="urn:microsoft.com/office/officeart/2005/8/layout/vList3"/>
    <dgm:cxn modelId="{FC0C39F2-848E-4F63-AD8D-E599B979BF0E}" type="presOf" srcId="{EE5F9A1A-5B16-42FB-8C2D-60E5331D2FA5}" destId="{4F47D165-8F6F-48EE-B94D-E18878167CCA}" srcOrd="0" destOrd="0" presId="urn:microsoft.com/office/officeart/2005/8/layout/vList3"/>
    <dgm:cxn modelId="{692F4EB1-B2D1-4DA2-9D53-6A10A611B37F}" type="presOf" srcId="{F399E823-7595-43C5-B246-17AA9ABA6D71}" destId="{32830224-C1CA-4402-A243-8D6F73DC5F85}" srcOrd="0" destOrd="0" presId="urn:microsoft.com/office/officeart/2005/8/layout/vList3"/>
    <dgm:cxn modelId="{03EEDB54-A5DC-407B-B473-53D680474A61}" type="presOf" srcId="{29C677B9-3B2D-485F-9869-A574EC27BF7E}" destId="{FDAC72E8-6068-48C7-9E64-42D14A3BF053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290AB065-B3BD-42DC-AA14-FECB31C58F12}" type="presParOf" srcId="{7A9F6014-3FFA-47EE-B74A-BFBA9E758E65}" destId="{1299A7BE-7C33-4384-BBF8-6D6CD6AAE75E}" srcOrd="0" destOrd="0" presId="urn:microsoft.com/office/officeart/2005/8/layout/vList3"/>
    <dgm:cxn modelId="{4964F57F-F4C8-4200-AB1F-0D447870B869}" type="presParOf" srcId="{1299A7BE-7C33-4384-BBF8-6D6CD6AAE75E}" destId="{9004E555-EFE6-478E-B66B-E084987A2D7D}" srcOrd="0" destOrd="0" presId="urn:microsoft.com/office/officeart/2005/8/layout/vList3"/>
    <dgm:cxn modelId="{7B402725-A9EF-47C8-8A0C-7FA426673B86}" type="presParOf" srcId="{1299A7BE-7C33-4384-BBF8-6D6CD6AAE75E}" destId="{32830224-C1CA-4402-A243-8D6F73DC5F85}" srcOrd="1" destOrd="0" presId="urn:microsoft.com/office/officeart/2005/8/layout/vList3"/>
    <dgm:cxn modelId="{E565590C-5E45-49A0-9444-CB168181B387}" type="presParOf" srcId="{7A9F6014-3FFA-47EE-B74A-BFBA9E758E65}" destId="{6BED4C38-504F-4976-A689-F461DFCCFF4C}" srcOrd="1" destOrd="0" presId="urn:microsoft.com/office/officeart/2005/8/layout/vList3"/>
    <dgm:cxn modelId="{DAC58AA9-0EA6-4977-BD73-6CE65D3C4720}" type="presParOf" srcId="{7A9F6014-3FFA-47EE-B74A-BFBA9E758E65}" destId="{CBA535F8-6C78-4E4F-9976-7C1684184A68}" srcOrd="2" destOrd="0" presId="urn:microsoft.com/office/officeart/2005/8/layout/vList3"/>
    <dgm:cxn modelId="{42072A95-BA94-4C7C-9D9C-AB983812424E}" type="presParOf" srcId="{CBA535F8-6C78-4E4F-9976-7C1684184A68}" destId="{F84D3A1D-EC1F-4396-B97E-772F7470FB4A}" srcOrd="0" destOrd="0" presId="urn:microsoft.com/office/officeart/2005/8/layout/vList3"/>
    <dgm:cxn modelId="{C9F7CBB3-A233-4ED0-812C-EC7797494007}" type="presParOf" srcId="{CBA535F8-6C78-4E4F-9976-7C1684184A68}" destId="{4F47D165-8F6F-48EE-B94D-E18878167CCA}" srcOrd="1" destOrd="0" presId="urn:microsoft.com/office/officeart/2005/8/layout/vList3"/>
    <dgm:cxn modelId="{F1C1AE20-C54B-4EDA-A760-FEAD96B06D96}" type="presParOf" srcId="{7A9F6014-3FFA-47EE-B74A-BFBA9E758E65}" destId="{4E136852-1DB3-419F-A655-491C1E59A2A7}" srcOrd="3" destOrd="0" presId="urn:microsoft.com/office/officeart/2005/8/layout/vList3"/>
    <dgm:cxn modelId="{AA5163B7-DC57-4749-9B43-3AC758E34E57}" type="presParOf" srcId="{7A9F6014-3FFA-47EE-B74A-BFBA9E758E65}" destId="{6026C05A-E626-401B-8729-3F5B0091D9B3}" srcOrd="4" destOrd="0" presId="urn:microsoft.com/office/officeart/2005/8/layout/vList3"/>
    <dgm:cxn modelId="{D3EB26BD-05BB-47D6-8D61-B9710A8CBA60}" type="presParOf" srcId="{6026C05A-E626-401B-8729-3F5B0091D9B3}" destId="{2F3C8938-7BDC-422D-A898-2ABB6F6FB74D}" srcOrd="0" destOrd="0" presId="urn:microsoft.com/office/officeart/2005/8/layout/vList3"/>
    <dgm:cxn modelId="{7A358081-C666-4EB4-A4AF-F1FDBA395C9E}" type="presParOf" srcId="{6026C05A-E626-401B-8729-3F5B0091D9B3}" destId="{FDAC72E8-6068-48C7-9E64-42D14A3BF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455609" y="2840"/>
          <a:ext cx="6658432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0472" tIns="118110" rIns="390727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إدراك مفهوم التمويل وأهميته ومؤسساته</a:t>
          </a:r>
          <a:endParaRPr lang="en-US" sz="3100" b="1" kern="1200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1455609" y="2840"/>
        <a:ext cx="6436918" cy="886058"/>
      </dsp:txXfrm>
    </dsp:sp>
    <dsp:sp modelId="{9004E555-EFE6-478E-B66B-E084987A2D7D}">
      <dsp:nvSpPr>
        <dsp:cNvPr id="0" name=""/>
        <dsp:cNvSpPr/>
      </dsp:nvSpPr>
      <dsp:spPr>
        <a:xfrm>
          <a:off x="7671012" y="2840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455609" y="1153393"/>
          <a:ext cx="6658432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0472" tIns="118110" rIns="390727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بيان واقع التمويل في المصارف غير الإسلامية</a:t>
          </a:r>
          <a:endParaRPr lang="en-US" sz="3100" b="1" kern="1200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1455609" y="1153393"/>
        <a:ext cx="6436918" cy="886058"/>
      </dsp:txXfrm>
    </dsp:sp>
    <dsp:sp modelId="{F84D3A1D-EC1F-4396-B97E-772F7470FB4A}">
      <dsp:nvSpPr>
        <dsp:cNvPr id="0" name=""/>
        <dsp:cNvSpPr/>
      </dsp:nvSpPr>
      <dsp:spPr>
        <a:xfrm>
          <a:off x="7671012" y="1153393"/>
          <a:ext cx="886058" cy="886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455609" y="2303947"/>
          <a:ext cx="6658432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0472" tIns="118110" rIns="390727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معرفة صيغ التمويل في الاقتصاد الإسلامي</a:t>
          </a:r>
          <a:endParaRPr lang="en-US" sz="3100" b="1" kern="1200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1455609" y="2303947"/>
        <a:ext cx="6436918" cy="886058"/>
      </dsp:txXfrm>
    </dsp:sp>
    <dsp:sp modelId="{2F3C8938-7BDC-422D-A898-2ABB6F6FB74D}">
      <dsp:nvSpPr>
        <dsp:cNvPr id="0" name=""/>
        <dsp:cNvSpPr/>
      </dsp:nvSpPr>
      <dsp:spPr>
        <a:xfrm>
          <a:off x="7671012" y="2303947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417548" y="3454501"/>
          <a:ext cx="9177583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0472" tIns="118110" rIns="390727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rPr>
            <a:t>إدراك سمات الصيغ التمويلية في الاقتصاد الإسلامي والفرق بينها وبين غيرها</a:t>
          </a:r>
          <a:endParaRPr lang="en-US" sz="3100" b="1" kern="1200" dirty="0">
            <a:solidFill>
              <a:schemeClr val="tx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417548" y="3454501"/>
        <a:ext cx="8956069" cy="886058"/>
      </dsp:txXfrm>
    </dsp:sp>
    <dsp:sp modelId="{3E5292E8-430E-4F7F-A9BE-1E31F89629EC}">
      <dsp:nvSpPr>
        <dsp:cNvPr id="0" name=""/>
        <dsp:cNvSpPr/>
      </dsp:nvSpPr>
      <dsp:spPr>
        <a:xfrm>
          <a:off x="9069682" y="3457341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27863" y="2840"/>
          <a:ext cx="9956952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4048" tIns="205740" rIns="390727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تسهيل المبادلات التي تولد القيمة المضافة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7863" y="2840"/>
        <a:ext cx="9735438" cy="886058"/>
      </dsp:txXfrm>
    </dsp:sp>
    <dsp:sp modelId="{9004E555-EFE6-478E-B66B-E084987A2D7D}">
      <dsp:nvSpPr>
        <dsp:cNvPr id="0" name=""/>
        <dsp:cNvSpPr/>
      </dsp:nvSpPr>
      <dsp:spPr>
        <a:xfrm>
          <a:off x="8985604" y="0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-2" y="1153393"/>
          <a:ext cx="10012684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4048" tIns="205740" rIns="390727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تحقيق النفع المادي والمعنوي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-2" y="1153393"/>
        <a:ext cx="9791170" cy="886058"/>
      </dsp:txXfrm>
    </dsp:sp>
    <dsp:sp modelId="{F84D3A1D-EC1F-4396-B97E-772F7470FB4A}">
      <dsp:nvSpPr>
        <dsp:cNvPr id="0" name=""/>
        <dsp:cNvSpPr/>
      </dsp:nvSpPr>
      <dsp:spPr>
        <a:xfrm>
          <a:off x="9027647" y="1111350"/>
          <a:ext cx="886058" cy="886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48870" y="2303947"/>
          <a:ext cx="9914938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4048" tIns="205740" rIns="390727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يحفز</a:t>
          </a:r>
          <a:r>
            <a:rPr lang="ar-SA" sz="5400" b="1" kern="1200" dirty="0" smtClean="0">
              <a:latin typeface="Traditional Arabic" pitchFamily="18" charset="-78"/>
              <a:cs typeface="Traditional Arabic" pitchFamily="18" charset="-78"/>
            </a:rPr>
            <a:t> المستثمرين</a:t>
          </a: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 على </a:t>
          </a:r>
          <a:r>
            <a:rPr lang="ar-SA" sz="5400" b="1" kern="1200" dirty="0" smtClean="0">
              <a:latin typeface="Traditional Arabic" pitchFamily="18" charset="-78"/>
              <a:cs typeface="Traditional Arabic" pitchFamily="18" charset="-78"/>
            </a:rPr>
            <a:t>العمل والإنتاج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48870" y="2303947"/>
        <a:ext cx="9693424" cy="886058"/>
      </dsp:txXfrm>
    </dsp:sp>
    <dsp:sp modelId="{2F3C8938-7BDC-422D-A898-2ABB6F6FB74D}">
      <dsp:nvSpPr>
        <dsp:cNvPr id="0" name=""/>
        <dsp:cNvSpPr/>
      </dsp:nvSpPr>
      <dsp:spPr>
        <a:xfrm>
          <a:off x="9027647" y="2324964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-2" y="3454501"/>
          <a:ext cx="10012684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4048" tIns="205740" rIns="390727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تسريع وتيرة الاقتصاد</a:t>
          </a:r>
          <a:r>
            <a:rPr lang="ar-SA" sz="5400" b="1" kern="1200" dirty="0" smtClean="0">
              <a:latin typeface="Traditional Arabic" pitchFamily="18" charset="-78"/>
              <a:cs typeface="Traditional Arabic" pitchFamily="18" charset="-78"/>
            </a:rPr>
            <a:t> 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-2" y="3454501"/>
        <a:ext cx="9791170" cy="886058"/>
      </dsp:txXfrm>
    </dsp:sp>
    <dsp:sp modelId="{3E5292E8-430E-4F7F-A9BE-1E31F89629EC}">
      <dsp:nvSpPr>
        <dsp:cNvPr id="0" name=""/>
        <dsp:cNvSpPr/>
      </dsp:nvSpPr>
      <dsp:spPr>
        <a:xfrm>
          <a:off x="8996112" y="3457341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7343" y="2840"/>
          <a:ext cx="9977993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2064" tIns="274320" rIns="390727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7200" b="1" kern="1200" dirty="0" smtClean="0">
              <a:latin typeface="Traditional Arabic" pitchFamily="18" charset="-78"/>
              <a:cs typeface="Traditional Arabic" pitchFamily="18" charset="-78"/>
            </a:rPr>
            <a:t>في ملكية رأس المال</a:t>
          </a:r>
          <a:endParaRPr lang="en-US" sz="7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7343" y="2840"/>
        <a:ext cx="9756479" cy="886058"/>
      </dsp:txXfrm>
    </dsp:sp>
    <dsp:sp modelId="{9004E555-EFE6-478E-B66B-E084987A2D7D}">
      <dsp:nvSpPr>
        <dsp:cNvPr id="0" name=""/>
        <dsp:cNvSpPr/>
      </dsp:nvSpPr>
      <dsp:spPr>
        <a:xfrm>
          <a:off x="9111725" y="0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7343" y="1153393"/>
          <a:ext cx="9977993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12064" tIns="274320" rIns="390727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7200" b="1" kern="1200" dirty="0" smtClean="0">
              <a:latin typeface="Traditional Arabic" pitchFamily="18" charset="-78"/>
              <a:cs typeface="Traditional Arabic" pitchFamily="18" charset="-78"/>
            </a:rPr>
            <a:t>في الربح والخسارة</a:t>
          </a:r>
          <a:endParaRPr lang="en-US" sz="7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7343" y="1153393"/>
        <a:ext cx="9756479" cy="886058"/>
      </dsp:txXfrm>
    </dsp:sp>
    <dsp:sp modelId="{F84D3A1D-EC1F-4396-B97E-772F7470FB4A}">
      <dsp:nvSpPr>
        <dsp:cNvPr id="0" name=""/>
        <dsp:cNvSpPr/>
      </dsp:nvSpPr>
      <dsp:spPr>
        <a:xfrm>
          <a:off x="9126621" y="1184928"/>
          <a:ext cx="886058" cy="886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6822" y="2303947"/>
          <a:ext cx="9999034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68960" tIns="304800" rIns="390727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8000" b="1" kern="1200" dirty="0" smtClean="0">
              <a:latin typeface="Traditional Arabic" pitchFamily="18" charset="-78"/>
              <a:cs typeface="Traditional Arabic" pitchFamily="18" charset="-78"/>
            </a:rPr>
            <a:t>في طبيعة نشاط الاستثمار</a:t>
          </a:r>
          <a:endParaRPr lang="en-US" sz="80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6822" y="2303947"/>
        <a:ext cx="9777520" cy="886058"/>
      </dsp:txXfrm>
    </dsp:sp>
    <dsp:sp modelId="{2F3C8938-7BDC-422D-A898-2ABB6F6FB74D}">
      <dsp:nvSpPr>
        <dsp:cNvPr id="0" name=""/>
        <dsp:cNvSpPr/>
      </dsp:nvSpPr>
      <dsp:spPr>
        <a:xfrm>
          <a:off x="9126621" y="2314456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27863" y="3454501"/>
          <a:ext cx="9956952" cy="886058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68960" tIns="304800" rIns="390727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8000" b="1" kern="1200" dirty="0" smtClean="0">
              <a:latin typeface="Traditional Arabic" pitchFamily="18" charset="-78"/>
              <a:cs typeface="Traditional Arabic" pitchFamily="18" charset="-78"/>
            </a:rPr>
            <a:t>في طبيعة التمويل</a:t>
          </a:r>
          <a:endParaRPr lang="en-US" sz="80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7863" y="3454501"/>
        <a:ext cx="9735438" cy="886058"/>
      </dsp:txXfrm>
    </dsp:sp>
    <dsp:sp modelId="{3E5292E8-430E-4F7F-A9BE-1E31F89629EC}">
      <dsp:nvSpPr>
        <dsp:cNvPr id="0" name=""/>
        <dsp:cNvSpPr/>
      </dsp:nvSpPr>
      <dsp:spPr>
        <a:xfrm>
          <a:off x="9126621" y="3457341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291004" y="1439"/>
          <a:ext cx="9430670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عقد الشركة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91004" y="1439"/>
        <a:ext cx="9272621" cy="632197"/>
      </dsp:txXfrm>
    </dsp:sp>
    <dsp:sp modelId="{9004E555-EFE6-478E-B66B-E084987A2D7D}">
      <dsp:nvSpPr>
        <dsp:cNvPr id="0" name=""/>
        <dsp:cNvSpPr/>
      </dsp:nvSpPr>
      <dsp:spPr>
        <a:xfrm>
          <a:off x="8019457" y="1439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301125" y="822352"/>
          <a:ext cx="9410428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عقد المضاربة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01125" y="822352"/>
        <a:ext cx="9252379" cy="632197"/>
      </dsp:txXfrm>
    </dsp:sp>
    <dsp:sp modelId="{F84D3A1D-EC1F-4396-B97E-772F7470FB4A}">
      <dsp:nvSpPr>
        <dsp:cNvPr id="0" name=""/>
        <dsp:cNvSpPr/>
      </dsp:nvSpPr>
      <dsp:spPr>
        <a:xfrm>
          <a:off x="8019457" y="822352"/>
          <a:ext cx="632197" cy="6321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238070" y="1643265"/>
          <a:ext cx="9536539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بيع التقسيط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38070" y="1643265"/>
        <a:ext cx="9378490" cy="632197"/>
      </dsp:txXfrm>
    </dsp:sp>
    <dsp:sp modelId="{2F3C8938-7BDC-422D-A898-2ABB6F6FB74D}">
      <dsp:nvSpPr>
        <dsp:cNvPr id="0" name=""/>
        <dsp:cNvSpPr/>
      </dsp:nvSpPr>
      <dsp:spPr>
        <a:xfrm>
          <a:off x="8019457" y="1643265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174981" y="2464177"/>
          <a:ext cx="9662716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بيع التورق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74981" y="2464177"/>
        <a:ext cx="9504667" cy="632197"/>
      </dsp:txXfrm>
    </dsp:sp>
    <dsp:sp modelId="{3E5292E8-430E-4F7F-A9BE-1E31F89629EC}">
      <dsp:nvSpPr>
        <dsp:cNvPr id="0" name=""/>
        <dsp:cNvSpPr/>
      </dsp:nvSpPr>
      <dsp:spPr>
        <a:xfrm>
          <a:off x="8019457" y="2464177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DDAEA-BE77-4D8F-9322-E0B329FDAD02}">
      <dsp:nvSpPr>
        <dsp:cNvPr id="0" name=""/>
        <dsp:cNvSpPr/>
      </dsp:nvSpPr>
      <dsp:spPr>
        <a:xfrm>
          <a:off x="280484" y="3285090"/>
          <a:ext cx="9451711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بيع المرابحة للآمر بالشراء</a:t>
          </a:r>
          <a:endParaRPr lang="en-US" sz="5400" kern="1200" dirty="0"/>
        </a:p>
      </dsp:txBody>
      <dsp:txXfrm>
        <a:off x="280484" y="3285090"/>
        <a:ext cx="9293662" cy="632197"/>
      </dsp:txXfrm>
    </dsp:sp>
    <dsp:sp modelId="{E7BD7628-45AB-415D-ADD9-03147F103E1F}">
      <dsp:nvSpPr>
        <dsp:cNvPr id="0" name=""/>
        <dsp:cNvSpPr/>
      </dsp:nvSpPr>
      <dsp:spPr>
        <a:xfrm>
          <a:off x="8019457" y="3285090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80D6CD-295A-4B06-9D3E-5C8F017DB9C9}">
      <dsp:nvSpPr>
        <dsp:cNvPr id="0" name=""/>
        <dsp:cNvSpPr/>
      </dsp:nvSpPr>
      <dsp:spPr>
        <a:xfrm>
          <a:off x="238070" y="4106003"/>
          <a:ext cx="9536539" cy="632197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4048" tIns="205740" rIns="278781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الس</a:t>
          </a:r>
          <a:r>
            <a:rPr lang="ar-SA" sz="5400" b="1" kern="1200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sz="5400" b="1" kern="1200" dirty="0" smtClean="0">
              <a:latin typeface="Traditional Arabic" pitchFamily="18" charset="-78"/>
              <a:cs typeface="Traditional Arabic" pitchFamily="18" charset="-78"/>
            </a:rPr>
            <a:t>لم</a:t>
          </a:r>
          <a:endParaRPr lang="en-US" sz="5400" kern="1200" dirty="0"/>
        </a:p>
      </dsp:txBody>
      <dsp:txXfrm>
        <a:off x="238070" y="4106003"/>
        <a:ext cx="9378490" cy="632197"/>
      </dsp:txXfrm>
    </dsp:sp>
    <dsp:sp modelId="{754F1EAD-797F-4D3F-A37F-F02A9899D270}">
      <dsp:nvSpPr>
        <dsp:cNvPr id="0" name=""/>
        <dsp:cNvSpPr/>
      </dsp:nvSpPr>
      <dsp:spPr>
        <a:xfrm>
          <a:off x="8019457" y="4106003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11926" y="774"/>
          <a:ext cx="9788827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27152" tIns="175260" rIns="532285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1" kern="1200" dirty="0" smtClean="0">
              <a:latin typeface="Traditional Arabic" pitchFamily="18" charset="-78"/>
              <a:cs typeface="Traditional Arabic" pitchFamily="18" charset="-78"/>
            </a:rPr>
            <a:t>أن يكون رأس المال نقدا</a:t>
          </a:r>
          <a:r>
            <a:rPr lang="ar-SA" sz="4600" b="1" kern="1200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sz="4600" b="1" kern="1200" dirty="0" smtClean="0">
              <a:latin typeface="Traditional Arabic" pitchFamily="18" charset="-78"/>
              <a:cs typeface="Traditional Arabic" pitchFamily="18" charset="-78"/>
            </a:rPr>
            <a:t> معلوما</a:t>
          </a:r>
          <a:r>
            <a:rPr lang="ar-SA" sz="4600" b="1" kern="1200" dirty="0" smtClean="0">
              <a:latin typeface="Traditional Arabic" pitchFamily="18" charset="-78"/>
              <a:cs typeface="Traditional Arabic" pitchFamily="18" charset="-78"/>
            </a:rPr>
            <a:t>ً</a:t>
          </a:r>
          <a:endParaRPr lang="en-US" sz="46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11926" y="774"/>
        <a:ext cx="9487060" cy="1207070"/>
      </dsp:txXfrm>
    </dsp:sp>
    <dsp:sp modelId="{9004E555-EFE6-478E-B66B-E084987A2D7D}">
      <dsp:nvSpPr>
        <dsp:cNvPr id="0" name=""/>
        <dsp:cNvSpPr/>
      </dsp:nvSpPr>
      <dsp:spPr>
        <a:xfrm>
          <a:off x="8805609" y="42816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69911" y="1568164"/>
          <a:ext cx="9872856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20040" tIns="171450" rIns="532285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b="1" kern="1200" dirty="0" smtClean="0">
              <a:latin typeface="Traditional Arabic" pitchFamily="18" charset="-78"/>
              <a:cs typeface="Traditional Arabic" pitchFamily="18" charset="-78"/>
            </a:rPr>
            <a:t>أن يكون رأس المال مسل</a:t>
          </a:r>
          <a:r>
            <a:rPr lang="ar-SA" sz="4500" b="1" kern="1200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sz="4500" b="1" kern="1200" dirty="0" smtClean="0">
              <a:latin typeface="Traditional Arabic" pitchFamily="18" charset="-78"/>
              <a:cs typeface="Traditional Arabic" pitchFamily="18" charset="-78"/>
            </a:rPr>
            <a:t>ما</a:t>
          </a:r>
          <a:r>
            <a:rPr lang="ar-SA" sz="4500" b="1" kern="1200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sz="4500" b="1" kern="1200" dirty="0" smtClean="0">
              <a:latin typeface="Traditional Arabic" pitchFamily="18" charset="-78"/>
              <a:cs typeface="Traditional Arabic" pitchFamily="18" charset="-78"/>
            </a:rPr>
            <a:t> إلى العامل</a:t>
          </a:r>
          <a:r>
            <a:rPr lang="ar-SA" sz="4500" b="1" kern="1200" dirty="0" smtClean="0">
              <a:latin typeface="Traditional Arabic" pitchFamily="18" charset="-78"/>
              <a:cs typeface="Traditional Arabic" pitchFamily="18" charset="-78"/>
            </a:rPr>
            <a:t> ويتصرف فيه</a:t>
          </a:r>
          <a:endParaRPr lang="en-US" sz="45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69911" y="1568164"/>
        <a:ext cx="9571089" cy="1207070"/>
      </dsp:txXfrm>
    </dsp:sp>
    <dsp:sp modelId="{F84D3A1D-EC1F-4396-B97E-772F7470FB4A}">
      <dsp:nvSpPr>
        <dsp:cNvPr id="0" name=""/>
        <dsp:cNvSpPr/>
      </dsp:nvSpPr>
      <dsp:spPr>
        <a:xfrm>
          <a:off x="8804080" y="1578678"/>
          <a:ext cx="1207070" cy="12070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90918" y="3135554"/>
          <a:ext cx="9830842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20040" tIns="171450" rIns="532285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b="1" kern="1200" dirty="0" smtClean="0">
              <a:latin typeface="Traditional Arabic" pitchFamily="18" charset="-78"/>
              <a:cs typeface="Traditional Arabic" pitchFamily="18" charset="-78"/>
            </a:rPr>
            <a:t>أن يكون الربح جزءا</a:t>
          </a:r>
          <a:r>
            <a:rPr lang="ar-SA" sz="4500" b="1" kern="1200" dirty="0" smtClean="0">
              <a:latin typeface="Traditional Arabic" pitchFamily="18" charset="-78"/>
              <a:cs typeface="Traditional Arabic" pitchFamily="18" charset="-78"/>
            </a:rPr>
            <a:t>ً</a:t>
          </a:r>
          <a:r>
            <a:rPr lang="ar-EG" sz="4500" b="1" kern="1200" dirty="0" smtClean="0">
              <a:latin typeface="Traditional Arabic" pitchFamily="18" charset="-78"/>
              <a:cs typeface="Traditional Arabic" pitchFamily="18" charset="-78"/>
            </a:rPr>
            <a:t> شائعا</a:t>
          </a:r>
          <a:r>
            <a:rPr lang="ar-SA" sz="4500" b="1" kern="1200" dirty="0" smtClean="0">
              <a:latin typeface="Traditional Arabic" pitchFamily="18" charset="-78"/>
              <a:cs typeface="Traditional Arabic" pitchFamily="18" charset="-78"/>
            </a:rPr>
            <a:t>ً متفقاً عليه</a:t>
          </a:r>
          <a:endParaRPr lang="en-US" sz="45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90918" y="3135554"/>
        <a:ext cx="9529075" cy="1207070"/>
      </dsp:txXfrm>
    </dsp:sp>
    <dsp:sp modelId="{2F3C8938-7BDC-422D-A898-2ABB6F6FB74D}">
      <dsp:nvSpPr>
        <dsp:cNvPr id="0" name=""/>
        <dsp:cNvSpPr/>
      </dsp:nvSpPr>
      <dsp:spPr>
        <a:xfrm>
          <a:off x="8805609" y="3136329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11926" y="774"/>
          <a:ext cx="9788827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12064" tIns="274320" rIns="532285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7200" b="1" kern="1200" dirty="0" smtClean="0">
              <a:latin typeface="Traditional Arabic" pitchFamily="18" charset="-78"/>
              <a:cs typeface="Traditional Arabic" pitchFamily="18" charset="-78"/>
            </a:rPr>
            <a:t>أن يكون البنك هو المضارب</a:t>
          </a:r>
          <a:endParaRPr lang="en-US" sz="7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11926" y="774"/>
        <a:ext cx="9487060" cy="1207070"/>
      </dsp:txXfrm>
    </dsp:sp>
    <dsp:sp modelId="{9004E555-EFE6-478E-B66B-E084987A2D7D}">
      <dsp:nvSpPr>
        <dsp:cNvPr id="0" name=""/>
        <dsp:cNvSpPr/>
      </dsp:nvSpPr>
      <dsp:spPr>
        <a:xfrm>
          <a:off x="8805609" y="42816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69911" y="1568164"/>
          <a:ext cx="9872856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4048" tIns="205740" rIns="532285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>
              <a:latin typeface="Traditional Arabic" pitchFamily="18" charset="-78"/>
              <a:cs typeface="Traditional Arabic" pitchFamily="18" charset="-78"/>
            </a:rPr>
            <a:t>أن يكون البنك هو صاحب المال ( الممول )</a:t>
          </a:r>
          <a:endParaRPr lang="en-US" sz="5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69911" y="1568164"/>
        <a:ext cx="9571089" cy="1207070"/>
      </dsp:txXfrm>
    </dsp:sp>
    <dsp:sp modelId="{F84D3A1D-EC1F-4396-B97E-772F7470FB4A}">
      <dsp:nvSpPr>
        <dsp:cNvPr id="0" name=""/>
        <dsp:cNvSpPr/>
      </dsp:nvSpPr>
      <dsp:spPr>
        <a:xfrm>
          <a:off x="8804080" y="1578678"/>
          <a:ext cx="1207070" cy="12070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90918" y="3135554"/>
          <a:ext cx="9830842" cy="1207070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25856" tIns="335280" rIns="532285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800" b="1" kern="1200" dirty="0" smtClean="0">
              <a:latin typeface="Traditional Arabic" pitchFamily="18" charset="-78"/>
              <a:cs typeface="Traditional Arabic" pitchFamily="18" charset="-78"/>
            </a:rPr>
            <a:t>الجمع بين الصورتين</a:t>
          </a:r>
          <a:endParaRPr lang="en-US" sz="8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90918" y="3135554"/>
        <a:ext cx="9529075" cy="1207070"/>
      </dsp:txXfrm>
    </dsp:sp>
    <dsp:sp modelId="{2F3C8938-7BDC-422D-A898-2ABB6F6FB74D}">
      <dsp:nvSpPr>
        <dsp:cNvPr id="0" name=""/>
        <dsp:cNvSpPr/>
      </dsp:nvSpPr>
      <dsp:spPr>
        <a:xfrm>
          <a:off x="8805609" y="3136329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-2" y="319"/>
          <a:ext cx="10559222" cy="1207323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26720" tIns="228600" rIns="532396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Traditional Arabic" pitchFamily="18" charset="-78"/>
              <a:cs typeface="Traditional Arabic" pitchFamily="18" charset="-78"/>
            </a:rPr>
            <a:t>أن ي</a:t>
          </a:r>
          <a:r>
            <a:rPr lang="ar-EG" sz="6000" b="1" kern="1200" dirty="0" smtClean="0">
              <a:latin typeface="Traditional Arabic" pitchFamily="18" charset="-78"/>
              <a:cs typeface="Traditional Arabic" pitchFamily="18" charset="-78"/>
            </a:rPr>
            <a:t>جزم العاقدان </a:t>
          </a:r>
          <a:r>
            <a:rPr lang="ar-SA" sz="6000" b="1" kern="1200" dirty="0" smtClean="0">
              <a:latin typeface="Traditional Arabic" pitchFamily="18" charset="-78"/>
              <a:cs typeface="Traditional Arabic" pitchFamily="18" charset="-78"/>
            </a:rPr>
            <a:t>على </a:t>
          </a:r>
          <a:r>
            <a:rPr lang="ar-EG" sz="6000" b="1" kern="1200" dirty="0" smtClean="0">
              <a:latin typeface="Traditional Arabic" pitchFamily="18" charset="-78"/>
              <a:cs typeface="Traditional Arabic" pitchFamily="18" charset="-78"/>
            </a:rPr>
            <a:t>النقد أو التأجيل</a:t>
          </a:r>
          <a:endParaRPr lang="en-US" sz="60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-2" y="319"/>
        <a:ext cx="10257391" cy="1207323"/>
      </dsp:txXfrm>
    </dsp:sp>
    <dsp:sp modelId="{9004E555-EFE6-478E-B66B-E084987A2D7D}">
      <dsp:nvSpPr>
        <dsp:cNvPr id="0" name=""/>
        <dsp:cNvSpPr/>
      </dsp:nvSpPr>
      <dsp:spPr>
        <a:xfrm>
          <a:off x="9238140" y="0"/>
          <a:ext cx="1207323" cy="12073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8254" y="1589057"/>
          <a:ext cx="10456141" cy="1207323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84480" tIns="152400" rIns="532396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itchFamily="18" charset="-78"/>
              <a:cs typeface="Traditional Arabic" pitchFamily="18" charset="-78"/>
            </a:rPr>
            <a:t>ألا ينص العقد على (</a:t>
          </a:r>
          <a:r>
            <a:rPr lang="ar-EG" sz="4000" b="1" kern="1200" dirty="0" smtClean="0">
              <a:latin typeface="Traditional Arabic" pitchFamily="18" charset="-78"/>
              <a:cs typeface="Traditional Arabic" pitchFamily="18" charset="-78"/>
            </a:rPr>
            <a:t>فوائد التقسيط</a:t>
          </a:r>
          <a:r>
            <a:rPr lang="ar-SA" sz="4000" b="1" kern="1200" dirty="0" smtClean="0">
              <a:latin typeface="Traditional Arabic" pitchFamily="18" charset="-78"/>
              <a:cs typeface="Traditional Arabic" pitchFamily="18" charset="-78"/>
            </a:rPr>
            <a:t>)</a:t>
          </a:r>
          <a:r>
            <a:rPr lang="ar-EG" sz="4000" b="1" kern="120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sz="4000" b="1" kern="1200" dirty="0" smtClean="0">
              <a:latin typeface="Traditional Arabic" pitchFamily="18" charset="-78"/>
              <a:cs typeface="Traditional Arabic" pitchFamily="18" charset="-78"/>
            </a:rPr>
            <a:t>مفصولة عن </a:t>
          </a:r>
          <a:r>
            <a:rPr lang="ar-EG" sz="4000" b="1" kern="1200" dirty="0" smtClean="0">
              <a:latin typeface="Traditional Arabic" pitchFamily="18" charset="-78"/>
              <a:cs typeface="Traditional Arabic" pitchFamily="18" charset="-78"/>
            </a:rPr>
            <a:t>الثمن الحال</a:t>
          </a:r>
          <a:endParaRPr lang="en-US" sz="40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8254" y="1589057"/>
        <a:ext cx="10154310" cy="1207323"/>
      </dsp:txXfrm>
    </dsp:sp>
    <dsp:sp modelId="{F84D3A1D-EC1F-4396-B97E-772F7470FB4A}">
      <dsp:nvSpPr>
        <dsp:cNvPr id="0" name=""/>
        <dsp:cNvSpPr/>
      </dsp:nvSpPr>
      <dsp:spPr>
        <a:xfrm>
          <a:off x="9351894" y="1610089"/>
          <a:ext cx="1207323" cy="12073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73727" y="3135757"/>
          <a:ext cx="10411762" cy="1207323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34264" tIns="179070" rIns="532396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b="1" kern="1200" dirty="0" smtClean="0">
              <a:latin typeface="Traditional Arabic" pitchFamily="18" charset="-78"/>
              <a:cs typeface="Traditional Arabic" pitchFamily="18" charset="-78"/>
            </a:rPr>
            <a:t>ألا</a:t>
          </a:r>
          <a:r>
            <a:rPr lang="ar-EG" sz="4700" b="1" kern="1200" dirty="0" smtClean="0">
              <a:latin typeface="Traditional Arabic" pitchFamily="18" charset="-78"/>
              <a:cs typeface="Traditional Arabic" pitchFamily="18" charset="-78"/>
            </a:rPr>
            <a:t> يغر</a:t>
          </a:r>
          <a:r>
            <a:rPr lang="ar-SA" sz="4700" b="1" kern="1200" dirty="0" smtClean="0">
              <a:latin typeface="Traditional Arabic" pitchFamily="18" charset="-78"/>
              <a:cs typeface="Traditional Arabic" pitchFamily="18" charset="-78"/>
            </a:rPr>
            <a:t>ّ</a:t>
          </a:r>
          <a:r>
            <a:rPr lang="ar-EG" sz="4700" b="1" kern="1200" dirty="0" smtClean="0">
              <a:latin typeface="Traditional Arabic" pitchFamily="18" charset="-78"/>
              <a:cs typeface="Traditional Arabic" pitchFamily="18" charset="-78"/>
            </a:rPr>
            <a:t>م المشتري حال الإعسار</a:t>
          </a:r>
          <a:endParaRPr lang="en-US" sz="47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73727" y="3135757"/>
        <a:ext cx="10109931" cy="1207323"/>
      </dsp:txXfrm>
    </dsp:sp>
    <dsp:sp modelId="{2F3C8938-7BDC-422D-A898-2ABB6F6FB74D}">
      <dsp:nvSpPr>
        <dsp:cNvPr id="0" name=""/>
        <dsp:cNvSpPr/>
      </dsp:nvSpPr>
      <dsp:spPr>
        <a:xfrm>
          <a:off x="9290707" y="3114737"/>
          <a:ext cx="1207323" cy="12073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841" y="1439918"/>
            <a:ext cx="9133489" cy="31846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منهج الاقتصاد الإسلامي في التمويل</a:t>
            </a:r>
            <a:endParaRPr lang="en-US" sz="9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8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65739"/>
            <a:ext cx="10972800" cy="4740164"/>
          </a:xfrm>
        </p:spPr>
        <p:txBody>
          <a:bodyPr>
            <a:noAutofit/>
          </a:bodyPr>
          <a:lstStyle/>
          <a:p>
            <a:pPr lvl="0" algn="ctr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برم 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البنك</a:t>
            </a:r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عقد 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مشاركة مع 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 </a:t>
            </a:r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العملاء</a:t>
            </a: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فيشتركا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(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رأس المال _ والإدارة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  <a:p>
            <a:pPr lvl="0" algn="ctr" rtl="1"/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ليستفيد العميل 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تحمل البنك جزءا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حصة رأس المال </a:t>
            </a:r>
            <a:endParaRPr lang="ar-SA" sz="48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الحصة الأكبر )</a:t>
            </a:r>
            <a:endParaRPr lang="ar-EG" sz="48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EG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ويستفيد البنك </a:t>
            </a:r>
            <a:r>
              <a:rPr lang="ar-SA" sz="48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تحريك سيولته في مشروع استثماري</a:t>
            </a:r>
          </a:p>
          <a:p>
            <a:pPr lvl="0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31" y="579120"/>
            <a:ext cx="8334703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9600" dirty="0" smtClean="0">
                <a:latin typeface="Traditional Arabic" pitchFamily="18" charset="-78"/>
                <a:cs typeface="Traditional Arabic" pitchFamily="18" charset="-78"/>
              </a:rPr>
              <a:t>عقد الشركة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65739"/>
            <a:ext cx="10972800" cy="4740164"/>
          </a:xfrm>
        </p:spPr>
        <p:txBody>
          <a:bodyPr>
            <a:noAutofit/>
          </a:bodyPr>
          <a:lstStyle/>
          <a:p>
            <a:pPr lvl="0" algn="ctr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9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الشركة المتناقصة المنتهية بالتمليك</a:t>
            </a:r>
            <a:endParaRPr lang="ar-EG" sz="9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31" y="579120"/>
            <a:ext cx="8334703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9600" dirty="0" smtClean="0">
                <a:latin typeface="Traditional Arabic" pitchFamily="18" charset="-78"/>
                <a:cs typeface="Traditional Arabic" pitchFamily="18" charset="-78"/>
              </a:rPr>
              <a:t>من أنواع عقد الشركة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8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عقد المضاربة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27121"/>
          </a:xfrm>
        </p:spPr>
        <p:txBody>
          <a:bodyPr>
            <a:noAutofit/>
          </a:bodyPr>
          <a:lstStyle/>
          <a:p>
            <a:pPr lvl="0" algn="ctr" rtl="1"/>
            <a:r>
              <a:rPr lang="ar-EG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اتفاق بين صاحب رأس مال </a:t>
            </a:r>
            <a:r>
              <a:rPr lang="ar-SA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الممول ) </a:t>
            </a:r>
            <a:r>
              <a:rPr lang="ar-EG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وعامل </a:t>
            </a:r>
            <a:r>
              <a:rPr lang="ar-SA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المستثمر ) </a:t>
            </a:r>
            <a:r>
              <a:rPr lang="ar-EG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أن</a:t>
            </a:r>
            <a:r>
              <a:rPr lang="ar-SA" sz="4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lvl="0" algn="ctr" rtl="1"/>
            <a:endParaRPr lang="ar-SA" sz="4400" b="1" kern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1/ 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يتجر العامل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بالمال</a:t>
            </a:r>
            <a:endParaRPr lang="ar-EG" sz="8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2/ 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ويكون الربح بينهما حسب الاتفاق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8800" b="1" dirty="0" smtClean="0">
                <a:latin typeface="Traditional Arabic" pitchFamily="18" charset="-78"/>
                <a:cs typeface="Traditional Arabic" pitchFamily="18" charset="-78"/>
              </a:rPr>
              <a:t>عقد المضاربة</a:t>
            </a:r>
            <a:endParaRPr lang="en-US" sz="8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8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548640"/>
            <a:ext cx="9606456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عقد المضاربة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5309259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548640"/>
            <a:ext cx="9606456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9600" dirty="0" smtClean="0">
                <a:latin typeface="Traditional Arabic" pitchFamily="18" charset="-78"/>
                <a:cs typeface="Traditional Arabic" pitchFamily="18" charset="-78"/>
              </a:rPr>
              <a:t>صور المضاربة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3374178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0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90183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بيع </a:t>
            </a:r>
            <a:r>
              <a:rPr lang="ar-EG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r>
              <a:rPr lang="ar-SA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EG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عج</a:t>
            </a:r>
            <a:r>
              <a:rPr lang="ar-SA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EG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المبيع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 السلعة )</a:t>
            </a:r>
            <a:endParaRPr lang="ar-EG" sz="8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EG" sz="80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ويتأجل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الثمن 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كله ، أو بعضه </a:t>
            </a:r>
          </a:p>
          <a:p>
            <a:pPr lvl="0" algn="ctr" rtl="1"/>
            <a:r>
              <a:rPr lang="ar-EG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أقساط معلومة لآجال معلومة</a:t>
            </a: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8000" b="1" dirty="0" smtClean="0"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90183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جائز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ولو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زاد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فيه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الثمن المؤجل على المعجل </a:t>
            </a:r>
            <a:endParaRPr lang="ar-EG" sz="9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حكم </a:t>
            </a:r>
            <a:r>
              <a:rPr lang="ar-EG" sz="8000" b="1" dirty="0" smtClean="0"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3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65739"/>
            <a:ext cx="10972800" cy="4845268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rtl="1"/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{</a:t>
            </a:r>
            <a:r>
              <a:rPr lang="ar-SA" sz="96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 أَيُّهَا الَّذِينَ آمَنُوا إِذَا تَدَايَنتُم بِدَيْنٍ </a:t>
            </a:r>
            <a:r>
              <a:rPr lang="ar-SA" sz="9600" b="1" kern="0" dirty="0" err="1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إِلَىٰ</a:t>
            </a:r>
            <a:r>
              <a:rPr lang="ar-SA" sz="96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أَجَلٍ مُّسَمًّى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فَاكْتُبُوهُ}</a:t>
            </a:r>
            <a:endParaRPr lang="ar-EG" sz="9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17" y="579120"/>
            <a:ext cx="9364717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800" b="1" dirty="0" smtClean="0">
                <a:latin typeface="Traditional Arabic" pitchFamily="18" charset="-78"/>
                <a:cs typeface="Traditional Arabic" pitchFamily="18" charset="-78"/>
              </a:rPr>
              <a:t>أدلة جواز </a:t>
            </a:r>
            <a:r>
              <a:rPr lang="ar-EG" sz="8800" b="1" dirty="0" smtClean="0"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8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80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7" y="548640"/>
            <a:ext cx="9963806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يتوقع بعد دراستك لهذه الوحدة أن تكوني قادرة على :</a:t>
            </a:r>
            <a:endParaRPr lang="en-US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4029879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65739"/>
            <a:ext cx="10972800" cy="4529958"/>
          </a:xfrm>
        </p:spPr>
        <p:txBody>
          <a:bodyPr>
            <a:noAutofit/>
          </a:bodyPr>
          <a:lstStyle/>
          <a:p>
            <a:pPr lvl="0" rtl="1"/>
            <a:endParaRPr lang="ar-SA" sz="3600" b="1" kern="0" dirty="0" smtClean="0">
              <a:solidFill>
                <a:sysClr val="windowText" lastClr="000000"/>
              </a:solidFill>
            </a:endParaRPr>
          </a:p>
          <a:p>
            <a:pPr lvl="0" rtl="1"/>
            <a:r>
              <a:rPr lang="ar-SA" sz="3600" b="1" kern="0" dirty="0" smtClean="0">
                <a:solidFill>
                  <a:sysClr val="windowText" lastClr="000000"/>
                </a:solidFill>
              </a:rPr>
              <a:t>(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</a:t>
            </a:r>
            <a:r>
              <a:rPr lang="ar-SA" sz="8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عائشة رضي الله عنها أن النبي صلى الله عليه وسلم </a:t>
            </a:r>
            <a:r>
              <a:rPr lang="ar-SA" sz="8000" b="1" u="sng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اشترى </a:t>
            </a:r>
            <a:r>
              <a:rPr lang="ar-SA" sz="8000" b="1" u="sng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طعاماً </a:t>
            </a:r>
            <a:r>
              <a:rPr lang="ar-SA" sz="8000" b="1" u="sng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يهودي إلى أجل</a:t>
            </a:r>
            <a:r>
              <a:rPr lang="ar-SA" sz="8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ورهنه 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درعاً </a:t>
            </a:r>
            <a:r>
              <a:rPr lang="ar-SA" sz="8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8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حديد)</a:t>
            </a:r>
            <a:endParaRPr lang="ar-EG" sz="8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17" y="579120"/>
            <a:ext cx="9364717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800" b="1" dirty="0" smtClean="0">
                <a:latin typeface="Traditional Arabic" pitchFamily="18" charset="-78"/>
                <a:cs typeface="Traditional Arabic" pitchFamily="18" charset="-78"/>
              </a:rPr>
              <a:t>أدلة جواز </a:t>
            </a:r>
            <a:r>
              <a:rPr lang="ar-EG" sz="8800" b="1" dirty="0" smtClean="0"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8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76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79" y="548640"/>
            <a:ext cx="9564414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8800" b="1" dirty="0" smtClean="0">
                <a:latin typeface="Traditional Arabic" pitchFamily="18" charset="-78"/>
                <a:cs typeface="Traditional Arabic" pitchFamily="18" charset="-78"/>
              </a:rPr>
              <a:t>أحكام بيع التقسيط</a:t>
            </a:r>
            <a:endParaRPr lang="en-US" sz="88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9074893"/>
              </p:ext>
            </p:extLst>
          </p:nvPr>
        </p:nvGraphicFramePr>
        <p:xfrm>
          <a:off x="960120" y="2164080"/>
          <a:ext cx="1055921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6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بيع </a:t>
            </a:r>
            <a:r>
              <a:rPr lang="ar-SA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التورق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60561"/>
            <a:ext cx="10972800" cy="4987079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يشتري الشخص سلعة 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SA" sz="6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بثمن مؤجل 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  <a:p>
            <a:pPr lvl="0" algn="ctr" rtl="1"/>
            <a:r>
              <a:rPr lang="ar-EG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يبيعها نقدا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r>
              <a:rPr lang="ar-EG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EG" sz="6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لغير البائع الأول</a:t>
            </a:r>
            <a:r>
              <a:rPr lang="ar-SA" sz="6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ar-EG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بأقل مما اشتراها به</a:t>
            </a:r>
          </a:p>
          <a:p>
            <a:pPr lvl="0" rtl="1"/>
            <a:r>
              <a:rPr lang="ar-SA" sz="6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الفائدة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: </a:t>
            </a:r>
            <a:r>
              <a:rPr lang="ar-EG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ليحصل على النقد حالا</a:t>
            </a:r>
            <a:r>
              <a:rPr lang="ar-SA" sz="6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endParaRPr lang="ar-EG" sz="6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702" y="558099"/>
            <a:ext cx="8747235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بيع </a:t>
            </a:r>
            <a:r>
              <a:rPr lang="ar-SA" sz="8000" b="1" dirty="0" err="1" smtClean="0">
                <a:latin typeface="Traditional Arabic" pitchFamily="18" charset="-78"/>
                <a:cs typeface="Traditional Arabic" pitchFamily="18" charset="-78"/>
              </a:rPr>
              <a:t>التورق</a:t>
            </a:r>
            <a:endParaRPr lang="en-US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8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69743"/>
            <a:ext cx="10972800" cy="4877897"/>
          </a:xfrm>
        </p:spPr>
        <p:txBody>
          <a:bodyPr>
            <a:noAutofit/>
          </a:bodyPr>
          <a:lstStyle/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9600" b="1" dirty="0" smtClean="0">
                <a:solidFill>
                  <a:srgbClr val="002060"/>
                </a:solidFill>
                <a:cs typeface="Akhbar MT" pitchFamily="2" charset="-78"/>
              </a:rPr>
              <a:t>جائز شرعاً لعموم قوله تعالى :</a:t>
            </a: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9600" b="1" kern="0" dirty="0" smtClean="0">
                <a:solidFill>
                  <a:srgbClr val="002060"/>
                </a:solidFill>
                <a:cs typeface="Akhbar MT" pitchFamily="2" charset="-78"/>
              </a:rPr>
              <a:t>( وأحل الله البيع ) </a:t>
            </a: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9600" b="1" kern="0" dirty="0" smtClean="0">
                <a:solidFill>
                  <a:srgbClr val="002060"/>
                </a:solidFill>
                <a:cs typeface="Akhbar MT" pitchFamily="2" charset="-78"/>
              </a:rPr>
              <a:t>والأصل في المعاملات الإباحة </a:t>
            </a:r>
            <a:endParaRPr lang="ar-EG" sz="9600" b="1" kern="0" dirty="0" smtClean="0">
              <a:solidFill>
                <a:sysClr val="windowText" lastClr="000000"/>
              </a:solidFill>
              <a:cs typeface="Akhbar MT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702" y="558099"/>
            <a:ext cx="8747235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حكم بيع </a:t>
            </a:r>
            <a:r>
              <a:rPr lang="ar-SA" sz="8000" b="1" dirty="0" err="1" smtClean="0">
                <a:latin typeface="Traditional Arabic" pitchFamily="18" charset="-78"/>
                <a:cs typeface="Traditional Arabic" pitchFamily="18" charset="-78"/>
              </a:rPr>
              <a:t>التورق</a:t>
            </a:r>
            <a:endParaRPr lang="en-US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6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39917" y="1798320"/>
            <a:ext cx="9112469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10972800" cy="4956412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قيام </a:t>
            </a:r>
            <a:r>
              <a:rPr lang="ar-SA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البنك</a:t>
            </a:r>
            <a:r>
              <a:rPr lang="ar-SA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بتنفيذ طلب المتعاقد </a:t>
            </a:r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معه</a:t>
            </a:r>
            <a:r>
              <a:rPr lang="ar-SA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 العميل )</a:t>
            </a:r>
            <a:r>
              <a:rPr lang="ar-EG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6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lvl="0" algn="ctr" rtl="1"/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أساس شراء الأول 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البنك )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مايطلبه الثاني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 العميل )</a:t>
            </a:r>
            <a:endParaRPr lang="ar-EG" sz="48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مقابل التزام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الطالب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 العميل )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بشراء 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السلعة المطلوبة</a:t>
            </a:r>
            <a:endParaRPr lang="ar-EG" sz="48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وحسب 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الربح </a:t>
            </a:r>
            <a:r>
              <a:rPr lang="ar-SA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المتفق 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عليه عند الابتداء</a:t>
            </a:r>
          </a:p>
          <a:p>
            <a:pPr lvl="0" rtl="1"/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1" y="579120"/>
            <a:ext cx="10181230" cy="1097280"/>
          </a:xfr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8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75163"/>
            <a:ext cx="10972800" cy="46529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4000" b="1" dirty="0">
                <a:cs typeface="Traditional Arabic" pitchFamily="2" charset="-78"/>
              </a:rPr>
              <a:t>أن يطلب </a:t>
            </a:r>
            <a:r>
              <a:rPr lang="ar-SA" sz="4000" b="1" dirty="0" smtClean="0">
                <a:cs typeface="Traditional Arabic" pitchFamily="2" charset="-78"/>
              </a:rPr>
              <a:t>العميل </a:t>
            </a:r>
            <a:r>
              <a:rPr lang="ar-SA" sz="4000" b="1" dirty="0">
                <a:cs typeface="Traditional Arabic" pitchFamily="2" charset="-78"/>
              </a:rPr>
              <a:t>من البنك: </a:t>
            </a:r>
          </a:p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cs typeface="Traditional Arabic" pitchFamily="2" charset="-78"/>
              </a:rPr>
              <a:t>ماذا؟! 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أن يشتري له سلعة معينة </a:t>
            </a:r>
            <a:r>
              <a:rPr lang="ar-SA" sz="4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بالمواصفات التي يرغبها ( سيارة مثلاً )</a:t>
            </a:r>
          </a:p>
          <a:p>
            <a:pPr>
              <a:lnSpc>
                <a:spcPct val="150000"/>
              </a:lnSpc>
            </a:pPr>
            <a:r>
              <a:rPr lang="ar-SA" sz="4000" b="1" dirty="0" smtClean="0">
                <a:solidFill>
                  <a:srgbClr val="C00000"/>
                </a:solidFill>
                <a:cs typeface="Traditional Arabic" pitchFamily="2" charset="-78"/>
              </a:rPr>
              <a:t>فيشتري</a:t>
            </a:r>
            <a:r>
              <a:rPr lang="ar-SA" sz="4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( البنك ) تلك السيارة</a:t>
            </a:r>
            <a:endParaRPr lang="ar-SA" sz="4000" b="1" dirty="0">
              <a:solidFill>
                <a:schemeClr val="accent5">
                  <a:lumMod val="75000"/>
                </a:schemeClr>
              </a:solidFill>
              <a:cs typeface="Traditional Arabic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cs typeface="Traditional Arabic" pitchFamily="2" charset="-78"/>
              </a:rPr>
              <a:t>ثم ؟! </a:t>
            </a:r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يبيعها على العميل ( </a:t>
            </a:r>
            <a:r>
              <a:rPr lang="ar-SA" sz="3600" b="1" dirty="0" smtClean="0">
                <a:solidFill>
                  <a:srgbClr val="C00000"/>
                </a:solidFill>
                <a:cs typeface="Traditional Arabic" pitchFamily="2" charset="-78"/>
              </a:rPr>
              <a:t>مرابحة - بالتقسيط</a:t>
            </a:r>
            <a:r>
              <a:rPr lang="ar-SA" sz="3600" b="1" dirty="0" smtClean="0">
                <a:solidFill>
                  <a:srgbClr val="00B050"/>
                </a:solidFill>
                <a:cs typeface="Traditional Arabic" pitchFamily="2" charset="-78"/>
              </a:rPr>
              <a:t> </a:t>
            </a:r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وهذه المعاملة مركبة من ( </a:t>
            </a:r>
            <a:r>
              <a:rPr lang="ar-SA" sz="3600" b="1" dirty="0" smtClean="0">
                <a:solidFill>
                  <a:srgbClr val="C00000"/>
                </a:solidFill>
                <a:cs typeface="Traditional Arabic" pitchFamily="2" charset="-78"/>
              </a:rPr>
              <a:t>وعدين</a:t>
            </a:r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)</a:t>
            </a:r>
            <a:endParaRPr lang="ar-SA" sz="3600" b="1" dirty="0">
              <a:solidFill>
                <a:schemeClr val="accent5">
                  <a:lumMod val="7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5" y="579120"/>
            <a:ext cx="10003809" cy="1097280"/>
          </a:xfr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8000" b="1" dirty="0" smtClean="0">
                <a:latin typeface="Traditional Arabic" pitchFamily="18" charset="-78"/>
                <a:cs typeface="Traditional Arabic" pitchFamily="18" charset="-78"/>
              </a:rPr>
              <a:t>صورة </a:t>
            </a:r>
            <a:r>
              <a:rPr lang="ar-EG" sz="8000" b="1" dirty="0" smtClean="0">
                <a:latin typeface="Traditional Arabic" pitchFamily="18" charset="-78"/>
                <a:cs typeface="Traditional Arabic" pitchFamily="18" charset="-78"/>
              </a:rPr>
              <a:t>بيع </a:t>
            </a:r>
            <a:r>
              <a:rPr lang="ar-EG" sz="8000" b="1" dirty="0" smtClean="0">
                <a:latin typeface="Traditional Arabic" pitchFamily="18" charset="-78"/>
                <a:cs typeface="Traditional Arabic" pitchFamily="18" charset="-78"/>
              </a:rPr>
              <a:t>المرابحة للآمر </a:t>
            </a:r>
            <a:r>
              <a:rPr lang="ar-EG" sz="8000" b="1" dirty="0" smtClean="0">
                <a:latin typeface="Traditional Arabic" pitchFamily="18" charset="-78"/>
                <a:cs typeface="Traditional Arabic" pitchFamily="18" charset="-78"/>
              </a:rPr>
              <a:t>بالشراء</a:t>
            </a:r>
            <a:endParaRPr lang="en-US" sz="8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3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294" y="52622"/>
            <a:ext cx="9072427" cy="680537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56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611988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6000" b="1" u="sng" dirty="0">
                <a:solidFill>
                  <a:srgbClr val="00B050"/>
                </a:solidFill>
                <a:cs typeface="Traditional Arabic" pitchFamily="2" charset="-78"/>
              </a:rPr>
              <a:t>الغرض: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6000" b="1" dirty="0">
                <a:solidFill>
                  <a:schemeClr val="tx1"/>
                </a:solidFill>
                <a:cs typeface="Traditional Arabic" pitchFamily="2" charset="-78"/>
              </a:rPr>
              <a:t>تحصيل </a:t>
            </a:r>
            <a:r>
              <a:rPr lang="ar-SA" sz="6000" b="1" dirty="0" smtClean="0">
                <a:solidFill>
                  <a:schemeClr val="tx1"/>
                </a:solidFill>
                <a:cs typeface="Traditional Arabic" pitchFamily="2" charset="-78"/>
              </a:rPr>
              <a:t>السيولة النقدية.</a:t>
            </a:r>
            <a:endParaRPr lang="ar-SA" sz="6000" b="1" dirty="0">
              <a:solidFill>
                <a:schemeClr val="tx1"/>
              </a:solidFill>
              <a:cs typeface="Traditional Arabic" pitchFamily="2" charset="-78"/>
            </a:endParaRP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7200" b="1" dirty="0" smtClean="0">
                <a:solidFill>
                  <a:schemeClr val="tx1"/>
                </a:solidFill>
                <a:cs typeface="Traditional Arabic" pitchFamily="2" charset="-78"/>
              </a:rPr>
              <a:t>الحصول على </a:t>
            </a:r>
            <a:r>
              <a:rPr lang="ar-SA" sz="7200" b="1" dirty="0">
                <a:solidFill>
                  <a:schemeClr val="tx1"/>
                </a:solidFill>
                <a:cs typeface="Traditional Arabic" pitchFamily="2" charset="-78"/>
              </a:rPr>
              <a:t>مهلة في دفع الثمن</a:t>
            </a:r>
            <a:r>
              <a:rPr lang="ar-SA" sz="7200" b="1" dirty="0">
                <a:cs typeface="Traditional Arabic" pitchFamily="2" charset="-78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69" y="579120"/>
            <a:ext cx="8625385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8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8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8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779" y="1681655"/>
            <a:ext cx="11666483" cy="4803227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تقديم المالك</a:t>
            </a:r>
            <a:r>
              <a:rPr lang="ar-SA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 الطرف الأول )</a:t>
            </a:r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ماله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تبرعا</a:t>
            </a:r>
            <a:r>
              <a:rPr lang="ar-SA" sz="54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_استرباحا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  <a:p>
            <a:pPr lvl="0" rtl="1"/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</a:t>
            </a:r>
            <a:r>
              <a:rPr lang="en-US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SA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الطرف الثاني )</a:t>
            </a:r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يديره _ و يتصرف فيه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</a:p>
          <a:p>
            <a:pPr lvl="0" rtl="1"/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وفق : </a:t>
            </a:r>
            <a:r>
              <a:rPr lang="ar-SA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أحكام الشريعة الإسلامية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)</a:t>
            </a:r>
            <a:endParaRPr lang="ar-EG" sz="5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مقابل</a:t>
            </a:r>
            <a:r>
              <a:rPr lang="ar-SA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(القيمة المضافة/الربح)</a:t>
            </a:r>
            <a:r>
              <a:rPr lang="ar-EG" sz="54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EG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عائد مشروع يتفق</a:t>
            </a:r>
            <a:r>
              <a:rPr lang="ar-SA" sz="5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عليه</a:t>
            </a:r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25" y="579120"/>
            <a:ext cx="10226566" cy="1097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تعريف التمويل الإسلامي</a:t>
            </a:r>
            <a:endParaRPr lang="en-US" sz="9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25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59834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4000" b="1" u="sng" dirty="0" smtClean="0">
                <a:cs typeface="Traditional Arabic" pitchFamily="2" charset="-78"/>
              </a:rPr>
              <a:t>الأصل في عقد المرابحة الجواز ؛ لأنها ( </a:t>
            </a:r>
            <a:r>
              <a:rPr lang="ar-SA" sz="4000" b="1" u="sng" dirty="0" smtClean="0">
                <a:solidFill>
                  <a:schemeClr val="accent6"/>
                </a:solidFill>
                <a:cs typeface="Traditional Arabic" pitchFamily="2" charset="-78"/>
              </a:rPr>
              <a:t>بيع</a:t>
            </a:r>
            <a:r>
              <a:rPr lang="ar-SA" sz="4000" b="1" u="sng" dirty="0" smtClean="0">
                <a:cs typeface="Traditional Arabic" pitchFamily="2" charset="-78"/>
              </a:rPr>
              <a:t> ) بزيادة على الثمن الأول</a:t>
            </a:r>
          </a:p>
          <a:p>
            <a:pPr rtl="1">
              <a:lnSpc>
                <a:spcPct val="150000"/>
              </a:lnSpc>
            </a:pPr>
            <a:r>
              <a:rPr lang="ar-SA" sz="4000" b="1" u="sng" dirty="0" smtClean="0">
                <a:cs typeface="Traditional Arabic" pitchFamily="2" charset="-78"/>
              </a:rPr>
              <a:t>ولم يأت نص بتحريمه فهي داخله في عموم الآية:</a:t>
            </a:r>
          </a:p>
          <a:p>
            <a:pPr rtl="1">
              <a:lnSpc>
                <a:spcPct val="150000"/>
              </a:lnSpc>
            </a:pPr>
            <a:r>
              <a:rPr lang="ar-SA" sz="8800" b="1" dirty="0" smtClean="0">
                <a:cs typeface="Traditional Arabic" pitchFamily="2" charset="-78"/>
              </a:rPr>
              <a:t>{ وَأَحَلَّ </a:t>
            </a:r>
            <a:r>
              <a:rPr lang="ar-SA" sz="8800" b="1" dirty="0">
                <a:cs typeface="Traditional Arabic" pitchFamily="2" charset="-78"/>
              </a:rPr>
              <a:t>اللَّهُ الْبَيْعَ </a:t>
            </a:r>
            <a:r>
              <a:rPr lang="ar-SA" sz="8800" b="1" dirty="0" smtClean="0">
                <a:cs typeface="Traditional Arabic" pitchFamily="2" charset="-78"/>
              </a:rPr>
              <a:t>}</a:t>
            </a:r>
            <a:endParaRPr lang="ar-SA" sz="8800" b="1" dirty="0">
              <a:solidFill>
                <a:schemeClr val="tx1"/>
              </a:solidFill>
              <a:cs typeface="Traditional Arabic" pitchFamily="2" charset="-78"/>
            </a:endParaRPr>
          </a:p>
          <a:p>
            <a:pPr rtl="1">
              <a:lnSpc>
                <a:spcPct val="150000"/>
              </a:lnSpc>
            </a:pPr>
            <a:endParaRPr lang="ar-SA" sz="3600" b="1" dirty="0"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549" y="579120"/>
            <a:ext cx="8598090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حكم </a:t>
            </a:r>
            <a:r>
              <a:rPr lang="ar-EG" sz="6600" b="1" dirty="0" smtClean="0">
                <a:latin typeface="Traditional Arabic" pitchFamily="18" charset="-78"/>
                <a:cs typeface="Traditional Arabic" pitchFamily="18" charset="-78"/>
              </a:rPr>
              <a:t>بيع </a:t>
            </a:r>
            <a:r>
              <a:rPr lang="ar-EG" sz="6600" b="1" dirty="0" smtClean="0">
                <a:latin typeface="Traditional Arabic" pitchFamily="18" charset="-78"/>
                <a:cs typeface="Traditional Arabic" pitchFamily="18" charset="-78"/>
              </a:rPr>
              <a:t>المرابحة للآمر بالشراء</a:t>
            </a:r>
            <a:endParaRPr lang="en-US" sz="6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2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837176"/>
          </a:xfrm>
        </p:spPr>
        <p:txBody>
          <a:bodyPr>
            <a:noAutofit/>
          </a:bodyPr>
          <a:lstStyle/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800" b="1" dirty="0" smtClean="0">
                <a:solidFill>
                  <a:schemeClr val="tx1"/>
                </a:solidFill>
                <a:cs typeface="Traditional Arabic" pitchFamily="2" charset="-78"/>
              </a:rPr>
              <a:t>عدم </a:t>
            </a:r>
            <a:r>
              <a:rPr lang="ar-SA" sz="4800" b="1" dirty="0">
                <a:solidFill>
                  <a:schemeClr val="tx1"/>
                </a:solidFill>
                <a:cs typeface="Traditional Arabic" pitchFamily="2" charset="-78"/>
              </a:rPr>
              <a:t>امتلاك البنك للسلعة.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800" b="1" dirty="0">
                <a:solidFill>
                  <a:schemeClr val="tx1"/>
                </a:solidFill>
                <a:cs typeface="Traditional Arabic" pitchFamily="2" charset="-78"/>
              </a:rPr>
              <a:t>إلزام العميل بشراء السلعة.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800" b="1" dirty="0">
                <a:solidFill>
                  <a:schemeClr val="tx1"/>
                </a:solidFill>
                <a:cs typeface="Traditional Arabic" pitchFamily="2" charset="-78"/>
              </a:rPr>
              <a:t>العميل قد يبيع السلعة على بائعها </a:t>
            </a:r>
            <a:r>
              <a:rPr lang="ar-SA" sz="4800" b="1" dirty="0" smtClean="0">
                <a:solidFill>
                  <a:schemeClr val="tx1"/>
                </a:solidFill>
                <a:cs typeface="Traditional Arabic" pitchFamily="2" charset="-78"/>
              </a:rPr>
              <a:t>( الأول )</a:t>
            </a:r>
            <a:endParaRPr lang="ar-SA" sz="4800" b="1" dirty="0">
              <a:solidFill>
                <a:schemeClr val="tx1"/>
              </a:solidFill>
              <a:cs typeface="Traditional Arabic" pitchFamily="2" charset="-78"/>
            </a:endParaRP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800" b="1" dirty="0">
                <a:solidFill>
                  <a:schemeClr val="tx1"/>
                </a:solidFill>
                <a:cs typeface="Traditional Arabic" pitchFamily="2" charset="-78"/>
              </a:rPr>
              <a:t>التساهل في القبض.</a:t>
            </a:r>
          </a:p>
          <a:p>
            <a:pPr rtl="1">
              <a:lnSpc>
                <a:spcPct val="150000"/>
              </a:lnSpc>
            </a:pPr>
            <a:endParaRPr lang="ar-SA" sz="3600" b="1" dirty="0"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63" y="579120"/>
            <a:ext cx="10112991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بعض المخالفات الشرعية في عقد المرابحة عند التطبيق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7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عقد السلم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30101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>
              <a:solidFill>
                <a:sysClr val="windowText" lastClr="000000"/>
              </a:solidFill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EG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</a:t>
            </a:r>
            <a:r>
              <a:rPr lang="ar-EG" sz="6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يبيع المالك </a:t>
            </a:r>
            <a:r>
              <a:rPr lang="ar-EG" sz="6000" b="1" u="sng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</a:t>
            </a:r>
            <a:r>
              <a:rPr lang="ar-EG" sz="6000" b="1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6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موصوفة في الذمة تسلم </a:t>
            </a:r>
            <a:r>
              <a:rPr lang="ar-EG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لاحقا</a:t>
            </a:r>
            <a:r>
              <a:rPr lang="ar-SA" sz="6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r>
              <a:rPr lang="ar-EG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EG" sz="6000" b="1" u="sng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بثمن</a:t>
            </a:r>
            <a:r>
              <a:rPr lang="ar-EG" sz="6000" b="1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6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مقبوض في مجلس </a:t>
            </a:r>
            <a:r>
              <a:rPr lang="ar-EG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العقد</a:t>
            </a:r>
            <a:endParaRPr lang="ar-SA" sz="6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فهو بيع يعجل فيه الثمن ويؤجل السلعة )</a:t>
            </a:r>
            <a:endParaRPr lang="ar-EG" sz="7200" b="1" kern="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السلم</a:t>
            </a:r>
            <a:r>
              <a:rPr lang="en-US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7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30101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>
              <a:solidFill>
                <a:sysClr val="windowText" lastClr="000000"/>
              </a:solidFill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السلم من العقود الجائزة ..</a:t>
            </a:r>
          </a:p>
          <a:p>
            <a:pPr lvl="0" rtl="1">
              <a:spcBef>
                <a:spcPts val="0"/>
              </a:spcBef>
              <a:buClrTx/>
            </a:pP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{ </a:t>
            </a:r>
            <a:r>
              <a:rPr lang="ar-EG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 </a:t>
            </a:r>
            <a:r>
              <a:rPr lang="ar-EG" sz="7200" b="1" kern="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أَيُّهَا الَّذِينَ آمَنُوا إِذَا تَدَايَنتُم بِدَيْنٍ إِلَىٰ أَجَلٍ مُّسَمًّى </a:t>
            </a:r>
            <a:r>
              <a:rPr lang="ar-EG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فَاكْتُبُوهُ</a:t>
            </a: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}</a:t>
            </a:r>
            <a:endParaRPr lang="ar-EG" sz="7200" b="1" kern="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15" y="579120"/>
            <a:ext cx="7833815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حكم عقد </a:t>
            </a:r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السلم</a:t>
            </a:r>
            <a:r>
              <a:rPr lang="en-US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5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30101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>
              <a:solidFill>
                <a:sysClr val="windowText" lastClr="000000"/>
              </a:solidFill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السلم من العقود الجائزة ..</a:t>
            </a:r>
          </a:p>
          <a:p>
            <a:pPr lvl="0" rtl="1">
              <a:spcBef>
                <a:spcPts val="0"/>
              </a:spcBef>
              <a:buClrTx/>
            </a:pP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من أسلف في تمر فليسلف في كيل معلوم ووزن معلوم إلى أجل معلوم )</a:t>
            </a:r>
            <a:endParaRPr lang="ar-EG" sz="7200" b="1" kern="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15" y="579120"/>
            <a:ext cx="7833815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حكم عقد </a:t>
            </a:r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السلم</a:t>
            </a:r>
            <a:r>
              <a:rPr lang="en-US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1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530101"/>
          </a:xfrm>
        </p:spPr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>
              <a:solidFill>
                <a:sysClr val="windowText" lastClr="000000"/>
              </a:solidFill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السلم من العقود الجائزة ..</a:t>
            </a:r>
          </a:p>
          <a:p>
            <a:pPr lvl="0" rtl="1">
              <a:spcBef>
                <a:spcPts val="0"/>
              </a:spcBef>
              <a:buClrTx/>
            </a:pP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العلماء على جوازه وهو مستثنى من </a:t>
            </a:r>
            <a:r>
              <a:rPr lang="ar-SA" sz="72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قاعدة عدم جواز بيع المعدوم</a:t>
            </a:r>
            <a:endParaRPr lang="ar-EG" sz="7200" b="1" kern="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15" y="579120"/>
            <a:ext cx="7833815" cy="1097280"/>
          </a:xfr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حكم عقد </a:t>
            </a:r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السلم</a:t>
            </a:r>
            <a:r>
              <a:rPr lang="en-US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3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4"/>
            <a:ext cx="11709779" cy="4075176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يكون المسلم فيه ( السلعة ) غير محدد بعينه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07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4"/>
            <a:ext cx="11709779" cy="4075176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يكون المسلم فيه ( السلعة ) مما يمكن ضبطه بالوصف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39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4"/>
            <a:ext cx="11709779" cy="4075176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يذكر جنسه ونوعه وقدره</a:t>
            </a: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( 50 كيلو من التمر السكري )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21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0" y="548640"/>
            <a:ext cx="944880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أهمية التمويل الاقتصادي الإسلامي</a:t>
            </a:r>
            <a:endParaRPr lang="en-US" sz="7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979490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3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3"/>
            <a:ext cx="11709779" cy="4543749"/>
          </a:xfrm>
        </p:spPr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يكون قابلاً للوجود في وقت التسليم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1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4"/>
            <a:ext cx="11709779" cy="4075176"/>
          </a:xfrm>
        </p:spPr>
        <p:txBody>
          <a:bodyPr>
            <a:normAutofit fontScale="92500" lnSpcReduction="10000"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يتم تحديد موعد التسليم بوقت معلوم للطرفين</a:t>
            </a: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( موسم الحصاد )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9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2020824"/>
            <a:ext cx="11709779" cy="4075176"/>
          </a:xfrm>
        </p:spPr>
        <p:txBody>
          <a:bodyPr>
            <a:norm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8800" b="1" kern="0" dirty="0" smtClean="0">
                <a:solidFill>
                  <a:srgbClr val="002060"/>
                </a:solidFill>
                <a:cs typeface="+mj-cs"/>
              </a:rPr>
              <a:t>أن يتم تسليم الثمن كاملاً في مجلس العقد</a:t>
            </a:r>
            <a:endParaRPr lang="en-US" sz="88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48640"/>
            <a:ext cx="8502555" cy="1127760"/>
          </a:xfr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9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3"/>
            <a:ext cx="10972800" cy="4485079"/>
          </a:xfrm>
        </p:spPr>
        <p:txBody>
          <a:bodyPr>
            <a:noAutofit/>
          </a:bodyPr>
          <a:lstStyle/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6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تعد المصارف الإسلامية من أهم المؤسسات التمويلية</a:t>
            </a:r>
            <a:r>
              <a:rPr lang="ar-SA" sz="6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6000" b="1" kern="0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والمصرف الإسلامي هو:</a:t>
            </a:r>
            <a:r>
              <a:rPr lang="ar-EG" sz="6000" b="1" kern="0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6000" b="1" kern="0" dirty="0" smtClean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SA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البنك </a:t>
            </a:r>
            <a:r>
              <a:rPr lang="ar-EG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 </a:t>
            </a:r>
            <a:r>
              <a:rPr lang="ar-EG" sz="7200" b="1" kern="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يلتزم بتطبيق الأحكام الشرعية </a:t>
            </a:r>
            <a:endParaRPr lang="ar-EG" sz="7200" b="1" kern="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EG" sz="7200" b="1" kern="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معاملاته</a:t>
            </a:r>
            <a:endParaRPr lang="en-US" sz="7200" b="1" kern="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379" y="579120"/>
            <a:ext cx="10762593" cy="1097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مؤسسات التمويل في الاقتصاد الإسلامي</a:t>
            </a:r>
            <a:endParaRPr lang="en-US" sz="7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0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الإقراض 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SA" sz="9600" b="1" kern="0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الربوي</a:t>
            </a:r>
            <a:r>
              <a:rPr lang="ar-SA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) </a:t>
            </a:r>
            <a:r>
              <a:rPr lang="ar-EG" sz="9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بكل أنواعه ..</a:t>
            </a: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66" y="579120"/>
            <a:ext cx="10026868" cy="1097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8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التمويل في المصارف الربوية</a:t>
            </a:r>
            <a:endParaRPr lang="en-US" sz="8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3" y="548640"/>
            <a:ext cx="10773103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8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الفرق بين التمويل الإسلامي وغيره</a:t>
            </a:r>
            <a:endParaRPr lang="en-US" sz="8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1146228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6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548640"/>
            <a:ext cx="10174014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6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أنواع </a:t>
            </a:r>
            <a:r>
              <a:rPr lang="ar-EG" sz="6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صيغ التمويل في الاقتصاد الإسلامي</a:t>
            </a:r>
            <a:endParaRPr lang="en-US" sz="6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0036210"/>
              </p:ext>
            </p:extLst>
          </p:nvPr>
        </p:nvGraphicFramePr>
        <p:xfrm>
          <a:off x="960120" y="1767840"/>
          <a:ext cx="10012680" cy="47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عقد الشركة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4354</TotalTime>
  <Words>846</Words>
  <Application>Microsoft Office PowerPoint</Application>
  <PresentationFormat>Widescreen</PresentationFormat>
  <Paragraphs>171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Akhbar MT</vt:lpstr>
      <vt:lpstr>Arial</vt:lpstr>
      <vt:lpstr>Garamond</vt:lpstr>
      <vt:lpstr>Tahoma</vt:lpstr>
      <vt:lpstr>Times New Roman</vt:lpstr>
      <vt:lpstr>Traditional Arabic</vt:lpstr>
      <vt:lpstr>Tunga</vt:lpstr>
      <vt:lpstr>Wingdings</vt:lpstr>
      <vt:lpstr>BlackTie</vt:lpstr>
      <vt:lpstr>منهج الاقتصاد الإسلامي في التمويل</vt:lpstr>
      <vt:lpstr>يتوقع بعد دراستك لهذه الوحدة أن تكوني قادرة على :</vt:lpstr>
      <vt:lpstr>تعريف التمويل الإسلامي</vt:lpstr>
      <vt:lpstr>أهمية التمويل الاقتصادي الإسلامي</vt:lpstr>
      <vt:lpstr>مؤسسات التمويل في الاقتصاد الإسلامي</vt:lpstr>
      <vt:lpstr>التمويل في المصارف الربوية</vt:lpstr>
      <vt:lpstr>الفرق بين التمويل الإسلامي وغيره</vt:lpstr>
      <vt:lpstr>أنواع صيغ التمويل في الاقتصاد الإسلامي</vt:lpstr>
      <vt:lpstr>PowerPoint Presentation</vt:lpstr>
      <vt:lpstr>عقد الشركة</vt:lpstr>
      <vt:lpstr>من أنواع عقد الشركة</vt:lpstr>
      <vt:lpstr>PowerPoint Presentation</vt:lpstr>
      <vt:lpstr>عقد المضاربة</vt:lpstr>
      <vt:lpstr>شروط عقد المضاربة</vt:lpstr>
      <vt:lpstr>صور المضاربة</vt:lpstr>
      <vt:lpstr>PowerPoint Presentation</vt:lpstr>
      <vt:lpstr>بيع التقسيط</vt:lpstr>
      <vt:lpstr>حكم بيع التقسيط</vt:lpstr>
      <vt:lpstr>أدلة جواز بيع التقسيط</vt:lpstr>
      <vt:lpstr>أدلة جواز بيع التقسيط</vt:lpstr>
      <vt:lpstr>أحكام بيع التقسيط</vt:lpstr>
      <vt:lpstr>PowerPoint Presentation</vt:lpstr>
      <vt:lpstr>بيع التورق</vt:lpstr>
      <vt:lpstr>حكم بيع التورق</vt:lpstr>
      <vt:lpstr>PowerPoint Presentation</vt:lpstr>
      <vt:lpstr>بيع المرابحة للآمر بالشراء</vt:lpstr>
      <vt:lpstr>صورة بيع المرابحة للآمر بالشراء</vt:lpstr>
      <vt:lpstr>PowerPoint Presentation</vt:lpstr>
      <vt:lpstr>بيع المرابحة للآمر بالشراء</vt:lpstr>
      <vt:lpstr>حكم بيع المرابحة للآمر بالشراء</vt:lpstr>
      <vt:lpstr>بعض المخالفات الشرعية في عقد المرابحة عند التطبيق</vt:lpstr>
      <vt:lpstr>PowerPoint Presentation</vt:lpstr>
      <vt:lpstr>السلم </vt:lpstr>
      <vt:lpstr>حكم عقد السلم </vt:lpstr>
      <vt:lpstr>حكم عقد السلم </vt:lpstr>
      <vt:lpstr>حكم عقد السلم </vt:lpstr>
      <vt:lpstr>شروط صحة السلم</vt:lpstr>
      <vt:lpstr>شروط صحة السلم</vt:lpstr>
      <vt:lpstr>شروط صحة السلم</vt:lpstr>
      <vt:lpstr>شروط صحة السلم</vt:lpstr>
      <vt:lpstr>شروط صحة السلم</vt:lpstr>
      <vt:lpstr>شروط صحة السلم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الأولى: تعريف الثقافة الإسلامية وأهميتها ومجالاتها</dc:title>
  <dc:creator>nora nora</dc:creator>
  <cp:lastModifiedBy>dell</cp:lastModifiedBy>
  <cp:revision>91</cp:revision>
  <dcterms:created xsi:type="dcterms:W3CDTF">2017-10-01T16:18:48Z</dcterms:created>
  <dcterms:modified xsi:type="dcterms:W3CDTF">2017-11-20T20:33:22Z</dcterms:modified>
</cp:coreProperties>
</file>