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sldIdLst>
    <p:sldId id="259" r:id="rId2"/>
    <p:sldId id="258" r:id="rId3"/>
    <p:sldId id="338" r:id="rId4"/>
    <p:sldId id="367" r:id="rId5"/>
    <p:sldId id="268" r:id="rId6"/>
    <p:sldId id="269" r:id="rId7"/>
    <p:sldId id="339" r:id="rId8"/>
    <p:sldId id="321" r:id="rId9"/>
    <p:sldId id="340" r:id="rId10"/>
    <p:sldId id="341" r:id="rId11"/>
    <p:sldId id="342" r:id="rId12"/>
    <p:sldId id="322" r:id="rId13"/>
    <p:sldId id="270" r:id="rId14"/>
    <p:sldId id="343" r:id="rId15"/>
    <p:sldId id="323" r:id="rId16"/>
    <p:sldId id="324" r:id="rId17"/>
    <p:sldId id="344" r:id="rId18"/>
    <p:sldId id="325" r:id="rId19"/>
    <p:sldId id="345" r:id="rId20"/>
    <p:sldId id="326" r:id="rId21"/>
    <p:sldId id="346" r:id="rId22"/>
    <p:sldId id="327" r:id="rId23"/>
    <p:sldId id="271" r:id="rId24"/>
    <p:sldId id="347" r:id="rId25"/>
    <p:sldId id="329" r:id="rId26"/>
    <p:sldId id="348" r:id="rId27"/>
    <p:sldId id="349" r:id="rId28"/>
    <p:sldId id="350" r:id="rId29"/>
    <p:sldId id="351" r:id="rId30"/>
    <p:sldId id="352" r:id="rId31"/>
    <p:sldId id="353" r:id="rId32"/>
    <p:sldId id="354" r:id="rId33"/>
    <p:sldId id="355" r:id="rId34"/>
    <p:sldId id="356" r:id="rId35"/>
    <p:sldId id="357" r:id="rId36"/>
    <p:sldId id="358" r:id="rId37"/>
    <p:sldId id="359" r:id="rId38"/>
    <p:sldId id="360" r:id="rId39"/>
    <p:sldId id="361" r:id="rId40"/>
    <p:sldId id="362" r:id="rId41"/>
    <p:sldId id="363" r:id="rId42"/>
    <p:sldId id="364" r:id="rId43"/>
    <p:sldId id="365" r:id="rId44"/>
    <p:sldId id="366" r:id="rId45"/>
    <p:sldId id="368" r:id="rId46"/>
    <p:sldId id="369" r:id="rId4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2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712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715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15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9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530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49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618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40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40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9737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0642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47626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1236372"/>
            <a:ext cx="9068586" cy="4250027"/>
          </a:xfrm>
        </p:spPr>
        <p:txBody>
          <a:bodyPr/>
          <a:lstStyle/>
          <a:p>
            <a:r>
              <a:rPr lang="ar-SA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بسم الله الرحمن الرحيم</a:t>
            </a:r>
            <a:r>
              <a:rPr lang="ar-SA" sz="3600" b="1" dirty="0" smtClean="0"/>
              <a:t/>
            </a:r>
            <a:br>
              <a:rPr lang="ar-SA" sz="3600" b="1" dirty="0" smtClean="0"/>
            </a:br>
            <a:r>
              <a:rPr lang="ar-SA" sz="3600" b="1" dirty="0" smtClean="0"/>
              <a:t/>
            </a:r>
            <a:br>
              <a:rPr lang="ar-SA" sz="3600" b="1" dirty="0" smtClean="0"/>
            </a:br>
            <a:r>
              <a:rPr lang="ar-SA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المبادئ الأخلاقية والتشريعية العامة للنظام الاقتصادي الإسلامي</a:t>
            </a:r>
            <a:endParaRPr lang="ar-SA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النظام الاقتصادي الإسلامي</a:t>
            </a:r>
            <a:endParaRPr lang="ar-SA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92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371600"/>
          </a:xfrm>
        </p:spPr>
        <p:txBody>
          <a:bodyPr>
            <a:noAutofit/>
          </a:bodyPr>
          <a:lstStyle/>
          <a:p>
            <a:pPr algn="r"/>
            <a:r>
              <a:rPr lang="ar-SA" sz="72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الدور الاقتصادي للقيم الأخلاقية</a:t>
            </a:r>
            <a:endParaRPr lang="ar-SA" sz="72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28045"/>
            <a:ext cx="10058400" cy="3593206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ar-SA" sz="44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الغيرة على حرمات البلاد والحفاظ عليها</a:t>
            </a:r>
            <a:endParaRPr lang="ar-SA" sz="9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8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371600"/>
          </a:xfrm>
        </p:spPr>
        <p:txBody>
          <a:bodyPr>
            <a:noAutofit/>
          </a:bodyPr>
          <a:lstStyle/>
          <a:p>
            <a:pPr algn="r"/>
            <a:r>
              <a:rPr lang="ar-SA" sz="72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الدور الاقتصادي للقيم الأخلاقية</a:t>
            </a:r>
            <a:endParaRPr lang="ar-SA" sz="72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28045"/>
            <a:ext cx="10058400" cy="3593206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ar-SA" sz="44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تحقيق معنى الأخوة الإيمانية والتكافل الاجتماعي</a:t>
            </a:r>
            <a:endParaRPr lang="ar-SA" sz="9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82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371600"/>
          </a:xfrm>
        </p:spPr>
        <p:txBody>
          <a:bodyPr>
            <a:noAutofit/>
          </a:bodyPr>
          <a:lstStyle/>
          <a:p>
            <a:pPr algn="r"/>
            <a:r>
              <a:rPr lang="ar-SA" sz="72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الدور الاقتصادي للأحكام الشرعية</a:t>
            </a:r>
            <a:endParaRPr lang="ar-SA" sz="72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60620"/>
            <a:ext cx="10058400" cy="3928056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ضبط النشاط الاقتصادي وتوجيهه</a:t>
            </a:r>
            <a:endParaRPr lang="ar-SA" sz="9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15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211964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المحور </a:t>
            </a:r>
            <a:r>
              <a:rPr lang="ar-SA" sz="9600" b="1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الأول</a:t>
            </a:r>
            <a:endParaRPr lang="ar-SA" sz="9600" b="1" dirty="0">
              <a:ln w="0"/>
              <a:solidFill>
                <a:schemeClr val="accent4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99256"/>
            <a:ext cx="10058400" cy="3799268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ar-SA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الأخلاق بين النظام الاقتصادي الإسلامي والنظم الوضعية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44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211964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المحور </a:t>
            </a:r>
            <a:r>
              <a:rPr lang="ar-SA" sz="9600" b="1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الأول</a:t>
            </a:r>
            <a:endParaRPr lang="ar-SA" sz="9600" b="1" dirty="0">
              <a:ln w="0"/>
              <a:solidFill>
                <a:schemeClr val="accent4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99256"/>
            <a:ext cx="10058400" cy="3799268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ar-SA" sz="7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أبرز المبادئ الأخلاقية التي يقوم عليها الاقتصاد الإسلامي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02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618186"/>
            <a:ext cx="10082011" cy="1275008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أبرز المبادئ الأخلاقية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1" y="2086377"/>
            <a:ext cx="10792496" cy="3992451"/>
          </a:xfrm>
          <a:pattFill prst="pct5">
            <a:fgClr>
              <a:schemeClr val="tx2"/>
            </a:fgClr>
            <a:bgClr>
              <a:schemeClr val="bg1"/>
            </a:bgClr>
          </a:patt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-1-</a:t>
            </a: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الصدق</a:t>
            </a:r>
            <a:endParaRPr lang="ar-SA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61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553792"/>
            <a:ext cx="10082011" cy="1416676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الصدق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1" y="2086377"/>
            <a:ext cx="10792496" cy="3992451"/>
          </a:xfrm>
          <a:pattFill prst="pct5">
            <a:fgClr>
              <a:schemeClr val="tx2"/>
            </a:fgClr>
            <a:bgClr>
              <a:schemeClr val="bg1"/>
            </a:bgClr>
          </a:patt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قال عليه الصلاة والسلام:</a:t>
            </a: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ar-SA" sz="9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من غشّ فليس مني </a:t>
            </a: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ar-SA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88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618186"/>
            <a:ext cx="10082011" cy="1275008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أبرز المبادئ الأخلاقية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1" y="2086377"/>
            <a:ext cx="10792496" cy="3992451"/>
          </a:xfrm>
          <a:pattFill prst="pct5">
            <a:fgClr>
              <a:schemeClr val="tx2"/>
            </a:fgClr>
            <a:bgClr>
              <a:schemeClr val="bg1"/>
            </a:bgClr>
          </a:patt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-2-</a:t>
            </a:r>
            <a:endParaRPr lang="ar-SA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السماحة</a:t>
            </a:r>
            <a:endParaRPr lang="ar-SA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0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476518"/>
            <a:ext cx="10082011" cy="1468192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السماحة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1" y="2086377"/>
            <a:ext cx="10792496" cy="3992451"/>
          </a:xfrm>
          <a:pattFill prst="pct5">
            <a:fgClr>
              <a:schemeClr val="tx2"/>
            </a:fgClr>
            <a:bgClr>
              <a:schemeClr val="bg1"/>
            </a:bgClr>
          </a:patt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قال عليه الصلاة والسلام:</a:t>
            </a:r>
            <a:endParaRPr lang="ar-SA" sz="9600" b="1" dirty="0" smtClean="0">
              <a:ln w="22225">
                <a:solidFill>
                  <a:schemeClr val="accent2"/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ar-SA" sz="9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رحم الله رجلاً سمحاً إذا باع وإذا اشترى وإذا اقتضى </a:t>
            </a: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ar-SA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27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476518"/>
            <a:ext cx="10082011" cy="1468192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السماحة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1" y="2086377"/>
            <a:ext cx="10792496" cy="3992451"/>
          </a:xfrm>
          <a:pattFill prst="pct5">
            <a:fgClr>
              <a:schemeClr val="tx2"/>
            </a:fgClr>
            <a:bgClr>
              <a:schemeClr val="bg1"/>
            </a:bgClr>
          </a:patt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صور السماحة</a:t>
            </a:r>
            <a:endParaRPr lang="ar-SA" sz="9600" b="1" dirty="0" smtClean="0">
              <a:ln w="22225">
                <a:solidFill>
                  <a:schemeClr val="accent2"/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63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160448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محاور المحاضرة :</a:t>
            </a:r>
            <a:endParaRPr lang="ar-SA" sz="9600" b="1" dirty="0">
              <a:ln w="0"/>
              <a:solidFill>
                <a:schemeClr val="accent4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25015"/>
            <a:ext cx="10058400" cy="3554568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المبادئ الأخلاقية للاقتصاد الإسلامي</a:t>
            </a:r>
          </a:p>
          <a:p>
            <a:pPr marL="0" indent="0" algn="ctr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718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566669"/>
            <a:ext cx="10082011" cy="1519707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النصيحة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1" y="2086377"/>
            <a:ext cx="10792496" cy="3992451"/>
          </a:xfrm>
          <a:pattFill prst="pct5">
            <a:fgClr>
              <a:schemeClr val="tx2"/>
            </a:fgClr>
            <a:bgClr>
              <a:schemeClr val="bg1"/>
            </a:bgClr>
          </a:patt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قال جرير بن عبدالله:</a:t>
            </a: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ar-SA" sz="9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بايعتُ النبي صلى الله عليه وسلم على النصح لكل مسلم </a:t>
            </a: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ar-SA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96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566669"/>
            <a:ext cx="10082011" cy="1519707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النصيحة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1" y="2086377"/>
            <a:ext cx="10792496" cy="3992451"/>
          </a:xfrm>
          <a:pattFill prst="pct5">
            <a:fgClr>
              <a:schemeClr val="tx2"/>
            </a:fgClr>
            <a:bgClr>
              <a:schemeClr val="bg1"/>
            </a:bgClr>
          </a:patt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قال تعالى :</a:t>
            </a: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ar-SA" sz="9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وتعاونوا على البر والتقوى </a:t>
            </a: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ar-SA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8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437881"/>
            <a:ext cx="10082011" cy="1519707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القناعة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1" y="2086377"/>
            <a:ext cx="10792496" cy="3992451"/>
          </a:xfrm>
          <a:pattFill prst="pct5">
            <a:fgClr>
              <a:schemeClr val="tx2"/>
            </a:fgClr>
            <a:bgClr>
              <a:schemeClr val="bg1"/>
            </a:bgClr>
          </a:patt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قال عليه الصلاة والسلام:</a:t>
            </a: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ar-SA" sz="9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انظروا إلى من أسفل منكم ولا تنظروا إلى من هو فوقكم فهو أجدر ألا تزدروا نعمة الله عليكم </a:t>
            </a: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ar-SA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60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407962"/>
            <a:ext cx="10082011" cy="1292049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الرحمة</a:t>
            </a:r>
            <a:endParaRPr lang="ar-SA" sz="8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59" y="1893194"/>
            <a:ext cx="10805376" cy="4211392"/>
          </a:xfrm>
          <a:pattFill prst="pct5">
            <a:fgClr>
              <a:schemeClr val="tx1"/>
            </a:fgClr>
            <a:bgClr>
              <a:schemeClr val="bg1"/>
            </a:bgClr>
          </a:patt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80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قال عليه الصلاة والسلام:</a:t>
            </a:r>
            <a:endParaRPr lang="ar-SA" sz="8000" b="1" dirty="0" smtClean="0">
              <a:ln w="22225">
                <a:solidFill>
                  <a:schemeClr val="accent2"/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8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ar-SA" sz="8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9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الراحمون يرحمهم الرحمن ارحموا من في الأرض يرحمكم من في </a:t>
            </a:r>
          </a:p>
          <a:p>
            <a:pPr marL="0" indent="0" algn="ctr">
              <a:buNone/>
            </a:pPr>
            <a:r>
              <a:rPr lang="ar-SA" sz="9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السماء </a:t>
            </a:r>
            <a:r>
              <a:rPr lang="ar-SA" sz="8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ar-SA" sz="8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94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407962"/>
            <a:ext cx="10082011" cy="1292049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الرحمة</a:t>
            </a:r>
            <a:endParaRPr lang="ar-SA" sz="8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59" y="1893194"/>
            <a:ext cx="10805376" cy="4211392"/>
          </a:xfrm>
          <a:pattFill prst="pct5">
            <a:fgClr>
              <a:schemeClr val="tx1"/>
            </a:fgClr>
            <a:bgClr>
              <a:schemeClr val="bg1"/>
            </a:bgClr>
          </a:patt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مظاهر الرحمة</a:t>
            </a:r>
            <a:endParaRPr lang="ar-SA" sz="9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87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407962"/>
            <a:ext cx="10082011" cy="1292049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الإيثار</a:t>
            </a:r>
            <a:endParaRPr lang="ar-SA" sz="8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6" y="1918952"/>
            <a:ext cx="10895527" cy="4314423"/>
          </a:xfrm>
          <a:pattFill prst="pct5">
            <a:fgClr>
              <a:schemeClr val="tx1"/>
            </a:fgClr>
            <a:bgClr>
              <a:schemeClr val="bg1"/>
            </a:bgClr>
          </a:patt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قال تعالى:</a:t>
            </a:r>
          </a:p>
          <a:p>
            <a:pPr marL="0" indent="0" algn="ctr">
              <a:buNone/>
            </a:pPr>
            <a:r>
              <a:rPr lang="ar-SA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ar-SA" sz="9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ويُؤثرون على أنفسهم ولو كان بهم خصاصة  </a:t>
            </a:r>
            <a:r>
              <a:rPr lang="ar-SA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ar-SA" sz="9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87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المحور </a:t>
            </a:r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الثاني 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3346"/>
            <a:ext cx="10058400" cy="4108362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المبادئ التشريعية </a:t>
            </a:r>
            <a:r>
              <a:rPr lang="ar-SA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للاقتصاد الإسلامي</a:t>
            </a:r>
          </a:p>
          <a:p>
            <a:pPr marL="0" indent="0" algn="ctr">
              <a:buNone/>
            </a:pP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التمهيد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3346"/>
            <a:ext cx="10058400" cy="4108362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الاقتصاد جزء من الشريعة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173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618186"/>
            <a:ext cx="10082011" cy="1275008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أبرز المبادئ التشريعية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1" y="2086377"/>
            <a:ext cx="10792496" cy="3992451"/>
          </a:xfrm>
          <a:pattFill prst="pct5">
            <a:fgClr>
              <a:schemeClr val="tx2"/>
            </a:fgClr>
            <a:bgClr>
              <a:schemeClr val="bg1"/>
            </a:bgClr>
          </a:patt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-1-</a:t>
            </a: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الأمر بالعدل</a:t>
            </a:r>
            <a:endParaRPr lang="ar-SA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7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407962"/>
            <a:ext cx="10082011" cy="1292049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العدل</a:t>
            </a:r>
            <a:endParaRPr lang="ar-SA" sz="8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6" y="1918952"/>
            <a:ext cx="10895527" cy="4314423"/>
          </a:xfrm>
          <a:pattFill prst="pct5">
            <a:fgClr>
              <a:schemeClr val="tx1"/>
            </a:fgClr>
            <a:bgClr>
              <a:schemeClr val="bg1"/>
            </a:bgClr>
          </a:patt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قال تعالى:</a:t>
            </a:r>
          </a:p>
          <a:p>
            <a:pPr marL="0" indent="0" algn="ctr">
              <a:buNone/>
            </a:pPr>
            <a:r>
              <a:rPr lang="ar-SA" sz="10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ar-SA" sz="10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إن الله يأمر بالعدل والإحسان </a:t>
            </a:r>
            <a:r>
              <a:rPr lang="ar-SA" sz="10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ar-SA" sz="10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45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160448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محاور المحاضرة :</a:t>
            </a:r>
            <a:endParaRPr lang="ar-SA" sz="9600" b="1" dirty="0">
              <a:ln w="0"/>
              <a:solidFill>
                <a:schemeClr val="accent4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25015"/>
            <a:ext cx="10058400" cy="3554568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المبادئ التشريعية للاقتصاد الإسلامي</a:t>
            </a:r>
          </a:p>
          <a:p>
            <a:pPr marL="0" indent="0" algn="ctr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488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407962"/>
            <a:ext cx="10082011" cy="1292049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العدل</a:t>
            </a:r>
            <a:endParaRPr lang="ar-SA" sz="8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6" y="1918952"/>
            <a:ext cx="10895527" cy="4314423"/>
          </a:xfrm>
          <a:pattFill prst="pct5">
            <a:fgClr>
              <a:schemeClr val="tx1"/>
            </a:fgClr>
            <a:bgClr>
              <a:schemeClr val="bg1"/>
            </a:bgClr>
          </a:patt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قال تعالى:</a:t>
            </a:r>
          </a:p>
          <a:p>
            <a:pPr marL="0" indent="0" algn="ctr">
              <a:buNone/>
            </a:pPr>
            <a:r>
              <a:rPr lang="ar-SA" sz="10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ar-SA" sz="10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وأوفوا الكيل والميزان بالقسط </a:t>
            </a:r>
            <a:r>
              <a:rPr lang="ar-SA" sz="10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ar-SA" sz="10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89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407962"/>
            <a:ext cx="10082011" cy="1292049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العدل</a:t>
            </a:r>
            <a:endParaRPr lang="ar-SA" sz="8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6" y="1918952"/>
            <a:ext cx="10895527" cy="4314423"/>
          </a:xfrm>
          <a:pattFill prst="pct5">
            <a:fgClr>
              <a:schemeClr val="tx1"/>
            </a:fgClr>
            <a:bgClr>
              <a:schemeClr val="bg1"/>
            </a:bgClr>
          </a:patt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قال تعالى:</a:t>
            </a:r>
          </a:p>
          <a:p>
            <a:pPr marL="0" indent="0" algn="ctr">
              <a:buNone/>
            </a:pPr>
            <a:r>
              <a:rPr lang="ar-SA" sz="10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ar-SA" sz="10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يا أيها الذين آمنوا كونوا قوّامين بالقسط شهداء لله ولو على أنفسكم أو الوالدين والأقربين </a:t>
            </a:r>
            <a:r>
              <a:rPr lang="ar-SA" sz="10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ar-SA" sz="10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36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407962"/>
            <a:ext cx="10082011" cy="1292049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العدل</a:t>
            </a:r>
            <a:endParaRPr lang="ar-SA" sz="8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6" y="1918952"/>
            <a:ext cx="10895527" cy="4314423"/>
          </a:xfrm>
          <a:pattFill prst="pct5">
            <a:fgClr>
              <a:schemeClr val="tx1"/>
            </a:fgClr>
            <a:bgClr>
              <a:schemeClr val="bg1"/>
            </a:bgClr>
          </a:patt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قال تعالى:</a:t>
            </a:r>
          </a:p>
          <a:p>
            <a:pPr marL="0" indent="0" algn="ctr">
              <a:buNone/>
            </a:pPr>
            <a:r>
              <a:rPr lang="ar-SA" sz="10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ar-SA" sz="10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يا أيها الذين آمنوا كونوا قوّامين لله شهداء بالقسط ولا يجرمنّكم شنئان قوم على ألا تعدلوا </a:t>
            </a:r>
            <a:r>
              <a:rPr lang="ar-SA" sz="10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ar-SA" sz="10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42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618186"/>
            <a:ext cx="10082011" cy="1275008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أبرز المبادئ التشريعية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1" y="2086377"/>
            <a:ext cx="10792496" cy="3992451"/>
          </a:xfrm>
          <a:pattFill prst="pct5">
            <a:fgClr>
              <a:schemeClr val="tx2"/>
            </a:fgClr>
            <a:bgClr>
              <a:schemeClr val="bg1"/>
            </a:bgClr>
          </a:patt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-2-</a:t>
            </a:r>
            <a:endParaRPr lang="ar-SA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أداء الأمانات</a:t>
            </a:r>
            <a:endParaRPr lang="ar-SA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95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407962"/>
            <a:ext cx="10082011" cy="1292049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أداء الأمانات</a:t>
            </a:r>
            <a:endParaRPr lang="ar-SA" sz="8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6" y="1918952"/>
            <a:ext cx="10895527" cy="4314423"/>
          </a:xfrm>
          <a:pattFill prst="pct5">
            <a:fgClr>
              <a:schemeClr val="tx1"/>
            </a:fgClr>
            <a:bgClr>
              <a:schemeClr val="bg1"/>
            </a:bgClr>
          </a:patt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قال تعالى:</a:t>
            </a:r>
          </a:p>
          <a:p>
            <a:pPr marL="0" indent="0" algn="ctr">
              <a:buNone/>
            </a:pPr>
            <a:r>
              <a:rPr lang="ar-SA" sz="10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ar-SA" sz="10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إن الله يأمركم أن تؤدوا الأمانات إلى أهلها </a:t>
            </a:r>
            <a:r>
              <a:rPr lang="ar-SA" sz="10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ar-SA" sz="10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52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407962"/>
            <a:ext cx="10082011" cy="1292049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أداء الأمانات</a:t>
            </a:r>
            <a:endParaRPr lang="ar-SA" sz="8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6" y="1918952"/>
            <a:ext cx="10895527" cy="4314423"/>
          </a:xfrm>
          <a:pattFill prst="pct5">
            <a:fgClr>
              <a:schemeClr val="tx1"/>
            </a:fgClr>
            <a:bgClr>
              <a:schemeClr val="bg1"/>
            </a:bgClr>
          </a:patt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قال عليه الصلاة والسلام:</a:t>
            </a:r>
          </a:p>
          <a:p>
            <a:pPr marL="0" indent="0" algn="ctr">
              <a:buNone/>
            </a:pPr>
            <a:r>
              <a:rPr lang="ar-SA" sz="10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ar-SA" sz="10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أدّ	الأمانة إلى من ائتمنك ولا تخن من خانك </a:t>
            </a:r>
            <a:r>
              <a:rPr lang="ar-SA" sz="10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ar-SA" sz="10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54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618186"/>
            <a:ext cx="10082011" cy="1275008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أنواع الأمانة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1" y="2086377"/>
            <a:ext cx="10792496" cy="3992451"/>
          </a:xfrm>
          <a:pattFill prst="pct5">
            <a:fgClr>
              <a:schemeClr val="tx2"/>
            </a:fgClr>
            <a:bgClr>
              <a:schemeClr val="bg1"/>
            </a:bgClr>
          </a:patt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النوع الأول</a:t>
            </a:r>
            <a:endParaRPr lang="ar-SA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أمانة العبد مع ربه )</a:t>
            </a:r>
            <a:endParaRPr lang="ar-SA" sz="9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20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618186"/>
            <a:ext cx="10082011" cy="1275008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أنواع الأمانة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1" y="2086377"/>
            <a:ext cx="10792496" cy="3992451"/>
          </a:xfrm>
          <a:pattFill prst="pct5">
            <a:fgClr>
              <a:schemeClr val="tx2"/>
            </a:fgClr>
            <a:bgClr>
              <a:schemeClr val="bg1"/>
            </a:bgClr>
          </a:patt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النوع الأول</a:t>
            </a:r>
            <a:endParaRPr lang="ar-SA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أمانة الإنسان مع نفسه )</a:t>
            </a:r>
            <a:endParaRPr lang="ar-SA" sz="9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66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618186"/>
            <a:ext cx="10082011" cy="1275008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أنواع الأمانة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1" y="2086377"/>
            <a:ext cx="10792496" cy="3992451"/>
          </a:xfrm>
          <a:pattFill prst="pct5">
            <a:fgClr>
              <a:schemeClr val="tx2"/>
            </a:fgClr>
            <a:bgClr>
              <a:schemeClr val="bg1"/>
            </a:bgClr>
          </a:patt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النوع الأول</a:t>
            </a:r>
            <a:endParaRPr lang="ar-SA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أمانة العبد مع الناس )</a:t>
            </a:r>
            <a:endParaRPr lang="ar-SA" sz="9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618186"/>
            <a:ext cx="10082011" cy="1275008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أبرز المبادئ التشريعية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1" y="2086377"/>
            <a:ext cx="10792496" cy="3992451"/>
          </a:xfrm>
          <a:pattFill prst="pct5">
            <a:fgClr>
              <a:schemeClr val="tx2"/>
            </a:fgClr>
            <a:bgClr>
              <a:schemeClr val="bg1"/>
            </a:bgClr>
          </a:patt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-3-</a:t>
            </a:r>
            <a:endParaRPr lang="ar-SA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الوفاء بالعقود</a:t>
            </a:r>
            <a:endParaRPr lang="ar-SA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42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160448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محاور المحاضرة :</a:t>
            </a:r>
            <a:endParaRPr lang="ar-SA" sz="9600" b="1" dirty="0">
              <a:ln w="0"/>
              <a:solidFill>
                <a:schemeClr val="accent4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25015"/>
            <a:ext cx="10058400" cy="3554568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ar-SA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أثر التزام المسلمين بهذه المبادئ في انتشار الإسلام</a:t>
            </a:r>
            <a:endParaRPr lang="ar-SA" sz="96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102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407962"/>
            <a:ext cx="10082011" cy="1292049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الوفاء بالعقود</a:t>
            </a:r>
            <a:endParaRPr lang="ar-SA" sz="8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6" y="1918952"/>
            <a:ext cx="10895527" cy="4314423"/>
          </a:xfrm>
          <a:pattFill prst="pct5">
            <a:fgClr>
              <a:schemeClr val="tx1"/>
            </a:fgClr>
            <a:bgClr>
              <a:schemeClr val="bg1"/>
            </a:bgClr>
          </a:patt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قال تعالى:</a:t>
            </a:r>
          </a:p>
          <a:p>
            <a:pPr marL="0" indent="0" algn="ctr">
              <a:buNone/>
            </a:pPr>
            <a:r>
              <a:rPr lang="ar-SA" sz="10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ar-SA" sz="10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يا أيها الذين آمنوا أوفوا بالعقود </a:t>
            </a:r>
            <a:r>
              <a:rPr lang="ar-SA" sz="10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ar-SA" sz="10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76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407962"/>
            <a:ext cx="10082011" cy="1292049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الوفاء بالعقود</a:t>
            </a:r>
            <a:endParaRPr lang="ar-SA" sz="8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6" y="1918952"/>
            <a:ext cx="10895527" cy="4314423"/>
          </a:xfrm>
          <a:pattFill prst="pct5">
            <a:fgClr>
              <a:schemeClr val="tx1"/>
            </a:fgClr>
            <a:bgClr>
              <a:schemeClr val="bg1"/>
            </a:bgClr>
          </a:patt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قال تعالى:</a:t>
            </a:r>
          </a:p>
          <a:p>
            <a:pPr marL="0" indent="0" algn="ctr">
              <a:buNone/>
            </a:pPr>
            <a:r>
              <a:rPr lang="ar-SA" sz="10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ar-SA" sz="10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والذين هم لأماناتهم وعهدهم راعون </a:t>
            </a:r>
            <a:r>
              <a:rPr lang="ar-SA" sz="10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ar-SA" sz="10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3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618186"/>
            <a:ext cx="10082011" cy="1275008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أبرز المبادئ التشريعية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01" y="2086377"/>
            <a:ext cx="10792496" cy="3992451"/>
          </a:xfrm>
          <a:pattFill prst="pct5">
            <a:fgClr>
              <a:schemeClr val="tx2"/>
            </a:fgClr>
            <a:bgClr>
              <a:schemeClr val="bg1"/>
            </a:bgClr>
          </a:patt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-4-</a:t>
            </a:r>
            <a:endParaRPr lang="ar-SA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ar-SA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العناية في حفظ أموال اليتامى والضعفاء</a:t>
            </a:r>
            <a:endParaRPr lang="ar-SA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50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407962"/>
            <a:ext cx="10082011" cy="1292049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حفظ أموال اليتامى والضعفاء</a:t>
            </a:r>
            <a:endParaRPr lang="ar-SA" sz="8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6" y="1918952"/>
            <a:ext cx="10895527" cy="4314423"/>
          </a:xfrm>
          <a:pattFill prst="pct5">
            <a:fgClr>
              <a:schemeClr val="tx1"/>
            </a:fgClr>
            <a:bgClr>
              <a:schemeClr val="bg1"/>
            </a:bgClr>
          </a:patt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قال تعالى:</a:t>
            </a:r>
          </a:p>
          <a:p>
            <a:pPr marL="0" indent="0" algn="ctr">
              <a:buNone/>
            </a:pPr>
            <a:r>
              <a:rPr lang="ar-SA" sz="10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ar-SA" sz="10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وءاتوا اليتامى أموالهم ولا تتبدلوا الخبيث بالطيب ولا تأكلوا أموالهم إلى أموالكم إنه كان حوباً كبيراً </a:t>
            </a:r>
            <a:r>
              <a:rPr lang="ar-SA" sz="10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ar-SA" sz="10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57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407962"/>
            <a:ext cx="10082011" cy="1292049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حفظ أموال اليتامى والضعفاء</a:t>
            </a:r>
            <a:endParaRPr lang="ar-SA" sz="8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6" y="1918952"/>
            <a:ext cx="10895527" cy="4314423"/>
          </a:xfrm>
          <a:pattFill prst="pct5">
            <a:fgClr>
              <a:schemeClr val="tx1"/>
            </a:fgClr>
            <a:bgClr>
              <a:schemeClr val="bg1"/>
            </a:bgClr>
          </a:patt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قال تعالى:</a:t>
            </a:r>
          </a:p>
          <a:p>
            <a:pPr marL="0" indent="0" algn="ctr">
              <a:buNone/>
            </a:pPr>
            <a:r>
              <a:rPr lang="ar-SA" sz="10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ar-SA" sz="10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ولا تقربوا مال اليتيم إلا بالتي هي أحسن </a:t>
            </a:r>
            <a:r>
              <a:rPr lang="ar-SA" sz="10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ar-SA" sz="10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01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407962"/>
            <a:ext cx="10082011" cy="1292049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ar-SA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حفظ أموال اليتامى والضعفاء</a:t>
            </a:r>
            <a:endParaRPr lang="ar-SA" sz="8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6" y="1918952"/>
            <a:ext cx="10895527" cy="4314423"/>
          </a:xfrm>
          <a:pattFill prst="pct5">
            <a:fgClr>
              <a:schemeClr val="tx1"/>
            </a:fgClr>
            <a:bgClr>
              <a:schemeClr val="bg1"/>
            </a:bgClr>
          </a:patt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ar-SA" sz="4000" b="1" dirty="0" smtClean="0">
              <a:solidFill>
                <a:srgbClr val="7030A0"/>
              </a:solidFill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22225">
                  <a:solidFill>
                    <a:schemeClr val="accent2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قال تعالى:</a:t>
            </a:r>
          </a:p>
          <a:p>
            <a:pPr marL="0" indent="0" algn="ctr">
              <a:buNone/>
            </a:pPr>
            <a:r>
              <a:rPr lang="ar-SA" sz="10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  <a:r>
              <a:rPr lang="ar-SA" sz="10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وابتلوا اليتامى حتى إذا بلغوا النكاح فإن آنستم منهم رشداً فادفعوا إليهم أموالهم </a:t>
            </a:r>
            <a:r>
              <a:rPr lang="ar-SA" sz="10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ar-SA" sz="10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08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المحور </a:t>
            </a:r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الثالث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3346"/>
            <a:ext cx="10058400" cy="4108362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أثر التزام المسلمين بهذه المبادئ في انتشار الإسلام</a:t>
            </a:r>
            <a:endParaRPr lang="ar-SA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664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0"/>
            <a:ext cx="10058400" cy="1559693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المحور الأول 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3346"/>
            <a:ext cx="10058400" cy="4108362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المبادئ </a:t>
            </a:r>
            <a:r>
              <a:rPr lang="ar-SA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الأخلاقية للاقتصاد الإسلامي</a:t>
            </a:r>
          </a:p>
          <a:p>
            <a:pPr marL="0" indent="0" algn="ctr">
              <a:buNone/>
            </a:pPr>
            <a:endParaRPr lang="ar-S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ar-SA" sz="12800" dirty="0" smtClean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3195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371600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التمهيد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7892"/>
            <a:ext cx="10058400" cy="4043967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الدور الاقتصادي للقيم الأخلاقية</a:t>
            </a:r>
            <a:endParaRPr lang="ar-SA" sz="9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14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371600"/>
          </a:xfrm>
        </p:spPr>
        <p:txBody>
          <a:bodyPr>
            <a:noAutofit/>
          </a:bodyPr>
          <a:lstStyle/>
          <a:p>
            <a:pPr algn="r"/>
            <a:r>
              <a:rPr lang="ar-SA" sz="9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التمهيد</a:t>
            </a:r>
            <a:endParaRPr lang="ar-SA" sz="9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7892"/>
            <a:ext cx="10058400" cy="4043967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الدور الاقتصادي للأحكام الشرعية</a:t>
            </a:r>
            <a:endParaRPr lang="ar-SA" sz="9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82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371600"/>
          </a:xfrm>
        </p:spPr>
        <p:txBody>
          <a:bodyPr>
            <a:noAutofit/>
          </a:bodyPr>
          <a:lstStyle/>
          <a:p>
            <a:pPr algn="r"/>
            <a:r>
              <a:rPr lang="ar-SA" sz="72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الدور الاقتصادي للقيم الأخلاقية</a:t>
            </a:r>
            <a:endParaRPr lang="ar-SA" sz="72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28045"/>
            <a:ext cx="10058400" cy="3593206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احترام حقوق الآخرين</a:t>
            </a:r>
            <a:endParaRPr lang="ar-SA" sz="9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42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5321"/>
            <a:ext cx="10058400" cy="1371600"/>
          </a:xfrm>
        </p:spPr>
        <p:txBody>
          <a:bodyPr>
            <a:noAutofit/>
          </a:bodyPr>
          <a:lstStyle/>
          <a:p>
            <a:pPr algn="r"/>
            <a:r>
              <a:rPr lang="ar-SA" sz="72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الدور الاقتصادي للقيم الأخلاقية</a:t>
            </a:r>
            <a:endParaRPr lang="ar-SA" sz="72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28045"/>
            <a:ext cx="10058400" cy="3593206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ar-SA" sz="4400" dirty="0" smtClean="0">
              <a:cs typeface="Akhbar MT" pitchFamily="2" charset="-78"/>
            </a:endParaRPr>
          </a:p>
          <a:p>
            <a:pPr marL="0" indent="0" algn="ctr">
              <a:buNone/>
            </a:pPr>
            <a:r>
              <a:rPr lang="ar-SA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رعاية مصلحة الجماعة</a:t>
            </a:r>
            <a:endParaRPr lang="ar-SA" sz="9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07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5769</TotalTime>
  <Words>503</Words>
  <Application>Microsoft Office PowerPoint</Application>
  <PresentationFormat>Widescreen</PresentationFormat>
  <Paragraphs>162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Akhbar MT</vt:lpstr>
      <vt:lpstr>Andalus</vt:lpstr>
      <vt:lpstr>Arial</vt:lpstr>
      <vt:lpstr>Garamond</vt:lpstr>
      <vt:lpstr>Tahoma</vt:lpstr>
      <vt:lpstr>Times New Roman</vt:lpstr>
      <vt:lpstr>Savon</vt:lpstr>
      <vt:lpstr>بسم الله الرحمن الرحيم  المبادئ الأخلاقية والتشريعية العامة للنظام الاقتصادي الإسلامي</vt:lpstr>
      <vt:lpstr>محاور المحاضرة :</vt:lpstr>
      <vt:lpstr>محاور المحاضرة :</vt:lpstr>
      <vt:lpstr>محاور المحاضرة :</vt:lpstr>
      <vt:lpstr>المحور الأول </vt:lpstr>
      <vt:lpstr>التمهيد</vt:lpstr>
      <vt:lpstr>التمهيد</vt:lpstr>
      <vt:lpstr>الدور الاقتصادي للقيم الأخلاقية</vt:lpstr>
      <vt:lpstr>الدور الاقتصادي للقيم الأخلاقية</vt:lpstr>
      <vt:lpstr>الدور الاقتصادي للقيم الأخلاقية</vt:lpstr>
      <vt:lpstr>الدور الاقتصادي للقيم الأخلاقية</vt:lpstr>
      <vt:lpstr>الدور الاقتصادي للأحكام الشرعية</vt:lpstr>
      <vt:lpstr>المحور الأول</vt:lpstr>
      <vt:lpstr>المحور الأول</vt:lpstr>
      <vt:lpstr>أبرز المبادئ الأخلاقية</vt:lpstr>
      <vt:lpstr>الصدق</vt:lpstr>
      <vt:lpstr>أبرز المبادئ الأخلاقية</vt:lpstr>
      <vt:lpstr>السماحة</vt:lpstr>
      <vt:lpstr>السماحة</vt:lpstr>
      <vt:lpstr>النصيحة</vt:lpstr>
      <vt:lpstr>النصيحة</vt:lpstr>
      <vt:lpstr>القناعة</vt:lpstr>
      <vt:lpstr>الرحمة</vt:lpstr>
      <vt:lpstr>الرحمة</vt:lpstr>
      <vt:lpstr>الإيثار</vt:lpstr>
      <vt:lpstr>المحور الثاني </vt:lpstr>
      <vt:lpstr>التمهيد</vt:lpstr>
      <vt:lpstr>أبرز المبادئ التشريعية</vt:lpstr>
      <vt:lpstr>العدل</vt:lpstr>
      <vt:lpstr>العدل</vt:lpstr>
      <vt:lpstr>العدل</vt:lpstr>
      <vt:lpstr>العدل</vt:lpstr>
      <vt:lpstr>أبرز المبادئ التشريعية</vt:lpstr>
      <vt:lpstr>أداء الأمانات</vt:lpstr>
      <vt:lpstr>أداء الأمانات</vt:lpstr>
      <vt:lpstr>أنواع الأمانة</vt:lpstr>
      <vt:lpstr>أنواع الأمانة</vt:lpstr>
      <vt:lpstr>أنواع الأمانة</vt:lpstr>
      <vt:lpstr>أبرز المبادئ التشريعية</vt:lpstr>
      <vt:lpstr>الوفاء بالعقود</vt:lpstr>
      <vt:lpstr>الوفاء بالعقود</vt:lpstr>
      <vt:lpstr>أبرز المبادئ التشريعية</vt:lpstr>
      <vt:lpstr>حفظ أموال اليتامى والضعفاء</vt:lpstr>
      <vt:lpstr>حفظ أموال اليتامى والضعفاء</vt:lpstr>
      <vt:lpstr>حفظ أموال اليتامى والضعفاء</vt:lpstr>
      <vt:lpstr>المحور الثالث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مقدمة المقرر وأهدافه ومفرداته</dc:title>
  <dc:creator>dell</dc:creator>
  <cp:lastModifiedBy>dell</cp:lastModifiedBy>
  <cp:revision>96</cp:revision>
  <dcterms:created xsi:type="dcterms:W3CDTF">2015-01-31T14:07:16Z</dcterms:created>
  <dcterms:modified xsi:type="dcterms:W3CDTF">2017-10-08T22:03:43Z</dcterms:modified>
</cp:coreProperties>
</file>