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sldIdLst>
    <p:sldId id="339" r:id="rId2"/>
    <p:sldId id="316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41" r:id="rId13"/>
    <p:sldId id="342" r:id="rId14"/>
    <p:sldId id="389" r:id="rId15"/>
    <p:sldId id="394" r:id="rId16"/>
    <p:sldId id="395" r:id="rId17"/>
    <p:sldId id="396" r:id="rId18"/>
    <p:sldId id="397" r:id="rId19"/>
    <p:sldId id="391" r:id="rId20"/>
    <p:sldId id="398" r:id="rId21"/>
    <p:sldId id="392" r:id="rId22"/>
    <p:sldId id="393" r:id="rId23"/>
    <p:sldId id="399" r:id="rId24"/>
    <p:sldId id="400" r:id="rId25"/>
    <p:sldId id="401" r:id="rId26"/>
    <p:sldId id="357" r:id="rId27"/>
    <p:sldId id="402" r:id="rId28"/>
    <p:sldId id="358" r:id="rId29"/>
    <p:sldId id="403" r:id="rId30"/>
    <p:sldId id="359" r:id="rId31"/>
    <p:sldId id="360" r:id="rId32"/>
    <p:sldId id="361" r:id="rId33"/>
    <p:sldId id="362" r:id="rId34"/>
    <p:sldId id="363" r:id="rId35"/>
    <p:sldId id="404" r:id="rId36"/>
    <p:sldId id="366" r:id="rId37"/>
    <p:sldId id="367" r:id="rId38"/>
    <p:sldId id="368" r:id="rId39"/>
    <p:sldId id="369" r:id="rId40"/>
    <p:sldId id="370" r:id="rId41"/>
    <p:sldId id="371" r:id="rId42"/>
    <p:sldId id="373" r:id="rId43"/>
    <p:sldId id="374" r:id="rId44"/>
    <p:sldId id="375" r:id="rId45"/>
    <p:sldId id="376" r:id="rId46"/>
    <p:sldId id="377" r:id="rId47"/>
    <p:sldId id="378" r:id="rId48"/>
    <p:sldId id="381" r:id="rId49"/>
    <p:sldId id="384" r:id="rId50"/>
    <p:sldId id="385" r:id="rId51"/>
    <p:sldId id="386" r:id="rId52"/>
    <p:sldId id="387" r:id="rId53"/>
    <p:sldId id="388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99FF99"/>
    <a:srgbClr val="FF33CC"/>
    <a:srgbClr val="0066FF"/>
    <a:srgbClr val="33CCFF"/>
    <a:srgbClr val="FF66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تعريف الزكاة، ومكانتها، والأموال التي تجب فيها</a:t>
          </a:r>
          <a:endParaRPr lang="en-US" sz="54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شروط وجوب الزكاة</a:t>
          </a:r>
          <a:endParaRPr lang="en-US" sz="72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/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النقود والديون</a:t>
          </a:r>
          <a:endParaRPr lang="en-US" sz="66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8718F1B1-3CC7-4932-9AD4-A19DD5951C36}">
      <dgm:prSet custT="1"/>
      <dgm:spPr/>
      <dgm:t>
        <a:bodyPr/>
        <a:lstStyle/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مستحقوا الزكاة ( مصارف الزكاة )</a:t>
          </a:r>
          <a:endParaRPr lang="en-US" sz="6600" dirty="0">
            <a:solidFill>
              <a:schemeClr val="tx1"/>
            </a:solidFill>
          </a:endParaRPr>
        </a:p>
      </dgm:t>
    </dgm:pt>
    <dgm:pt modelId="{15E2D886-EEDB-4CCB-9229-6E40B689BC8D}" type="parTrans" cxnId="{74CFAC21-6765-49AD-BA2A-283C33CBF493}">
      <dgm:prSet/>
      <dgm:spPr/>
      <dgm:t>
        <a:bodyPr/>
        <a:lstStyle/>
        <a:p>
          <a:pPr rtl="1"/>
          <a:endParaRPr lang="ar-SA"/>
        </a:p>
      </dgm:t>
    </dgm:pt>
    <dgm:pt modelId="{3C741E99-0FE9-4484-B936-D0FEE18AE5F5}" type="sibTrans" cxnId="{74CFAC21-6765-49AD-BA2A-283C33CBF493}">
      <dgm:prSet/>
      <dgm:spPr/>
      <dgm:t>
        <a:bodyPr/>
        <a:lstStyle/>
        <a:p>
          <a:pPr rtl="1"/>
          <a:endParaRPr lang="ar-SA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4" custLinFactX="29640" custLinFactNeighborX="100000" custLinFactNeighborY="-21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</dgm:pt>
    <dgm:pt modelId="{E737CBBB-54BF-488E-860E-ED7DF88429C9}" type="pres">
      <dgm:prSet presAssocID="{D3CCB60B-1A08-41E5-B3AB-214879000991}" presName="txShp" presStyleLbl="node1" presStyleIdx="0" presStyleCnt="4" custScaleX="141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4" custLinFactX="21890" custLinFactNeighborX="100000" custLinFactNeighborY="1528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</dgm:pt>
    <dgm:pt modelId="{17D57BC0-786F-4E71-9857-3395E4E457E2}" type="pres">
      <dgm:prSet presAssocID="{8CA0D45A-EE69-41AD-A8E8-7243ABBE0B2A}" presName="txShp" presStyleLbl="node1" presStyleIdx="1" presStyleCnt="4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4" custLinFactX="22000" custLinFactNeighborX="100000" custLinFactNeighborY="2724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452C1C1-F05A-43B4-A033-398C1A07A5FF}" type="pres">
      <dgm:prSet presAssocID="{2C18403D-BD12-4786-B88F-C870B580E686}" presName="txShp" presStyleLbl="node1" presStyleIdx="2" presStyleCnt="4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5ED69-BB49-401E-911A-53E30A371B5C}" type="pres">
      <dgm:prSet presAssocID="{FA2B64B2-40C2-4DCB-AA0E-059166F711D9}" presName="spacing" presStyleCnt="0"/>
      <dgm:spPr/>
    </dgm:pt>
    <dgm:pt modelId="{EED212A6-7DF2-40D3-AAFC-3548B9FCD508}" type="pres">
      <dgm:prSet presAssocID="{8718F1B1-3CC7-4932-9AD4-A19DD5951C36}" presName="composite" presStyleCnt="0"/>
      <dgm:spPr/>
    </dgm:pt>
    <dgm:pt modelId="{9EC9E6EB-1DB4-4116-82DE-33EA8A3B553E}" type="pres">
      <dgm:prSet presAssocID="{8718F1B1-3CC7-4932-9AD4-A19DD5951C36}" presName="imgShp" presStyleLbl="fgImgPlace1" presStyleIdx="3" presStyleCnt="4" custLinFactX="17304" custLinFactNeighborX="100000" custLinFactNeighborY="1549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</dgm:pt>
    <dgm:pt modelId="{D618447E-F035-4423-B17D-92268A71652E}" type="pres">
      <dgm:prSet presAssocID="{8718F1B1-3CC7-4932-9AD4-A19DD5951C36}" presName="txShp" presStyleLbl="node1" presStyleIdx="3" presStyleCnt="4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F2E4A5-5366-4C9B-804E-D7F341B28C1C}" type="presOf" srcId="{8CA0D45A-EE69-41AD-A8E8-7243ABBE0B2A}" destId="{17D57BC0-786F-4E71-9857-3395E4E457E2}" srcOrd="0" destOrd="0" presId="urn:microsoft.com/office/officeart/2005/8/layout/vList3"/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2BCDE2C3-8C3B-4570-8E2B-DFC755C521B7}" type="presOf" srcId="{E2B2F456-D833-4A58-9419-41746105BBF3}" destId="{AB82ADAD-7B40-4949-A495-7D444D4ADD6B}" srcOrd="0" destOrd="0" presId="urn:microsoft.com/office/officeart/2005/8/layout/vList3"/>
    <dgm:cxn modelId="{2CFFB5D1-46B1-41F8-9D50-2544F8733D0B}" type="presOf" srcId="{8718F1B1-3CC7-4932-9AD4-A19DD5951C36}" destId="{D618447E-F035-4423-B17D-92268A71652E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7F7F148A-FD31-4598-9134-D7043392C4EA}" type="presOf" srcId="{D3CCB60B-1A08-41E5-B3AB-214879000991}" destId="{E737CBBB-54BF-488E-860E-ED7DF88429C9}" srcOrd="0" destOrd="0" presId="urn:microsoft.com/office/officeart/2005/8/layout/vList3"/>
    <dgm:cxn modelId="{B6396A21-E07F-49F2-957E-E5543DDE67A8}" type="presOf" srcId="{2C18403D-BD12-4786-B88F-C870B580E686}" destId="{6452C1C1-F05A-43B4-A033-398C1A07A5FF}" srcOrd="0" destOrd="0" presId="urn:microsoft.com/office/officeart/2005/8/layout/vList3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74CFAC21-6765-49AD-BA2A-283C33CBF493}" srcId="{E2B2F456-D833-4A58-9419-41746105BBF3}" destId="{8718F1B1-3CC7-4932-9AD4-A19DD5951C36}" srcOrd="3" destOrd="0" parTransId="{15E2D886-EEDB-4CCB-9229-6E40B689BC8D}" sibTransId="{3C741E99-0FE9-4484-B936-D0FEE18AE5F5}"/>
    <dgm:cxn modelId="{5C5581DE-EA06-4CEF-BDF6-EB2BF468871E}" type="presParOf" srcId="{AB82ADAD-7B40-4949-A495-7D444D4ADD6B}" destId="{F0D059C6-31C2-4994-B9F0-101456615808}" srcOrd="0" destOrd="0" presId="urn:microsoft.com/office/officeart/2005/8/layout/vList3"/>
    <dgm:cxn modelId="{2AA57E77-2377-4555-A341-1DD1819E01C2}" type="presParOf" srcId="{F0D059C6-31C2-4994-B9F0-101456615808}" destId="{02E48D08-684B-4EF7-8849-1DB9E8603BC3}" srcOrd="0" destOrd="0" presId="urn:microsoft.com/office/officeart/2005/8/layout/vList3"/>
    <dgm:cxn modelId="{1D31E078-3464-4C81-94B9-8714EFEA48B4}" type="presParOf" srcId="{F0D059C6-31C2-4994-B9F0-101456615808}" destId="{E737CBBB-54BF-488E-860E-ED7DF88429C9}" srcOrd="1" destOrd="0" presId="urn:microsoft.com/office/officeart/2005/8/layout/vList3"/>
    <dgm:cxn modelId="{22809D27-218E-4864-A04B-F07E199F916E}" type="presParOf" srcId="{AB82ADAD-7B40-4949-A495-7D444D4ADD6B}" destId="{ACA2CF66-58C7-47C4-8993-E51BE4728806}" srcOrd="1" destOrd="0" presId="urn:microsoft.com/office/officeart/2005/8/layout/vList3"/>
    <dgm:cxn modelId="{9E29D586-E691-4847-9513-494AE0249E8B}" type="presParOf" srcId="{AB82ADAD-7B40-4949-A495-7D444D4ADD6B}" destId="{B06EB859-684C-4458-9D4A-A90FE58198F6}" srcOrd="2" destOrd="0" presId="urn:microsoft.com/office/officeart/2005/8/layout/vList3"/>
    <dgm:cxn modelId="{9629F680-7645-4D20-A896-93695B1A5450}" type="presParOf" srcId="{B06EB859-684C-4458-9D4A-A90FE58198F6}" destId="{760BB782-9FDA-49E9-8FB2-59ABC3E2B0FB}" srcOrd="0" destOrd="0" presId="urn:microsoft.com/office/officeart/2005/8/layout/vList3"/>
    <dgm:cxn modelId="{B0E6F334-3832-410D-BC7F-265E07DA38E9}" type="presParOf" srcId="{B06EB859-684C-4458-9D4A-A90FE58198F6}" destId="{17D57BC0-786F-4E71-9857-3395E4E457E2}" srcOrd="1" destOrd="0" presId="urn:microsoft.com/office/officeart/2005/8/layout/vList3"/>
    <dgm:cxn modelId="{BF79CAFB-5514-4F92-B14C-8158C422F98A}" type="presParOf" srcId="{AB82ADAD-7B40-4949-A495-7D444D4ADD6B}" destId="{474B7DE6-A476-4066-A9BB-B44E57AEE948}" srcOrd="3" destOrd="0" presId="urn:microsoft.com/office/officeart/2005/8/layout/vList3"/>
    <dgm:cxn modelId="{26408EDB-5845-4C63-9092-18AF1ABC09FB}" type="presParOf" srcId="{AB82ADAD-7B40-4949-A495-7D444D4ADD6B}" destId="{2E9EF3E2-324E-4C6E-9C32-2B36E5283C6A}" srcOrd="4" destOrd="0" presId="urn:microsoft.com/office/officeart/2005/8/layout/vList3"/>
    <dgm:cxn modelId="{593D1521-230B-485D-A413-B49357AD0096}" type="presParOf" srcId="{2E9EF3E2-324E-4C6E-9C32-2B36E5283C6A}" destId="{C2B3EEAD-A872-453B-8392-848176B73586}" srcOrd="0" destOrd="0" presId="urn:microsoft.com/office/officeart/2005/8/layout/vList3"/>
    <dgm:cxn modelId="{656E2360-2AE9-4703-9043-0F674EB0622D}" type="presParOf" srcId="{2E9EF3E2-324E-4C6E-9C32-2B36E5283C6A}" destId="{6452C1C1-F05A-43B4-A033-398C1A07A5FF}" srcOrd="1" destOrd="0" presId="urn:microsoft.com/office/officeart/2005/8/layout/vList3"/>
    <dgm:cxn modelId="{4C050C79-3829-487E-938F-7D90CF66DAB0}" type="presParOf" srcId="{AB82ADAD-7B40-4949-A495-7D444D4ADD6B}" destId="{E3E5ED69-BB49-401E-911A-53E30A371B5C}" srcOrd="5" destOrd="0" presId="urn:microsoft.com/office/officeart/2005/8/layout/vList3"/>
    <dgm:cxn modelId="{161289A9-D7F5-4724-8488-5C2929EDEDB4}" type="presParOf" srcId="{AB82ADAD-7B40-4949-A495-7D444D4ADD6B}" destId="{EED212A6-7DF2-40D3-AAFC-3548B9FCD508}" srcOrd="6" destOrd="0" presId="urn:microsoft.com/office/officeart/2005/8/layout/vList3"/>
    <dgm:cxn modelId="{8F3BE7D7-469F-48ED-9383-41DFBA6A074F}" type="presParOf" srcId="{EED212A6-7DF2-40D3-AAFC-3548B9FCD508}" destId="{9EC9E6EB-1DB4-4116-82DE-33EA8A3B553E}" srcOrd="0" destOrd="0" presId="urn:microsoft.com/office/officeart/2005/8/layout/vList3"/>
    <dgm:cxn modelId="{1F777B28-B458-4D24-9DA5-582A3ABC7382}" type="presParOf" srcId="{EED212A6-7DF2-40D3-AAFC-3548B9FCD508}" destId="{D618447E-F035-4423-B17D-92268A71652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(4) عروض التجارة وهي: </a:t>
          </a:r>
          <a:r>
            <a:rPr lang="ar-SA" sz="88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كل ما أُعد لبيع أو شراء لأجل الربح</a:t>
          </a:r>
          <a:endParaRPr lang="ar-SA" sz="8800" b="1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الأموال الزكوية...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8A227AF-8F65-40A2-9A54-986E4A5FC8C7}" type="presOf" srcId="{E2B2F456-D833-4A58-9419-41746105BBF3}" destId="{AB82ADAD-7B40-4949-A495-7D444D4ADD6B}" srcOrd="0" destOrd="0" presId="urn:microsoft.com/office/officeart/2005/8/layout/vList3"/>
    <dgm:cxn modelId="{8AD9789B-B95F-4B07-B2E7-63485AE6ACDF}" type="presOf" srcId="{8CA0D45A-EE69-41AD-A8E8-7243ABBE0B2A}" destId="{17D57BC0-786F-4E71-9857-3395E4E457E2}" srcOrd="0" destOrd="0" presId="urn:microsoft.com/office/officeart/2005/8/layout/vList3"/>
    <dgm:cxn modelId="{41CD0855-6D35-4949-87D9-8480F6BF4C6A}" type="presParOf" srcId="{AB82ADAD-7B40-4949-A495-7D444D4ADD6B}" destId="{B06EB859-684C-4458-9D4A-A90FE58198F6}" srcOrd="0" destOrd="0" presId="urn:microsoft.com/office/officeart/2005/8/layout/vList3"/>
    <dgm:cxn modelId="{80E90D4B-E922-45EF-8F24-3EEB16291124}" type="presParOf" srcId="{B06EB859-684C-4458-9D4A-A90FE58198F6}" destId="{760BB782-9FDA-49E9-8FB2-59ABC3E2B0FB}" srcOrd="0" destOrd="0" presId="urn:microsoft.com/office/officeart/2005/8/layout/vList3"/>
    <dgm:cxn modelId="{3BED409F-A3C7-44A9-977D-D09B19A8B8E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الشروط المتعلقة بالمالك</a:t>
          </a:r>
          <a:endParaRPr lang="en-US" sz="80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endParaRPr lang="ar-SA" sz="80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الشروط المتعلقة بالمال</a:t>
          </a:r>
        </a:p>
        <a:p>
          <a:endParaRPr lang="en-US" sz="80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2" custLinFactNeighborX="92778" custLinFactNeighborY="1205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</dgm:pt>
    <dgm:pt modelId="{E737CBBB-54BF-488E-860E-ED7DF88429C9}" type="pres">
      <dgm:prSet presAssocID="{D3CCB60B-1A08-41E5-B3AB-214879000991}" presName="txShp" presStyleLbl="node1" presStyleIdx="0" presStyleCnt="2" custScaleX="150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2" custLinFactNeighborX="96392" custLinFactNeighborY="6024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</dgm:pt>
    <dgm:pt modelId="{17D57BC0-786F-4E71-9857-3395E4E457E2}" type="pres">
      <dgm:prSet presAssocID="{8CA0D45A-EE69-41AD-A8E8-7243ABBE0B2A}" presName="txShp" presStyleLbl="node1" presStyleIdx="1" presStyleCnt="2" custScaleX="150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3643E929-172D-4FFA-8BA6-8B8656E459F0}" type="presOf" srcId="{8CA0D45A-EE69-41AD-A8E8-7243ABBE0B2A}" destId="{17D57BC0-786F-4E71-9857-3395E4E457E2}" srcOrd="0" destOrd="0" presId="urn:microsoft.com/office/officeart/2005/8/layout/vList3"/>
    <dgm:cxn modelId="{6536043C-1D59-43D3-B9E4-998FD5C05077}" type="presOf" srcId="{D3CCB60B-1A08-41E5-B3AB-214879000991}" destId="{E737CBBB-54BF-488E-860E-ED7DF88429C9}" srcOrd="0" destOrd="0" presId="urn:microsoft.com/office/officeart/2005/8/layout/vList3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3873B167-1E10-4178-B5D2-73B8B093C95B}" type="presOf" srcId="{E2B2F456-D833-4A58-9419-41746105BBF3}" destId="{AB82ADAD-7B40-4949-A495-7D444D4ADD6B}" srcOrd="0" destOrd="0" presId="urn:microsoft.com/office/officeart/2005/8/layout/vList3"/>
    <dgm:cxn modelId="{12DB1C70-A35C-49D3-8471-71E5D958468D}" type="presParOf" srcId="{AB82ADAD-7B40-4949-A495-7D444D4ADD6B}" destId="{F0D059C6-31C2-4994-B9F0-101456615808}" srcOrd="0" destOrd="0" presId="urn:microsoft.com/office/officeart/2005/8/layout/vList3"/>
    <dgm:cxn modelId="{0D4E7B3F-C7DD-40C0-A54C-56C6AC01FA3B}" type="presParOf" srcId="{F0D059C6-31C2-4994-B9F0-101456615808}" destId="{02E48D08-684B-4EF7-8849-1DB9E8603BC3}" srcOrd="0" destOrd="0" presId="urn:microsoft.com/office/officeart/2005/8/layout/vList3"/>
    <dgm:cxn modelId="{3483800E-9FE0-4C44-96D4-2F796A3052CB}" type="presParOf" srcId="{F0D059C6-31C2-4994-B9F0-101456615808}" destId="{E737CBBB-54BF-488E-860E-ED7DF88429C9}" srcOrd="1" destOrd="0" presId="urn:microsoft.com/office/officeart/2005/8/layout/vList3"/>
    <dgm:cxn modelId="{4E5D02FC-28E5-4610-8B74-C4A514278D23}" type="presParOf" srcId="{AB82ADAD-7B40-4949-A495-7D444D4ADD6B}" destId="{ACA2CF66-58C7-47C4-8993-E51BE4728806}" srcOrd="1" destOrd="0" presId="urn:microsoft.com/office/officeart/2005/8/layout/vList3"/>
    <dgm:cxn modelId="{B12DCE67-1CE4-446D-AEE0-DFA06C41B13D}" type="presParOf" srcId="{AB82ADAD-7B40-4949-A495-7D444D4ADD6B}" destId="{B06EB859-684C-4458-9D4A-A90FE58198F6}" srcOrd="2" destOrd="0" presId="urn:microsoft.com/office/officeart/2005/8/layout/vList3"/>
    <dgm:cxn modelId="{93C70126-C110-4541-8049-CB0D5652E2ED}" type="presParOf" srcId="{B06EB859-684C-4458-9D4A-A90FE58198F6}" destId="{760BB782-9FDA-49E9-8FB2-59ABC3E2B0FB}" srcOrd="0" destOrd="0" presId="urn:microsoft.com/office/officeart/2005/8/layout/vList3"/>
    <dgm:cxn modelId="{D31780F7-DB07-44B3-BC71-3B6C6D22D66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>
        <a:solidFill>
          <a:srgbClr val="FFC000"/>
        </a:solidFill>
      </dgm:spPr>
      <dgm:t>
        <a:bodyPr/>
        <a:lstStyle/>
        <a:p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مسلماً</a:t>
          </a:r>
          <a:endParaRPr lang="en-US" sz="80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>
        <a:solidFill>
          <a:srgbClr val="FF33CC"/>
        </a:solidFill>
      </dgm:spPr>
      <dgm:t>
        <a:bodyPr/>
        <a:lstStyle/>
        <a:p>
          <a:r>
            <a:rPr lang="ar-SA" sz="6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مالكاً للمال ملكية تامة مستقرة</a:t>
          </a:r>
          <a:endParaRPr lang="en-US" sz="60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>
        <a:solidFill>
          <a:srgbClr val="33CCFF"/>
        </a:solidFill>
      </dgm:spPr>
      <dgm:t>
        <a:bodyPr/>
        <a:lstStyle/>
        <a:p>
          <a:r>
            <a:rPr lang="ar-SA" sz="6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المال فاضلاً عن الحوائج الأصلية </a:t>
          </a:r>
          <a:endParaRPr lang="en-US" sz="60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 custLinFactNeighborX="40177" custLinFactNeighborY="-4789"/>
      <dgm:spPr>
        <a:prstGeom prst="star5">
          <a:avLst/>
        </a:prstGeom>
        <a:solidFill>
          <a:srgbClr val="66FF33"/>
        </a:solidFill>
      </dgm:spPr>
    </dgm:pt>
    <dgm:pt modelId="{E737CBBB-54BF-488E-860E-ED7DF88429C9}" type="pres">
      <dgm:prSet presAssocID="{D3CCB60B-1A08-41E5-B3AB-214879000991}" presName="txShp" presStyleLbl="node1" presStyleIdx="0" presStyleCnt="3" custScaleX="134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 custLinFactNeighborX="72720" custLinFactNeighborY="-6293"/>
      <dgm:spPr>
        <a:prstGeom prst="star5">
          <a:avLst/>
        </a:prstGeom>
        <a:solidFill>
          <a:srgbClr val="66FF33"/>
        </a:solidFill>
      </dgm:spPr>
    </dgm:pt>
    <dgm:pt modelId="{17D57BC0-786F-4E71-9857-3395E4E457E2}" type="pres">
      <dgm:prSet presAssocID="{8CA0D45A-EE69-41AD-A8E8-7243ABBE0B2A}" presName="txShp" presStyleLbl="node1" presStyleIdx="1" presStyleCnt="3" custScaleX="149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 custLinFactNeighborX="99452" custLinFactNeighborY="-3479"/>
      <dgm:spPr>
        <a:prstGeom prst="star5">
          <a:avLst/>
        </a:prstGeom>
        <a:solidFill>
          <a:srgbClr val="66FF33"/>
        </a:solidFill>
      </dgm:spPr>
      <dgm:t>
        <a:bodyPr/>
        <a:lstStyle/>
        <a:p>
          <a:endParaRPr lang="en-US"/>
        </a:p>
      </dgm:t>
    </dgm:pt>
    <dgm:pt modelId="{6452C1C1-F05A-43B4-A033-398C1A07A5FF}" type="pres">
      <dgm:prSet presAssocID="{2C18403D-BD12-4786-B88F-C870B580E686}" presName="txShp" presStyleLbl="node1" presStyleIdx="2" presStyleCnt="3" custScaleX="148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E15448A0-BC61-4051-B1AA-01B85E879FD9}" type="presOf" srcId="{8CA0D45A-EE69-41AD-A8E8-7243ABBE0B2A}" destId="{17D57BC0-786F-4E71-9857-3395E4E457E2}" srcOrd="0" destOrd="0" presId="urn:microsoft.com/office/officeart/2005/8/layout/vList3"/>
    <dgm:cxn modelId="{713ABD20-F37B-4725-BB48-03B24D12AE32}" type="presOf" srcId="{2C18403D-BD12-4786-B88F-C870B580E686}" destId="{6452C1C1-F05A-43B4-A033-398C1A07A5FF}" srcOrd="0" destOrd="0" presId="urn:microsoft.com/office/officeart/2005/8/layout/vList3"/>
    <dgm:cxn modelId="{53A6309E-6976-4C45-A437-27734FFBBA18}" type="presOf" srcId="{D3CCB60B-1A08-41E5-B3AB-214879000991}" destId="{E737CBBB-54BF-488E-860E-ED7DF88429C9}" srcOrd="0" destOrd="0" presId="urn:microsoft.com/office/officeart/2005/8/layout/vList3"/>
    <dgm:cxn modelId="{E23FF25E-C6FA-43A7-B0E6-2C7CAA0E0608}" type="presOf" srcId="{E2B2F456-D833-4A58-9419-41746105BBF3}" destId="{AB82ADAD-7B40-4949-A495-7D444D4ADD6B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0AB3383F-C4F7-4AC8-8504-A4BBE192A0D4}" type="presParOf" srcId="{AB82ADAD-7B40-4949-A495-7D444D4ADD6B}" destId="{F0D059C6-31C2-4994-B9F0-101456615808}" srcOrd="0" destOrd="0" presId="urn:microsoft.com/office/officeart/2005/8/layout/vList3"/>
    <dgm:cxn modelId="{F14C1F58-E486-4187-B610-72B2E9378441}" type="presParOf" srcId="{F0D059C6-31C2-4994-B9F0-101456615808}" destId="{02E48D08-684B-4EF7-8849-1DB9E8603BC3}" srcOrd="0" destOrd="0" presId="urn:microsoft.com/office/officeart/2005/8/layout/vList3"/>
    <dgm:cxn modelId="{568B985E-2E46-46BA-8B15-CFB743AFF6DD}" type="presParOf" srcId="{F0D059C6-31C2-4994-B9F0-101456615808}" destId="{E737CBBB-54BF-488E-860E-ED7DF88429C9}" srcOrd="1" destOrd="0" presId="urn:microsoft.com/office/officeart/2005/8/layout/vList3"/>
    <dgm:cxn modelId="{28FB1577-4A48-4A32-976F-E3F285CEADB0}" type="presParOf" srcId="{AB82ADAD-7B40-4949-A495-7D444D4ADD6B}" destId="{ACA2CF66-58C7-47C4-8993-E51BE4728806}" srcOrd="1" destOrd="0" presId="urn:microsoft.com/office/officeart/2005/8/layout/vList3"/>
    <dgm:cxn modelId="{47E98FD7-01F3-44D3-810C-8D73B1D1C0D4}" type="presParOf" srcId="{AB82ADAD-7B40-4949-A495-7D444D4ADD6B}" destId="{B06EB859-684C-4458-9D4A-A90FE58198F6}" srcOrd="2" destOrd="0" presId="urn:microsoft.com/office/officeart/2005/8/layout/vList3"/>
    <dgm:cxn modelId="{483800D8-52D2-4119-87F4-299C99F1687D}" type="presParOf" srcId="{B06EB859-684C-4458-9D4A-A90FE58198F6}" destId="{760BB782-9FDA-49E9-8FB2-59ABC3E2B0FB}" srcOrd="0" destOrd="0" presId="urn:microsoft.com/office/officeart/2005/8/layout/vList3"/>
    <dgm:cxn modelId="{29668281-AEC9-458A-BC1D-428630B682D4}" type="presParOf" srcId="{B06EB859-684C-4458-9D4A-A90FE58198F6}" destId="{17D57BC0-786F-4E71-9857-3395E4E457E2}" srcOrd="1" destOrd="0" presId="urn:microsoft.com/office/officeart/2005/8/layout/vList3"/>
    <dgm:cxn modelId="{58C3E9EE-A42E-4D34-94B1-FD39C3406D03}" type="presParOf" srcId="{AB82ADAD-7B40-4949-A495-7D444D4ADD6B}" destId="{474B7DE6-A476-4066-A9BB-B44E57AEE948}" srcOrd="3" destOrd="0" presId="urn:microsoft.com/office/officeart/2005/8/layout/vList3"/>
    <dgm:cxn modelId="{9010742E-2C8D-4C13-98A2-80C56A1B18BB}" type="presParOf" srcId="{AB82ADAD-7B40-4949-A495-7D444D4ADD6B}" destId="{2E9EF3E2-324E-4C6E-9C32-2B36E5283C6A}" srcOrd="4" destOrd="0" presId="urn:microsoft.com/office/officeart/2005/8/layout/vList3"/>
    <dgm:cxn modelId="{D0D6E9CD-34BB-4C82-8553-FA0D218C8B5C}" type="presParOf" srcId="{2E9EF3E2-324E-4C6E-9C32-2B36E5283C6A}" destId="{C2B3EEAD-A872-453B-8392-848176B73586}" srcOrd="0" destOrd="0" presId="urn:microsoft.com/office/officeart/2005/8/layout/vList3"/>
    <dgm:cxn modelId="{19AC100C-CBD6-4C19-9100-B500322D9FA7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خُذْ مِنْ أَمْوَالِهِمْ صَدَقَةً تُطَهِّرُهُمْ وَتُزَكِّيهِم بِهَا } 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أن يكون مسلماً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19E981-5FA9-4F5A-B793-FF8D881887D2}" type="presOf" srcId="{8CA0D45A-EE69-41AD-A8E8-7243ABBE0B2A}" destId="{17D57BC0-786F-4E71-9857-3395E4E457E2}" srcOrd="0" destOrd="0" presId="urn:microsoft.com/office/officeart/2005/8/layout/vList3"/>
    <dgm:cxn modelId="{9E786787-6051-4352-B8D2-24A1AEEF9753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7025948-FAC6-4364-B447-D546B5F9EC6B}" type="presParOf" srcId="{AB82ADAD-7B40-4949-A495-7D444D4ADD6B}" destId="{B06EB859-684C-4458-9D4A-A90FE58198F6}" srcOrd="0" destOrd="0" presId="urn:microsoft.com/office/officeart/2005/8/layout/vList3"/>
    <dgm:cxn modelId="{93DA5343-DF6C-4270-A0A0-3550D2A25A51}" type="presParOf" srcId="{B06EB859-684C-4458-9D4A-A90FE58198F6}" destId="{760BB782-9FDA-49E9-8FB2-59ABC3E2B0FB}" srcOrd="0" destOrd="0" presId="urn:microsoft.com/office/officeart/2005/8/layout/vList3"/>
    <dgm:cxn modelId="{FB550AD0-9E9D-451E-A637-DAF20E8F6BF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المال الحرام</a:t>
          </a: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لأنه لم يملك على الوجه المشروع..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98E225CE-408B-4C21-9A04-AE8592E04384}" type="presOf" srcId="{E2B2F456-D833-4A58-9419-41746105BBF3}" destId="{AB82ADAD-7B40-4949-A495-7D444D4ADD6B}" srcOrd="0" destOrd="0" presId="urn:microsoft.com/office/officeart/2005/8/layout/vList3"/>
    <dgm:cxn modelId="{A88954A6-6118-4124-AFF6-4C31B9E80610}" type="presOf" srcId="{8CA0D45A-EE69-41AD-A8E8-7243ABBE0B2A}" destId="{17D57BC0-786F-4E71-9857-3395E4E457E2}" srcOrd="0" destOrd="0" presId="urn:microsoft.com/office/officeart/2005/8/layout/vList3"/>
    <dgm:cxn modelId="{8F374CDC-467F-4819-A323-1C2F52493212}" type="presParOf" srcId="{AB82ADAD-7B40-4949-A495-7D444D4ADD6B}" destId="{B06EB859-684C-4458-9D4A-A90FE58198F6}" srcOrd="0" destOrd="0" presId="urn:microsoft.com/office/officeart/2005/8/layout/vList3"/>
    <dgm:cxn modelId="{0AB04485-3957-4492-AD59-0FBD2556EA0C}" type="presParOf" srcId="{B06EB859-684C-4458-9D4A-A90FE58198F6}" destId="{760BB782-9FDA-49E9-8FB2-59ABC3E2B0FB}" srcOrd="0" destOrd="0" presId="urn:microsoft.com/office/officeart/2005/8/layout/vList3"/>
    <dgm:cxn modelId="{CEBFFF40-6DBC-411C-96DD-2F12900A62D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المال الضائع</a:t>
          </a: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لأن ملكيته ناقصة...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C3CC8DD-BAC0-45FE-97BC-39DAE594DA16}" type="presOf" srcId="{E2B2F456-D833-4A58-9419-41746105BBF3}" destId="{AB82ADAD-7B40-4949-A495-7D444D4ADD6B}" srcOrd="0" destOrd="0" presId="urn:microsoft.com/office/officeart/2005/8/layout/vList3"/>
    <dgm:cxn modelId="{113B196B-E660-495D-B147-D4C6635CEB57}" type="presOf" srcId="{8CA0D45A-EE69-41AD-A8E8-7243ABBE0B2A}" destId="{17D57BC0-786F-4E71-9857-3395E4E457E2}" srcOrd="0" destOrd="0" presId="urn:microsoft.com/office/officeart/2005/8/layout/vList3"/>
    <dgm:cxn modelId="{4683E1A0-6600-4A8A-810F-E1AFF5F986A4}" type="presParOf" srcId="{AB82ADAD-7B40-4949-A495-7D444D4ADD6B}" destId="{B06EB859-684C-4458-9D4A-A90FE58198F6}" srcOrd="0" destOrd="0" presId="urn:microsoft.com/office/officeart/2005/8/layout/vList3"/>
    <dgm:cxn modelId="{E5F45685-4B26-4E30-A230-921F05828E7E}" type="presParOf" srcId="{B06EB859-684C-4458-9D4A-A90FE58198F6}" destId="{760BB782-9FDA-49E9-8FB2-59ABC3E2B0FB}" srcOrd="0" destOrd="0" presId="urn:microsoft.com/office/officeart/2005/8/layout/vList3"/>
    <dgm:cxn modelId="{B35EEAE7-3517-47F6-9659-840B580019B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أموال الدولة</a:t>
          </a: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لأنها مرصودة للمصالح العامة...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8510994-45C3-4E23-9030-9E8E79A71590}" type="presOf" srcId="{8CA0D45A-EE69-41AD-A8E8-7243ABBE0B2A}" destId="{17D57BC0-786F-4E71-9857-3395E4E457E2}" srcOrd="0" destOrd="0" presId="urn:microsoft.com/office/officeart/2005/8/layout/vList3"/>
    <dgm:cxn modelId="{A303CF5D-2C05-43AB-887C-FBAAEC043D54}" type="presOf" srcId="{E2B2F456-D833-4A58-9419-41746105BBF3}" destId="{AB82ADAD-7B40-4949-A495-7D444D4ADD6B}" srcOrd="0" destOrd="0" presId="urn:microsoft.com/office/officeart/2005/8/layout/vList3"/>
    <dgm:cxn modelId="{CFD7BD02-4574-4414-A55E-7979DA24BD79}" type="presParOf" srcId="{AB82ADAD-7B40-4949-A495-7D444D4ADD6B}" destId="{B06EB859-684C-4458-9D4A-A90FE58198F6}" srcOrd="0" destOrd="0" presId="urn:microsoft.com/office/officeart/2005/8/layout/vList3"/>
    <dgm:cxn modelId="{19F7013D-B7C2-49CE-89A2-A52585B5F9CC}" type="presParOf" srcId="{B06EB859-684C-4458-9D4A-A90FE58198F6}" destId="{760BB782-9FDA-49E9-8FB2-59ABC3E2B0FB}" srcOrd="0" destOrd="0" presId="urn:microsoft.com/office/officeart/2005/8/layout/vList3"/>
    <dgm:cxn modelId="{0AD16E3C-B575-477F-90F7-481C1053EE4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الأوقاف العامة</a:t>
          </a: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لأنها مرصودة للخير...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AD46988-BF2F-4BDE-881A-9685EB1EE3A1}" type="presOf" srcId="{8CA0D45A-EE69-41AD-A8E8-7243ABBE0B2A}" destId="{17D57BC0-786F-4E71-9857-3395E4E457E2}" srcOrd="0" destOrd="0" presId="urn:microsoft.com/office/officeart/2005/8/layout/vList3"/>
    <dgm:cxn modelId="{5BD69C19-03D1-4EF0-92CD-541488237FC1}" type="presOf" srcId="{E2B2F456-D833-4A58-9419-41746105BBF3}" destId="{AB82ADAD-7B40-4949-A495-7D444D4ADD6B}" srcOrd="0" destOrd="0" presId="urn:microsoft.com/office/officeart/2005/8/layout/vList3"/>
    <dgm:cxn modelId="{88269F49-7875-4803-8CFA-3A576606A31B}" type="presParOf" srcId="{AB82ADAD-7B40-4949-A495-7D444D4ADD6B}" destId="{B06EB859-684C-4458-9D4A-A90FE58198F6}" srcOrd="0" destOrd="0" presId="urn:microsoft.com/office/officeart/2005/8/layout/vList3"/>
    <dgm:cxn modelId="{32D352E6-3C4A-495B-A4D4-213C332268EB}" type="presParOf" srcId="{B06EB859-684C-4458-9D4A-A90FE58198F6}" destId="{760BB782-9FDA-49E9-8FB2-59ABC3E2B0FB}" srcOrd="0" destOrd="0" presId="urn:microsoft.com/office/officeart/2005/8/layout/vList3"/>
    <dgm:cxn modelId="{8CADCC80-70F9-4803-966F-0143511F122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المال </a:t>
          </a:r>
          <a:r>
            <a:rPr lang="ar-SA" sz="9600" b="1" u="none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ناميا</a:t>
          </a:r>
          <a:r>
            <a:rPr lang="ar-SA" sz="96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ً إما نماء حقيقياً أو حكمياً </a:t>
          </a:r>
        </a:p>
        <a:p>
          <a:pPr algn="ctr"/>
          <a:r>
            <a:rPr lang="ar-SA" sz="54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الثالث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73EDF07-B487-449D-A0C5-A36704B6CF52}" type="presOf" srcId="{8CA0D45A-EE69-41AD-A8E8-7243ABBE0B2A}" destId="{17D57BC0-786F-4E71-9857-3395E4E457E2}" srcOrd="0" destOrd="0" presId="urn:microsoft.com/office/officeart/2005/8/layout/vList3"/>
    <dgm:cxn modelId="{BC8D1CF1-5462-4BD8-AD89-1C7B95E6379F}" type="presOf" srcId="{E2B2F456-D833-4A58-9419-41746105BBF3}" destId="{AB82ADAD-7B40-4949-A495-7D444D4ADD6B}" srcOrd="0" destOrd="0" presId="urn:microsoft.com/office/officeart/2005/8/layout/vList3"/>
    <dgm:cxn modelId="{6FDAF7A3-6E17-45F8-9C7F-07D4829C4EF7}" type="presParOf" srcId="{AB82ADAD-7B40-4949-A495-7D444D4ADD6B}" destId="{B06EB859-684C-4458-9D4A-A90FE58198F6}" srcOrd="0" destOrd="0" presId="urn:microsoft.com/office/officeart/2005/8/layout/vList3"/>
    <dgm:cxn modelId="{A60EA39F-7186-4DE4-87EB-F0DDDB77A047}" type="presParOf" srcId="{B06EB859-684C-4458-9D4A-A90FE58198F6}" destId="{760BB782-9FDA-49E9-8FB2-59ABC3E2B0FB}" srcOrd="0" destOrd="0" presId="urn:microsoft.com/office/officeart/2005/8/layout/vList3"/>
    <dgm:cxn modelId="{A7FFA11A-5CF0-415E-8E26-37EB9AF5CA18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المال المعدّ للاستعمال الشخصي 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الحوائج الأصلية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1A2C150-4B0C-4870-B540-0D56654B59A0}" type="presOf" srcId="{8CA0D45A-EE69-41AD-A8E8-7243ABBE0B2A}" destId="{17D57BC0-786F-4E71-9857-3395E4E457E2}" srcOrd="0" destOrd="0" presId="urn:microsoft.com/office/officeart/2005/8/layout/vList3"/>
    <dgm:cxn modelId="{EFA73AC6-E95D-4242-AEC2-82BD84ECE437}" type="presOf" srcId="{E2B2F456-D833-4A58-9419-41746105BBF3}" destId="{AB82ADAD-7B40-4949-A495-7D444D4ADD6B}" srcOrd="0" destOrd="0" presId="urn:microsoft.com/office/officeart/2005/8/layout/vList3"/>
    <dgm:cxn modelId="{8D45E970-8D0C-488F-8732-449AD0369C68}" type="presParOf" srcId="{AB82ADAD-7B40-4949-A495-7D444D4ADD6B}" destId="{B06EB859-684C-4458-9D4A-A90FE58198F6}" srcOrd="0" destOrd="0" presId="urn:microsoft.com/office/officeart/2005/8/layout/vList3"/>
    <dgm:cxn modelId="{1BC528C4-223D-4AB1-BE91-0F3C6019582C}" type="presParOf" srcId="{B06EB859-684C-4458-9D4A-A90FE58198F6}" destId="{760BB782-9FDA-49E9-8FB2-59ABC3E2B0FB}" srcOrd="0" destOrd="0" presId="urn:microsoft.com/office/officeart/2005/8/layout/vList3"/>
    <dgm:cxn modelId="{9AB87277-7B7E-4B13-A725-B82B534A6AB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الزيادة والتطهير كقوله تعالى:  </a:t>
          </a:r>
        </a:p>
        <a:p>
          <a:pPr algn="r"/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</a:t>
          </a:r>
          <a:r>
            <a:rPr lang="ar-SA" sz="88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قَدْ أَفْلَحَ مَن زَكَّاهَا 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}</a:t>
          </a:r>
        </a:p>
        <a:p>
          <a:pPr algn="r"/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cap="none" spc="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rabic Typesetting" panose="03020402040406030203" pitchFamily="66" charset="-78"/>
            </a:rPr>
            <a:t>تعريف </a:t>
          </a:r>
          <a:r>
            <a:rPr lang="ar-SA" sz="6600" b="1" cap="none" spc="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rabic Typesetting" panose="03020402040406030203" pitchFamily="66" charset="-78"/>
            </a:rPr>
            <a:t>الزكاة في اللغة  </a:t>
          </a:r>
          <a:endParaRPr lang="ar-SA" sz="6600" b="1" dirty="0" smtClean="0">
            <a:solidFill>
              <a:srgbClr val="7030A0"/>
            </a:solidFill>
            <a:latin typeface="+mn-lt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A6E589D-CA81-4CC1-AB0A-1A3C83702D66}" type="presOf" srcId="{8CA0D45A-EE69-41AD-A8E8-7243ABBE0B2A}" destId="{17D57BC0-786F-4E71-9857-3395E4E457E2}" srcOrd="0" destOrd="0" presId="urn:microsoft.com/office/officeart/2005/8/layout/vList3"/>
    <dgm:cxn modelId="{840D8D7C-5147-4F58-8EE0-14E2BC003F24}" type="presOf" srcId="{E2B2F456-D833-4A58-9419-41746105BBF3}" destId="{AB82ADAD-7B40-4949-A495-7D444D4ADD6B}" srcOrd="0" destOrd="0" presId="urn:microsoft.com/office/officeart/2005/8/layout/vList3"/>
    <dgm:cxn modelId="{04354D4E-8D20-404B-8E84-25A4D993B0CA}" type="presParOf" srcId="{AB82ADAD-7B40-4949-A495-7D444D4ADD6B}" destId="{B06EB859-684C-4458-9D4A-A90FE58198F6}" srcOrd="0" destOrd="0" presId="urn:microsoft.com/office/officeart/2005/8/layout/vList3"/>
    <dgm:cxn modelId="{FF3A3C4E-02AD-4471-BADF-FA097F9465E6}" type="presParOf" srcId="{B06EB859-684C-4458-9D4A-A90FE58198F6}" destId="{760BB782-9FDA-49E9-8FB2-59ABC3E2B0FB}" srcOrd="0" destOrd="0" presId="urn:microsoft.com/office/officeart/2005/8/layout/vList3"/>
    <dgm:cxn modelId="{AAFB8575-9187-4B51-887D-FD9277CA4BB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>
        <a:solidFill>
          <a:srgbClr val="FFC000"/>
        </a:solidFill>
      </dgm:spPr>
      <dgm:t>
        <a:bodyPr/>
        <a:lstStyle/>
        <a:p>
          <a:r>
            <a:rPr lang="ar-SA" sz="6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من الأصناف التي تجب فيها الزكاة</a:t>
          </a:r>
          <a:endParaRPr lang="en-US" sz="60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>
        <a:solidFill>
          <a:srgbClr val="FF33CC"/>
        </a:solidFill>
      </dgm:spPr>
      <dgm:t>
        <a:bodyPr/>
        <a:lstStyle/>
        <a:p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يبلغ النصاب</a:t>
          </a:r>
          <a:endParaRPr lang="en-US" sz="88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>
        <a:solidFill>
          <a:srgbClr val="33CCFF"/>
        </a:solidFill>
      </dgm:spPr>
      <dgm:t>
        <a:bodyPr/>
        <a:lstStyle/>
        <a:p>
          <a:r>
            <a:rPr lang="ar-SA" sz="6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تمضي عليه سنة قمرية بعد تمام النصاب</a:t>
          </a:r>
          <a:endParaRPr lang="en-US" sz="60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 custLinFactNeighborX="99452" custLinFactNeighborY="-10694"/>
      <dgm:spPr>
        <a:prstGeom prst="star5">
          <a:avLst/>
        </a:prstGeom>
        <a:solidFill>
          <a:srgbClr val="66FF33"/>
        </a:solidFill>
      </dgm:spPr>
    </dgm:pt>
    <dgm:pt modelId="{E737CBBB-54BF-488E-860E-ED7DF88429C9}" type="pres">
      <dgm:prSet presAssocID="{D3CCB60B-1A08-41E5-B3AB-214879000991}" presName="txShp" presStyleLbl="node1" presStyleIdx="0" presStyleCnt="3" custScaleX="148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 custLinFactNeighborX="99452" custLinFactNeighborY="-5112"/>
      <dgm:spPr>
        <a:prstGeom prst="star5">
          <a:avLst/>
        </a:prstGeom>
        <a:solidFill>
          <a:srgbClr val="66FF33"/>
        </a:solidFill>
      </dgm:spPr>
    </dgm:pt>
    <dgm:pt modelId="{17D57BC0-786F-4E71-9857-3395E4E457E2}" type="pres">
      <dgm:prSet presAssocID="{8CA0D45A-EE69-41AD-A8E8-7243ABBE0B2A}" presName="txShp" presStyleLbl="node1" presStyleIdx="1" presStyleCnt="3" custScaleX="149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 custLinFactNeighborX="99452" custLinFactNeighborY="-3479"/>
      <dgm:spPr>
        <a:prstGeom prst="star5">
          <a:avLst/>
        </a:prstGeom>
        <a:solidFill>
          <a:srgbClr val="66FF33"/>
        </a:solidFill>
      </dgm:spPr>
      <dgm:t>
        <a:bodyPr/>
        <a:lstStyle/>
        <a:p>
          <a:endParaRPr lang="en-US"/>
        </a:p>
      </dgm:t>
    </dgm:pt>
    <dgm:pt modelId="{6452C1C1-F05A-43B4-A033-398C1A07A5FF}" type="pres">
      <dgm:prSet presAssocID="{2C18403D-BD12-4786-B88F-C870B580E686}" presName="txShp" presStyleLbl="node1" presStyleIdx="2" presStyleCnt="3" custScaleX="148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4DFDC9BF-7983-457B-80AE-9D6C887E602E}" type="presOf" srcId="{E2B2F456-D833-4A58-9419-41746105BBF3}" destId="{AB82ADAD-7B40-4949-A495-7D444D4ADD6B}" srcOrd="0" destOrd="0" presId="urn:microsoft.com/office/officeart/2005/8/layout/vList3"/>
    <dgm:cxn modelId="{67C98860-31E0-4867-AA12-790F0A400B45}" type="presOf" srcId="{8CA0D45A-EE69-41AD-A8E8-7243ABBE0B2A}" destId="{17D57BC0-786F-4E71-9857-3395E4E457E2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D513BFCF-6E2F-4BC0-82CB-FFD815B29CEA}" type="presOf" srcId="{D3CCB60B-1A08-41E5-B3AB-214879000991}" destId="{E737CBBB-54BF-488E-860E-ED7DF88429C9}" srcOrd="0" destOrd="0" presId="urn:microsoft.com/office/officeart/2005/8/layout/vList3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44F1953A-E430-4EB1-95A2-7FAEDD5BE324}" type="presOf" srcId="{2C18403D-BD12-4786-B88F-C870B580E686}" destId="{6452C1C1-F05A-43B4-A033-398C1A07A5FF}" srcOrd="0" destOrd="0" presId="urn:microsoft.com/office/officeart/2005/8/layout/vList3"/>
    <dgm:cxn modelId="{6F0563C6-271A-4CB7-8790-E16B96B1DC82}" type="presParOf" srcId="{AB82ADAD-7B40-4949-A495-7D444D4ADD6B}" destId="{F0D059C6-31C2-4994-B9F0-101456615808}" srcOrd="0" destOrd="0" presId="urn:microsoft.com/office/officeart/2005/8/layout/vList3"/>
    <dgm:cxn modelId="{AA05774B-4662-4389-829D-82F9C7D5AF99}" type="presParOf" srcId="{F0D059C6-31C2-4994-B9F0-101456615808}" destId="{02E48D08-684B-4EF7-8849-1DB9E8603BC3}" srcOrd="0" destOrd="0" presId="urn:microsoft.com/office/officeart/2005/8/layout/vList3"/>
    <dgm:cxn modelId="{D43E5C03-BADE-422F-8009-701688FDDD71}" type="presParOf" srcId="{F0D059C6-31C2-4994-B9F0-101456615808}" destId="{E737CBBB-54BF-488E-860E-ED7DF88429C9}" srcOrd="1" destOrd="0" presId="urn:microsoft.com/office/officeart/2005/8/layout/vList3"/>
    <dgm:cxn modelId="{DB5EBD75-D13D-495F-89BE-F1FA7F5AF9F9}" type="presParOf" srcId="{AB82ADAD-7B40-4949-A495-7D444D4ADD6B}" destId="{ACA2CF66-58C7-47C4-8993-E51BE4728806}" srcOrd="1" destOrd="0" presId="urn:microsoft.com/office/officeart/2005/8/layout/vList3"/>
    <dgm:cxn modelId="{A7489BD9-74CB-4FB2-BACB-2B40BFBB71CC}" type="presParOf" srcId="{AB82ADAD-7B40-4949-A495-7D444D4ADD6B}" destId="{B06EB859-684C-4458-9D4A-A90FE58198F6}" srcOrd="2" destOrd="0" presId="urn:microsoft.com/office/officeart/2005/8/layout/vList3"/>
    <dgm:cxn modelId="{D8EC89DE-222C-4FD7-9002-E5421C579192}" type="presParOf" srcId="{B06EB859-684C-4458-9D4A-A90FE58198F6}" destId="{760BB782-9FDA-49E9-8FB2-59ABC3E2B0FB}" srcOrd="0" destOrd="0" presId="urn:microsoft.com/office/officeart/2005/8/layout/vList3"/>
    <dgm:cxn modelId="{308DDC77-B67E-404F-BACE-1FB24362D698}" type="presParOf" srcId="{B06EB859-684C-4458-9D4A-A90FE58198F6}" destId="{17D57BC0-786F-4E71-9857-3395E4E457E2}" srcOrd="1" destOrd="0" presId="urn:microsoft.com/office/officeart/2005/8/layout/vList3"/>
    <dgm:cxn modelId="{6CCB0DBC-3623-41B7-9373-83360D114E35}" type="presParOf" srcId="{AB82ADAD-7B40-4949-A495-7D444D4ADD6B}" destId="{474B7DE6-A476-4066-A9BB-B44E57AEE948}" srcOrd="3" destOrd="0" presId="urn:microsoft.com/office/officeart/2005/8/layout/vList3"/>
    <dgm:cxn modelId="{5C030D99-BCBC-4221-B1F4-19F23267A83F}" type="presParOf" srcId="{AB82ADAD-7B40-4949-A495-7D444D4ADD6B}" destId="{2E9EF3E2-324E-4C6E-9C32-2B36E5283C6A}" srcOrd="4" destOrd="0" presId="urn:microsoft.com/office/officeart/2005/8/layout/vList3"/>
    <dgm:cxn modelId="{11B7AFBF-8550-4AA6-A926-1DA264C3070A}" type="presParOf" srcId="{2E9EF3E2-324E-4C6E-9C32-2B36E5283C6A}" destId="{C2B3EEAD-A872-453B-8392-848176B73586}" srcOrd="0" destOrd="0" presId="urn:microsoft.com/office/officeart/2005/8/layout/vList3"/>
    <dgm:cxn modelId="{2D9ED7EA-865E-4E9F-A843-2CE025E572A8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غير بهيمة الأنعام كالخيل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الأول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DE18F0C-576A-409A-8F7B-FCBD512BE6C5}" type="presOf" srcId="{8CA0D45A-EE69-41AD-A8E8-7243ABBE0B2A}" destId="{17D57BC0-786F-4E71-9857-3395E4E457E2}" srcOrd="0" destOrd="0" presId="urn:microsoft.com/office/officeart/2005/8/layout/vList3"/>
    <dgm:cxn modelId="{2DA884C4-4FAA-429B-A6BE-85A650EF730B}" type="presOf" srcId="{E2B2F456-D833-4A58-9419-41746105BBF3}" destId="{AB82ADAD-7B40-4949-A495-7D444D4ADD6B}" srcOrd="0" destOrd="0" presId="urn:microsoft.com/office/officeart/2005/8/layout/vList3"/>
    <dgm:cxn modelId="{8EC0E98E-0FD1-44CA-9835-9C6767FFA751}" type="presParOf" srcId="{AB82ADAD-7B40-4949-A495-7D444D4ADD6B}" destId="{B06EB859-684C-4458-9D4A-A90FE58198F6}" srcOrd="0" destOrd="0" presId="urn:microsoft.com/office/officeart/2005/8/layout/vList3"/>
    <dgm:cxn modelId="{F44340B4-224F-4BF9-976B-2633547D4FF7}" type="presParOf" srcId="{B06EB859-684C-4458-9D4A-A90FE58198F6}" destId="{760BB782-9FDA-49E9-8FB2-59ABC3E2B0FB}" srcOrd="0" destOrd="0" presId="urn:microsoft.com/office/officeart/2005/8/layout/vList3"/>
    <dgm:cxn modelId="{FD4CBCC9-DC2F-4AB6-9C72-864673A4FCE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الطيور كالنعام والبط ...</a:t>
          </a:r>
          <a:endParaRPr lang="ar-SA" sz="9600" b="1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الأول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1C26024-2BD0-46B4-ACC0-D293F49C82F4}" type="presOf" srcId="{E2B2F456-D833-4A58-9419-41746105BBF3}" destId="{AB82ADAD-7B40-4949-A495-7D444D4ADD6B}" srcOrd="0" destOrd="0" presId="urn:microsoft.com/office/officeart/2005/8/layout/vList3"/>
    <dgm:cxn modelId="{1E78C361-B739-4169-97F7-D95CA1F376D1}" type="presOf" srcId="{8CA0D45A-EE69-41AD-A8E8-7243ABBE0B2A}" destId="{17D57BC0-786F-4E71-9857-3395E4E457E2}" srcOrd="0" destOrd="0" presId="urn:microsoft.com/office/officeart/2005/8/layout/vList3"/>
    <dgm:cxn modelId="{602E0256-4FC6-4BCD-AD99-101C4F1E9EF1}" type="presParOf" srcId="{AB82ADAD-7B40-4949-A495-7D444D4ADD6B}" destId="{B06EB859-684C-4458-9D4A-A90FE58198F6}" srcOrd="0" destOrd="0" presId="urn:microsoft.com/office/officeart/2005/8/layout/vList3"/>
    <dgm:cxn modelId="{4347C9BF-E06D-4F84-9B8C-24EC984D4C5E}" type="presParOf" srcId="{B06EB859-684C-4458-9D4A-A90FE58198F6}" destId="{760BB782-9FDA-49E9-8FB2-59ABC3E2B0FB}" srcOrd="0" destOrd="0" presId="urn:microsoft.com/office/officeart/2005/8/layout/vList3"/>
    <dgm:cxn modelId="{F2C2F326-2B30-47BD-A577-4EAFD806FA6A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الفواكه والخضروات..</a:t>
          </a:r>
          <a:endParaRPr lang="ar-SA" sz="9600" b="1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الأول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C7DD973A-4F1C-48D9-95C4-C8569FFF8BD3}" type="presOf" srcId="{8CA0D45A-EE69-41AD-A8E8-7243ABBE0B2A}" destId="{17D57BC0-786F-4E71-9857-3395E4E457E2}" srcOrd="0" destOrd="0" presId="urn:microsoft.com/office/officeart/2005/8/layout/vList3"/>
    <dgm:cxn modelId="{DE8DB545-9DE7-4F9F-AB02-FC2330B062FC}" type="presOf" srcId="{E2B2F456-D833-4A58-9419-41746105BBF3}" destId="{AB82ADAD-7B40-4949-A495-7D444D4ADD6B}" srcOrd="0" destOrd="0" presId="urn:microsoft.com/office/officeart/2005/8/layout/vList3"/>
    <dgm:cxn modelId="{CD3C597E-522C-4A3E-9745-9E07E9BAD265}" type="presParOf" srcId="{AB82ADAD-7B40-4949-A495-7D444D4ADD6B}" destId="{B06EB859-684C-4458-9D4A-A90FE58198F6}" srcOrd="0" destOrd="0" presId="urn:microsoft.com/office/officeart/2005/8/layout/vList3"/>
    <dgm:cxn modelId="{102CC180-64E9-4BC1-BA6D-A88E64E527A0}" type="presParOf" srcId="{B06EB859-684C-4458-9D4A-A90FE58198F6}" destId="{760BB782-9FDA-49E9-8FB2-59ABC3E2B0FB}" srcOrd="0" destOrd="0" presId="urn:microsoft.com/office/officeart/2005/8/layout/vList3"/>
    <dgm:cxn modelId="{A08F6227-9B5A-4B6D-A438-84EE28A7E1E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150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المعادن من غير النقدين كالألماس واللؤلؤ ..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الأول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DAEBEF6-A76A-4685-B065-E31E439EE731}" type="presOf" srcId="{E2B2F456-D833-4A58-9419-41746105BBF3}" destId="{AB82ADAD-7B40-4949-A495-7D444D4ADD6B}" srcOrd="0" destOrd="0" presId="urn:microsoft.com/office/officeart/2005/8/layout/vList3"/>
    <dgm:cxn modelId="{F3593EF5-37DC-4FE8-8F89-C26E58742A34}" type="presOf" srcId="{8CA0D45A-EE69-41AD-A8E8-7243ABBE0B2A}" destId="{17D57BC0-786F-4E71-9857-3395E4E457E2}" srcOrd="0" destOrd="0" presId="urn:microsoft.com/office/officeart/2005/8/layout/vList3"/>
    <dgm:cxn modelId="{EE2A26C5-4547-466F-AB9D-FE3886BDEBE5}" type="presParOf" srcId="{AB82ADAD-7B40-4949-A495-7D444D4ADD6B}" destId="{B06EB859-684C-4458-9D4A-A90FE58198F6}" srcOrd="0" destOrd="0" presId="urn:microsoft.com/office/officeart/2005/8/layout/vList3"/>
    <dgm:cxn modelId="{19B08472-12AB-4C27-B8DC-A0B2BDC20447}" type="presParOf" srcId="{B06EB859-684C-4458-9D4A-A90FE58198F6}" destId="{760BB782-9FDA-49E9-8FB2-59ABC3E2B0FB}" srcOrd="0" destOrd="0" presId="urn:microsoft.com/office/officeart/2005/8/layout/vList3"/>
    <dgm:cxn modelId="{383878E9-FE0B-45C2-817E-2D2A81F6878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النصاب هو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: الحد الذي إذا بلغه المال وجبت فيه الزكاة</a:t>
          </a:r>
          <a:endParaRPr lang="ar-SA" sz="96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الثاني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7A0EC89D-734B-4C95-81AE-7F95BEA5EF2C}" type="presOf" srcId="{8CA0D45A-EE69-41AD-A8E8-7243ABBE0B2A}" destId="{17D57BC0-786F-4E71-9857-3395E4E457E2}" srcOrd="0" destOrd="0" presId="urn:microsoft.com/office/officeart/2005/8/layout/vList3"/>
    <dgm:cxn modelId="{DE436B53-42CC-4B72-A3F4-C2E3AF4F17F4}" type="presOf" srcId="{E2B2F456-D833-4A58-9419-41746105BBF3}" destId="{AB82ADAD-7B40-4949-A495-7D444D4ADD6B}" srcOrd="0" destOrd="0" presId="urn:microsoft.com/office/officeart/2005/8/layout/vList3"/>
    <dgm:cxn modelId="{47BEDBEA-2BF1-490C-A9C3-146ABC477A54}" type="presParOf" srcId="{AB82ADAD-7B40-4949-A495-7D444D4ADD6B}" destId="{B06EB859-684C-4458-9D4A-A90FE58198F6}" srcOrd="0" destOrd="0" presId="urn:microsoft.com/office/officeart/2005/8/layout/vList3"/>
    <dgm:cxn modelId="{0E722D0C-D03D-4662-9F05-5CF74CF7434A}" type="presParOf" srcId="{B06EB859-684C-4458-9D4A-A90FE58198F6}" destId="{760BB782-9FDA-49E9-8FB2-59ABC3E2B0FB}" srcOrd="0" destOrd="0" presId="urn:microsoft.com/office/officeart/2005/8/layout/vList3"/>
    <dgm:cxn modelId="{8D534FA9-CEF5-427D-A60D-D598D27D41C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لَيْسَ فِيمَا دُونَ خَمْسِ أَوَاقٍ صَدَقَةٌ وَلا فِيمَا دُونَ خَمْسِ ذَوْدٍ صَدَقَةٌ وَلا فِيمَا دُونَ خَمْسَةِ أَوْسُقٍ صَدَقَةٌ )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الثاني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E112EA-1827-440D-AF00-4CD6A97281F1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35BA166-EE32-4ED3-B990-8E0F1429F0BA}" type="presOf" srcId="{8CA0D45A-EE69-41AD-A8E8-7243ABBE0B2A}" destId="{17D57BC0-786F-4E71-9857-3395E4E457E2}" srcOrd="0" destOrd="0" presId="urn:microsoft.com/office/officeart/2005/8/layout/vList3"/>
    <dgm:cxn modelId="{54DD0821-DCA0-4B4D-8948-FC1F1859EC3E}" type="presParOf" srcId="{AB82ADAD-7B40-4949-A495-7D444D4ADD6B}" destId="{B06EB859-684C-4458-9D4A-A90FE58198F6}" srcOrd="0" destOrd="0" presId="urn:microsoft.com/office/officeart/2005/8/layout/vList3"/>
    <dgm:cxn modelId="{2E696A6D-4ECE-4EC0-AED0-98E593DF04A3}" type="presParOf" srcId="{B06EB859-684C-4458-9D4A-A90FE58198F6}" destId="{760BB782-9FDA-49E9-8FB2-59ABC3E2B0FB}" srcOrd="0" destOrd="0" presId="urn:microsoft.com/office/officeart/2005/8/layout/vList3"/>
    <dgm:cxn modelId="{923127F2-A8A4-4356-8190-993B702E87A9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تمام الحول 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وهو مرور سنة قمرية تامة ( 354 يوماً ) من تاريخ بلوغ المال للنصاب</a:t>
          </a:r>
        </a:p>
        <a:p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72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الثالث</a:t>
          </a:r>
          <a:endParaRPr lang="ar-SA" sz="72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F2832D-38B3-4B2B-8AC8-1A6F89709DE9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3CC203B-EDC0-49C9-A11B-D97C813D07BA}" type="presOf" srcId="{8CA0D45A-EE69-41AD-A8E8-7243ABBE0B2A}" destId="{17D57BC0-786F-4E71-9857-3395E4E457E2}" srcOrd="0" destOrd="0" presId="urn:microsoft.com/office/officeart/2005/8/layout/vList3"/>
    <dgm:cxn modelId="{5052559C-C80E-468C-980A-7C78CF1DAB6A}" type="presParOf" srcId="{AB82ADAD-7B40-4949-A495-7D444D4ADD6B}" destId="{B06EB859-684C-4458-9D4A-A90FE58198F6}" srcOrd="0" destOrd="0" presId="urn:microsoft.com/office/officeart/2005/8/layout/vList3"/>
    <dgm:cxn modelId="{BDB467C7-56B1-4641-A325-8985AA4B15A5}" type="presParOf" srcId="{B06EB859-684C-4458-9D4A-A90FE58198F6}" destId="{760BB782-9FDA-49E9-8FB2-59ABC3E2B0FB}" srcOrd="0" destOrd="0" presId="urn:microsoft.com/office/officeart/2005/8/layout/vList3"/>
    <dgm:cxn modelId="{7B41DB06-D606-4029-8300-F8046EBFE35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من استفاد مالاً فلا زكاة عليه حتى يحول عليه الحول عند ربه )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72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الثالث</a:t>
          </a:r>
          <a:endParaRPr lang="ar-SA" sz="72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3A8449EA-1E02-4A78-B90B-959C2711D30E}" type="presOf" srcId="{E2B2F456-D833-4A58-9419-41746105BBF3}" destId="{AB82ADAD-7B40-4949-A495-7D444D4ADD6B}" srcOrd="0" destOrd="0" presId="urn:microsoft.com/office/officeart/2005/8/layout/vList3"/>
    <dgm:cxn modelId="{6686A6B2-0925-4925-85A3-1429AE961AB1}" type="presOf" srcId="{8CA0D45A-EE69-41AD-A8E8-7243ABBE0B2A}" destId="{17D57BC0-786F-4E71-9857-3395E4E457E2}" srcOrd="0" destOrd="0" presId="urn:microsoft.com/office/officeart/2005/8/layout/vList3"/>
    <dgm:cxn modelId="{ADE2CBE1-D049-4890-84D8-20A12BAF6BC0}" type="presParOf" srcId="{AB82ADAD-7B40-4949-A495-7D444D4ADD6B}" destId="{B06EB859-684C-4458-9D4A-A90FE58198F6}" srcOrd="0" destOrd="0" presId="urn:microsoft.com/office/officeart/2005/8/layout/vList3"/>
    <dgm:cxn modelId="{35ADECDC-436A-491E-94E8-51114DFBA23D}" type="presParOf" srcId="{B06EB859-684C-4458-9D4A-A90FE58198F6}" destId="{760BB782-9FDA-49E9-8FB2-59ABC3E2B0FB}" srcOrd="0" destOrd="0" presId="urn:microsoft.com/office/officeart/2005/8/layout/vList3"/>
    <dgm:cxn modelId="{65534C86-2DC3-4D88-A0D1-F544B79327B1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النقود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33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9B98F5C4-517D-4A3F-A23F-101A6C9C128D}" type="presOf" srcId="{8CA0D45A-EE69-41AD-A8E8-7243ABBE0B2A}" destId="{17D57BC0-786F-4E71-9857-3395E4E457E2}" srcOrd="0" destOrd="0" presId="urn:microsoft.com/office/officeart/2005/8/layout/vList3"/>
    <dgm:cxn modelId="{B4D74961-07C0-4090-80FD-DE293D4D8F96}" type="presOf" srcId="{E2B2F456-D833-4A58-9419-41746105BBF3}" destId="{AB82ADAD-7B40-4949-A495-7D444D4ADD6B}" srcOrd="0" destOrd="0" presId="urn:microsoft.com/office/officeart/2005/8/layout/vList3"/>
    <dgm:cxn modelId="{1DEC493D-5404-4CE2-8967-94CB6296E91D}" type="presParOf" srcId="{AB82ADAD-7B40-4949-A495-7D444D4ADD6B}" destId="{B06EB859-684C-4458-9D4A-A90FE58198F6}" srcOrd="0" destOrd="0" presId="urn:microsoft.com/office/officeart/2005/8/layout/vList3"/>
    <dgm:cxn modelId="{F14487A8-59DF-4203-8FC0-9FFDBEB85E5F}" type="presParOf" srcId="{B06EB859-684C-4458-9D4A-A90FE58198F6}" destId="{760BB782-9FDA-49E9-8FB2-59ABC3E2B0FB}" srcOrd="0" destOrd="0" presId="urn:microsoft.com/office/officeart/2005/8/layout/vList3"/>
    <dgm:cxn modelId="{66E93F54-E517-4D1B-8653-FBAB622F0D1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حق واجب في مال خاص لطائفة مخصوصة في وقت مخصوص.</a:t>
          </a:r>
          <a:endParaRPr lang="ar-SA" sz="80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الزكاة اصطلاحاً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65572DE-13E5-4B01-8F39-71A9B9D6D149}" type="presOf" srcId="{8CA0D45A-EE69-41AD-A8E8-7243ABBE0B2A}" destId="{17D57BC0-786F-4E71-9857-3395E4E457E2}" srcOrd="0" destOrd="0" presId="urn:microsoft.com/office/officeart/2005/8/layout/vList3"/>
    <dgm:cxn modelId="{5D40FC80-237D-418E-9113-C8E139C01955}" type="presOf" srcId="{E2B2F456-D833-4A58-9419-41746105BBF3}" destId="{AB82ADAD-7B40-4949-A495-7D444D4ADD6B}" srcOrd="0" destOrd="0" presId="urn:microsoft.com/office/officeart/2005/8/layout/vList3"/>
    <dgm:cxn modelId="{DA18D6E4-C9C7-4BFC-910C-6DF223116A8B}" type="presParOf" srcId="{AB82ADAD-7B40-4949-A495-7D444D4ADD6B}" destId="{B06EB859-684C-4458-9D4A-A90FE58198F6}" srcOrd="0" destOrd="0" presId="urn:microsoft.com/office/officeart/2005/8/layout/vList3"/>
    <dgm:cxn modelId="{ACA956AF-BD56-44D2-A52A-A552DFD435D5}" type="presParOf" srcId="{B06EB859-684C-4458-9D4A-A90FE58198F6}" destId="{760BB782-9FDA-49E9-8FB2-59ABC3E2B0FB}" srcOrd="0" destOrd="0" presId="urn:microsoft.com/office/officeart/2005/8/layout/vList3"/>
    <dgm:cxn modelId="{D294A160-DE2A-4B29-BA14-6D4EF7AFED1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مقدار نصاب الذهب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=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85 جرام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66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192CDDBB-9B3D-43C3-8A48-52EBEFA03076}" type="presOf" srcId="{8CA0D45A-EE69-41AD-A8E8-7243ABBE0B2A}" destId="{17D57BC0-786F-4E71-9857-3395E4E457E2}" srcOrd="0" destOrd="0" presId="urn:microsoft.com/office/officeart/2005/8/layout/vList3"/>
    <dgm:cxn modelId="{04AA8A9B-4DF8-4D98-A88C-0A4DA6680E9B}" type="presOf" srcId="{E2B2F456-D833-4A58-9419-41746105BBF3}" destId="{AB82ADAD-7B40-4949-A495-7D444D4ADD6B}" srcOrd="0" destOrd="0" presId="urn:microsoft.com/office/officeart/2005/8/layout/vList3"/>
    <dgm:cxn modelId="{33B6AE97-787D-438B-88DD-DB43DF4419BF}" type="presParOf" srcId="{AB82ADAD-7B40-4949-A495-7D444D4ADD6B}" destId="{B06EB859-684C-4458-9D4A-A90FE58198F6}" srcOrd="0" destOrd="0" presId="urn:microsoft.com/office/officeart/2005/8/layout/vList3"/>
    <dgm:cxn modelId="{1A510280-B0FD-4039-8A43-54708B23538A}" type="presParOf" srcId="{B06EB859-684C-4458-9D4A-A90FE58198F6}" destId="{760BB782-9FDA-49E9-8FB2-59ABC3E2B0FB}" srcOrd="0" destOrd="0" presId="urn:microsoft.com/office/officeart/2005/8/layout/vList3"/>
    <dgm:cxn modelId="{81721E83-C984-4ED3-AEF4-5FA95EF3DE3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مقدار نصاب الفضة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=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595 جرام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DD9249-2313-4AD0-8DE9-922E65816AB0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EE5E612-0172-498A-BF38-26E48DBA543D}" type="presOf" srcId="{8CA0D45A-EE69-41AD-A8E8-7243ABBE0B2A}" destId="{17D57BC0-786F-4E71-9857-3395E4E457E2}" srcOrd="0" destOrd="0" presId="urn:microsoft.com/office/officeart/2005/8/layout/vList3"/>
    <dgm:cxn modelId="{72433CDB-6E9D-4D15-A618-351618124786}" type="presParOf" srcId="{AB82ADAD-7B40-4949-A495-7D444D4ADD6B}" destId="{B06EB859-684C-4458-9D4A-A90FE58198F6}" srcOrd="0" destOrd="0" presId="urn:microsoft.com/office/officeart/2005/8/layout/vList3"/>
    <dgm:cxn modelId="{9C8D94E2-54FD-42CE-987C-9567ED4070A0}" type="presParOf" srcId="{B06EB859-684C-4458-9D4A-A90FE58198F6}" destId="{760BB782-9FDA-49E9-8FB2-59ABC3E2B0FB}" srcOrd="0" destOrd="0" presId="urn:microsoft.com/office/officeart/2005/8/layout/vList3"/>
    <dgm:cxn modelId="{7311B1DB-797C-492F-8534-C969B5CDE79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lvl="0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مقدار نصاب الأوراق النقدية</a:t>
          </a:r>
        </a:p>
        <a:p>
          <a:pPr lvl="0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=</a:t>
          </a:r>
          <a:endParaRPr lang="ar-SA" sz="96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66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مقدار نصاب الفضة × سعر الجرام الواحد وقت إخراج الزكاة </a:t>
          </a:r>
          <a:endParaRPr lang="ar-SA" sz="6600" b="1" dirty="0" smtClean="0">
            <a:solidFill>
              <a:srgbClr val="CC00CC"/>
            </a:solidFill>
            <a:latin typeface="Arabic Typesetting" panose="03020402040406030203" pitchFamily="66" charset="-78"/>
            <a:cs typeface="+mj-cs"/>
          </a:endParaRPr>
        </a:p>
        <a:p>
          <a:pPr lvl="0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6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33CC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CCE0CE91-9896-4FA9-AE5C-CFB729F22675}" type="presOf" srcId="{8CA0D45A-EE69-41AD-A8E8-7243ABBE0B2A}" destId="{17D57BC0-786F-4E71-9857-3395E4E457E2}" srcOrd="0" destOrd="0" presId="urn:microsoft.com/office/officeart/2005/8/layout/vList3"/>
    <dgm:cxn modelId="{FF1380D8-89ED-4524-816D-DF82245622CF}" type="presOf" srcId="{E2B2F456-D833-4A58-9419-41746105BBF3}" destId="{AB82ADAD-7B40-4949-A495-7D444D4ADD6B}" srcOrd="0" destOrd="0" presId="urn:microsoft.com/office/officeart/2005/8/layout/vList3"/>
    <dgm:cxn modelId="{101E84CE-B46B-4514-A54B-70B987901022}" type="presParOf" srcId="{AB82ADAD-7B40-4949-A495-7D444D4ADD6B}" destId="{B06EB859-684C-4458-9D4A-A90FE58198F6}" srcOrd="0" destOrd="0" presId="urn:microsoft.com/office/officeart/2005/8/layout/vList3"/>
    <dgm:cxn modelId="{C7DEBF9F-666C-4C2E-9581-A0F7BE91F0B9}" type="presParOf" srcId="{B06EB859-684C-4458-9D4A-A90FE58198F6}" destId="{760BB782-9FDA-49E9-8FB2-59ABC3E2B0FB}" srcOrd="0" destOrd="0" presId="urn:microsoft.com/office/officeart/2005/8/layout/vList3"/>
    <dgm:cxn modelId="{D736A25A-33E7-4E0F-9AA8-ACE23DC5255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مثال توضيحي: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595×2= </a:t>
          </a:r>
          <a:r>
            <a:rPr lang="ar-SA" sz="96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1190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ريا</a:t>
          </a:r>
          <a:r>
            <a:rPr lang="ar-SA" sz="96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ل» </a:t>
          </a:r>
          <a:r>
            <a:rPr lang="ar-SA" sz="72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الحد الأدنى من النصاب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1B09F951-28F4-4BDD-8C3B-03946B16A874}" type="presOf" srcId="{E2B2F456-D833-4A58-9419-41746105BBF3}" destId="{AB82ADAD-7B40-4949-A495-7D444D4ADD6B}" srcOrd="0" destOrd="0" presId="urn:microsoft.com/office/officeart/2005/8/layout/vList3"/>
    <dgm:cxn modelId="{021CA8D4-5C23-43EA-B99F-F4B50F978743}" type="presOf" srcId="{8CA0D45A-EE69-41AD-A8E8-7243ABBE0B2A}" destId="{17D57BC0-786F-4E71-9857-3395E4E457E2}" srcOrd="0" destOrd="0" presId="urn:microsoft.com/office/officeart/2005/8/layout/vList3"/>
    <dgm:cxn modelId="{25B6B0BD-30D7-4ACB-BE15-A57D266D9F30}" type="presParOf" srcId="{AB82ADAD-7B40-4949-A495-7D444D4ADD6B}" destId="{B06EB859-684C-4458-9D4A-A90FE58198F6}" srcOrd="0" destOrd="0" presId="urn:microsoft.com/office/officeart/2005/8/layout/vList3"/>
    <dgm:cxn modelId="{76DAC0A8-56CD-4BB0-AA1C-928299BB89AB}" type="presParOf" srcId="{B06EB859-684C-4458-9D4A-A90FE58198F6}" destId="{760BB782-9FDA-49E9-8FB2-59ABC3E2B0FB}" srcOrd="0" destOrd="0" presId="urn:microsoft.com/office/officeart/2005/8/layout/vList3"/>
    <dgm:cxn modelId="{2C84D48E-6896-4463-BD38-13A365290283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المقدار الواجب في زكاة النقود =</a:t>
          </a:r>
        </a:p>
        <a:p>
          <a:r>
            <a:rPr lang="ar-SA" sz="72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ربع العشر ( 2,5 % )</a:t>
          </a:r>
        </a:p>
        <a:p>
          <a:r>
            <a:rPr lang="ar-SA" sz="72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قسمة المبلغ على ( 40 )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0BEBCD5-061E-4239-A01D-A06A8072EEB6}" type="presOf" srcId="{E2B2F456-D833-4A58-9419-41746105BBF3}" destId="{AB82ADAD-7B40-4949-A495-7D444D4ADD6B}" srcOrd="0" destOrd="0" presId="urn:microsoft.com/office/officeart/2005/8/layout/vList3"/>
    <dgm:cxn modelId="{FBD7861A-A7F0-48D0-B2B7-6BB68DCF9185}" type="presOf" srcId="{8CA0D45A-EE69-41AD-A8E8-7243ABBE0B2A}" destId="{17D57BC0-786F-4E71-9857-3395E4E457E2}" srcOrd="0" destOrd="0" presId="urn:microsoft.com/office/officeart/2005/8/layout/vList3"/>
    <dgm:cxn modelId="{C42150AE-D92A-42E5-95CC-4FE563CA65F7}" type="presParOf" srcId="{AB82ADAD-7B40-4949-A495-7D444D4ADD6B}" destId="{B06EB859-684C-4458-9D4A-A90FE58198F6}" srcOrd="0" destOrd="0" presId="urn:microsoft.com/office/officeart/2005/8/layout/vList3"/>
    <dgm:cxn modelId="{6AB77CE4-380F-4B04-8E74-B13B1698C468}" type="presParOf" srcId="{B06EB859-684C-4458-9D4A-A90FE58198F6}" destId="{760BB782-9FDA-49E9-8FB2-59ABC3E2B0FB}" srcOrd="0" destOrd="0" presId="urn:microsoft.com/office/officeart/2005/8/layout/vList3"/>
    <dgm:cxn modelId="{0E91518D-6415-4CEA-9453-08DA37A00110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الديون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657EA2-5A31-459E-AE7F-0993D7C7C6AC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B6D7AB9C-48E3-4D62-A980-584BBB3B4EBA}" type="presOf" srcId="{8CA0D45A-EE69-41AD-A8E8-7243ABBE0B2A}" destId="{17D57BC0-786F-4E71-9857-3395E4E457E2}" srcOrd="0" destOrd="0" presId="urn:microsoft.com/office/officeart/2005/8/layout/vList3"/>
    <dgm:cxn modelId="{A4CF8AEB-C8C1-480D-9002-D7A6CCEDB2CB}" type="presParOf" srcId="{AB82ADAD-7B40-4949-A495-7D444D4ADD6B}" destId="{B06EB859-684C-4458-9D4A-A90FE58198F6}" srcOrd="0" destOrd="0" presId="urn:microsoft.com/office/officeart/2005/8/layout/vList3"/>
    <dgm:cxn modelId="{9F233384-BC98-41E2-B293-BCD0FA167415}" type="presParOf" srcId="{B06EB859-684C-4458-9D4A-A90FE58198F6}" destId="{760BB782-9FDA-49E9-8FB2-59ABC3E2B0FB}" srcOrd="0" destOrd="0" presId="urn:microsoft.com/office/officeart/2005/8/layout/vList3"/>
    <dgm:cxn modelId="{9DF50B22-E7AE-48E7-B57A-A34E1AF19CF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المال الذي يثبت في الذمة بسبب مباح مثل: القرض ، البيع بالتقسيط ، بيع السلم ، عدم دفع أجرة العقار 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72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الدين</a:t>
          </a:r>
          <a:endParaRPr lang="ar-SA" sz="72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DA9A724E-6743-4BCB-BF6F-A039F3FD49AA}" type="presOf" srcId="{E2B2F456-D833-4A58-9419-41746105BBF3}" destId="{AB82ADAD-7B40-4949-A495-7D444D4ADD6B}" srcOrd="0" destOrd="0" presId="urn:microsoft.com/office/officeart/2005/8/layout/vList3"/>
    <dgm:cxn modelId="{A3C71359-F144-493A-8D35-D72555BA87A4}" type="presOf" srcId="{8CA0D45A-EE69-41AD-A8E8-7243ABBE0B2A}" destId="{17D57BC0-786F-4E71-9857-3395E4E457E2}" srcOrd="0" destOrd="0" presId="urn:microsoft.com/office/officeart/2005/8/layout/vList3"/>
    <dgm:cxn modelId="{B0B6BEF6-8B99-4E16-97DE-4FE7BA966A95}" type="presParOf" srcId="{AB82ADAD-7B40-4949-A495-7D444D4ADD6B}" destId="{B06EB859-684C-4458-9D4A-A90FE58198F6}" srcOrd="0" destOrd="0" presId="urn:microsoft.com/office/officeart/2005/8/layout/vList3"/>
    <dgm:cxn modelId="{B073A373-087F-4608-B3A8-80AAF843EEB2}" type="presParOf" srcId="{B06EB859-684C-4458-9D4A-A90FE58198F6}" destId="{760BB782-9FDA-49E9-8FB2-59ABC3E2B0FB}" srcOrd="0" destOrd="0" presId="urn:microsoft.com/office/officeart/2005/8/layout/vList3"/>
    <dgm:cxn modelId="{19C4299D-5D61-4043-A98C-DA29F65C80D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والشخص إما أن يكون دائناً أو مديناً</a:t>
          </a:r>
          <a:endParaRPr lang="ar-SA" sz="96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أحوال الدين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C5A83193-10AE-4206-8732-B95242C36798}" type="presOf" srcId="{8CA0D45A-EE69-41AD-A8E8-7243ABBE0B2A}" destId="{17D57BC0-786F-4E71-9857-3395E4E457E2}" srcOrd="0" destOrd="0" presId="urn:microsoft.com/office/officeart/2005/8/layout/vList3"/>
    <dgm:cxn modelId="{D3197FDF-ACFD-4B7F-B2D8-FDC2302DB177}" type="presOf" srcId="{E2B2F456-D833-4A58-9419-41746105BBF3}" destId="{AB82ADAD-7B40-4949-A495-7D444D4ADD6B}" srcOrd="0" destOrd="0" presId="urn:microsoft.com/office/officeart/2005/8/layout/vList3"/>
    <dgm:cxn modelId="{56763CFE-5886-403E-B7B8-136EA22899C2}" type="presParOf" srcId="{AB82ADAD-7B40-4949-A495-7D444D4ADD6B}" destId="{B06EB859-684C-4458-9D4A-A90FE58198F6}" srcOrd="0" destOrd="0" presId="urn:microsoft.com/office/officeart/2005/8/layout/vList3"/>
    <dgm:cxn modelId="{A5852C6B-0D59-461E-8377-2AC82AB5B1EE}" type="presParOf" srcId="{B06EB859-684C-4458-9D4A-A90FE58198F6}" destId="{760BB782-9FDA-49E9-8FB2-59ABC3E2B0FB}" srcOrd="0" destOrd="0" presId="urn:microsoft.com/office/officeart/2005/8/layout/vList3"/>
    <dgm:cxn modelId="{734E91A9-2723-424B-8D69-031BC53FAE6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الدائن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82C0121-4854-470A-983D-A729A2DB1F26}" type="presOf" srcId="{E2B2F456-D833-4A58-9419-41746105BBF3}" destId="{AB82ADAD-7B40-4949-A495-7D444D4ADD6B}" srcOrd="0" destOrd="0" presId="urn:microsoft.com/office/officeart/2005/8/layout/vList3"/>
    <dgm:cxn modelId="{0C86488A-CAD1-4588-AD42-61B7E1F2B386}" type="presOf" srcId="{8CA0D45A-EE69-41AD-A8E8-7243ABBE0B2A}" destId="{17D57BC0-786F-4E71-9857-3395E4E457E2}" srcOrd="0" destOrd="0" presId="urn:microsoft.com/office/officeart/2005/8/layout/vList3"/>
    <dgm:cxn modelId="{15D73245-B169-4E82-A70B-38E2FAB4F205}" type="presParOf" srcId="{AB82ADAD-7B40-4949-A495-7D444D4ADD6B}" destId="{B06EB859-684C-4458-9D4A-A90FE58198F6}" srcOrd="0" destOrd="0" presId="urn:microsoft.com/office/officeart/2005/8/layout/vList3"/>
    <dgm:cxn modelId="{97ECB158-DDB1-4DD1-A699-48330BEB828E}" type="presParOf" srcId="{B06EB859-684C-4458-9D4A-A90FE58198F6}" destId="{760BB782-9FDA-49E9-8FB2-59ABC3E2B0FB}" srcOrd="0" destOrd="0" presId="urn:microsoft.com/office/officeart/2005/8/layout/vList3"/>
    <dgm:cxn modelId="{037369D0-2904-47C5-815E-50EE711CB7C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المدين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66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1D826DCF-F479-4509-BFAC-6101CB996B3E}" type="presOf" srcId="{E2B2F456-D833-4A58-9419-41746105BBF3}" destId="{AB82ADAD-7B40-4949-A495-7D444D4ADD6B}" srcOrd="0" destOrd="0" presId="urn:microsoft.com/office/officeart/2005/8/layout/vList3"/>
    <dgm:cxn modelId="{4E595F00-E545-4D9E-B72D-15FF1C388B1D}" type="presOf" srcId="{8CA0D45A-EE69-41AD-A8E8-7243ABBE0B2A}" destId="{17D57BC0-786F-4E71-9857-3395E4E457E2}" srcOrd="0" destOrd="0" presId="urn:microsoft.com/office/officeart/2005/8/layout/vList3"/>
    <dgm:cxn modelId="{5C9A894D-9046-4473-9BC2-10B844260F4D}" type="presParOf" srcId="{AB82ADAD-7B40-4949-A495-7D444D4ADD6B}" destId="{B06EB859-684C-4458-9D4A-A90FE58198F6}" srcOrd="0" destOrd="0" presId="urn:microsoft.com/office/officeart/2005/8/layout/vList3"/>
    <dgm:cxn modelId="{7321E048-BAFF-4C8C-824E-BCCDBA50BF98}" type="presParOf" srcId="{B06EB859-684C-4458-9D4A-A90FE58198F6}" destId="{760BB782-9FDA-49E9-8FB2-59ABC3E2B0FB}" srcOrd="0" destOrd="0" presId="urn:microsoft.com/office/officeart/2005/8/layout/vList3"/>
    <dgm:cxn modelId="{0C61C5DD-E2D9-47FE-8842-F915B0F6E7D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وَأَقِيمُوا الصَّلَاةَ وَآتُوا الزَّكَاةَ }</a:t>
          </a:r>
          <a:endParaRPr lang="ar-SA" sz="96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الزكاة أحد أركان الإسلام...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33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D2CB3AA2-1C74-42A1-B50A-F2EA3947C7AB}" type="presOf" srcId="{8CA0D45A-EE69-41AD-A8E8-7243ABBE0B2A}" destId="{17D57BC0-786F-4E71-9857-3395E4E457E2}" srcOrd="0" destOrd="0" presId="urn:microsoft.com/office/officeart/2005/8/layout/vList3"/>
    <dgm:cxn modelId="{B3F93963-40A7-41AE-BE99-A21ADBF2631B}" type="presOf" srcId="{E2B2F456-D833-4A58-9419-41746105BBF3}" destId="{AB82ADAD-7B40-4949-A495-7D444D4ADD6B}" srcOrd="0" destOrd="0" presId="urn:microsoft.com/office/officeart/2005/8/layout/vList3"/>
    <dgm:cxn modelId="{1F38889C-8075-44A4-9DC5-704CFF103283}" type="presParOf" srcId="{AB82ADAD-7B40-4949-A495-7D444D4ADD6B}" destId="{B06EB859-684C-4458-9D4A-A90FE58198F6}" srcOrd="0" destOrd="0" presId="urn:microsoft.com/office/officeart/2005/8/layout/vList3"/>
    <dgm:cxn modelId="{E5126862-CE27-4002-B270-E8C6B77365F4}" type="presParOf" srcId="{B06EB859-684C-4458-9D4A-A90FE58198F6}" destId="{760BB782-9FDA-49E9-8FB2-59ABC3E2B0FB}" srcOrd="0" destOrd="0" presId="urn:microsoft.com/office/officeart/2005/8/layout/vList3"/>
    <dgm:cxn modelId="{7E0A73E8-C172-49A3-9B0F-F74C8FAA41A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مصارف الزكاة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99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D903718-B984-4517-AC26-88D9DD58FC13}" type="presOf" srcId="{E2B2F456-D833-4A58-9419-41746105BBF3}" destId="{AB82ADAD-7B40-4949-A495-7D444D4ADD6B}" srcOrd="0" destOrd="0" presId="urn:microsoft.com/office/officeart/2005/8/layout/vList3"/>
    <dgm:cxn modelId="{B478FE55-714D-4EF5-AA2E-8D9ED09BD525}" type="presOf" srcId="{8CA0D45A-EE69-41AD-A8E8-7243ABBE0B2A}" destId="{17D57BC0-786F-4E71-9857-3395E4E457E2}" srcOrd="0" destOrd="0" presId="urn:microsoft.com/office/officeart/2005/8/layout/vList3"/>
    <dgm:cxn modelId="{2B2A04FE-8827-4B4D-A47B-6AD01E98D9FB}" type="presParOf" srcId="{AB82ADAD-7B40-4949-A495-7D444D4ADD6B}" destId="{B06EB859-684C-4458-9D4A-A90FE58198F6}" srcOrd="0" destOrd="0" presId="urn:microsoft.com/office/officeart/2005/8/layout/vList3"/>
    <dgm:cxn modelId="{D9D53D63-5566-4EC6-B12F-C0CDF22E6390}" type="presParOf" srcId="{B06EB859-684C-4458-9D4A-A90FE58198F6}" destId="{760BB782-9FDA-49E9-8FB2-59ABC3E2B0FB}" srcOrd="0" destOrd="0" presId="urn:microsoft.com/office/officeart/2005/8/layout/vList3"/>
    <dgm:cxn modelId="{9A65D7FB-84E6-427D-94AB-544298EF1EF0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(1) و (2)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الفقراء والمساكين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75D7FE8-6D8F-477F-9B76-88C029F1A389}" type="presOf" srcId="{8CA0D45A-EE69-41AD-A8E8-7243ABBE0B2A}" destId="{17D57BC0-786F-4E71-9857-3395E4E457E2}" srcOrd="0" destOrd="0" presId="urn:microsoft.com/office/officeart/2005/8/layout/vList3"/>
    <dgm:cxn modelId="{3DBABF88-04F8-4768-81A4-E57808ABE2A5}" type="presOf" srcId="{E2B2F456-D833-4A58-9419-41746105BBF3}" destId="{AB82ADAD-7B40-4949-A495-7D444D4ADD6B}" srcOrd="0" destOrd="0" presId="urn:microsoft.com/office/officeart/2005/8/layout/vList3"/>
    <dgm:cxn modelId="{8D92D3B8-092D-4BE2-B5FA-3F96CCFFF6F4}" type="presParOf" srcId="{AB82ADAD-7B40-4949-A495-7D444D4ADD6B}" destId="{B06EB859-684C-4458-9D4A-A90FE58198F6}" srcOrd="0" destOrd="0" presId="urn:microsoft.com/office/officeart/2005/8/layout/vList3"/>
    <dgm:cxn modelId="{7D43F7F0-C528-45DD-824D-C02F7B4D38CF}" type="presParOf" srcId="{B06EB859-684C-4458-9D4A-A90FE58198F6}" destId="{760BB782-9FDA-49E9-8FB2-59ABC3E2B0FB}" srcOrd="0" destOrd="0" presId="urn:microsoft.com/office/officeart/2005/8/layout/vList3"/>
    <dgm:cxn modelId="{EA85C7FA-07F1-4175-893B-4ADD5FDF5FC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(3) 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العاملون عليها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34B843A-91DE-44B8-965F-63A366CB213D}" type="presOf" srcId="{8CA0D45A-EE69-41AD-A8E8-7243ABBE0B2A}" destId="{17D57BC0-786F-4E71-9857-3395E4E457E2}" srcOrd="0" destOrd="0" presId="urn:microsoft.com/office/officeart/2005/8/layout/vList3"/>
    <dgm:cxn modelId="{EDBBD1DA-C07D-4DF7-B1F8-890D1F8C9618}" type="presOf" srcId="{E2B2F456-D833-4A58-9419-41746105BBF3}" destId="{AB82ADAD-7B40-4949-A495-7D444D4ADD6B}" srcOrd="0" destOrd="0" presId="urn:microsoft.com/office/officeart/2005/8/layout/vList3"/>
    <dgm:cxn modelId="{C42777F5-2221-49D3-9272-C00AF62F8D3F}" type="presParOf" srcId="{AB82ADAD-7B40-4949-A495-7D444D4ADD6B}" destId="{B06EB859-684C-4458-9D4A-A90FE58198F6}" srcOrd="0" destOrd="0" presId="urn:microsoft.com/office/officeart/2005/8/layout/vList3"/>
    <dgm:cxn modelId="{E871CD7E-CE96-4993-B47C-C0482F44C454}" type="presParOf" srcId="{B06EB859-684C-4458-9D4A-A90FE58198F6}" destId="{760BB782-9FDA-49E9-8FB2-59ABC3E2B0FB}" srcOrd="0" destOrd="0" presId="urn:microsoft.com/office/officeart/2005/8/layout/vList3"/>
    <dgm:cxn modelId="{478064CB-47A6-442E-9BA6-73133D8D6FA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(4)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المؤلفة قلوبهم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33CC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CF263A-E5EA-496E-A773-837F9CB427B9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55FCD19-6138-489A-B1E7-1AACFE23EEF6}" type="presOf" srcId="{E2B2F456-D833-4A58-9419-41746105BBF3}" destId="{AB82ADAD-7B40-4949-A495-7D444D4ADD6B}" srcOrd="0" destOrd="0" presId="urn:microsoft.com/office/officeart/2005/8/layout/vList3"/>
    <dgm:cxn modelId="{8C5E372C-A156-46ED-86FD-D91AC2F971BB}" type="presParOf" srcId="{AB82ADAD-7B40-4949-A495-7D444D4ADD6B}" destId="{B06EB859-684C-4458-9D4A-A90FE58198F6}" srcOrd="0" destOrd="0" presId="urn:microsoft.com/office/officeart/2005/8/layout/vList3"/>
    <dgm:cxn modelId="{CE52BAF9-99F0-4FF4-B5CF-05B186D021A5}" type="presParOf" srcId="{B06EB859-684C-4458-9D4A-A90FE58198F6}" destId="{760BB782-9FDA-49E9-8FB2-59ABC3E2B0FB}" srcOrd="0" destOrd="0" presId="urn:microsoft.com/office/officeart/2005/8/layout/vList3"/>
    <dgm:cxn modelId="{C628B31D-847E-4D01-87BC-FAD5515CBF0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(5)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فك الرقاب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9BB3DE85-59AE-460D-A657-7C4AFD274359}" type="presOf" srcId="{8CA0D45A-EE69-41AD-A8E8-7243ABBE0B2A}" destId="{17D57BC0-786F-4E71-9857-3395E4E457E2}" srcOrd="0" destOrd="0" presId="urn:microsoft.com/office/officeart/2005/8/layout/vList3"/>
    <dgm:cxn modelId="{6B343372-5B98-42B3-BB73-FA56C31B485A}" type="presOf" srcId="{E2B2F456-D833-4A58-9419-41746105BBF3}" destId="{AB82ADAD-7B40-4949-A495-7D444D4ADD6B}" srcOrd="0" destOrd="0" presId="urn:microsoft.com/office/officeart/2005/8/layout/vList3"/>
    <dgm:cxn modelId="{4F714C3A-48D0-4280-923A-381FD9AB9A60}" type="presParOf" srcId="{AB82ADAD-7B40-4949-A495-7D444D4ADD6B}" destId="{B06EB859-684C-4458-9D4A-A90FE58198F6}" srcOrd="0" destOrd="0" presId="urn:microsoft.com/office/officeart/2005/8/layout/vList3"/>
    <dgm:cxn modelId="{3C9B56AA-9090-495F-BA6E-1C5576500E1A}" type="presParOf" srcId="{B06EB859-684C-4458-9D4A-A90FE58198F6}" destId="{760BB782-9FDA-49E9-8FB2-59ABC3E2B0FB}" srcOrd="0" destOrd="0" presId="urn:microsoft.com/office/officeart/2005/8/layout/vList3"/>
    <dgm:cxn modelId="{4DC3064E-7029-448A-B425-8B02A29E321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(6)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الغارمون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99FF99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D2865621-AA36-4E51-A3D9-BAA597DF966D}" type="presOf" srcId="{E2B2F456-D833-4A58-9419-41746105BBF3}" destId="{AB82ADAD-7B40-4949-A495-7D444D4ADD6B}" srcOrd="0" destOrd="0" presId="urn:microsoft.com/office/officeart/2005/8/layout/vList3"/>
    <dgm:cxn modelId="{4A25C02E-5BAD-4AA7-B152-DEF304D5B9AF}" type="presOf" srcId="{8CA0D45A-EE69-41AD-A8E8-7243ABBE0B2A}" destId="{17D57BC0-786F-4E71-9857-3395E4E457E2}" srcOrd="0" destOrd="0" presId="urn:microsoft.com/office/officeart/2005/8/layout/vList3"/>
    <dgm:cxn modelId="{7DC775BA-6838-4FE9-913B-E58FDA6B92C2}" type="presParOf" srcId="{AB82ADAD-7B40-4949-A495-7D444D4ADD6B}" destId="{B06EB859-684C-4458-9D4A-A90FE58198F6}" srcOrd="0" destOrd="0" presId="urn:microsoft.com/office/officeart/2005/8/layout/vList3"/>
    <dgm:cxn modelId="{16E7A3AF-55D6-48FA-B823-A6D5FFD52719}" type="presParOf" srcId="{B06EB859-684C-4458-9D4A-A90FE58198F6}" destId="{760BB782-9FDA-49E9-8FB2-59ABC3E2B0FB}" srcOrd="0" destOrd="0" presId="urn:microsoft.com/office/officeart/2005/8/layout/vList3"/>
    <dgm:cxn modelId="{5425052F-61B2-46DF-9EB4-AA66D9DC0F5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(7)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سبيل الله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88EB95-4960-4831-B38E-D5F2F569E2BD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45A0BD13-C133-48D3-BABB-5F8B17F3C681}" type="presOf" srcId="{E2B2F456-D833-4A58-9419-41746105BBF3}" destId="{AB82ADAD-7B40-4949-A495-7D444D4ADD6B}" srcOrd="0" destOrd="0" presId="urn:microsoft.com/office/officeart/2005/8/layout/vList3"/>
    <dgm:cxn modelId="{6BE151CA-0B74-4C84-80DC-AA79BC44EBD8}" type="presParOf" srcId="{AB82ADAD-7B40-4949-A495-7D444D4ADD6B}" destId="{B06EB859-684C-4458-9D4A-A90FE58198F6}" srcOrd="0" destOrd="0" presId="urn:microsoft.com/office/officeart/2005/8/layout/vList3"/>
    <dgm:cxn modelId="{EF7998DF-0789-4FBA-B9D2-BF317E26F609}" type="presParOf" srcId="{B06EB859-684C-4458-9D4A-A90FE58198F6}" destId="{760BB782-9FDA-49E9-8FB2-59ABC3E2B0FB}" srcOrd="0" destOrd="0" presId="urn:microsoft.com/office/officeart/2005/8/layout/vList3"/>
    <dgm:cxn modelId="{46C20B75-22E6-4682-BC72-CE2F8C5B904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(8)</a:t>
          </a: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ابن السبيل</a:t>
          </a:r>
          <a:endParaRPr lang="ar-SA" sz="96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20EAC317-EE57-4819-99C7-BC66418C7E38}" type="presOf" srcId="{8CA0D45A-EE69-41AD-A8E8-7243ABBE0B2A}" destId="{17D57BC0-786F-4E71-9857-3395E4E457E2}" srcOrd="0" destOrd="0" presId="urn:microsoft.com/office/officeart/2005/8/layout/vList3"/>
    <dgm:cxn modelId="{CD9BCA6A-C81F-4E50-ABC4-76C93DC633F0}" type="presOf" srcId="{E2B2F456-D833-4A58-9419-41746105BBF3}" destId="{AB82ADAD-7B40-4949-A495-7D444D4ADD6B}" srcOrd="0" destOrd="0" presId="urn:microsoft.com/office/officeart/2005/8/layout/vList3"/>
    <dgm:cxn modelId="{6FC6C8EB-ED35-4176-9B23-1913CD6C4610}" type="presParOf" srcId="{AB82ADAD-7B40-4949-A495-7D444D4ADD6B}" destId="{B06EB859-684C-4458-9D4A-A90FE58198F6}" srcOrd="0" destOrd="0" presId="urn:microsoft.com/office/officeart/2005/8/layout/vList3"/>
    <dgm:cxn modelId="{698A3E79-346E-4D5F-9128-81C407835D84}" type="presParOf" srcId="{B06EB859-684C-4458-9D4A-A90FE58198F6}" destId="{760BB782-9FDA-49E9-8FB2-59ABC3E2B0FB}" srcOrd="0" destOrd="0" presId="urn:microsoft.com/office/officeart/2005/8/layout/vList3"/>
    <dgm:cxn modelId="{8A95748E-DD09-43DA-801B-D8ED3DE57D9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تدريبات على حساب الزكاة في الأموال الخاصة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A1DFDE-0A61-46CE-B9F6-2FEC67D66B86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C1C838F-3D3E-42AE-A579-BD0B21C8537D}" type="presOf" srcId="{E2B2F456-D833-4A58-9419-41746105BBF3}" destId="{AB82ADAD-7B40-4949-A495-7D444D4ADD6B}" srcOrd="0" destOrd="0" presId="urn:microsoft.com/office/officeart/2005/8/layout/vList3"/>
    <dgm:cxn modelId="{8DEAD916-5955-4BD5-B966-AE9C46811344}" type="presParOf" srcId="{AB82ADAD-7B40-4949-A495-7D444D4ADD6B}" destId="{B06EB859-684C-4458-9D4A-A90FE58198F6}" srcOrd="0" destOrd="0" presId="urn:microsoft.com/office/officeart/2005/8/layout/vList3"/>
    <dgm:cxn modelId="{291E405F-1C42-4EC4-9867-92FC64B1096D}" type="presParOf" srcId="{B06EB859-684C-4458-9D4A-A90FE58198F6}" destId="{760BB782-9FDA-49E9-8FB2-59ABC3E2B0FB}" srcOrd="0" destOrd="0" presId="urn:microsoft.com/office/officeart/2005/8/layout/vList3"/>
    <dgm:cxn modelId="{0CF441AB-4E6C-43BD-9759-03421E76E4B7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حصر وعاء الزكاة</a:t>
          </a:r>
          <a:endParaRPr lang="ar-SA" sz="96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المرحلة الأولى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99FF99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FF6B5291-7472-4739-AB4F-4CBE289FCA6D}" type="presOf" srcId="{E2B2F456-D833-4A58-9419-41746105BBF3}" destId="{AB82ADAD-7B40-4949-A495-7D444D4ADD6B}" srcOrd="0" destOrd="0" presId="urn:microsoft.com/office/officeart/2005/8/layout/vList3"/>
    <dgm:cxn modelId="{40B85BC4-0B33-4E33-9F47-0572950B0FBC}" type="presOf" srcId="{8CA0D45A-EE69-41AD-A8E8-7243ABBE0B2A}" destId="{17D57BC0-786F-4E71-9857-3395E4E457E2}" srcOrd="0" destOrd="0" presId="urn:microsoft.com/office/officeart/2005/8/layout/vList3"/>
    <dgm:cxn modelId="{42CFACD2-AFDC-4CAA-96CC-A69B1FE120DA}" type="presParOf" srcId="{AB82ADAD-7B40-4949-A495-7D444D4ADD6B}" destId="{B06EB859-684C-4458-9D4A-A90FE58198F6}" srcOrd="0" destOrd="0" presId="urn:microsoft.com/office/officeart/2005/8/layout/vList3"/>
    <dgm:cxn modelId="{EF4756ED-C0BB-4277-966D-E6C6FCB598D6}" type="presParOf" srcId="{B06EB859-684C-4458-9D4A-A90FE58198F6}" destId="{760BB782-9FDA-49E9-8FB2-59ABC3E2B0FB}" srcOrd="0" destOrd="0" presId="urn:microsoft.com/office/officeart/2005/8/layout/vList3"/>
    <dgm:cxn modelId="{27D0FD8F-BF4B-4187-A161-25A447546DB6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بني الإسلام على خمس: وذكر منها : وإيتاء الزكاة )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الزكاة أحد أركان الإسلام..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66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D19899-CF85-427F-924A-7E85DD8EC5B3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2B7B2C8-811A-4200-BDEB-B5F38F3A4308}" type="presOf" srcId="{E2B2F456-D833-4A58-9419-41746105BBF3}" destId="{AB82ADAD-7B40-4949-A495-7D444D4ADD6B}" srcOrd="0" destOrd="0" presId="urn:microsoft.com/office/officeart/2005/8/layout/vList3"/>
    <dgm:cxn modelId="{8813E474-978B-4A26-98EB-1B1132245D26}" type="presParOf" srcId="{AB82ADAD-7B40-4949-A495-7D444D4ADD6B}" destId="{B06EB859-684C-4458-9D4A-A90FE58198F6}" srcOrd="0" destOrd="0" presId="urn:microsoft.com/office/officeart/2005/8/layout/vList3"/>
    <dgm:cxn modelId="{2CA13FF6-A27A-4A73-B7AE-593823FBC6F5}" type="presParOf" srcId="{B06EB859-684C-4458-9D4A-A90FE58198F6}" destId="{760BB782-9FDA-49E9-8FB2-59ABC3E2B0FB}" srcOrd="0" destOrd="0" presId="urn:microsoft.com/office/officeart/2005/8/layout/vList3"/>
    <dgm:cxn modelId="{C0F0947B-5A07-4DC9-8732-C8E74B9A8A3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إضافة الدين الحال الذي له على موسر غير مماطل</a:t>
          </a:r>
          <a:endParaRPr lang="ar-SA" sz="80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المرحلة الثانية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33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06419-862C-4AAD-BB7A-1D38182F70EC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292B6C6B-F7C8-40B8-AB77-90F90473572E}" type="presOf" srcId="{8CA0D45A-EE69-41AD-A8E8-7243ABBE0B2A}" destId="{17D57BC0-786F-4E71-9857-3395E4E457E2}" srcOrd="0" destOrd="0" presId="urn:microsoft.com/office/officeart/2005/8/layout/vList3"/>
    <dgm:cxn modelId="{194F02EE-FC3A-40AC-BC84-AF30BF7E80DC}" type="presParOf" srcId="{AB82ADAD-7B40-4949-A495-7D444D4ADD6B}" destId="{B06EB859-684C-4458-9D4A-A90FE58198F6}" srcOrd="0" destOrd="0" presId="urn:microsoft.com/office/officeart/2005/8/layout/vList3"/>
    <dgm:cxn modelId="{B5975F21-68CF-4E23-9C8C-BDDBAA67FC70}" type="presParOf" srcId="{B06EB859-684C-4458-9D4A-A90FE58198F6}" destId="{760BB782-9FDA-49E9-8FB2-59ABC3E2B0FB}" srcOrd="0" destOrd="0" presId="urn:microsoft.com/office/officeart/2005/8/layout/vList3"/>
    <dgm:cxn modelId="{65E7B69B-136B-42AF-81D7-DB8349F12F0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خصم الدين الحال عليه الذي يراد سداده</a:t>
          </a:r>
          <a:endParaRPr lang="ar-SA" sz="96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المرحلة الثالثة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50575E-F153-4813-8870-A6B4352C4F21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6A72B13-0427-4ED5-8BBD-73C91B8B1C99}" type="presOf" srcId="{8CA0D45A-EE69-41AD-A8E8-7243ABBE0B2A}" destId="{17D57BC0-786F-4E71-9857-3395E4E457E2}" srcOrd="0" destOrd="0" presId="urn:microsoft.com/office/officeart/2005/8/layout/vList3"/>
    <dgm:cxn modelId="{B15EC09F-60F8-4629-BAA8-3074A8D8D271}" type="presParOf" srcId="{AB82ADAD-7B40-4949-A495-7D444D4ADD6B}" destId="{B06EB859-684C-4458-9D4A-A90FE58198F6}" srcOrd="0" destOrd="0" presId="urn:microsoft.com/office/officeart/2005/8/layout/vList3"/>
    <dgm:cxn modelId="{E0F1C670-96B8-435A-AC87-3DA7DF3055E6}" type="presParOf" srcId="{B06EB859-684C-4458-9D4A-A90FE58198F6}" destId="{760BB782-9FDA-49E9-8FB2-59ABC3E2B0FB}" srcOrd="0" destOrd="0" presId="urn:microsoft.com/office/officeart/2005/8/layout/vList3"/>
    <dgm:cxn modelId="{D129492C-7A0D-475B-8403-0D31084F505B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أمثلة تطبيقية محلولة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99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A71A62-A3FA-4618-A48B-434EDE09265D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109BA8E1-3B98-44CE-8227-1D60EAE8E0AA}" type="presOf" srcId="{8CA0D45A-EE69-41AD-A8E8-7243ABBE0B2A}" destId="{17D57BC0-786F-4E71-9857-3395E4E457E2}" srcOrd="0" destOrd="0" presId="urn:microsoft.com/office/officeart/2005/8/layout/vList3"/>
    <dgm:cxn modelId="{0E0BDCCA-B397-4B03-90D3-A614A7A1E89D}" type="presParOf" srcId="{AB82ADAD-7B40-4949-A495-7D444D4ADD6B}" destId="{B06EB859-684C-4458-9D4A-A90FE58198F6}" srcOrd="0" destOrd="0" presId="urn:microsoft.com/office/officeart/2005/8/layout/vList3"/>
    <dgm:cxn modelId="{A019A59B-6857-4346-8D29-5C89480BC0E5}" type="presParOf" srcId="{B06EB859-684C-4458-9D4A-A90FE58198F6}" destId="{760BB782-9FDA-49E9-8FB2-59ABC3E2B0FB}" srcOrd="0" destOrd="0" presId="urn:microsoft.com/office/officeart/2005/8/layout/vList3"/>
    <dgm:cxn modelId="{30791245-2A32-446E-9477-CEAE85DCC20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أجمعت الأمة على وجوبها وفرضيتها وأن من جحدها  كفر...</a:t>
          </a:r>
          <a:endParaRPr lang="ar-SA" sz="8800" b="1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الزكاة أحد أركان الإسلام..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99FF99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7E828AB8-AE78-4B06-9201-EAB8631985D6}" type="presOf" srcId="{8CA0D45A-EE69-41AD-A8E8-7243ABBE0B2A}" destId="{17D57BC0-786F-4E71-9857-3395E4E457E2}" srcOrd="0" destOrd="0" presId="urn:microsoft.com/office/officeart/2005/8/layout/vList3"/>
    <dgm:cxn modelId="{2CFB8305-A271-4F03-ADBD-82431E0C1947}" type="presOf" srcId="{E2B2F456-D833-4A58-9419-41746105BBF3}" destId="{AB82ADAD-7B40-4949-A495-7D444D4ADD6B}" srcOrd="0" destOrd="0" presId="urn:microsoft.com/office/officeart/2005/8/layout/vList3"/>
    <dgm:cxn modelId="{2513A9BC-7CD9-484D-9339-BB8E1CE0EE14}" type="presParOf" srcId="{AB82ADAD-7B40-4949-A495-7D444D4ADD6B}" destId="{B06EB859-684C-4458-9D4A-A90FE58198F6}" srcOrd="0" destOrd="0" presId="urn:microsoft.com/office/officeart/2005/8/layout/vList3"/>
    <dgm:cxn modelId="{1021B83C-111F-46C8-B9CA-F9C3F0854E7D}" type="presParOf" srcId="{B06EB859-684C-4458-9D4A-A90FE58198F6}" destId="{760BB782-9FDA-49E9-8FB2-59ABC3E2B0FB}" srcOrd="0" destOrd="0" presId="urn:microsoft.com/office/officeart/2005/8/layout/vList3"/>
    <dgm:cxn modelId="{EF3D1C67-321E-4482-B4A6-FED9F67D2DE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(1) بهيمة الأنعام وهي: </a:t>
          </a:r>
          <a:r>
            <a:rPr lang="ar-SA" sz="96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الإبل، البقر، الغنم</a:t>
          </a:r>
          <a:endParaRPr lang="ar-SA" sz="9600" b="1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الأموال الزكوية.....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CC00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66753CF4-63F8-48AF-BE33-18078D25AFD2}" type="presOf" srcId="{8CA0D45A-EE69-41AD-A8E8-7243ABBE0B2A}" destId="{17D57BC0-786F-4E71-9857-3395E4E457E2}" srcOrd="0" destOrd="0" presId="urn:microsoft.com/office/officeart/2005/8/layout/vList3"/>
    <dgm:cxn modelId="{5ADE45ED-A2FD-42FC-A921-6705F0BF4760}" type="presOf" srcId="{E2B2F456-D833-4A58-9419-41746105BBF3}" destId="{AB82ADAD-7B40-4949-A495-7D444D4ADD6B}" srcOrd="0" destOrd="0" presId="urn:microsoft.com/office/officeart/2005/8/layout/vList3"/>
    <dgm:cxn modelId="{345C3DB8-47D7-418D-BEED-2466313047CC}" type="presParOf" srcId="{AB82ADAD-7B40-4949-A495-7D444D4ADD6B}" destId="{B06EB859-684C-4458-9D4A-A90FE58198F6}" srcOrd="0" destOrd="0" presId="urn:microsoft.com/office/officeart/2005/8/layout/vList3"/>
    <dgm:cxn modelId="{B01D8EC5-C6C2-4DCF-8DFD-66ECFC3D4BE5}" type="presParOf" srcId="{B06EB859-684C-4458-9D4A-A90FE58198F6}" destId="{760BB782-9FDA-49E9-8FB2-59ABC3E2B0FB}" srcOrd="0" destOrd="0" presId="urn:microsoft.com/office/officeart/2005/8/layout/vList3"/>
    <dgm:cxn modelId="{6382279E-FE9D-4F2E-90BD-1B913446D92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(2) الزروع والثمار</a:t>
          </a:r>
          <a:r>
            <a:rPr lang="ar-SA" sz="9600" b="1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كَالتَّمْرِ وَالزَّبِيبِ وَاللَّوْزِ وَالْفُسْتُقِ وَالْبُنْدُقِ 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الأموال الزكوية...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945E84E-FB55-4061-9D02-F0610C50B935}" type="presOf" srcId="{8CA0D45A-EE69-41AD-A8E8-7243ABBE0B2A}" destId="{17D57BC0-786F-4E71-9857-3395E4E457E2}" srcOrd="0" destOrd="0" presId="urn:microsoft.com/office/officeart/2005/8/layout/vList3"/>
    <dgm:cxn modelId="{8E4AFBAF-888E-4A67-9131-5A77B283D8EF}" type="presOf" srcId="{E2B2F456-D833-4A58-9419-41746105BBF3}" destId="{AB82ADAD-7B40-4949-A495-7D444D4ADD6B}" srcOrd="0" destOrd="0" presId="urn:microsoft.com/office/officeart/2005/8/layout/vList3"/>
    <dgm:cxn modelId="{59D0858A-2051-47DE-BC6A-F7A789F3E1C6}" type="presParOf" srcId="{AB82ADAD-7B40-4949-A495-7D444D4ADD6B}" destId="{B06EB859-684C-4458-9D4A-A90FE58198F6}" srcOrd="0" destOrd="0" presId="urn:microsoft.com/office/officeart/2005/8/layout/vList3"/>
    <dgm:cxn modelId="{5DFBDCB1-119A-4C4E-A1EA-7B76A734B862}" type="presParOf" srcId="{B06EB859-684C-4458-9D4A-A90FE58198F6}" destId="{760BB782-9FDA-49E9-8FB2-59ABC3E2B0FB}" srcOrd="0" destOrd="0" presId="urn:microsoft.com/office/officeart/2005/8/layout/vList3"/>
    <dgm:cxn modelId="{E34FB10F-BC27-4704-AB68-A2801CDDAC2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8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(3) النقدان وهما : </a:t>
          </a:r>
          <a:r>
            <a:rPr lang="ar-SA" sz="8800" b="1" u="none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الذهب والفضة </a:t>
          </a:r>
        </a:p>
        <a:p>
          <a:pPr algn="r"/>
          <a:r>
            <a:rPr lang="ar-SA" sz="88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ويقاس عليهما </a:t>
          </a:r>
          <a:r>
            <a:rPr lang="ar-SA" sz="8800" b="1" u="none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الأوراق النقدية </a:t>
          </a:r>
          <a:r>
            <a:rPr lang="ar-SA" sz="54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الأموال الزكوية...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D0A7F7-A053-46DF-A5CA-7E1249527564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92780153-E1B5-4E46-8F71-E46E88340536}" type="presOf" srcId="{8CA0D45A-EE69-41AD-A8E8-7243ABBE0B2A}" destId="{17D57BC0-786F-4E71-9857-3395E4E457E2}" srcOrd="0" destOrd="0" presId="urn:microsoft.com/office/officeart/2005/8/layout/vList3"/>
    <dgm:cxn modelId="{2EDC81C4-84D9-45F9-8A85-874D4A8EE327}" type="presParOf" srcId="{AB82ADAD-7B40-4949-A495-7D444D4ADD6B}" destId="{B06EB859-684C-4458-9D4A-A90FE58198F6}" srcOrd="0" destOrd="0" presId="urn:microsoft.com/office/officeart/2005/8/layout/vList3"/>
    <dgm:cxn modelId="{B56C3A27-DE64-421C-A8A6-66FB02A9DC0F}" type="presParOf" srcId="{B06EB859-684C-4458-9D4A-A90FE58198F6}" destId="{760BB782-9FDA-49E9-8FB2-59ABC3E2B0FB}" srcOrd="0" destOrd="0" presId="urn:microsoft.com/office/officeart/2005/8/layout/vList3"/>
    <dgm:cxn modelId="{99756B13-C33C-4946-A88B-F171F4160FFF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350899" y="185"/>
          <a:ext cx="10816911" cy="89309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05740" rIns="39383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تعريف الزكاة، ومكانتها، والأموال التي تجب فيها</a:t>
          </a:r>
          <a:endParaRPr lang="en-US" sz="54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50899" y="185"/>
        <a:ext cx="10593638" cy="893093"/>
      </dsp:txXfrm>
    </dsp:sp>
    <dsp:sp modelId="{02E48D08-684B-4EF7-8849-1DB9E8603BC3}">
      <dsp:nvSpPr>
        <dsp:cNvPr id="0" name=""/>
        <dsp:cNvSpPr/>
      </dsp:nvSpPr>
      <dsp:spPr>
        <a:xfrm>
          <a:off x="10300586" y="0"/>
          <a:ext cx="893093" cy="893093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366449" y="1143424"/>
          <a:ext cx="10785812" cy="89309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39383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شروط وجوب الزكاة</a:t>
          </a:r>
          <a:endParaRPr lang="en-US" sz="72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66449" y="1143424"/>
        <a:ext cx="10562539" cy="893093"/>
      </dsp:txXfrm>
    </dsp:sp>
    <dsp:sp modelId="{760BB782-9FDA-49E9-8FB2-59ABC3E2B0FB}">
      <dsp:nvSpPr>
        <dsp:cNvPr id="0" name=""/>
        <dsp:cNvSpPr/>
      </dsp:nvSpPr>
      <dsp:spPr>
        <a:xfrm>
          <a:off x="10231372" y="1157070"/>
          <a:ext cx="893093" cy="893093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366449" y="2286662"/>
          <a:ext cx="10785812" cy="89309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39383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النقود والديون</a:t>
          </a:r>
          <a:endParaRPr lang="en-US" sz="66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66449" y="2286662"/>
        <a:ext cx="10562539" cy="893093"/>
      </dsp:txXfrm>
    </dsp:sp>
    <dsp:sp modelId="{C2B3EEAD-A872-453B-8392-848176B73586}">
      <dsp:nvSpPr>
        <dsp:cNvPr id="0" name=""/>
        <dsp:cNvSpPr/>
      </dsp:nvSpPr>
      <dsp:spPr>
        <a:xfrm>
          <a:off x="10232354" y="2310990"/>
          <a:ext cx="893093" cy="893093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8447E-F035-4423-B17D-92268A71652E}">
      <dsp:nvSpPr>
        <dsp:cNvPr id="0" name=""/>
        <dsp:cNvSpPr/>
      </dsp:nvSpPr>
      <dsp:spPr>
        <a:xfrm>
          <a:off x="366449" y="3429901"/>
          <a:ext cx="10785812" cy="89309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251460" rIns="39383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مستحقوا الزكاة ( مصارف الزكاة )</a:t>
          </a:r>
          <a:endParaRPr lang="en-US" sz="6600" kern="1200" dirty="0">
            <a:solidFill>
              <a:schemeClr val="tx1"/>
            </a:solidFill>
          </a:endParaRPr>
        </a:p>
      </dsp:txBody>
      <dsp:txXfrm>
        <a:off x="366449" y="3429901"/>
        <a:ext cx="10562539" cy="893093"/>
      </dsp:txXfrm>
    </dsp:sp>
    <dsp:sp modelId="{9EC9E6EB-1DB4-4116-82DE-33EA8A3B553E}">
      <dsp:nvSpPr>
        <dsp:cNvPr id="0" name=""/>
        <dsp:cNvSpPr/>
      </dsp:nvSpPr>
      <dsp:spPr>
        <a:xfrm>
          <a:off x="10190414" y="3430087"/>
          <a:ext cx="893093" cy="893093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(4) عروض التجارة وهي: </a:t>
          </a:r>
          <a:r>
            <a:rPr lang="ar-SA" sz="88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كل ما أُعد لبيع أو شراء لأجل الربح</a:t>
          </a:r>
          <a:endParaRPr lang="ar-SA" sz="8800" b="1" kern="1200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الأموال الزكوية...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-2" y="600"/>
          <a:ext cx="10994155" cy="179116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789855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الشروط المتعلقة بالمالك</a:t>
          </a:r>
          <a:endParaRPr lang="en-US" sz="80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-2" y="600"/>
        <a:ext cx="10546364" cy="1791166"/>
      </dsp:txXfrm>
    </dsp:sp>
    <dsp:sp modelId="{02E48D08-684B-4EF7-8849-1DB9E8603BC3}">
      <dsp:nvSpPr>
        <dsp:cNvPr id="0" name=""/>
        <dsp:cNvSpPr/>
      </dsp:nvSpPr>
      <dsp:spPr>
        <a:xfrm>
          <a:off x="9202984" y="22183"/>
          <a:ext cx="1791166" cy="1791166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-2" y="2287764"/>
          <a:ext cx="10994155" cy="179116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789855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الشروط المتعلقة بالمال</a:t>
          </a: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-2" y="2287764"/>
        <a:ext cx="10546364" cy="1791166"/>
      </dsp:txXfrm>
    </dsp:sp>
    <dsp:sp modelId="{760BB782-9FDA-49E9-8FB2-59ABC3E2B0FB}">
      <dsp:nvSpPr>
        <dsp:cNvPr id="0" name=""/>
        <dsp:cNvSpPr/>
      </dsp:nvSpPr>
      <dsp:spPr>
        <a:xfrm>
          <a:off x="9202984" y="2288364"/>
          <a:ext cx="1791166" cy="1791166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593207" y="741"/>
          <a:ext cx="10318645" cy="1155505"/>
        </a:xfrm>
        <a:prstGeom prst="homePlat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509546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مسلماً</a:t>
          </a:r>
          <a:endParaRPr lang="en-US" sz="80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593207" y="741"/>
        <a:ext cx="10029769" cy="1155505"/>
      </dsp:txXfrm>
    </dsp:sp>
    <dsp:sp modelId="{02E48D08-684B-4EF7-8849-1DB9E8603BC3}">
      <dsp:nvSpPr>
        <dsp:cNvPr id="0" name=""/>
        <dsp:cNvSpPr/>
      </dsp:nvSpPr>
      <dsp:spPr>
        <a:xfrm>
          <a:off x="9464457" y="0"/>
          <a:ext cx="1155505" cy="1155505"/>
        </a:xfrm>
        <a:prstGeom prst="star5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40929" y="1462012"/>
          <a:ext cx="11423201" cy="1155505"/>
        </a:xfrm>
        <a:prstGeom prst="homePlate">
          <a:avLst/>
        </a:prstGeom>
        <a:solidFill>
          <a:srgbClr val="FF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28600" rIns="509546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مالكاً للمال ملكية تامة مستقرة</a:t>
          </a:r>
          <a:endParaRPr lang="en-US" sz="60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40929" y="1462012"/>
        <a:ext cx="11134325" cy="1155505"/>
      </dsp:txXfrm>
    </dsp:sp>
    <dsp:sp modelId="{760BB782-9FDA-49E9-8FB2-59ABC3E2B0FB}">
      <dsp:nvSpPr>
        <dsp:cNvPr id="0" name=""/>
        <dsp:cNvSpPr/>
      </dsp:nvSpPr>
      <dsp:spPr>
        <a:xfrm>
          <a:off x="9840494" y="1389296"/>
          <a:ext cx="1155505" cy="1155505"/>
        </a:xfrm>
        <a:prstGeom prst="star5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81900" y="2923284"/>
          <a:ext cx="11341260" cy="1155505"/>
        </a:xfrm>
        <a:prstGeom prst="homePlate">
          <a:avLst/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28600" rIns="509546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المال فاضلاً عن الحوائج الأصلية </a:t>
          </a:r>
          <a:endParaRPr lang="en-US" sz="60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81900" y="2923284"/>
        <a:ext cx="11052384" cy="1155505"/>
      </dsp:txXfrm>
    </dsp:sp>
    <dsp:sp modelId="{C2B3EEAD-A872-453B-8392-848176B73586}">
      <dsp:nvSpPr>
        <dsp:cNvPr id="0" name=""/>
        <dsp:cNvSpPr/>
      </dsp:nvSpPr>
      <dsp:spPr>
        <a:xfrm>
          <a:off x="10149384" y="2883084"/>
          <a:ext cx="1155505" cy="1155505"/>
        </a:xfrm>
        <a:prstGeom prst="star5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خُذْ مِنْ أَمْوَالِهِمْ صَدَقَةً تُطَهِّرُهُمْ وَتُزَكِّيهِم بِهَا } 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أن يكون مسلماً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ct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المال الحرام</a:t>
          </a:r>
        </a:p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لأنه لم يملك على الوجه المشروع..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ct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المال الضائع</a:t>
          </a:r>
        </a:p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لأن ملكيته ناقصة...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ct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أموال الدولة</a:t>
          </a:r>
        </a:p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لأنها مرصودة للمصالح العامة...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ct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الأوقاف العامة</a:t>
          </a:r>
        </a:p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لأنها مرصودة للخير...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المال </a:t>
          </a:r>
          <a:r>
            <a:rPr lang="ar-SA" sz="9600" b="1" u="none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ناميا</a:t>
          </a:r>
          <a:r>
            <a:rPr lang="ar-SA" sz="96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ً إما نماء حقيقياً أو حكمياً 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الثالث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ct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المال المعدّ للاستعمال الشخصي 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الحوائج الأصلية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الزيادة والتطهير كقوله تعالى:  </a:t>
          </a:r>
        </a:p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</a:t>
          </a:r>
          <a:r>
            <a:rPr lang="ar-SA" sz="88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قَدْ أَفْلَحَ مَن زَكَّاهَا 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}</a:t>
          </a:r>
        </a:p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cap="none" spc="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rabic Typesetting" panose="03020402040406030203" pitchFamily="66" charset="-78"/>
            </a:rPr>
            <a:t>تعريف </a:t>
          </a:r>
          <a:r>
            <a:rPr lang="ar-SA" sz="6600" b="1" kern="1200" cap="none" spc="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rabic Typesetting" panose="03020402040406030203" pitchFamily="66" charset="-78"/>
            </a:rPr>
            <a:t>الزكاة في اللغة  </a:t>
          </a:r>
          <a:endParaRPr lang="ar-SA" sz="6600" b="1" kern="1200" dirty="0" smtClean="0">
            <a:solidFill>
              <a:srgbClr val="7030A0"/>
            </a:solidFill>
            <a:latin typeface="+mn-lt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54586" y="741"/>
          <a:ext cx="11395887" cy="1155505"/>
        </a:xfrm>
        <a:prstGeom prst="homePlat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28600" rIns="509546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يكون من الأصناف التي تجب فيها الزكاة</a:t>
          </a:r>
          <a:endParaRPr lang="en-US" sz="60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54586" y="741"/>
        <a:ext cx="11107011" cy="1155505"/>
      </dsp:txXfrm>
    </dsp:sp>
    <dsp:sp modelId="{02E48D08-684B-4EF7-8849-1DB9E8603BC3}">
      <dsp:nvSpPr>
        <dsp:cNvPr id="0" name=""/>
        <dsp:cNvSpPr/>
      </dsp:nvSpPr>
      <dsp:spPr>
        <a:xfrm>
          <a:off x="10149384" y="0"/>
          <a:ext cx="1155505" cy="1155505"/>
        </a:xfrm>
        <a:prstGeom prst="star5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40929" y="1462012"/>
          <a:ext cx="11423201" cy="1155505"/>
        </a:xfrm>
        <a:prstGeom prst="homePlate">
          <a:avLst/>
        </a:prstGeom>
        <a:solidFill>
          <a:srgbClr val="FF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509546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يبلغ النصاب</a:t>
          </a:r>
          <a:endParaRPr lang="en-US" sz="88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40929" y="1462012"/>
        <a:ext cx="11134325" cy="1155505"/>
      </dsp:txXfrm>
    </dsp:sp>
    <dsp:sp modelId="{760BB782-9FDA-49E9-8FB2-59ABC3E2B0FB}">
      <dsp:nvSpPr>
        <dsp:cNvPr id="0" name=""/>
        <dsp:cNvSpPr/>
      </dsp:nvSpPr>
      <dsp:spPr>
        <a:xfrm>
          <a:off x="10149384" y="1402943"/>
          <a:ext cx="1155505" cy="1155505"/>
        </a:xfrm>
        <a:prstGeom prst="star5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81900" y="2923284"/>
          <a:ext cx="11341260" cy="1155505"/>
        </a:xfrm>
        <a:prstGeom prst="homePlate">
          <a:avLst/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28600" rIns="509546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 تمضي عليه سنة قمرية بعد تمام النصاب</a:t>
          </a:r>
          <a:endParaRPr lang="en-US" sz="60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81900" y="2923284"/>
        <a:ext cx="11052384" cy="1155505"/>
      </dsp:txXfrm>
    </dsp:sp>
    <dsp:sp modelId="{C2B3EEAD-A872-453B-8392-848176B73586}">
      <dsp:nvSpPr>
        <dsp:cNvPr id="0" name=""/>
        <dsp:cNvSpPr/>
      </dsp:nvSpPr>
      <dsp:spPr>
        <a:xfrm>
          <a:off x="10149384" y="2883084"/>
          <a:ext cx="1155505" cy="1155505"/>
        </a:xfrm>
        <a:prstGeom prst="star5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غير بهيمة الأنعام كالخيل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</a:p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الأول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الطيور كالنعام والبط ...</a:t>
          </a:r>
          <a:endParaRPr lang="ar-SA" sz="9600" b="1" kern="1200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الأول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الفواكه والخضروات..</a:t>
          </a:r>
          <a:endParaRPr lang="ar-SA" sz="9600" b="1" kern="1200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الأول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0" tIns="571500" rIns="1738217" bIns="571500" numCol="1" spcCol="1270" anchor="ctr" anchorCtr="0">
          <a:noAutofit/>
        </a:bodyPr>
        <a:lstStyle/>
        <a:p>
          <a:pPr lvl="0" algn="r" defTabSz="6667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</a:t>
          </a:r>
          <a:r>
            <a:rPr lang="ar-SA" sz="15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تجب الزكاة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المعادن من غير النقدين كالألماس واللؤلؤ ..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الأول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النصاب هو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: الحد الذي إذا بلغه المال وجبت فيه الزكاة</a:t>
          </a:r>
          <a:endParaRPr lang="ar-SA" sz="96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الثاني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لَيْسَ فِيمَا دُونَ خَمْسِ أَوَاقٍ صَدَقَةٌ وَلا فِيمَا دُونَ خَمْسِ ذَوْدٍ صَدَقَةٌ وَلا فِيمَا دُونَ خَمْسَةِ أَوْسُقٍ صَدَقَةٌ )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الثاني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تمام الحول 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وهو مرور سنة قمرية تامة ( 354 يوماً ) من تاريخ بلوغ المال للنصاب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72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الثالث</a:t>
          </a:r>
          <a:endParaRPr lang="ar-SA" sz="72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من استفاد مالاً فلا زكاة عليه حتى يحول عليه الحول عند ربه )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72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الشرط الثالث</a:t>
          </a:r>
          <a:endParaRPr lang="ar-SA" sz="72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النقود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33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حق واجب في مال خاص لطائفة مخصوصة في وقت مخصوص.</a:t>
          </a:r>
          <a:endParaRPr lang="ar-SA" sz="80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الزكاة اصطلاحاً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مقدار نصاب الذهب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=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85 جرام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66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مقدار نصاب الفضة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=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595 جرام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مقدار نصاب الأوراق النقدية</a:t>
          </a: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=</a:t>
          </a:r>
          <a:endParaRPr lang="ar-SA" sz="96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66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مقدار نصاب الفضة × سعر الجرام الواحد وقت إخراج الزكاة </a:t>
          </a:r>
          <a:endParaRPr lang="ar-SA" sz="6600" b="1" kern="1200" dirty="0" smtClean="0">
            <a:solidFill>
              <a:srgbClr val="CC00CC"/>
            </a:solidFill>
            <a:latin typeface="Arabic Typesetting" panose="03020402040406030203" pitchFamily="66" charset="-78"/>
            <a:cs typeface="+mj-cs"/>
          </a:endParaRP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96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33CC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مثال توضيحي: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595×2= </a:t>
          </a:r>
          <a:r>
            <a:rPr lang="ar-SA" sz="96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1190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ريا</a:t>
          </a:r>
          <a:r>
            <a:rPr lang="ar-SA" sz="96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ل» </a:t>
          </a:r>
          <a:r>
            <a:rPr lang="ar-SA" sz="72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الحد الأدنى من النصاب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المقدار الواجب في زكاة النقود =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ربع العشر ( 2,5 % 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قسمة المبلغ على ( 40 )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الديون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المال الذي يثبت في الذمة بسبب مباح مثل: القرض ، البيع بالتقسيط ، بيع السلم ، عدم دفع أجرة العقار 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72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تعريف الدين</a:t>
          </a:r>
          <a:endParaRPr lang="ar-SA" sz="72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والشخص إما أن يكون دائناً أو مديناً</a:t>
          </a:r>
          <a:endParaRPr lang="ar-SA" sz="96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أحوال الدين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الدائن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زكاة المدين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66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{ 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وَأَقِيمُوا الصَّلَاةَ وَآتُوا الزَّكَاةَ }</a:t>
          </a:r>
          <a:endParaRPr lang="ar-SA" sz="96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الزكاة أحد أركان الإسلام...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33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مصارف الزكاة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99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(1) و (2)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الفقراء والمساكين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(3) 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العاملون عليها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(4)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المؤلفة قلوبهم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33CC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(5)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فك الرقاب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(6)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الغارمون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99FF99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(7)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في سبيل الله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(8)</a:t>
          </a: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ابن السبيل</a:t>
          </a:r>
          <a:endParaRPr lang="ar-SA" sz="96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تدريبات على حساب الزكاة في الأموال الخاصة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حصر وعاء الزكاة</a:t>
          </a:r>
          <a:endParaRPr lang="ar-SA" sz="96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المرحلة الأولى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99FF99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بني الإسلام على خمس: وذكر منها : وإيتاء الزكاة )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الزكاة أحد أركان الإسلام..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66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إضافة الدين الحال الذي له على موسر غير مماطل</a:t>
          </a:r>
          <a:endParaRPr lang="ar-SA" sz="80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المرحلة الثانية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33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خصم الدين الحال عليه الذي يراد سداده</a:t>
          </a:r>
          <a:endParaRPr lang="ar-SA" sz="96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المرحلة الثالثة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أمثلة تطبيقية محلولة</a:t>
          </a:r>
          <a:endParaRPr lang="ar-SA" sz="9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99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أجمعت الأمة على وجوبها وفرضيتها وأن من جحدها  كفر...</a:t>
          </a:r>
          <a:endParaRPr lang="ar-SA" sz="8800" b="1" kern="1200" dirty="0" smtClean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الزكاة أحد أركان الإسلام..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99FF99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(1) بهيمة الأنعام وهي: </a:t>
          </a:r>
          <a:r>
            <a:rPr lang="ar-SA" sz="96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الإبل، البقر، الغنم</a:t>
          </a:r>
          <a:endParaRPr lang="ar-SA" sz="9600" b="1" kern="1200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الأموال الزكوية.....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CC00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(2) الزروع والثمار</a:t>
          </a:r>
          <a:r>
            <a:rPr lang="ar-SA" sz="9600" b="1" kern="1200" dirty="0" smtClean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كَالتَّمْرِ وَالزَّبِيبِ وَاللَّوْزِ وَالْفُسْتُقِ وَالْبُنْدُقِ 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الأموال الزكوية...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1738217" bIns="335280" numCol="1" spcCol="1270" anchor="ctr" anchorCtr="0">
          <a:noAutofit/>
        </a:bodyPr>
        <a:lstStyle/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(3) النقدان وهما : </a:t>
          </a:r>
          <a:r>
            <a:rPr lang="ar-SA" sz="8800" b="1" u="none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الذهب والفضة </a:t>
          </a:r>
        </a:p>
        <a:p>
          <a:pPr lvl="0" algn="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ويقاس عليهما </a:t>
          </a:r>
          <a:r>
            <a:rPr lang="ar-SA" sz="8800" b="1" u="none" kern="1200" dirty="0" smtClean="0">
              <a:solidFill>
                <a:srgbClr val="CC00CC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الأوراق النقدية </a:t>
          </a:r>
          <a:r>
            <a:rPr lang="ar-SA" sz="54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الأموال الزكوية...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519822-18DA-4392-964B-D259F6C1A689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0.xml"/><Relationship Id="rId2" Type="http://schemas.openxmlformats.org/officeDocument/2006/relationships/diagramData" Target="../diagrams/data5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0.xml"/><Relationship Id="rId5" Type="http://schemas.openxmlformats.org/officeDocument/2006/relationships/diagramColors" Target="../diagrams/colors50.xml"/><Relationship Id="rId4" Type="http://schemas.openxmlformats.org/officeDocument/2006/relationships/diagramQuickStyle" Target="../diagrams/quickStyle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1.xml"/><Relationship Id="rId2" Type="http://schemas.openxmlformats.org/officeDocument/2006/relationships/diagramData" Target="../diagrams/data5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1.xml"/><Relationship Id="rId5" Type="http://schemas.openxmlformats.org/officeDocument/2006/relationships/diagramColors" Target="../diagrams/colors51.xml"/><Relationship Id="rId4" Type="http://schemas.openxmlformats.org/officeDocument/2006/relationships/diagramQuickStyle" Target="../diagrams/quickStyle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2.xml"/><Relationship Id="rId2" Type="http://schemas.openxmlformats.org/officeDocument/2006/relationships/diagramData" Target="../diagrams/data5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2.xml"/><Relationship Id="rId5" Type="http://schemas.openxmlformats.org/officeDocument/2006/relationships/diagramColors" Target="../diagrams/colors52.xml"/><Relationship Id="rId4" Type="http://schemas.openxmlformats.org/officeDocument/2006/relationships/diagramQuickStyle" Target="../diagrams/quickStyle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الوحدة التاسعة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166281"/>
            <a:ext cx="8839200" cy="1279954"/>
          </a:xfrm>
        </p:spPr>
        <p:txBody>
          <a:bodyPr>
            <a:noAutofit/>
          </a:bodyPr>
          <a:lstStyle/>
          <a:p>
            <a:pPr rtl="1"/>
            <a:r>
              <a:rPr lang="ar-SA" sz="96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أحكام الزكاة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9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3568964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7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462590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98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SA" sz="9600" b="1" cap="all" spc="100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وجوب الزكاة</a:t>
            </a:r>
            <a:endParaRPr lang="en-US" sz="96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29587030"/>
              </p:ext>
            </p:extLst>
          </p:nvPr>
        </p:nvGraphicFramePr>
        <p:xfrm>
          <a:off x="729275" y="2058802"/>
          <a:ext cx="10994151" cy="4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801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796185"/>
            <a:ext cx="10366354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SA" sz="8800" b="1" cap="all" spc="100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الشروط المتعلقة بالمالك</a:t>
            </a:r>
            <a:endParaRPr lang="en-US" sz="88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00903283"/>
              </p:ext>
            </p:extLst>
          </p:nvPr>
        </p:nvGraphicFramePr>
        <p:xfrm>
          <a:off x="368490" y="2058802"/>
          <a:ext cx="11505061" cy="4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2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472781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85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5055514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09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451810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6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9534494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10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14246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06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8010343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43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86854" y="796185"/>
            <a:ext cx="11054686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SA" sz="8000" b="1" cap="all" spc="100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عناصر المحاضرة</a:t>
            </a:r>
            <a:endParaRPr lang="en-US" sz="80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92587347"/>
              </p:ext>
            </p:extLst>
          </p:nvPr>
        </p:nvGraphicFramePr>
        <p:xfrm>
          <a:off x="272955" y="1815152"/>
          <a:ext cx="11518711" cy="4323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33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7427764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9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796185"/>
            <a:ext cx="10366354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8800" b="1" cap="all" spc="100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الشروط المتعلقة </a:t>
            </a:r>
            <a:r>
              <a:rPr lang="ar-SA" sz="8800" b="1" cap="all" spc="100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بالمال</a:t>
            </a:r>
            <a:endParaRPr lang="en-US" sz="88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91467254"/>
              </p:ext>
            </p:extLst>
          </p:nvPr>
        </p:nvGraphicFramePr>
        <p:xfrm>
          <a:off x="368490" y="2058802"/>
          <a:ext cx="11505061" cy="4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91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6084868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701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8470629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1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755775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43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352810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146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454325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130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1095841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31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6881196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1509886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78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896694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64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6602535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40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9372679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54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5510223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776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3049200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71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6880328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973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836638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16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373665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4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839664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441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9619296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57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8024164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21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0045986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76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3614895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05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998043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30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329560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35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9477597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51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1333427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93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1253467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497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713951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26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1696186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81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000174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739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53282909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061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07393798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1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861809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153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5078157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563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9169968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925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0355733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07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8271297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79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3559423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806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3679059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52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5490524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21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</TotalTime>
  <Words>591</Words>
  <Application>Microsoft Office PowerPoint</Application>
  <PresentationFormat>Widescreen</PresentationFormat>
  <Paragraphs>106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Arabic Typesetting</vt:lpstr>
      <vt:lpstr>Arial</vt:lpstr>
      <vt:lpstr>Book Antiqua</vt:lpstr>
      <vt:lpstr>Century Gothic</vt:lpstr>
      <vt:lpstr>Tahoma</vt:lpstr>
      <vt:lpstr>Traditional Arabic</vt:lpstr>
      <vt:lpstr>Apothecary</vt:lpstr>
      <vt:lpstr>أحكام الزكاة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الأولى: تعريف الثقافة الإسلامية وأهميتها ومجالاتها</dc:title>
  <dc:creator>nora nora</dc:creator>
  <cp:lastModifiedBy>dell</cp:lastModifiedBy>
  <cp:revision>92</cp:revision>
  <dcterms:created xsi:type="dcterms:W3CDTF">2017-10-01T16:18:48Z</dcterms:created>
  <dcterms:modified xsi:type="dcterms:W3CDTF">2017-12-01T14:01:31Z</dcterms:modified>
</cp:coreProperties>
</file>