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082EAF-2D9D-4142-B0FD-D1C7E825D762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BDF0B2-C0C1-48EB-B4C6-81BFF7EF77E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908720"/>
            <a:ext cx="7406640" cy="2984352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ar-SA" sz="9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ar-SA" sz="9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ar-SA" sz="9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ar-SA" sz="9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ar-SA" sz="9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الحرية الاقتصادية المنضبطة</a:t>
            </a:r>
            <a:endParaRPr lang="ar-SA" sz="9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1440160"/>
          </a:xfrm>
          <a:solidFill>
            <a:srgbClr val="FFFF00"/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الرابعة</a:t>
            </a:r>
            <a:endParaRPr lang="ar-SA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0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</a:rPr>
              <a:t>الضوابط الواردة على الإنتاج</a:t>
            </a:r>
            <a:endParaRPr lang="ar-SA" sz="6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032448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ar-SA" sz="9600" b="1" dirty="0" smtClean="0"/>
              <a:t>معنى ضوابط الإنتاج</a:t>
            </a:r>
          </a:p>
          <a:p>
            <a:pPr>
              <a:buFont typeface="Arial" charset="0"/>
              <a:buChar char="•"/>
            </a:pPr>
            <a:r>
              <a:rPr lang="ar-SA" sz="9600" b="1" dirty="0" smtClean="0"/>
              <a:t>أهم الضوابط الواردة على الإنتاج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36729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المراد بضوابط الإنتاج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9577064" cy="489654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5400" b="1" dirty="0" smtClean="0"/>
              <a:t>« القيم والتوجيهات المنظّمة للنشاط الإنتاجي ذاته والمنظّمة لعلاقته بالموارد الطبيعية بهدف تحقيق التوازن والاستقرار الإنتاجي ورفع مستوى كفايته على نحو يحقق أهداف النظام في إطار الأساليب المباحة فيه »</a:t>
            </a:r>
            <a:endParaRPr lang="ar-SA" sz="5400" b="1" dirty="0"/>
          </a:p>
        </p:txBody>
      </p:sp>
    </p:spTree>
    <p:extLst>
      <p:ext uri="{BB962C8B-B14F-4D97-AF65-F5344CB8AC3E}">
        <p14:creationId xmlns:p14="http://schemas.microsoft.com/office/powerpoint/2010/main" val="34049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أهم ضوابط الإنتاج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388843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-1-</a:t>
            </a:r>
          </a:p>
          <a:p>
            <a:pPr marL="685800" lvl="2" indent="0" algn="ctr">
              <a:buNone/>
            </a:pPr>
            <a:r>
              <a:rPr lang="ar-SA" sz="9600" b="1" dirty="0" smtClean="0"/>
              <a:t>المشروعية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23116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أهم ضوابط الإنتاج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388843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-2-</a:t>
            </a:r>
          </a:p>
          <a:p>
            <a:pPr marL="685800" lvl="2" indent="0" algn="ctr">
              <a:buNone/>
            </a:pPr>
            <a:r>
              <a:rPr lang="ar-SA" sz="9600" b="1" dirty="0" smtClean="0"/>
              <a:t>تحقيق المصلحة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34242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أهم ضوابط الإنتاج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424936" cy="388843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-3-</a:t>
            </a:r>
          </a:p>
          <a:p>
            <a:pPr marL="685800" lvl="2" indent="0" algn="ctr">
              <a:buNone/>
            </a:pPr>
            <a:r>
              <a:rPr lang="ar-SA" sz="9600" b="1" dirty="0" smtClean="0"/>
              <a:t>دفع الضرر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5123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أولاً : المشروعية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5408" cy="3888432"/>
          </a:xfrm>
        </p:spPr>
        <p:txBody>
          <a:bodyPr>
            <a:noAutofit/>
          </a:bodyPr>
          <a:lstStyle/>
          <a:p>
            <a:pPr lvl="2">
              <a:buFont typeface="Arial" charset="0"/>
              <a:buChar char="•"/>
            </a:pPr>
            <a:r>
              <a:rPr lang="ar-SA" sz="6000" b="1" dirty="0" smtClean="0"/>
              <a:t>معنى كون الإنتاج مشروعاً</a:t>
            </a:r>
          </a:p>
          <a:p>
            <a:pPr lvl="2">
              <a:buFont typeface="Arial" charset="0"/>
              <a:buChar char="•"/>
            </a:pPr>
            <a:r>
              <a:rPr lang="ar-SA" sz="6000" b="1" dirty="0" smtClean="0"/>
              <a:t>الأثر المترتب على التزام الفرد «بأحكام الشريعة» في الإنتاج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16581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000" b="1" dirty="0" smtClean="0">
                <a:solidFill>
                  <a:srgbClr val="7030A0"/>
                </a:solidFill>
              </a:rPr>
              <a:t>معنى « المشروعية »</a:t>
            </a:r>
            <a:endParaRPr lang="ar-SA" sz="80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60851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6000" b="1" dirty="0" smtClean="0"/>
              <a:t>الالتزام بالأحكام الشرعية المتعلقة بالإنتاج من خلال مراعاة جانب الحل والحرمة والحرص على استيفاء شروط الصحة </a:t>
            </a:r>
          </a:p>
          <a:p>
            <a:pPr marL="685800" lvl="2" indent="0" algn="ctr">
              <a:buNone/>
            </a:pP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2327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14952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</a:rPr>
              <a:t>الأثر المترتب على التزام الفرد </a:t>
            </a:r>
            <a:r>
              <a:rPr lang="ar-SA" sz="4000" b="1" dirty="0" smtClean="0">
                <a:solidFill>
                  <a:srgbClr val="7030A0"/>
                </a:solidFill>
              </a:rPr>
              <a:t/>
            </a:r>
            <a:br>
              <a:rPr lang="ar-SA" sz="4000" b="1" dirty="0" smtClean="0">
                <a:solidFill>
                  <a:srgbClr val="7030A0"/>
                </a:solidFill>
              </a:rPr>
            </a:br>
            <a:r>
              <a:rPr lang="ar-SA" sz="4000" b="1" dirty="0" smtClean="0">
                <a:solidFill>
                  <a:srgbClr val="7030A0"/>
                </a:solidFill>
              </a:rPr>
              <a:t>«</a:t>
            </a:r>
            <a:r>
              <a:rPr lang="ar-SA" sz="4000" b="1" dirty="0">
                <a:solidFill>
                  <a:srgbClr val="7030A0"/>
                </a:solidFill>
              </a:rPr>
              <a:t>بأحكام الشريعة» في الإنتاج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60851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endParaRPr lang="ar-SA" sz="9600" b="1" dirty="0" smtClean="0"/>
          </a:p>
          <a:p>
            <a:pPr marL="685800" lvl="2" indent="0" algn="ctr">
              <a:buNone/>
            </a:pPr>
            <a:r>
              <a:rPr lang="ar-SA" sz="9600" b="1" dirty="0" smtClean="0"/>
              <a:t>نوع الإنتاج</a:t>
            </a:r>
          </a:p>
          <a:p>
            <a:pPr marL="685800" lvl="2" indent="0" algn="ctr">
              <a:buNone/>
            </a:pP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17895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14952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</a:rPr>
              <a:t>الأثر المترتب على التزام الفرد </a:t>
            </a:r>
            <a:r>
              <a:rPr lang="ar-SA" sz="4000" b="1" dirty="0" smtClean="0">
                <a:solidFill>
                  <a:srgbClr val="7030A0"/>
                </a:solidFill>
              </a:rPr>
              <a:t/>
            </a:r>
            <a:br>
              <a:rPr lang="ar-SA" sz="4000" b="1" dirty="0" smtClean="0">
                <a:solidFill>
                  <a:srgbClr val="7030A0"/>
                </a:solidFill>
              </a:rPr>
            </a:br>
            <a:r>
              <a:rPr lang="ar-SA" sz="4000" b="1" dirty="0" smtClean="0">
                <a:solidFill>
                  <a:srgbClr val="7030A0"/>
                </a:solidFill>
              </a:rPr>
              <a:t>«</a:t>
            </a:r>
            <a:r>
              <a:rPr lang="ar-SA" sz="4000" b="1" dirty="0">
                <a:solidFill>
                  <a:srgbClr val="7030A0"/>
                </a:solidFill>
              </a:rPr>
              <a:t>بأحكام الشريعة» في الإنتاج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608512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endParaRPr lang="ar-SA" sz="9600" b="1" dirty="0" smtClean="0"/>
          </a:p>
          <a:p>
            <a:pPr marL="685800" lvl="2" indent="0" algn="ctr">
              <a:buNone/>
            </a:pPr>
            <a:r>
              <a:rPr lang="ar-SA" sz="9600" b="1" dirty="0" smtClean="0"/>
              <a:t>أساليب الإنتاج</a:t>
            </a:r>
          </a:p>
          <a:p>
            <a:pPr marL="685800" lvl="2" indent="0" algn="ctr">
              <a:buNone/>
            </a:pP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13620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ثانياً </a:t>
            </a:r>
            <a:r>
              <a:rPr lang="ar-SA" sz="8800" b="1" dirty="0" smtClean="0">
                <a:solidFill>
                  <a:srgbClr val="7030A0"/>
                </a:solidFill>
              </a:rPr>
              <a:t>: </a:t>
            </a:r>
            <a:r>
              <a:rPr lang="ar-SA" sz="8800" b="1" dirty="0" smtClean="0">
                <a:solidFill>
                  <a:srgbClr val="7030A0"/>
                </a:solidFill>
              </a:rPr>
              <a:t>تحقيق المصلحة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توجيه الإنتاج إلى تحقيق المصالح المعتبرة شرعاً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42756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08012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عناصر المحاضرة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248472"/>
          </a:xfrm>
        </p:spPr>
        <p:txBody>
          <a:bodyPr>
            <a:normAutofit/>
          </a:bodyPr>
          <a:lstStyle/>
          <a:p>
            <a:pPr lvl="1"/>
            <a:r>
              <a:rPr lang="ar-SA" sz="6000" b="1" dirty="0" smtClean="0"/>
              <a:t>تعريف الحرية الاقتصادية ومنهج الإسلام في توجيهها</a:t>
            </a:r>
          </a:p>
          <a:p>
            <a:pPr lvl="1"/>
            <a:r>
              <a:rPr lang="ar-SA" sz="6000" b="1" dirty="0" smtClean="0"/>
              <a:t>الضوابط الواردة على الإنتاج</a:t>
            </a:r>
          </a:p>
          <a:p>
            <a:pPr lvl="1"/>
            <a:r>
              <a:rPr lang="ar-SA" sz="6000" b="1" dirty="0" smtClean="0"/>
              <a:t>الضوابط الواردة على الإنفاق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8023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 smtClean="0">
                <a:solidFill>
                  <a:srgbClr val="7030A0"/>
                </a:solidFill>
              </a:rPr>
              <a:t>تعارض المصالح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8000" b="1" dirty="0" smtClean="0"/>
              <a:t>الأصل تحصيل المصالح النافعة وتعطيل المفاسد الضارة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3632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 smtClean="0">
                <a:solidFill>
                  <a:srgbClr val="7030A0"/>
                </a:solidFill>
              </a:rPr>
              <a:t>تعارض المصالح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8000" b="1" dirty="0" smtClean="0"/>
              <a:t>الاجتهاد والتحري في حقيقة المصالح المتعارضة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39208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 smtClean="0">
                <a:solidFill>
                  <a:srgbClr val="7030A0"/>
                </a:solidFill>
              </a:rPr>
              <a:t>تعارض المصالح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6600" b="1" dirty="0" smtClean="0"/>
              <a:t>تقديم المصلحة الكبرى على الصغرى والعليا على الدنيا والعامة على الخاصة والضرورية على الحاجية ...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33087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ثالثاً </a:t>
            </a:r>
            <a:r>
              <a:rPr lang="ar-SA" sz="8800" b="1" dirty="0" smtClean="0">
                <a:solidFill>
                  <a:srgbClr val="7030A0"/>
                </a:solidFill>
              </a:rPr>
              <a:t>: </a:t>
            </a:r>
            <a:r>
              <a:rPr lang="ar-SA" sz="8800" b="1" dirty="0" smtClean="0">
                <a:solidFill>
                  <a:srgbClr val="7030A0"/>
                </a:solidFill>
              </a:rPr>
              <a:t>دفع الضرر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676456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لَا </a:t>
            </a:r>
            <a:r>
              <a:rPr lang="ar-SA" sz="9600" b="1" dirty="0"/>
              <a:t>تُضَارَّ وَالِدَةٌ بِوَلَدِهَا وَلَا مَوْلُودٌ لَّهُ بِوَلَدِهِ ۚ 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6688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rgbClr val="7030A0"/>
                </a:solidFill>
              </a:rPr>
              <a:t>ثالثاً </a:t>
            </a:r>
            <a:r>
              <a:rPr lang="ar-SA" sz="8800" b="1" dirty="0" smtClean="0">
                <a:solidFill>
                  <a:srgbClr val="7030A0"/>
                </a:solidFill>
              </a:rPr>
              <a:t>: </a:t>
            </a:r>
            <a:r>
              <a:rPr lang="ar-SA" sz="8800" b="1" dirty="0" smtClean="0">
                <a:solidFill>
                  <a:srgbClr val="7030A0"/>
                </a:solidFill>
              </a:rPr>
              <a:t>دفع الضرر</a:t>
            </a:r>
            <a:endParaRPr lang="ar-SA" sz="8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988840"/>
            <a:ext cx="10044608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endParaRPr lang="ar-SA" sz="9600" b="1" dirty="0" smtClean="0"/>
          </a:p>
          <a:p>
            <a:pPr marL="685800" lvl="2" indent="0" algn="ctr">
              <a:buNone/>
            </a:pPr>
            <a:r>
              <a:rPr lang="ar-SA" sz="9600" b="1" dirty="0" smtClean="0"/>
              <a:t>( لا ضرر ولا ضرار)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32721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7030A0"/>
                </a:solidFill>
              </a:rPr>
              <a:t>فروع القاعدة 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988840"/>
            <a:ext cx="10044608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endParaRPr lang="ar-SA" sz="9600" b="1" dirty="0" smtClean="0"/>
          </a:p>
          <a:p>
            <a:pPr marL="685800" lvl="2" indent="0" algn="ctr">
              <a:buNone/>
            </a:pPr>
            <a:r>
              <a:rPr lang="ar-SA" sz="9600" b="1" dirty="0" smtClean="0"/>
              <a:t>الضرر يزال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22786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7030A0"/>
                </a:solidFill>
              </a:rPr>
              <a:t>فروع القاعدة 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252536" y="1988840"/>
            <a:ext cx="10297144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يُتحمّل الضرر الخاص لدفع الضرر العام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17255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7030A0"/>
                </a:solidFill>
              </a:rPr>
              <a:t>فروع القاعدة 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324544" y="1988840"/>
            <a:ext cx="10369152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يُرتكَب أخف الضررين لاتقاء أشدهما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16385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7030A0"/>
                </a:solidFill>
              </a:rPr>
              <a:t>فروع القاعدة 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252536" y="1988840"/>
            <a:ext cx="10297144" cy="4536504"/>
          </a:xfrm>
        </p:spPr>
        <p:txBody>
          <a:bodyPr>
            <a:noAutofit/>
          </a:bodyPr>
          <a:lstStyle/>
          <a:p>
            <a:pPr marL="685800" lvl="2" indent="0" algn="ctr">
              <a:buNone/>
            </a:pPr>
            <a:r>
              <a:rPr lang="ar-SA" sz="9600" b="1" dirty="0" smtClean="0"/>
              <a:t>دفع المضار مقدّم على جلب المصالح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13670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</a:rPr>
              <a:t>الضوابط الواردة على </a:t>
            </a:r>
            <a:r>
              <a:rPr lang="ar-SA" sz="6600" b="1" dirty="0" smtClean="0">
                <a:solidFill>
                  <a:srgbClr val="7030A0"/>
                </a:solidFill>
              </a:rPr>
              <a:t>الإنفاق</a:t>
            </a:r>
            <a:endParaRPr lang="ar-SA" sz="6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496944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/>
              <a:t>النهي عن الإنفاق على السلع الضارة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13165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</a:rPr>
              <a:t>تعريف الحرية الاقتصادية</a:t>
            </a:r>
            <a:endParaRPr lang="ar-SA" sz="6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176464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ar-SA" sz="6000" dirty="0" smtClean="0"/>
          </a:p>
          <a:p>
            <a:pPr marL="82296" indent="0" algn="ctr">
              <a:buNone/>
            </a:pPr>
            <a:r>
              <a:rPr lang="ar-SA" sz="6600" b="1" dirty="0" smtClean="0"/>
              <a:t>« إعطاء الحق في القيام بأوجه النشاط الاقتصادي بما لا يعارض أحكام الشريعة الإسلامية ومقاصدها »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715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</a:rPr>
              <a:t>الضوابط الواردة على </a:t>
            </a:r>
            <a:r>
              <a:rPr lang="ar-SA" sz="6600" b="1" dirty="0" smtClean="0">
                <a:solidFill>
                  <a:srgbClr val="7030A0"/>
                </a:solidFill>
              </a:rPr>
              <a:t>الإنفاق</a:t>
            </a:r>
            <a:endParaRPr lang="ar-SA" sz="6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496944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9600" b="1" dirty="0" smtClean="0"/>
          </a:p>
          <a:p>
            <a:pPr marL="0" indent="0" algn="ctr">
              <a:buNone/>
            </a:pPr>
            <a:r>
              <a:rPr lang="ar-SA" sz="9600" b="1" dirty="0" smtClean="0"/>
              <a:t>التوسط في الإنفاق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29039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</a:rPr>
              <a:t>الضوابط الواردة على </a:t>
            </a:r>
            <a:r>
              <a:rPr lang="ar-SA" sz="6600" b="1" dirty="0" smtClean="0">
                <a:solidFill>
                  <a:srgbClr val="7030A0"/>
                </a:solidFill>
              </a:rPr>
              <a:t>الإنفاق</a:t>
            </a:r>
            <a:endParaRPr lang="ar-SA" sz="6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496944" cy="40324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9600" b="1" dirty="0" smtClean="0"/>
          </a:p>
          <a:p>
            <a:pPr marL="0" indent="0" algn="ctr">
              <a:buNone/>
            </a:pPr>
            <a:r>
              <a:rPr lang="ar-SA" sz="9600" b="1" dirty="0" smtClean="0"/>
              <a:t>مراعاة الأولويات في الإنفاق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15191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الأدلة على الحرية الاقتصادية</a:t>
            </a:r>
            <a:endParaRPr lang="ar-SA" sz="6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sz="6000" dirty="0" smtClean="0"/>
              <a:t>قاعدة « </a:t>
            </a:r>
            <a:r>
              <a:rPr lang="ar-SA" sz="6000" b="1" dirty="0" smtClean="0"/>
              <a:t>التسخير </a:t>
            </a:r>
            <a:r>
              <a:rPr lang="ar-SA" sz="6000" dirty="0" smtClean="0"/>
              <a:t>» التي سبق بيانها </a:t>
            </a:r>
          </a:p>
          <a:p>
            <a:r>
              <a:rPr lang="ar-SA" sz="6000" dirty="0" smtClean="0"/>
              <a:t>قاعدة « </a:t>
            </a:r>
            <a:r>
              <a:rPr lang="ar-SA" sz="6000" b="1" dirty="0" smtClean="0"/>
              <a:t>الأصل في المعاملات الإباحة</a:t>
            </a:r>
            <a:r>
              <a:rPr lang="ar-SA" sz="6000" dirty="0" smtClean="0"/>
              <a:t> »</a:t>
            </a:r>
          </a:p>
          <a:p>
            <a:r>
              <a:rPr lang="ar-SA" sz="6000" dirty="0" smtClean="0"/>
              <a:t>قاعدة « </a:t>
            </a:r>
            <a:r>
              <a:rPr lang="ar-SA" sz="6000" b="1" dirty="0" smtClean="0"/>
              <a:t>الأصل براءة الذمة </a:t>
            </a:r>
            <a:r>
              <a:rPr lang="ar-SA" sz="6000" dirty="0" smtClean="0"/>
              <a:t>» 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37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rgbClr val="7030A0"/>
                </a:solidFill>
              </a:rPr>
              <a:t>قاعدة التسخير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b="1" dirty="0" smtClean="0"/>
              <a:t>{ أَلَمْ </a:t>
            </a:r>
            <a:r>
              <a:rPr lang="ar-SA" sz="7200" b="1" dirty="0"/>
              <a:t>تَرَوْا أَنَّ اللَّهَ سَخَّرَ لَكُم مَّا فِي السَّمَاوَاتِ وَمَا فِي الْأَرْضِ وَأَسْبَغَ عَلَيْكُمْ نِعَمَهُ ظَاهِرَةً </a:t>
            </a:r>
            <a:r>
              <a:rPr lang="ar-SA" sz="7200" b="1" dirty="0" smtClean="0"/>
              <a:t>وَبَاطِنَةً }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40549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rgbClr val="7030A0"/>
                </a:solidFill>
              </a:rPr>
              <a:t>قاعدة التسخير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b="1" dirty="0"/>
              <a:t>{هُوَ الَّذِي جَعَلَ لَكُمُ الْأَرْضَ ذَلُولًا فَامْشُوا فِي مَنَاكِبِهَا وَكُلُوا مِن رِّزْقِهِ ۖ وَإِلَيْهِ النُّشُورُ }</a:t>
            </a:r>
          </a:p>
        </p:txBody>
      </p:sp>
    </p:spTree>
    <p:extLst>
      <p:ext uri="{BB962C8B-B14F-4D97-AF65-F5344CB8AC3E}">
        <p14:creationId xmlns:p14="http://schemas.microsoft.com/office/powerpoint/2010/main" val="17059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rgbClr val="7030A0"/>
                </a:solidFill>
              </a:rPr>
              <a:t>قاعدة التسخير</a:t>
            </a:r>
            <a:endParaRPr lang="ar-SA" sz="9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sz="7200" b="1" dirty="0"/>
              <a:t>{نَحْنُ قَسَمْنَا بَيْنَهُم مَّعِيشَتَهُمْ فِي الْحَيَاةِ الدُّنْيَا ۚ وَرَفَعْنَا بَعْضَهُمْ فَوْقَ بَعْضٍ دَرَجَاتٍ لِّيَتَّخِذَ بَعْضُهُم بَعْضًا سُخْرِيًّا}</a:t>
            </a:r>
          </a:p>
        </p:txBody>
      </p:sp>
    </p:spTree>
    <p:extLst>
      <p:ext uri="{BB962C8B-B14F-4D97-AF65-F5344CB8AC3E}">
        <p14:creationId xmlns:p14="http://schemas.microsoft.com/office/powerpoint/2010/main" val="2224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5400" b="1" dirty="0" smtClean="0">
                <a:solidFill>
                  <a:srgbClr val="7030A0"/>
                </a:solidFill>
              </a:rPr>
              <a:t>قاعدة الأصل في المعاملات الإباحة</a:t>
            </a:r>
            <a:endParaRPr lang="ar-SA" sz="54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03244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SA" sz="7200" b="1" dirty="0" smtClean="0"/>
              <a:t>معنى القاعدة</a:t>
            </a:r>
          </a:p>
          <a:p>
            <a:pPr>
              <a:buFont typeface="Arial" charset="0"/>
              <a:buChar char="•"/>
            </a:pPr>
            <a:r>
              <a:rPr lang="ar-SA" sz="7200" b="1" dirty="0" smtClean="0"/>
              <a:t>قيودها</a:t>
            </a:r>
          </a:p>
          <a:p>
            <a:pPr>
              <a:buFont typeface="Arial" charset="0"/>
              <a:buChar char="•"/>
            </a:pPr>
            <a:r>
              <a:rPr lang="ar-SA" sz="7200" b="1" dirty="0" smtClean="0"/>
              <a:t>أمثلتها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5314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rgbClr val="7030A0"/>
                </a:solidFill>
              </a:rPr>
              <a:t>قاعدة الأصل براءة الذمة</a:t>
            </a:r>
            <a:endParaRPr lang="ar-SA" sz="72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03244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SA" sz="9600" b="1" dirty="0" smtClean="0"/>
              <a:t>معنى القاعدة</a:t>
            </a:r>
          </a:p>
          <a:p>
            <a:pPr>
              <a:buFont typeface="Arial" charset="0"/>
              <a:buChar char="•"/>
            </a:pPr>
            <a:r>
              <a:rPr lang="ar-SA" sz="9600" b="1" dirty="0" smtClean="0"/>
              <a:t>أمثلتها</a:t>
            </a:r>
            <a:endParaRPr lang="ar-SA" sz="9600" b="1" dirty="0"/>
          </a:p>
        </p:txBody>
      </p:sp>
    </p:spTree>
    <p:extLst>
      <p:ext uri="{BB962C8B-B14F-4D97-AF65-F5344CB8AC3E}">
        <p14:creationId xmlns:p14="http://schemas.microsoft.com/office/powerpoint/2010/main" val="2571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</TotalTime>
  <Words>376</Words>
  <Application>Microsoft Office PowerPoint</Application>
  <PresentationFormat>On-screen Show (4:3)</PresentationFormat>
  <Paragraphs>81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Tahoma</vt:lpstr>
      <vt:lpstr>Times New Roman</vt:lpstr>
      <vt:lpstr>Tw Cen MT</vt:lpstr>
      <vt:lpstr>Wingdings</vt:lpstr>
      <vt:lpstr>Wingdings 2</vt:lpstr>
      <vt:lpstr>ألوان متوسطة</vt:lpstr>
      <vt:lpstr>     الحرية الاقتصادية المنضبطة</vt:lpstr>
      <vt:lpstr>عناصر المحاضرة</vt:lpstr>
      <vt:lpstr>تعريف الحرية الاقتصادية</vt:lpstr>
      <vt:lpstr>الأدلة على الحرية الاقتصادية</vt:lpstr>
      <vt:lpstr>قاعدة التسخير</vt:lpstr>
      <vt:lpstr>قاعدة التسخير</vt:lpstr>
      <vt:lpstr>قاعدة التسخير</vt:lpstr>
      <vt:lpstr>قاعدة الأصل في المعاملات الإباحة</vt:lpstr>
      <vt:lpstr>قاعدة الأصل براءة الذمة</vt:lpstr>
      <vt:lpstr>الضوابط الواردة على الإنتاج</vt:lpstr>
      <vt:lpstr>المراد بضوابط الإنتاج</vt:lpstr>
      <vt:lpstr>أهم ضوابط الإنتاج</vt:lpstr>
      <vt:lpstr>أهم ضوابط الإنتاج</vt:lpstr>
      <vt:lpstr>أهم ضوابط الإنتاج</vt:lpstr>
      <vt:lpstr>أولاً : المشروعية</vt:lpstr>
      <vt:lpstr>معنى « المشروعية »</vt:lpstr>
      <vt:lpstr>الأثر المترتب على التزام الفرد  «بأحكام الشريعة» في الإنتاج</vt:lpstr>
      <vt:lpstr>الأثر المترتب على التزام الفرد  «بأحكام الشريعة» في الإنتاج</vt:lpstr>
      <vt:lpstr>ثانياً : تحقيق المصلحة</vt:lpstr>
      <vt:lpstr>تعارض المصالح</vt:lpstr>
      <vt:lpstr>تعارض المصالح</vt:lpstr>
      <vt:lpstr>تعارض المصالح</vt:lpstr>
      <vt:lpstr>ثالثاً : دفع الضرر</vt:lpstr>
      <vt:lpstr>ثالثاً : دفع الضرر</vt:lpstr>
      <vt:lpstr>فروع القاعدة </vt:lpstr>
      <vt:lpstr>فروع القاعدة </vt:lpstr>
      <vt:lpstr>فروع القاعدة </vt:lpstr>
      <vt:lpstr>فروع القاعدة </vt:lpstr>
      <vt:lpstr>الضوابط الواردة على الإنفاق</vt:lpstr>
      <vt:lpstr>الضوابط الواردة على الإنفاق</vt:lpstr>
      <vt:lpstr>الضوابط الواردة على الإنفاق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22</cp:revision>
  <dcterms:created xsi:type="dcterms:W3CDTF">2017-11-04T09:34:55Z</dcterms:created>
  <dcterms:modified xsi:type="dcterms:W3CDTF">2017-11-06T21:37:49Z</dcterms:modified>
</cp:coreProperties>
</file>