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A2097-6298-4C0E-99A5-010E543708F7}" type="datetimeFigureOut">
              <a:rPr lang="en-US" smtClean="0"/>
              <a:t>11/14/2017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A6472-9EA7-4FC0-8BDD-C8B1733E11EC}" type="slidenum">
              <a:rPr lang="en-US" smtClean="0"/>
              <a:t>‹#›</a:t>
            </a:fld>
            <a:endParaRPr lang="en-US"/>
          </a:p>
        </p:txBody>
      </p:sp>
    </p:spTree>
    <p:extLst>
      <p:ext uri="{BB962C8B-B14F-4D97-AF65-F5344CB8AC3E}">
        <p14:creationId xmlns:p14="http://schemas.microsoft.com/office/powerpoint/2010/main" val="2400894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2</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11</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12</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13</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14</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3</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950876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4</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5</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6</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7</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8</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9</a:t>
            </a:fld>
            <a:endParaRPr lang="en-US"/>
          </a:p>
        </p:txBody>
      </p:sp>
    </p:spTree>
    <p:extLst>
      <p:ext uri="{BB962C8B-B14F-4D97-AF65-F5344CB8AC3E}">
        <p14:creationId xmlns:p14="http://schemas.microsoft.com/office/powerpoint/2010/main" val="2950876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A6472-9EA7-4FC0-8BDD-C8B1733E11EC}" type="slidenum">
              <a:rPr lang="en-US" smtClean="0"/>
              <a:t>10</a:t>
            </a:fld>
            <a:endParaRPr lang="en-US"/>
          </a:p>
        </p:txBody>
      </p:sp>
    </p:spTree>
    <p:extLst>
      <p:ext uri="{BB962C8B-B14F-4D97-AF65-F5344CB8AC3E}">
        <p14:creationId xmlns:p14="http://schemas.microsoft.com/office/powerpoint/2010/main" val="295087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141F26-7EFB-45F4-A898-A7E0A3D6E3E3}"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22EBE-9DD9-4050-AE6C-FB82506C421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141F26-7EFB-45F4-A898-A7E0A3D6E3E3}"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22EBE-9DD9-4050-AE6C-FB82506C421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141F26-7EFB-45F4-A898-A7E0A3D6E3E3}"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22EBE-9DD9-4050-AE6C-FB82506C421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141F26-7EFB-45F4-A898-A7E0A3D6E3E3}"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22EBE-9DD9-4050-AE6C-FB82506C421A}"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141F26-7EFB-45F4-A898-A7E0A3D6E3E3}"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22EBE-9DD9-4050-AE6C-FB82506C421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141F26-7EFB-45F4-A898-A7E0A3D6E3E3}"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22EBE-9DD9-4050-AE6C-FB82506C421A}"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141F26-7EFB-45F4-A898-A7E0A3D6E3E3}"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22EBE-9DD9-4050-AE6C-FB82506C421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41F26-7EFB-45F4-A898-A7E0A3D6E3E3}"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22EBE-9DD9-4050-AE6C-FB82506C421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41F26-7EFB-45F4-A898-A7E0A3D6E3E3}"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22EBE-9DD9-4050-AE6C-FB82506C421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41F26-7EFB-45F4-A898-A7E0A3D6E3E3}"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22EBE-9DD9-4050-AE6C-FB82506C421A}"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41F26-7EFB-45F4-A898-A7E0A3D6E3E3}"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22EBE-9DD9-4050-AE6C-FB82506C421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0141F26-7EFB-45F4-A898-A7E0A3D6E3E3}" type="datetimeFigureOut">
              <a:rPr lang="en-US" smtClean="0"/>
              <a:t>11/14/2017</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2622EBE-9DD9-4050-AE6C-FB82506C42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5041" y="1995873"/>
            <a:ext cx="7175351" cy="1793167"/>
          </a:xfrm>
        </p:spPr>
        <p:txBody>
          <a:bodyPr/>
          <a:lstStyle/>
          <a:p>
            <a:pPr marL="182880" indent="0" algn="ctr" rtl="1">
              <a:buNone/>
            </a:pPr>
            <a:r>
              <a:rPr lang="ar-SA" sz="9600" dirty="0">
                <a:solidFill>
                  <a:srgbClr val="002060"/>
                </a:solidFill>
                <a:cs typeface="Bader" pitchFamily="2" charset="-78"/>
              </a:rPr>
              <a:t>التـوحــــد </a:t>
            </a:r>
            <a:endParaRPr lang="en-US" sz="9600" dirty="0">
              <a:solidFill>
                <a:srgbClr val="002060"/>
              </a:solidFill>
              <a:cs typeface="Bader" pitchFamily="2" charset="-78"/>
            </a:endParaRPr>
          </a:p>
        </p:txBody>
      </p:sp>
      <p:sp>
        <p:nvSpPr>
          <p:cNvPr id="3" name="Title 1"/>
          <p:cNvSpPr txBox="1">
            <a:spLocks/>
          </p:cNvSpPr>
          <p:nvPr/>
        </p:nvSpPr>
        <p:spPr>
          <a:xfrm>
            <a:off x="899592" y="2033138"/>
            <a:ext cx="7175351" cy="1793167"/>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rtl="1">
              <a:buFont typeface="Georgia" pitchFamily="18" charset="0"/>
              <a:buNone/>
            </a:pPr>
            <a:r>
              <a:rPr lang="ar-SA" sz="9600">
                <a:solidFill>
                  <a:srgbClr val="FF6600"/>
                </a:solidFill>
                <a:cs typeface="Bader" pitchFamily="2" charset="-78"/>
              </a:rPr>
              <a:t>التـوحــــد </a:t>
            </a:r>
            <a:endParaRPr lang="en-US" sz="9600" dirty="0">
              <a:solidFill>
                <a:srgbClr val="FF6600"/>
              </a:solidFill>
              <a:cs typeface="Bader" pitchFamily="2" charset="-78"/>
            </a:endParaRPr>
          </a:p>
        </p:txBody>
      </p:sp>
    </p:spTree>
    <p:extLst>
      <p:ext uri="{BB962C8B-B14F-4D97-AF65-F5344CB8AC3E}">
        <p14:creationId xmlns:p14="http://schemas.microsoft.com/office/powerpoint/2010/main" val="37849898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ct val="150000"/>
              </a:lnSpc>
              <a:buNone/>
            </a:pPr>
            <a:r>
              <a:rPr lang="ar-SA" sz="2600" b="1" dirty="0">
                <a:solidFill>
                  <a:srgbClr val="FF0000"/>
                </a:solidFill>
                <a:latin typeface="ae_AlMohanad" pitchFamily="18" charset="-78"/>
                <a:cs typeface="ae_AlMohanad" pitchFamily="18" charset="-78"/>
              </a:rPr>
              <a:t>1- تلوث الماء.</a:t>
            </a:r>
          </a:p>
          <a:p>
            <a:pPr marL="45720" indent="0" algn="just" rtl="1">
              <a:lnSpc>
                <a:spcPct val="150000"/>
              </a:lnSpc>
              <a:buNone/>
            </a:pPr>
            <a:r>
              <a:rPr lang="ar-SA" sz="2600" b="1" dirty="0">
                <a:solidFill>
                  <a:srgbClr val="FF0000"/>
                </a:solidFill>
                <a:latin typeface="ae_AlMohanad" pitchFamily="18" charset="-78"/>
                <a:cs typeface="ae_AlMohanad" pitchFamily="18" charset="-78"/>
              </a:rPr>
              <a:t>2- تلوث الهواء.</a:t>
            </a:r>
          </a:p>
          <a:p>
            <a:pPr marL="45720" indent="0" algn="just" rtl="1">
              <a:lnSpc>
                <a:spcPct val="150000"/>
              </a:lnSpc>
              <a:buNone/>
            </a:pPr>
            <a:r>
              <a:rPr lang="ar-SA" sz="2600" b="1" dirty="0">
                <a:solidFill>
                  <a:srgbClr val="FF0000"/>
                </a:solidFill>
                <a:latin typeface="ae_AlMohanad" pitchFamily="18" charset="-78"/>
                <a:cs typeface="ae_AlMohanad" pitchFamily="18" charset="-78"/>
              </a:rPr>
              <a:t>3- تناول المواد الغذائية السامة ، وخاصة التي تتضمن الزئبق والرصاص وأول أكسيد الكربون. </a:t>
            </a:r>
          </a:p>
          <a:p>
            <a:pPr marL="45720" indent="0" algn="just" rtl="1">
              <a:lnSpc>
                <a:spcPct val="150000"/>
              </a:lnSpc>
              <a:buNone/>
            </a:pPr>
            <a:r>
              <a:rPr lang="ar-SA" sz="2600" b="1" dirty="0">
                <a:solidFill>
                  <a:srgbClr val="FF0000"/>
                </a:solidFill>
                <a:latin typeface="ae_AlMohanad" pitchFamily="18" charset="-78"/>
                <a:cs typeface="ae_AlMohanad" pitchFamily="18" charset="-78"/>
              </a:rPr>
              <a:t>4- الفيروسات والأمراض المعدية بعد الولادة.</a:t>
            </a:r>
          </a:p>
          <a:p>
            <a:pPr marL="45720" indent="0" algn="just" rtl="1">
              <a:lnSpc>
                <a:spcPct val="150000"/>
              </a:lnSpc>
              <a:buNone/>
            </a:pPr>
            <a:r>
              <a:rPr lang="ar-SA" sz="2600" b="1" dirty="0">
                <a:solidFill>
                  <a:srgbClr val="FF0000"/>
                </a:solidFill>
                <a:latin typeface="ae_AlMohanad" pitchFamily="18" charset="-78"/>
                <a:cs typeface="ae_AlMohanad" pitchFamily="18" charset="-78"/>
              </a:rPr>
              <a:t>5- العقاقير والأدوية والمهدئات والمخدرات.</a:t>
            </a:r>
          </a:p>
          <a:p>
            <a:pPr marL="45720" indent="0" algn="just" rtl="1">
              <a:lnSpc>
                <a:spcPct val="150000"/>
              </a:lnSpc>
              <a:buNone/>
            </a:pPr>
            <a:r>
              <a:rPr lang="ar-SA" sz="2800" b="1" dirty="0">
                <a:solidFill>
                  <a:srgbClr val="FF6600"/>
                </a:solidFill>
                <a:latin typeface="ae_Ouhod" pitchFamily="34" charset="-78"/>
                <a:cs typeface="ae_Ouhod" pitchFamily="34" charset="-78"/>
              </a:rPr>
              <a:t>الخصائص السلوكية لحالات التوحد :</a:t>
            </a:r>
          </a:p>
          <a:p>
            <a:pPr marL="45720" indent="0" algn="just" rtl="1">
              <a:lnSpc>
                <a:spcPct val="150000"/>
              </a:lnSpc>
              <a:buNone/>
            </a:pPr>
            <a:r>
              <a:rPr lang="ar-SA" sz="2600" b="1" dirty="0">
                <a:solidFill>
                  <a:srgbClr val="002060"/>
                </a:solidFill>
                <a:latin typeface="ae_AlMohanad" pitchFamily="18" charset="-78"/>
                <a:cs typeface="ae_AlMohanad" pitchFamily="18" charset="-78"/>
              </a:rPr>
              <a:t>تعتبر حالات التوحد حالات غير متجانسة ، بل متباينة في خصائصها السلوكية </a:t>
            </a:r>
          </a:p>
        </p:txBody>
      </p:sp>
    </p:spTree>
    <p:extLst>
      <p:ext uri="{BB962C8B-B14F-4D97-AF65-F5344CB8AC3E}">
        <p14:creationId xmlns:p14="http://schemas.microsoft.com/office/powerpoint/2010/main" val="15640749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2008"/>
            <a:ext cx="9144000" cy="6930008"/>
          </a:xfrm>
        </p:spPr>
        <p:txBody>
          <a:bodyPr>
            <a:noAutofit/>
          </a:bodyPr>
          <a:lstStyle/>
          <a:p>
            <a:pPr marL="45720" indent="0" algn="just" rtl="1">
              <a:lnSpc>
                <a:spcPct val="150000"/>
              </a:lnSpc>
              <a:buNone/>
            </a:pPr>
            <a:r>
              <a:rPr lang="ar-SA" sz="2800" b="1" dirty="0">
                <a:solidFill>
                  <a:srgbClr val="FF6600"/>
                </a:solidFill>
                <a:latin typeface="ae_Ouhod" pitchFamily="34" charset="-78"/>
                <a:cs typeface="ae_Ouhod" pitchFamily="34" charset="-78"/>
              </a:rPr>
              <a:t>الخصائص الاجتماعية:</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1- الانسحاب الاجتماعي.</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2- اللعب الفردي.</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3- ضعف الاستجابات الاجتماعية أو البرود العاطفي. </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4- السلوك النمطي المتكرر.</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5- تكرار أشكال من السلوك غير المالوفة أمام الآخرين.</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6- رفض الطفل التوحدي لمظاهر القبول الاجتماعي كالحمل أو التقبيل أو حضنه.</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7- صعوبة التواصل البصري بين الطفل التوحدي والآخرين.</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8- التحديق في أشياء وأماكن بطريقة مستمرة وروتينية.</a:t>
            </a:r>
          </a:p>
        </p:txBody>
      </p:sp>
    </p:spTree>
    <p:extLst>
      <p:ext uri="{BB962C8B-B14F-4D97-AF65-F5344CB8AC3E}">
        <p14:creationId xmlns:p14="http://schemas.microsoft.com/office/powerpoint/2010/main" val="16247779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9- الدوران حول الذا ت.</a:t>
            </a:r>
          </a:p>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10- صعوبة التعبير الانفعالي المناسب للمواقف الاجتماعية.</a:t>
            </a:r>
          </a:p>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11- قلة الاهتمام بمشاعر الآخرين أو أحاسيسهم </a:t>
            </a:r>
          </a:p>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12- ظهور نوبات انفعالية</a:t>
            </a:r>
            <a:r>
              <a:rPr lang="en-US" sz="2600" b="1" dirty="0">
                <a:solidFill>
                  <a:schemeClr val="tx2">
                    <a:lumMod val="60000"/>
                    <a:lumOff val="40000"/>
                  </a:schemeClr>
                </a:solidFill>
                <a:latin typeface="ae_AlMohanad" pitchFamily="18" charset="-78"/>
                <a:cs typeface="ae_AlMohanad" pitchFamily="18" charset="-78"/>
              </a:rPr>
              <a:t> </a:t>
            </a:r>
            <a:r>
              <a:rPr lang="ar-SA" sz="2600" b="1" dirty="0">
                <a:solidFill>
                  <a:schemeClr val="tx2">
                    <a:lumMod val="60000"/>
                    <a:lumOff val="40000"/>
                  </a:schemeClr>
                </a:solidFill>
                <a:latin typeface="ae_AlMohanad" pitchFamily="18" charset="-78"/>
                <a:cs typeface="ae_AlMohanad" pitchFamily="18" charset="-78"/>
              </a:rPr>
              <a:t>غير مناسبة كالغضب أو البكاء.</a:t>
            </a:r>
          </a:p>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13- ظهور أشكال من السلوك غير المقبول اجتماعياً مثل خلع الملابس.</a:t>
            </a:r>
          </a:p>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14- صعوبة تكوين علاقات اجتماعية ناجحة فهو في حالة عزلة عن الاخرين ولفترة طويلة من الوقت .</a:t>
            </a:r>
          </a:p>
          <a:p>
            <a:pPr marL="45720" indent="0" algn="just" rtl="1">
              <a:lnSpc>
                <a:spcPts val="6000"/>
              </a:lnSpc>
              <a:buNone/>
            </a:pPr>
            <a:r>
              <a:rPr lang="ar-SA" sz="2600" b="1" dirty="0">
                <a:solidFill>
                  <a:schemeClr val="tx2">
                    <a:lumMod val="60000"/>
                    <a:lumOff val="40000"/>
                  </a:schemeClr>
                </a:solidFill>
                <a:latin typeface="ae_AlMohanad" pitchFamily="18" charset="-78"/>
                <a:cs typeface="ae_AlMohanad" pitchFamily="18" charset="-78"/>
              </a:rPr>
              <a:t>15- اللعب الحسي الفردي. </a:t>
            </a:r>
            <a:endParaRPr lang="en-US" sz="2600" b="1" dirty="0">
              <a:solidFill>
                <a:schemeClr val="tx2">
                  <a:lumMod val="60000"/>
                  <a:lumOff val="40000"/>
                </a:schemeClr>
              </a:solidFill>
              <a:latin typeface="ae_AlMohanad" pitchFamily="18" charset="-78"/>
              <a:cs typeface="ae_AlMohanad" pitchFamily="18" charset="-78"/>
            </a:endParaRPr>
          </a:p>
        </p:txBody>
      </p:sp>
    </p:spTree>
    <p:extLst>
      <p:ext uri="{BB962C8B-B14F-4D97-AF65-F5344CB8AC3E}">
        <p14:creationId xmlns:p14="http://schemas.microsoft.com/office/powerpoint/2010/main" val="1766427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7384"/>
            <a:ext cx="9144000" cy="6885384"/>
          </a:xfrm>
        </p:spPr>
        <p:txBody>
          <a:bodyPr>
            <a:noAutofit/>
          </a:bodyPr>
          <a:lstStyle/>
          <a:p>
            <a:pPr marL="45720" lvl="0" indent="0" algn="just" rtl="1">
              <a:lnSpc>
                <a:spcPct val="150000"/>
              </a:lnSpc>
              <a:buClr>
                <a:srgbClr val="F14124">
                  <a:lumMod val="75000"/>
                </a:srgbClr>
              </a:buClr>
              <a:buNone/>
            </a:pPr>
            <a:r>
              <a:rPr lang="ar-SA" sz="2800" b="1" dirty="0">
                <a:solidFill>
                  <a:srgbClr val="FF6600"/>
                </a:solidFill>
                <a:latin typeface="ae_Ouhod" pitchFamily="34" charset="-78"/>
                <a:cs typeface="ae_Ouhod" pitchFamily="34" charset="-78"/>
              </a:rPr>
              <a:t>الخصائص اللغوية :</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1- مشكلات في اللغة الاستقبالية بشكل عام.</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2- مشكلات في اللغة التعبيرية بشكل عام.</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3- مشكلات في سماع اللغة ، حيث يبدو الطفل التوحدي وكأنه لا يسمع.</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4- مشكلات في فهم اللغة.</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5- مشكلات في تنفيذ اللغة. </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6- مشكلات في التعبيرات الجسدية عن اللغة (تعبيرات الوجه واليدين والقدمين والرأس).</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7- مشكلات في تقليد اللغة.</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8- مشكلات في ربط الرموز بمعناها. </a:t>
            </a:r>
            <a:endParaRPr lang="en-US" sz="2600" b="1" dirty="0">
              <a:solidFill>
                <a:schemeClr val="tx2">
                  <a:lumMod val="60000"/>
                  <a:lumOff val="40000"/>
                </a:schemeClr>
              </a:solidFill>
              <a:latin typeface="ae_AlMohanad" pitchFamily="18" charset="-78"/>
              <a:cs typeface="ae_AlMohanad" pitchFamily="18" charset="-78"/>
            </a:endParaRPr>
          </a:p>
        </p:txBody>
      </p:sp>
    </p:spTree>
    <p:extLst>
      <p:ext uri="{BB962C8B-B14F-4D97-AF65-F5344CB8AC3E}">
        <p14:creationId xmlns:p14="http://schemas.microsoft.com/office/powerpoint/2010/main" val="4664663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7384"/>
            <a:ext cx="9144000" cy="6885384"/>
          </a:xfrm>
        </p:spPr>
        <p:txBody>
          <a:bodyPr>
            <a:noAutofit/>
          </a:bodyPr>
          <a:lstStyle/>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9- مشكلات في نطق اللغة.</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10- مشكلات في تركيب الجملة المكونة من كلمة واحدة.</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11- مشكلات في تركيب الجملة المكونة من كلمتين.</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12- مشكلات في ترديد اللغة أو الأصوات.</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13- مشكلات في فهم اللغة.</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14- مشكلات في تركيب اللغة.</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15- مشكلات في فهم قواعد اللغة. </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16- مشكلات في استخدام الضمائر.</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17- مشكلات في استخدام ظرف المكان والزمان.</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18- مشكلات في استخدام حروف الجر.</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19- مشكلات في التعبير اللغوي.</a:t>
            </a:r>
          </a:p>
          <a:p>
            <a:pPr marL="45720" indent="0" algn="just" rtl="1">
              <a:lnSpc>
                <a:spcPts val="3500"/>
              </a:lnSpc>
              <a:buNone/>
            </a:pPr>
            <a:r>
              <a:rPr lang="ar-SA" sz="2600" b="1" dirty="0">
                <a:solidFill>
                  <a:schemeClr val="tx2">
                    <a:lumMod val="60000"/>
                    <a:lumOff val="40000"/>
                  </a:schemeClr>
                </a:solidFill>
                <a:latin typeface="ae_AlMohanad" pitchFamily="18" charset="-78"/>
                <a:cs typeface="ae_AlMohanad" pitchFamily="18" charset="-78"/>
              </a:rPr>
              <a:t>20- مشكلات في الحوار اللغوي مع الآخرين. </a:t>
            </a:r>
            <a:endParaRPr lang="en-US" sz="2600" b="1" dirty="0">
              <a:solidFill>
                <a:schemeClr val="tx2">
                  <a:lumMod val="60000"/>
                  <a:lumOff val="40000"/>
                </a:schemeClr>
              </a:solidFill>
              <a:latin typeface="ae_AlMohanad" pitchFamily="18" charset="-78"/>
              <a:cs typeface="ae_AlMohanad" pitchFamily="18" charset="-78"/>
            </a:endParaRPr>
          </a:p>
        </p:txBody>
      </p:sp>
    </p:spTree>
    <p:extLst>
      <p:ext uri="{BB962C8B-B14F-4D97-AF65-F5344CB8AC3E}">
        <p14:creationId xmlns:p14="http://schemas.microsoft.com/office/powerpoint/2010/main" val="8304252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7384"/>
            <a:ext cx="9144000" cy="6885384"/>
          </a:xfrm>
        </p:spPr>
        <p:txBody>
          <a:bodyPr>
            <a:noAutofit/>
          </a:bodyPr>
          <a:lstStyle/>
          <a:p>
            <a:pPr marL="45720" lvl="0" indent="0" algn="just" rtl="1">
              <a:lnSpc>
                <a:spcPts val="3600"/>
              </a:lnSpc>
              <a:buClr>
                <a:srgbClr val="F14124">
                  <a:lumMod val="75000"/>
                </a:srgbClr>
              </a:buClr>
              <a:buNone/>
            </a:pPr>
            <a:r>
              <a:rPr lang="ar-SA" sz="2800" b="1" dirty="0">
                <a:solidFill>
                  <a:srgbClr val="FF6600"/>
                </a:solidFill>
                <a:latin typeface="ae_Ouhod" pitchFamily="34" charset="-78"/>
                <a:cs typeface="ae_Ouhod" pitchFamily="34" charset="-78"/>
              </a:rPr>
              <a:t>الخصائص السلوكية النمطية:</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1- السلوك النمطي الحركي المتعلق بإستخدام اليدين.</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2- السلوك النمطي الحركي المتعلق بإستخدام القدمين.</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3- السلوك النمطي الحركي المتعلق بالمهارات الحركية العامة.</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4- السلوك النمطي الحركي المتعلق بالمهارات الحركية الدقيقة.</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5- السلوك النمطي الحركي المتعلق بالدوران أو الوقوف أو التمرين أو التركيز على موضوع ما.</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6- السلوك النمطي الحركي الروتيني وإظهار أي مقاومة لتغيير مواقع الأشياء في منزله أو غرفته أو مكتبة.</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7- السلوك النمطي الحركي المتعلق بإيذاء الذات.</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8- السلوك النمطي الشاذ أو الغريب.</a:t>
            </a:r>
          </a:p>
          <a:p>
            <a:pPr marL="45720" indent="0" algn="just" rtl="1">
              <a:lnSpc>
                <a:spcPts val="3600"/>
              </a:lnSpc>
              <a:buNone/>
            </a:pPr>
            <a:r>
              <a:rPr lang="ar-SA" sz="2600" b="1" dirty="0">
                <a:solidFill>
                  <a:schemeClr val="tx2">
                    <a:lumMod val="60000"/>
                    <a:lumOff val="40000"/>
                  </a:schemeClr>
                </a:solidFill>
                <a:latin typeface="ae_AlMohanad" pitchFamily="18" charset="-78"/>
                <a:cs typeface="ae_AlMohanad" pitchFamily="18" charset="-78"/>
              </a:rPr>
              <a:t>9- السلوك النمطي المتعلق بالأشياء الخاصة به.</a:t>
            </a:r>
          </a:p>
          <a:p>
            <a:pPr marL="45720" indent="0" algn="just" rtl="1">
              <a:lnSpc>
                <a:spcPts val="3600"/>
              </a:lnSpc>
              <a:buNone/>
            </a:pPr>
            <a:endParaRPr lang="ar-SA" sz="2600" b="1" dirty="0">
              <a:solidFill>
                <a:srgbClr val="FF0000"/>
              </a:solidFill>
              <a:latin typeface="ae_AlMohanad" pitchFamily="18" charset="-78"/>
              <a:cs typeface="ae_AlMohanad" pitchFamily="18" charset="-78"/>
            </a:endParaRPr>
          </a:p>
          <a:p>
            <a:pPr marL="45720" indent="0" algn="just" rtl="1">
              <a:lnSpc>
                <a:spcPts val="3600"/>
              </a:lnSpc>
              <a:buNone/>
            </a:pPr>
            <a:endParaRPr lang="ar-SA" sz="2600" b="1" dirty="0">
              <a:solidFill>
                <a:srgbClr val="FF0000"/>
              </a:solidFill>
              <a:latin typeface="ae_AlMohanad" pitchFamily="18" charset="-78"/>
              <a:cs typeface="ae_AlMohanad" pitchFamily="18" charset="-78"/>
            </a:endParaRPr>
          </a:p>
          <a:p>
            <a:pPr marL="45720" indent="0" algn="just" rtl="1">
              <a:lnSpc>
                <a:spcPts val="36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29879078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7384"/>
            <a:ext cx="9144000" cy="6885384"/>
          </a:xfrm>
        </p:spPr>
        <p:txBody>
          <a:bodyPr>
            <a:noAutofit/>
          </a:bodyPr>
          <a:lstStyle/>
          <a:p>
            <a:pPr marL="45720" lvl="0" indent="0" algn="just" rtl="1">
              <a:lnSpc>
                <a:spcPct val="150000"/>
              </a:lnSpc>
              <a:buClr>
                <a:srgbClr val="F14124">
                  <a:lumMod val="75000"/>
                </a:srgbClr>
              </a:buClr>
              <a:buNone/>
            </a:pPr>
            <a:r>
              <a:rPr lang="ar-SA" sz="2800" b="1" dirty="0">
                <a:solidFill>
                  <a:srgbClr val="FF6600"/>
                </a:solidFill>
                <a:latin typeface="ae_Ouhod" pitchFamily="34" charset="-78"/>
                <a:cs typeface="ae_Ouhod" pitchFamily="34" charset="-78"/>
              </a:rPr>
              <a:t>الخصائص المعرفية:</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1- مشكلات الإنتباه والتركيز البصري.</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2- مشكلات في النشاط الزائد.</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3- مشكلات في التذكر قصير المدى.</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4- مشكلات في التذكر طويل المدى.</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5- مشكلات في التعلم.</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6- مشكلات في القدرة على التخيل.</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7- مشكلات في نقل آثار التعلم.</a:t>
            </a:r>
          </a:p>
          <a:p>
            <a:pPr marL="45720" indent="0" algn="just" rtl="1">
              <a:lnSpc>
                <a:spcPct val="150000"/>
              </a:lnSpc>
              <a:buNone/>
            </a:pPr>
            <a:r>
              <a:rPr lang="ar-SA" sz="2600" b="1" dirty="0">
                <a:solidFill>
                  <a:schemeClr val="tx2">
                    <a:lumMod val="60000"/>
                    <a:lumOff val="40000"/>
                  </a:schemeClr>
                </a:solidFill>
                <a:latin typeface="ae_AlMohanad" pitchFamily="18" charset="-78"/>
                <a:cs typeface="ae_AlMohanad" pitchFamily="18" charset="-78"/>
              </a:rPr>
              <a:t>8- مشكلات في التنظيم الذاتي.</a:t>
            </a: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13081650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7384"/>
            <a:ext cx="9144000" cy="6885384"/>
          </a:xfrm>
        </p:spPr>
        <p:txBody>
          <a:bodyPr>
            <a:noAutofit/>
          </a:bodyPr>
          <a:lstStyle/>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9- مشكلات في تنظيم الوقت.</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10- مشكلات في القدرة العقلية لدى 75% من حالات التوحد.</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11- إظهار قدرات غير عادية لدى 25% من حالات التوحد وخاصة في المهارات الحركية أو الحسابية أو الموسيقية أو الأدائية أو الرسم.</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12- مشكلات في ترميز اللغة.</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13- مشكلات في فك رموز اللغة.</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14- مشكلات في القراءة.</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15- مشكلات في الكتابة.</a:t>
            </a:r>
          </a:p>
          <a:p>
            <a:pPr marL="45720" indent="0" algn="just" rtl="1">
              <a:lnSpc>
                <a:spcPts val="5000"/>
              </a:lnSpc>
              <a:buNone/>
            </a:pPr>
            <a:r>
              <a:rPr lang="ar-SA" sz="2600" b="1" dirty="0">
                <a:solidFill>
                  <a:schemeClr val="tx2">
                    <a:lumMod val="60000"/>
                    <a:lumOff val="40000"/>
                  </a:schemeClr>
                </a:solidFill>
                <a:latin typeface="ae_AlMohanad" pitchFamily="18" charset="-78"/>
                <a:cs typeface="ae_AlMohanad" pitchFamily="18" charset="-78"/>
              </a:rPr>
              <a:t>16- مشكلات في المهارات الحسابية. </a:t>
            </a:r>
          </a:p>
          <a:p>
            <a:pPr marL="45720" indent="0" algn="just" rtl="1">
              <a:lnSpc>
                <a:spcPts val="5000"/>
              </a:lnSpc>
              <a:buNone/>
            </a:pPr>
            <a:endParaRPr lang="ar-SA" sz="2600" b="1" dirty="0">
              <a:solidFill>
                <a:srgbClr val="FF0000"/>
              </a:solidFill>
              <a:latin typeface="ae_AlMohanad" pitchFamily="18" charset="-78"/>
              <a:cs typeface="ae_AlMohanad" pitchFamily="18" charset="-78"/>
            </a:endParaRPr>
          </a:p>
          <a:p>
            <a:pPr marL="45720" indent="0" algn="just" rtl="1">
              <a:lnSpc>
                <a:spcPts val="5000"/>
              </a:lnSpc>
              <a:buNone/>
            </a:pPr>
            <a:endParaRPr lang="ar-SA" sz="2600" b="1" dirty="0">
              <a:solidFill>
                <a:srgbClr val="FF0000"/>
              </a:solidFill>
              <a:latin typeface="ae_AlMohanad" pitchFamily="18" charset="-78"/>
              <a:cs typeface="ae_AlMohanad" pitchFamily="18" charset="-78"/>
            </a:endParaRPr>
          </a:p>
          <a:p>
            <a:pPr marL="45720" indent="0" algn="just" rtl="1">
              <a:lnSpc>
                <a:spcPts val="5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13855338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52567"/>
            <a:ext cx="9144000" cy="6885384"/>
          </a:xfrm>
        </p:spPr>
        <p:txBody>
          <a:bodyPr>
            <a:noAutofit/>
          </a:bodyPr>
          <a:lstStyle/>
          <a:p>
            <a:pPr marL="45720" lvl="0" indent="0" algn="just" rtl="1">
              <a:lnSpc>
                <a:spcPct val="200000"/>
              </a:lnSpc>
              <a:buClr>
                <a:srgbClr val="F14124">
                  <a:lumMod val="75000"/>
                </a:srgbClr>
              </a:buClr>
              <a:buNone/>
            </a:pPr>
            <a:r>
              <a:rPr lang="ar-SA" sz="2800" b="1" dirty="0">
                <a:solidFill>
                  <a:srgbClr val="FF6600"/>
                </a:solidFill>
                <a:latin typeface="ae_Ouhod" pitchFamily="34" charset="-78"/>
                <a:cs typeface="ae_Ouhod" pitchFamily="34" charset="-78"/>
              </a:rPr>
              <a:t>قياس وتشخيص حالات التوحد:</a:t>
            </a:r>
          </a:p>
          <a:p>
            <a:pPr marL="45720" lvl="0" indent="0" algn="just" rtl="1">
              <a:lnSpc>
                <a:spcPct val="200000"/>
              </a:lnSpc>
              <a:buNone/>
            </a:pPr>
            <a:r>
              <a:rPr lang="ar-SA" sz="2600" b="1" dirty="0">
                <a:solidFill>
                  <a:srgbClr val="002060"/>
                </a:solidFill>
                <a:latin typeface="ae_AlMohanad" pitchFamily="18" charset="-78"/>
                <a:cs typeface="ae_AlMohanad" pitchFamily="18" charset="-78"/>
              </a:rPr>
              <a:t>تتمثل خطوات تشخيص حالات التوحد بشكل عام فيما يلي:- </a:t>
            </a:r>
          </a:p>
          <a:p>
            <a:pPr marL="45720" indent="0" algn="just" rtl="1">
              <a:lnSpc>
                <a:spcPct val="200000"/>
              </a:lnSpc>
              <a:buNone/>
            </a:pPr>
            <a:r>
              <a:rPr lang="ar-SA" sz="2600" b="1" dirty="0">
                <a:solidFill>
                  <a:srgbClr val="FF0000"/>
                </a:solidFill>
                <a:latin typeface="ae_AlMohanad" pitchFamily="18" charset="-78"/>
                <a:cs typeface="ae_AlMohanad" pitchFamily="18" charset="-78"/>
              </a:rPr>
              <a:t>1- ملاحظة سلوك الطفل النمائي من قبل الوالدين والمعلمين ومقارنة مظاهر السلوك النمائي لدى الطفل التوحدي مع مظاهر السلوك النمائي لدي الطفل العادي.</a:t>
            </a:r>
          </a:p>
          <a:p>
            <a:pPr marL="45720" indent="0" algn="just" rtl="1">
              <a:lnSpc>
                <a:spcPct val="200000"/>
              </a:lnSpc>
              <a:buNone/>
            </a:pPr>
            <a:r>
              <a:rPr lang="ar-SA" sz="2600" b="1" dirty="0">
                <a:solidFill>
                  <a:srgbClr val="FF0000"/>
                </a:solidFill>
                <a:latin typeface="ae_AlMohanad" pitchFamily="18" charset="-78"/>
                <a:cs typeface="ae_AlMohanad" pitchFamily="18" charset="-78"/>
              </a:rPr>
              <a:t>2- استخدام الأختبارات المسحية السريعة أو قوائم التقدير والتي يمكن أن تعطي الفاحص تصوراً عن حالة الطفل ونوعها.</a:t>
            </a:r>
          </a:p>
          <a:p>
            <a:pPr marL="45720" indent="0" algn="just" rtl="1">
              <a:lnSpc>
                <a:spcPct val="200000"/>
              </a:lnSpc>
              <a:buNone/>
            </a:pPr>
            <a:r>
              <a:rPr lang="ar-SA" sz="2600" b="1" dirty="0">
                <a:solidFill>
                  <a:srgbClr val="FF0000"/>
                </a:solidFill>
                <a:latin typeface="ae_AlMohanad" pitchFamily="18" charset="-78"/>
                <a:cs typeface="ae_AlMohanad" pitchFamily="18" charset="-78"/>
              </a:rPr>
              <a:t>3- استخدام الإختبارات المقننة المعروفة في مجال تشخيص حالات التوحد.</a:t>
            </a:r>
          </a:p>
          <a:p>
            <a:pPr marL="45720" indent="0" algn="just" rtl="1">
              <a:lnSpc>
                <a:spcPct val="200000"/>
              </a:lnSpc>
              <a:buNone/>
            </a:pPr>
            <a:endParaRPr lang="ar-SA" sz="2800" b="1" dirty="0">
              <a:solidFill>
                <a:srgbClr val="FF6600"/>
              </a:solidFill>
              <a:latin typeface="ae_Ouhod" pitchFamily="34" charset="-78"/>
              <a:cs typeface="ae_Ouhod" pitchFamily="34" charset="-78"/>
            </a:endParaRPr>
          </a:p>
          <a:p>
            <a:pPr marL="45720" indent="0" algn="just" rtl="1">
              <a:lnSpc>
                <a:spcPct val="200000"/>
              </a:lnSpc>
              <a:buNone/>
            </a:pPr>
            <a:endParaRPr lang="ar-SA" sz="2600" b="1" dirty="0">
              <a:solidFill>
                <a:srgbClr val="FF0000"/>
              </a:solidFill>
              <a:latin typeface="ae_AlMohanad" pitchFamily="18" charset="-78"/>
              <a:cs typeface="ae_AlMohanad" pitchFamily="18" charset="-78"/>
            </a:endParaRPr>
          </a:p>
          <a:p>
            <a:pPr marL="45720" indent="0" algn="just" rtl="1">
              <a:lnSpc>
                <a:spcPct val="200000"/>
              </a:lnSpc>
              <a:buNone/>
            </a:pPr>
            <a:endParaRPr lang="ar-SA" sz="2600" b="1" dirty="0">
              <a:solidFill>
                <a:srgbClr val="FF0000"/>
              </a:solidFill>
              <a:latin typeface="ae_AlMohanad" pitchFamily="18" charset="-78"/>
              <a:cs typeface="ae_AlMohanad" pitchFamily="18" charset="-78"/>
            </a:endParaRPr>
          </a:p>
          <a:p>
            <a:pPr marL="45720" indent="0" algn="just" rtl="1">
              <a:lnSpc>
                <a:spcPct val="20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83961380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52567"/>
            <a:ext cx="9144000" cy="6885384"/>
          </a:xfrm>
        </p:spPr>
        <p:txBody>
          <a:bodyPr>
            <a:noAutofit/>
          </a:bodyPr>
          <a:lstStyle/>
          <a:p>
            <a:pPr marL="45720" indent="0" algn="just" rtl="1">
              <a:lnSpc>
                <a:spcPct val="150000"/>
              </a:lnSpc>
              <a:buNone/>
            </a:pPr>
            <a:r>
              <a:rPr lang="ar-SA" sz="2800" b="1" dirty="0">
                <a:solidFill>
                  <a:srgbClr val="FF6600"/>
                </a:solidFill>
                <a:latin typeface="ae_Ouhod" pitchFamily="34" charset="-78"/>
                <a:cs typeface="ae_Ouhod" pitchFamily="34" charset="-78"/>
              </a:rPr>
              <a:t>أدوات قياس وتشخيص حالات التوحد :- </a:t>
            </a:r>
          </a:p>
          <a:p>
            <a:pPr marL="45720" indent="0" algn="just" rtl="1">
              <a:lnSpc>
                <a:spcPct val="150000"/>
              </a:lnSpc>
              <a:buNone/>
            </a:pPr>
            <a:r>
              <a:rPr lang="ar-SA" sz="2600" b="1" dirty="0">
                <a:solidFill>
                  <a:srgbClr val="FF0000"/>
                </a:solidFill>
                <a:latin typeface="ae_AlMohanad" pitchFamily="18" charset="-78"/>
                <a:cs typeface="ae_AlMohanad" pitchFamily="18" charset="-78"/>
              </a:rPr>
              <a:t>1- الدليل الإحصائي التشخيصي للإضطربات العقلية.</a:t>
            </a:r>
          </a:p>
          <a:p>
            <a:pPr marL="45720" indent="0" algn="just" rtl="1">
              <a:lnSpc>
                <a:spcPct val="150000"/>
              </a:lnSpc>
              <a:buNone/>
            </a:pPr>
            <a:r>
              <a:rPr lang="ar-SA" sz="2600" b="1" dirty="0">
                <a:solidFill>
                  <a:srgbClr val="FF0000"/>
                </a:solidFill>
                <a:latin typeface="ae_AlMohanad" pitchFamily="18" charset="-78"/>
                <a:cs typeface="ae_AlMohanad" pitchFamily="18" charset="-78"/>
              </a:rPr>
              <a:t>2- قائمة السلوك التوحدي.</a:t>
            </a:r>
          </a:p>
          <a:p>
            <a:pPr marL="45720" indent="0" algn="just" rtl="1">
              <a:lnSpc>
                <a:spcPct val="150000"/>
              </a:lnSpc>
              <a:buNone/>
            </a:pPr>
            <a:r>
              <a:rPr lang="ar-SA" sz="2600" b="1" dirty="0">
                <a:solidFill>
                  <a:srgbClr val="FF0000"/>
                </a:solidFill>
                <a:latin typeface="ae_AlMohanad" pitchFamily="18" charset="-78"/>
                <a:cs typeface="ae_AlMohanad" pitchFamily="18" charset="-78"/>
              </a:rPr>
              <a:t>3- مقياس تقدير السلوك التوحدي الطفولي.</a:t>
            </a:r>
          </a:p>
          <a:p>
            <a:pPr marL="45720" indent="0" algn="just" rtl="1">
              <a:lnSpc>
                <a:spcPct val="150000"/>
              </a:lnSpc>
              <a:buNone/>
            </a:pPr>
            <a:r>
              <a:rPr lang="ar-SA" sz="2600" b="1" dirty="0">
                <a:solidFill>
                  <a:srgbClr val="FF0000"/>
                </a:solidFill>
                <a:latin typeface="ae_AlMohanad" pitchFamily="18" charset="-78"/>
                <a:cs typeface="ae_AlMohanad" pitchFamily="18" charset="-78"/>
              </a:rPr>
              <a:t>4- قائمة تقدير السلوك التوحدي.</a:t>
            </a:r>
          </a:p>
          <a:p>
            <a:pPr marL="45720" indent="0" algn="just" rtl="1">
              <a:lnSpc>
                <a:spcPct val="150000"/>
              </a:lnSpc>
              <a:buNone/>
            </a:pPr>
            <a:r>
              <a:rPr lang="ar-SA" sz="2600" b="1" dirty="0">
                <a:solidFill>
                  <a:srgbClr val="FF0000"/>
                </a:solidFill>
                <a:latin typeface="ae_AlMohanad" pitchFamily="18" charset="-78"/>
                <a:cs typeface="ae_AlMohanad" pitchFamily="18" charset="-78"/>
              </a:rPr>
              <a:t>5- مقياس تشخيص حالات التوحد في دول منطقة الخليج العربي.</a:t>
            </a:r>
          </a:p>
          <a:p>
            <a:pPr marL="45720" indent="0" algn="just" rtl="1">
              <a:lnSpc>
                <a:spcPct val="150000"/>
              </a:lnSpc>
              <a:buNone/>
            </a:pPr>
            <a:r>
              <a:rPr lang="ar-SA" sz="2800" b="1" dirty="0">
                <a:solidFill>
                  <a:srgbClr val="FF6600"/>
                </a:solidFill>
                <a:latin typeface="ae_Ouhod" pitchFamily="34" charset="-78"/>
                <a:cs typeface="ae_Ouhod" pitchFamily="34" charset="-78"/>
              </a:rPr>
              <a:t>البرامج التربوية لحالات التوحد: </a:t>
            </a:r>
          </a:p>
          <a:p>
            <a:pPr marL="45720" indent="0" algn="just" rtl="1">
              <a:lnSpc>
                <a:spcPct val="200000"/>
              </a:lnSpc>
              <a:buNone/>
            </a:pPr>
            <a:r>
              <a:rPr lang="ar-SA" sz="2600" b="1" dirty="0">
                <a:solidFill>
                  <a:srgbClr val="002060"/>
                </a:solidFill>
                <a:latin typeface="ae_AlMohanad" pitchFamily="18" charset="-78"/>
                <a:cs typeface="ae_AlMohanad" pitchFamily="18" charset="-78"/>
              </a:rPr>
              <a:t>هناك بعض الإعتبارات التربوية التي تؤخذ بعين الإعتبار عند تصميم البرامج التربوية أو البيئة الصفية لحالات التوحد ومنها:- </a:t>
            </a: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11624652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188640"/>
            <a:ext cx="8964488" cy="6480720"/>
          </a:xfrm>
        </p:spPr>
        <p:txBody>
          <a:bodyPr>
            <a:noAutofit/>
          </a:bodyPr>
          <a:lstStyle/>
          <a:p>
            <a:pPr marL="45720" indent="0" algn="just" rtl="1">
              <a:lnSpc>
                <a:spcPct val="150000"/>
              </a:lnSpc>
              <a:buNone/>
            </a:pPr>
            <a:r>
              <a:rPr lang="ar-SA" sz="2600" b="1" dirty="0">
                <a:solidFill>
                  <a:srgbClr val="002060"/>
                </a:solidFill>
                <a:latin typeface="ae_AlMohanad" pitchFamily="18" charset="-78"/>
                <a:cs typeface="ae_AlMohanad" pitchFamily="18" charset="-78"/>
              </a:rPr>
              <a:t>تتعدد المصطلحات التي تدلل على موضوع التوحد في اللغتين العربية الانجليزية ، ففي اللغة العربية شاع :-</a:t>
            </a:r>
          </a:p>
          <a:p>
            <a:pPr marL="45720" indent="0" algn="r" rtl="1">
              <a:lnSpc>
                <a:spcPct val="150000"/>
              </a:lnSpc>
              <a:buNone/>
            </a:pPr>
            <a:r>
              <a:rPr lang="ar-SA" sz="2600" b="1" dirty="0">
                <a:solidFill>
                  <a:srgbClr val="FF0000"/>
                </a:solidFill>
                <a:latin typeface="ae_AlMohanad" pitchFamily="18" charset="-78"/>
                <a:cs typeface="ae_AlMohanad" pitchFamily="18" charset="-78"/>
              </a:rPr>
              <a:t>1- مصطلح التوحد .</a:t>
            </a:r>
          </a:p>
          <a:p>
            <a:pPr marL="45720" indent="0" algn="r" rtl="1">
              <a:lnSpc>
                <a:spcPct val="150000"/>
              </a:lnSpc>
              <a:buNone/>
            </a:pPr>
            <a:r>
              <a:rPr lang="ar-SA" sz="2600" b="1" dirty="0">
                <a:solidFill>
                  <a:srgbClr val="FF0000"/>
                </a:solidFill>
                <a:latin typeface="ae_AlMohanad" pitchFamily="18" charset="-78"/>
                <a:cs typeface="ae_AlMohanad" pitchFamily="18" charset="-78"/>
              </a:rPr>
              <a:t>2- وقبلها شاع مصطلح فصام الطفولة . </a:t>
            </a:r>
          </a:p>
          <a:p>
            <a:pPr marL="45720" indent="0" algn="r" rtl="1">
              <a:lnSpc>
                <a:spcPct val="150000"/>
              </a:lnSpc>
              <a:buNone/>
            </a:pPr>
            <a:r>
              <a:rPr lang="ar-SA" sz="3200" b="1" dirty="0">
                <a:solidFill>
                  <a:srgbClr val="FF6600"/>
                </a:solidFill>
                <a:latin typeface="ae_Ouhod" pitchFamily="34" charset="-78"/>
                <a:cs typeface="ae_Ouhod" pitchFamily="34" charset="-78"/>
              </a:rPr>
              <a:t>مفهوم التوحد : </a:t>
            </a:r>
          </a:p>
          <a:p>
            <a:pPr marL="45720" indent="0" algn="just" rtl="1">
              <a:lnSpc>
                <a:spcPct val="150000"/>
              </a:lnSpc>
              <a:buNone/>
            </a:pPr>
            <a:r>
              <a:rPr lang="ar-SA" sz="2600" b="1" dirty="0">
                <a:solidFill>
                  <a:srgbClr val="002060"/>
                </a:solidFill>
                <a:latin typeface="ae_AlMohanad" pitchFamily="18" charset="-78"/>
                <a:cs typeface="ae_AlMohanad" pitchFamily="18" charset="-78"/>
              </a:rPr>
              <a:t>منذ عام 1990 اعتبرت حالات التوحد فئة مستقلة من فئات التربية الخاصة حين اقرها القانون الامريكي المعروف باسم (</a:t>
            </a:r>
            <a:r>
              <a:rPr lang="en-US" sz="2600" b="1" dirty="0">
                <a:solidFill>
                  <a:srgbClr val="002060"/>
                </a:solidFill>
                <a:latin typeface="ae_AlMohanad" pitchFamily="18" charset="-78"/>
                <a:cs typeface="ae_AlMohanad" pitchFamily="18" charset="-78"/>
              </a:rPr>
              <a:t>IDEA</a:t>
            </a:r>
            <a:r>
              <a:rPr lang="ar-SA" sz="2600" b="1" dirty="0">
                <a:solidFill>
                  <a:srgbClr val="002060"/>
                </a:solidFill>
                <a:latin typeface="ae_AlMohanad" pitchFamily="18" charset="-78"/>
                <a:cs typeface="ae_AlMohanad" pitchFamily="18" charset="-78"/>
              </a:rPr>
              <a:t>) تعريفاً خاصاً بها . </a:t>
            </a:r>
          </a:p>
          <a:p>
            <a:pPr marL="45720" indent="0" algn="just" rtl="1">
              <a:lnSpc>
                <a:spcPct val="150000"/>
              </a:lnSpc>
              <a:buNone/>
            </a:pPr>
            <a:r>
              <a:rPr lang="ar-SA" sz="2600" b="1" dirty="0">
                <a:solidFill>
                  <a:srgbClr val="002060"/>
                </a:solidFill>
                <a:latin typeface="ae_AlMohanad" pitchFamily="18" charset="-78"/>
                <a:cs typeface="ae_AlMohanad" pitchFamily="18" charset="-78"/>
              </a:rPr>
              <a:t>فإن مصطلح الطفل التوحدي مصطلح يشير إلى إعاقة نمائية تظهر قبل سن الثالثة من العمر ، وتبدو أعراضها في ثلاثة مظاهر أساسية هي : </a:t>
            </a:r>
          </a:p>
          <a:p>
            <a:pPr marL="45720" indent="0" algn="r" rtl="1">
              <a:lnSpc>
                <a:spcPct val="150000"/>
              </a:lnSpc>
              <a:buNone/>
            </a:pPr>
            <a:endParaRPr lang="en-US" sz="2600" b="1" dirty="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56775901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85384"/>
          </a:xfrm>
        </p:spPr>
        <p:txBody>
          <a:bodyPr>
            <a:noAutofit/>
          </a:bodyPr>
          <a:lstStyle/>
          <a:p>
            <a:pPr marL="45720" indent="0" algn="just" rtl="1">
              <a:lnSpc>
                <a:spcPct val="150000"/>
              </a:lnSpc>
              <a:buNone/>
            </a:pPr>
            <a:r>
              <a:rPr lang="ar-SA" sz="2600" b="1" dirty="0">
                <a:solidFill>
                  <a:srgbClr val="FF0000"/>
                </a:solidFill>
                <a:latin typeface="ae_AlMohanad" pitchFamily="18" charset="-78"/>
                <a:cs typeface="ae_AlMohanad" pitchFamily="18" charset="-78"/>
              </a:rPr>
              <a:t>1- التركيز على المهارات التواصلية والاجتماعية عند تصميم أي برنامج تربوي لحالات التوحد.</a:t>
            </a:r>
          </a:p>
          <a:p>
            <a:pPr marL="45720" indent="0" algn="just" rtl="1">
              <a:lnSpc>
                <a:spcPct val="150000"/>
              </a:lnSpc>
              <a:buNone/>
            </a:pPr>
            <a:r>
              <a:rPr lang="ar-SA" sz="2600" b="1" dirty="0">
                <a:solidFill>
                  <a:srgbClr val="FF0000"/>
                </a:solidFill>
                <a:latin typeface="ae_AlMohanad" pitchFamily="18" charset="-78"/>
                <a:cs typeface="ae_AlMohanad" pitchFamily="18" charset="-78"/>
              </a:rPr>
              <a:t>2- التأكيد على فتح صفوف خاصة أو مراكز خاصة لحالات التوحد ، وتصميم البرامج التربوية لكل حالة على حده.</a:t>
            </a:r>
          </a:p>
          <a:p>
            <a:pPr marL="45720" indent="0" algn="just" rtl="1">
              <a:lnSpc>
                <a:spcPct val="150000"/>
              </a:lnSpc>
              <a:buNone/>
            </a:pPr>
            <a:r>
              <a:rPr lang="ar-SA" sz="2600" b="1" dirty="0">
                <a:solidFill>
                  <a:srgbClr val="FF0000"/>
                </a:solidFill>
                <a:latin typeface="ae_AlMohanad" pitchFamily="18" charset="-78"/>
                <a:cs typeface="ae_AlMohanad" pitchFamily="18" charset="-78"/>
              </a:rPr>
              <a:t>3- التركيز على العلاج الطبي. </a:t>
            </a:r>
          </a:p>
          <a:p>
            <a:pPr marL="45720" indent="0" algn="just" rtl="1">
              <a:lnSpc>
                <a:spcPct val="150000"/>
              </a:lnSpc>
              <a:buNone/>
            </a:pPr>
            <a:r>
              <a:rPr lang="ar-SA" sz="2600" b="1" dirty="0">
                <a:solidFill>
                  <a:srgbClr val="FF0000"/>
                </a:solidFill>
                <a:latin typeface="ae_AlMohanad" pitchFamily="18" charset="-78"/>
                <a:cs typeface="ae_AlMohanad" pitchFamily="18" charset="-78"/>
              </a:rPr>
              <a:t>4- توظيف أساليب تعديل السلوك في البرامج التربوية والتعليمية الفردية لحالات التوحد . </a:t>
            </a:r>
          </a:p>
          <a:p>
            <a:pPr marL="45720" indent="0" algn="just" rtl="1">
              <a:lnSpc>
                <a:spcPct val="150000"/>
              </a:lnSpc>
              <a:buNone/>
            </a:pPr>
            <a:r>
              <a:rPr lang="ar-SA" sz="2600" b="1" dirty="0">
                <a:solidFill>
                  <a:srgbClr val="FF0000"/>
                </a:solidFill>
                <a:latin typeface="ae_AlMohanad" pitchFamily="18" charset="-78"/>
                <a:cs typeface="ae_AlMohanad" pitchFamily="18" charset="-78"/>
              </a:rPr>
              <a:t>5- الإهتمام بإعداد المعلم المؤهل للعمل على حالات التوحد . </a:t>
            </a:r>
          </a:p>
          <a:p>
            <a:pPr marL="45720" indent="0" algn="just" rtl="1">
              <a:lnSpc>
                <a:spcPct val="150000"/>
              </a:lnSpc>
              <a:buNone/>
            </a:pPr>
            <a:r>
              <a:rPr lang="ar-SA" sz="2600" b="1" dirty="0">
                <a:solidFill>
                  <a:srgbClr val="FF0000"/>
                </a:solidFill>
                <a:latin typeface="ae_AlMohanad" pitchFamily="18" charset="-78"/>
                <a:cs typeface="ae_AlMohanad" pitchFamily="18" charset="-78"/>
              </a:rPr>
              <a:t>6- التأكيد على مشاركة الأسرة في إعداد البرامج التربوية الفردية وتنفيذها.</a:t>
            </a:r>
            <a:endParaRPr lang="ar-SA" sz="2600" b="1" dirty="0">
              <a:solidFill>
                <a:srgbClr val="002060"/>
              </a:solidFill>
              <a:latin typeface="ae_AlMohanad" pitchFamily="18" charset="-78"/>
              <a:cs typeface="ae_AlMohanad" pitchFamily="18" charset="-78"/>
            </a:endParaRP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1346036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85384"/>
          </a:xfrm>
        </p:spPr>
        <p:txBody>
          <a:bodyPr>
            <a:noAutofit/>
          </a:bodyPr>
          <a:lstStyle/>
          <a:p>
            <a:pPr marL="45720" indent="0" algn="just" rtl="1">
              <a:lnSpc>
                <a:spcPts val="4000"/>
              </a:lnSpc>
              <a:buNone/>
            </a:pPr>
            <a:r>
              <a:rPr lang="ar-SA" sz="2600" b="1" dirty="0">
                <a:solidFill>
                  <a:srgbClr val="FF0000"/>
                </a:solidFill>
                <a:latin typeface="ae_AlMohanad" pitchFamily="18" charset="-78"/>
                <a:cs typeface="ae_AlMohanad" pitchFamily="18" charset="-78"/>
              </a:rPr>
              <a:t>7- تقييم فاعلية البرامج التربوية الفردية وبشكل مستمر قبل وبعد تنفيذ تلك البرامج.</a:t>
            </a:r>
          </a:p>
          <a:p>
            <a:pPr marL="45720" indent="0" algn="just" rtl="1">
              <a:lnSpc>
                <a:spcPts val="4000"/>
              </a:lnSpc>
              <a:buNone/>
            </a:pPr>
            <a:r>
              <a:rPr lang="ar-SA" sz="2600" b="1" dirty="0">
                <a:solidFill>
                  <a:srgbClr val="FF0000"/>
                </a:solidFill>
                <a:latin typeface="ae_AlMohanad" pitchFamily="18" charset="-78"/>
                <a:cs typeface="ae_AlMohanad" pitchFamily="18" charset="-78"/>
              </a:rPr>
              <a:t>8- التركيز على برامج التدخل المبكر لحالات التوحد بحيث تبدأ تلك البرامج منذ إكتشاف حالات التوحد وتشخيصها. </a:t>
            </a:r>
          </a:p>
          <a:p>
            <a:pPr marL="45720" indent="0" algn="just" rtl="1">
              <a:lnSpc>
                <a:spcPts val="4000"/>
              </a:lnSpc>
              <a:buNone/>
            </a:pPr>
            <a:r>
              <a:rPr lang="ar-SA" sz="2600" b="1" dirty="0">
                <a:solidFill>
                  <a:srgbClr val="FF0000"/>
                </a:solidFill>
                <a:latin typeface="ae_AlMohanad" pitchFamily="18" charset="-78"/>
                <a:cs typeface="ae_AlMohanad" pitchFamily="18" charset="-78"/>
              </a:rPr>
              <a:t>9- التركيز على التعليم المكثف على مدى اليوم الدراسي على مهارات محددة . وخاصة المهارات اللغوية والمهارات الاجتماعية واللعب الجماعي. </a:t>
            </a:r>
          </a:p>
          <a:p>
            <a:pPr marL="45720" indent="0" algn="just" rtl="1">
              <a:lnSpc>
                <a:spcPts val="4000"/>
              </a:lnSpc>
              <a:buNone/>
            </a:pPr>
            <a:r>
              <a:rPr lang="ar-SA" sz="2600" b="1" dirty="0">
                <a:solidFill>
                  <a:srgbClr val="FF0000"/>
                </a:solidFill>
                <a:latin typeface="ae_AlMohanad" pitchFamily="18" charset="-78"/>
                <a:cs typeface="ae_AlMohanad" pitchFamily="18" charset="-78"/>
              </a:rPr>
              <a:t>10- العمل على دمج حالات التوحد البسيطة في المدرسة العادية والتي لا تعاني من إعاقة عقلية مع الأخذ بعين الإعتبار إجراءات الدمج المكاني والزماني حتى تسهل عملية دمج حالات التوحد البسيطة في المدرسة العادية.</a:t>
            </a:r>
          </a:p>
          <a:p>
            <a:pPr marL="45720" indent="0" algn="just" rtl="1">
              <a:lnSpc>
                <a:spcPts val="4000"/>
              </a:lnSpc>
              <a:buNone/>
            </a:pPr>
            <a:r>
              <a:rPr lang="ar-SA" sz="2600" b="1" dirty="0">
                <a:solidFill>
                  <a:srgbClr val="FF0000"/>
                </a:solidFill>
                <a:latin typeface="ae_AlMohanad" pitchFamily="18" charset="-78"/>
                <a:cs typeface="ae_AlMohanad" pitchFamily="18" charset="-78"/>
              </a:rPr>
              <a:t>11- التركيز على العمل التعاوني بين الأخصائين ذوي العلاقة وفي تقديم البرامج والخدمات الطبية والتربوية لحالات التوحد.</a:t>
            </a:r>
          </a:p>
          <a:p>
            <a:pPr marL="45720" indent="0" algn="just" rtl="1">
              <a:lnSpc>
                <a:spcPts val="4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24282916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85384"/>
          </a:xfrm>
        </p:spPr>
        <p:txBody>
          <a:bodyPr>
            <a:noAutofit/>
          </a:bodyPr>
          <a:lstStyle/>
          <a:p>
            <a:pPr marL="45720" lvl="0" indent="0" algn="just" rtl="1">
              <a:lnSpc>
                <a:spcPct val="150000"/>
              </a:lnSpc>
              <a:buClr>
                <a:srgbClr val="F14124">
                  <a:lumMod val="75000"/>
                </a:srgbClr>
              </a:buClr>
              <a:buNone/>
            </a:pPr>
            <a:r>
              <a:rPr lang="ar-SA" sz="2800" b="1" dirty="0">
                <a:solidFill>
                  <a:srgbClr val="FF6600"/>
                </a:solidFill>
                <a:latin typeface="ae_Ouhod" pitchFamily="34" charset="-78"/>
                <a:cs typeface="ae_Ouhod" pitchFamily="34" charset="-78"/>
              </a:rPr>
              <a:t>أنواع البرامج التربوية والطبية لحالات التوحد:</a:t>
            </a:r>
          </a:p>
          <a:p>
            <a:pPr marL="45720" lvl="0" indent="0" algn="just" rtl="1">
              <a:lnSpc>
                <a:spcPct val="150000"/>
              </a:lnSpc>
              <a:buNone/>
            </a:pPr>
            <a:r>
              <a:rPr lang="ar-SA" sz="2600" b="1" dirty="0">
                <a:solidFill>
                  <a:srgbClr val="002060"/>
                </a:solidFill>
                <a:latin typeface="ae_AlMohanad" pitchFamily="18" charset="-78"/>
                <a:cs typeface="ae_AlMohanad" pitchFamily="18" charset="-78"/>
              </a:rPr>
              <a:t>يمكن تقسيمها إلى نوعين من البرامج (البرامج التربوية والبرامج الطبية)وهي :- </a:t>
            </a:r>
          </a:p>
          <a:p>
            <a:pPr marL="45720" indent="0" algn="just" rtl="1">
              <a:lnSpc>
                <a:spcPct val="150000"/>
              </a:lnSpc>
              <a:buNone/>
            </a:pPr>
            <a:r>
              <a:rPr lang="ar-SA" sz="2600" b="1" dirty="0">
                <a:solidFill>
                  <a:srgbClr val="FF6600"/>
                </a:solidFill>
                <a:latin typeface="ae_AlMohanad" pitchFamily="18" charset="-78"/>
                <a:cs typeface="ae_AlMohanad" pitchFamily="18" charset="-78"/>
              </a:rPr>
              <a:t>أ- البرامج التربوية. </a:t>
            </a:r>
          </a:p>
          <a:p>
            <a:pPr marL="45720" indent="0" algn="just" rtl="1">
              <a:lnSpc>
                <a:spcPct val="150000"/>
              </a:lnSpc>
              <a:buNone/>
            </a:pPr>
            <a:r>
              <a:rPr lang="ar-SA" sz="2600" b="1" dirty="0">
                <a:solidFill>
                  <a:srgbClr val="FF0000"/>
                </a:solidFill>
                <a:latin typeface="ae_AlMohanad" pitchFamily="18" charset="-78"/>
                <a:cs typeface="ae_AlMohanad" pitchFamily="18" charset="-78"/>
              </a:rPr>
              <a:t>1- برنامج علاج وتربية الأطفال التوحديين وذوي المشكلات التواصلية: </a:t>
            </a:r>
          </a:p>
          <a:p>
            <a:pPr marL="45720" indent="0" algn="just" rtl="1">
              <a:lnSpc>
                <a:spcPct val="150000"/>
              </a:lnSpc>
              <a:buNone/>
            </a:pPr>
            <a:r>
              <a:rPr lang="ar-SA" sz="2600" b="1" dirty="0">
                <a:solidFill>
                  <a:srgbClr val="002060"/>
                </a:solidFill>
                <a:latin typeface="ae_AlMohanad" pitchFamily="18" charset="-78"/>
                <a:cs typeface="ae_AlMohanad" pitchFamily="18" charset="-78"/>
              </a:rPr>
              <a:t>ويعرف هذا البرنامج باسم (تيش</a:t>
            </a:r>
            <a:r>
              <a:rPr lang="en-US" sz="2600" b="1" dirty="0">
                <a:solidFill>
                  <a:srgbClr val="002060"/>
                </a:solidFill>
                <a:latin typeface="ae_AlMohanad" pitchFamily="18" charset="-78"/>
                <a:cs typeface="ae_AlMohanad" pitchFamily="18" charset="-78"/>
              </a:rPr>
              <a:t>TEACH</a:t>
            </a:r>
            <a:r>
              <a:rPr lang="ar-SA" sz="2600" b="1" dirty="0">
                <a:solidFill>
                  <a:srgbClr val="002060"/>
                </a:solidFill>
                <a:latin typeface="ae_AlMohanad" pitchFamily="18" charset="-78"/>
                <a:cs typeface="ae_AlMohanad" pitchFamily="18" charset="-78"/>
              </a:rPr>
              <a:t>) ، ويهدف هذا البرنامج إلى تنمية مهارات التواصل للأطفال التوحديين.</a:t>
            </a:r>
          </a:p>
          <a:p>
            <a:pPr marL="45720" indent="0" algn="just" rtl="1">
              <a:lnSpc>
                <a:spcPct val="150000"/>
              </a:lnSpc>
              <a:buNone/>
            </a:pPr>
            <a:r>
              <a:rPr lang="ar-SA" sz="2600" b="1" dirty="0">
                <a:solidFill>
                  <a:srgbClr val="FF0000"/>
                </a:solidFill>
                <a:latin typeface="ae_AlMohanad" pitchFamily="18" charset="-78"/>
                <a:cs typeface="ae_AlMohanad" pitchFamily="18" charset="-78"/>
              </a:rPr>
              <a:t>2- نظام التواصل اللفظي باستخدام الصور :</a:t>
            </a:r>
            <a:r>
              <a:rPr lang="ar-SA" sz="2600" b="1" dirty="0">
                <a:solidFill>
                  <a:srgbClr val="002060"/>
                </a:solidFill>
                <a:latin typeface="ae_AlMohanad" pitchFamily="18" charset="-78"/>
                <a:cs typeface="ae_AlMohanad" pitchFamily="18" charset="-78"/>
              </a:rPr>
              <a:t>ويعرف هذا البرنامج بإسم (بيكس </a:t>
            </a:r>
            <a:r>
              <a:rPr lang="en-US" sz="2600" b="1" dirty="0">
                <a:solidFill>
                  <a:srgbClr val="002060"/>
                </a:solidFill>
                <a:latin typeface="ae_AlMohanad" pitchFamily="18" charset="-78"/>
                <a:cs typeface="ae_AlMohanad" pitchFamily="18" charset="-78"/>
              </a:rPr>
              <a:t>PECS</a:t>
            </a:r>
            <a:r>
              <a:rPr lang="ar-SA" sz="2600" b="1" dirty="0">
                <a:solidFill>
                  <a:srgbClr val="002060"/>
                </a:solidFill>
                <a:latin typeface="ae_AlMohanad" pitchFamily="18" charset="-78"/>
                <a:cs typeface="ae_AlMohanad" pitchFamily="18" charset="-78"/>
              </a:rPr>
              <a:t>) ويهدف هذا البرنامج إلى تنمية مهارات التواصل اللفظي للأطفال التوحديين باستخدام الصور. </a:t>
            </a: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ar-SA" sz="2800" b="1" dirty="0">
              <a:solidFill>
                <a:srgbClr val="FF6600"/>
              </a:solidFill>
              <a:latin typeface="ae_Ouhod" pitchFamily="34" charset="-78"/>
              <a:cs typeface="ae_Ouhod" pitchFamily="34" charset="-78"/>
            </a:endParaRP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10407961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85384"/>
          </a:xfrm>
        </p:spPr>
        <p:txBody>
          <a:bodyPr>
            <a:noAutofit/>
          </a:bodyPr>
          <a:lstStyle/>
          <a:p>
            <a:pPr marL="45720" indent="0" algn="just" rtl="1">
              <a:lnSpc>
                <a:spcPct val="150000"/>
              </a:lnSpc>
              <a:buNone/>
            </a:pPr>
            <a:r>
              <a:rPr lang="ar-SA" sz="2600" b="1" dirty="0">
                <a:solidFill>
                  <a:srgbClr val="FF0000"/>
                </a:solidFill>
                <a:latin typeface="ae_AlMohanad" pitchFamily="18" charset="-78"/>
                <a:cs typeface="ae_AlMohanad" pitchFamily="18" charset="-78"/>
              </a:rPr>
              <a:t>3- جداول النشاط المصورة: </a:t>
            </a:r>
            <a:r>
              <a:rPr lang="ar-SA" sz="2600" b="1" dirty="0">
                <a:solidFill>
                  <a:srgbClr val="002060"/>
                </a:solidFill>
                <a:latin typeface="ae_AlMohanad" pitchFamily="18" charset="-78"/>
                <a:cs typeface="ae_AlMohanad" pitchFamily="18" charset="-78"/>
              </a:rPr>
              <a:t>ويعرف هذا البرنامج باسم (</a:t>
            </a:r>
            <a:r>
              <a:rPr lang="en-US" sz="2600" b="1" dirty="0">
                <a:solidFill>
                  <a:srgbClr val="002060"/>
                </a:solidFill>
                <a:latin typeface="ae_AlMohanad" pitchFamily="18" charset="-78"/>
                <a:cs typeface="ae_AlMohanad" pitchFamily="18" charset="-78"/>
              </a:rPr>
              <a:t>PAS</a:t>
            </a:r>
            <a:r>
              <a:rPr lang="ar-SA" sz="2600" b="1" dirty="0">
                <a:solidFill>
                  <a:srgbClr val="002060"/>
                </a:solidFill>
                <a:latin typeface="ae_AlMohanad" pitchFamily="18" charset="-78"/>
                <a:cs typeface="ae_AlMohanad" pitchFamily="18" charset="-78"/>
              </a:rPr>
              <a:t>) ، ويهدف هذا البرنامج إلى تنمية المهارات اللغوية لحالات التوحد ، وخاصة اللغة الإستقبالية واللغة التعبيرية.</a:t>
            </a:r>
          </a:p>
          <a:p>
            <a:pPr marL="45720" indent="0" algn="just" rtl="1">
              <a:lnSpc>
                <a:spcPct val="150000"/>
              </a:lnSpc>
              <a:buNone/>
            </a:pPr>
            <a:r>
              <a:rPr lang="ar-SA" sz="2600" b="1" dirty="0">
                <a:solidFill>
                  <a:srgbClr val="FF0000"/>
                </a:solidFill>
                <a:latin typeface="ae_AlMohanad" pitchFamily="18" charset="-78"/>
                <a:cs typeface="ae_AlMohanad" pitchFamily="18" charset="-78"/>
              </a:rPr>
              <a:t>4- برامج التدخل المبكر :</a:t>
            </a:r>
            <a:r>
              <a:rPr lang="ar-SA" sz="2600" b="1" dirty="0">
                <a:solidFill>
                  <a:srgbClr val="002060"/>
                </a:solidFill>
                <a:latin typeface="ae_AlMohanad" pitchFamily="18" charset="-78"/>
                <a:cs typeface="ae_AlMohanad" pitchFamily="18" charset="-78"/>
              </a:rPr>
              <a:t>وتهدف هذه البرامج إلى إكتشاف حالات التوحد في عمر مبكر ، وإعداد البرامج التربوية والطبية التي تعمل على التقليل من آثار تلك الحالات. </a:t>
            </a:r>
          </a:p>
          <a:p>
            <a:pPr marL="45720" indent="0" algn="just" rtl="1">
              <a:lnSpc>
                <a:spcPct val="150000"/>
              </a:lnSpc>
              <a:buNone/>
            </a:pPr>
            <a:r>
              <a:rPr lang="ar-SA" sz="2600" b="1" dirty="0">
                <a:solidFill>
                  <a:srgbClr val="FF6600"/>
                </a:solidFill>
                <a:latin typeface="ae_AlMohanad" pitchFamily="18" charset="-78"/>
                <a:cs typeface="ae_AlMohanad" pitchFamily="18" charset="-78"/>
              </a:rPr>
              <a:t>ب- البرامج الطبية: </a:t>
            </a:r>
          </a:p>
          <a:p>
            <a:pPr marL="45720" indent="0" algn="just" rtl="1">
              <a:lnSpc>
                <a:spcPct val="150000"/>
              </a:lnSpc>
              <a:buNone/>
            </a:pPr>
            <a:r>
              <a:rPr lang="ar-SA" sz="2600" b="1" dirty="0">
                <a:solidFill>
                  <a:srgbClr val="002060"/>
                </a:solidFill>
                <a:latin typeface="ae_AlMohanad" pitchFamily="18" charset="-78"/>
                <a:cs typeface="ae_AlMohanad" pitchFamily="18" charset="-78"/>
              </a:rPr>
              <a:t>يقصد بالبرامج الطبية لحالات التوحد تلك البرامج التي تعتمد على تناول الأدوية والعقاقير والغذاء على إعتبار أن أسباب حالات التوحد أسباباً بيولوجية بيوكيمائية أو عصبية حيث تعمل هذه العقاقير أو الأدوية أو المواد الغذائية ، على التقليل من الآثار السلوكية لحالات التوحد ومنها:- </a:t>
            </a: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ar-SA" sz="2600" b="1" dirty="0">
              <a:solidFill>
                <a:srgbClr val="FF0000"/>
              </a:solidFill>
              <a:latin typeface="ae_AlMohanad" pitchFamily="18" charset="-78"/>
              <a:cs typeface="ae_AlMohanad" pitchFamily="18" charset="-78"/>
            </a:endParaRPr>
          </a:p>
          <a:p>
            <a:pPr marL="45720" indent="0" algn="just" rtl="1">
              <a:lnSpc>
                <a:spcPct val="15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74251437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85384"/>
          </a:xfrm>
        </p:spPr>
        <p:txBody>
          <a:bodyPr>
            <a:noAutofit/>
          </a:bodyPr>
          <a:lstStyle/>
          <a:p>
            <a:pPr marL="45720" indent="0" algn="just" rtl="1">
              <a:lnSpc>
                <a:spcPct val="200000"/>
              </a:lnSpc>
              <a:buNone/>
            </a:pPr>
            <a:r>
              <a:rPr lang="ar-SA" sz="2600" b="1" dirty="0">
                <a:solidFill>
                  <a:srgbClr val="FF0000"/>
                </a:solidFill>
                <a:latin typeface="ae_AlMohanad" pitchFamily="18" charset="-78"/>
                <a:cs typeface="ae_AlMohanad" pitchFamily="18" charset="-78"/>
              </a:rPr>
              <a:t>1- العلاج بإستخدام هرمون السيكرتين والذي ينظم عمل البنكرياس والكبد.</a:t>
            </a:r>
          </a:p>
          <a:p>
            <a:pPr marL="45720" indent="0" algn="just" rtl="1">
              <a:lnSpc>
                <a:spcPct val="200000"/>
              </a:lnSpc>
              <a:buNone/>
            </a:pPr>
            <a:r>
              <a:rPr lang="ar-SA" sz="2600" b="1" dirty="0">
                <a:solidFill>
                  <a:srgbClr val="FF0000"/>
                </a:solidFill>
                <a:latin typeface="ae_AlMohanad" pitchFamily="18" charset="-78"/>
                <a:cs typeface="ae_AlMohanad" pitchFamily="18" charset="-78"/>
              </a:rPr>
              <a:t>2- العلاج بإستخدام الفيتامينات وخاصة فيتامين </a:t>
            </a:r>
            <a:r>
              <a:rPr lang="en-US" sz="2600" b="1" dirty="0">
                <a:solidFill>
                  <a:srgbClr val="FF0000"/>
                </a:solidFill>
                <a:latin typeface="ae_AlMohanad" pitchFamily="18" charset="-78"/>
                <a:cs typeface="ae_AlMohanad" pitchFamily="18" charset="-78"/>
              </a:rPr>
              <a:t>B12</a:t>
            </a:r>
            <a:r>
              <a:rPr lang="ar-SA" sz="2600" b="1" dirty="0">
                <a:solidFill>
                  <a:srgbClr val="FF0000"/>
                </a:solidFill>
                <a:latin typeface="ae_AlMohanad" pitchFamily="18" charset="-78"/>
                <a:cs typeface="ae_AlMohanad" pitchFamily="18" charset="-78"/>
              </a:rPr>
              <a:t>.</a:t>
            </a:r>
          </a:p>
          <a:p>
            <a:pPr marL="45720" indent="0" algn="just" rtl="1">
              <a:lnSpc>
                <a:spcPct val="200000"/>
              </a:lnSpc>
              <a:buNone/>
            </a:pPr>
            <a:r>
              <a:rPr lang="ar-SA" sz="2600" b="1" dirty="0">
                <a:solidFill>
                  <a:srgbClr val="FF0000"/>
                </a:solidFill>
                <a:latin typeface="ae_AlMohanad" pitchFamily="18" charset="-78"/>
                <a:cs typeface="ae_AlMohanad" pitchFamily="18" charset="-78"/>
              </a:rPr>
              <a:t>3- العلاج بإستخدام الغذاء بالإبتعاد عن المواد البروتينية التي يصعب هضمها.</a:t>
            </a:r>
          </a:p>
          <a:p>
            <a:pPr marL="45720" indent="0" algn="just" rtl="1">
              <a:lnSpc>
                <a:spcPct val="200000"/>
              </a:lnSpc>
              <a:buNone/>
            </a:pPr>
            <a:r>
              <a:rPr lang="ar-SA" sz="2600" b="1" dirty="0">
                <a:solidFill>
                  <a:srgbClr val="FF0000"/>
                </a:solidFill>
                <a:latin typeface="ae_AlMohanad" pitchFamily="18" charset="-78"/>
                <a:cs typeface="ae_AlMohanad" pitchFamily="18" charset="-78"/>
              </a:rPr>
              <a:t>4- العلاج بإستخدام المضادات العصبية والتي تعمل على التقليل من الآثار السلوكية لحالات التوحد مثل سلوك نقص الإنتباه والنشاط الزائد وإيذاء الذات ، والنوبات العصبية. </a:t>
            </a:r>
          </a:p>
          <a:p>
            <a:pPr marL="45720" indent="0" algn="just" rtl="1">
              <a:lnSpc>
                <a:spcPct val="200000"/>
              </a:lnSpc>
              <a:buNone/>
            </a:pPr>
            <a:endParaRPr lang="ar-SA" sz="2600" b="1" dirty="0">
              <a:solidFill>
                <a:srgbClr val="FF0000"/>
              </a:solidFill>
              <a:latin typeface="ae_AlMohanad" pitchFamily="18" charset="-78"/>
              <a:cs typeface="ae_AlMohanad" pitchFamily="18" charset="-78"/>
            </a:endParaRPr>
          </a:p>
          <a:p>
            <a:pPr marL="45720" indent="0" algn="just" rtl="1">
              <a:lnSpc>
                <a:spcPct val="200000"/>
              </a:lnSpc>
              <a:buNone/>
            </a:pPr>
            <a:endParaRPr lang="en-US" sz="2600" b="1" dirty="0">
              <a:solidFill>
                <a:srgbClr val="FF0000"/>
              </a:solidFill>
              <a:latin typeface="ae_AlMohanad" pitchFamily="18" charset="-78"/>
              <a:cs typeface="ae_AlMohanad" pitchFamily="18" charset="-78"/>
            </a:endParaRPr>
          </a:p>
        </p:txBody>
      </p:sp>
    </p:spTree>
    <p:extLst>
      <p:ext uri="{BB962C8B-B14F-4D97-AF65-F5344CB8AC3E}">
        <p14:creationId xmlns:p14="http://schemas.microsoft.com/office/powerpoint/2010/main" val="11315452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ct val="150000"/>
              </a:lnSpc>
              <a:buNone/>
            </a:pPr>
            <a:r>
              <a:rPr lang="ar-SA" sz="2600" b="1" dirty="0">
                <a:solidFill>
                  <a:srgbClr val="FF0000"/>
                </a:solidFill>
                <a:latin typeface="ae_AlMohanad" pitchFamily="18" charset="-78"/>
                <a:cs typeface="ae_AlMohanad" pitchFamily="18" charset="-78"/>
              </a:rPr>
              <a:t>1- صعوبة في التواصل الاجتماعي ، والميل إلى العزلة عن الأخرين ، ومن هنا جاء المصطلح بالعربية «الطفل التوحدي»أي الطفل المنعزل عن الآخرين . </a:t>
            </a:r>
          </a:p>
          <a:p>
            <a:pPr marL="45720" indent="0" algn="r" rtl="1">
              <a:lnSpc>
                <a:spcPct val="150000"/>
              </a:lnSpc>
              <a:buNone/>
            </a:pPr>
            <a:r>
              <a:rPr lang="ar-SA" sz="2600" b="1" dirty="0">
                <a:solidFill>
                  <a:srgbClr val="FF0000"/>
                </a:solidFill>
                <a:latin typeface="ae_AlMohanad" pitchFamily="18" charset="-78"/>
                <a:cs typeface="ae_AlMohanad" pitchFamily="18" charset="-78"/>
              </a:rPr>
              <a:t>2- صعوبة التواصل اللفظي ، إذ يصعب على الطفل التوحدي التواصل اللغوي مع الاخرين أو التعبير عن الذات . </a:t>
            </a:r>
          </a:p>
          <a:p>
            <a:pPr marL="45720" indent="0" algn="r" rtl="1">
              <a:lnSpc>
                <a:spcPct val="150000"/>
              </a:lnSpc>
              <a:buNone/>
            </a:pPr>
            <a:r>
              <a:rPr lang="ar-SA" sz="2600" b="1" dirty="0">
                <a:solidFill>
                  <a:srgbClr val="FF0000"/>
                </a:solidFill>
                <a:latin typeface="ae_AlMohanad" pitchFamily="18" charset="-78"/>
                <a:cs typeface="ae_AlMohanad" pitchFamily="18" charset="-78"/>
              </a:rPr>
              <a:t>3- صعوبة في القدرات المعرفية العقلية لدرجة يمكن القول معها أن 75% من حالات التوحد تعاني من تخلف عقلي.</a:t>
            </a:r>
          </a:p>
          <a:p>
            <a:pPr marL="45720" indent="0" algn="r" rtl="1">
              <a:buNone/>
            </a:pPr>
            <a:r>
              <a:rPr lang="ar-SA" sz="3200" b="1" dirty="0">
                <a:solidFill>
                  <a:srgbClr val="FF6600"/>
                </a:solidFill>
                <a:latin typeface="ae_Ouhod" pitchFamily="34" charset="-78"/>
                <a:cs typeface="ae_Ouhod" pitchFamily="34" charset="-78"/>
              </a:rPr>
              <a:t>تعريف اضطراب التوحد :</a:t>
            </a:r>
          </a:p>
          <a:p>
            <a:pPr marL="45720" indent="0" algn="just" rtl="1">
              <a:buNone/>
            </a:pPr>
            <a:r>
              <a:rPr lang="ar-SA" sz="2600" b="1" dirty="0">
                <a:solidFill>
                  <a:srgbClr val="002060"/>
                </a:solidFill>
                <a:latin typeface="ae_AlMohanad" pitchFamily="18" charset="-78"/>
                <a:cs typeface="ae_AlMohanad" pitchFamily="18" charset="-78"/>
              </a:rPr>
              <a:t>اضطراب سلوكي نمائي يتمثل في صعوبة التفاعل الاجتماعي ، وصعوبة التواصل اللفظي ، والسلوك النمطي المكرر ، والتي تظهر قبل سن الثالثة من العمر . </a:t>
            </a:r>
          </a:p>
          <a:p>
            <a:pPr marL="45720" indent="0" algn="r" rtl="1">
              <a:lnSpc>
                <a:spcPct val="150000"/>
              </a:lnSpc>
              <a:buNone/>
            </a:pPr>
            <a:endParaRPr lang="en-US" sz="2600" b="1" dirty="0">
              <a:solidFill>
                <a:srgbClr val="002060"/>
              </a:solidFill>
              <a:latin typeface="ae_AlMohanad" pitchFamily="18" charset="-78"/>
              <a:cs typeface="ae_AlMohanad" pitchFamily="18" charset="-78"/>
            </a:endParaRPr>
          </a:p>
        </p:txBody>
      </p:sp>
    </p:spTree>
    <p:extLst>
      <p:ext uri="{BB962C8B-B14F-4D97-AF65-F5344CB8AC3E}">
        <p14:creationId xmlns:p14="http://schemas.microsoft.com/office/powerpoint/2010/main" val="7292832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ctr" rtl="1">
              <a:lnSpc>
                <a:spcPct val="150000"/>
              </a:lnSpc>
              <a:buNone/>
            </a:pPr>
            <a:r>
              <a:rPr lang="ar-SA" sz="3200" b="1" u="sng" dirty="0">
                <a:solidFill>
                  <a:srgbClr val="FF0000"/>
                </a:solidFill>
                <a:latin typeface="ae_AlMohanad" pitchFamily="18" charset="-78"/>
                <a:cs typeface="ae_AlMohanad" pitchFamily="18" charset="-78"/>
              </a:rPr>
              <a:t>تصنيف حالات التوحد:</a:t>
            </a:r>
          </a:p>
          <a:p>
            <a:pPr marL="45720" indent="0" algn="just" rtl="1">
              <a:lnSpc>
                <a:spcPct val="150000"/>
              </a:lnSpc>
              <a:buNone/>
            </a:pPr>
            <a:r>
              <a:rPr lang="ar-SA" sz="2600" b="1" dirty="0">
                <a:solidFill>
                  <a:srgbClr val="FF0000"/>
                </a:solidFill>
                <a:latin typeface="ae_AlMohanad" pitchFamily="18" charset="-78"/>
                <a:cs typeface="ae_AlMohanad" pitchFamily="18" charset="-78"/>
              </a:rPr>
              <a:t>1- متلازمة اسيرجر :</a:t>
            </a:r>
            <a:r>
              <a:rPr lang="ar-SA" sz="2600" b="1" dirty="0">
                <a:solidFill>
                  <a:srgbClr val="002060"/>
                </a:solidFill>
                <a:latin typeface="ae_AlMohanad" pitchFamily="18" charset="-78"/>
                <a:cs typeface="ae_AlMohanad" pitchFamily="18" charset="-78"/>
              </a:rPr>
              <a:t>وتمثل هذه المتلازمة معظم حالات التوحد البسيطة ، وتبدو مظاهرها في العزلة الاجتماعية ، ومشكلات أقل في القدرات المعرفية واللغوية . </a:t>
            </a:r>
          </a:p>
          <a:p>
            <a:pPr marL="45720" indent="0" algn="r" rtl="1">
              <a:lnSpc>
                <a:spcPct val="150000"/>
              </a:lnSpc>
              <a:buNone/>
            </a:pPr>
            <a:r>
              <a:rPr lang="ar-SA" sz="2600" b="1" dirty="0">
                <a:solidFill>
                  <a:srgbClr val="FF0000"/>
                </a:solidFill>
                <a:latin typeface="ae_AlMohanad" pitchFamily="18" charset="-78"/>
                <a:cs typeface="ae_AlMohanad" pitchFamily="18" charset="-78"/>
              </a:rPr>
              <a:t>2- متلازمة رايت :</a:t>
            </a:r>
            <a:r>
              <a:rPr lang="ar-SA" sz="2600" b="1" dirty="0">
                <a:solidFill>
                  <a:srgbClr val="002060"/>
                </a:solidFill>
                <a:latin typeface="ae_AlMohanad" pitchFamily="18" charset="-78"/>
                <a:cs typeface="ae_AlMohanad" pitchFamily="18" charset="-78"/>
              </a:rPr>
              <a:t>وتمثل هذه المتلازمة حالات التوحد لدى الاناث ، وتظهر اعراضها بعد سن الرابعة ، وتتمثل في ظهور أعراض التوحد ، والمشكلات العقلية والحركية واللغوية المصاحبة لها. </a:t>
            </a:r>
          </a:p>
          <a:p>
            <a:pPr marL="45720" indent="0" algn="r" rtl="1">
              <a:lnSpc>
                <a:spcPct val="200000"/>
              </a:lnSpc>
              <a:buNone/>
            </a:pPr>
            <a:r>
              <a:rPr lang="ar-SA" sz="2600" b="1" dirty="0">
                <a:solidFill>
                  <a:srgbClr val="FF0000"/>
                </a:solidFill>
                <a:latin typeface="ae_AlMohanad" pitchFamily="18" charset="-78"/>
                <a:cs typeface="ae_AlMohanad" pitchFamily="18" charset="-78"/>
              </a:rPr>
              <a:t>3- اضطراب التفكك الطفولي</a:t>
            </a:r>
            <a:r>
              <a:rPr lang="ar-SA" sz="2600" b="1" dirty="0">
                <a:solidFill>
                  <a:srgbClr val="002060"/>
                </a:solidFill>
                <a:latin typeface="ae_AlMohanad" pitchFamily="18" charset="-78"/>
                <a:cs typeface="ae_AlMohanad" pitchFamily="18" charset="-78"/>
              </a:rPr>
              <a:t>:وتمثل هذه المتلازمة حالات التوحد التي تظهر أعراضها بعد سن العاشرة لدى الذكور أكثر من الاناث .وتبدو أعراضها في صعوبات التداخل اللغوي والاجتماعي والعقلي.</a:t>
            </a:r>
          </a:p>
        </p:txBody>
      </p:sp>
    </p:spTree>
    <p:extLst>
      <p:ext uri="{BB962C8B-B14F-4D97-AF65-F5344CB8AC3E}">
        <p14:creationId xmlns:p14="http://schemas.microsoft.com/office/powerpoint/2010/main" val="91237852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ct val="200000"/>
              </a:lnSpc>
              <a:buNone/>
            </a:pPr>
            <a:r>
              <a:rPr lang="ar-SA" sz="2600" b="1" dirty="0">
                <a:solidFill>
                  <a:srgbClr val="FF0000"/>
                </a:solidFill>
                <a:latin typeface="ae_AlMohanad" pitchFamily="18" charset="-78"/>
                <a:cs typeface="ae_AlMohanad" pitchFamily="18" charset="-78"/>
              </a:rPr>
              <a:t>4- الاضطراب النمائي الشامل:</a:t>
            </a:r>
            <a:r>
              <a:rPr lang="ar-SA" sz="2600" b="1" dirty="0">
                <a:solidFill>
                  <a:srgbClr val="002060"/>
                </a:solidFill>
                <a:latin typeface="ae_AlMohanad" pitchFamily="18" charset="-78"/>
                <a:cs typeface="ae_AlMohanad" pitchFamily="18" charset="-78"/>
              </a:rPr>
              <a:t>وتمثل هذه المتلازمة حالات التوحد التي لا تندرج ضمن متلازمات التوحد السابقة وعلى ذلك تظهر اعراضها في ضعف التواصل الاجتماعي أو اللفظي أو السلوك النمطي ، وتتسم هذه الأعراض بأنها أقل درجة في شدتها من أعراض التوحد الكلاسيكية المعروفة.</a:t>
            </a:r>
          </a:p>
          <a:p>
            <a:pPr marL="45720" indent="0" algn="just" rtl="1">
              <a:lnSpc>
                <a:spcPct val="150000"/>
              </a:lnSpc>
              <a:buNone/>
            </a:pPr>
            <a:r>
              <a:rPr lang="ar-SA" sz="2600" b="1" dirty="0">
                <a:solidFill>
                  <a:srgbClr val="FF0000"/>
                </a:solidFill>
                <a:latin typeface="ae_AlMohanad" pitchFamily="18" charset="-78"/>
                <a:cs typeface="ae_AlMohanad" pitchFamily="18" charset="-78"/>
              </a:rPr>
              <a:t>5- حالات التوحد المميزة:</a:t>
            </a:r>
            <a:r>
              <a:rPr lang="ar-SA" sz="2600" b="1" dirty="0">
                <a:solidFill>
                  <a:srgbClr val="002060"/>
                </a:solidFill>
                <a:latin typeface="ae_AlMohanad" pitchFamily="18" charset="-78"/>
                <a:cs typeface="ae_AlMohanad" pitchFamily="18" charset="-78"/>
              </a:rPr>
              <a:t>وتمثل حالات التوحد المميزة تلك الحالات النادرة التي يظهر فيها قدرات غير عادية كالقدرات الموسيقية أو الحسابية أو الرسم ، المصاحبة لأعراض التوحد الكلاسيكية والمتمثلة به صعوبات التواصل الاجتماعي واللفظي ،ومع ذلك يظهر هؤلاء الأفراد قدرات متميزة ولذا أطلق عليها مصطلح حالات التوحد التي تظهر أداءً مميزاً. </a:t>
            </a:r>
          </a:p>
        </p:txBody>
      </p:sp>
    </p:spTree>
    <p:extLst>
      <p:ext uri="{BB962C8B-B14F-4D97-AF65-F5344CB8AC3E}">
        <p14:creationId xmlns:p14="http://schemas.microsoft.com/office/powerpoint/2010/main" val="26019318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30769"/>
            <a:ext cx="9144000" cy="6813376"/>
          </a:xfrm>
        </p:spPr>
        <p:txBody>
          <a:bodyPr>
            <a:noAutofit/>
          </a:bodyPr>
          <a:lstStyle/>
          <a:p>
            <a:pPr marL="45720" indent="0" algn="just" rtl="1">
              <a:buNone/>
            </a:pPr>
            <a:r>
              <a:rPr lang="ar-SA" sz="3200" b="1" dirty="0">
                <a:solidFill>
                  <a:srgbClr val="FF6600"/>
                </a:solidFill>
                <a:latin typeface="ae_Ouhod" pitchFamily="34" charset="-78"/>
                <a:cs typeface="ae_Ouhod" pitchFamily="34" charset="-78"/>
              </a:rPr>
              <a:t>نسبة حالات التوحد :</a:t>
            </a:r>
          </a:p>
          <a:p>
            <a:pPr marL="45720" indent="0" algn="just" rtl="1">
              <a:lnSpc>
                <a:spcPct val="150000"/>
              </a:lnSpc>
              <a:buNone/>
            </a:pPr>
            <a:r>
              <a:rPr lang="ar-SA" sz="2600" b="1" dirty="0">
                <a:solidFill>
                  <a:srgbClr val="002060"/>
                </a:solidFill>
                <a:latin typeface="ae_AlMohanad" pitchFamily="18" charset="-78"/>
                <a:cs typeface="ae_AlMohanad" pitchFamily="18" charset="-78"/>
              </a:rPr>
              <a:t>تختلف نسبة انتشار حالات التوحد في المجتمع تبعاً لعدد من المتغيرات أهمها:-</a:t>
            </a:r>
          </a:p>
          <a:p>
            <a:pPr marL="45720" indent="0" algn="just" rtl="1">
              <a:lnSpc>
                <a:spcPct val="150000"/>
              </a:lnSpc>
              <a:buNone/>
            </a:pPr>
            <a:r>
              <a:rPr lang="ar-SA" sz="2600" b="1" dirty="0">
                <a:solidFill>
                  <a:srgbClr val="FF0000"/>
                </a:solidFill>
                <a:latin typeface="ae_AlMohanad" pitchFamily="18" charset="-78"/>
                <a:cs typeface="ae_AlMohanad" pitchFamily="18" charset="-78"/>
              </a:rPr>
              <a:t>1- تصنيف حالات التوحد.</a:t>
            </a:r>
          </a:p>
          <a:p>
            <a:pPr marL="45720" indent="0" algn="just" rtl="1">
              <a:lnSpc>
                <a:spcPct val="150000"/>
              </a:lnSpc>
              <a:buNone/>
            </a:pPr>
            <a:r>
              <a:rPr lang="ar-SA" sz="2600" b="1" dirty="0">
                <a:solidFill>
                  <a:srgbClr val="FF0000"/>
                </a:solidFill>
                <a:latin typeface="ae_AlMohanad" pitchFamily="18" charset="-78"/>
                <a:cs typeface="ae_AlMohanad" pitchFamily="18" charset="-78"/>
              </a:rPr>
              <a:t>2- الحالة العقلية.</a:t>
            </a:r>
          </a:p>
          <a:p>
            <a:pPr marL="45720" indent="0" algn="just" rtl="1">
              <a:lnSpc>
                <a:spcPct val="150000"/>
              </a:lnSpc>
              <a:buNone/>
            </a:pPr>
            <a:r>
              <a:rPr lang="ar-SA" sz="2600" b="1" dirty="0">
                <a:solidFill>
                  <a:srgbClr val="FF0000"/>
                </a:solidFill>
                <a:latin typeface="ae_AlMohanad" pitchFamily="18" charset="-78"/>
                <a:cs typeface="ae_AlMohanad" pitchFamily="18" charset="-78"/>
              </a:rPr>
              <a:t>3- الجنس.</a:t>
            </a:r>
            <a:endParaRPr lang="ar-SA" sz="2600" b="1" dirty="0">
              <a:solidFill>
                <a:srgbClr val="002060"/>
              </a:solidFill>
              <a:latin typeface="ae_AlMohanad" pitchFamily="18" charset="-78"/>
              <a:cs typeface="ae_AlMohanad" pitchFamily="18" charset="-78"/>
            </a:endParaRPr>
          </a:p>
          <a:p>
            <a:pPr marL="45720" indent="0" algn="just" rtl="1">
              <a:buNone/>
            </a:pPr>
            <a:r>
              <a:rPr lang="ar-SA" sz="2600" b="1" dirty="0">
                <a:solidFill>
                  <a:srgbClr val="002060"/>
                </a:solidFill>
                <a:latin typeface="ae_AlMohanad" pitchFamily="18" charset="-78"/>
                <a:cs typeface="ae_AlMohanad" pitchFamily="18" charset="-78"/>
              </a:rPr>
              <a:t>ومع ذلك ، يقدر حالات التوحد بنسبة تصل إلى حوالي 7.5% لكل عشرة آلاف طفل ، وتظهر هذه النسبة لدى الذكور أكثر من الاناث في كل المجتمعات ، وتظهر لدى 80% من حالات التوحد أعراضاً من تدني القدرة العقلية (الإعاقة العقلية)وأعراض من حالات الصرع أو صعوبات التعلم أو الاضطرابات الانفعالية والسلوكية ، كما تشكل حالات اسبرجر 2% من مجتمع الأطفال المتوحدين حيث تحدث حالات اسبرجر لدى حالة أو حالتين من مجموع 10000 طفل . </a:t>
            </a:r>
          </a:p>
        </p:txBody>
      </p:sp>
    </p:spTree>
    <p:extLst>
      <p:ext uri="{BB962C8B-B14F-4D97-AF65-F5344CB8AC3E}">
        <p14:creationId xmlns:p14="http://schemas.microsoft.com/office/powerpoint/2010/main" val="20625777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ct val="150000"/>
              </a:lnSpc>
              <a:buNone/>
            </a:pPr>
            <a:r>
              <a:rPr lang="ar-SA" sz="2600" b="1" dirty="0">
                <a:solidFill>
                  <a:srgbClr val="002060"/>
                </a:solidFill>
                <a:latin typeface="ae_AlMohanad" pitchFamily="18" charset="-78"/>
                <a:cs typeface="ae_AlMohanad" pitchFamily="18" charset="-78"/>
              </a:rPr>
              <a:t>أما في الدول العربية فلا توجد احصاءات يمكن تضح فيها مدى انتشار حالات التوحد وقد يعزى ذلك إلى عدد من الأسباب أهمها:-</a:t>
            </a:r>
          </a:p>
          <a:p>
            <a:pPr marL="45720" indent="0" algn="just" rtl="1">
              <a:lnSpc>
                <a:spcPct val="150000"/>
              </a:lnSpc>
              <a:buNone/>
            </a:pPr>
            <a:r>
              <a:rPr lang="ar-SA" sz="2600" b="1" dirty="0">
                <a:solidFill>
                  <a:srgbClr val="FF0000"/>
                </a:solidFill>
                <a:latin typeface="ae_AlMohanad" pitchFamily="18" charset="-78"/>
                <a:cs typeface="ae_AlMohanad" pitchFamily="18" charset="-78"/>
              </a:rPr>
              <a:t>1-مدى توفر مقاييس التوحد المعربة.</a:t>
            </a:r>
          </a:p>
          <a:p>
            <a:pPr marL="45720" indent="0" algn="just" rtl="1">
              <a:lnSpc>
                <a:spcPct val="150000"/>
              </a:lnSpc>
              <a:buNone/>
            </a:pPr>
            <a:r>
              <a:rPr lang="ar-SA" sz="2600" b="1" dirty="0">
                <a:solidFill>
                  <a:srgbClr val="FF0000"/>
                </a:solidFill>
                <a:latin typeface="ae_AlMohanad" pitchFamily="18" charset="-78"/>
                <a:cs typeface="ae_AlMohanad" pitchFamily="18" charset="-78"/>
              </a:rPr>
              <a:t>2- نقص الكوادر المؤهلة خاصة وأن التشخيص يهتم بطرق طبية وتربوية معا.</a:t>
            </a:r>
          </a:p>
          <a:p>
            <a:pPr marL="45720" indent="0" algn="just" rtl="1">
              <a:lnSpc>
                <a:spcPct val="150000"/>
              </a:lnSpc>
              <a:buNone/>
            </a:pPr>
            <a:r>
              <a:rPr lang="ar-SA" sz="3200" b="1" dirty="0">
                <a:solidFill>
                  <a:srgbClr val="FF6600"/>
                </a:solidFill>
                <a:latin typeface="ae_Ouhod" pitchFamily="34" charset="-78"/>
                <a:cs typeface="ae_Ouhod" pitchFamily="34" charset="-78"/>
              </a:rPr>
              <a:t>أسباب حالات التوحد :</a:t>
            </a:r>
          </a:p>
          <a:p>
            <a:pPr marL="45720" indent="0" algn="just" rtl="1">
              <a:lnSpc>
                <a:spcPct val="150000"/>
              </a:lnSpc>
              <a:buNone/>
            </a:pPr>
            <a:r>
              <a:rPr lang="ar-SA" sz="2600" b="1" dirty="0">
                <a:solidFill>
                  <a:srgbClr val="FF0000"/>
                </a:solidFill>
                <a:latin typeface="ae_AlMohanad" pitchFamily="18" charset="-78"/>
                <a:cs typeface="ae_AlMohanad" pitchFamily="18" charset="-78"/>
              </a:rPr>
              <a:t>1- النظريات البيولوجية والعصبية : </a:t>
            </a:r>
            <a:r>
              <a:rPr lang="ar-SA" sz="2600" b="1" dirty="0">
                <a:solidFill>
                  <a:srgbClr val="002060"/>
                </a:solidFill>
                <a:latin typeface="ae_AlMohanad" pitchFamily="18" charset="-78"/>
                <a:cs typeface="ae_AlMohanad" pitchFamily="18" charset="-78"/>
              </a:rPr>
              <a:t>تفسر هذه النظرية التوحد بحدوث خلل ما في الجهاز العصبي المركزي . </a:t>
            </a:r>
          </a:p>
          <a:p>
            <a:pPr marL="45720" indent="0" algn="just" rtl="1">
              <a:lnSpc>
                <a:spcPct val="150000"/>
              </a:lnSpc>
              <a:buNone/>
            </a:pPr>
            <a:r>
              <a:rPr lang="ar-SA" sz="2600" b="1" dirty="0">
                <a:solidFill>
                  <a:srgbClr val="002060"/>
                </a:solidFill>
                <a:latin typeface="ae_AlMohanad" pitchFamily="18" charset="-78"/>
                <a:cs typeface="ae_AlMohanad" pitchFamily="18" charset="-78"/>
              </a:rPr>
              <a:t>كما تفترض هذه النظريات أن هناك أسباباً عديدة ومحتملة لحدوث هذا الخلل في الجهاز العصبي المركزي ومنها :- </a:t>
            </a:r>
          </a:p>
        </p:txBody>
      </p:sp>
    </p:spTree>
    <p:extLst>
      <p:ext uri="{BB962C8B-B14F-4D97-AF65-F5344CB8AC3E}">
        <p14:creationId xmlns:p14="http://schemas.microsoft.com/office/powerpoint/2010/main" val="32918267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ct val="150000"/>
              </a:lnSpc>
              <a:buNone/>
            </a:pPr>
            <a:r>
              <a:rPr lang="ar-SA" sz="2600" b="1" dirty="0">
                <a:solidFill>
                  <a:srgbClr val="FF0000"/>
                </a:solidFill>
                <a:latin typeface="ae_AlMohanad" pitchFamily="18" charset="-78"/>
                <a:cs typeface="ae_AlMohanad" pitchFamily="18" charset="-78"/>
              </a:rPr>
              <a:t>1- تعاطي الأم الحامل للعقاقير والأدوية والمهدئات.</a:t>
            </a:r>
          </a:p>
          <a:p>
            <a:pPr marL="45720" indent="0" algn="just" rtl="1">
              <a:lnSpc>
                <a:spcPct val="150000"/>
              </a:lnSpc>
              <a:buNone/>
            </a:pPr>
            <a:r>
              <a:rPr lang="ar-SA" sz="2600" b="1" dirty="0">
                <a:solidFill>
                  <a:srgbClr val="FF0000"/>
                </a:solidFill>
                <a:latin typeface="ae_AlMohanad" pitchFamily="18" charset="-78"/>
                <a:cs typeface="ae_AlMohanad" pitchFamily="18" charset="-78"/>
              </a:rPr>
              <a:t>2- الألتهابات التي تصيب الأم الحامل الناتجة عن الأمراض المعدية كالزهري والتهاب السحايا.</a:t>
            </a:r>
          </a:p>
          <a:p>
            <a:pPr marL="45720" indent="0" algn="just" rtl="1">
              <a:lnSpc>
                <a:spcPct val="150000"/>
              </a:lnSpc>
              <a:buNone/>
            </a:pPr>
            <a:r>
              <a:rPr lang="ar-SA" sz="2600" b="1" dirty="0">
                <a:solidFill>
                  <a:srgbClr val="FF0000"/>
                </a:solidFill>
                <a:latin typeface="ae_AlMohanad" pitchFamily="18" charset="-78"/>
                <a:cs typeface="ae_AlMohanad" pitchFamily="18" charset="-78"/>
              </a:rPr>
              <a:t>3- نقص الأكسجين أثناء الولادة . </a:t>
            </a:r>
          </a:p>
          <a:p>
            <a:pPr marL="45720" indent="0" algn="just" rtl="1">
              <a:lnSpc>
                <a:spcPct val="200000"/>
              </a:lnSpc>
              <a:buNone/>
            </a:pPr>
            <a:r>
              <a:rPr lang="ar-SA" sz="2600" b="1" dirty="0">
                <a:solidFill>
                  <a:srgbClr val="FF0000"/>
                </a:solidFill>
                <a:latin typeface="ae_AlMohanad" pitchFamily="18" charset="-78"/>
                <a:cs typeface="ae_AlMohanad" pitchFamily="18" charset="-78"/>
              </a:rPr>
              <a:t>4- تقديم المطاعيم المعروفة للأطفال وخاصة المطعوم الثلاثي.</a:t>
            </a:r>
          </a:p>
          <a:p>
            <a:pPr marL="45720" indent="0" algn="just" rtl="1">
              <a:lnSpc>
                <a:spcPct val="200000"/>
              </a:lnSpc>
              <a:buNone/>
            </a:pPr>
            <a:r>
              <a:rPr lang="ar-SA" sz="2600" b="1" dirty="0">
                <a:solidFill>
                  <a:srgbClr val="FF0000"/>
                </a:solidFill>
                <a:latin typeface="ae_AlMohanad" pitchFamily="18" charset="-78"/>
                <a:cs typeface="ae_AlMohanad" pitchFamily="18" charset="-78"/>
              </a:rPr>
              <a:t>2- النظرية الوراثية أو الجينية : </a:t>
            </a:r>
            <a:r>
              <a:rPr lang="ar-SA" sz="2600" b="1" dirty="0">
                <a:solidFill>
                  <a:srgbClr val="002060"/>
                </a:solidFill>
                <a:latin typeface="ae_AlMohanad" pitchFamily="18" charset="-78"/>
                <a:cs typeface="ae_AlMohanad" pitchFamily="18" charset="-78"/>
              </a:rPr>
              <a:t>تفسر هذه النظرية حالات التوحد بانتقال هذه الحالة وراثياً بين الأباء إلى الأبناء وكأنها محمولة على الجينات ، ومن العوامل الوراثية التي يمكن أن تكون سبباً في حدوث هذا الخلل الجيني :</a:t>
            </a:r>
          </a:p>
        </p:txBody>
      </p:sp>
    </p:spTree>
    <p:extLst>
      <p:ext uri="{BB962C8B-B14F-4D97-AF65-F5344CB8AC3E}">
        <p14:creationId xmlns:p14="http://schemas.microsoft.com/office/powerpoint/2010/main" val="93322859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44624"/>
            <a:ext cx="9144000" cy="6813376"/>
          </a:xfrm>
        </p:spPr>
        <p:txBody>
          <a:bodyPr>
            <a:noAutofit/>
          </a:bodyPr>
          <a:lstStyle/>
          <a:p>
            <a:pPr marL="45720" indent="0" algn="just" rtl="1">
              <a:lnSpc>
                <a:spcPct val="150000"/>
              </a:lnSpc>
              <a:buNone/>
            </a:pPr>
            <a:r>
              <a:rPr lang="ar-SA" sz="2600" b="1" dirty="0">
                <a:solidFill>
                  <a:srgbClr val="FF0000"/>
                </a:solidFill>
                <a:latin typeface="ae_AlMohanad" pitchFamily="18" charset="-78"/>
                <a:cs typeface="ae_AlMohanad" pitchFamily="18" charset="-78"/>
              </a:rPr>
              <a:t>1- الجينات المتنحية أو الناقلة للمرض.</a:t>
            </a:r>
          </a:p>
          <a:p>
            <a:pPr marL="45720" indent="0" algn="just" rtl="1">
              <a:lnSpc>
                <a:spcPct val="150000"/>
              </a:lnSpc>
              <a:buNone/>
            </a:pPr>
            <a:r>
              <a:rPr lang="ar-SA" sz="2600" b="1" dirty="0">
                <a:solidFill>
                  <a:srgbClr val="FF0000"/>
                </a:solidFill>
                <a:latin typeface="ae_AlMohanad" pitchFamily="18" charset="-78"/>
                <a:cs typeface="ae_AlMohanad" pitchFamily="18" charset="-78"/>
              </a:rPr>
              <a:t>2- الإشعاعات والأشعة السينية.</a:t>
            </a:r>
          </a:p>
          <a:p>
            <a:pPr marL="45720" indent="0" algn="just" rtl="1">
              <a:lnSpc>
                <a:spcPct val="150000"/>
              </a:lnSpc>
              <a:buNone/>
            </a:pPr>
            <a:r>
              <a:rPr lang="ar-SA" sz="2600" b="1" dirty="0">
                <a:solidFill>
                  <a:srgbClr val="FF0000"/>
                </a:solidFill>
                <a:latin typeface="ae_AlMohanad" pitchFamily="18" charset="-78"/>
                <a:cs typeface="ae_AlMohanad" pitchFamily="18" charset="-78"/>
              </a:rPr>
              <a:t>3- الكرموسوم </a:t>
            </a:r>
            <a:r>
              <a:rPr lang="en-US" sz="2600" b="1" dirty="0">
                <a:solidFill>
                  <a:srgbClr val="FF0000"/>
                </a:solidFill>
                <a:latin typeface="ae_AlMohanad" pitchFamily="18" charset="-78"/>
                <a:cs typeface="ae_AlMohanad" pitchFamily="18" charset="-78"/>
              </a:rPr>
              <a:t>X</a:t>
            </a:r>
            <a:r>
              <a:rPr lang="ar-SA" sz="2600" b="1" dirty="0">
                <a:solidFill>
                  <a:srgbClr val="FF0000"/>
                </a:solidFill>
                <a:latin typeface="ae_AlMohanad" pitchFamily="18" charset="-78"/>
                <a:cs typeface="ae_AlMohanad" pitchFamily="18" charset="-78"/>
              </a:rPr>
              <a:t> الهش. </a:t>
            </a:r>
          </a:p>
          <a:p>
            <a:pPr marL="45720" indent="0" algn="just" rtl="1">
              <a:lnSpc>
                <a:spcPct val="200000"/>
              </a:lnSpc>
              <a:buNone/>
            </a:pPr>
            <a:r>
              <a:rPr lang="ar-SA" sz="2600" b="1" dirty="0">
                <a:solidFill>
                  <a:srgbClr val="FF0000"/>
                </a:solidFill>
                <a:latin typeface="ae_AlMohanad" pitchFamily="18" charset="-78"/>
                <a:cs typeface="ae_AlMohanad" pitchFamily="18" charset="-78"/>
              </a:rPr>
              <a:t>4- اختلاف العامل الرازسي.</a:t>
            </a:r>
          </a:p>
          <a:p>
            <a:pPr marL="45720" indent="0" algn="just" rtl="1">
              <a:lnSpc>
                <a:spcPct val="200000"/>
              </a:lnSpc>
              <a:buNone/>
            </a:pPr>
            <a:r>
              <a:rPr lang="ar-SA" sz="2600" b="1" dirty="0">
                <a:solidFill>
                  <a:srgbClr val="FF0000"/>
                </a:solidFill>
                <a:latin typeface="ae_AlMohanad" pitchFamily="18" charset="-78"/>
                <a:cs typeface="ae_AlMohanad" pitchFamily="18" charset="-78"/>
              </a:rPr>
              <a:t>5- اضطرابات التمثيل الغذائي الوراثية.</a:t>
            </a:r>
          </a:p>
          <a:p>
            <a:pPr marL="45720" indent="0" algn="just" rtl="1">
              <a:lnSpc>
                <a:spcPct val="200000"/>
              </a:lnSpc>
              <a:buNone/>
            </a:pPr>
            <a:r>
              <a:rPr lang="ar-SA" sz="2600" b="1" dirty="0">
                <a:solidFill>
                  <a:srgbClr val="FF0000"/>
                </a:solidFill>
                <a:latin typeface="ae_AlMohanad" pitchFamily="18" charset="-78"/>
                <a:cs typeface="ae_AlMohanad" pitchFamily="18" charset="-78"/>
              </a:rPr>
              <a:t>6- تسمم الحمل.</a:t>
            </a:r>
          </a:p>
          <a:p>
            <a:pPr marL="45720" indent="0" algn="just" rtl="1">
              <a:lnSpc>
                <a:spcPct val="200000"/>
              </a:lnSpc>
              <a:buNone/>
            </a:pPr>
            <a:r>
              <a:rPr lang="ar-SA" sz="2600" b="1" dirty="0">
                <a:solidFill>
                  <a:srgbClr val="FF0000"/>
                </a:solidFill>
                <a:latin typeface="ae_AlMohanad" pitchFamily="18" charset="-78"/>
                <a:cs typeface="ae_AlMohanad" pitchFamily="18" charset="-78"/>
              </a:rPr>
              <a:t>3- النظرية البيئية أو نظرية العوامل البيئية : </a:t>
            </a:r>
            <a:r>
              <a:rPr lang="ar-SA" sz="2600" b="1" dirty="0">
                <a:solidFill>
                  <a:srgbClr val="002060"/>
                </a:solidFill>
                <a:latin typeface="ae_AlMohanad" pitchFamily="18" charset="-78"/>
                <a:cs typeface="ae_AlMohanad" pitchFamily="18" charset="-78"/>
              </a:rPr>
              <a:t>تقدم هذه النظرية تفسيراً لحدوث حالات نتيجة لعوامل بيئية محتملة من مثل:- </a:t>
            </a:r>
          </a:p>
        </p:txBody>
      </p:sp>
    </p:spTree>
    <p:extLst>
      <p:ext uri="{BB962C8B-B14F-4D97-AF65-F5344CB8AC3E}">
        <p14:creationId xmlns:p14="http://schemas.microsoft.com/office/powerpoint/2010/main" val="29176621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234</TotalTime>
  <Words>1832</Words>
  <Application>Microsoft Office PowerPoint</Application>
  <PresentationFormat>On-screen Show (4:3)</PresentationFormat>
  <Paragraphs>183</Paragraphs>
  <Slides>24</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ae_AlMohanad</vt:lpstr>
      <vt:lpstr>ae_Ouhod</vt:lpstr>
      <vt:lpstr>Bader</vt:lpstr>
      <vt:lpstr>Calibri</vt:lpstr>
      <vt:lpstr>Georgia</vt:lpstr>
      <vt:lpstr>Trebuchet MS</vt:lpstr>
      <vt:lpstr>Slipstream</vt:lpstr>
      <vt:lpstr>التـوحــــد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التـوحــــد</dc:title>
  <dc:creator>Nader</dc:creator>
  <cp:lastModifiedBy>ahdab Al Ghreri</cp:lastModifiedBy>
  <cp:revision>60</cp:revision>
  <dcterms:created xsi:type="dcterms:W3CDTF">2017-11-06T21:04:59Z</dcterms:created>
  <dcterms:modified xsi:type="dcterms:W3CDTF">2017-11-14T13:29:28Z</dcterms:modified>
</cp:coreProperties>
</file>