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0EBB0C4-6273-4C6E-B9BD-2EDC30F1CD52}" type="datetimeFigureOut">
              <a:rPr lang="en-US" dirty="0"/>
              <a:t>2/15/2015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9728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6217920" y="2582334"/>
            <a:ext cx="4937760" cy="3378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2/15/2015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2/15/2015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C9CAD897-D46E-4AD2-BD9B-49DD3E640873}" type="datetimeFigureOut">
              <a:rPr lang="en-US" dirty="0"/>
              <a:t>2/15/2015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2/15/2015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t>التصميم والكمبيوتر</a:t>
            </a:r>
            <a:endParaRPr lang="ar-SA"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1598309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مميزات استخدام الكمبيوتر في انتاج تصاميم </a:t>
            </a:r>
            <a:r>
              <a:rPr lang="ar-SA" dirty="0" smtClean="0"/>
              <a:t>:</a:t>
            </a:r>
            <a:endParaRPr lang="ar-SA" dirty="0"/>
          </a:p>
        </p:txBody>
      </p:sp>
      <p:sp>
        <p:nvSpPr>
          <p:cNvPr id="3" name="عنصر نائب للمحتوى 2"/>
          <p:cNvSpPr>
            <a:spLocks noGrp="1"/>
          </p:cNvSpPr>
          <p:nvPr>
            <p:ph idx="1"/>
          </p:nvPr>
        </p:nvSpPr>
        <p:spPr/>
        <p:txBody>
          <a:bodyPr/>
          <a:lstStyle/>
          <a:p>
            <a:pPr marL="514350" lvl="0" indent="-514350">
              <a:lnSpc>
                <a:spcPct val="150000"/>
              </a:lnSpc>
              <a:buFont typeface="+mj-lt"/>
              <a:buAutoNum type="arabicPeriod"/>
            </a:pPr>
            <a:r>
              <a:rPr lang="ar-SA" sz="2800" dirty="0"/>
              <a:t>رفع مستوى التقنية الفنية (تقليل نسبة </a:t>
            </a:r>
            <a:r>
              <a:rPr lang="ar-SA" sz="2800" dirty="0" smtClean="0"/>
              <a:t>الخطأ)</a:t>
            </a:r>
            <a:endParaRPr lang="ar-SA" sz="2800" dirty="0"/>
          </a:p>
          <a:p>
            <a:pPr marL="514350" lvl="0" indent="-514350">
              <a:lnSpc>
                <a:spcPct val="150000"/>
              </a:lnSpc>
              <a:buFont typeface="+mj-lt"/>
              <a:buAutoNum type="arabicPeriod"/>
            </a:pPr>
            <a:r>
              <a:rPr lang="ar-SA" sz="2800" dirty="0" smtClean="0"/>
              <a:t>السرعة </a:t>
            </a:r>
            <a:r>
              <a:rPr lang="ar-SA" sz="2800" dirty="0"/>
              <a:t>الفائقة في أداء العمليات (تسهيل </a:t>
            </a:r>
            <a:r>
              <a:rPr lang="ar-SA" sz="2800" dirty="0" smtClean="0"/>
              <a:t>العمل)</a:t>
            </a:r>
            <a:endParaRPr lang="ar-SA" sz="2800" dirty="0"/>
          </a:p>
          <a:p>
            <a:pPr marL="514350" lvl="0" indent="-514350">
              <a:lnSpc>
                <a:spcPct val="150000"/>
              </a:lnSpc>
              <a:buFont typeface="+mj-lt"/>
              <a:buAutoNum type="arabicPeriod"/>
            </a:pPr>
            <a:r>
              <a:rPr lang="ar-SA" sz="2800" dirty="0" smtClean="0"/>
              <a:t>توفير </a:t>
            </a:r>
            <a:r>
              <a:rPr lang="ar-SA" sz="2800" dirty="0"/>
              <a:t>الوقت باختزان المعلومات وسهولة الرجوع إليها (تقليل </a:t>
            </a:r>
            <a:r>
              <a:rPr lang="ar-SA" sz="2800" dirty="0" smtClean="0"/>
              <a:t>الوقت)</a:t>
            </a:r>
            <a:endParaRPr lang="ar-SA" sz="2800" dirty="0"/>
          </a:p>
          <a:p>
            <a:pPr marL="514350" lvl="0" indent="-514350">
              <a:lnSpc>
                <a:spcPct val="150000"/>
              </a:lnSpc>
              <a:buFont typeface="+mj-lt"/>
              <a:buAutoNum type="arabicPeriod"/>
            </a:pPr>
            <a:r>
              <a:rPr lang="ar-SA" sz="2800" dirty="0" smtClean="0"/>
              <a:t>إمكانية </a:t>
            </a:r>
            <a:r>
              <a:rPr lang="ar-SA" sz="2800" dirty="0"/>
              <a:t>تحرير الامكانات الابتكارية بالتبديل والتعديل للوصول إلى التصميم المثالي في أقل وقت ممكن (مزيد من الابتكار)</a:t>
            </a:r>
            <a:endParaRPr lang="en-US" sz="2800" dirty="0"/>
          </a:p>
          <a:p>
            <a:endParaRPr lang="ar-SA" dirty="0"/>
          </a:p>
        </p:txBody>
      </p:sp>
    </p:spTree>
    <p:extLst>
      <p:ext uri="{BB962C8B-B14F-4D97-AF65-F5344CB8AC3E}">
        <p14:creationId xmlns:p14="http://schemas.microsoft.com/office/powerpoint/2010/main" val="3303092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84200" y="1845734"/>
            <a:ext cx="10571480" cy="4288366"/>
          </a:xfrm>
        </p:spPr>
        <p:txBody>
          <a:bodyPr>
            <a:normAutofit lnSpcReduction="10000"/>
          </a:bodyPr>
          <a:lstStyle/>
          <a:p>
            <a:pPr marL="514350" lvl="0" indent="-514350" algn="just">
              <a:lnSpc>
                <a:spcPct val="150000"/>
              </a:lnSpc>
              <a:buFont typeface="+mj-lt"/>
              <a:buAutoNum type="arabicPeriod" startAt="5"/>
            </a:pPr>
            <a:r>
              <a:rPr lang="ar-SA" sz="2800" dirty="0"/>
              <a:t>يمكن حفظ وتخزين التصميمات كقوالب جاهزة يمكن الاستفادة منها في تصميمات متعددة، حيث يستطيع المصمم استدعائها واسترجاعها لاستخدامها في التصميم (تنظيم </a:t>
            </a:r>
            <a:r>
              <a:rPr lang="ar-SA" sz="2800" dirty="0" smtClean="0"/>
              <a:t>العمل)</a:t>
            </a:r>
            <a:endParaRPr lang="ar-SA" sz="2800" dirty="0"/>
          </a:p>
          <a:p>
            <a:pPr marL="514350" lvl="0" indent="-514350" algn="just">
              <a:lnSpc>
                <a:spcPct val="150000"/>
              </a:lnSpc>
              <a:buFont typeface="+mj-lt"/>
              <a:buAutoNum type="arabicPeriod" startAt="5"/>
            </a:pPr>
            <a:r>
              <a:rPr lang="ar-SA" sz="2800" dirty="0" smtClean="0"/>
              <a:t>يمكن </a:t>
            </a:r>
            <a:r>
              <a:rPr lang="ar-SA" sz="2800" dirty="0"/>
              <a:t>للمصمم إيضاح مراحل العمل وخطوات التنفيذ من خلال ترتيب الشرائح وحفظها بنُسُق متاحة داخل البرامج (ترتيب خطوات </a:t>
            </a:r>
            <a:r>
              <a:rPr lang="ar-SA" sz="2800" dirty="0" smtClean="0"/>
              <a:t>العمل)</a:t>
            </a:r>
            <a:endParaRPr lang="ar-SA" sz="2800" dirty="0"/>
          </a:p>
          <a:p>
            <a:pPr marL="514350" lvl="0" indent="-514350" algn="just">
              <a:lnSpc>
                <a:spcPct val="150000"/>
              </a:lnSpc>
              <a:buFont typeface="+mj-lt"/>
              <a:buAutoNum type="arabicPeriod" startAt="5"/>
            </a:pPr>
            <a:r>
              <a:rPr lang="ar-SA" sz="2800" dirty="0" smtClean="0"/>
              <a:t>يمكن </a:t>
            </a:r>
            <a:r>
              <a:rPr lang="ar-SA" sz="2800" dirty="0"/>
              <a:t>الاستفادة من مكتبات الألوان المتعددة بتلوين العناصر والمزج بين الألوان والتظليل لإنتاج التصميمات ذات الابعاد الجمالية المتميزة.</a:t>
            </a:r>
            <a:endParaRPr lang="en-US" sz="2800" dirty="0"/>
          </a:p>
          <a:p>
            <a:endParaRPr lang="ar-SA" dirty="0"/>
          </a:p>
        </p:txBody>
      </p:sp>
    </p:spTree>
    <p:extLst>
      <p:ext uri="{BB962C8B-B14F-4D97-AF65-F5344CB8AC3E}">
        <p14:creationId xmlns:p14="http://schemas.microsoft.com/office/powerpoint/2010/main" val="1927664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عيوب استخدام الكمبيوتر في التصميم</a:t>
            </a:r>
            <a:r>
              <a:rPr lang="ar-SA" dirty="0" smtClean="0"/>
              <a:t>:</a:t>
            </a:r>
            <a:endParaRPr lang="ar-SA" dirty="0"/>
          </a:p>
        </p:txBody>
      </p:sp>
      <p:sp>
        <p:nvSpPr>
          <p:cNvPr id="3" name="عنصر نائب للمحتوى 2"/>
          <p:cNvSpPr>
            <a:spLocks noGrp="1"/>
          </p:cNvSpPr>
          <p:nvPr>
            <p:ph idx="1"/>
          </p:nvPr>
        </p:nvSpPr>
        <p:spPr>
          <a:xfrm>
            <a:off x="1097280" y="1737360"/>
            <a:ext cx="10058400" cy="4023360"/>
          </a:xfrm>
        </p:spPr>
        <p:txBody>
          <a:bodyPr>
            <a:noAutofit/>
          </a:bodyPr>
          <a:lstStyle/>
          <a:p>
            <a:pPr marL="457200" lvl="0" indent="-457200" algn="just">
              <a:lnSpc>
                <a:spcPct val="150000"/>
              </a:lnSpc>
              <a:buFont typeface="+mj-lt"/>
              <a:buAutoNum type="arabicPeriod"/>
            </a:pPr>
            <a:r>
              <a:rPr lang="ar-SA" sz="2800" dirty="0" smtClean="0"/>
              <a:t>احتمالية </a:t>
            </a:r>
            <a:r>
              <a:rPr lang="ar-SA" sz="2800" dirty="0"/>
              <a:t>فقد مراحل العمل في حالة عدم الحفظ أولاً بأول.( الحل حفظ العمل أولاً بأول)</a:t>
            </a:r>
            <a:endParaRPr lang="en-US" sz="2800" dirty="0"/>
          </a:p>
          <a:p>
            <a:pPr marL="457200" lvl="0" indent="-457200" algn="just">
              <a:lnSpc>
                <a:spcPct val="150000"/>
              </a:lnSpc>
              <a:buFont typeface="+mj-lt"/>
              <a:buAutoNum type="arabicPeriod"/>
            </a:pPr>
            <a:r>
              <a:rPr lang="ar-SA" sz="2800" dirty="0"/>
              <a:t>فقدان كامل العمل والأعمال المخزنة في أجهزة الكمبيوتر عند إصابة الكمبيوتر بفايروس.(الحل أن يتم عمل نسخ احتياطية في أقراص مدمجة أو ذاكرة خارجية)</a:t>
            </a:r>
            <a:endParaRPr lang="en-US" sz="2800" dirty="0"/>
          </a:p>
          <a:p>
            <a:pPr marL="457200" lvl="0" indent="-457200" algn="just">
              <a:lnSpc>
                <a:spcPct val="150000"/>
              </a:lnSpc>
              <a:buFont typeface="+mj-lt"/>
              <a:buAutoNum type="arabicPeriod"/>
            </a:pPr>
            <a:r>
              <a:rPr lang="ar-SA" sz="2800" dirty="0"/>
              <a:t>عدم إيجاد الملفات المخزنة أو صعوبة إيجادها عند نسيان اسم العمل أو العشوائية في التخزين والحفظ</a:t>
            </a:r>
            <a:r>
              <a:rPr lang="ar-SA" sz="2800" dirty="0" smtClean="0"/>
              <a:t>.</a:t>
            </a:r>
            <a:endParaRPr lang="en-US" sz="2800" dirty="0"/>
          </a:p>
        </p:txBody>
      </p:sp>
    </p:spTree>
    <p:extLst>
      <p:ext uri="{BB962C8B-B14F-4D97-AF65-F5344CB8AC3E}">
        <p14:creationId xmlns:p14="http://schemas.microsoft.com/office/powerpoint/2010/main" val="386785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457200" lvl="0" indent="-457200" algn="just">
              <a:lnSpc>
                <a:spcPct val="200000"/>
              </a:lnSpc>
              <a:buFont typeface="+mj-lt"/>
              <a:buAutoNum type="arabicPeriod"/>
            </a:pPr>
            <a:r>
              <a:rPr lang="ar-SA" sz="2800" dirty="0"/>
              <a:t>اختلاف النتيجة النهائية للتصميم بعد الطباعة، وذلك بسبب عدم اختيار صيغة اللون المناسبة للعمل كمنتج نهائي مثل </a:t>
            </a:r>
            <a:r>
              <a:rPr lang="en-US" sz="2800" dirty="0"/>
              <a:t>RGB </a:t>
            </a:r>
            <a:r>
              <a:rPr lang="ar-SA" sz="2800" dirty="0"/>
              <a:t> أو </a:t>
            </a:r>
            <a:r>
              <a:rPr lang="en-US" sz="2800" dirty="0"/>
              <a:t>CMYK</a:t>
            </a:r>
            <a:r>
              <a:rPr lang="ar-SA" sz="2800" dirty="0"/>
              <a:t> بالإضافة إلى تحديد الطباعة المناسبة سواء كانت الطابعة حبرية أو ليزرية. (تغيير النسق اللوني قبل أمر الطباعة)</a:t>
            </a:r>
            <a:endParaRPr lang="en-US" sz="2800" dirty="0"/>
          </a:p>
          <a:p>
            <a:pPr algn="just">
              <a:lnSpc>
                <a:spcPct val="150000"/>
              </a:lnSpc>
            </a:pPr>
            <a:endParaRPr lang="ar-SA" dirty="0"/>
          </a:p>
        </p:txBody>
      </p:sp>
    </p:spTree>
    <p:extLst>
      <p:ext uri="{BB962C8B-B14F-4D97-AF65-F5344CB8AC3E}">
        <p14:creationId xmlns:p14="http://schemas.microsoft.com/office/powerpoint/2010/main" val="2997710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u="sng" dirty="0"/>
              <a:t>أهمية برامج الكمبيوتر بالنسبة للمصمم</a:t>
            </a:r>
            <a:r>
              <a:rPr lang="ar-SA" u="sng" dirty="0" smtClean="0"/>
              <a:t>:</a:t>
            </a:r>
            <a:endParaRPr lang="ar-SA" dirty="0"/>
          </a:p>
        </p:txBody>
      </p:sp>
      <p:sp>
        <p:nvSpPr>
          <p:cNvPr id="3" name="عنصر نائب للمحتوى 2"/>
          <p:cNvSpPr>
            <a:spLocks noGrp="1"/>
          </p:cNvSpPr>
          <p:nvPr>
            <p:ph idx="1"/>
          </p:nvPr>
        </p:nvSpPr>
        <p:spPr/>
        <p:txBody>
          <a:bodyPr/>
          <a:lstStyle/>
          <a:p>
            <a:pPr algn="just">
              <a:lnSpc>
                <a:spcPct val="150000"/>
              </a:lnSpc>
            </a:pPr>
            <a:r>
              <a:rPr lang="ar-SA" sz="2800" dirty="0"/>
              <a:t>يثري الكمبيوتر الحصيلة المرئية للمصمم، بحيث يعطي له الفرصة لرؤية العديد من الصور والتصميمات على الشاشة مع إمكانية تعديل عليها بيسر وسهولة من حيث أنواع الخطوط والمساحة واللون والملمس، الذي كان يتطلب من المصمم بدون استخدام الكمبيوتر الوقت والجهد مع استحالة المقارنة بين النتائج النهائية للعمل.</a:t>
            </a:r>
            <a:endParaRPr lang="en-US" sz="2800" dirty="0"/>
          </a:p>
          <a:p>
            <a:endParaRPr lang="ar-SA" dirty="0"/>
          </a:p>
        </p:txBody>
      </p:sp>
    </p:spTree>
    <p:extLst>
      <p:ext uri="{BB962C8B-B14F-4D97-AF65-F5344CB8AC3E}">
        <p14:creationId xmlns:p14="http://schemas.microsoft.com/office/powerpoint/2010/main" val="1781652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algn="just">
              <a:lnSpc>
                <a:spcPct val="150000"/>
              </a:lnSpc>
            </a:pPr>
            <a:r>
              <a:rPr lang="ar-SA" sz="2800" dirty="0"/>
              <a:t>يمكن للطابعات الحديثة أن تتيح للمصمم رؤية العمل النهائي خارج الشاشة والتعديل عليه بعدد لامحدود من المرات بحسب ما يراه المصمم ويحتاجه.</a:t>
            </a:r>
            <a:endParaRPr lang="en-US" sz="2800" dirty="0"/>
          </a:p>
          <a:p>
            <a:pPr algn="just">
              <a:lnSpc>
                <a:spcPct val="150000"/>
              </a:lnSpc>
            </a:pPr>
            <a:r>
              <a:rPr lang="ar-SA" sz="2800" dirty="0"/>
              <a:t>وبهذه المميزات يصبح الكمبيوتر نوعاً مختلفاً وذكياً من الأدوات التي يضيفها الفنان أو المصمم لأدواته التقليدية مثل الأقلام المختلفة وفرش الرسم، يمكن من خلالها انتاج أشكالاً متعددة وتكرارها بأشكال وأحجام مختلفة بالإضافة إلى تغيير مواقعها </a:t>
            </a:r>
            <a:r>
              <a:rPr lang="ar-SA" sz="2800" dirty="0" smtClean="0"/>
              <a:t>وألوانها </a:t>
            </a:r>
            <a:r>
              <a:rPr lang="ar-SA" sz="2800" dirty="0"/>
              <a:t>بيسر وسهولة.</a:t>
            </a:r>
            <a:endParaRPr lang="en-US" sz="2800" dirty="0"/>
          </a:p>
        </p:txBody>
      </p:sp>
    </p:spTree>
    <p:extLst>
      <p:ext uri="{BB962C8B-B14F-4D97-AF65-F5344CB8AC3E}">
        <p14:creationId xmlns:p14="http://schemas.microsoft.com/office/powerpoint/2010/main" val="348469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97280" y="286603"/>
            <a:ext cx="10058400" cy="1135797"/>
          </a:xfrm>
        </p:spPr>
        <p:txBody>
          <a:bodyPr/>
          <a:lstStyle/>
          <a:p>
            <a:pPr algn="r"/>
            <a:r>
              <a:rPr lang="ar-SA" dirty="0" smtClean="0"/>
              <a:t>الوقت الحاضر</a:t>
            </a:r>
            <a:endParaRPr lang="ar-SA" dirty="0"/>
          </a:p>
        </p:txBody>
      </p:sp>
      <p:sp>
        <p:nvSpPr>
          <p:cNvPr id="3" name="عنصر نائب للمحتوى 2"/>
          <p:cNvSpPr>
            <a:spLocks noGrp="1"/>
          </p:cNvSpPr>
          <p:nvPr>
            <p:ph idx="1"/>
          </p:nvPr>
        </p:nvSpPr>
        <p:spPr/>
        <p:txBody>
          <a:bodyPr>
            <a:noAutofit/>
          </a:bodyPr>
          <a:lstStyle/>
          <a:p>
            <a:pPr algn="just">
              <a:lnSpc>
                <a:spcPct val="150000"/>
              </a:lnSpc>
            </a:pPr>
            <a:r>
              <a:rPr lang="ar-SA" sz="2800" dirty="0"/>
              <a:t>يشهد وقتنا الحاضر نمو </a:t>
            </a:r>
            <a:r>
              <a:rPr lang="ar-SA" sz="2800" dirty="0" smtClean="0"/>
              <a:t>تطور الكمبيوترات، باشتماله على </a:t>
            </a:r>
            <a:r>
              <a:rPr lang="ar-SA" sz="2800" b="1" dirty="0"/>
              <a:t>البرامج المختلفة </a:t>
            </a:r>
            <a:r>
              <a:rPr lang="ar-SA" sz="2800" dirty="0" smtClean="0"/>
              <a:t>إضافة إلى </a:t>
            </a:r>
            <a:r>
              <a:rPr lang="ar-SA" sz="2800" b="1" dirty="0"/>
              <a:t>المكونات المادية </a:t>
            </a:r>
            <a:r>
              <a:rPr lang="ar-SA" sz="2800" dirty="0"/>
              <a:t>التي أدت إلى صغر </a:t>
            </a:r>
            <a:r>
              <a:rPr lang="ar-SA" sz="2800" dirty="0" smtClean="0"/>
              <a:t>حجمه </a:t>
            </a:r>
            <a:r>
              <a:rPr lang="ar-SA" sz="2800" dirty="0"/>
              <a:t>وسهولة نقله من مكان إلى </a:t>
            </a:r>
            <a:r>
              <a:rPr lang="ar-SA" sz="2800" dirty="0" smtClean="0"/>
              <a:t>آخر، </a:t>
            </a:r>
            <a:r>
              <a:rPr lang="ar-SA" sz="2800" dirty="0"/>
              <a:t>ومن الجدير بالذكر بأن أهم التطورات التي وصل إليها </a:t>
            </a:r>
            <a:r>
              <a:rPr lang="ar-SA" sz="2800" dirty="0" smtClean="0"/>
              <a:t>هو </a:t>
            </a:r>
            <a:r>
              <a:rPr lang="ar-SA" sz="2800" dirty="0"/>
              <a:t>استخدام الصوت الطبيعي للإنسان في إدخال البيانات التي يتم معالجتها بعد ذلك ويعرف ذلك بوسائل الذكاء </a:t>
            </a:r>
            <a:r>
              <a:rPr lang="ar-SA" sz="2800" dirty="0" smtClean="0"/>
              <a:t>الاصطناعي </a:t>
            </a:r>
            <a:r>
              <a:rPr lang="en-US" sz="2800" dirty="0"/>
              <a:t>Artificial Intelligence</a:t>
            </a:r>
            <a:endParaRPr lang="ar-SA" sz="2800" b="1" dirty="0"/>
          </a:p>
        </p:txBody>
      </p:sp>
    </p:spTree>
    <p:extLst>
      <p:ext uri="{BB962C8B-B14F-4D97-AF65-F5344CB8AC3E}">
        <p14:creationId xmlns:p14="http://schemas.microsoft.com/office/powerpoint/2010/main" val="414611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بوسائل الذكاء الاصطناعي</a:t>
            </a:r>
          </a:p>
        </p:txBody>
      </p:sp>
      <p:sp>
        <p:nvSpPr>
          <p:cNvPr id="3" name="عنصر نائب للمحتوى 2"/>
          <p:cNvSpPr>
            <a:spLocks noGrp="1"/>
          </p:cNvSpPr>
          <p:nvPr>
            <p:ph idx="1"/>
          </p:nvPr>
        </p:nvSpPr>
        <p:spPr/>
        <p:txBody>
          <a:bodyPr>
            <a:normAutofit/>
          </a:bodyPr>
          <a:lstStyle/>
          <a:p>
            <a:pPr marL="0" indent="0">
              <a:lnSpc>
                <a:spcPct val="200000"/>
              </a:lnSpc>
              <a:buNone/>
            </a:pPr>
            <a:r>
              <a:rPr lang="ar-SA" sz="3200" dirty="0"/>
              <a:t>" قدرة جهاز الكمبيوتر على تخزين واسترجاع خلاصة ما انتجه الفكر البشري في حيز صغير للغاية وبسرعة فائقة".</a:t>
            </a:r>
            <a:endParaRPr lang="ar-SA" sz="3200" dirty="0"/>
          </a:p>
        </p:txBody>
      </p:sp>
    </p:spTree>
    <p:extLst>
      <p:ext uri="{BB962C8B-B14F-4D97-AF65-F5344CB8AC3E}">
        <p14:creationId xmlns:p14="http://schemas.microsoft.com/office/powerpoint/2010/main" val="2938170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قبل نهاية سنة 1970م</a:t>
            </a:r>
            <a:endParaRPr lang="ar-SA" dirty="0"/>
          </a:p>
        </p:txBody>
      </p:sp>
      <p:sp>
        <p:nvSpPr>
          <p:cNvPr id="3" name="عنصر نائب للمحتوى 2"/>
          <p:cNvSpPr>
            <a:spLocks noGrp="1"/>
          </p:cNvSpPr>
          <p:nvPr>
            <p:ph idx="1"/>
          </p:nvPr>
        </p:nvSpPr>
        <p:spPr/>
        <p:txBody>
          <a:bodyPr>
            <a:normAutofit/>
          </a:bodyPr>
          <a:lstStyle/>
          <a:p>
            <a:pPr>
              <a:lnSpc>
                <a:spcPct val="200000"/>
              </a:lnSpc>
            </a:pPr>
            <a:r>
              <a:rPr lang="ar-SA" sz="2800" dirty="0"/>
              <a:t>كان الكمبيوتر يقوم بالأعمال الحكومية </a:t>
            </a:r>
            <a:r>
              <a:rPr lang="ar-SA" sz="2800" dirty="0" smtClean="0"/>
              <a:t>والصناعية فقط، ولكن بعدها اقترب </a:t>
            </a:r>
            <a:r>
              <a:rPr lang="ar-SA" sz="2800" dirty="0"/>
              <a:t>الفنان من نظم الرسم والكمبيوتر التي عرفت باسم ( </a:t>
            </a:r>
            <a:r>
              <a:rPr lang="en-US" sz="2800" dirty="0"/>
              <a:t>CAD</a:t>
            </a:r>
            <a:r>
              <a:rPr lang="ar-SA" sz="2800" dirty="0"/>
              <a:t>) </a:t>
            </a:r>
            <a:r>
              <a:rPr lang="ar-SA" sz="2800" dirty="0" smtClean="0"/>
              <a:t>والتي معناها </a:t>
            </a:r>
            <a:r>
              <a:rPr lang="en-US" sz="2800" dirty="0"/>
              <a:t>Computer Aided </a:t>
            </a:r>
            <a:r>
              <a:rPr lang="en-US" sz="2800" dirty="0" smtClean="0"/>
              <a:t>Design</a:t>
            </a:r>
            <a:r>
              <a:rPr lang="ar-SA" sz="2800" dirty="0" smtClean="0"/>
              <a:t> هذه </a:t>
            </a:r>
            <a:r>
              <a:rPr lang="ar-SA" sz="2800" dirty="0"/>
              <a:t>النظم لم تكن معروفة على مستوى كبير.</a:t>
            </a:r>
            <a:endParaRPr lang="ar-SA" sz="2800" dirty="0"/>
          </a:p>
        </p:txBody>
      </p:sp>
    </p:spTree>
    <p:extLst>
      <p:ext uri="{BB962C8B-B14F-4D97-AF65-F5344CB8AC3E}">
        <p14:creationId xmlns:p14="http://schemas.microsoft.com/office/powerpoint/2010/main" val="873004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a:t>في منتصف القرن العشرين :</a:t>
            </a:r>
          </a:p>
        </p:txBody>
      </p:sp>
      <p:sp>
        <p:nvSpPr>
          <p:cNvPr id="3" name="عنصر نائب للمحتوى 2"/>
          <p:cNvSpPr>
            <a:spLocks noGrp="1"/>
          </p:cNvSpPr>
          <p:nvPr>
            <p:ph idx="1"/>
          </p:nvPr>
        </p:nvSpPr>
        <p:spPr/>
        <p:txBody>
          <a:bodyPr>
            <a:normAutofit fontScale="85000" lnSpcReduction="10000"/>
          </a:bodyPr>
          <a:lstStyle/>
          <a:p>
            <a:pPr algn="just">
              <a:lnSpc>
                <a:spcPct val="150000"/>
              </a:lnSpc>
            </a:pPr>
            <a:r>
              <a:rPr lang="ar-SA" sz="2800" dirty="0" smtClean="0"/>
              <a:t>ظهرت </a:t>
            </a:r>
            <a:r>
              <a:rPr lang="ar-SA" sz="2800" dirty="0"/>
              <a:t>الحاسبات الإلكترونية في مجال </a:t>
            </a:r>
            <a:r>
              <a:rPr lang="ar-SA" sz="2800" dirty="0" smtClean="0"/>
              <a:t>الفن:</a:t>
            </a:r>
          </a:p>
          <a:p>
            <a:pPr marL="457200" indent="-457200" algn="just">
              <a:lnSpc>
                <a:spcPct val="150000"/>
              </a:lnSpc>
              <a:buFont typeface="+mj-lt"/>
              <a:buAutoNum type="arabicPeriod"/>
            </a:pPr>
            <a:r>
              <a:rPr lang="ar-SA" sz="2800" dirty="0" smtClean="0"/>
              <a:t>تولى </a:t>
            </a:r>
            <a:r>
              <a:rPr lang="ar-SA" sz="2800" dirty="0"/>
              <a:t>جماعة من الفنانين المتخصصين بالتعاون مع جماعة أخرى من المدربين على لغات البرمجة المعقدة في انتاج حاسبات </a:t>
            </a:r>
            <a:r>
              <a:rPr lang="ar-SA" sz="2800" dirty="0" smtClean="0"/>
              <a:t>الكرتونية </a:t>
            </a:r>
            <a:r>
              <a:rPr lang="ar-SA" sz="2800" dirty="0"/>
              <a:t>قادرة على اقتحام عالم </a:t>
            </a:r>
            <a:r>
              <a:rPr lang="ar-SA" sz="2800" dirty="0" smtClean="0"/>
              <a:t>الفن.</a:t>
            </a:r>
          </a:p>
          <a:p>
            <a:pPr marL="457200" indent="-457200" algn="just">
              <a:lnSpc>
                <a:spcPct val="150000"/>
              </a:lnSpc>
              <a:buFont typeface="+mj-lt"/>
              <a:buAutoNum type="arabicPeriod"/>
            </a:pPr>
            <a:r>
              <a:rPr lang="ar-SA" sz="2800" dirty="0" smtClean="0"/>
              <a:t>ثم تم </a:t>
            </a:r>
            <a:r>
              <a:rPr lang="ar-SA" sz="2800" dirty="0"/>
              <a:t>تطوير البرامج الخاصة بالتصميمات الفنية، حتى أصبحت توفر للمصمم مجموعة كبيرة من أدوات الرسم التي يمكن الوصول إليها إما من خلال إطار الأدوات التي تعرف </a:t>
            </a:r>
            <a:r>
              <a:rPr lang="ar-SA" sz="2800" dirty="0" smtClean="0"/>
              <a:t>باسم </a:t>
            </a:r>
            <a:r>
              <a:rPr lang="en-US" sz="2800" dirty="0"/>
              <a:t>Roll Box </a:t>
            </a:r>
            <a:r>
              <a:rPr lang="ar-SA" sz="2800" dirty="0"/>
              <a:t> أو من خلال القوائم الموجودة بأعلى الشاشة </a:t>
            </a:r>
            <a:r>
              <a:rPr lang="en-US" sz="2800" dirty="0"/>
              <a:t>Menu </a:t>
            </a:r>
            <a:r>
              <a:rPr lang="ar-SA" sz="2800" dirty="0"/>
              <a:t>أو من خلالهما معاً في أحيان </a:t>
            </a:r>
            <a:r>
              <a:rPr lang="ar-SA" sz="2800" dirty="0" smtClean="0"/>
              <a:t>أخرى.</a:t>
            </a:r>
            <a:endParaRPr lang="ar-SA" dirty="0" smtClean="0"/>
          </a:p>
        </p:txBody>
      </p:sp>
    </p:spTree>
    <p:extLst>
      <p:ext uri="{BB962C8B-B14F-4D97-AF65-F5344CB8AC3E}">
        <p14:creationId xmlns:p14="http://schemas.microsoft.com/office/powerpoint/2010/main" val="2739868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marL="457200" indent="-457200" algn="just">
              <a:lnSpc>
                <a:spcPct val="150000"/>
              </a:lnSpc>
              <a:buFont typeface="+mj-lt"/>
              <a:buAutoNum type="arabicPeriod" startAt="3"/>
            </a:pPr>
            <a:r>
              <a:rPr lang="ar-SA" sz="2800" dirty="0" smtClean="0"/>
              <a:t> ظهرت </a:t>
            </a:r>
            <a:r>
              <a:rPr lang="ar-SA" sz="2800" dirty="0"/>
              <a:t>القدرات الجرافيكية للحاسبات في بداية الأمر كهدف ثانوي إلا أن تلك الإمكانات أخذت تتطور ويتعاظم دورها بعد أن تم استخدامها في العديد من الصناعات الهندسية والالكترونية</a:t>
            </a:r>
            <a:r>
              <a:rPr lang="ar-SA" sz="2800" dirty="0" smtClean="0"/>
              <a:t>.</a:t>
            </a:r>
          </a:p>
          <a:p>
            <a:pPr marL="457200" indent="-457200" algn="just">
              <a:lnSpc>
                <a:spcPct val="150000"/>
              </a:lnSpc>
              <a:buFont typeface="+mj-lt"/>
              <a:buAutoNum type="arabicPeriod" startAt="3"/>
            </a:pPr>
            <a:r>
              <a:rPr lang="ar-SA" sz="2800" dirty="0" smtClean="0"/>
              <a:t> أخذ </a:t>
            </a:r>
            <a:r>
              <a:rPr lang="ar-SA" sz="2800" dirty="0"/>
              <a:t>عدد مستخدمي التصميم والرسم بالكمبيوتر يتزايد باضطراد مستمر منذ ذلك الحين، وذلك لأنه أصبح يتيح إمكانية نظام التصميم الثنائي والثلاثي الأبعاد (</a:t>
            </a:r>
            <a:r>
              <a:rPr lang="en-US" sz="2800" dirty="0"/>
              <a:t>2D</a:t>
            </a:r>
            <a:r>
              <a:rPr lang="ar-SA" sz="2800" dirty="0"/>
              <a:t>) (</a:t>
            </a:r>
            <a:r>
              <a:rPr lang="en-US" sz="2800" dirty="0"/>
              <a:t>3D</a:t>
            </a:r>
            <a:r>
              <a:rPr lang="ar-SA" sz="2800" dirty="0"/>
              <a:t>), وإمكانات متعددة ومتنوعة يسهل إلى حد كبير التعامل مع أكثر التصميمات صعوبة وتعقيداً في شتى المجالات.</a:t>
            </a:r>
            <a:endParaRPr lang="en-US" sz="2800" dirty="0"/>
          </a:p>
          <a:p>
            <a:pPr algn="just">
              <a:lnSpc>
                <a:spcPct val="150000"/>
              </a:lnSpc>
            </a:pPr>
            <a:endParaRPr lang="ar-SA" sz="2800" dirty="0"/>
          </a:p>
          <a:p>
            <a:pPr algn="just">
              <a:lnSpc>
                <a:spcPct val="150000"/>
              </a:lnSpc>
            </a:pPr>
            <a:endParaRPr lang="ar-SA" sz="2800" dirty="0"/>
          </a:p>
        </p:txBody>
      </p:sp>
    </p:spTree>
    <p:extLst>
      <p:ext uri="{BB962C8B-B14F-4D97-AF65-F5344CB8AC3E}">
        <p14:creationId xmlns:p14="http://schemas.microsoft.com/office/powerpoint/2010/main" val="538282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الفنان والكمبيوتر</a:t>
            </a:r>
            <a:endParaRPr lang="ar-SA" dirty="0"/>
          </a:p>
        </p:txBody>
      </p:sp>
      <p:sp>
        <p:nvSpPr>
          <p:cNvPr id="3" name="عنصر نائب للمحتوى 2"/>
          <p:cNvSpPr>
            <a:spLocks noGrp="1"/>
          </p:cNvSpPr>
          <p:nvPr>
            <p:ph idx="1"/>
          </p:nvPr>
        </p:nvSpPr>
        <p:spPr/>
        <p:txBody>
          <a:bodyPr>
            <a:normAutofit/>
          </a:bodyPr>
          <a:lstStyle/>
          <a:p>
            <a:pPr algn="just">
              <a:lnSpc>
                <a:spcPct val="150000"/>
              </a:lnSpc>
            </a:pPr>
            <a:r>
              <a:rPr lang="ar-SA" sz="2800" dirty="0"/>
              <a:t>قام الفنان بالاقتراب من نظام الكمبيوتر وعمل على استيعاب نتائجه التي هي ترجمة لمقدرته الفنية، </a:t>
            </a:r>
            <a:r>
              <a:rPr lang="ar-SA" sz="2800" dirty="0" smtClean="0"/>
              <a:t>حيث يتم </a:t>
            </a:r>
            <a:r>
              <a:rPr lang="ar-SA" sz="2800" b="1" dirty="0"/>
              <a:t>أخذ النموذج الذي تم تصميمه من مصدر واحد أو من عدة </a:t>
            </a:r>
            <a:r>
              <a:rPr lang="ar-SA" sz="2800" b="1" dirty="0" smtClean="0"/>
              <a:t>مصادر</a:t>
            </a:r>
            <a:r>
              <a:rPr lang="ar-SA" sz="2800" dirty="0" smtClean="0"/>
              <a:t>، ثم </a:t>
            </a:r>
            <a:r>
              <a:rPr lang="ar-SA" sz="2800" b="1" dirty="0" smtClean="0"/>
              <a:t>يستخدم </a:t>
            </a:r>
            <a:r>
              <a:rPr lang="ar-SA" sz="2800" b="1" dirty="0"/>
              <a:t>مهارة إمكانيات الرسم المرنة بمساعدة الكمبيوتر</a:t>
            </a:r>
            <a:r>
              <a:rPr lang="ar-SA" sz="2800" dirty="0"/>
              <a:t>، من تصغير وتكبير الأشكال وتجزئتها وإعادة تحريكها ونقلها ودمجها، مع وجود ملايين الدرجات اللونية المختلفة، الذي انعكس بدوره بشكل كبير الأهمية على برامج التصميم. </a:t>
            </a:r>
            <a:endParaRPr lang="ar-SA" sz="2800" dirty="0"/>
          </a:p>
        </p:txBody>
      </p:sp>
    </p:spTree>
    <p:extLst>
      <p:ext uri="{BB962C8B-B14F-4D97-AF65-F5344CB8AC3E}">
        <p14:creationId xmlns:p14="http://schemas.microsoft.com/office/powerpoint/2010/main" val="2506206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SA" dirty="0" smtClean="0"/>
              <a:t>مراحل تعامل </a:t>
            </a:r>
            <a:r>
              <a:rPr lang="ar-SA" dirty="0"/>
              <a:t>المصمم مع الكمبيوتر لغرض انتاج التصميمات الفنية أو </a:t>
            </a:r>
            <a:r>
              <a:rPr lang="ar-SA" dirty="0" smtClean="0"/>
              <a:t>الجرافيكية</a:t>
            </a:r>
            <a:endParaRPr lang="ar-SA" dirty="0"/>
          </a:p>
        </p:txBody>
      </p:sp>
      <p:sp>
        <p:nvSpPr>
          <p:cNvPr id="3" name="عنصر نائب للمحتوى 2"/>
          <p:cNvSpPr>
            <a:spLocks noGrp="1"/>
          </p:cNvSpPr>
          <p:nvPr>
            <p:ph idx="1"/>
          </p:nvPr>
        </p:nvSpPr>
        <p:spPr/>
        <p:txBody>
          <a:bodyPr/>
          <a:lstStyle/>
          <a:p>
            <a:pPr algn="just">
              <a:lnSpc>
                <a:spcPct val="200000"/>
              </a:lnSpc>
            </a:pPr>
            <a:r>
              <a:rPr lang="ar-SA" sz="2800" dirty="0"/>
              <a:t>أولاً: الفكرة الأساسية، حيث يقوم المصمم بتوضيح بعض الاعتبارات في صورة رسوم، يقوم على أساسها ببناء ما يريد التعبير عنه. (تحديد فكرة-جمع الصور والنماذج المناسبة- فرز المجموعات لتحديد الأنسب واستبعاد الأقل مناسبة- وضع اسكتشات تخطيطية مبدئية للشكل النهائي).</a:t>
            </a:r>
            <a:endParaRPr lang="en-US" sz="2800" dirty="0"/>
          </a:p>
          <a:p>
            <a:endParaRPr lang="ar-SA" dirty="0"/>
          </a:p>
        </p:txBody>
      </p:sp>
    </p:spTree>
    <p:extLst>
      <p:ext uri="{BB962C8B-B14F-4D97-AF65-F5344CB8AC3E}">
        <p14:creationId xmlns:p14="http://schemas.microsoft.com/office/powerpoint/2010/main" val="309036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algn="just">
              <a:lnSpc>
                <a:spcPct val="150000"/>
              </a:lnSpc>
            </a:pPr>
            <a:r>
              <a:rPr lang="ar-SA" sz="2800" dirty="0"/>
              <a:t>ثانياً: القيام بعمل صياغات ببرامج الجرافيك لعناصر الشكل واللون والتحكم بالتصميم المتخيل لإعادة صياغة العناصر بشكلها النهائي.</a:t>
            </a:r>
            <a:endParaRPr lang="en-US" sz="2800" dirty="0"/>
          </a:p>
          <a:p>
            <a:pPr algn="just">
              <a:lnSpc>
                <a:spcPct val="150000"/>
              </a:lnSpc>
            </a:pPr>
            <a:r>
              <a:rPr lang="ar-SA" sz="2800" dirty="0"/>
              <a:t>ثالثاً: إعادة تصميم العناصر المدخلة سابقاً لعمل التغييرات والاختلافات من حيث اللون والتأثيرات والهيكلة واستكشاف الاحتمالات المتاحة، وذلك للوصول إلى معالجات فنية جديدة لعناصر التصميم الأساسية والذي ينتج عنه كمحصلة نهائية تعدد في أنماط وأشكال التصميم.</a:t>
            </a:r>
            <a:endParaRPr lang="en-US" sz="2800" dirty="0"/>
          </a:p>
          <a:p>
            <a:pPr algn="just">
              <a:lnSpc>
                <a:spcPct val="150000"/>
              </a:lnSpc>
            </a:pPr>
            <a:endParaRPr lang="ar-SA" sz="2800" dirty="0"/>
          </a:p>
        </p:txBody>
      </p:sp>
    </p:spTree>
    <p:extLst>
      <p:ext uri="{BB962C8B-B14F-4D97-AF65-F5344CB8AC3E}">
        <p14:creationId xmlns:p14="http://schemas.microsoft.com/office/powerpoint/2010/main" val="649894550"/>
      </p:ext>
    </p:extLst>
  </p:cSld>
  <p:clrMapOvr>
    <a:masterClrMapping/>
  </p:clrMapOvr>
</p:sld>
</file>

<file path=ppt/theme/theme1.xml><?xml version="1.0" encoding="utf-8"?>
<a:theme xmlns:a="http://schemas.openxmlformats.org/drawingml/2006/main" name="أثر رجعي">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TotalTime>
  <Words>809</Words>
  <Application>Microsoft Office PowerPoint</Application>
  <PresentationFormat>ملء الشاشة</PresentationFormat>
  <Paragraphs>36</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Calibri</vt:lpstr>
      <vt:lpstr>Calibri Light</vt:lpstr>
      <vt:lpstr>Times New Roman</vt:lpstr>
      <vt:lpstr>أثر رجعي</vt:lpstr>
      <vt:lpstr>التصميم والكمبيوتر</vt:lpstr>
      <vt:lpstr>الوقت الحاضر</vt:lpstr>
      <vt:lpstr>بوسائل الذكاء الاصطناعي</vt:lpstr>
      <vt:lpstr>قبل نهاية سنة 1970م</vt:lpstr>
      <vt:lpstr>في منتصف القرن العشرين :</vt:lpstr>
      <vt:lpstr>عرض تقديمي في PowerPoint</vt:lpstr>
      <vt:lpstr>الفنان والكمبيوتر</vt:lpstr>
      <vt:lpstr>مراحل تعامل المصمم مع الكمبيوتر لغرض انتاج التصميمات الفنية أو الجرافيكية</vt:lpstr>
      <vt:lpstr>عرض تقديمي في PowerPoint</vt:lpstr>
      <vt:lpstr>مميزات استخدام الكمبيوتر في انتاج تصاميم :</vt:lpstr>
      <vt:lpstr>عرض تقديمي في PowerPoint</vt:lpstr>
      <vt:lpstr>عيوب استخدام الكمبيوتر في التصميم:</vt:lpstr>
      <vt:lpstr>عرض تقديمي في PowerPoint</vt:lpstr>
      <vt:lpstr>أهمية برامج الكمبيوتر بالنسبة للمصمم:</vt:lpstr>
      <vt:lpstr>عرض تقديمي في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التصميم والكمبيوتر</dc:title>
  <dc:creator>hend alwetaid</dc:creator>
  <cp:lastModifiedBy>hend alwetaid</cp:lastModifiedBy>
  <cp:revision>9</cp:revision>
  <dcterms:created xsi:type="dcterms:W3CDTF">2015-02-14T23:59:08Z</dcterms:created>
  <dcterms:modified xsi:type="dcterms:W3CDTF">2015-02-15T00:31:35Z</dcterms:modified>
</cp:coreProperties>
</file>