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66" r:id="rId6"/>
    <p:sldId id="267" r:id="rId7"/>
    <p:sldId id="268" r:id="rId8"/>
    <p:sldId id="269" r:id="rId9"/>
    <p:sldId id="272" r:id="rId10"/>
    <p:sldId id="271" r:id="rId11"/>
    <p:sldId id="270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1FAFAF-9BC0-46BB-9891-10930061D8A6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CDD213-66AC-4BD6-8A9B-B6E329E10A3A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ternationalposter.com/pimages/MTX00002z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k6ohR3e89XIxIM&amp;tbnid=MgV4d9DATb_WDM:&amp;ved=0CAUQjRw&amp;url=http://the-syrian.com/archives/24314&amp;ei=j9cEU6XHAqSY0AWOn4CoAw&amp;bvm=bv.61535280,d.bGE&amp;psig=AFQjCNHe4vFXU2nDBPJ8W22o-hRCx2_W8A&amp;ust=1392912636228347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KV_li0ptOVW-7M&amp;tbnid=EgtUQgMwt4nz8M:&amp;ved=0CAUQjRw&amp;url=http://www.nbcnews.com/technology/firefox-set-block-almost-all-web-browser-plug-ins-1B8182468&amp;ei=uREFU_vcCeLC0QXyjoDYBQ&amp;psig=AFQjCNGkjSPpBgvX80SL517sfm6Q1zTKAw&amp;ust=139292559285338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gmuXD06AQrkYXM&amp;tbnid=JCNEyvXse0HvRM:&amp;ved=0CAcQjRw&amp;url=http://www.salon.com/2008/03/20/iraq_roundtable/&amp;ei=1_AWVKW_PIztO4PqgeAD&amp;bvm=bv.75097201,d.bGQ&amp;psig=AFQjCNGegKtU7IXnD6E6o06MuwbvCr3VDw&amp;ust=14108758687928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.depositphotos.com/1828227/1708/v/950/depositphotos_17087513-Peacock-feathers-vector-seamless-pattern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 bwMode="auto">
          <a:xfrm>
            <a:off x="6660232" y="188640"/>
            <a:ext cx="234544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2870448" cy="685800"/>
          </a:xfrm>
        </p:spPr>
        <p:txBody>
          <a:bodyPr>
            <a:noAutofit/>
          </a:bodyPr>
          <a:lstStyle/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مفهومه 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│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تاريخه</a:t>
            </a:r>
            <a:endParaRPr lang="en-GB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أهميته </a:t>
            </a:r>
            <a:r>
              <a:rPr lang="ar-SA" sz="2400" b="1" dirty="0" smtClean="0">
                <a:latin typeface="Times New Roman"/>
                <a:cs typeface="Times New Roman"/>
              </a:rPr>
              <a:t>│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أسسه ومبادئه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الجرافيكي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1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ulouse-Lautrec,  Henri de poster: Divan Japonais (from Maitres de 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960440" cy="53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7" y="4945497"/>
            <a:ext cx="18267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هنري تولوز-لوتريك </a:t>
            </a:r>
          </a:p>
          <a:p>
            <a:pPr algn="just" rtl="1"/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1895</a:t>
            </a:r>
          </a:p>
        </p:txBody>
      </p:sp>
    </p:spTree>
    <p:extLst>
      <p:ext uri="{BB962C8B-B14F-4D97-AF65-F5344CB8AC3E}">
        <p14:creationId xmlns:p14="http://schemas.microsoft.com/office/powerpoint/2010/main" val="2344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7" y="548680"/>
            <a:ext cx="4368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نعرفه اليوم عن التصميم الجرافيكي ظهر بجهود رواد مدرسة </a:t>
            </a:r>
            <a:r>
              <a:rPr lang="ar-SA" sz="28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الباوهاوس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أمثال (باير و </a:t>
            </a:r>
            <a:r>
              <a:rPr lang="ar-SA" sz="28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موهولي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)  الذين أبدعوا تقنيات طباعية جديدة للإنتاج التصاميم المختلفة.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146" name="Picture 2" descr="http://upload.wikimedia.org/wikipedia/commons/d/df/AB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097"/>
            <a:ext cx="30575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118" y="4077072"/>
            <a:ext cx="7441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الثورة التكنلوجية في القرن العشرين هي أهم حدث  معاصر أدى إلى وصول التصميم الجرافيكي  بالمستوى التقني الدقيق الغير مسبوق والذي نتعرض له حاليا في العديد من القنوات والوسائل من حولنا .</a:t>
            </a:r>
          </a:p>
        </p:txBody>
      </p:sp>
    </p:spTree>
    <p:extLst>
      <p:ext uri="{BB962C8B-B14F-4D97-AF65-F5344CB8AC3E}">
        <p14:creationId xmlns:p14="http://schemas.microsoft.com/office/powerpoint/2010/main" val="21315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التصميم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الجرافيكي:</a:t>
            </a:r>
          </a:p>
          <a:p>
            <a:pPr algn="just" rtl="1">
              <a:lnSpc>
                <a:spcPct val="150000"/>
              </a:lnSpc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في عصرنا الحالي نظام إنساني أساسي وأحد أهم الأسس الفنية في حياتنا المعاصرة، فالتصميم الجرافيكي هو أحد مجالات النشاط الفني التي لا يمكن الاستغناء عنه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وظل ولفترة طويلة يختص بإنتاج المطبوعات ( مجلات – كتب – جرائد – أوراق رسمية – ملصقات دعائية .. الخ) ، أما الآن فقد أضحى التصميم الجرافيكي فن قائم بذاته وتدخل في إنتاجه عدد من الوسائط الجديدة مثل الصوت والحركة ، وخاصة عبر التكنولوجيا الرقمية الحديثة ، ودون الحاجة إلى طباعتها مثل صفحات الإنترنت وغيرها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60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7278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مبادئ التصميم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الجرافيكي</a:t>
            </a: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الجرافيكي هادف : أي أنه يهدف إلى منفعة ، فهو طريقة لتوضيح كيفية الأشياء التي يعبر عنها، مثل كيفية شراء سلعة معينة ، أو كيف هي الأمومة عندما نمثلها في صور وهكذا.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أعلامي : أي يحمل معلومة وينقلها إلى الناس 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عملية متسلسلة ومتعاقبة: أي أنه يبدأ بمعلومات عامة ومن ثم يبدأ بتجميع الأفكار ومن ثم تنفيذها وتنقيحها ومن ثم الإخراج النهائي.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يستخدم العلاقات البصرية بين الأشكال : </a:t>
            </a: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شكل سلبي / إيجابي </a:t>
            </a:r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77" y="4365104"/>
            <a:ext cx="2769294" cy="18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41" y="1196751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شكل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متوازن / غير متوازن</a:t>
            </a:r>
          </a:p>
          <a:p>
            <a:pPr lvl="1" algn="just" rtl="1"/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" rtl="1"/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1" algn="just" rtl="1"/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خلف /أمام </a:t>
            </a: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معتمة / شفافة </a:t>
            </a:r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" rtl="1"/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https://encrypted-tbn0.gstatic.com/images?q=tbn:ANd9GcQxSrePONgbZLzVOuwCq-yx_7zj6o5BXkFqdY9Kzv0zEhSn_P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4801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0.gstatic.com/images?q=tbn:ANd9GcQxSrePONgbZLzVOuwCq-yx_7zj6o5BXkFqdY9Kzv0zEhSn_P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65">
            <a:off x="2915816" y="914802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QxSrePONgbZLzVOuwCq-yx_7zj6o5BXkFqdY9Kzv0zEhSn_P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31" y="3068961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QxSrePONgbZLzVOuwCq-yx_7zj6o5BXkFqdY9Kzv0zEhSn_P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0038" y="3068961"/>
            <a:ext cx="793856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QxSrePONgbZLzVOuwCq-yx_7zj6o5BXkFqdY9Kzv0zEhSn_P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96" y="4941169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QxSrePONgbZLzVOuwCq-yx_7zj6o5BXkFqdY9Kzv0zEhSn_Pct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98" y="4941168"/>
            <a:ext cx="792087" cy="79208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3" y="215853"/>
            <a:ext cx="32360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أسس التصميم الجرافيكي</a:t>
            </a:r>
          </a:p>
          <a:p>
            <a:pPr algn="r" rtl="1"/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endParaRPr lang="en-GB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en-GB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endParaRPr lang="en-GB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3"/>
            <a:ext cx="3816423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90872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التوازن </a:t>
            </a:r>
          </a:p>
          <a:p>
            <a:endParaRPr lang="en-GB" dirty="0"/>
          </a:p>
        </p:txBody>
      </p:sp>
      <p:pic>
        <p:nvPicPr>
          <p:cNvPr id="3" name="Picture 5" descr="C:\Users\hin10_000\Documents\KSU\مصادر\LOGOS\LOG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63" y="1772816"/>
            <a:ext cx="46896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888099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الإيقاع </a:t>
            </a:r>
          </a:p>
          <a:p>
            <a:endParaRPr lang="en-GB" dirty="0"/>
          </a:p>
        </p:txBody>
      </p:sp>
      <p:pic>
        <p:nvPicPr>
          <p:cNvPr id="3" name="Picture 6" descr="C:\Users\hin10_000\Documents\KSU\مصادر\LOGOS\LOG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31" y="1415131"/>
            <a:ext cx="4027739" cy="40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888099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الحركة</a:t>
            </a:r>
          </a:p>
          <a:p>
            <a:endParaRPr lang="en-GB" dirty="0"/>
          </a:p>
        </p:txBody>
      </p:sp>
      <p:pic>
        <p:nvPicPr>
          <p:cNvPr id="3" name="Picture 4" descr="http://media2.s-nbcnews.com/j/streams/2013/January/130130/1B5795214-jpg-mozilla-firefox.blocks_desktop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55" y="1702966"/>
            <a:ext cx="4700690" cy="34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888099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الفراغ </a:t>
            </a:r>
          </a:p>
          <a:p>
            <a:endParaRPr lang="en-GB" sz="2400" dirty="0"/>
          </a:p>
        </p:txBody>
      </p:sp>
      <p:pic>
        <p:nvPicPr>
          <p:cNvPr id="4098" name="Picture 2" descr="C:\Users\hin10_000\Documents\KSU\مصادر\LOGOS\Logo-Trends-Gossam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56682" r="56930" b="4591"/>
          <a:stretch/>
        </p:blipFill>
        <p:spPr bwMode="auto">
          <a:xfrm>
            <a:off x="2639737" y="1587513"/>
            <a:ext cx="3864527" cy="36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التصميم الجرافيكي  !؟ </a:t>
            </a:r>
          </a:p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هو ترجمة وتعبير  عن موضوع معين عبر طرح أفكار معينة وهادفة ذات صلة بالهدف من التنفيذ، وهذه الأفكار تحمل قيم جمالية تعبيرية قيّمة.</a:t>
            </a:r>
          </a:p>
          <a:p>
            <a:pPr algn="just" rtl="1"/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44824"/>
            <a:ext cx="672859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والتصميم الجرافيكي هو صياغة عدد من الأفكار  بأسلوب منظم وذو أسس فنية جميلة عبر الوسائط الإلكترونية بهدف وظيفي نفعي أو لغرض فني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772816"/>
            <a:ext cx="703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ويستخدم التصميم الجرافيكي عدد من الأساليب المتنوعة في إنتاج التصميمات، منها الجمع بين الرموز والصور أو الكلمات لخلق تمثيل مرئي للأفكار والرسائل . وقد يستخدم التقنيات الطباعية للوصول إلى نتائجه المرغوبة وقد يكتفي بالتصميم الرقمي.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7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m/url?sa=i&amp;source=images&amp;cd=&amp;docid=FN-9B3aJCZDXwM&amp;tbnid=OpSmnFAssA19KM:&amp;ved=0CAUQjBw&amp;url=http%3A%2F%2Fupload.wikimedia.org%2Fwikipedia%2Fcommons%2F0%2F07%2FLascaux2.jpg&amp;ei=s-YWVLjGMYjBPMDOgfAD&amp;psig=AFQjCNHuaM0fvaRAsdfjG2n_iWNDGP8eEg&amp;ust=1410873395909133"/>
          <p:cNvSpPr>
            <a:spLocks noChangeAspect="1" noChangeArrowheads="1"/>
          </p:cNvSpPr>
          <p:nvPr/>
        </p:nvSpPr>
        <p:spPr bwMode="auto">
          <a:xfrm>
            <a:off x="63500" y="-136525"/>
            <a:ext cx="5695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://www.google.com/url?sa=i&amp;source=images&amp;cd=&amp;docid=FN-9B3aJCZDXwM&amp;tbnid=OpSmnFAssA19KM:&amp;ved=0CAUQjBw&amp;url=http%3A%2F%2Fupload.wikimedia.org%2Fwikipedia%2Fcommons%2F0%2F07%2FLascaux2.jpg&amp;ei=s-YWVLjGMYjBPMDOgfAD&amp;psig=AFQjCNHuaM0fvaRAsdfjG2n_iWNDGP8eEg&amp;ust=1410873395909133"/>
          <p:cNvSpPr>
            <a:spLocks noChangeAspect="1" noChangeArrowheads="1"/>
          </p:cNvSpPr>
          <p:nvPr/>
        </p:nvSpPr>
        <p:spPr bwMode="auto">
          <a:xfrm>
            <a:off x="215900" y="15875"/>
            <a:ext cx="5695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http://www.google.com/url?sa=i&amp;source=images&amp;cd=&amp;docid=FN-9B3aJCZDXwM&amp;tbnid=OpSmnFAssA19KM:&amp;ved=0CAUQjBw&amp;url=http%3A%2F%2Fupload.wikimedia.org%2Fwikipedia%2Fcommons%2F0%2F07%2FLascaux2.jpg&amp;ei=s-YWVLjGMYjBPMDOgfAD&amp;psig=AFQjCNHuaM0fvaRAsdfjG2n_iWNDGP8eEg&amp;ust=1410873395909133"/>
          <p:cNvSpPr>
            <a:spLocks noChangeAspect="1" noChangeArrowheads="1"/>
          </p:cNvSpPr>
          <p:nvPr/>
        </p:nvSpPr>
        <p:spPr bwMode="auto">
          <a:xfrm>
            <a:off x="368300" y="168275"/>
            <a:ext cx="5695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1" y="816496"/>
            <a:ext cx="3973123" cy="29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1478" y="758183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 التصميم الجرافيكي</a:t>
            </a:r>
          </a:p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قديم قدم الإنسان 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170" y="4149725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كهوف </a:t>
            </a:r>
            <a:r>
              <a:rPr lang="ar-SA" sz="24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لاسكو</a:t>
            </a: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جنوب فرنسا تظهر رسوم الحيوانات على جدرانها والتي تعود إلى 16000 سنه مضت.</a:t>
            </a:r>
          </a:p>
        </p:txBody>
      </p:sp>
    </p:spTree>
    <p:extLst>
      <p:ext uri="{BB962C8B-B14F-4D97-AF65-F5344CB8AC3E}">
        <p14:creationId xmlns:p14="http://schemas.microsoft.com/office/powerpoint/2010/main" val="21643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40" y="1762844"/>
            <a:ext cx="3000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1478" y="404664"/>
            <a:ext cx="7488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أول حضارة استخدمت الصور للدلالة على الأشياء عن طريق  اختراعهم للكتابة المسمارية 300 سنة قبل الميلاد، والتي تعد شرارة البداية لظهور عصر الطباعة فيما بعد.</a:t>
            </a:r>
          </a:p>
        </p:txBody>
      </p:sp>
    </p:spTree>
    <p:extLst>
      <p:ext uri="{BB962C8B-B14F-4D97-AF65-F5344CB8AC3E}">
        <p14:creationId xmlns:p14="http://schemas.microsoft.com/office/powerpoint/2010/main" val="31012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5445224"/>
            <a:ext cx="8019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الأختام </a:t>
            </a:r>
            <a:r>
              <a:rPr lang="ar-SA" sz="24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الإسطوانية</a:t>
            </a: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السومرية	        جدارية منحوتة من العصر السومري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54" y="692696"/>
            <a:ext cx="3324330" cy="493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3.gstatic.com/images?q=tbn:ANd9GcT31uEbp3wUsrrDxAezo3NGjGhzzOh8DoU3GdzsisZOKOdi2Q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30" y="763177"/>
            <a:ext cx="3600400" cy="48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5504"/>
            <a:ext cx="271560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556792"/>
            <a:ext cx="4345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اشهر الأمثلة التاريخية على التصميم الجرافيكي هو لوح  </a:t>
            </a:r>
            <a:r>
              <a:rPr lang="ar-SA" sz="28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حامورابي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الذي قام بإقامته البابليين  على 12عمود التي تحمل أكثر من 200 قانون سنه الملك بابل و </a:t>
            </a:r>
            <a:r>
              <a:rPr lang="ar-SA" sz="28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اراد</a:t>
            </a:r>
            <a:r>
              <a:rPr lang="ar-SA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بذلك نشرها وإعلانها لشعبه.</a:t>
            </a:r>
          </a:p>
        </p:txBody>
      </p:sp>
    </p:spTree>
    <p:extLst>
      <p:ext uri="{BB962C8B-B14F-4D97-AF65-F5344CB8AC3E}">
        <p14:creationId xmlns:p14="http://schemas.microsoft.com/office/powerpoint/2010/main" val="8653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127" y="1240299"/>
            <a:ext cx="74417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ظهرت أول صورة مطبوعة على ورق لدى الصينيين  منذ 800 سنة قبل الميلاد وانتقلت هذه التقنية لدى أغلب الحضارات الشرقية والأوروبية واتخذوها أسلوباً في الطباعة والنشر.</a:t>
            </a:r>
          </a:p>
          <a:p>
            <a:pPr algn="just" rtl="1"/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أحدث اختراع آلة الطباعة ثورة في تاريخ التصميم الجرافيكي والذي كان من قبل الحضارة الرومانية في القرن الخامس عشر، واستمر بعد ذلك الأوربيون في تطوير آلة الطباعة جيلا بعد جيل .</a:t>
            </a:r>
          </a:p>
          <a:p>
            <a:pPr algn="just" rtl="1">
              <a:lnSpc>
                <a:spcPct val="150000"/>
              </a:lnSpc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 حدوث الثورة الصناعية وزيادة الاستهلاك والإنتاج تطور التصميم الطباعي وتطورت التقنيات التصميمية لتظهر وبشكل كبير الملصقات الإعلانية وأغلفة العبوات والشعارات وغيرها.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SA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1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786</TotalTime>
  <Words>526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التصميم الجرافيكي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Haifa IN</dc:creator>
  <cp:lastModifiedBy>Hend A Alwetaid</cp:lastModifiedBy>
  <cp:revision>29</cp:revision>
  <dcterms:created xsi:type="dcterms:W3CDTF">2014-02-19T11:05:24Z</dcterms:created>
  <dcterms:modified xsi:type="dcterms:W3CDTF">2015-02-15T10:21:33Z</dcterms:modified>
</cp:coreProperties>
</file>