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4"/>
  </p:sldMasterIdLst>
  <p:notesMasterIdLst>
    <p:notesMasterId r:id="rId98"/>
  </p:notesMasterIdLst>
  <p:sldIdLst>
    <p:sldId id="257" r:id="rId5"/>
    <p:sldId id="256" r:id="rId6"/>
    <p:sldId id="287" r:id="rId7"/>
    <p:sldId id="288" r:id="rId8"/>
    <p:sldId id="271"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2" r:id="rId22"/>
    <p:sldId id="301" r:id="rId23"/>
    <p:sldId id="303" r:id="rId24"/>
    <p:sldId id="304" r:id="rId25"/>
    <p:sldId id="305" r:id="rId26"/>
    <p:sldId id="272" r:id="rId27"/>
    <p:sldId id="306" r:id="rId28"/>
    <p:sldId id="307" r:id="rId29"/>
    <p:sldId id="273"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274" r:id="rId45"/>
    <p:sldId id="323" r:id="rId46"/>
    <p:sldId id="322"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261" r:id="rId61"/>
    <p:sldId id="337" r:id="rId62"/>
    <p:sldId id="259" r:id="rId63"/>
    <p:sldId id="277" r:id="rId64"/>
    <p:sldId id="338" r:id="rId65"/>
    <p:sldId id="278" r:id="rId66"/>
    <p:sldId id="339" r:id="rId67"/>
    <p:sldId id="340" r:id="rId68"/>
    <p:sldId id="342" r:id="rId69"/>
    <p:sldId id="279" r:id="rId70"/>
    <p:sldId id="280" r:id="rId71"/>
    <p:sldId id="281" r:id="rId72"/>
    <p:sldId id="343" r:id="rId73"/>
    <p:sldId id="344" r:id="rId74"/>
    <p:sldId id="345" r:id="rId75"/>
    <p:sldId id="346" r:id="rId76"/>
    <p:sldId id="283" r:id="rId77"/>
    <p:sldId id="348" r:id="rId78"/>
    <p:sldId id="349" r:id="rId79"/>
    <p:sldId id="350" r:id="rId80"/>
    <p:sldId id="351" r:id="rId81"/>
    <p:sldId id="347" r:id="rId82"/>
    <p:sldId id="284" r:id="rId83"/>
    <p:sldId id="352" r:id="rId84"/>
    <p:sldId id="353" r:id="rId85"/>
    <p:sldId id="354" r:id="rId86"/>
    <p:sldId id="355" r:id="rId87"/>
    <p:sldId id="285" r:id="rId88"/>
    <p:sldId id="356" r:id="rId89"/>
    <p:sldId id="357" r:id="rId90"/>
    <p:sldId id="358" r:id="rId91"/>
    <p:sldId id="359" r:id="rId92"/>
    <p:sldId id="360" r:id="rId93"/>
    <p:sldId id="361" r:id="rId94"/>
    <p:sldId id="362" r:id="rId95"/>
    <p:sldId id="363" r:id="rId96"/>
    <p:sldId id="286" r:id="rId9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45" d="100"/>
          <a:sy n="145" d="100"/>
        </p:scale>
        <p:origin x="1236"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D0C40-6565-459D-B7EE-CBC3514FCEE0}" type="doc">
      <dgm:prSet loTypeId="urn:microsoft.com/office/officeart/2005/8/layout/cycle6" loCatId="cycle" qsTypeId="urn:microsoft.com/office/officeart/2005/8/quickstyle/simple1" qsCatId="simple" csTypeId="urn:microsoft.com/office/officeart/2005/8/colors/accent1_2" csCatId="accent1" phldr="1"/>
      <dgm:spPr/>
      <dgm:t>
        <a:bodyPr/>
        <a:lstStyle/>
        <a:p>
          <a:pPr rtl="1"/>
          <a:endParaRPr lang="ar-SA"/>
        </a:p>
      </dgm:t>
    </dgm:pt>
    <dgm:pt modelId="{9081184B-FCC1-40B8-BD0B-4DAD1720C3B4}">
      <dgm:prSet phldrT="[نص]" custT="1"/>
      <dgm:spPr/>
      <dgm:t>
        <a:bodyPr/>
        <a:lstStyle/>
        <a:p>
          <a:pPr rtl="1"/>
          <a:r>
            <a:rPr lang="ar-SA" sz="2400" dirty="0" smtClean="0"/>
            <a:t>وحدة الهدف</a:t>
          </a:r>
          <a:endParaRPr lang="ar-SA" sz="2400" dirty="0"/>
        </a:p>
      </dgm:t>
    </dgm:pt>
    <dgm:pt modelId="{D4CCFF4C-5C8F-4048-B7A8-9CBCDC340C04}" type="parTrans" cxnId="{89345E2F-8C1E-4071-B3EB-7F159E629E85}">
      <dgm:prSet/>
      <dgm:spPr/>
      <dgm:t>
        <a:bodyPr/>
        <a:lstStyle/>
        <a:p>
          <a:pPr rtl="1"/>
          <a:endParaRPr lang="ar-SA"/>
        </a:p>
      </dgm:t>
    </dgm:pt>
    <dgm:pt modelId="{B70D951D-7200-4C80-8AEE-03A46E90A0DC}" type="sibTrans" cxnId="{89345E2F-8C1E-4071-B3EB-7F159E629E85}">
      <dgm:prSet/>
      <dgm:spPr/>
      <dgm:t>
        <a:bodyPr/>
        <a:lstStyle/>
        <a:p>
          <a:pPr rtl="1"/>
          <a:endParaRPr lang="ar-SA"/>
        </a:p>
      </dgm:t>
    </dgm:pt>
    <dgm:pt modelId="{47849A65-D2FB-4124-8E0B-4859F684DEA7}">
      <dgm:prSet phldrT="[نص]" custT="1"/>
      <dgm:spPr/>
      <dgm:t>
        <a:bodyPr/>
        <a:lstStyle/>
        <a:p>
          <a:pPr rtl="1"/>
          <a:r>
            <a:rPr lang="ar-SA" sz="2400" dirty="0" smtClean="0"/>
            <a:t>الوظيفة</a:t>
          </a:r>
          <a:endParaRPr lang="ar-SA" sz="2400" dirty="0"/>
        </a:p>
      </dgm:t>
    </dgm:pt>
    <dgm:pt modelId="{64E1D3CA-D437-4875-8F4D-FD052D95C921}" type="parTrans" cxnId="{7E01899C-14FC-403D-9533-3082A7762EA3}">
      <dgm:prSet/>
      <dgm:spPr/>
      <dgm:t>
        <a:bodyPr/>
        <a:lstStyle/>
        <a:p>
          <a:pPr rtl="1"/>
          <a:endParaRPr lang="ar-SA"/>
        </a:p>
      </dgm:t>
    </dgm:pt>
    <dgm:pt modelId="{6486AFF2-DD6E-4145-B04F-4525EA6C86E6}" type="sibTrans" cxnId="{7E01899C-14FC-403D-9533-3082A7762EA3}">
      <dgm:prSet/>
      <dgm:spPr/>
      <dgm:t>
        <a:bodyPr/>
        <a:lstStyle/>
        <a:p>
          <a:pPr rtl="1"/>
          <a:endParaRPr lang="ar-SA"/>
        </a:p>
      </dgm:t>
    </dgm:pt>
    <dgm:pt modelId="{5E370C4A-0B96-48E6-8FF5-A48AB2CD8CD9}">
      <dgm:prSet phldrT="[نص]" custT="1"/>
      <dgm:spPr/>
      <dgm:t>
        <a:bodyPr/>
        <a:lstStyle/>
        <a:p>
          <a:pPr rtl="1"/>
          <a:r>
            <a:rPr lang="ar-SA" sz="2400" dirty="0" smtClean="0"/>
            <a:t>التخصيص وتقسيم العمل</a:t>
          </a:r>
          <a:endParaRPr lang="ar-SA" sz="2400" dirty="0"/>
        </a:p>
      </dgm:t>
    </dgm:pt>
    <dgm:pt modelId="{DE3FEC71-7EF3-432A-8F1F-F6269F672F75}" type="parTrans" cxnId="{2ADFD066-87A7-4B76-B914-C3F989694315}">
      <dgm:prSet/>
      <dgm:spPr/>
      <dgm:t>
        <a:bodyPr/>
        <a:lstStyle/>
        <a:p>
          <a:pPr rtl="1"/>
          <a:endParaRPr lang="ar-SA"/>
        </a:p>
      </dgm:t>
    </dgm:pt>
    <dgm:pt modelId="{853B2D6D-BA66-40D9-9F5F-0A302287D72E}" type="sibTrans" cxnId="{2ADFD066-87A7-4B76-B914-C3F989694315}">
      <dgm:prSet/>
      <dgm:spPr/>
      <dgm:t>
        <a:bodyPr/>
        <a:lstStyle/>
        <a:p>
          <a:pPr rtl="1"/>
          <a:endParaRPr lang="ar-SA"/>
        </a:p>
      </dgm:t>
    </dgm:pt>
    <dgm:pt modelId="{D40F53D1-8E16-43DF-90D0-71B3F3E1B2EB}">
      <dgm:prSet phldrT="[نص]" custT="1"/>
      <dgm:spPr/>
      <dgm:t>
        <a:bodyPr/>
        <a:lstStyle/>
        <a:p>
          <a:pPr rtl="1"/>
          <a:r>
            <a:rPr lang="ar-SA" sz="2400" dirty="0" smtClean="0"/>
            <a:t>وحدة القيادة</a:t>
          </a:r>
          <a:endParaRPr lang="ar-SA" sz="2400" dirty="0"/>
        </a:p>
      </dgm:t>
    </dgm:pt>
    <dgm:pt modelId="{280C7A2A-DE7F-4481-ACD7-97192290CB13}" type="parTrans" cxnId="{B86C9768-78E1-4AF1-BD98-02A84EA34111}">
      <dgm:prSet/>
      <dgm:spPr/>
      <dgm:t>
        <a:bodyPr/>
        <a:lstStyle/>
        <a:p>
          <a:pPr rtl="1"/>
          <a:endParaRPr lang="ar-SA"/>
        </a:p>
      </dgm:t>
    </dgm:pt>
    <dgm:pt modelId="{18855955-6083-469A-B912-36B4255424F1}" type="sibTrans" cxnId="{B86C9768-78E1-4AF1-BD98-02A84EA34111}">
      <dgm:prSet/>
      <dgm:spPr/>
      <dgm:t>
        <a:bodyPr/>
        <a:lstStyle/>
        <a:p>
          <a:pPr rtl="1"/>
          <a:endParaRPr lang="ar-SA"/>
        </a:p>
      </dgm:t>
    </dgm:pt>
    <dgm:pt modelId="{E536D520-03CC-480E-B520-8FF9A31B87CF}">
      <dgm:prSet phldrT="[نص]" custT="1"/>
      <dgm:spPr/>
      <dgm:t>
        <a:bodyPr/>
        <a:lstStyle/>
        <a:p>
          <a:pPr rtl="1"/>
          <a:r>
            <a:rPr lang="ar-SA" sz="2400" dirty="0" smtClean="0"/>
            <a:t>نطاق الاشراف</a:t>
          </a:r>
          <a:endParaRPr lang="ar-SA" sz="2400" dirty="0"/>
        </a:p>
      </dgm:t>
    </dgm:pt>
    <dgm:pt modelId="{AB93CD5C-8B91-4E59-B202-218872999EC9}" type="parTrans" cxnId="{03A8522C-1761-4C49-B365-A8B1E6010E03}">
      <dgm:prSet/>
      <dgm:spPr/>
      <dgm:t>
        <a:bodyPr/>
        <a:lstStyle/>
        <a:p>
          <a:pPr rtl="1"/>
          <a:endParaRPr lang="ar-SA"/>
        </a:p>
      </dgm:t>
    </dgm:pt>
    <dgm:pt modelId="{95C69336-3EF8-4036-ABF6-CD7D4364FDD4}" type="sibTrans" cxnId="{03A8522C-1761-4C49-B365-A8B1E6010E03}">
      <dgm:prSet/>
      <dgm:spPr/>
      <dgm:t>
        <a:bodyPr/>
        <a:lstStyle/>
        <a:p>
          <a:pPr rtl="1"/>
          <a:endParaRPr lang="ar-SA"/>
        </a:p>
      </dgm:t>
    </dgm:pt>
    <dgm:pt modelId="{69591A5B-A057-4B51-B006-66995D35FD59}">
      <dgm:prSet phldrT="[نص]" custT="1"/>
      <dgm:spPr/>
      <dgm:t>
        <a:bodyPr/>
        <a:lstStyle/>
        <a:p>
          <a:pPr rtl="1"/>
          <a:r>
            <a:rPr lang="ar-SA" sz="2400" dirty="0" smtClean="0"/>
            <a:t>تكافؤ السلطة والمسؤولية</a:t>
          </a:r>
          <a:endParaRPr lang="ar-SA" sz="2400" dirty="0"/>
        </a:p>
      </dgm:t>
    </dgm:pt>
    <dgm:pt modelId="{71CCD034-F541-492A-9696-E75BBEA5D339}" type="parTrans" cxnId="{0CCA9D18-AD72-4E78-B11A-C26E34373893}">
      <dgm:prSet/>
      <dgm:spPr/>
      <dgm:t>
        <a:bodyPr/>
        <a:lstStyle/>
        <a:p>
          <a:pPr rtl="1"/>
          <a:endParaRPr lang="ar-SA"/>
        </a:p>
      </dgm:t>
    </dgm:pt>
    <dgm:pt modelId="{7DFD77F1-80A1-46DE-BAAD-A66B2D322540}" type="sibTrans" cxnId="{0CCA9D18-AD72-4E78-B11A-C26E34373893}">
      <dgm:prSet/>
      <dgm:spPr/>
      <dgm:t>
        <a:bodyPr/>
        <a:lstStyle/>
        <a:p>
          <a:pPr rtl="1"/>
          <a:endParaRPr lang="ar-SA"/>
        </a:p>
      </dgm:t>
    </dgm:pt>
    <dgm:pt modelId="{3DD3CB62-22D3-488E-AE62-8CC133B569EE}">
      <dgm:prSet phldrT="[نص]" custT="1"/>
      <dgm:spPr/>
      <dgm:t>
        <a:bodyPr/>
        <a:lstStyle/>
        <a:p>
          <a:pPr rtl="1"/>
          <a:r>
            <a:rPr lang="ar-SA" sz="2400" dirty="0" smtClean="0"/>
            <a:t>التفويض</a:t>
          </a:r>
          <a:endParaRPr lang="ar-SA" sz="2400" dirty="0"/>
        </a:p>
      </dgm:t>
    </dgm:pt>
    <dgm:pt modelId="{0B165CC0-F8DC-4155-A81D-05135ECD56FC}" type="parTrans" cxnId="{262D3093-2B46-4B9A-AAD0-9F03CC37B889}">
      <dgm:prSet/>
      <dgm:spPr/>
      <dgm:t>
        <a:bodyPr/>
        <a:lstStyle/>
        <a:p>
          <a:pPr rtl="1"/>
          <a:endParaRPr lang="ar-SA"/>
        </a:p>
      </dgm:t>
    </dgm:pt>
    <dgm:pt modelId="{82594188-128E-4DFD-8EFB-35FD6E7B86F1}" type="sibTrans" cxnId="{262D3093-2B46-4B9A-AAD0-9F03CC37B889}">
      <dgm:prSet/>
      <dgm:spPr/>
      <dgm:t>
        <a:bodyPr/>
        <a:lstStyle/>
        <a:p>
          <a:pPr rtl="1"/>
          <a:endParaRPr lang="ar-SA"/>
        </a:p>
      </dgm:t>
    </dgm:pt>
    <dgm:pt modelId="{BC90EF50-574B-44F4-B563-0BCA2FA9EFC4}">
      <dgm:prSet phldrT="[نص]" custT="1"/>
      <dgm:spPr/>
      <dgm:t>
        <a:bodyPr/>
        <a:lstStyle/>
        <a:p>
          <a:pPr rtl="1"/>
          <a:r>
            <a:rPr lang="ar-SA" sz="2400" dirty="0" smtClean="0"/>
            <a:t>المركزية واللامركزية</a:t>
          </a:r>
          <a:endParaRPr lang="ar-SA" sz="2400" dirty="0"/>
        </a:p>
      </dgm:t>
    </dgm:pt>
    <dgm:pt modelId="{0D84963D-DB3E-425A-A77E-B325970F2D00}" type="parTrans" cxnId="{1DFDD2A9-BBEF-48A6-81B5-E19C8EAEBF1E}">
      <dgm:prSet/>
      <dgm:spPr/>
      <dgm:t>
        <a:bodyPr/>
        <a:lstStyle/>
        <a:p>
          <a:pPr rtl="1"/>
          <a:endParaRPr lang="ar-SA"/>
        </a:p>
      </dgm:t>
    </dgm:pt>
    <dgm:pt modelId="{415EB272-3CEC-4EA5-8C22-A51B3D6BBA96}" type="sibTrans" cxnId="{1DFDD2A9-BBEF-48A6-81B5-E19C8EAEBF1E}">
      <dgm:prSet/>
      <dgm:spPr/>
      <dgm:t>
        <a:bodyPr/>
        <a:lstStyle/>
        <a:p>
          <a:pPr rtl="1"/>
          <a:endParaRPr lang="ar-SA"/>
        </a:p>
      </dgm:t>
    </dgm:pt>
    <dgm:pt modelId="{59FC7BA4-6F52-4111-969B-88BC4620871B}">
      <dgm:prSet phldrT="[نص]" custT="1"/>
      <dgm:spPr/>
      <dgm:t>
        <a:bodyPr/>
        <a:lstStyle/>
        <a:p>
          <a:pPr rtl="1"/>
          <a:r>
            <a:rPr lang="ar-SA" sz="2400" dirty="0" smtClean="0"/>
            <a:t>التنسيق</a:t>
          </a:r>
          <a:endParaRPr lang="ar-SA" sz="2400" dirty="0"/>
        </a:p>
      </dgm:t>
    </dgm:pt>
    <dgm:pt modelId="{0B8E91D3-7EC5-475F-8127-528BEFC30E28}" type="parTrans" cxnId="{8A28572B-2CE2-4557-9E77-8B3C7E0960C0}">
      <dgm:prSet/>
      <dgm:spPr/>
      <dgm:t>
        <a:bodyPr/>
        <a:lstStyle/>
        <a:p>
          <a:pPr rtl="1"/>
          <a:endParaRPr lang="ar-SA"/>
        </a:p>
      </dgm:t>
    </dgm:pt>
    <dgm:pt modelId="{D03AB2B4-FBCF-4AAE-9DF0-36601675FD2F}" type="sibTrans" cxnId="{8A28572B-2CE2-4557-9E77-8B3C7E0960C0}">
      <dgm:prSet/>
      <dgm:spPr/>
      <dgm:t>
        <a:bodyPr/>
        <a:lstStyle/>
        <a:p>
          <a:pPr rtl="1"/>
          <a:endParaRPr lang="ar-SA"/>
        </a:p>
      </dgm:t>
    </dgm:pt>
    <dgm:pt modelId="{01F3CBBC-D408-4554-83A3-F1ECEB4E2E17}">
      <dgm:prSet phldrT="[نص]" custT="1"/>
      <dgm:spPr/>
      <dgm:t>
        <a:bodyPr/>
        <a:lstStyle/>
        <a:p>
          <a:pPr rtl="1"/>
          <a:r>
            <a:rPr lang="ar-SA" sz="2400" dirty="0" smtClean="0"/>
            <a:t>التوازن والمرونة</a:t>
          </a:r>
          <a:endParaRPr lang="ar-SA" sz="2400" dirty="0"/>
        </a:p>
      </dgm:t>
    </dgm:pt>
    <dgm:pt modelId="{052E9196-1F14-4E5E-9795-411C4A9C0552}" type="parTrans" cxnId="{16B9E7B5-0032-46F9-9F9D-F55A6F4D1C65}">
      <dgm:prSet/>
      <dgm:spPr/>
      <dgm:t>
        <a:bodyPr/>
        <a:lstStyle/>
        <a:p>
          <a:pPr rtl="1"/>
          <a:endParaRPr lang="ar-SA"/>
        </a:p>
      </dgm:t>
    </dgm:pt>
    <dgm:pt modelId="{002AD421-AA18-4BE0-9DA6-1BE3D2D052CA}" type="sibTrans" cxnId="{16B9E7B5-0032-46F9-9F9D-F55A6F4D1C65}">
      <dgm:prSet/>
      <dgm:spPr/>
      <dgm:t>
        <a:bodyPr/>
        <a:lstStyle/>
        <a:p>
          <a:pPr rtl="1"/>
          <a:endParaRPr lang="ar-SA"/>
        </a:p>
      </dgm:t>
    </dgm:pt>
    <dgm:pt modelId="{23213412-F5BD-455F-972A-959C17517144}" type="pres">
      <dgm:prSet presAssocID="{1FED0C40-6565-459D-B7EE-CBC3514FCEE0}" presName="cycle" presStyleCnt="0">
        <dgm:presLayoutVars>
          <dgm:dir/>
          <dgm:resizeHandles val="exact"/>
        </dgm:presLayoutVars>
      </dgm:prSet>
      <dgm:spPr/>
      <dgm:t>
        <a:bodyPr/>
        <a:lstStyle/>
        <a:p>
          <a:endParaRPr lang="en-US"/>
        </a:p>
      </dgm:t>
    </dgm:pt>
    <dgm:pt modelId="{A62F5017-F55D-4D38-B0AB-FEED6A5904E8}" type="pres">
      <dgm:prSet presAssocID="{9081184B-FCC1-40B8-BD0B-4DAD1720C3B4}" presName="node" presStyleLbl="node1" presStyleIdx="0" presStyleCnt="10" custScaleX="170741" custScaleY="145637" custRadScaleRad="105269" custRadScaleInc="1361">
        <dgm:presLayoutVars>
          <dgm:bulletEnabled val="1"/>
        </dgm:presLayoutVars>
      </dgm:prSet>
      <dgm:spPr/>
      <dgm:t>
        <a:bodyPr/>
        <a:lstStyle/>
        <a:p>
          <a:pPr rtl="1"/>
          <a:endParaRPr lang="ar-SA"/>
        </a:p>
      </dgm:t>
    </dgm:pt>
    <dgm:pt modelId="{D0C63D7E-65AD-44D6-97B9-7291B3E2AE6E}" type="pres">
      <dgm:prSet presAssocID="{9081184B-FCC1-40B8-BD0B-4DAD1720C3B4}" presName="spNode" presStyleCnt="0"/>
      <dgm:spPr/>
    </dgm:pt>
    <dgm:pt modelId="{A71323B8-DB20-45B0-88A6-EBAC22C73E28}" type="pres">
      <dgm:prSet presAssocID="{B70D951D-7200-4C80-8AEE-03A46E90A0DC}" presName="sibTrans" presStyleLbl="sibTrans1D1" presStyleIdx="0" presStyleCnt="10"/>
      <dgm:spPr/>
      <dgm:t>
        <a:bodyPr/>
        <a:lstStyle/>
        <a:p>
          <a:endParaRPr lang="en-US"/>
        </a:p>
      </dgm:t>
    </dgm:pt>
    <dgm:pt modelId="{51B4D845-8CA0-4A36-8BFB-30E5808C7E77}" type="pres">
      <dgm:prSet presAssocID="{47849A65-D2FB-4124-8E0B-4859F684DEA7}" presName="node" presStyleLbl="node1" presStyleIdx="1" presStyleCnt="10" custScaleX="157725">
        <dgm:presLayoutVars>
          <dgm:bulletEnabled val="1"/>
        </dgm:presLayoutVars>
      </dgm:prSet>
      <dgm:spPr/>
      <dgm:t>
        <a:bodyPr/>
        <a:lstStyle/>
        <a:p>
          <a:pPr rtl="1"/>
          <a:endParaRPr lang="ar-SA"/>
        </a:p>
      </dgm:t>
    </dgm:pt>
    <dgm:pt modelId="{F1983FA1-822B-456C-A5B6-1C7309AB9F13}" type="pres">
      <dgm:prSet presAssocID="{47849A65-D2FB-4124-8E0B-4859F684DEA7}" presName="spNode" presStyleCnt="0"/>
      <dgm:spPr/>
    </dgm:pt>
    <dgm:pt modelId="{66DAAF05-BA4C-4B43-88EB-79387CE90920}" type="pres">
      <dgm:prSet presAssocID="{6486AFF2-DD6E-4145-B04F-4525EA6C86E6}" presName="sibTrans" presStyleLbl="sibTrans1D1" presStyleIdx="1" presStyleCnt="10"/>
      <dgm:spPr/>
      <dgm:t>
        <a:bodyPr/>
        <a:lstStyle/>
        <a:p>
          <a:endParaRPr lang="en-US"/>
        </a:p>
      </dgm:t>
    </dgm:pt>
    <dgm:pt modelId="{A1BC64EE-8543-4FB1-87E5-BA9D80441882}" type="pres">
      <dgm:prSet presAssocID="{5E370C4A-0B96-48E6-8FF5-A48AB2CD8CD9}" presName="node" presStyleLbl="node1" presStyleIdx="2" presStyleCnt="10" custScaleX="181816" custScaleY="145862">
        <dgm:presLayoutVars>
          <dgm:bulletEnabled val="1"/>
        </dgm:presLayoutVars>
      </dgm:prSet>
      <dgm:spPr/>
      <dgm:t>
        <a:bodyPr/>
        <a:lstStyle/>
        <a:p>
          <a:pPr rtl="1"/>
          <a:endParaRPr lang="ar-SA"/>
        </a:p>
      </dgm:t>
    </dgm:pt>
    <dgm:pt modelId="{78048B7F-19F9-4C1A-A8AE-8EDE0E67F19C}" type="pres">
      <dgm:prSet presAssocID="{5E370C4A-0B96-48E6-8FF5-A48AB2CD8CD9}" presName="spNode" presStyleCnt="0"/>
      <dgm:spPr/>
    </dgm:pt>
    <dgm:pt modelId="{39F34677-8079-4C79-BB0B-6D1CE9E06B21}" type="pres">
      <dgm:prSet presAssocID="{853B2D6D-BA66-40D9-9F5F-0A302287D72E}" presName="sibTrans" presStyleLbl="sibTrans1D1" presStyleIdx="2" presStyleCnt="10"/>
      <dgm:spPr/>
      <dgm:t>
        <a:bodyPr/>
        <a:lstStyle/>
        <a:p>
          <a:endParaRPr lang="en-US"/>
        </a:p>
      </dgm:t>
    </dgm:pt>
    <dgm:pt modelId="{166A5ADE-D006-448F-ADC5-252FFA6E2D81}" type="pres">
      <dgm:prSet presAssocID="{D40F53D1-8E16-43DF-90D0-71B3F3E1B2EB}" presName="node" presStyleLbl="node1" presStyleIdx="3" presStyleCnt="10" custScaleX="154935" custScaleY="151134">
        <dgm:presLayoutVars>
          <dgm:bulletEnabled val="1"/>
        </dgm:presLayoutVars>
      </dgm:prSet>
      <dgm:spPr/>
      <dgm:t>
        <a:bodyPr/>
        <a:lstStyle/>
        <a:p>
          <a:pPr rtl="1"/>
          <a:endParaRPr lang="ar-SA"/>
        </a:p>
      </dgm:t>
    </dgm:pt>
    <dgm:pt modelId="{8E5F8702-9992-4767-AC3B-BBBF34C1700B}" type="pres">
      <dgm:prSet presAssocID="{D40F53D1-8E16-43DF-90D0-71B3F3E1B2EB}" presName="spNode" presStyleCnt="0"/>
      <dgm:spPr/>
    </dgm:pt>
    <dgm:pt modelId="{A9A191B1-F6B2-4A64-B3F4-929049F89F2A}" type="pres">
      <dgm:prSet presAssocID="{18855955-6083-469A-B912-36B4255424F1}" presName="sibTrans" presStyleLbl="sibTrans1D1" presStyleIdx="3" presStyleCnt="10"/>
      <dgm:spPr/>
      <dgm:t>
        <a:bodyPr/>
        <a:lstStyle/>
        <a:p>
          <a:endParaRPr lang="en-US"/>
        </a:p>
      </dgm:t>
    </dgm:pt>
    <dgm:pt modelId="{D6C5650B-1264-4A03-8F68-95574C49D495}" type="pres">
      <dgm:prSet presAssocID="{E536D520-03CC-480E-B520-8FF9A31B87CF}" presName="node" presStyleLbl="node1" presStyleIdx="4" presStyleCnt="10" custScaleX="172211" custRadScaleRad="101702" custRadScaleInc="-55495">
        <dgm:presLayoutVars>
          <dgm:bulletEnabled val="1"/>
        </dgm:presLayoutVars>
      </dgm:prSet>
      <dgm:spPr/>
      <dgm:t>
        <a:bodyPr/>
        <a:lstStyle/>
        <a:p>
          <a:pPr rtl="1"/>
          <a:endParaRPr lang="ar-SA"/>
        </a:p>
      </dgm:t>
    </dgm:pt>
    <dgm:pt modelId="{A77DA085-CCAE-44BA-BF98-A6C9CE2A8EC4}" type="pres">
      <dgm:prSet presAssocID="{E536D520-03CC-480E-B520-8FF9A31B87CF}" presName="spNode" presStyleCnt="0"/>
      <dgm:spPr/>
    </dgm:pt>
    <dgm:pt modelId="{7789F812-5418-46AA-B284-74D8AE0C8840}" type="pres">
      <dgm:prSet presAssocID="{95C69336-3EF8-4036-ABF6-CD7D4364FDD4}" presName="sibTrans" presStyleLbl="sibTrans1D1" presStyleIdx="4" presStyleCnt="10"/>
      <dgm:spPr/>
      <dgm:t>
        <a:bodyPr/>
        <a:lstStyle/>
        <a:p>
          <a:endParaRPr lang="en-US"/>
        </a:p>
      </dgm:t>
    </dgm:pt>
    <dgm:pt modelId="{56B6DF39-3AD7-4891-8138-C17F0F53217C}" type="pres">
      <dgm:prSet presAssocID="{69591A5B-A057-4B51-B006-66995D35FD59}" presName="node" presStyleLbl="node1" presStyleIdx="5" presStyleCnt="10" custScaleX="185456" custScaleY="169168" custRadScaleRad="95845" custRadScaleInc="0">
        <dgm:presLayoutVars>
          <dgm:bulletEnabled val="1"/>
        </dgm:presLayoutVars>
      </dgm:prSet>
      <dgm:spPr/>
      <dgm:t>
        <a:bodyPr/>
        <a:lstStyle/>
        <a:p>
          <a:pPr rtl="1"/>
          <a:endParaRPr lang="ar-SA"/>
        </a:p>
      </dgm:t>
    </dgm:pt>
    <dgm:pt modelId="{C9851FF2-CA03-4DC6-AAF4-EF996EEA3634}" type="pres">
      <dgm:prSet presAssocID="{69591A5B-A057-4B51-B006-66995D35FD59}" presName="spNode" presStyleCnt="0"/>
      <dgm:spPr/>
    </dgm:pt>
    <dgm:pt modelId="{0A432BCA-84C6-44B4-9B7F-3F7539B316C6}" type="pres">
      <dgm:prSet presAssocID="{7DFD77F1-80A1-46DE-BAAD-A66B2D322540}" presName="sibTrans" presStyleLbl="sibTrans1D1" presStyleIdx="5" presStyleCnt="10"/>
      <dgm:spPr/>
      <dgm:t>
        <a:bodyPr/>
        <a:lstStyle/>
        <a:p>
          <a:endParaRPr lang="en-US"/>
        </a:p>
      </dgm:t>
    </dgm:pt>
    <dgm:pt modelId="{3B660B54-8423-4A89-9C60-2D1E81DAA40C}" type="pres">
      <dgm:prSet presAssocID="{3DD3CB62-22D3-488E-AE62-8CC133B569EE}" presName="node" presStyleLbl="node1" presStyleIdx="6" presStyleCnt="10" custScaleX="143239" custRadScaleRad="101740" custRadScaleInc="55690">
        <dgm:presLayoutVars>
          <dgm:bulletEnabled val="1"/>
        </dgm:presLayoutVars>
      </dgm:prSet>
      <dgm:spPr/>
      <dgm:t>
        <a:bodyPr/>
        <a:lstStyle/>
        <a:p>
          <a:pPr rtl="1"/>
          <a:endParaRPr lang="ar-SA"/>
        </a:p>
      </dgm:t>
    </dgm:pt>
    <dgm:pt modelId="{8150E8A1-D97C-47B8-9C0D-B2697D560544}" type="pres">
      <dgm:prSet presAssocID="{3DD3CB62-22D3-488E-AE62-8CC133B569EE}" presName="spNode" presStyleCnt="0"/>
      <dgm:spPr/>
    </dgm:pt>
    <dgm:pt modelId="{B022D64A-FA64-47E2-8552-4BFB0C39B41A}" type="pres">
      <dgm:prSet presAssocID="{82594188-128E-4DFD-8EFB-35FD6E7B86F1}" presName="sibTrans" presStyleLbl="sibTrans1D1" presStyleIdx="6" presStyleCnt="10"/>
      <dgm:spPr/>
      <dgm:t>
        <a:bodyPr/>
        <a:lstStyle/>
        <a:p>
          <a:endParaRPr lang="en-US"/>
        </a:p>
      </dgm:t>
    </dgm:pt>
    <dgm:pt modelId="{E69D21EB-9889-45A5-9C34-7497149F4BA4}" type="pres">
      <dgm:prSet presAssocID="{BC90EF50-574B-44F4-B563-0BCA2FA9EFC4}" presName="node" presStyleLbl="node1" presStyleIdx="7" presStyleCnt="10" custScaleX="180422" custScaleY="151134">
        <dgm:presLayoutVars>
          <dgm:bulletEnabled val="1"/>
        </dgm:presLayoutVars>
      </dgm:prSet>
      <dgm:spPr/>
      <dgm:t>
        <a:bodyPr/>
        <a:lstStyle/>
        <a:p>
          <a:pPr rtl="1"/>
          <a:endParaRPr lang="ar-SA"/>
        </a:p>
      </dgm:t>
    </dgm:pt>
    <dgm:pt modelId="{F328A193-D141-4974-A643-E2E0B4B08BD8}" type="pres">
      <dgm:prSet presAssocID="{BC90EF50-574B-44F4-B563-0BCA2FA9EFC4}" presName="spNode" presStyleCnt="0"/>
      <dgm:spPr/>
    </dgm:pt>
    <dgm:pt modelId="{DF98BC9C-B7C7-443E-BBAA-0A3FBD128B90}" type="pres">
      <dgm:prSet presAssocID="{415EB272-3CEC-4EA5-8C22-A51B3D6BBA96}" presName="sibTrans" presStyleLbl="sibTrans1D1" presStyleIdx="7" presStyleCnt="10"/>
      <dgm:spPr/>
      <dgm:t>
        <a:bodyPr/>
        <a:lstStyle/>
        <a:p>
          <a:endParaRPr lang="en-US"/>
        </a:p>
      </dgm:t>
    </dgm:pt>
    <dgm:pt modelId="{EB6FD39F-A923-49E9-9E09-A5C016E2A4F5}" type="pres">
      <dgm:prSet presAssocID="{59FC7BA4-6F52-4111-969B-88BC4620871B}" presName="node" presStyleLbl="node1" presStyleIdx="8" presStyleCnt="10" custScaleX="148665" custScaleY="145862">
        <dgm:presLayoutVars>
          <dgm:bulletEnabled val="1"/>
        </dgm:presLayoutVars>
      </dgm:prSet>
      <dgm:spPr/>
      <dgm:t>
        <a:bodyPr/>
        <a:lstStyle/>
        <a:p>
          <a:pPr rtl="1"/>
          <a:endParaRPr lang="ar-SA"/>
        </a:p>
      </dgm:t>
    </dgm:pt>
    <dgm:pt modelId="{5D9E5297-F78E-417E-B890-39F7E8FD13CE}" type="pres">
      <dgm:prSet presAssocID="{59FC7BA4-6F52-4111-969B-88BC4620871B}" presName="spNode" presStyleCnt="0"/>
      <dgm:spPr/>
    </dgm:pt>
    <dgm:pt modelId="{1FA02FA6-8BF6-45ED-9B22-1CCF4796ED43}" type="pres">
      <dgm:prSet presAssocID="{D03AB2B4-FBCF-4AAE-9DF0-36601675FD2F}" presName="sibTrans" presStyleLbl="sibTrans1D1" presStyleIdx="8" presStyleCnt="10"/>
      <dgm:spPr/>
      <dgm:t>
        <a:bodyPr/>
        <a:lstStyle/>
        <a:p>
          <a:endParaRPr lang="en-US"/>
        </a:p>
      </dgm:t>
    </dgm:pt>
    <dgm:pt modelId="{3FA5B635-9357-4B97-AF44-51C7D7DF2829}" type="pres">
      <dgm:prSet presAssocID="{01F3CBBC-D408-4554-83A3-F1ECEB4E2E17}" presName="node" presStyleLbl="node1" presStyleIdx="9" presStyleCnt="10" custScaleX="157725">
        <dgm:presLayoutVars>
          <dgm:bulletEnabled val="1"/>
        </dgm:presLayoutVars>
      </dgm:prSet>
      <dgm:spPr/>
      <dgm:t>
        <a:bodyPr/>
        <a:lstStyle/>
        <a:p>
          <a:pPr rtl="1"/>
          <a:endParaRPr lang="ar-SA"/>
        </a:p>
      </dgm:t>
    </dgm:pt>
    <dgm:pt modelId="{F778F919-CDCF-4762-973F-29862BA88FA1}" type="pres">
      <dgm:prSet presAssocID="{01F3CBBC-D408-4554-83A3-F1ECEB4E2E17}" presName="spNode" presStyleCnt="0"/>
      <dgm:spPr/>
    </dgm:pt>
    <dgm:pt modelId="{0A5CF3B2-0C0E-4F6C-BCCF-CB2C5104849A}" type="pres">
      <dgm:prSet presAssocID="{002AD421-AA18-4BE0-9DA6-1BE3D2D052CA}" presName="sibTrans" presStyleLbl="sibTrans1D1" presStyleIdx="9" presStyleCnt="10"/>
      <dgm:spPr/>
      <dgm:t>
        <a:bodyPr/>
        <a:lstStyle/>
        <a:p>
          <a:endParaRPr lang="en-US"/>
        </a:p>
      </dgm:t>
    </dgm:pt>
  </dgm:ptLst>
  <dgm:cxnLst>
    <dgm:cxn modelId="{0F481853-F5D9-4543-9851-24C02DED6F1E}" type="presOf" srcId="{6486AFF2-DD6E-4145-B04F-4525EA6C86E6}" destId="{66DAAF05-BA4C-4B43-88EB-79387CE90920}" srcOrd="0" destOrd="0" presId="urn:microsoft.com/office/officeart/2005/8/layout/cycle6"/>
    <dgm:cxn modelId="{B981F85C-C1D6-4E65-B315-03E873F4C1AB}" type="presOf" srcId="{1FED0C40-6565-459D-B7EE-CBC3514FCEE0}" destId="{23213412-F5BD-455F-972A-959C17517144}" srcOrd="0" destOrd="0" presId="urn:microsoft.com/office/officeart/2005/8/layout/cycle6"/>
    <dgm:cxn modelId="{47434B3A-FEB4-4DDB-8C3C-043CFA81F7CB}" type="presOf" srcId="{9081184B-FCC1-40B8-BD0B-4DAD1720C3B4}" destId="{A62F5017-F55D-4D38-B0AB-FEED6A5904E8}" srcOrd="0" destOrd="0" presId="urn:microsoft.com/office/officeart/2005/8/layout/cycle6"/>
    <dgm:cxn modelId="{262D3093-2B46-4B9A-AAD0-9F03CC37B889}" srcId="{1FED0C40-6565-459D-B7EE-CBC3514FCEE0}" destId="{3DD3CB62-22D3-488E-AE62-8CC133B569EE}" srcOrd="6" destOrd="0" parTransId="{0B165CC0-F8DC-4155-A81D-05135ECD56FC}" sibTransId="{82594188-128E-4DFD-8EFB-35FD6E7B86F1}"/>
    <dgm:cxn modelId="{2ADFD066-87A7-4B76-B914-C3F989694315}" srcId="{1FED0C40-6565-459D-B7EE-CBC3514FCEE0}" destId="{5E370C4A-0B96-48E6-8FF5-A48AB2CD8CD9}" srcOrd="2" destOrd="0" parTransId="{DE3FEC71-7EF3-432A-8F1F-F6269F672F75}" sibTransId="{853B2D6D-BA66-40D9-9F5F-0A302287D72E}"/>
    <dgm:cxn modelId="{7E01899C-14FC-403D-9533-3082A7762EA3}" srcId="{1FED0C40-6565-459D-B7EE-CBC3514FCEE0}" destId="{47849A65-D2FB-4124-8E0B-4859F684DEA7}" srcOrd="1" destOrd="0" parTransId="{64E1D3CA-D437-4875-8F4D-FD052D95C921}" sibTransId="{6486AFF2-DD6E-4145-B04F-4525EA6C86E6}"/>
    <dgm:cxn modelId="{71A7A5CB-D54B-4999-A736-A37B826A4821}" type="presOf" srcId="{95C69336-3EF8-4036-ABF6-CD7D4364FDD4}" destId="{7789F812-5418-46AA-B284-74D8AE0C8840}" srcOrd="0" destOrd="0" presId="urn:microsoft.com/office/officeart/2005/8/layout/cycle6"/>
    <dgm:cxn modelId="{CECE1AF7-471B-4ACB-BE26-72298B2747B1}" type="presOf" srcId="{D40F53D1-8E16-43DF-90D0-71B3F3E1B2EB}" destId="{166A5ADE-D006-448F-ADC5-252FFA6E2D81}" srcOrd="0" destOrd="0" presId="urn:microsoft.com/office/officeart/2005/8/layout/cycle6"/>
    <dgm:cxn modelId="{8B7B5662-4533-43F9-91CA-9FAC579B2696}" type="presOf" srcId="{415EB272-3CEC-4EA5-8C22-A51B3D6BBA96}" destId="{DF98BC9C-B7C7-443E-BBAA-0A3FBD128B90}" srcOrd="0" destOrd="0" presId="urn:microsoft.com/office/officeart/2005/8/layout/cycle6"/>
    <dgm:cxn modelId="{C4221D07-EEF1-4B50-96D3-882062A7D1FA}" type="presOf" srcId="{82594188-128E-4DFD-8EFB-35FD6E7B86F1}" destId="{B022D64A-FA64-47E2-8552-4BFB0C39B41A}" srcOrd="0" destOrd="0" presId="urn:microsoft.com/office/officeart/2005/8/layout/cycle6"/>
    <dgm:cxn modelId="{6AB616BB-E322-4425-AF15-A54C59AD3EE1}" type="presOf" srcId="{59FC7BA4-6F52-4111-969B-88BC4620871B}" destId="{EB6FD39F-A923-49E9-9E09-A5C016E2A4F5}" srcOrd="0" destOrd="0" presId="urn:microsoft.com/office/officeart/2005/8/layout/cycle6"/>
    <dgm:cxn modelId="{16B9E7B5-0032-46F9-9F9D-F55A6F4D1C65}" srcId="{1FED0C40-6565-459D-B7EE-CBC3514FCEE0}" destId="{01F3CBBC-D408-4554-83A3-F1ECEB4E2E17}" srcOrd="9" destOrd="0" parTransId="{052E9196-1F14-4E5E-9795-411C4A9C0552}" sibTransId="{002AD421-AA18-4BE0-9DA6-1BE3D2D052CA}"/>
    <dgm:cxn modelId="{EDE631A0-10E0-4771-8318-B1D2BE9C0702}" type="presOf" srcId="{69591A5B-A057-4B51-B006-66995D35FD59}" destId="{56B6DF39-3AD7-4891-8138-C17F0F53217C}" srcOrd="0" destOrd="0" presId="urn:microsoft.com/office/officeart/2005/8/layout/cycle6"/>
    <dgm:cxn modelId="{FBD3FD4F-A83A-436F-910A-E130B2EEE4AA}" type="presOf" srcId="{B70D951D-7200-4C80-8AEE-03A46E90A0DC}" destId="{A71323B8-DB20-45B0-88A6-EBAC22C73E28}" srcOrd="0" destOrd="0" presId="urn:microsoft.com/office/officeart/2005/8/layout/cycle6"/>
    <dgm:cxn modelId="{46B0E008-D931-4B4B-9909-886D63060713}" type="presOf" srcId="{D03AB2B4-FBCF-4AAE-9DF0-36601675FD2F}" destId="{1FA02FA6-8BF6-45ED-9B22-1CCF4796ED43}" srcOrd="0" destOrd="0" presId="urn:microsoft.com/office/officeart/2005/8/layout/cycle6"/>
    <dgm:cxn modelId="{2939620D-BB8D-453C-8337-5D82E2831DED}" type="presOf" srcId="{5E370C4A-0B96-48E6-8FF5-A48AB2CD8CD9}" destId="{A1BC64EE-8543-4FB1-87E5-BA9D80441882}" srcOrd="0" destOrd="0" presId="urn:microsoft.com/office/officeart/2005/8/layout/cycle6"/>
    <dgm:cxn modelId="{F1B06899-433D-4387-9D3A-1F90DB1ADFA9}" type="presOf" srcId="{853B2D6D-BA66-40D9-9F5F-0A302287D72E}" destId="{39F34677-8079-4C79-BB0B-6D1CE9E06B21}" srcOrd="0" destOrd="0" presId="urn:microsoft.com/office/officeart/2005/8/layout/cycle6"/>
    <dgm:cxn modelId="{B22AF399-160B-4E96-9692-6AF03FB06340}" type="presOf" srcId="{3DD3CB62-22D3-488E-AE62-8CC133B569EE}" destId="{3B660B54-8423-4A89-9C60-2D1E81DAA40C}" srcOrd="0" destOrd="0" presId="urn:microsoft.com/office/officeart/2005/8/layout/cycle6"/>
    <dgm:cxn modelId="{F8AFDBCE-6D4C-4C50-BA65-73F64004243B}" type="presOf" srcId="{01F3CBBC-D408-4554-83A3-F1ECEB4E2E17}" destId="{3FA5B635-9357-4B97-AF44-51C7D7DF2829}" srcOrd="0" destOrd="0" presId="urn:microsoft.com/office/officeart/2005/8/layout/cycle6"/>
    <dgm:cxn modelId="{6DCF9ED9-5F0B-4A81-9911-5A46F1643E7A}" type="presOf" srcId="{47849A65-D2FB-4124-8E0B-4859F684DEA7}" destId="{51B4D845-8CA0-4A36-8BFB-30E5808C7E77}" srcOrd="0" destOrd="0" presId="urn:microsoft.com/office/officeart/2005/8/layout/cycle6"/>
    <dgm:cxn modelId="{89345E2F-8C1E-4071-B3EB-7F159E629E85}" srcId="{1FED0C40-6565-459D-B7EE-CBC3514FCEE0}" destId="{9081184B-FCC1-40B8-BD0B-4DAD1720C3B4}" srcOrd="0" destOrd="0" parTransId="{D4CCFF4C-5C8F-4048-B7A8-9CBCDC340C04}" sibTransId="{B70D951D-7200-4C80-8AEE-03A46E90A0DC}"/>
    <dgm:cxn modelId="{8A28572B-2CE2-4557-9E77-8B3C7E0960C0}" srcId="{1FED0C40-6565-459D-B7EE-CBC3514FCEE0}" destId="{59FC7BA4-6F52-4111-969B-88BC4620871B}" srcOrd="8" destOrd="0" parTransId="{0B8E91D3-7EC5-475F-8127-528BEFC30E28}" sibTransId="{D03AB2B4-FBCF-4AAE-9DF0-36601675FD2F}"/>
    <dgm:cxn modelId="{0CCA9D18-AD72-4E78-B11A-C26E34373893}" srcId="{1FED0C40-6565-459D-B7EE-CBC3514FCEE0}" destId="{69591A5B-A057-4B51-B006-66995D35FD59}" srcOrd="5" destOrd="0" parTransId="{71CCD034-F541-492A-9696-E75BBEA5D339}" sibTransId="{7DFD77F1-80A1-46DE-BAAD-A66B2D322540}"/>
    <dgm:cxn modelId="{62129695-B143-4EDE-B208-6BAF96BC8A5B}" type="presOf" srcId="{7DFD77F1-80A1-46DE-BAAD-A66B2D322540}" destId="{0A432BCA-84C6-44B4-9B7F-3F7539B316C6}" srcOrd="0" destOrd="0" presId="urn:microsoft.com/office/officeart/2005/8/layout/cycle6"/>
    <dgm:cxn modelId="{B86C9768-78E1-4AF1-BD98-02A84EA34111}" srcId="{1FED0C40-6565-459D-B7EE-CBC3514FCEE0}" destId="{D40F53D1-8E16-43DF-90D0-71B3F3E1B2EB}" srcOrd="3" destOrd="0" parTransId="{280C7A2A-DE7F-4481-ACD7-97192290CB13}" sibTransId="{18855955-6083-469A-B912-36B4255424F1}"/>
    <dgm:cxn modelId="{03A8522C-1761-4C49-B365-A8B1E6010E03}" srcId="{1FED0C40-6565-459D-B7EE-CBC3514FCEE0}" destId="{E536D520-03CC-480E-B520-8FF9A31B87CF}" srcOrd="4" destOrd="0" parTransId="{AB93CD5C-8B91-4E59-B202-218872999EC9}" sibTransId="{95C69336-3EF8-4036-ABF6-CD7D4364FDD4}"/>
    <dgm:cxn modelId="{63120A99-4B93-432C-B58F-2F965FE8CC9F}" type="presOf" srcId="{002AD421-AA18-4BE0-9DA6-1BE3D2D052CA}" destId="{0A5CF3B2-0C0E-4F6C-BCCF-CB2C5104849A}" srcOrd="0" destOrd="0" presId="urn:microsoft.com/office/officeart/2005/8/layout/cycle6"/>
    <dgm:cxn modelId="{A7103389-E2A4-43C5-A1DB-7B617FA704B7}" type="presOf" srcId="{E536D520-03CC-480E-B520-8FF9A31B87CF}" destId="{D6C5650B-1264-4A03-8F68-95574C49D495}" srcOrd="0" destOrd="0" presId="urn:microsoft.com/office/officeart/2005/8/layout/cycle6"/>
    <dgm:cxn modelId="{1DFDD2A9-BBEF-48A6-81B5-E19C8EAEBF1E}" srcId="{1FED0C40-6565-459D-B7EE-CBC3514FCEE0}" destId="{BC90EF50-574B-44F4-B563-0BCA2FA9EFC4}" srcOrd="7" destOrd="0" parTransId="{0D84963D-DB3E-425A-A77E-B325970F2D00}" sibTransId="{415EB272-3CEC-4EA5-8C22-A51B3D6BBA96}"/>
    <dgm:cxn modelId="{36B9988B-A707-4D24-AE7A-7EB221031CE3}" type="presOf" srcId="{BC90EF50-574B-44F4-B563-0BCA2FA9EFC4}" destId="{E69D21EB-9889-45A5-9C34-7497149F4BA4}" srcOrd="0" destOrd="0" presId="urn:microsoft.com/office/officeart/2005/8/layout/cycle6"/>
    <dgm:cxn modelId="{2020E6E2-D412-4645-881E-AF1FD498C99F}" type="presOf" srcId="{18855955-6083-469A-B912-36B4255424F1}" destId="{A9A191B1-F6B2-4A64-B3F4-929049F89F2A}" srcOrd="0" destOrd="0" presId="urn:microsoft.com/office/officeart/2005/8/layout/cycle6"/>
    <dgm:cxn modelId="{11451E62-7D7F-46CB-A442-4E7F75517268}" type="presParOf" srcId="{23213412-F5BD-455F-972A-959C17517144}" destId="{A62F5017-F55D-4D38-B0AB-FEED6A5904E8}" srcOrd="0" destOrd="0" presId="urn:microsoft.com/office/officeart/2005/8/layout/cycle6"/>
    <dgm:cxn modelId="{7228D0FA-26A2-4114-91F0-A789E7610416}" type="presParOf" srcId="{23213412-F5BD-455F-972A-959C17517144}" destId="{D0C63D7E-65AD-44D6-97B9-7291B3E2AE6E}" srcOrd="1" destOrd="0" presId="urn:microsoft.com/office/officeart/2005/8/layout/cycle6"/>
    <dgm:cxn modelId="{505BC5EF-C90D-47D9-80C5-0924C3A1C02E}" type="presParOf" srcId="{23213412-F5BD-455F-972A-959C17517144}" destId="{A71323B8-DB20-45B0-88A6-EBAC22C73E28}" srcOrd="2" destOrd="0" presId="urn:microsoft.com/office/officeart/2005/8/layout/cycle6"/>
    <dgm:cxn modelId="{7F05990D-4428-4869-8D27-53469F7565AE}" type="presParOf" srcId="{23213412-F5BD-455F-972A-959C17517144}" destId="{51B4D845-8CA0-4A36-8BFB-30E5808C7E77}" srcOrd="3" destOrd="0" presId="urn:microsoft.com/office/officeart/2005/8/layout/cycle6"/>
    <dgm:cxn modelId="{1F61004D-8233-44C2-B96F-26490A170AB7}" type="presParOf" srcId="{23213412-F5BD-455F-972A-959C17517144}" destId="{F1983FA1-822B-456C-A5B6-1C7309AB9F13}" srcOrd="4" destOrd="0" presId="urn:microsoft.com/office/officeart/2005/8/layout/cycle6"/>
    <dgm:cxn modelId="{CD1B92AC-093D-4C85-A237-30666C0582C2}" type="presParOf" srcId="{23213412-F5BD-455F-972A-959C17517144}" destId="{66DAAF05-BA4C-4B43-88EB-79387CE90920}" srcOrd="5" destOrd="0" presId="urn:microsoft.com/office/officeart/2005/8/layout/cycle6"/>
    <dgm:cxn modelId="{7FE5C59B-D7BE-4A2F-99B8-AB6F79FAFD1F}" type="presParOf" srcId="{23213412-F5BD-455F-972A-959C17517144}" destId="{A1BC64EE-8543-4FB1-87E5-BA9D80441882}" srcOrd="6" destOrd="0" presId="urn:microsoft.com/office/officeart/2005/8/layout/cycle6"/>
    <dgm:cxn modelId="{FAC85589-4F66-4984-AB5A-CD1DB798E4EC}" type="presParOf" srcId="{23213412-F5BD-455F-972A-959C17517144}" destId="{78048B7F-19F9-4C1A-A8AE-8EDE0E67F19C}" srcOrd="7" destOrd="0" presId="urn:microsoft.com/office/officeart/2005/8/layout/cycle6"/>
    <dgm:cxn modelId="{217FB64D-28E7-41D6-BA8F-3641445A79B9}" type="presParOf" srcId="{23213412-F5BD-455F-972A-959C17517144}" destId="{39F34677-8079-4C79-BB0B-6D1CE9E06B21}" srcOrd="8" destOrd="0" presId="urn:microsoft.com/office/officeart/2005/8/layout/cycle6"/>
    <dgm:cxn modelId="{EEC5B286-C7C6-4487-89E2-593905EA921B}" type="presParOf" srcId="{23213412-F5BD-455F-972A-959C17517144}" destId="{166A5ADE-D006-448F-ADC5-252FFA6E2D81}" srcOrd="9" destOrd="0" presId="urn:microsoft.com/office/officeart/2005/8/layout/cycle6"/>
    <dgm:cxn modelId="{B8652DB5-9018-446E-9F37-D69B290B8AF3}" type="presParOf" srcId="{23213412-F5BD-455F-972A-959C17517144}" destId="{8E5F8702-9992-4767-AC3B-BBBF34C1700B}" srcOrd="10" destOrd="0" presId="urn:microsoft.com/office/officeart/2005/8/layout/cycle6"/>
    <dgm:cxn modelId="{39E9CE8A-F2F9-4E38-A660-EA063B894754}" type="presParOf" srcId="{23213412-F5BD-455F-972A-959C17517144}" destId="{A9A191B1-F6B2-4A64-B3F4-929049F89F2A}" srcOrd="11" destOrd="0" presId="urn:microsoft.com/office/officeart/2005/8/layout/cycle6"/>
    <dgm:cxn modelId="{88AFCEBA-70BB-4105-80F9-78A4F73C5F2C}" type="presParOf" srcId="{23213412-F5BD-455F-972A-959C17517144}" destId="{D6C5650B-1264-4A03-8F68-95574C49D495}" srcOrd="12" destOrd="0" presId="urn:microsoft.com/office/officeart/2005/8/layout/cycle6"/>
    <dgm:cxn modelId="{B4B461C9-ABC4-4424-ABCC-BEFDC717EF44}" type="presParOf" srcId="{23213412-F5BD-455F-972A-959C17517144}" destId="{A77DA085-CCAE-44BA-BF98-A6C9CE2A8EC4}" srcOrd="13" destOrd="0" presId="urn:microsoft.com/office/officeart/2005/8/layout/cycle6"/>
    <dgm:cxn modelId="{8B0306C7-6EE4-4E92-A4E1-2D501ED3A264}" type="presParOf" srcId="{23213412-F5BD-455F-972A-959C17517144}" destId="{7789F812-5418-46AA-B284-74D8AE0C8840}" srcOrd="14" destOrd="0" presId="urn:microsoft.com/office/officeart/2005/8/layout/cycle6"/>
    <dgm:cxn modelId="{F8D5A562-2F07-4199-B319-5863BA6D22DD}" type="presParOf" srcId="{23213412-F5BD-455F-972A-959C17517144}" destId="{56B6DF39-3AD7-4891-8138-C17F0F53217C}" srcOrd="15" destOrd="0" presId="urn:microsoft.com/office/officeart/2005/8/layout/cycle6"/>
    <dgm:cxn modelId="{78A19D5D-DBC1-4BBF-89DF-BBAC81018C7F}" type="presParOf" srcId="{23213412-F5BD-455F-972A-959C17517144}" destId="{C9851FF2-CA03-4DC6-AAF4-EF996EEA3634}" srcOrd="16" destOrd="0" presId="urn:microsoft.com/office/officeart/2005/8/layout/cycle6"/>
    <dgm:cxn modelId="{8A9F5214-EB68-4BEA-AF85-77D7D05DFEC0}" type="presParOf" srcId="{23213412-F5BD-455F-972A-959C17517144}" destId="{0A432BCA-84C6-44B4-9B7F-3F7539B316C6}" srcOrd="17" destOrd="0" presId="urn:microsoft.com/office/officeart/2005/8/layout/cycle6"/>
    <dgm:cxn modelId="{961EF957-9346-40E3-98A2-A59894811CC4}" type="presParOf" srcId="{23213412-F5BD-455F-972A-959C17517144}" destId="{3B660B54-8423-4A89-9C60-2D1E81DAA40C}" srcOrd="18" destOrd="0" presId="urn:microsoft.com/office/officeart/2005/8/layout/cycle6"/>
    <dgm:cxn modelId="{1DD14B59-7F9E-4268-90E3-A99BEA88CE39}" type="presParOf" srcId="{23213412-F5BD-455F-972A-959C17517144}" destId="{8150E8A1-D97C-47B8-9C0D-B2697D560544}" srcOrd="19" destOrd="0" presId="urn:microsoft.com/office/officeart/2005/8/layout/cycle6"/>
    <dgm:cxn modelId="{B058B2BB-721A-4957-A5B4-56176016E2F7}" type="presParOf" srcId="{23213412-F5BD-455F-972A-959C17517144}" destId="{B022D64A-FA64-47E2-8552-4BFB0C39B41A}" srcOrd="20" destOrd="0" presId="urn:microsoft.com/office/officeart/2005/8/layout/cycle6"/>
    <dgm:cxn modelId="{9624A952-D92A-46CE-B03B-3AFC6B2975A6}" type="presParOf" srcId="{23213412-F5BD-455F-972A-959C17517144}" destId="{E69D21EB-9889-45A5-9C34-7497149F4BA4}" srcOrd="21" destOrd="0" presId="urn:microsoft.com/office/officeart/2005/8/layout/cycle6"/>
    <dgm:cxn modelId="{480664E7-F52F-442A-B0C6-9A031C9C2738}" type="presParOf" srcId="{23213412-F5BD-455F-972A-959C17517144}" destId="{F328A193-D141-4974-A643-E2E0B4B08BD8}" srcOrd="22" destOrd="0" presId="urn:microsoft.com/office/officeart/2005/8/layout/cycle6"/>
    <dgm:cxn modelId="{AB23EA87-2983-4ACC-B602-DC61AC7A165F}" type="presParOf" srcId="{23213412-F5BD-455F-972A-959C17517144}" destId="{DF98BC9C-B7C7-443E-BBAA-0A3FBD128B90}" srcOrd="23" destOrd="0" presId="urn:microsoft.com/office/officeart/2005/8/layout/cycle6"/>
    <dgm:cxn modelId="{C52BFBEB-7293-4E78-BA59-D39FBD015A0B}" type="presParOf" srcId="{23213412-F5BD-455F-972A-959C17517144}" destId="{EB6FD39F-A923-49E9-9E09-A5C016E2A4F5}" srcOrd="24" destOrd="0" presId="urn:microsoft.com/office/officeart/2005/8/layout/cycle6"/>
    <dgm:cxn modelId="{051653E7-7324-4DB4-A267-DB05F45D20EB}" type="presParOf" srcId="{23213412-F5BD-455F-972A-959C17517144}" destId="{5D9E5297-F78E-417E-B890-39F7E8FD13CE}" srcOrd="25" destOrd="0" presId="urn:microsoft.com/office/officeart/2005/8/layout/cycle6"/>
    <dgm:cxn modelId="{BA3E1323-8725-465B-9004-E753A9FA1D2E}" type="presParOf" srcId="{23213412-F5BD-455F-972A-959C17517144}" destId="{1FA02FA6-8BF6-45ED-9B22-1CCF4796ED43}" srcOrd="26" destOrd="0" presId="urn:microsoft.com/office/officeart/2005/8/layout/cycle6"/>
    <dgm:cxn modelId="{91A8F5F4-39C1-4687-96F2-ED8F6016F1A3}" type="presParOf" srcId="{23213412-F5BD-455F-972A-959C17517144}" destId="{3FA5B635-9357-4B97-AF44-51C7D7DF2829}" srcOrd="27" destOrd="0" presId="urn:microsoft.com/office/officeart/2005/8/layout/cycle6"/>
    <dgm:cxn modelId="{D3F926BE-63FD-4437-90F5-63FE10201E1A}" type="presParOf" srcId="{23213412-F5BD-455F-972A-959C17517144}" destId="{F778F919-CDCF-4762-973F-29862BA88FA1}" srcOrd="28" destOrd="0" presId="urn:microsoft.com/office/officeart/2005/8/layout/cycle6"/>
    <dgm:cxn modelId="{E28051C2-2138-4F17-8AAF-DC8B330FB278}" type="presParOf" srcId="{23213412-F5BD-455F-972A-959C17517144}" destId="{0A5CF3B2-0C0E-4F6C-BCCF-CB2C5104849A}"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E4495A-CFD8-40F6-A24C-20E4D4BCCA25}" type="doc">
      <dgm:prSet loTypeId="urn:microsoft.com/office/officeart/2009/3/layout/StepUpProcess" loCatId="process" qsTypeId="urn:microsoft.com/office/officeart/2005/8/quickstyle/simple5" qsCatId="simple" csTypeId="urn:microsoft.com/office/officeart/2005/8/colors/accent2_2" csCatId="accent2" phldr="1"/>
      <dgm:spPr/>
      <dgm:t>
        <a:bodyPr/>
        <a:lstStyle/>
        <a:p>
          <a:pPr rtl="1"/>
          <a:endParaRPr lang="ar-SA"/>
        </a:p>
      </dgm:t>
    </dgm:pt>
    <dgm:pt modelId="{4781FAE1-E3C9-41B3-8C85-0D612C3941A4}">
      <dgm:prSet phldrT="[نص]" custT="1"/>
      <dgm:spPr/>
      <dgm:t>
        <a:bodyPr/>
        <a:lstStyle/>
        <a:p>
          <a:pPr rtl="1"/>
          <a:r>
            <a:rPr lang="ar-SA" sz="2000" dirty="0" smtClean="0"/>
            <a:t>إعطاء صورة كاملة عن الهيكل التنظيمي.</a:t>
          </a:r>
          <a:endParaRPr lang="ar-SA" sz="2000" dirty="0">
            <a:solidFill>
              <a:schemeClr val="bg1"/>
            </a:solidFill>
          </a:endParaRPr>
        </a:p>
      </dgm:t>
    </dgm:pt>
    <dgm:pt modelId="{5E08A119-16F4-422B-A5F7-89B82BEDC727}" type="parTrans" cxnId="{9CF7080B-76B5-47F4-A609-5D3C1BB58DCC}">
      <dgm:prSet/>
      <dgm:spPr/>
      <dgm:t>
        <a:bodyPr/>
        <a:lstStyle/>
        <a:p>
          <a:pPr rtl="1"/>
          <a:endParaRPr lang="ar-SA"/>
        </a:p>
      </dgm:t>
    </dgm:pt>
    <dgm:pt modelId="{0052F387-7257-4F0C-A250-6F36EA055A33}" type="sibTrans" cxnId="{9CF7080B-76B5-47F4-A609-5D3C1BB58DCC}">
      <dgm:prSet/>
      <dgm:spPr/>
      <dgm:t>
        <a:bodyPr/>
        <a:lstStyle/>
        <a:p>
          <a:pPr rtl="1"/>
          <a:endParaRPr lang="ar-SA"/>
        </a:p>
      </dgm:t>
    </dgm:pt>
    <dgm:pt modelId="{8A22C2BF-E019-402C-A106-5F4E95C5FB32}">
      <dgm:prSet custT="1"/>
      <dgm:spPr/>
      <dgm:t>
        <a:bodyPr/>
        <a:lstStyle/>
        <a:p>
          <a:pPr rtl="1"/>
          <a:r>
            <a:rPr lang="ar-SA" sz="2000" dirty="0" smtClean="0"/>
            <a:t>كيفية تقسيم العمل بين الأفراد والوحدات.</a:t>
          </a:r>
          <a:endParaRPr lang="en-US" sz="2000" dirty="0"/>
        </a:p>
      </dgm:t>
    </dgm:pt>
    <dgm:pt modelId="{E1B63CCC-DC29-415F-AA42-16188BE48EE9}" type="parTrans" cxnId="{968BAEBF-324B-459C-BDE1-D238C8D28C5E}">
      <dgm:prSet/>
      <dgm:spPr/>
      <dgm:t>
        <a:bodyPr/>
        <a:lstStyle/>
        <a:p>
          <a:pPr rtl="1"/>
          <a:endParaRPr lang="ar-SA"/>
        </a:p>
      </dgm:t>
    </dgm:pt>
    <dgm:pt modelId="{01930412-F405-4BDD-8FB0-A2EBA4C14DAB}" type="sibTrans" cxnId="{968BAEBF-324B-459C-BDE1-D238C8D28C5E}">
      <dgm:prSet/>
      <dgm:spPr/>
      <dgm:t>
        <a:bodyPr/>
        <a:lstStyle/>
        <a:p>
          <a:pPr rtl="1"/>
          <a:endParaRPr lang="ar-SA"/>
        </a:p>
      </dgm:t>
    </dgm:pt>
    <dgm:pt modelId="{5AD4E6AC-0E70-429C-BD53-CF413802EC32}">
      <dgm:prSet custT="1"/>
      <dgm:spPr/>
      <dgm:t>
        <a:bodyPr/>
        <a:lstStyle/>
        <a:p>
          <a:pPr rtl="1"/>
          <a:r>
            <a:rPr lang="ar-SA" sz="2000" dirty="0" smtClean="0"/>
            <a:t>توضيح المستويات الإدارية.</a:t>
          </a:r>
          <a:endParaRPr lang="en-US" sz="2000" dirty="0"/>
        </a:p>
      </dgm:t>
    </dgm:pt>
    <dgm:pt modelId="{50FE94FE-829E-4B92-AC6E-9011F78A4D6D}" type="parTrans" cxnId="{F1649ABB-175E-4FDD-9DDE-10C3F50CF94D}">
      <dgm:prSet/>
      <dgm:spPr/>
      <dgm:t>
        <a:bodyPr/>
        <a:lstStyle/>
        <a:p>
          <a:pPr rtl="1"/>
          <a:endParaRPr lang="ar-SA"/>
        </a:p>
      </dgm:t>
    </dgm:pt>
    <dgm:pt modelId="{688801BA-110D-4BF7-80AE-EBC4B19EC9B7}" type="sibTrans" cxnId="{F1649ABB-175E-4FDD-9DDE-10C3F50CF94D}">
      <dgm:prSet/>
      <dgm:spPr/>
      <dgm:t>
        <a:bodyPr/>
        <a:lstStyle/>
        <a:p>
          <a:pPr rtl="1"/>
          <a:endParaRPr lang="ar-SA"/>
        </a:p>
      </dgm:t>
    </dgm:pt>
    <dgm:pt modelId="{4B1A9205-3381-4FE7-87C5-69081E8DFB4A}">
      <dgm:prSet custT="1"/>
      <dgm:spPr/>
      <dgm:t>
        <a:bodyPr/>
        <a:lstStyle/>
        <a:p>
          <a:pPr rtl="1"/>
          <a:r>
            <a:rPr lang="ar-SA" sz="2000" dirty="0" smtClean="0"/>
            <a:t>إعطاء صورة لنطاق الإشراف .</a:t>
          </a:r>
          <a:endParaRPr lang="en-US" sz="2000" dirty="0"/>
        </a:p>
      </dgm:t>
    </dgm:pt>
    <dgm:pt modelId="{7D7C5F69-6A87-4F81-BDBF-7B1835398679}" type="parTrans" cxnId="{8B1BB4CD-423A-48A2-BC63-F725821A47B1}">
      <dgm:prSet/>
      <dgm:spPr/>
      <dgm:t>
        <a:bodyPr/>
        <a:lstStyle/>
        <a:p>
          <a:pPr rtl="1"/>
          <a:endParaRPr lang="ar-SA"/>
        </a:p>
      </dgm:t>
    </dgm:pt>
    <dgm:pt modelId="{BC0B8528-C644-4B73-9DA5-1876D418E135}" type="sibTrans" cxnId="{8B1BB4CD-423A-48A2-BC63-F725821A47B1}">
      <dgm:prSet/>
      <dgm:spPr/>
      <dgm:t>
        <a:bodyPr/>
        <a:lstStyle/>
        <a:p>
          <a:pPr rtl="1"/>
          <a:endParaRPr lang="ar-SA"/>
        </a:p>
      </dgm:t>
    </dgm:pt>
    <dgm:pt modelId="{3748926B-AA11-4BE6-A722-60B3F272FD33}">
      <dgm:prSet custT="1"/>
      <dgm:spPr/>
      <dgm:t>
        <a:bodyPr/>
        <a:lstStyle/>
        <a:p>
          <a:pPr rtl="1"/>
          <a:r>
            <a:rPr lang="ar-SA" sz="2000" dirty="0" smtClean="0"/>
            <a:t>توضيح خطوط السلطة والمسؤولية.</a:t>
          </a:r>
          <a:endParaRPr lang="en-US" sz="2000" dirty="0"/>
        </a:p>
      </dgm:t>
    </dgm:pt>
    <dgm:pt modelId="{029188DF-7B94-42A3-903E-6EBC96E971CF}" type="parTrans" cxnId="{C80E9832-12F3-4F81-BB3F-069E59E5FE63}">
      <dgm:prSet/>
      <dgm:spPr/>
      <dgm:t>
        <a:bodyPr/>
        <a:lstStyle/>
        <a:p>
          <a:pPr rtl="1"/>
          <a:endParaRPr lang="ar-SA"/>
        </a:p>
      </dgm:t>
    </dgm:pt>
    <dgm:pt modelId="{C7EE0596-6167-4A45-8BA9-D32A94ABB7CC}" type="sibTrans" cxnId="{C80E9832-12F3-4F81-BB3F-069E59E5FE63}">
      <dgm:prSet/>
      <dgm:spPr/>
      <dgm:t>
        <a:bodyPr/>
        <a:lstStyle/>
        <a:p>
          <a:pPr rtl="1"/>
          <a:endParaRPr lang="ar-SA"/>
        </a:p>
      </dgm:t>
    </dgm:pt>
    <dgm:pt modelId="{66CCE2D9-91C1-40AA-BE1B-57D8B8E4E06F}" type="pres">
      <dgm:prSet presAssocID="{03E4495A-CFD8-40F6-A24C-20E4D4BCCA25}" presName="rootnode" presStyleCnt="0">
        <dgm:presLayoutVars>
          <dgm:chMax/>
          <dgm:chPref/>
          <dgm:dir/>
          <dgm:animLvl val="lvl"/>
        </dgm:presLayoutVars>
      </dgm:prSet>
      <dgm:spPr/>
      <dgm:t>
        <a:bodyPr/>
        <a:lstStyle/>
        <a:p>
          <a:pPr rtl="1"/>
          <a:endParaRPr lang="ar-SA"/>
        </a:p>
      </dgm:t>
    </dgm:pt>
    <dgm:pt modelId="{319A34BC-7B73-410B-88B4-B5E5AD9107A1}" type="pres">
      <dgm:prSet presAssocID="{4781FAE1-E3C9-41B3-8C85-0D612C3941A4}" presName="composite" presStyleCnt="0"/>
      <dgm:spPr/>
    </dgm:pt>
    <dgm:pt modelId="{0E85B22C-420A-4E1D-B50B-C3232AEACEA5}" type="pres">
      <dgm:prSet presAssocID="{4781FAE1-E3C9-41B3-8C85-0D612C3941A4}" presName="LShape" presStyleLbl="alignNode1" presStyleIdx="0" presStyleCnt="9"/>
      <dgm:spPr/>
    </dgm:pt>
    <dgm:pt modelId="{FD27E18F-EA5B-4E12-BBF5-BB083D0D6D47}" type="pres">
      <dgm:prSet presAssocID="{4781FAE1-E3C9-41B3-8C85-0D612C3941A4}" presName="ParentText" presStyleLbl="revTx" presStyleIdx="0" presStyleCnt="5">
        <dgm:presLayoutVars>
          <dgm:chMax val="0"/>
          <dgm:chPref val="0"/>
          <dgm:bulletEnabled val="1"/>
        </dgm:presLayoutVars>
      </dgm:prSet>
      <dgm:spPr/>
      <dgm:t>
        <a:bodyPr/>
        <a:lstStyle/>
        <a:p>
          <a:pPr rtl="1"/>
          <a:endParaRPr lang="ar-SA"/>
        </a:p>
      </dgm:t>
    </dgm:pt>
    <dgm:pt modelId="{BE36B34D-D5ED-4C49-9869-9E4E866CF3EC}" type="pres">
      <dgm:prSet presAssocID="{4781FAE1-E3C9-41B3-8C85-0D612C3941A4}" presName="Triangle" presStyleLbl="alignNode1" presStyleIdx="1" presStyleCnt="9"/>
      <dgm:spPr/>
    </dgm:pt>
    <dgm:pt modelId="{2D8A0A51-C87E-436F-B6B1-0A3219A87058}" type="pres">
      <dgm:prSet presAssocID="{0052F387-7257-4F0C-A250-6F36EA055A33}" presName="sibTrans" presStyleCnt="0"/>
      <dgm:spPr/>
    </dgm:pt>
    <dgm:pt modelId="{66DB1433-6D2B-48D3-B45A-9719216A65A2}" type="pres">
      <dgm:prSet presAssocID="{0052F387-7257-4F0C-A250-6F36EA055A33}" presName="space" presStyleCnt="0"/>
      <dgm:spPr/>
    </dgm:pt>
    <dgm:pt modelId="{DBF157DB-1764-4B64-9768-1296099D08D5}" type="pres">
      <dgm:prSet presAssocID="{8A22C2BF-E019-402C-A106-5F4E95C5FB32}" presName="composite" presStyleCnt="0"/>
      <dgm:spPr/>
    </dgm:pt>
    <dgm:pt modelId="{A26CDFAC-FE44-461C-A323-856229791BC8}" type="pres">
      <dgm:prSet presAssocID="{8A22C2BF-E019-402C-A106-5F4E95C5FB32}" presName="LShape" presStyleLbl="alignNode1" presStyleIdx="2" presStyleCnt="9"/>
      <dgm:spPr/>
    </dgm:pt>
    <dgm:pt modelId="{4B5F001F-E1A1-4358-9565-2CEC98588368}" type="pres">
      <dgm:prSet presAssocID="{8A22C2BF-E019-402C-A106-5F4E95C5FB32}" presName="ParentText" presStyleLbl="revTx" presStyleIdx="1" presStyleCnt="5">
        <dgm:presLayoutVars>
          <dgm:chMax val="0"/>
          <dgm:chPref val="0"/>
          <dgm:bulletEnabled val="1"/>
        </dgm:presLayoutVars>
      </dgm:prSet>
      <dgm:spPr/>
      <dgm:t>
        <a:bodyPr/>
        <a:lstStyle/>
        <a:p>
          <a:pPr rtl="1"/>
          <a:endParaRPr lang="ar-SA"/>
        </a:p>
      </dgm:t>
    </dgm:pt>
    <dgm:pt modelId="{627AD0EB-9405-4DB0-882C-C081802D57F0}" type="pres">
      <dgm:prSet presAssocID="{8A22C2BF-E019-402C-A106-5F4E95C5FB32}" presName="Triangle" presStyleLbl="alignNode1" presStyleIdx="3" presStyleCnt="9"/>
      <dgm:spPr/>
    </dgm:pt>
    <dgm:pt modelId="{E4D120A3-2244-462B-92F9-C94AF1720818}" type="pres">
      <dgm:prSet presAssocID="{01930412-F405-4BDD-8FB0-A2EBA4C14DAB}" presName="sibTrans" presStyleCnt="0"/>
      <dgm:spPr/>
    </dgm:pt>
    <dgm:pt modelId="{F49D4111-4BB8-488C-9ACF-C23308FDEEE1}" type="pres">
      <dgm:prSet presAssocID="{01930412-F405-4BDD-8FB0-A2EBA4C14DAB}" presName="space" presStyleCnt="0"/>
      <dgm:spPr/>
    </dgm:pt>
    <dgm:pt modelId="{CF0707F9-0629-4184-A4B9-8EE68EF607A5}" type="pres">
      <dgm:prSet presAssocID="{5AD4E6AC-0E70-429C-BD53-CF413802EC32}" presName="composite" presStyleCnt="0"/>
      <dgm:spPr/>
    </dgm:pt>
    <dgm:pt modelId="{102B07A4-BD56-4224-AB69-D4A1DBAD926F}" type="pres">
      <dgm:prSet presAssocID="{5AD4E6AC-0E70-429C-BD53-CF413802EC32}" presName="LShape" presStyleLbl="alignNode1" presStyleIdx="4" presStyleCnt="9"/>
      <dgm:spPr/>
    </dgm:pt>
    <dgm:pt modelId="{6B197617-BAF5-4EE2-A701-425589E5E133}" type="pres">
      <dgm:prSet presAssocID="{5AD4E6AC-0E70-429C-BD53-CF413802EC32}" presName="ParentText" presStyleLbl="revTx" presStyleIdx="2" presStyleCnt="5">
        <dgm:presLayoutVars>
          <dgm:chMax val="0"/>
          <dgm:chPref val="0"/>
          <dgm:bulletEnabled val="1"/>
        </dgm:presLayoutVars>
      </dgm:prSet>
      <dgm:spPr/>
      <dgm:t>
        <a:bodyPr/>
        <a:lstStyle/>
        <a:p>
          <a:endParaRPr lang="en-US"/>
        </a:p>
      </dgm:t>
    </dgm:pt>
    <dgm:pt modelId="{27323D64-A827-48B5-8F92-FA0DE7EA54F9}" type="pres">
      <dgm:prSet presAssocID="{5AD4E6AC-0E70-429C-BD53-CF413802EC32}" presName="Triangle" presStyleLbl="alignNode1" presStyleIdx="5" presStyleCnt="9"/>
      <dgm:spPr/>
    </dgm:pt>
    <dgm:pt modelId="{84DCE89E-2356-4872-8945-BA8FAE277E2F}" type="pres">
      <dgm:prSet presAssocID="{688801BA-110D-4BF7-80AE-EBC4B19EC9B7}" presName="sibTrans" presStyleCnt="0"/>
      <dgm:spPr/>
    </dgm:pt>
    <dgm:pt modelId="{F886AB49-58BC-450C-80C7-C856B2A333F4}" type="pres">
      <dgm:prSet presAssocID="{688801BA-110D-4BF7-80AE-EBC4B19EC9B7}" presName="space" presStyleCnt="0"/>
      <dgm:spPr/>
    </dgm:pt>
    <dgm:pt modelId="{4C47F03F-4DE4-42FE-8BEE-ADE12C023BC9}" type="pres">
      <dgm:prSet presAssocID="{4B1A9205-3381-4FE7-87C5-69081E8DFB4A}" presName="composite" presStyleCnt="0"/>
      <dgm:spPr/>
    </dgm:pt>
    <dgm:pt modelId="{A2509E68-F98E-4763-AB33-6681725E33A9}" type="pres">
      <dgm:prSet presAssocID="{4B1A9205-3381-4FE7-87C5-69081E8DFB4A}" presName="LShape" presStyleLbl="alignNode1" presStyleIdx="6" presStyleCnt="9"/>
      <dgm:spPr/>
    </dgm:pt>
    <dgm:pt modelId="{C1A03680-5F58-46DF-955D-706B7C81E0AF}" type="pres">
      <dgm:prSet presAssocID="{4B1A9205-3381-4FE7-87C5-69081E8DFB4A}" presName="ParentText" presStyleLbl="revTx" presStyleIdx="3" presStyleCnt="5">
        <dgm:presLayoutVars>
          <dgm:chMax val="0"/>
          <dgm:chPref val="0"/>
          <dgm:bulletEnabled val="1"/>
        </dgm:presLayoutVars>
      </dgm:prSet>
      <dgm:spPr/>
      <dgm:t>
        <a:bodyPr/>
        <a:lstStyle/>
        <a:p>
          <a:pPr rtl="1"/>
          <a:endParaRPr lang="ar-SA"/>
        </a:p>
      </dgm:t>
    </dgm:pt>
    <dgm:pt modelId="{369BC08C-CEDE-4BAB-A595-E1C87E31946B}" type="pres">
      <dgm:prSet presAssocID="{4B1A9205-3381-4FE7-87C5-69081E8DFB4A}" presName="Triangle" presStyleLbl="alignNode1" presStyleIdx="7" presStyleCnt="9"/>
      <dgm:spPr/>
    </dgm:pt>
    <dgm:pt modelId="{203DDAE6-4B0E-4B81-A38F-7217AF1466A0}" type="pres">
      <dgm:prSet presAssocID="{BC0B8528-C644-4B73-9DA5-1876D418E135}" presName="sibTrans" presStyleCnt="0"/>
      <dgm:spPr/>
    </dgm:pt>
    <dgm:pt modelId="{EEC69210-28F0-4807-943B-E47F4CEBF2A8}" type="pres">
      <dgm:prSet presAssocID="{BC0B8528-C644-4B73-9DA5-1876D418E135}" presName="space" presStyleCnt="0"/>
      <dgm:spPr/>
    </dgm:pt>
    <dgm:pt modelId="{56415976-20E2-402C-A2BA-D1537EB08CFC}" type="pres">
      <dgm:prSet presAssocID="{3748926B-AA11-4BE6-A722-60B3F272FD33}" presName="composite" presStyleCnt="0"/>
      <dgm:spPr/>
    </dgm:pt>
    <dgm:pt modelId="{E3B23135-A9FF-4317-927C-963BA977F4C2}" type="pres">
      <dgm:prSet presAssocID="{3748926B-AA11-4BE6-A722-60B3F272FD33}" presName="LShape" presStyleLbl="alignNode1" presStyleIdx="8" presStyleCnt="9"/>
      <dgm:spPr/>
    </dgm:pt>
    <dgm:pt modelId="{74281D73-E7DC-4122-96BD-5771A3385ABF}" type="pres">
      <dgm:prSet presAssocID="{3748926B-AA11-4BE6-A722-60B3F272FD33}" presName="ParentText" presStyleLbl="revTx" presStyleIdx="4" presStyleCnt="5">
        <dgm:presLayoutVars>
          <dgm:chMax val="0"/>
          <dgm:chPref val="0"/>
          <dgm:bulletEnabled val="1"/>
        </dgm:presLayoutVars>
      </dgm:prSet>
      <dgm:spPr/>
      <dgm:t>
        <a:bodyPr/>
        <a:lstStyle/>
        <a:p>
          <a:pPr rtl="1"/>
          <a:endParaRPr lang="ar-SA"/>
        </a:p>
      </dgm:t>
    </dgm:pt>
  </dgm:ptLst>
  <dgm:cxnLst>
    <dgm:cxn modelId="{12DAFEA1-421B-44BE-968F-C12C94976785}" type="presOf" srcId="{4781FAE1-E3C9-41B3-8C85-0D612C3941A4}" destId="{FD27E18F-EA5B-4E12-BBF5-BB083D0D6D47}" srcOrd="0" destOrd="0" presId="urn:microsoft.com/office/officeart/2009/3/layout/StepUpProcess"/>
    <dgm:cxn modelId="{9CF7080B-76B5-47F4-A609-5D3C1BB58DCC}" srcId="{03E4495A-CFD8-40F6-A24C-20E4D4BCCA25}" destId="{4781FAE1-E3C9-41B3-8C85-0D612C3941A4}" srcOrd="0" destOrd="0" parTransId="{5E08A119-16F4-422B-A5F7-89B82BEDC727}" sibTransId="{0052F387-7257-4F0C-A250-6F36EA055A33}"/>
    <dgm:cxn modelId="{4E6C8269-289E-4F99-B584-B7DC227859B9}" type="presOf" srcId="{4B1A9205-3381-4FE7-87C5-69081E8DFB4A}" destId="{C1A03680-5F58-46DF-955D-706B7C81E0AF}" srcOrd="0" destOrd="0" presId="urn:microsoft.com/office/officeart/2009/3/layout/StepUpProcess"/>
    <dgm:cxn modelId="{7BE69114-35F7-4ABB-BFFB-F91ACDF76D4D}" type="presOf" srcId="{03E4495A-CFD8-40F6-A24C-20E4D4BCCA25}" destId="{66CCE2D9-91C1-40AA-BE1B-57D8B8E4E06F}" srcOrd="0" destOrd="0" presId="urn:microsoft.com/office/officeart/2009/3/layout/StepUpProcess"/>
    <dgm:cxn modelId="{9F130126-9B1D-48E8-91F4-0F32446D0C52}" type="presOf" srcId="{3748926B-AA11-4BE6-A722-60B3F272FD33}" destId="{74281D73-E7DC-4122-96BD-5771A3385ABF}" srcOrd="0" destOrd="0" presId="urn:microsoft.com/office/officeart/2009/3/layout/StepUpProcess"/>
    <dgm:cxn modelId="{9AC7E795-6A32-4A03-8A88-7C304BF8F0D2}" type="presOf" srcId="{5AD4E6AC-0E70-429C-BD53-CF413802EC32}" destId="{6B197617-BAF5-4EE2-A701-425589E5E133}" srcOrd="0" destOrd="0" presId="urn:microsoft.com/office/officeart/2009/3/layout/StepUpProcess"/>
    <dgm:cxn modelId="{8B1BB4CD-423A-48A2-BC63-F725821A47B1}" srcId="{03E4495A-CFD8-40F6-A24C-20E4D4BCCA25}" destId="{4B1A9205-3381-4FE7-87C5-69081E8DFB4A}" srcOrd="3" destOrd="0" parTransId="{7D7C5F69-6A87-4F81-BDBF-7B1835398679}" sibTransId="{BC0B8528-C644-4B73-9DA5-1876D418E135}"/>
    <dgm:cxn modelId="{F1649ABB-175E-4FDD-9DDE-10C3F50CF94D}" srcId="{03E4495A-CFD8-40F6-A24C-20E4D4BCCA25}" destId="{5AD4E6AC-0E70-429C-BD53-CF413802EC32}" srcOrd="2" destOrd="0" parTransId="{50FE94FE-829E-4B92-AC6E-9011F78A4D6D}" sibTransId="{688801BA-110D-4BF7-80AE-EBC4B19EC9B7}"/>
    <dgm:cxn modelId="{C80E9832-12F3-4F81-BB3F-069E59E5FE63}" srcId="{03E4495A-CFD8-40F6-A24C-20E4D4BCCA25}" destId="{3748926B-AA11-4BE6-A722-60B3F272FD33}" srcOrd="4" destOrd="0" parTransId="{029188DF-7B94-42A3-903E-6EBC96E971CF}" sibTransId="{C7EE0596-6167-4A45-8BA9-D32A94ABB7CC}"/>
    <dgm:cxn modelId="{968BAEBF-324B-459C-BDE1-D238C8D28C5E}" srcId="{03E4495A-CFD8-40F6-A24C-20E4D4BCCA25}" destId="{8A22C2BF-E019-402C-A106-5F4E95C5FB32}" srcOrd="1" destOrd="0" parTransId="{E1B63CCC-DC29-415F-AA42-16188BE48EE9}" sibTransId="{01930412-F405-4BDD-8FB0-A2EBA4C14DAB}"/>
    <dgm:cxn modelId="{3389F40E-C434-479D-975D-80388F89D4AE}" type="presOf" srcId="{8A22C2BF-E019-402C-A106-5F4E95C5FB32}" destId="{4B5F001F-E1A1-4358-9565-2CEC98588368}" srcOrd="0" destOrd="0" presId="urn:microsoft.com/office/officeart/2009/3/layout/StepUpProcess"/>
    <dgm:cxn modelId="{FAAD9006-CA04-4536-B821-1DC837C93BC5}" type="presParOf" srcId="{66CCE2D9-91C1-40AA-BE1B-57D8B8E4E06F}" destId="{319A34BC-7B73-410B-88B4-B5E5AD9107A1}" srcOrd="0" destOrd="0" presId="urn:microsoft.com/office/officeart/2009/3/layout/StepUpProcess"/>
    <dgm:cxn modelId="{386CE8DA-BB40-4ABF-BB45-4EE550D1436E}" type="presParOf" srcId="{319A34BC-7B73-410B-88B4-B5E5AD9107A1}" destId="{0E85B22C-420A-4E1D-B50B-C3232AEACEA5}" srcOrd="0" destOrd="0" presId="urn:microsoft.com/office/officeart/2009/3/layout/StepUpProcess"/>
    <dgm:cxn modelId="{B3B470F6-D618-46F4-879C-CA8BE85C54A4}" type="presParOf" srcId="{319A34BC-7B73-410B-88B4-B5E5AD9107A1}" destId="{FD27E18F-EA5B-4E12-BBF5-BB083D0D6D47}" srcOrd="1" destOrd="0" presId="urn:microsoft.com/office/officeart/2009/3/layout/StepUpProcess"/>
    <dgm:cxn modelId="{DF7BF7A8-E5C3-4735-883E-C0E8ABBC3AFE}" type="presParOf" srcId="{319A34BC-7B73-410B-88B4-B5E5AD9107A1}" destId="{BE36B34D-D5ED-4C49-9869-9E4E866CF3EC}" srcOrd="2" destOrd="0" presId="urn:microsoft.com/office/officeart/2009/3/layout/StepUpProcess"/>
    <dgm:cxn modelId="{A8AA0FD7-D8D8-4404-AF67-93D977D09345}" type="presParOf" srcId="{66CCE2D9-91C1-40AA-BE1B-57D8B8E4E06F}" destId="{2D8A0A51-C87E-436F-B6B1-0A3219A87058}" srcOrd="1" destOrd="0" presId="urn:microsoft.com/office/officeart/2009/3/layout/StepUpProcess"/>
    <dgm:cxn modelId="{C15148A0-67AD-4C07-8297-F1B673950B62}" type="presParOf" srcId="{2D8A0A51-C87E-436F-B6B1-0A3219A87058}" destId="{66DB1433-6D2B-48D3-B45A-9719216A65A2}" srcOrd="0" destOrd="0" presId="urn:microsoft.com/office/officeart/2009/3/layout/StepUpProcess"/>
    <dgm:cxn modelId="{616A292B-2C61-481B-90F5-0AD79A573ED3}" type="presParOf" srcId="{66CCE2D9-91C1-40AA-BE1B-57D8B8E4E06F}" destId="{DBF157DB-1764-4B64-9768-1296099D08D5}" srcOrd="2" destOrd="0" presId="urn:microsoft.com/office/officeart/2009/3/layout/StepUpProcess"/>
    <dgm:cxn modelId="{E326B0C5-45E0-472D-A573-137F30204AAB}" type="presParOf" srcId="{DBF157DB-1764-4B64-9768-1296099D08D5}" destId="{A26CDFAC-FE44-461C-A323-856229791BC8}" srcOrd="0" destOrd="0" presId="urn:microsoft.com/office/officeart/2009/3/layout/StepUpProcess"/>
    <dgm:cxn modelId="{AA657F7B-23FB-4527-9BD7-028D0D75C06C}" type="presParOf" srcId="{DBF157DB-1764-4B64-9768-1296099D08D5}" destId="{4B5F001F-E1A1-4358-9565-2CEC98588368}" srcOrd="1" destOrd="0" presId="urn:microsoft.com/office/officeart/2009/3/layout/StepUpProcess"/>
    <dgm:cxn modelId="{0BAABBB4-972E-499D-ADAA-0D23783B2BAA}" type="presParOf" srcId="{DBF157DB-1764-4B64-9768-1296099D08D5}" destId="{627AD0EB-9405-4DB0-882C-C081802D57F0}" srcOrd="2" destOrd="0" presId="urn:microsoft.com/office/officeart/2009/3/layout/StepUpProcess"/>
    <dgm:cxn modelId="{3DBC7960-B234-4E57-B34B-18DD5F1E15D1}" type="presParOf" srcId="{66CCE2D9-91C1-40AA-BE1B-57D8B8E4E06F}" destId="{E4D120A3-2244-462B-92F9-C94AF1720818}" srcOrd="3" destOrd="0" presId="urn:microsoft.com/office/officeart/2009/3/layout/StepUpProcess"/>
    <dgm:cxn modelId="{6ECBE726-137E-41D8-8DD9-CE4ED4722BB6}" type="presParOf" srcId="{E4D120A3-2244-462B-92F9-C94AF1720818}" destId="{F49D4111-4BB8-488C-9ACF-C23308FDEEE1}" srcOrd="0" destOrd="0" presId="urn:microsoft.com/office/officeart/2009/3/layout/StepUpProcess"/>
    <dgm:cxn modelId="{C18115DB-3291-4009-99F2-78B2552390FB}" type="presParOf" srcId="{66CCE2D9-91C1-40AA-BE1B-57D8B8E4E06F}" destId="{CF0707F9-0629-4184-A4B9-8EE68EF607A5}" srcOrd="4" destOrd="0" presId="urn:microsoft.com/office/officeart/2009/3/layout/StepUpProcess"/>
    <dgm:cxn modelId="{20B0065C-1BDA-4E27-BE00-FD01BCAC9AA9}" type="presParOf" srcId="{CF0707F9-0629-4184-A4B9-8EE68EF607A5}" destId="{102B07A4-BD56-4224-AB69-D4A1DBAD926F}" srcOrd="0" destOrd="0" presId="urn:microsoft.com/office/officeart/2009/3/layout/StepUpProcess"/>
    <dgm:cxn modelId="{071902B4-2F36-4508-B2E2-1A419EFB375C}" type="presParOf" srcId="{CF0707F9-0629-4184-A4B9-8EE68EF607A5}" destId="{6B197617-BAF5-4EE2-A701-425589E5E133}" srcOrd="1" destOrd="0" presId="urn:microsoft.com/office/officeart/2009/3/layout/StepUpProcess"/>
    <dgm:cxn modelId="{EA3C8409-B12E-444B-B2AE-43DB8968EDEA}" type="presParOf" srcId="{CF0707F9-0629-4184-A4B9-8EE68EF607A5}" destId="{27323D64-A827-48B5-8F92-FA0DE7EA54F9}" srcOrd="2" destOrd="0" presId="urn:microsoft.com/office/officeart/2009/3/layout/StepUpProcess"/>
    <dgm:cxn modelId="{D754D78A-8148-4D15-9B84-83008476AFCF}" type="presParOf" srcId="{66CCE2D9-91C1-40AA-BE1B-57D8B8E4E06F}" destId="{84DCE89E-2356-4872-8945-BA8FAE277E2F}" srcOrd="5" destOrd="0" presId="urn:microsoft.com/office/officeart/2009/3/layout/StepUpProcess"/>
    <dgm:cxn modelId="{3BD7EA89-4CEA-46FA-BD3F-B51970DF24B0}" type="presParOf" srcId="{84DCE89E-2356-4872-8945-BA8FAE277E2F}" destId="{F886AB49-58BC-450C-80C7-C856B2A333F4}" srcOrd="0" destOrd="0" presId="urn:microsoft.com/office/officeart/2009/3/layout/StepUpProcess"/>
    <dgm:cxn modelId="{9E5E48AC-C537-4025-A93D-134CC2E34E07}" type="presParOf" srcId="{66CCE2D9-91C1-40AA-BE1B-57D8B8E4E06F}" destId="{4C47F03F-4DE4-42FE-8BEE-ADE12C023BC9}" srcOrd="6" destOrd="0" presId="urn:microsoft.com/office/officeart/2009/3/layout/StepUpProcess"/>
    <dgm:cxn modelId="{A5D68A81-5A9D-47DB-8980-59D9925AACD7}" type="presParOf" srcId="{4C47F03F-4DE4-42FE-8BEE-ADE12C023BC9}" destId="{A2509E68-F98E-4763-AB33-6681725E33A9}" srcOrd="0" destOrd="0" presId="urn:microsoft.com/office/officeart/2009/3/layout/StepUpProcess"/>
    <dgm:cxn modelId="{9BF3951D-B4F3-49A0-9D10-00D86552E120}" type="presParOf" srcId="{4C47F03F-4DE4-42FE-8BEE-ADE12C023BC9}" destId="{C1A03680-5F58-46DF-955D-706B7C81E0AF}" srcOrd="1" destOrd="0" presId="urn:microsoft.com/office/officeart/2009/3/layout/StepUpProcess"/>
    <dgm:cxn modelId="{A0874D2B-32DE-4313-B146-330904B2BAEA}" type="presParOf" srcId="{4C47F03F-4DE4-42FE-8BEE-ADE12C023BC9}" destId="{369BC08C-CEDE-4BAB-A595-E1C87E31946B}" srcOrd="2" destOrd="0" presId="urn:microsoft.com/office/officeart/2009/3/layout/StepUpProcess"/>
    <dgm:cxn modelId="{8689B707-9476-4622-823D-A91BBFD2F982}" type="presParOf" srcId="{66CCE2D9-91C1-40AA-BE1B-57D8B8E4E06F}" destId="{203DDAE6-4B0E-4B81-A38F-7217AF1466A0}" srcOrd="7" destOrd="0" presId="urn:microsoft.com/office/officeart/2009/3/layout/StepUpProcess"/>
    <dgm:cxn modelId="{8ECFC7BD-A07D-4024-991B-528520C32BC3}" type="presParOf" srcId="{203DDAE6-4B0E-4B81-A38F-7217AF1466A0}" destId="{EEC69210-28F0-4807-943B-E47F4CEBF2A8}" srcOrd="0" destOrd="0" presId="urn:microsoft.com/office/officeart/2009/3/layout/StepUpProcess"/>
    <dgm:cxn modelId="{BE0F68D3-5029-44DC-BB58-FEF3A955A576}" type="presParOf" srcId="{66CCE2D9-91C1-40AA-BE1B-57D8B8E4E06F}" destId="{56415976-20E2-402C-A2BA-D1537EB08CFC}" srcOrd="8" destOrd="0" presId="urn:microsoft.com/office/officeart/2009/3/layout/StepUpProcess"/>
    <dgm:cxn modelId="{E5AB75FF-970D-4B5E-932F-FD8AD6DC1136}" type="presParOf" srcId="{56415976-20E2-402C-A2BA-D1537EB08CFC}" destId="{E3B23135-A9FF-4317-927C-963BA977F4C2}" srcOrd="0" destOrd="0" presId="urn:microsoft.com/office/officeart/2009/3/layout/StepUpProcess"/>
    <dgm:cxn modelId="{7A37A779-AACA-4DF3-864F-8210764BDC82}" type="presParOf" srcId="{56415976-20E2-402C-A2BA-D1537EB08CFC}" destId="{74281D73-E7DC-4122-96BD-5771A3385AB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F5017-F55D-4D38-B0AB-FEED6A5904E8}">
      <dsp:nvSpPr>
        <dsp:cNvPr id="0" name=""/>
        <dsp:cNvSpPr/>
      </dsp:nvSpPr>
      <dsp:spPr>
        <a:xfrm>
          <a:off x="3541707" y="-191150"/>
          <a:ext cx="1783244" cy="9886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وحدة الهدف</a:t>
          </a:r>
          <a:endParaRPr lang="ar-SA" sz="2400" kern="1200" dirty="0"/>
        </a:p>
      </dsp:txBody>
      <dsp:txXfrm>
        <a:off x="3589971" y="-142886"/>
        <a:ext cx="1686716" cy="892157"/>
      </dsp:txXfrm>
    </dsp:sp>
    <dsp:sp modelId="{A71323B8-DB20-45B0-88A6-EBAC22C73E28}">
      <dsp:nvSpPr>
        <dsp:cNvPr id="0" name=""/>
        <dsp:cNvSpPr/>
      </dsp:nvSpPr>
      <dsp:spPr>
        <a:xfrm>
          <a:off x="1599410" y="303105"/>
          <a:ext cx="5650448" cy="5650448"/>
        </a:xfrm>
        <a:custGeom>
          <a:avLst/>
          <a:gdLst/>
          <a:ahLst/>
          <a:cxnLst/>
          <a:rect l="0" t="0" r="0" b="0"/>
          <a:pathLst>
            <a:path>
              <a:moveTo>
                <a:pt x="3726997" y="147782"/>
              </a:moveTo>
              <a:arcTo wR="2825224" hR="2825224" stAng="17316825" swAng="1833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B4D845-8CA0-4A36-8BFB-30E5808C7E77}">
      <dsp:nvSpPr>
        <dsp:cNvPr id="0" name=""/>
        <dsp:cNvSpPr/>
      </dsp:nvSpPr>
      <dsp:spPr>
        <a:xfrm>
          <a:off x="5261825" y="503326"/>
          <a:ext cx="1647303" cy="6788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الوظيفة</a:t>
          </a:r>
          <a:endParaRPr lang="ar-SA" sz="2400" kern="1200" dirty="0"/>
        </a:p>
      </dsp:txBody>
      <dsp:txXfrm>
        <a:off x="5294965" y="536466"/>
        <a:ext cx="1581023" cy="612589"/>
      </dsp:txXfrm>
    </dsp:sp>
    <dsp:sp modelId="{66DAAF05-BA4C-4B43-88EB-79387CE90920}">
      <dsp:nvSpPr>
        <dsp:cNvPr id="0" name=""/>
        <dsp:cNvSpPr/>
      </dsp:nvSpPr>
      <dsp:spPr>
        <a:xfrm>
          <a:off x="1599628" y="303191"/>
          <a:ext cx="5650448" cy="5650448"/>
        </a:xfrm>
        <a:custGeom>
          <a:avLst/>
          <a:gdLst/>
          <a:ahLst/>
          <a:cxnLst/>
          <a:rect l="0" t="0" r="0" b="0"/>
          <a:pathLst>
            <a:path>
              <a:moveTo>
                <a:pt x="4878110" y="884207"/>
              </a:moveTo>
              <a:arcTo wR="2825224" hR="2825224" stAng="18996267" swAng="8571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BC64EE-8543-4FB1-87E5-BA9D80441882}">
      <dsp:nvSpPr>
        <dsp:cNvPr id="0" name=""/>
        <dsp:cNvSpPr/>
      </dsp:nvSpPr>
      <dsp:spPr>
        <a:xfrm>
          <a:off x="6162343" y="1760267"/>
          <a:ext cx="1898913" cy="9902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التخصيص وتقسيم العمل</a:t>
          </a:r>
          <a:endParaRPr lang="ar-SA" sz="2400" kern="1200" dirty="0"/>
        </a:p>
      </dsp:txBody>
      <dsp:txXfrm>
        <a:off x="6210681" y="1808605"/>
        <a:ext cx="1802237" cy="893536"/>
      </dsp:txXfrm>
    </dsp:sp>
    <dsp:sp modelId="{39F34677-8079-4C79-BB0B-6D1CE9E06B21}">
      <dsp:nvSpPr>
        <dsp:cNvPr id="0" name=""/>
        <dsp:cNvSpPr/>
      </dsp:nvSpPr>
      <dsp:spPr>
        <a:xfrm>
          <a:off x="1599628" y="303191"/>
          <a:ext cx="5650448" cy="5650448"/>
        </a:xfrm>
        <a:custGeom>
          <a:avLst/>
          <a:gdLst/>
          <a:ahLst/>
          <a:cxnLst/>
          <a:rect l="0" t="0" r="0" b="0"/>
          <a:pathLst>
            <a:path>
              <a:moveTo>
                <a:pt x="5626032" y="2454602"/>
              </a:moveTo>
              <a:arcTo wR="2825224" hR="2825224" stAng="21147723" swAng="8825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6A5ADE-D006-448F-ADC5-252FFA6E2D81}">
      <dsp:nvSpPr>
        <dsp:cNvPr id="0" name=""/>
        <dsp:cNvSpPr/>
      </dsp:nvSpPr>
      <dsp:spPr>
        <a:xfrm>
          <a:off x="6302717" y="3488456"/>
          <a:ext cx="1618164" cy="10260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وحدة القيادة</a:t>
          </a:r>
          <a:endParaRPr lang="ar-SA" sz="2400" kern="1200" dirty="0"/>
        </a:p>
      </dsp:txBody>
      <dsp:txXfrm>
        <a:off x="6352802" y="3538541"/>
        <a:ext cx="1517994" cy="925832"/>
      </dsp:txXfrm>
    </dsp:sp>
    <dsp:sp modelId="{A9A191B1-F6B2-4A64-B3F4-929049F89F2A}">
      <dsp:nvSpPr>
        <dsp:cNvPr id="0" name=""/>
        <dsp:cNvSpPr/>
      </dsp:nvSpPr>
      <dsp:spPr>
        <a:xfrm>
          <a:off x="1461094" y="584779"/>
          <a:ext cx="5650448" cy="5650448"/>
        </a:xfrm>
        <a:custGeom>
          <a:avLst/>
          <a:gdLst/>
          <a:ahLst/>
          <a:cxnLst/>
          <a:rect l="0" t="0" r="0" b="0"/>
          <a:pathLst>
            <a:path>
              <a:moveTo>
                <a:pt x="5423911" y="3933698"/>
              </a:moveTo>
              <a:arcTo wR="2825224" hR="2825224" stAng="1386045" swAng="5212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C5650B-1264-4A03-8F68-95574C49D495}">
      <dsp:nvSpPr>
        <dsp:cNvPr id="0" name=""/>
        <dsp:cNvSpPr/>
      </dsp:nvSpPr>
      <dsp:spPr>
        <a:xfrm>
          <a:off x="5472619" y="4901998"/>
          <a:ext cx="1798597" cy="6788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نطاق الاشراف</a:t>
          </a:r>
          <a:endParaRPr lang="ar-SA" sz="2400" kern="1200" dirty="0"/>
        </a:p>
      </dsp:txBody>
      <dsp:txXfrm>
        <a:off x="5505759" y="4935138"/>
        <a:ext cx="1732317" cy="612589"/>
      </dsp:txXfrm>
    </dsp:sp>
    <dsp:sp modelId="{7789F812-5418-46AA-B284-74D8AE0C8840}">
      <dsp:nvSpPr>
        <dsp:cNvPr id="0" name=""/>
        <dsp:cNvSpPr/>
      </dsp:nvSpPr>
      <dsp:spPr>
        <a:xfrm>
          <a:off x="2430794" y="10031"/>
          <a:ext cx="5650448" cy="5650448"/>
        </a:xfrm>
        <a:custGeom>
          <a:avLst/>
          <a:gdLst/>
          <a:ahLst/>
          <a:cxnLst/>
          <a:rect l="0" t="0" r="0" b="0"/>
          <a:pathLst>
            <a:path>
              <a:moveTo>
                <a:pt x="3485991" y="5572090"/>
              </a:moveTo>
              <a:arcTo wR="2825224" hR="2825224" stAng="4588459" swAng="6379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B6DF39-3AD7-4891-8138-C17F0F53217C}">
      <dsp:nvSpPr>
        <dsp:cNvPr id="0" name=""/>
        <dsp:cNvSpPr/>
      </dsp:nvSpPr>
      <dsp:spPr>
        <a:xfrm>
          <a:off x="3456387" y="5262036"/>
          <a:ext cx="1936930" cy="11484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تكافؤ السلطة والمسؤولية</a:t>
          </a:r>
          <a:endParaRPr lang="ar-SA" sz="2400" kern="1200" dirty="0"/>
        </a:p>
      </dsp:txBody>
      <dsp:txXfrm>
        <a:off x="3512449" y="5318098"/>
        <a:ext cx="1824806" cy="1036306"/>
      </dsp:txXfrm>
    </dsp:sp>
    <dsp:sp modelId="{0A432BCA-84C6-44B4-9B7F-3F7539B316C6}">
      <dsp:nvSpPr>
        <dsp:cNvPr id="0" name=""/>
        <dsp:cNvSpPr/>
      </dsp:nvSpPr>
      <dsp:spPr>
        <a:xfrm>
          <a:off x="765910" y="9908"/>
          <a:ext cx="5650448" cy="5650448"/>
        </a:xfrm>
        <a:custGeom>
          <a:avLst/>
          <a:gdLst/>
          <a:ahLst/>
          <a:cxnLst/>
          <a:rect l="0" t="0" r="0" b="0"/>
          <a:pathLst>
            <a:path>
              <a:moveTo>
                <a:pt x="2685121" y="5646972"/>
              </a:moveTo>
              <a:arcTo wR="2825224" hR="2825224" stAng="5570548" swAng="6403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660B54-8423-4A89-9C60-2D1E81DAA40C}">
      <dsp:nvSpPr>
        <dsp:cNvPr id="0" name=""/>
        <dsp:cNvSpPr/>
      </dsp:nvSpPr>
      <dsp:spPr>
        <a:xfrm>
          <a:off x="1728191" y="4901992"/>
          <a:ext cx="1496009" cy="6788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التفويض</a:t>
          </a:r>
          <a:endParaRPr lang="ar-SA" sz="2400" kern="1200" dirty="0"/>
        </a:p>
      </dsp:txBody>
      <dsp:txXfrm>
        <a:off x="1761331" y="4935132"/>
        <a:ext cx="1429729" cy="612589"/>
      </dsp:txXfrm>
    </dsp:sp>
    <dsp:sp modelId="{B022D64A-FA64-47E2-8552-4BFB0C39B41A}">
      <dsp:nvSpPr>
        <dsp:cNvPr id="0" name=""/>
        <dsp:cNvSpPr/>
      </dsp:nvSpPr>
      <dsp:spPr>
        <a:xfrm>
          <a:off x="1741098" y="591719"/>
          <a:ext cx="5650448" cy="5650448"/>
        </a:xfrm>
        <a:custGeom>
          <a:avLst/>
          <a:gdLst/>
          <a:ahLst/>
          <a:cxnLst/>
          <a:rect l="0" t="0" r="0" b="0"/>
          <a:pathLst>
            <a:path>
              <a:moveTo>
                <a:pt x="419495" y="4306560"/>
              </a:moveTo>
              <a:arcTo wR="2825224" hR="2825224" stAng="8902629" swAng="5205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9D21EB-9889-45A5-9C34-7497149F4BA4}">
      <dsp:nvSpPr>
        <dsp:cNvPr id="0" name=""/>
        <dsp:cNvSpPr/>
      </dsp:nvSpPr>
      <dsp:spPr>
        <a:xfrm>
          <a:off x="795727" y="3488456"/>
          <a:ext cx="1884354" cy="10260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المركزية واللامركزية</a:t>
          </a:r>
          <a:endParaRPr lang="ar-SA" sz="2400" kern="1200" dirty="0"/>
        </a:p>
      </dsp:txBody>
      <dsp:txXfrm>
        <a:off x="845812" y="3538541"/>
        <a:ext cx="1784184" cy="925832"/>
      </dsp:txXfrm>
    </dsp:sp>
    <dsp:sp modelId="{DF98BC9C-B7C7-443E-BBAA-0A3FBD128B90}">
      <dsp:nvSpPr>
        <dsp:cNvPr id="0" name=""/>
        <dsp:cNvSpPr/>
      </dsp:nvSpPr>
      <dsp:spPr>
        <a:xfrm>
          <a:off x="1599628" y="303191"/>
          <a:ext cx="5650448" cy="5650448"/>
        </a:xfrm>
        <a:custGeom>
          <a:avLst/>
          <a:gdLst/>
          <a:ahLst/>
          <a:cxnLst/>
          <a:rect l="0" t="0" r="0" b="0"/>
          <a:pathLst>
            <a:path>
              <a:moveTo>
                <a:pt x="22104" y="3177943"/>
              </a:moveTo>
              <a:arcTo wR="2825224" hR="2825224" stAng="10369686" swAng="8825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6FD39F-A923-49E9-9E09-A5C016E2A4F5}">
      <dsp:nvSpPr>
        <dsp:cNvPr id="0" name=""/>
        <dsp:cNvSpPr/>
      </dsp:nvSpPr>
      <dsp:spPr>
        <a:xfrm>
          <a:off x="961564" y="1760267"/>
          <a:ext cx="1552679" cy="9902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التنسيق</a:t>
          </a:r>
          <a:endParaRPr lang="ar-SA" sz="2400" kern="1200" dirty="0"/>
        </a:p>
      </dsp:txBody>
      <dsp:txXfrm>
        <a:off x="1009902" y="1808605"/>
        <a:ext cx="1456003" cy="893536"/>
      </dsp:txXfrm>
    </dsp:sp>
    <dsp:sp modelId="{1FA02FA6-8BF6-45ED-9B22-1CCF4796ED43}">
      <dsp:nvSpPr>
        <dsp:cNvPr id="0" name=""/>
        <dsp:cNvSpPr/>
      </dsp:nvSpPr>
      <dsp:spPr>
        <a:xfrm>
          <a:off x="1599628" y="303191"/>
          <a:ext cx="5650448" cy="5650448"/>
        </a:xfrm>
        <a:custGeom>
          <a:avLst/>
          <a:gdLst/>
          <a:ahLst/>
          <a:cxnLst/>
          <a:rect l="0" t="0" r="0" b="0"/>
          <a:pathLst>
            <a:path>
              <a:moveTo>
                <a:pt x="356849" y="1450807"/>
              </a:moveTo>
              <a:arcTo wR="2825224" hR="2825224" stAng="12546570" swAng="8571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A5B635-9357-4B97-AF44-51C7D7DF2829}">
      <dsp:nvSpPr>
        <dsp:cNvPr id="0" name=""/>
        <dsp:cNvSpPr/>
      </dsp:nvSpPr>
      <dsp:spPr>
        <a:xfrm>
          <a:off x="1940575" y="503326"/>
          <a:ext cx="1647303" cy="6788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التوازن والمرونة</a:t>
          </a:r>
          <a:endParaRPr lang="ar-SA" sz="2400" kern="1200" dirty="0"/>
        </a:p>
      </dsp:txBody>
      <dsp:txXfrm>
        <a:off x="1973715" y="536466"/>
        <a:ext cx="1581023" cy="612589"/>
      </dsp:txXfrm>
    </dsp:sp>
    <dsp:sp modelId="{0A5CF3B2-0C0E-4F6C-BCCF-CB2C5104849A}">
      <dsp:nvSpPr>
        <dsp:cNvPr id="0" name=""/>
        <dsp:cNvSpPr/>
      </dsp:nvSpPr>
      <dsp:spPr>
        <a:xfrm>
          <a:off x="1599822" y="303114"/>
          <a:ext cx="5650448" cy="5650448"/>
        </a:xfrm>
        <a:custGeom>
          <a:avLst/>
          <a:gdLst/>
          <a:ahLst/>
          <a:cxnLst/>
          <a:rect l="0" t="0" r="0" b="0"/>
          <a:pathLst>
            <a:path>
              <a:moveTo>
                <a:pt x="1782210" y="199578"/>
              </a:moveTo>
              <a:arcTo wR="2825224" hR="2825224" stAng="14900101" swAng="2046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5B22C-420A-4E1D-B50B-C3232AEACEA5}">
      <dsp:nvSpPr>
        <dsp:cNvPr id="0" name=""/>
        <dsp:cNvSpPr/>
      </dsp:nvSpPr>
      <dsp:spPr>
        <a:xfrm rot="5400000">
          <a:off x="332677" y="2363293"/>
          <a:ext cx="1001390" cy="1666291"/>
        </a:xfrm>
        <a:prstGeom prst="corner">
          <a:avLst>
            <a:gd name="adj1" fmla="val 16120"/>
            <a:gd name="adj2" fmla="val 1611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6200">
            <a:schemeClr val="accent2">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hueOff val="0"/>
              <a:satOff val="0"/>
              <a:lumOff val="0"/>
              <a:alphaOff val="0"/>
              <a:shade val="30000"/>
              <a:satMod val="200000"/>
            </a:schemeClr>
          </a:contourClr>
        </a:sp3d>
      </dsp:spPr>
      <dsp:style>
        <a:lnRef idx="1">
          <a:scrgbClr r="0" g="0" b="0"/>
        </a:lnRef>
        <a:fillRef idx="3">
          <a:scrgbClr r="0" g="0" b="0"/>
        </a:fillRef>
        <a:effectRef idx="3">
          <a:scrgbClr r="0" g="0" b="0"/>
        </a:effectRef>
        <a:fontRef idx="minor">
          <a:schemeClr val="lt1"/>
        </a:fontRef>
      </dsp:style>
    </dsp:sp>
    <dsp:sp modelId="{FD27E18F-EA5B-4E12-BBF5-BB083D0D6D47}">
      <dsp:nvSpPr>
        <dsp:cNvPr id="0" name=""/>
        <dsp:cNvSpPr/>
      </dsp:nvSpPr>
      <dsp:spPr>
        <a:xfrm>
          <a:off x="165520" y="2861155"/>
          <a:ext cx="1504337" cy="131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SA" sz="2000" kern="1200" dirty="0" smtClean="0"/>
            <a:t>إعطاء صورة كاملة عن الهيكل التنظيمي.</a:t>
          </a:r>
          <a:endParaRPr lang="ar-SA" sz="2000" kern="1200" dirty="0">
            <a:solidFill>
              <a:schemeClr val="bg1"/>
            </a:solidFill>
          </a:endParaRPr>
        </a:p>
      </dsp:txBody>
      <dsp:txXfrm>
        <a:off x="165520" y="2861155"/>
        <a:ext cx="1504337" cy="1318639"/>
      </dsp:txXfrm>
    </dsp:sp>
    <dsp:sp modelId="{BE36B34D-D5ED-4C49-9869-9E4E866CF3EC}">
      <dsp:nvSpPr>
        <dsp:cNvPr id="0" name=""/>
        <dsp:cNvSpPr/>
      </dsp:nvSpPr>
      <dsp:spPr>
        <a:xfrm>
          <a:off x="1386020" y="2240619"/>
          <a:ext cx="283837" cy="283837"/>
        </a:xfrm>
        <a:prstGeom prst="triangle">
          <a:avLst>
            <a:gd name="adj" fmla="val 10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6200">
            <a:schemeClr val="accent2">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hueOff val="0"/>
              <a:satOff val="0"/>
              <a:lumOff val="0"/>
              <a:alphaOff val="0"/>
              <a:shade val="30000"/>
              <a:satMod val="200000"/>
            </a:schemeClr>
          </a:contourClr>
        </a:sp3d>
      </dsp:spPr>
      <dsp:style>
        <a:lnRef idx="1">
          <a:scrgbClr r="0" g="0" b="0"/>
        </a:lnRef>
        <a:fillRef idx="3">
          <a:scrgbClr r="0" g="0" b="0"/>
        </a:fillRef>
        <a:effectRef idx="3">
          <a:scrgbClr r="0" g="0" b="0"/>
        </a:effectRef>
        <a:fontRef idx="minor">
          <a:schemeClr val="lt1"/>
        </a:fontRef>
      </dsp:style>
    </dsp:sp>
    <dsp:sp modelId="{A26CDFAC-FE44-461C-A323-856229791BC8}">
      <dsp:nvSpPr>
        <dsp:cNvPr id="0" name=""/>
        <dsp:cNvSpPr/>
      </dsp:nvSpPr>
      <dsp:spPr>
        <a:xfrm rot="5400000">
          <a:off x="2174280" y="1907587"/>
          <a:ext cx="1001390" cy="1666291"/>
        </a:xfrm>
        <a:prstGeom prst="corner">
          <a:avLst>
            <a:gd name="adj1" fmla="val 16120"/>
            <a:gd name="adj2" fmla="val 1611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6200">
            <a:schemeClr val="accent2">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hueOff val="0"/>
              <a:satOff val="0"/>
              <a:lumOff val="0"/>
              <a:alphaOff val="0"/>
              <a:shade val="30000"/>
              <a:satMod val="200000"/>
            </a:schemeClr>
          </a:contourClr>
        </a:sp3d>
      </dsp:spPr>
      <dsp:style>
        <a:lnRef idx="1">
          <a:scrgbClr r="0" g="0" b="0"/>
        </a:lnRef>
        <a:fillRef idx="3">
          <a:scrgbClr r="0" g="0" b="0"/>
        </a:fillRef>
        <a:effectRef idx="3">
          <a:scrgbClr r="0" g="0" b="0"/>
        </a:effectRef>
        <a:fontRef idx="minor">
          <a:schemeClr val="lt1"/>
        </a:fontRef>
      </dsp:style>
    </dsp:sp>
    <dsp:sp modelId="{4B5F001F-E1A1-4358-9565-2CEC98588368}">
      <dsp:nvSpPr>
        <dsp:cNvPr id="0" name=""/>
        <dsp:cNvSpPr/>
      </dsp:nvSpPr>
      <dsp:spPr>
        <a:xfrm>
          <a:off x="2007123" y="2405449"/>
          <a:ext cx="1504337" cy="131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SA" sz="2000" kern="1200" dirty="0" smtClean="0"/>
            <a:t>كيفية تقسيم العمل بين الأفراد والوحدات.</a:t>
          </a:r>
          <a:endParaRPr lang="en-US" sz="2000" kern="1200" dirty="0"/>
        </a:p>
      </dsp:txBody>
      <dsp:txXfrm>
        <a:off x="2007123" y="2405449"/>
        <a:ext cx="1504337" cy="1318639"/>
      </dsp:txXfrm>
    </dsp:sp>
    <dsp:sp modelId="{627AD0EB-9405-4DB0-882C-C081802D57F0}">
      <dsp:nvSpPr>
        <dsp:cNvPr id="0" name=""/>
        <dsp:cNvSpPr/>
      </dsp:nvSpPr>
      <dsp:spPr>
        <a:xfrm>
          <a:off x="3227623" y="1784912"/>
          <a:ext cx="283837" cy="283837"/>
        </a:xfrm>
        <a:prstGeom prst="triangle">
          <a:avLst>
            <a:gd name="adj" fmla="val 10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6200">
            <a:schemeClr val="accent2">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hueOff val="0"/>
              <a:satOff val="0"/>
              <a:lumOff val="0"/>
              <a:alphaOff val="0"/>
              <a:shade val="30000"/>
              <a:satMod val="200000"/>
            </a:schemeClr>
          </a:contourClr>
        </a:sp3d>
      </dsp:spPr>
      <dsp:style>
        <a:lnRef idx="1">
          <a:scrgbClr r="0" g="0" b="0"/>
        </a:lnRef>
        <a:fillRef idx="3">
          <a:scrgbClr r="0" g="0" b="0"/>
        </a:fillRef>
        <a:effectRef idx="3">
          <a:scrgbClr r="0" g="0" b="0"/>
        </a:effectRef>
        <a:fontRef idx="minor">
          <a:schemeClr val="lt1"/>
        </a:fontRef>
      </dsp:style>
    </dsp:sp>
    <dsp:sp modelId="{102B07A4-BD56-4224-AB69-D4A1DBAD926F}">
      <dsp:nvSpPr>
        <dsp:cNvPr id="0" name=""/>
        <dsp:cNvSpPr/>
      </dsp:nvSpPr>
      <dsp:spPr>
        <a:xfrm rot="5400000">
          <a:off x="4015883" y="1451880"/>
          <a:ext cx="1001390" cy="1666291"/>
        </a:xfrm>
        <a:prstGeom prst="corner">
          <a:avLst>
            <a:gd name="adj1" fmla="val 16120"/>
            <a:gd name="adj2" fmla="val 1611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6200">
            <a:schemeClr val="accent2">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hueOff val="0"/>
              <a:satOff val="0"/>
              <a:lumOff val="0"/>
              <a:alphaOff val="0"/>
              <a:shade val="30000"/>
              <a:satMod val="200000"/>
            </a:schemeClr>
          </a:contourClr>
        </a:sp3d>
      </dsp:spPr>
      <dsp:style>
        <a:lnRef idx="1">
          <a:scrgbClr r="0" g="0" b="0"/>
        </a:lnRef>
        <a:fillRef idx="3">
          <a:scrgbClr r="0" g="0" b="0"/>
        </a:fillRef>
        <a:effectRef idx="3">
          <a:scrgbClr r="0" g="0" b="0"/>
        </a:effectRef>
        <a:fontRef idx="minor">
          <a:schemeClr val="lt1"/>
        </a:fontRef>
      </dsp:style>
    </dsp:sp>
    <dsp:sp modelId="{6B197617-BAF5-4EE2-A701-425589E5E133}">
      <dsp:nvSpPr>
        <dsp:cNvPr id="0" name=""/>
        <dsp:cNvSpPr/>
      </dsp:nvSpPr>
      <dsp:spPr>
        <a:xfrm>
          <a:off x="3848726" y="1949742"/>
          <a:ext cx="1504337" cy="131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SA" sz="2000" kern="1200" dirty="0" smtClean="0"/>
            <a:t>توضيح المستويات الإدارية.</a:t>
          </a:r>
          <a:endParaRPr lang="en-US" sz="2000" kern="1200" dirty="0"/>
        </a:p>
      </dsp:txBody>
      <dsp:txXfrm>
        <a:off x="3848726" y="1949742"/>
        <a:ext cx="1504337" cy="1318639"/>
      </dsp:txXfrm>
    </dsp:sp>
    <dsp:sp modelId="{27323D64-A827-48B5-8F92-FA0DE7EA54F9}">
      <dsp:nvSpPr>
        <dsp:cNvPr id="0" name=""/>
        <dsp:cNvSpPr/>
      </dsp:nvSpPr>
      <dsp:spPr>
        <a:xfrm>
          <a:off x="5069226" y="1329206"/>
          <a:ext cx="283837" cy="283837"/>
        </a:xfrm>
        <a:prstGeom prst="triangle">
          <a:avLst>
            <a:gd name="adj" fmla="val 10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6200">
            <a:schemeClr val="accent2">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hueOff val="0"/>
              <a:satOff val="0"/>
              <a:lumOff val="0"/>
              <a:alphaOff val="0"/>
              <a:shade val="30000"/>
              <a:satMod val="200000"/>
            </a:schemeClr>
          </a:contourClr>
        </a:sp3d>
      </dsp:spPr>
      <dsp:style>
        <a:lnRef idx="1">
          <a:scrgbClr r="0" g="0" b="0"/>
        </a:lnRef>
        <a:fillRef idx="3">
          <a:scrgbClr r="0" g="0" b="0"/>
        </a:fillRef>
        <a:effectRef idx="3">
          <a:scrgbClr r="0" g="0" b="0"/>
        </a:effectRef>
        <a:fontRef idx="minor">
          <a:schemeClr val="lt1"/>
        </a:fontRef>
      </dsp:style>
    </dsp:sp>
    <dsp:sp modelId="{A2509E68-F98E-4763-AB33-6681725E33A9}">
      <dsp:nvSpPr>
        <dsp:cNvPr id="0" name=""/>
        <dsp:cNvSpPr/>
      </dsp:nvSpPr>
      <dsp:spPr>
        <a:xfrm rot="5400000">
          <a:off x="5857485" y="996174"/>
          <a:ext cx="1001390" cy="1666291"/>
        </a:xfrm>
        <a:prstGeom prst="corner">
          <a:avLst>
            <a:gd name="adj1" fmla="val 16120"/>
            <a:gd name="adj2" fmla="val 1611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6200">
            <a:schemeClr val="accent2">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hueOff val="0"/>
              <a:satOff val="0"/>
              <a:lumOff val="0"/>
              <a:alphaOff val="0"/>
              <a:shade val="30000"/>
              <a:satMod val="200000"/>
            </a:schemeClr>
          </a:contourClr>
        </a:sp3d>
      </dsp:spPr>
      <dsp:style>
        <a:lnRef idx="1">
          <a:scrgbClr r="0" g="0" b="0"/>
        </a:lnRef>
        <a:fillRef idx="3">
          <a:scrgbClr r="0" g="0" b="0"/>
        </a:fillRef>
        <a:effectRef idx="3">
          <a:scrgbClr r="0" g="0" b="0"/>
        </a:effectRef>
        <a:fontRef idx="minor">
          <a:schemeClr val="lt1"/>
        </a:fontRef>
      </dsp:style>
    </dsp:sp>
    <dsp:sp modelId="{C1A03680-5F58-46DF-955D-706B7C81E0AF}">
      <dsp:nvSpPr>
        <dsp:cNvPr id="0" name=""/>
        <dsp:cNvSpPr/>
      </dsp:nvSpPr>
      <dsp:spPr>
        <a:xfrm>
          <a:off x="5690328" y="1494036"/>
          <a:ext cx="1504337" cy="131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SA" sz="2000" kern="1200" dirty="0" smtClean="0"/>
            <a:t>إعطاء صورة لنطاق الإشراف .</a:t>
          </a:r>
          <a:endParaRPr lang="en-US" sz="2000" kern="1200" dirty="0"/>
        </a:p>
      </dsp:txBody>
      <dsp:txXfrm>
        <a:off x="5690328" y="1494036"/>
        <a:ext cx="1504337" cy="1318639"/>
      </dsp:txXfrm>
    </dsp:sp>
    <dsp:sp modelId="{369BC08C-CEDE-4BAB-A595-E1C87E31946B}">
      <dsp:nvSpPr>
        <dsp:cNvPr id="0" name=""/>
        <dsp:cNvSpPr/>
      </dsp:nvSpPr>
      <dsp:spPr>
        <a:xfrm>
          <a:off x="6910829" y="873500"/>
          <a:ext cx="283837" cy="283837"/>
        </a:xfrm>
        <a:prstGeom prst="triangle">
          <a:avLst>
            <a:gd name="adj" fmla="val 10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6200">
            <a:schemeClr val="accent2">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hueOff val="0"/>
              <a:satOff val="0"/>
              <a:lumOff val="0"/>
              <a:alphaOff val="0"/>
              <a:shade val="30000"/>
              <a:satMod val="200000"/>
            </a:schemeClr>
          </a:contourClr>
        </a:sp3d>
      </dsp:spPr>
      <dsp:style>
        <a:lnRef idx="1">
          <a:scrgbClr r="0" g="0" b="0"/>
        </a:lnRef>
        <a:fillRef idx="3">
          <a:scrgbClr r="0" g="0" b="0"/>
        </a:fillRef>
        <a:effectRef idx="3">
          <a:scrgbClr r="0" g="0" b="0"/>
        </a:effectRef>
        <a:fontRef idx="minor">
          <a:schemeClr val="lt1"/>
        </a:fontRef>
      </dsp:style>
    </dsp:sp>
    <dsp:sp modelId="{E3B23135-A9FF-4317-927C-963BA977F4C2}">
      <dsp:nvSpPr>
        <dsp:cNvPr id="0" name=""/>
        <dsp:cNvSpPr/>
      </dsp:nvSpPr>
      <dsp:spPr>
        <a:xfrm rot="5400000">
          <a:off x="7699088" y="540467"/>
          <a:ext cx="1001390" cy="1666291"/>
        </a:xfrm>
        <a:prstGeom prst="corner">
          <a:avLst>
            <a:gd name="adj1" fmla="val 16120"/>
            <a:gd name="adj2" fmla="val 1611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6200">
            <a:schemeClr val="accent2">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hueOff val="0"/>
              <a:satOff val="0"/>
              <a:lumOff val="0"/>
              <a:alphaOff val="0"/>
              <a:shade val="30000"/>
              <a:satMod val="200000"/>
            </a:schemeClr>
          </a:contourClr>
        </a:sp3d>
      </dsp:spPr>
      <dsp:style>
        <a:lnRef idx="1">
          <a:scrgbClr r="0" g="0" b="0"/>
        </a:lnRef>
        <a:fillRef idx="3">
          <a:scrgbClr r="0" g="0" b="0"/>
        </a:fillRef>
        <a:effectRef idx="3">
          <a:scrgbClr r="0" g="0" b="0"/>
        </a:effectRef>
        <a:fontRef idx="minor">
          <a:schemeClr val="lt1"/>
        </a:fontRef>
      </dsp:style>
    </dsp:sp>
    <dsp:sp modelId="{74281D73-E7DC-4122-96BD-5771A3385ABF}">
      <dsp:nvSpPr>
        <dsp:cNvPr id="0" name=""/>
        <dsp:cNvSpPr/>
      </dsp:nvSpPr>
      <dsp:spPr>
        <a:xfrm>
          <a:off x="7531931" y="1038330"/>
          <a:ext cx="1504337" cy="131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SA" sz="2000" kern="1200" dirty="0" smtClean="0"/>
            <a:t>توضيح خطوط السلطة والمسؤولية.</a:t>
          </a:r>
          <a:endParaRPr lang="en-US" sz="2000" kern="1200" dirty="0"/>
        </a:p>
      </dsp:txBody>
      <dsp:txXfrm>
        <a:off x="7531931" y="1038330"/>
        <a:ext cx="1504337" cy="131863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ED3CD70-A955-4113-9492-EBABA91AB53A}" type="datetimeFigureOut">
              <a:rPr lang="ar-SA" smtClean="0"/>
              <a:t>04/02/1438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60FAB0B-BBB4-46CB-A841-188E6B419A1E}" type="slidenum">
              <a:rPr lang="ar-SA" smtClean="0"/>
              <a:t>‹#›</a:t>
            </a:fld>
            <a:endParaRPr lang="ar-SA"/>
          </a:p>
        </p:txBody>
      </p:sp>
    </p:spTree>
    <p:extLst>
      <p:ext uri="{BB962C8B-B14F-4D97-AF65-F5344CB8AC3E}">
        <p14:creationId xmlns:p14="http://schemas.microsoft.com/office/powerpoint/2010/main" val="30920015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FAB0B-BBB4-46CB-A841-188E6B419A1E}" type="slidenum">
              <a:rPr lang="ar-SA" smtClean="0"/>
              <a:t>51</a:t>
            </a:fld>
            <a:endParaRPr lang="ar-SA"/>
          </a:p>
        </p:txBody>
      </p:sp>
    </p:spTree>
    <p:extLst>
      <p:ext uri="{BB962C8B-B14F-4D97-AF65-F5344CB8AC3E}">
        <p14:creationId xmlns:p14="http://schemas.microsoft.com/office/powerpoint/2010/main" val="29713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D424B1D6-14E7-4C16-8BC6-2806D5CE88C9}" type="datetimeFigureOut">
              <a:rPr lang="ar-SA" smtClean="0"/>
              <a:t>04/02/1438</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5F89DADB-ABD6-47D6-A269-34437552B02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424B1D6-14E7-4C16-8BC6-2806D5CE88C9}" type="datetimeFigureOut">
              <a:rPr lang="ar-SA" smtClean="0"/>
              <a:t>04/02/1438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F89DADB-ABD6-47D6-A269-34437552B02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424B1D6-14E7-4C16-8BC6-2806D5CE88C9}" type="datetimeFigureOut">
              <a:rPr lang="ar-SA" smtClean="0"/>
              <a:t>04/02/1438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F89DADB-ABD6-47D6-A269-34437552B02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424B1D6-14E7-4C16-8BC6-2806D5CE88C9}" type="datetimeFigureOut">
              <a:rPr lang="ar-SA" smtClean="0"/>
              <a:t>04/02/1438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F89DADB-ABD6-47D6-A269-34437552B02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424B1D6-14E7-4C16-8BC6-2806D5CE88C9}" type="datetimeFigureOut">
              <a:rPr lang="ar-SA" smtClean="0"/>
              <a:t>04/02/1438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F89DADB-ABD6-47D6-A269-34437552B02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D424B1D6-14E7-4C16-8BC6-2806D5CE88C9}" type="datetimeFigureOut">
              <a:rPr lang="ar-SA" smtClean="0"/>
              <a:t>04/02/1438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F89DADB-ABD6-47D6-A269-34437552B02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D424B1D6-14E7-4C16-8BC6-2806D5CE88C9}" type="datetimeFigureOut">
              <a:rPr lang="ar-SA" smtClean="0"/>
              <a:t>04/02/1438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F89DADB-ABD6-47D6-A269-34437552B02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D424B1D6-14E7-4C16-8BC6-2806D5CE88C9}" type="datetimeFigureOut">
              <a:rPr lang="ar-SA" smtClean="0"/>
              <a:t>04/02/1438</a:t>
            </a:fld>
            <a:endParaRPr lang="ar-SA"/>
          </a:p>
        </p:txBody>
      </p:sp>
      <p:sp>
        <p:nvSpPr>
          <p:cNvPr id="8" name="عنصر نائب لرقم الشريحة 7"/>
          <p:cNvSpPr>
            <a:spLocks noGrp="1"/>
          </p:cNvSpPr>
          <p:nvPr>
            <p:ph type="sldNum" sz="quarter" idx="11"/>
          </p:nvPr>
        </p:nvSpPr>
        <p:spPr/>
        <p:txBody>
          <a:bodyPr/>
          <a:lstStyle/>
          <a:p>
            <a:fld id="{5F89DADB-ABD6-47D6-A269-34437552B02B}" type="slidenum">
              <a:rPr lang="ar-SA" smtClean="0"/>
              <a:t>‹#›</a:t>
            </a:fld>
            <a:endParaRPr lang="ar-SA"/>
          </a:p>
        </p:txBody>
      </p:sp>
      <p:sp>
        <p:nvSpPr>
          <p:cNvPr id="9" name="عنصر نائب للتذييل 8"/>
          <p:cNvSpPr>
            <a:spLocks noGrp="1"/>
          </p:cNvSpPr>
          <p:nvPr>
            <p:ph type="ftr" sz="quarter" idx="12"/>
          </p:nvPr>
        </p:nvSpPr>
        <p:spPr/>
        <p:txBody>
          <a:bodyPr/>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424B1D6-14E7-4C16-8BC6-2806D5CE88C9}" type="datetimeFigureOut">
              <a:rPr lang="ar-SA" smtClean="0"/>
              <a:t>04/02/1438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F89DADB-ABD6-47D6-A269-34437552B02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D424B1D6-14E7-4C16-8BC6-2806D5CE88C9}" type="datetimeFigureOut">
              <a:rPr lang="ar-SA" smtClean="0"/>
              <a:t>04/02/1438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156448" y="6422064"/>
            <a:ext cx="762000" cy="365125"/>
          </a:xfrm>
        </p:spPr>
        <p:txBody>
          <a:bodyPr/>
          <a:lstStyle/>
          <a:p>
            <a:fld id="{5F89DADB-ABD6-47D6-A269-34437552B02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D424B1D6-14E7-4C16-8BC6-2806D5CE88C9}" type="datetimeFigureOut">
              <a:rPr lang="ar-SA" smtClean="0"/>
              <a:t>04/02/1438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F89DADB-ABD6-47D6-A269-34437552B02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424B1D6-14E7-4C16-8BC6-2806D5CE88C9}" type="datetimeFigureOut">
              <a:rPr lang="ar-SA" smtClean="0"/>
              <a:t>04/02/1438</a:t>
            </a:fld>
            <a:endParaRPr lang="ar-SA"/>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SA"/>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F89DADB-ABD6-47D6-A269-34437552B02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18" Type="http://schemas.openxmlformats.org/officeDocument/2006/relationships/image" Target="../media/image1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17" Type="http://schemas.openxmlformats.org/officeDocument/2006/relationships/image" Target="../media/image16.emf"/><Relationship Id="rId2" Type="http://schemas.openxmlformats.org/officeDocument/2006/relationships/image" Target="../media/image1.emf"/><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grpSp>
        <p:nvGrpSpPr>
          <p:cNvPr id="4" name="Group 4"/>
          <p:cNvGrpSpPr>
            <a:grpSpLocks noChangeAspect="1"/>
          </p:cNvGrpSpPr>
          <p:nvPr/>
        </p:nvGrpSpPr>
        <p:grpSpPr bwMode="auto">
          <a:xfrm>
            <a:off x="7938" y="11113"/>
            <a:ext cx="9242425" cy="7067550"/>
            <a:chOff x="5" y="7"/>
            <a:chExt cx="5822" cy="4452"/>
          </a:xfrm>
        </p:grpSpPr>
        <p:sp>
          <p:nvSpPr>
            <p:cNvPr id="5" name="AutoShape 3"/>
            <p:cNvSpPr>
              <a:spLocks noChangeAspect="1" noChangeArrowheads="1" noTextEdit="1"/>
            </p:cNvSpPr>
            <p:nvPr/>
          </p:nvSpPr>
          <p:spPr bwMode="auto">
            <a:xfrm>
              <a:off x="5" y="7"/>
              <a:ext cx="5750" cy="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6" name="Rectangle 5"/>
            <p:cNvSpPr>
              <a:spLocks noChangeArrowheads="1"/>
            </p:cNvSpPr>
            <p:nvPr/>
          </p:nvSpPr>
          <p:spPr bwMode="auto">
            <a:xfrm>
              <a:off x="5" y="7"/>
              <a:ext cx="5759" cy="4319"/>
            </a:xfrm>
            <a:prstGeom prst="rect">
              <a:avLst/>
            </a:prstGeom>
            <a:solidFill>
              <a:srgbClr val="4A00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grpSp>
          <p:nvGrpSpPr>
            <p:cNvPr id="7" name="Group 8"/>
            <p:cNvGrpSpPr>
              <a:grpSpLocks/>
            </p:cNvGrpSpPr>
            <p:nvPr/>
          </p:nvGrpSpPr>
          <p:grpSpPr bwMode="auto">
            <a:xfrm>
              <a:off x="563" y="1171"/>
              <a:ext cx="5202" cy="3157"/>
              <a:chOff x="563" y="1171"/>
              <a:chExt cx="5202" cy="3157"/>
            </a:xfrm>
          </p:grpSpPr>
          <p:pic>
            <p:nvPicPr>
              <p:cNvPr id="103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 y="1171"/>
                <a:ext cx="5202" cy="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 y="1171"/>
                <a:ext cx="5202" cy="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9"/>
            <p:cNvSpPr>
              <a:spLocks noChangeArrowheads="1"/>
            </p:cNvSpPr>
            <p:nvPr/>
          </p:nvSpPr>
          <p:spPr bwMode="auto">
            <a:xfrm>
              <a:off x="5765" y="4242"/>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 name="Group 12"/>
            <p:cNvGrpSpPr>
              <a:grpSpLocks/>
            </p:cNvGrpSpPr>
            <p:nvPr/>
          </p:nvGrpSpPr>
          <p:grpSpPr bwMode="auto">
            <a:xfrm>
              <a:off x="5" y="1171"/>
              <a:ext cx="558" cy="3157"/>
              <a:chOff x="5" y="1171"/>
              <a:chExt cx="558" cy="3157"/>
            </a:xfrm>
          </p:grpSpPr>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 y="1171"/>
                <a:ext cx="558" cy="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 y="1171"/>
                <a:ext cx="558" cy="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p:cNvSpPr>
              <a:spLocks noChangeArrowheads="1"/>
            </p:cNvSpPr>
            <p:nvPr/>
          </p:nvSpPr>
          <p:spPr bwMode="auto">
            <a:xfrm>
              <a:off x="563" y="4242"/>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 name="Group 16"/>
            <p:cNvGrpSpPr>
              <a:grpSpLocks/>
            </p:cNvGrpSpPr>
            <p:nvPr/>
          </p:nvGrpSpPr>
          <p:grpSpPr bwMode="auto">
            <a:xfrm>
              <a:off x="557" y="1632"/>
              <a:ext cx="13" cy="2694"/>
              <a:chOff x="557" y="1632"/>
              <a:chExt cx="13" cy="2694"/>
            </a:xfrm>
          </p:grpSpPr>
          <p:pic>
            <p:nvPicPr>
              <p:cNvPr id="1038"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 y="1632"/>
                <a:ext cx="13"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 y="1632"/>
                <a:ext cx="13"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7"/>
            <p:cNvSpPr>
              <a:spLocks noChangeArrowheads="1"/>
            </p:cNvSpPr>
            <p:nvPr/>
          </p:nvSpPr>
          <p:spPr bwMode="auto">
            <a:xfrm>
              <a:off x="570" y="4240"/>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8"/>
            <p:cNvSpPr>
              <a:spLocks noChangeArrowheads="1"/>
            </p:cNvSpPr>
            <p:nvPr/>
          </p:nvSpPr>
          <p:spPr bwMode="auto">
            <a:xfrm>
              <a:off x="557" y="4326"/>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4" name="Group 21"/>
            <p:cNvGrpSpPr>
              <a:grpSpLocks/>
            </p:cNvGrpSpPr>
            <p:nvPr/>
          </p:nvGrpSpPr>
          <p:grpSpPr bwMode="auto">
            <a:xfrm>
              <a:off x="1025" y="1165"/>
              <a:ext cx="4740" cy="12"/>
              <a:chOff x="1025" y="1165"/>
              <a:chExt cx="4740" cy="12"/>
            </a:xfrm>
          </p:grpSpPr>
          <p:pic>
            <p:nvPicPr>
              <p:cNvPr id="1043"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5" y="1165"/>
                <a:ext cx="4740"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5" y="1165"/>
                <a:ext cx="4740"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22"/>
            <p:cNvSpPr>
              <a:spLocks noChangeArrowheads="1"/>
            </p:cNvSpPr>
            <p:nvPr/>
          </p:nvSpPr>
          <p:spPr bwMode="auto">
            <a:xfrm>
              <a:off x="5765" y="1091"/>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
            <p:cNvSpPr>
              <a:spLocks noChangeArrowheads="1"/>
            </p:cNvSpPr>
            <p:nvPr/>
          </p:nvSpPr>
          <p:spPr bwMode="auto">
            <a:xfrm>
              <a:off x="1025" y="1179"/>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104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 y="1381"/>
              <a:ext cx="1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5"/>
            <p:cNvSpPr>
              <a:spLocks noChangeArrowheads="1"/>
            </p:cNvSpPr>
            <p:nvPr/>
          </p:nvSpPr>
          <p:spPr bwMode="auto">
            <a:xfrm>
              <a:off x="570" y="1547"/>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6"/>
            <p:cNvSpPr>
              <a:spLocks noChangeArrowheads="1"/>
            </p:cNvSpPr>
            <p:nvPr/>
          </p:nvSpPr>
          <p:spPr bwMode="auto">
            <a:xfrm>
              <a:off x="557" y="1634"/>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1051"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7" y="11"/>
              <a:ext cx="13"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8"/>
            <p:cNvSpPr>
              <a:spLocks noChangeArrowheads="1"/>
            </p:cNvSpPr>
            <p:nvPr/>
          </p:nvSpPr>
          <p:spPr bwMode="auto">
            <a:xfrm>
              <a:off x="570" y="621"/>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9"/>
            <p:cNvSpPr>
              <a:spLocks noChangeArrowheads="1"/>
            </p:cNvSpPr>
            <p:nvPr/>
          </p:nvSpPr>
          <p:spPr bwMode="auto">
            <a:xfrm>
              <a:off x="557" y="707"/>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1054" name="Picture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 y="709"/>
              <a:ext cx="1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1"/>
            <p:cNvSpPr>
              <a:spLocks noChangeArrowheads="1"/>
            </p:cNvSpPr>
            <p:nvPr/>
          </p:nvSpPr>
          <p:spPr bwMode="auto">
            <a:xfrm>
              <a:off x="570" y="875"/>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32"/>
            <p:cNvSpPr>
              <a:spLocks noChangeArrowheads="1"/>
            </p:cNvSpPr>
            <p:nvPr/>
          </p:nvSpPr>
          <p:spPr bwMode="auto">
            <a:xfrm>
              <a:off x="557" y="963"/>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1057" name="Picture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 y="961"/>
              <a:ext cx="13"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4"/>
            <p:cNvSpPr>
              <a:spLocks noChangeArrowheads="1"/>
            </p:cNvSpPr>
            <p:nvPr/>
          </p:nvSpPr>
          <p:spPr bwMode="auto">
            <a:xfrm>
              <a:off x="570" y="1296"/>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35"/>
            <p:cNvSpPr>
              <a:spLocks noChangeArrowheads="1"/>
            </p:cNvSpPr>
            <p:nvPr/>
          </p:nvSpPr>
          <p:spPr bwMode="auto">
            <a:xfrm>
              <a:off x="557" y="1382"/>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1060"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 y="1165"/>
              <a:ext cx="350"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7"/>
            <p:cNvSpPr>
              <a:spLocks noChangeArrowheads="1"/>
            </p:cNvSpPr>
            <p:nvPr/>
          </p:nvSpPr>
          <p:spPr bwMode="auto">
            <a:xfrm>
              <a:off x="355" y="1091"/>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38"/>
            <p:cNvSpPr>
              <a:spLocks noChangeArrowheads="1"/>
            </p:cNvSpPr>
            <p:nvPr/>
          </p:nvSpPr>
          <p:spPr bwMode="auto">
            <a:xfrm>
              <a:off x="5" y="1179"/>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1063"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2" y="1165"/>
              <a:ext cx="253"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0"/>
            <p:cNvSpPr>
              <a:spLocks noChangeArrowheads="1"/>
            </p:cNvSpPr>
            <p:nvPr/>
          </p:nvSpPr>
          <p:spPr bwMode="auto">
            <a:xfrm>
              <a:off x="1025" y="1091"/>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41"/>
            <p:cNvSpPr>
              <a:spLocks noChangeArrowheads="1"/>
            </p:cNvSpPr>
            <p:nvPr/>
          </p:nvSpPr>
          <p:spPr bwMode="auto">
            <a:xfrm>
              <a:off x="772" y="1179"/>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1066" name="Picture 4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4" y="1165"/>
              <a:ext cx="420"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43"/>
            <p:cNvSpPr>
              <a:spLocks noChangeArrowheads="1"/>
            </p:cNvSpPr>
            <p:nvPr/>
          </p:nvSpPr>
          <p:spPr bwMode="auto">
            <a:xfrm>
              <a:off x="774" y="1091"/>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44"/>
            <p:cNvSpPr>
              <a:spLocks noChangeArrowheads="1"/>
            </p:cNvSpPr>
            <p:nvPr/>
          </p:nvSpPr>
          <p:spPr bwMode="auto">
            <a:xfrm>
              <a:off x="354" y="1179"/>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48"/>
            <p:cNvSpPr>
              <a:spLocks noChangeArrowheads="1"/>
            </p:cNvSpPr>
            <p:nvPr/>
          </p:nvSpPr>
          <p:spPr bwMode="auto">
            <a:xfrm>
              <a:off x="3831" y="2263"/>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49"/>
            <p:cNvSpPr>
              <a:spLocks noChangeArrowheads="1"/>
            </p:cNvSpPr>
            <p:nvPr/>
          </p:nvSpPr>
          <p:spPr bwMode="auto">
            <a:xfrm>
              <a:off x="2304" y="2350"/>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53"/>
            <p:cNvSpPr>
              <a:spLocks noChangeArrowheads="1"/>
            </p:cNvSpPr>
            <p:nvPr/>
          </p:nvSpPr>
          <p:spPr bwMode="auto">
            <a:xfrm>
              <a:off x="3890" y="2721"/>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54"/>
            <p:cNvSpPr>
              <a:spLocks noChangeArrowheads="1"/>
            </p:cNvSpPr>
            <p:nvPr/>
          </p:nvSpPr>
          <p:spPr bwMode="auto">
            <a:xfrm>
              <a:off x="2243" y="2808"/>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58"/>
            <p:cNvSpPr>
              <a:spLocks noChangeArrowheads="1"/>
            </p:cNvSpPr>
            <p:nvPr/>
          </p:nvSpPr>
          <p:spPr bwMode="auto">
            <a:xfrm>
              <a:off x="3673" y="2273"/>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59"/>
            <p:cNvSpPr>
              <a:spLocks noChangeArrowheads="1"/>
            </p:cNvSpPr>
            <p:nvPr/>
          </p:nvSpPr>
          <p:spPr bwMode="auto">
            <a:xfrm>
              <a:off x="2571" y="2359"/>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0" name="Group 62"/>
            <p:cNvGrpSpPr>
              <a:grpSpLocks/>
            </p:cNvGrpSpPr>
            <p:nvPr/>
          </p:nvGrpSpPr>
          <p:grpSpPr bwMode="auto">
            <a:xfrm>
              <a:off x="5" y="218"/>
              <a:ext cx="2610" cy="726"/>
              <a:chOff x="5" y="218"/>
              <a:chExt cx="2610" cy="726"/>
            </a:xfrm>
          </p:grpSpPr>
          <p:pic>
            <p:nvPicPr>
              <p:cNvPr id="1084" name="Picture 6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 y="218"/>
                <a:ext cx="261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6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 y="218"/>
                <a:ext cx="261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63"/>
            <p:cNvSpPr>
              <a:spLocks noChangeArrowheads="1"/>
            </p:cNvSpPr>
            <p:nvPr/>
          </p:nvSpPr>
          <p:spPr bwMode="auto">
            <a:xfrm>
              <a:off x="2615" y="858"/>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64"/>
            <p:cNvSpPr>
              <a:spLocks noChangeArrowheads="1"/>
            </p:cNvSpPr>
            <p:nvPr/>
          </p:nvSpPr>
          <p:spPr bwMode="auto">
            <a:xfrm>
              <a:off x="5" y="944"/>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Freeform 65"/>
            <p:cNvSpPr>
              <a:spLocks/>
            </p:cNvSpPr>
            <p:nvPr/>
          </p:nvSpPr>
          <p:spPr bwMode="auto">
            <a:xfrm>
              <a:off x="5" y="215"/>
              <a:ext cx="2608" cy="726"/>
            </a:xfrm>
            <a:custGeom>
              <a:avLst/>
              <a:gdLst>
                <a:gd name="T0" fmla="*/ 0 w 2608"/>
                <a:gd name="T1" fmla="*/ 0 h 726"/>
                <a:gd name="T2" fmla="*/ 1304 w 2608"/>
                <a:gd name="T3" fmla="*/ 0 h 726"/>
                <a:gd name="T4" fmla="*/ 1410 w 2608"/>
                <a:gd name="T5" fmla="*/ 1 h 726"/>
                <a:gd name="T6" fmla="*/ 1515 w 2608"/>
                <a:gd name="T7" fmla="*/ 5 h 726"/>
                <a:gd name="T8" fmla="*/ 1617 w 2608"/>
                <a:gd name="T9" fmla="*/ 11 h 726"/>
                <a:gd name="T10" fmla="*/ 1716 w 2608"/>
                <a:gd name="T11" fmla="*/ 19 h 726"/>
                <a:gd name="T12" fmla="*/ 1811 w 2608"/>
                <a:gd name="T13" fmla="*/ 29 h 726"/>
                <a:gd name="T14" fmla="*/ 1903 w 2608"/>
                <a:gd name="T15" fmla="*/ 41 h 726"/>
                <a:gd name="T16" fmla="*/ 1990 w 2608"/>
                <a:gd name="T17" fmla="*/ 54 h 726"/>
                <a:gd name="T18" fmla="*/ 2074 w 2608"/>
                <a:gd name="T19" fmla="*/ 70 h 726"/>
                <a:gd name="T20" fmla="*/ 2152 w 2608"/>
                <a:gd name="T21" fmla="*/ 88 h 726"/>
                <a:gd name="T22" fmla="*/ 2226 w 2608"/>
                <a:gd name="T23" fmla="*/ 106 h 726"/>
                <a:gd name="T24" fmla="*/ 2294 w 2608"/>
                <a:gd name="T25" fmla="*/ 127 h 726"/>
                <a:gd name="T26" fmla="*/ 2356 w 2608"/>
                <a:gd name="T27" fmla="*/ 149 h 726"/>
                <a:gd name="T28" fmla="*/ 2412 w 2608"/>
                <a:gd name="T29" fmla="*/ 172 h 726"/>
                <a:gd name="T30" fmla="*/ 2462 w 2608"/>
                <a:gd name="T31" fmla="*/ 196 h 726"/>
                <a:gd name="T32" fmla="*/ 2505 w 2608"/>
                <a:gd name="T33" fmla="*/ 222 h 726"/>
                <a:gd name="T34" fmla="*/ 2541 w 2608"/>
                <a:gd name="T35" fmla="*/ 248 h 726"/>
                <a:gd name="T36" fmla="*/ 2570 w 2608"/>
                <a:gd name="T37" fmla="*/ 276 h 726"/>
                <a:gd name="T38" fmla="*/ 2590 w 2608"/>
                <a:gd name="T39" fmla="*/ 304 h 726"/>
                <a:gd name="T40" fmla="*/ 2603 w 2608"/>
                <a:gd name="T41" fmla="*/ 333 h 726"/>
                <a:gd name="T42" fmla="*/ 2608 w 2608"/>
                <a:gd name="T43" fmla="*/ 363 h 726"/>
                <a:gd name="T44" fmla="*/ 2603 w 2608"/>
                <a:gd name="T45" fmla="*/ 393 h 726"/>
                <a:gd name="T46" fmla="*/ 2590 w 2608"/>
                <a:gd name="T47" fmla="*/ 422 h 726"/>
                <a:gd name="T48" fmla="*/ 2570 w 2608"/>
                <a:gd name="T49" fmla="*/ 450 h 726"/>
                <a:gd name="T50" fmla="*/ 2541 w 2608"/>
                <a:gd name="T51" fmla="*/ 478 h 726"/>
                <a:gd name="T52" fmla="*/ 2505 w 2608"/>
                <a:gd name="T53" fmla="*/ 504 h 726"/>
                <a:gd name="T54" fmla="*/ 2462 w 2608"/>
                <a:gd name="T55" fmla="*/ 530 h 726"/>
                <a:gd name="T56" fmla="*/ 2412 w 2608"/>
                <a:gd name="T57" fmla="*/ 554 h 726"/>
                <a:gd name="T58" fmla="*/ 2356 w 2608"/>
                <a:gd name="T59" fmla="*/ 577 h 726"/>
                <a:gd name="T60" fmla="*/ 2294 w 2608"/>
                <a:gd name="T61" fmla="*/ 600 h 726"/>
                <a:gd name="T62" fmla="*/ 2226 w 2608"/>
                <a:gd name="T63" fmla="*/ 620 h 726"/>
                <a:gd name="T64" fmla="*/ 2152 w 2608"/>
                <a:gd name="T65" fmla="*/ 639 h 726"/>
                <a:gd name="T66" fmla="*/ 2074 w 2608"/>
                <a:gd name="T67" fmla="*/ 656 h 726"/>
                <a:gd name="T68" fmla="*/ 1990 w 2608"/>
                <a:gd name="T69" fmla="*/ 672 h 726"/>
                <a:gd name="T70" fmla="*/ 1903 w 2608"/>
                <a:gd name="T71" fmla="*/ 685 h 726"/>
                <a:gd name="T72" fmla="*/ 1811 w 2608"/>
                <a:gd name="T73" fmla="*/ 697 h 726"/>
                <a:gd name="T74" fmla="*/ 1716 w 2608"/>
                <a:gd name="T75" fmla="*/ 708 h 726"/>
                <a:gd name="T76" fmla="*/ 1617 w 2608"/>
                <a:gd name="T77" fmla="*/ 715 h 726"/>
                <a:gd name="T78" fmla="*/ 1515 w 2608"/>
                <a:gd name="T79" fmla="*/ 721 h 726"/>
                <a:gd name="T80" fmla="*/ 1410 w 2608"/>
                <a:gd name="T81" fmla="*/ 725 h 726"/>
                <a:gd name="T82" fmla="*/ 1304 w 2608"/>
                <a:gd name="T83" fmla="*/ 726 h 726"/>
                <a:gd name="T84" fmla="*/ 0 w 2608"/>
                <a:gd name="T85" fmla="*/ 726 h 726"/>
                <a:gd name="T86" fmla="*/ 0 w 2608"/>
                <a:gd name="T8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8" h="726">
                  <a:moveTo>
                    <a:pt x="0" y="0"/>
                  </a:moveTo>
                  <a:lnTo>
                    <a:pt x="1304" y="0"/>
                  </a:lnTo>
                  <a:lnTo>
                    <a:pt x="1410" y="1"/>
                  </a:lnTo>
                  <a:lnTo>
                    <a:pt x="1515" y="5"/>
                  </a:lnTo>
                  <a:lnTo>
                    <a:pt x="1617" y="11"/>
                  </a:lnTo>
                  <a:lnTo>
                    <a:pt x="1716" y="19"/>
                  </a:lnTo>
                  <a:lnTo>
                    <a:pt x="1811" y="29"/>
                  </a:lnTo>
                  <a:lnTo>
                    <a:pt x="1903" y="41"/>
                  </a:lnTo>
                  <a:lnTo>
                    <a:pt x="1990" y="54"/>
                  </a:lnTo>
                  <a:lnTo>
                    <a:pt x="2074" y="70"/>
                  </a:lnTo>
                  <a:lnTo>
                    <a:pt x="2152" y="88"/>
                  </a:lnTo>
                  <a:lnTo>
                    <a:pt x="2226" y="106"/>
                  </a:lnTo>
                  <a:lnTo>
                    <a:pt x="2294" y="127"/>
                  </a:lnTo>
                  <a:lnTo>
                    <a:pt x="2356" y="149"/>
                  </a:lnTo>
                  <a:lnTo>
                    <a:pt x="2412" y="172"/>
                  </a:lnTo>
                  <a:lnTo>
                    <a:pt x="2462" y="196"/>
                  </a:lnTo>
                  <a:lnTo>
                    <a:pt x="2505" y="222"/>
                  </a:lnTo>
                  <a:lnTo>
                    <a:pt x="2541" y="248"/>
                  </a:lnTo>
                  <a:lnTo>
                    <a:pt x="2570" y="276"/>
                  </a:lnTo>
                  <a:lnTo>
                    <a:pt x="2590" y="304"/>
                  </a:lnTo>
                  <a:lnTo>
                    <a:pt x="2603" y="333"/>
                  </a:lnTo>
                  <a:lnTo>
                    <a:pt x="2608" y="363"/>
                  </a:lnTo>
                  <a:lnTo>
                    <a:pt x="2603" y="393"/>
                  </a:lnTo>
                  <a:lnTo>
                    <a:pt x="2590" y="422"/>
                  </a:lnTo>
                  <a:lnTo>
                    <a:pt x="2570" y="450"/>
                  </a:lnTo>
                  <a:lnTo>
                    <a:pt x="2541" y="478"/>
                  </a:lnTo>
                  <a:lnTo>
                    <a:pt x="2505" y="504"/>
                  </a:lnTo>
                  <a:lnTo>
                    <a:pt x="2462" y="530"/>
                  </a:lnTo>
                  <a:lnTo>
                    <a:pt x="2412" y="554"/>
                  </a:lnTo>
                  <a:lnTo>
                    <a:pt x="2356" y="577"/>
                  </a:lnTo>
                  <a:lnTo>
                    <a:pt x="2294" y="600"/>
                  </a:lnTo>
                  <a:lnTo>
                    <a:pt x="2226" y="620"/>
                  </a:lnTo>
                  <a:lnTo>
                    <a:pt x="2152" y="639"/>
                  </a:lnTo>
                  <a:lnTo>
                    <a:pt x="2074" y="656"/>
                  </a:lnTo>
                  <a:lnTo>
                    <a:pt x="1990" y="672"/>
                  </a:lnTo>
                  <a:lnTo>
                    <a:pt x="1903" y="685"/>
                  </a:lnTo>
                  <a:lnTo>
                    <a:pt x="1811" y="697"/>
                  </a:lnTo>
                  <a:lnTo>
                    <a:pt x="1716" y="708"/>
                  </a:lnTo>
                  <a:lnTo>
                    <a:pt x="1617" y="715"/>
                  </a:lnTo>
                  <a:lnTo>
                    <a:pt x="1515" y="721"/>
                  </a:lnTo>
                  <a:lnTo>
                    <a:pt x="1410" y="725"/>
                  </a:lnTo>
                  <a:lnTo>
                    <a:pt x="1304" y="726"/>
                  </a:lnTo>
                  <a:lnTo>
                    <a:pt x="0" y="726"/>
                  </a:lnTo>
                  <a:lnTo>
                    <a:pt x="0" y="0"/>
                  </a:lnTo>
                  <a:close/>
                </a:path>
              </a:pathLst>
            </a:custGeom>
            <a:noFill/>
            <a:ln w="24"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5" name="Rectangle 69"/>
            <p:cNvSpPr>
              <a:spLocks noChangeArrowheads="1"/>
            </p:cNvSpPr>
            <p:nvPr/>
          </p:nvSpPr>
          <p:spPr bwMode="auto">
            <a:xfrm>
              <a:off x="1906" y="735"/>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70"/>
            <p:cNvSpPr>
              <a:spLocks noChangeArrowheads="1"/>
            </p:cNvSpPr>
            <p:nvPr/>
          </p:nvSpPr>
          <p:spPr bwMode="auto">
            <a:xfrm>
              <a:off x="981" y="821"/>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71"/>
            <p:cNvSpPr>
              <a:spLocks noChangeArrowheads="1"/>
            </p:cNvSpPr>
            <p:nvPr/>
          </p:nvSpPr>
          <p:spPr bwMode="auto">
            <a:xfrm>
              <a:off x="829" y="39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72"/>
            <p:cNvSpPr>
              <a:spLocks noChangeArrowheads="1"/>
            </p:cNvSpPr>
            <p:nvPr/>
          </p:nvSpPr>
          <p:spPr bwMode="auto">
            <a:xfrm>
              <a:off x="829" y="473"/>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73"/>
            <p:cNvSpPr>
              <a:spLocks noChangeArrowheads="1"/>
            </p:cNvSpPr>
            <p:nvPr/>
          </p:nvSpPr>
          <p:spPr bwMode="auto">
            <a:xfrm>
              <a:off x="829" y="55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74"/>
            <p:cNvSpPr>
              <a:spLocks noChangeArrowheads="1"/>
            </p:cNvSpPr>
            <p:nvPr/>
          </p:nvSpPr>
          <p:spPr bwMode="auto">
            <a:xfrm>
              <a:off x="829" y="63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75"/>
            <p:cNvSpPr>
              <a:spLocks noChangeArrowheads="1"/>
            </p:cNvSpPr>
            <p:nvPr/>
          </p:nvSpPr>
          <p:spPr bwMode="auto">
            <a:xfrm>
              <a:off x="829" y="713"/>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76"/>
            <p:cNvSpPr>
              <a:spLocks noChangeArrowheads="1"/>
            </p:cNvSpPr>
            <p:nvPr/>
          </p:nvSpPr>
          <p:spPr bwMode="auto">
            <a:xfrm>
              <a:off x="829" y="79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77"/>
            <p:cNvSpPr>
              <a:spLocks noChangeArrowheads="1"/>
            </p:cNvSpPr>
            <p:nvPr/>
          </p:nvSpPr>
          <p:spPr bwMode="auto">
            <a:xfrm>
              <a:off x="829" y="87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78"/>
            <p:cNvSpPr>
              <a:spLocks noChangeArrowheads="1"/>
            </p:cNvSpPr>
            <p:nvPr/>
          </p:nvSpPr>
          <p:spPr bwMode="auto">
            <a:xfrm>
              <a:off x="829" y="953"/>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79"/>
            <p:cNvSpPr>
              <a:spLocks noChangeArrowheads="1"/>
            </p:cNvSpPr>
            <p:nvPr/>
          </p:nvSpPr>
          <p:spPr bwMode="auto">
            <a:xfrm>
              <a:off x="829" y="103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80"/>
            <p:cNvSpPr>
              <a:spLocks noChangeArrowheads="1"/>
            </p:cNvSpPr>
            <p:nvPr/>
          </p:nvSpPr>
          <p:spPr bwMode="auto">
            <a:xfrm>
              <a:off x="829" y="111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81"/>
            <p:cNvSpPr>
              <a:spLocks noChangeArrowheads="1"/>
            </p:cNvSpPr>
            <p:nvPr/>
          </p:nvSpPr>
          <p:spPr bwMode="auto">
            <a:xfrm>
              <a:off x="829" y="1193"/>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82"/>
            <p:cNvSpPr>
              <a:spLocks noChangeArrowheads="1"/>
            </p:cNvSpPr>
            <p:nvPr/>
          </p:nvSpPr>
          <p:spPr bwMode="auto">
            <a:xfrm>
              <a:off x="829" y="127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83"/>
            <p:cNvSpPr>
              <a:spLocks noChangeArrowheads="1"/>
            </p:cNvSpPr>
            <p:nvPr/>
          </p:nvSpPr>
          <p:spPr bwMode="auto">
            <a:xfrm>
              <a:off x="829" y="135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84"/>
            <p:cNvSpPr>
              <a:spLocks noChangeArrowheads="1"/>
            </p:cNvSpPr>
            <p:nvPr/>
          </p:nvSpPr>
          <p:spPr bwMode="auto">
            <a:xfrm>
              <a:off x="829" y="1433"/>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85"/>
            <p:cNvSpPr>
              <a:spLocks noChangeArrowheads="1"/>
            </p:cNvSpPr>
            <p:nvPr/>
          </p:nvSpPr>
          <p:spPr bwMode="auto">
            <a:xfrm>
              <a:off x="829" y="151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86"/>
            <p:cNvSpPr>
              <a:spLocks noChangeArrowheads="1"/>
            </p:cNvSpPr>
            <p:nvPr/>
          </p:nvSpPr>
          <p:spPr bwMode="auto">
            <a:xfrm>
              <a:off x="829" y="159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87"/>
            <p:cNvSpPr>
              <a:spLocks noChangeArrowheads="1"/>
            </p:cNvSpPr>
            <p:nvPr/>
          </p:nvSpPr>
          <p:spPr bwMode="auto">
            <a:xfrm>
              <a:off x="829" y="1673"/>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4" name="Rectangle 88"/>
            <p:cNvSpPr>
              <a:spLocks noChangeArrowheads="1"/>
            </p:cNvSpPr>
            <p:nvPr/>
          </p:nvSpPr>
          <p:spPr bwMode="auto">
            <a:xfrm>
              <a:off x="829" y="175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5" name="Rectangle 89"/>
            <p:cNvSpPr>
              <a:spLocks noChangeArrowheads="1"/>
            </p:cNvSpPr>
            <p:nvPr/>
          </p:nvSpPr>
          <p:spPr bwMode="auto">
            <a:xfrm>
              <a:off x="829" y="183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90"/>
            <p:cNvSpPr>
              <a:spLocks noChangeArrowheads="1"/>
            </p:cNvSpPr>
            <p:nvPr/>
          </p:nvSpPr>
          <p:spPr bwMode="auto">
            <a:xfrm>
              <a:off x="829" y="1913"/>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91"/>
            <p:cNvSpPr>
              <a:spLocks noChangeArrowheads="1"/>
            </p:cNvSpPr>
            <p:nvPr/>
          </p:nvSpPr>
          <p:spPr bwMode="auto">
            <a:xfrm>
              <a:off x="829" y="199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92"/>
            <p:cNvSpPr>
              <a:spLocks noChangeArrowheads="1"/>
            </p:cNvSpPr>
            <p:nvPr/>
          </p:nvSpPr>
          <p:spPr bwMode="auto">
            <a:xfrm>
              <a:off x="829" y="207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93"/>
            <p:cNvSpPr>
              <a:spLocks noChangeArrowheads="1"/>
            </p:cNvSpPr>
            <p:nvPr/>
          </p:nvSpPr>
          <p:spPr bwMode="auto">
            <a:xfrm>
              <a:off x="829" y="215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94"/>
            <p:cNvSpPr>
              <a:spLocks noChangeArrowheads="1"/>
            </p:cNvSpPr>
            <p:nvPr/>
          </p:nvSpPr>
          <p:spPr bwMode="auto">
            <a:xfrm>
              <a:off x="829" y="2232"/>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95"/>
            <p:cNvSpPr>
              <a:spLocks noChangeArrowheads="1"/>
            </p:cNvSpPr>
            <p:nvPr/>
          </p:nvSpPr>
          <p:spPr bwMode="auto">
            <a:xfrm>
              <a:off x="829" y="2312"/>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96"/>
            <p:cNvSpPr>
              <a:spLocks noChangeArrowheads="1"/>
            </p:cNvSpPr>
            <p:nvPr/>
          </p:nvSpPr>
          <p:spPr bwMode="auto">
            <a:xfrm>
              <a:off x="3804" y="241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Rectangle 97"/>
            <p:cNvSpPr>
              <a:spLocks noChangeArrowheads="1"/>
            </p:cNvSpPr>
            <p:nvPr/>
          </p:nvSpPr>
          <p:spPr bwMode="auto">
            <a:xfrm>
              <a:off x="3668" y="2414"/>
              <a:ext cx="208"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smtClean="0">
                  <a:ln>
                    <a:noFill/>
                  </a:ln>
                  <a:solidFill>
                    <a:srgbClr val="000000"/>
                  </a:solidFill>
                  <a:effectLst/>
                  <a:latin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40" name="مستطيل 1039"/>
          <p:cNvSpPr/>
          <p:nvPr/>
        </p:nvSpPr>
        <p:spPr>
          <a:xfrm>
            <a:off x="315477" y="629742"/>
            <a:ext cx="2915815" cy="461665"/>
          </a:xfrm>
          <a:prstGeom prst="rect">
            <a:avLst/>
          </a:prstGeom>
        </p:spPr>
        <p:txBody>
          <a:bodyPr wrap="square">
            <a:spAutoFit/>
          </a:bodyPr>
          <a:lstStyle/>
          <a:p>
            <a:pPr algn="ctr"/>
            <a:r>
              <a:rPr lang="ar-SA" sz="2400" b="1" dirty="0">
                <a:solidFill>
                  <a:schemeClr val="bg1"/>
                </a:solidFill>
              </a:rPr>
              <a:t>الفصل الخامس</a:t>
            </a:r>
          </a:p>
        </p:txBody>
      </p:sp>
      <p:sp>
        <p:nvSpPr>
          <p:cNvPr id="1042" name="مستطيل 1041"/>
          <p:cNvSpPr/>
          <p:nvPr/>
        </p:nvSpPr>
        <p:spPr>
          <a:xfrm>
            <a:off x="3231292" y="3244334"/>
            <a:ext cx="2850421" cy="707886"/>
          </a:xfrm>
          <a:prstGeom prst="rect">
            <a:avLst/>
          </a:prstGeom>
        </p:spPr>
        <p:txBody>
          <a:bodyPr wrap="square">
            <a:spAutoFit/>
          </a:bodyPr>
          <a:lstStyle/>
          <a:p>
            <a:pPr algn="ctr"/>
            <a:r>
              <a:rPr lang="ar-SA" sz="4000" b="1" dirty="0">
                <a:solidFill>
                  <a:schemeClr val="bg1"/>
                </a:solidFill>
              </a:rPr>
              <a:t>التنظيم</a:t>
            </a:r>
          </a:p>
        </p:txBody>
      </p:sp>
      <p:sp>
        <p:nvSpPr>
          <p:cNvPr id="1045" name="مستطيل 1044"/>
          <p:cNvSpPr/>
          <p:nvPr/>
        </p:nvSpPr>
        <p:spPr>
          <a:xfrm>
            <a:off x="3554954" y="4144388"/>
            <a:ext cx="2472152" cy="584775"/>
          </a:xfrm>
          <a:prstGeom prst="rect">
            <a:avLst/>
          </a:prstGeom>
        </p:spPr>
        <p:txBody>
          <a:bodyPr wrap="none">
            <a:spAutoFit/>
          </a:bodyPr>
          <a:lstStyle/>
          <a:p>
            <a:pPr algn="ctr"/>
            <a:r>
              <a:rPr lang="en-US" sz="3200" b="1" dirty="0"/>
              <a:t>Organization</a:t>
            </a:r>
            <a:endParaRPr lang="ar-SA" sz="3200" b="1" dirty="0"/>
          </a:p>
        </p:txBody>
      </p:sp>
    </p:spTree>
    <p:extLst>
      <p:ext uri="{BB962C8B-B14F-4D97-AF65-F5344CB8AC3E}">
        <p14:creationId xmlns:p14="http://schemas.microsoft.com/office/powerpoint/2010/main" val="246161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99592" y="1484784"/>
            <a:ext cx="7385248" cy="3773016"/>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ar-SA" sz="2800" dirty="0" smtClean="0"/>
              <a:t>2- تصنيف و تقسيم الأعمال: يعني تجميع هذه الاعمال و الوظائف و المهام المرتبطة بها في وحدات لإدارية و يحكم هذا التقسيم اعتبارات  المنطق السليم الذي يقتضي تنسيق الأعمال بحيث تكون الأعمال المتقاربة و المتشابه من اختصاص وحدة معينه مستقله </a:t>
            </a:r>
            <a:endParaRPr lang="en-US" sz="2800" dirty="0"/>
          </a:p>
        </p:txBody>
      </p:sp>
    </p:spTree>
    <p:extLst>
      <p:ext uri="{BB962C8B-B14F-4D97-AF65-F5344CB8AC3E}">
        <p14:creationId xmlns:p14="http://schemas.microsoft.com/office/powerpoint/2010/main" val="259780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27584" y="1628800"/>
            <a:ext cx="7488832" cy="3384376"/>
          </a:xfrm>
        </p:spPr>
        <p:style>
          <a:lnRef idx="1">
            <a:schemeClr val="accent3"/>
          </a:lnRef>
          <a:fillRef idx="2">
            <a:schemeClr val="accent3"/>
          </a:fillRef>
          <a:effectRef idx="1">
            <a:schemeClr val="accent3"/>
          </a:effectRef>
          <a:fontRef idx="minor">
            <a:schemeClr val="dk1"/>
          </a:fontRef>
        </p:style>
        <p:txBody>
          <a:bodyPr>
            <a:normAutofit/>
          </a:bodyPr>
          <a:lstStyle/>
          <a:p>
            <a:r>
              <a:rPr lang="ar-SA" sz="3200" dirty="0" smtClean="0"/>
              <a:t>3- تحديد مواصفات و مؤهلات و خبرات الإفراد: الذين سوف يقومون بأداء تلك الاعمال و الواجبات التي تفرضها و كذلك تحديد عدد هؤلاء العاملين في كل قسم من أقسام المنظمة  و الوحدات </a:t>
            </a:r>
            <a:endParaRPr lang="en-US" sz="3200" dirty="0"/>
          </a:p>
        </p:txBody>
      </p:sp>
    </p:spTree>
    <p:extLst>
      <p:ext uri="{BB962C8B-B14F-4D97-AF65-F5344CB8AC3E}">
        <p14:creationId xmlns:p14="http://schemas.microsoft.com/office/powerpoint/2010/main" val="405063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1560" y="1628800"/>
            <a:ext cx="7385248" cy="2476872"/>
          </a:xfrm>
        </p:spPr>
        <p:style>
          <a:lnRef idx="1">
            <a:schemeClr val="accent3"/>
          </a:lnRef>
          <a:fillRef idx="2">
            <a:schemeClr val="accent3"/>
          </a:fillRef>
          <a:effectRef idx="1">
            <a:schemeClr val="accent3"/>
          </a:effectRef>
          <a:fontRef idx="minor">
            <a:schemeClr val="dk1"/>
          </a:fontRef>
        </p:style>
        <p:txBody>
          <a:bodyPr>
            <a:normAutofit/>
          </a:bodyPr>
          <a:lstStyle/>
          <a:p>
            <a:pPr algn="ctr"/>
            <a:endParaRPr lang="ar-SA" sz="2800" dirty="0" smtClean="0"/>
          </a:p>
          <a:p>
            <a:pPr algn="ctr"/>
            <a:r>
              <a:rPr lang="ar-SA" sz="2800" dirty="0" smtClean="0"/>
              <a:t>4-اختيار الأشخاص وفق تلك المواصفات و المؤهلات :و يدخل في هذا أيضا مسئوليه تدريب هؤلاء الأشخاص بعد تعيينهم على طرق العمل المختلفة  </a:t>
            </a:r>
            <a:endParaRPr lang="en-US" sz="2800" dirty="0"/>
          </a:p>
        </p:txBody>
      </p:sp>
    </p:spTree>
    <p:extLst>
      <p:ext uri="{BB962C8B-B14F-4D97-AF65-F5344CB8AC3E}">
        <p14:creationId xmlns:p14="http://schemas.microsoft.com/office/powerpoint/2010/main" val="130067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55576" y="1484784"/>
            <a:ext cx="7457256" cy="2880320"/>
          </a:xfrm>
        </p:spPr>
        <p:style>
          <a:lnRef idx="1">
            <a:schemeClr val="accent3"/>
          </a:lnRef>
          <a:fillRef idx="2">
            <a:schemeClr val="accent3"/>
          </a:fillRef>
          <a:effectRef idx="1">
            <a:schemeClr val="accent3"/>
          </a:effectRef>
          <a:fontRef idx="minor">
            <a:schemeClr val="dk1"/>
          </a:fontRef>
        </p:style>
        <p:txBody>
          <a:bodyPr>
            <a:normAutofit/>
          </a:bodyPr>
          <a:lstStyle/>
          <a:p>
            <a:pPr algn="ctr"/>
            <a:endParaRPr lang="ar-SA" sz="2800" dirty="0" smtClean="0"/>
          </a:p>
          <a:p>
            <a:pPr algn="ctr"/>
            <a:r>
              <a:rPr lang="ar-SA" sz="2800" dirty="0" smtClean="0"/>
              <a:t>5-تحديد السلطات و المسؤوليات: يجب أن يعكس الهيكل التنظيمي للمنظمة السلطات الإدارية و تشمل تحديد مستويات السلطة و المسؤولية داخل المنظمة </a:t>
            </a:r>
            <a:endParaRPr lang="en-US" sz="2800" dirty="0"/>
          </a:p>
        </p:txBody>
      </p:sp>
    </p:spTree>
    <p:extLst>
      <p:ext uri="{BB962C8B-B14F-4D97-AF65-F5344CB8AC3E}">
        <p14:creationId xmlns:p14="http://schemas.microsoft.com/office/powerpoint/2010/main" val="5129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44" y="1556792"/>
            <a:ext cx="7992888" cy="3517851"/>
          </a:xfrm>
        </p:spPr>
        <p:style>
          <a:lnRef idx="1">
            <a:schemeClr val="accent3"/>
          </a:lnRef>
          <a:fillRef idx="2">
            <a:schemeClr val="accent3"/>
          </a:fillRef>
          <a:effectRef idx="1">
            <a:schemeClr val="accent3"/>
          </a:effectRef>
          <a:fontRef idx="minor">
            <a:schemeClr val="dk1"/>
          </a:fontRef>
        </p:style>
        <p:txBody>
          <a:bodyPr>
            <a:normAutofit/>
          </a:bodyPr>
          <a:lstStyle/>
          <a:p>
            <a:pPr marL="36576" indent="0" algn="ctr">
              <a:buNone/>
            </a:pPr>
            <a:endParaRPr lang="ar-SA" sz="2800" dirty="0" smtClean="0"/>
          </a:p>
          <a:p>
            <a:pPr algn="ctr"/>
            <a:r>
              <a:rPr lang="ar-SA" sz="2800" dirty="0" smtClean="0"/>
              <a:t>6- وضع و تحديد نظم الاتصالات بين اقسام و فروع المنظمة : ويتضمن بيان قنوات الاتصال بين الرئيس الإداري الأعلى أو طبقة الإدارة العليا و بين المستويات الأدنى </a:t>
            </a:r>
            <a:endParaRPr lang="en-US" sz="2800" dirty="0"/>
          </a:p>
        </p:txBody>
      </p:sp>
    </p:spTree>
    <p:extLst>
      <p:ext uri="{BB962C8B-B14F-4D97-AF65-F5344CB8AC3E}">
        <p14:creationId xmlns:p14="http://schemas.microsoft.com/office/powerpoint/2010/main" val="215339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55576" y="1700808"/>
            <a:ext cx="7313240" cy="3124944"/>
          </a:xfrm>
        </p:spPr>
        <p:style>
          <a:lnRef idx="1">
            <a:schemeClr val="accent3"/>
          </a:lnRef>
          <a:fillRef idx="2">
            <a:schemeClr val="accent3"/>
          </a:fillRef>
          <a:effectRef idx="1">
            <a:schemeClr val="accent3"/>
          </a:effectRef>
          <a:fontRef idx="minor">
            <a:schemeClr val="dk1"/>
          </a:fontRef>
        </p:style>
        <p:txBody>
          <a:bodyPr/>
          <a:lstStyle/>
          <a:p>
            <a:pPr marL="36576" indent="0" algn="ctr">
              <a:buNone/>
            </a:pPr>
            <a:r>
              <a:rPr lang="ar-SA" sz="2800" dirty="0" smtClean="0"/>
              <a:t> </a:t>
            </a:r>
          </a:p>
          <a:p>
            <a:pPr algn="ctr"/>
            <a:r>
              <a:rPr lang="ar-SA" sz="2800" dirty="0" smtClean="0"/>
              <a:t>7- بيان العناصر السابقة في خريطة تنظيميه : ترسم تلك العناصر في أشكال هندسية و أضحه و تحدد العلاقات المتشابكة أفقيا و رأسيا </a:t>
            </a:r>
            <a:endParaRPr lang="en-US" sz="2800" dirty="0"/>
          </a:p>
        </p:txBody>
      </p:sp>
    </p:spTree>
    <p:extLst>
      <p:ext uri="{BB962C8B-B14F-4D97-AF65-F5344CB8AC3E}">
        <p14:creationId xmlns:p14="http://schemas.microsoft.com/office/powerpoint/2010/main" val="136703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55576" y="1628800"/>
            <a:ext cx="7258000" cy="4525963"/>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ar-SA" sz="3200" dirty="0" smtClean="0"/>
              <a:t>8- وضع و تحديد السياسات و إجراءات العمل : و هو أخر عناصر التنظيم  </a:t>
            </a:r>
            <a:r>
              <a:rPr lang="en-US" sz="3200" dirty="0"/>
              <a:t>}</a:t>
            </a:r>
            <a:r>
              <a:rPr lang="ar-SA" sz="3200" dirty="0" smtClean="0"/>
              <a:t> السياسات هنا تعني التوجهات العامة التي على ضوئها تصدر القرارات و الأوامر المختلفة في جميع نشاطات المنظمة </a:t>
            </a:r>
            <a:r>
              <a:rPr lang="en-US" sz="3200" dirty="0" smtClean="0"/>
              <a:t>{</a:t>
            </a:r>
          </a:p>
          <a:p>
            <a:pPr marL="36576" indent="0" algn="ctr">
              <a:buNone/>
            </a:pPr>
            <a:r>
              <a:rPr lang="en-US" sz="3200" dirty="0" smtClean="0"/>
              <a:t>} </a:t>
            </a:r>
            <a:r>
              <a:rPr lang="ar-SA" sz="3200" dirty="0" smtClean="0"/>
              <a:t>إجراءات العمل تعني نظم أداء الأعمال التي تحكم سيرها و الاتي يدرب عليها العاملون بعد تعينيهم </a:t>
            </a:r>
            <a:r>
              <a:rPr lang="en-US" sz="3200" dirty="0" smtClean="0"/>
              <a:t>{</a:t>
            </a:r>
            <a:endParaRPr lang="en-US" sz="3200" dirty="0"/>
          </a:p>
        </p:txBody>
      </p:sp>
    </p:spTree>
    <p:extLst>
      <p:ext uri="{BB962C8B-B14F-4D97-AF65-F5344CB8AC3E}">
        <p14:creationId xmlns:p14="http://schemas.microsoft.com/office/powerpoint/2010/main" val="168518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ar-SA" dirty="0" smtClean="0">
                <a:solidFill>
                  <a:schemeClr val="bg1"/>
                </a:solidFill>
              </a:rPr>
              <a:t>أهداف التنظيم </a:t>
            </a:r>
            <a:endParaRPr lang="en-US" dirty="0">
              <a:solidFill>
                <a:schemeClr val="bg1"/>
              </a:solidFill>
            </a:endParaRPr>
          </a:p>
        </p:txBody>
      </p:sp>
      <p:sp>
        <p:nvSpPr>
          <p:cNvPr id="4" name="Content Placeholder 3"/>
          <p:cNvSpPr>
            <a:spLocks noGrp="1"/>
          </p:cNvSpPr>
          <p:nvPr>
            <p:ph sz="half" idx="2"/>
          </p:nvPr>
        </p:nvSpPr>
        <p:spPr>
          <a:xfrm>
            <a:off x="611560" y="1600200"/>
            <a:ext cx="7313240" cy="4525963"/>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ar-SA" dirty="0" smtClean="0"/>
              <a:t>وضع الإطار لتنفيذ الخطط و البرامج الموضوعية لتحقيق أهداف المنظمة </a:t>
            </a:r>
          </a:p>
          <a:p>
            <a:r>
              <a:rPr lang="ar-SA" dirty="0" smtClean="0"/>
              <a:t>تجميع المصادر اللازمة لتحقيق الأهداف و تشمل المصادر البشرية المادية و المالية </a:t>
            </a:r>
          </a:p>
          <a:p>
            <a:endParaRPr lang="ar-SA" dirty="0"/>
          </a:p>
          <a:p>
            <a:r>
              <a:rPr lang="ar-SA" dirty="0" smtClean="0"/>
              <a:t>وضع القواعد و الإجراءات  اللازمة لتحويل المصادر المتوفرة الى الإنتاج المحددة تحقيق النتائج المتوقعة </a:t>
            </a:r>
          </a:p>
          <a:p>
            <a:endParaRPr lang="ar-SA" dirty="0"/>
          </a:p>
          <a:p>
            <a:r>
              <a:rPr lang="ar-SA" dirty="0" smtClean="0"/>
              <a:t>إيجاد التوازن بين الأهداف و المصادر و النتائج و استخدام الأسلوب الأمثل لتحويل المصادر الى النتائج المتوقعة مع الاخذ يعين الاعتبار العوامل الخارجية و الداخلية المؤثرة </a:t>
            </a:r>
          </a:p>
        </p:txBody>
      </p:sp>
    </p:spTree>
    <p:extLst>
      <p:ext uri="{BB962C8B-B14F-4D97-AF65-F5344CB8AC3E}">
        <p14:creationId xmlns:p14="http://schemas.microsoft.com/office/powerpoint/2010/main" val="199517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7467600" cy="1143000"/>
          </a:xfrm>
        </p:spPr>
        <p:style>
          <a:lnRef idx="3">
            <a:schemeClr val="lt1"/>
          </a:lnRef>
          <a:fillRef idx="1">
            <a:schemeClr val="accent3"/>
          </a:fillRef>
          <a:effectRef idx="1">
            <a:schemeClr val="accent3"/>
          </a:effectRef>
          <a:fontRef idx="minor">
            <a:schemeClr val="lt1"/>
          </a:fontRef>
        </p:style>
        <p:txBody>
          <a:bodyPr/>
          <a:lstStyle/>
          <a:p>
            <a:pPr algn="ctr"/>
            <a:r>
              <a:rPr lang="ar-SA" dirty="0" smtClean="0">
                <a:solidFill>
                  <a:schemeClr val="bg1"/>
                </a:solidFill>
              </a:rPr>
              <a:t>أنواع التنظيم </a:t>
            </a:r>
            <a:endParaRPr lang="en-US" dirty="0">
              <a:solidFill>
                <a:schemeClr val="bg1"/>
              </a:solidFill>
            </a:endParaRPr>
          </a:p>
        </p:txBody>
      </p:sp>
      <p:sp>
        <p:nvSpPr>
          <p:cNvPr id="3" name="Content Placeholder 2"/>
          <p:cNvSpPr>
            <a:spLocks noGrp="1"/>
          </p:cNvSpPr>
          <p:nvPr>
            <p:ph sz="half" idx="1"/>
          </p:nvPr>
        </p:nvSpPr>
        <p:spPr>
          <a:xfrm>
            <a:off x="251520" y="3284984"/>
            <a:ext cx="3657600" cy="1108720"/>
          </a:xfrm>
        </p:spPr>
        <p:style>
          <a:lnRef idx="1">
            <a:schemeClr val="accent3"/>
          </a:lnRef>
          <a:fillRef idx="2">
            <a:schemeClr val="accent3"/>
          </a:fillRef>
          <a:effectRef idx="1">
            <a:schemeClr val="accent3"/>
          </a:effectRef>
          <a:fontRef idx="minor">
            <a:schemeClr val="dk1"/>
          </a:fontRef>
        </p:style>
        <p:txBody>
          <a:bodyPr/>
          <a:lstStyle/>
          <a:p>
            <a:r>
              <a:rPr lang="ar-SA" dirty="0" smtClean="0"/>
              <a:t>التنظيم الغير رسمي </a:t>
            </a:r>
            <a:endParaRPr lang="en-US" dirty="0"/>
          </a:p>
        </p:txBody>
      </p:sp>
      <p:sp>
        <p:nvSpPr>
          <p:cNvPr id="4" name="Content Placeholder 3"/>
          <p:cNvSpPr>
            <a:spLocks noGrp="1"/>
          </p:cNvSpPr>
          <p:nvPr>
            <p:ph sz="half" idx="2"/>
          </p:nvPr>
        </p:nvSpPr>
        <p:spPr>
          <a:xfrm>
            <a:off x="4860032" y="3356992"/>
            <a:ext cx="3657600" cy="1036712"/>
          </a:xfrm>
        </p:spPr>
        <p:style>
          <a:lnRef idx="1">
            <a:schemeClr val="accent3"/>
          </a:lnRef>
          <a:fillRef idx="2">
            <a:schemeClr val="accent3"/>
          </a:fillRef>
          <a:effectRef idx="1">
            <a:schemeClr val="accent3"/>
          </a:effectRef>
          <a:fontRef idx="minor">
            <a:schemeClr val="dk1"/>
          </a:fontRef>
        </p:style>
        <p:txBody>
          <a:bodyPr/>
          <a:lstStyle/>
          <a:p>
            <a:r>
              <a:rPr lang="ar-SA" dirty="0" smtClean="0"/>
              <a:t>التنظيم الرسمي </a:t>
            </a:r>
            <a:endParaRPr lang="en-US" dirty="0"/>
          </a:p>
        </p:txBody>
      </p:sp>
    </p:spTree>
    <p:extLst>
      <p:ext uri="{BB962C8B-B14F-4D97-AF65-F5344CB8AC3E}">
        <p14:creationId xmlns:p14="http://schemas.microsoft.com/office/powerpoint/2010/main" val="167227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98178"/>
          </a:xfrm>
        </p:spPr>
        <p:style>
          <a:lnRef idx="3">
            <a:schemeClr val="lt1"/>
          </a:lnRef>
          <a:fillRef idx="1">
            <a:schemeClr val="accent3"/>
          </a:fillRef>
          <a:effectRef idx="1">
            <a:schemeClr val="accent3"/>
          </a:effectRef>
          <a:fontRef idx="minor">
            <a:schemeClr val="lt1"/>
          </a:fontRef>
        </p:style>
        <p:txBody>
          <a:bodyPr>
            <a:normAutofit/>
          </a:bodyPr>
          <a:lstStyle/>
          <a:p>
            <a:pPr algn="ctr"/>
            <a:r>
              <a:rPr lang="ar-SA" sz="3200" dirty="0" smtClean="0">
                <a:solidFill>
                  <a:schemeClr val="bg1"/>
                </a:solidFill>
              </a:rPr>
              <a:t>مواصفات التنظيم  الإداري  الذي يحقق النجاح للمنظمة  بتحقيق أهدافها  </a:t>
            </a:r>
            <a:endParaRPr lang="en-US" sz="3200" dirty="0">
              <a:solidFill>
                <a:schemeClr val="bg1"/>
              </a:solidFill>
            </a:endParaRPr>
          </a:p>
        </p:txBody>
      </p:sp>
      <p:sp>
        <p:nvSpPr>
          <p:cNvPr id="4" name="Content Placeholder 3"/>
          <p:cNvSpPr>
            <a:spLocks noGrp="1"/>
          </p:cNvSpPr>
          <p:nvPr>
            <p:ph sz="half" idx="2"/>
          </p:nvPr>
        </p:nvSpPr>
        <p:spPr>
          <a:xfrm>
            <a:off x="894420" y="2276872"/>
            <a:ext cx="6593160" cy="3705275"/>
          </a:xfrm>
        </p:spPr>
        <p:style>
          <a:lnRef idx="1">
            <a:schemeClr val="dk1"/>
          </a:lnRef>
          <a:fillRef idx="2">
            <a:schemeClr val="dk1"/>
          </a:fillRef>
          <a:effectRef idx="1">
            <a:schemeClr val="dk1"/>
          </a:effectRef>
          <a:fontRef idx="minor">
            <a:schemeClr val="dk1"/>
          </a:fontRef>
        </p:style>
        <p:txBody>
          <a:bodyPr>
            <a:normAutofit/>
          </a:bodyPr>
          <a:lstStyle/>
          <a:p>
            <a:r>
              <a:rPr lang="ar-SA" sz="2400" dirty="0" smtClean="0"/>
              <a:t>التغطية الشاملة : أي  عدم أهال مهمة دون مسؤول و عدم السماح أن يكون أكثر من شخص مسؤولا عن مهمه</a:t>
            </a:r>
          </a:p>
          <a:p>
            <a:endParaRPr lang="ar-SA" sz="2400" dirty="0"/>
          </a:p>
          <a:p>
            <a:r>
              <a:rPr lang="ar-SA" sz="2400" dirty="0" smtClean="0"/>
              <a:t>الوضوح: بحيث يعرف كل شخص واجباته بالتحديد و الصلاحيات المخولة له للقيام بمسؤولياته </a:t>
            </a:r>
          </a:p>
          <a:p>
            <a:endParaRPr lang="ar-SA" sz="2400" dirty="0"/>
          </a:p>
          <a:p>
            <a:r>
              <a:rPr lang="ar-SA" sz="2400" dirty="0" smtClean="0"/>
              <a:t>التوازن بين الصلاحيات المخولة للشخص للقيام بعملة و المسؤوليات الملقاة على عاتقه  </a:t>
            </a:r>
            <a:endParaRPr lang="en-US" sz="2400" dirty="0"/>
          </a:p>
        </p:txBody>
      </p:sp>
    </p:spTree>
    <p:extLst>
      <p:ext uri="{BB962C8B-B14F-4D97-AF65-F5344CB8AC3E}">
        <p14:creationId xmlns:p14="http://schemas.microsoft.com/office/powerpoint/2010/main" val="307654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sp>
        <p:nvSpPr>
          <p:cNvPr id="5" name="Rectangle 4"/>
          <p:cNvSpPr>
            <a:spLocks/>
          </p:cNvSpPr>
          <p:nvPr/>
        </p:nvSpPr>
        <p:spPr bwMode="auto">
          <a:xfrm>
            <a:off x="0" y="0"/>
            <a:ext cx="9144000" cy="6858000"/>
          </a:xfrm>
          <a:prstGeom prst="rect">
            <a:avLst/>
          </a:prstGeom>
          <a:solidFill>
            <a:srgbClr val="4A00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dirty="0"/>
              <a:t> </a:t>
            </a:r>
          </a:p>
          <a:p>
            <a:endParaRPr lang="ar-SA" dirty="0"/>
          </a:p>
        </p:txBody>
      </p:sp>
      <p:grpSp>
        <p:nvGrpSpPr>
          <p:cNvPr id="10" name="Group 10"/>
          <p:cNvGrpSpPr>
            <a:grpSpLocks/>
          </p:cNvGrpSpPr>
          <p:nvPr/>
        </p:nvGrpSpPr>
        <p:grpSpPr bwMode="auto">
          <a:xfrm>
            <a:off x="3468688" y="476250"/>
            <a:ext cx="2784475" cy="1014413"/>
            <a:chOff x="5462" y="751"/>
            <a:chExt cx="4385" cy="1596"/>
          </a:xfrm>
        </p:grpSpPr>
        <p:sp>
          <p:nvSpPr>
            <p:cNvPr id="11" name="Rectangle 11"/>
            <p:cNvSpPr>
              <a:spLocks noChangeArrowheads="1"/>
            </p:cNvSpPr>
            <p:nvPr/>
          </p:nvSpPr>
          <p:spPr bwMode="auto">
            <a:xfrm>
              <a:off x="5462" y="761"/>
              <a:ext cx="438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163" y="500901"/>
            <a:ext cx="27908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971600" y="1588"/>
            <a:ext cx="7570787" cy="68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62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barn(inVertical)">
                                      <p:cBhvr>
                                        <p:cTn id="7"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2218258"/>
          </a:xfrm>
          <a:prstGeom prst="downArrowCallout">
            <a:avLst/>
          </a:prstGeo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ar-SA" sz="4000" dirty="0" smtClean="0"/>
              <a:t>من ان يحقق التنظيم الرسمي الأهداف يجب ان تتوفر به بعض الشروط و من أهمها </a:t>
            </a:r>
            <a:r>
              <a:rPr lang="ar-SA" dirty="0" smtClean="0"/>
              <a:t>: </a:t>
            </a:r>
            <a:endParaRPr lang="en-US" dirty="0"/>
          </a:p>
        </p:txBody>
      </p:sp>
      <p:sp>
        <p:nvSpPr>
          <p:cNvPr id="4" name="Content Placeholder 3"/>
          <p:cNvSpPr>
            <a:spLocks noGrp="1"/>
          </p:cNvSpPr>
          <p:nvPr>
            <p:ph sz="half" idx="2"/>
          </p:nvPr>
        </p:nvSpPr>
        <p:spPr>
          <a:xfrm>
            <a:off x="611560" y="2996952"/>
            <a:ext cx="7848872" cy="3422639"/>
          </a:xfrm>
        </p:spPr>
        <p:style>
          <a:lnRef idx="1">
            <a:schemeClr val="dk1"/>
          </a:lnRef>
          <a:fillRef idx="2">
            <a:schemeClr val="dk1"/>
          </a:fillRef>
          <a:effectRef idx="1">
            <a:schemeClr val="dk1"/>
          </a:effectRef>
          <a:fontRef idx="minor">
            <a:schemeClr val="dk1"/>
          </a:fontRef>
        </p:style>
        <p:txBody>
          <a:bodyPr>
            <a:normAutofit/>
          </a:bodyPr>
          <a:lstStyle/>
          <a:p>
            <a:r>
              <a:rPr lang="ar-SA" dirty="0" smtClean="0"/>
              <a:t>1- سهوله اتصال الافراد ببعضهم </a:t>
            </a:r>
          </a:p>
          <a:p>
            <a:endParaRPr lang="ar-SA" dirty="0"/>
          </a:p>
          <a:p>
            <a:r>
              <a:rPr lang="ar-SA" dirty="0" smtClean="0"/>
              <a:t>2 -وجود علاقه جيده تجعل الأفراد يستقبلون الأوامر برحابه </a:t>
            </a:r>
          </a:p>
          <a:p>
            <a:endParaRPr lang="ar-SA" dirty="0"/>
          </a:p>
          <a:p>
            <a:r>
              <a:rPr lang="ar-SA" dirty="0" smtClean="0"/>
              <a:t>3- تحقيق هداف المنظمة باقل تكلفه جهد ووقت و محاولة استغلال الامكانيات</a:t>
            </a:r>
            <a:endParaRPr lang="en-US" dirty="0"/>
          </a:p>
        </p:txBody>
      </p:sp>
    </p:spTree>
    <p:extLst>
      <p:ext uri="{BB962C8B-B14F-4D97-AF65-F5344CB8AC3E}">
        <p14:creationId xmlns:p14="http://schemas.microsoft.com/office/powerpoint/2010/main" val="2280100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552" y="692696"/>
            <a:ext cx="7848872" cy="5433467"/>
          </a:xfrm>
        </p:spPr>
        <p:style>
          <a:lnRef idx="1">
            <a:schemeClr val="dk1"/>
          </a:lnRef>
          <a:fillRef idx="2">
            <a:schemeClr val="dk1"/>
          </a:fillRef>
          <a:effectRef idx="1">
            <a:schemeClr val="dk1"/>
          </a:effectRef>
          <a:fontRef idx="minor">
            <a:schemeClr val="dk1"/>
          </a:fontRef>
        </p:style>
        <p:txBody>
          <a:bodyPr>
            <a:normAutofit/>
          </a:bodyPr>
          <a:lstStyle/>
          <a:p>
            <a:r>
              <a:rPr lang="ar-SA" dirty="0" smtClean="0"/>
              <a:t>4- تتوفر الإمكانيات الازمه و التسهيلات التي </a:t>
            </a:r>
            <a:r>
              <a:rPr lang="ar-SA" dirty="0" err="1" smtClean="0"/>
              <a:t>يتطلبها</a:t>
            </a:r>
            <a:r>
              <a:rPr lang="ar-SA" dirty="0" smtClean="0"/>
              <a:t> العمل و التي من شانها تنفذه</a:t>
            </a:r>
          </a:p>
          <a:p>
            <a:endParaRPr lang="ar-SA" dirty="0"/>
          </a:p>
          <a:p>
            <a:r>
              <a:rPr lang="ar-SA" dirty="0" smtClean="0"/>
              <a:t>5-تصنيف و جمع الاعمال ذات الصبغة الواحدة في مكان واحد لاكتشاف المهارات الفردية الازمة و المطلوبة </a:t>
            </a:r>
          </a:p>
          <a:p>
            <a:endParaRPr lang="ar-SA" dirty="0"/>
          </a:p>
          <a:p>
            <a:r>
              <a:rPr lang="ar-SA" dirty="0" smtClean="0"/>
              <a:t>6- تحقيق مبدا التكافؤ الاجتماعي بين السلطة و المسؤولية عند محاسبه كل فرد و مراجعه أعماله من قبل الرئيس المباشر  </a:t>
            </a:r>
          </a:p>
          <a:p>
            <a:endParaRPr lang="ar-SA" dirty="0"/>
          </a:p>
          <a:p>
            <a:r>
              <a:rPr lang="ar-SA" dirty="0" smtClean="0"/>
              <a:t>7- الاستعانة بذوي التخصص أو الاستشاريين أذا ازداد حجم العمل و ذلك لصعوبة قيام الرئيس بكل </a:t>
            </a:r>
            <a:r>
              <a:rPr lang="ar-SA" dirty="0" err="1" smtClean="0"/>
              <a:t>شي</a:t>
            </a:r>
            <a:r>
              <a:rPr lang="ar-SA" dirty="0" smtClean="0"/>
              <a:t> </a:t>
            </a:r>
            <a:endParaRPr lang="en-US" dirty="0"/>
          </a:p>
        </p:txBody>
      </p:sp>
    </p:spTree>
    <p:extLst>
      <p:ext uri="{BB962C8B-B14F-4D97-AF65-F5344CB8AC3E}">
        <p14:creationId xmlns:p14="http://schemas.microsoft.com/office/powerpoint/2010/main" val="3001387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67600" cy="1143000"/>
          </a:xfrm>
        </p:spPr>
        <p:style>
          <a:lnRef idx="3">
            <a:schemeClr val="lt1"/>
          </a:lnRef>
          <a:fillRef idx="1">
            <a:schemeClr val="accent3"/>
          </a:fillRef>
          <a:effectRef idx="1">
            <a:schemeClr val="accent3"/>
          </a:effectRef>
          <a:fontRef idx="minor">
            <a:schemeClr val="lt1"/>
          </a:fontRef>
        </p:style>
        <p:txBody>
          <a:bodyPr/>
          <a:lstStyle/>
          <a:p>
            <a:pPr algn="ctr"/>
            <a:r>
              <a:rPr lang="ar-SA" dirty="0" smtClean="0">
                <a:solidFill>
                  <a:schemeClr val="bg1"/>
                </a:solidFill>
              </a:rPr>
              <a:t>ثانيا التنظيم غير الرمسي </a:t>
            </a:r>
            <a:endParaRPr lang="en-US" dirty="0">
              <a:solidFill>
                <a:schemeClr val="bg1"/>
              </a:solidFill>
            </a:endParaRPr>
          </a:p>
        </p:txBody>
      </p:sp>
      <p:sp>
        <p:nvSpPr>
          <p:cNvPr id="4" name="Content Placeholder 3"/>
          <p:cNvSpPr>
            <a:spLocks noGrp="1"/>
          </p:cNvSpPr>
          <p:nvPr>
            <p:ph sz="half" idx="2"/>
          </p:nvPr>
        </p:nvSpPr>
        <p:spPr>
          <a:xfrm>
            <a:off x="815589" y="2996952"/>
            <a:ext cx="7467600" cy="2304256"/>
          </a:xfrm>
        </p:spPr>
        <p:style>
          <a:lnRef idx="1">
            <a:schemeClr val="dk1"/>
          </a:lnRef>
          <a:fillRef idx="2">
            <a:schemeClr val="dk1"/>
          </a:fillRef>
          <a:effectRef idx="1">
            <a:schemeClr val="dk1"/>
          </a:effectRef>
          <a:fontRef idx="minor">
            <a:schemeClr val="dk1"/>
          </a:fontRef>
        </p:style>
        <p:txBody>
          <a:bodyPr/>
          <a:lstStyle/>
          <a:p>
            <a:pPr marL="36576" indent="0" algn="ctr">
              <a:buNone/>
            </a:pPr>
            <a:endParaRPr lang="ar-SA" dirty="0" smtClean="0"/>
          </a:p>
          <a:p>
            <a:pPr marL="36576" indent="0" algn="ctr">
              <a:buNone/>
            </a:pPr>
            <a:r>
              <a:rPr lang="ar-SA" dirty="0" smtClean="0"/>
              <a:t>تنظيم قوي برغم عدم ملاحظته في الهيكل التنظيمي و عدم إمكانيه محاسبته على تقصيره أو مكافئته على أنجازه</a:t>
            </a:r>
            <a:endParaRPr lang="en-US" dirty="0"/>
          </a:p>
        </p:txBody>
      </p:sp>
    </p:spTree>
    <p:extLst>
      <p:ext uri="{BB962C8B-B14F-4D97-AF65-F5344CB8AC3E}">
        <p14:creationId xmlns:p14="http://schemas.microsoft.com/office/powerpoint/2010/main" val="1256532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b="1" dirty="0">
                <a:solidFill>
                  <a:schemeClr val="accent3">
                    <a:lumMod val="75000"/>
                  </a:schemeClr>
                </a:solidFill>
              </a:rPr>
              <a:t>أنواع التنظيم</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354221710"/>
              </p:ext>
            </p:extLst>
          </p:nvPr>
        </p:nvGraphicFramePr>
        <p:xfrm>
          <a:off x="611560" y="1556792"/>
          <a:ext cx="8219256" cy="5356392"/>
        </p:xfrm>
        <a:graphic>
          <a:graphicData uri="http://schemas.openxmlformats.org/drawingml/2006/table">
            <a:tbl>
              <a:tblPr rtl="1" firstRow="1" bandRow="1">
                <a:tableStyleId>{5C22544A-7EE6-4342-B048-85BDC9FD1C3A}</a:tableStyleId>
              </a:tblPr>
              <a:tblGrid>
                <a:gridCol w="1734886"/>
                <a:gridCol w="3130848"/>
                <a:gridCol w="3353522"/>
              </a:tblGrid>
              <a:tr h="792488">
                <a:tc>
                  <a:txBody>
                    <a:bodyPr/>
                    <a:lstStyle/>
                    <a:p>
                      <a:pPr algn="ctr" rtl="1">
                        <a:lnSpc>
                          <a:spcPct val="115000"/>
                        </a:lnSpc>
                        <a:spcAft>
                          <a:spcPts val="0"/>
                        </a:spcAft>
                      </a:pPr>
                      <a:r>
                        <a:rPr lang="ar-SA" sz="2400" b="1" dirty="0">
                          <a:solidFill>
                            <a:schemeClr val="bg1"/>
                          </a:solidFill>
                          <a:effectLst/>
                          <a:latin typeface="Calibri"/>
                          <a:ea typeface="Calibri"/>
                          <a:cs typeface="Arial"/>
                        </a:rPr>
                        <a:t>العنصر</a:t>
                      </a:r>
                      <a:endParaRPr lang="en-US" sz="2400" dirty="0">
                        <a:solidFill>
                          <a:schemeClr val="bg1"/>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2400" b="1" dirty="0">
                          <a:solidFill>
                            <a:schemeClr val="bg1"/>
                          </a:solidFill>
                          <a:effectLst/>
                          <a:latin typeface="Calibri"/>
                          <a:ea typeface="Calibri"/>
                          <a:cs typeface="Arial"/>
                        </a:rPr>
                        <a:t>التنظيم الرسمي</a:t>
                      </a:r>
                      <a:endParaRPr lang="en-US" sz="2400" dirty="0">
                        <a:solidFill>
                          <a:schemeClr val="bg1"/>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2400" b="1" dirty="0">
                          <a:solidFill>
                            <a:schemeClr val="bg1"/>
                          </a:solidFill>
                          <a:effectLst/>
                          <a:latin typeface="Calibri"/>
                          <a:ea typeface="Calibri"/>
                          <a:cs typeface="Arial"/>
                        </a:rPr>
                        <a:t>التنظيم الغير رسمي</a:t>
                      </a:r>
                      <a:endParaRPr lang="en-US" sz="2400" dirty="0">
                        <a:solidFill>
                          <a:schemeClr val="bg1"/>
                        </a:solidFill>
                        <a:effectLst/>
                        <a:latin typeface="Calibri"/>
                        <a:ea typeface="Calibri"/>
                        <a:cs typeface="Arial"/>
                      </a:endParaRPr>
                    </a:p>
                  </a:txBody>
                  <a:tcPr marL="68580" marR="68580" marT="0" marB="0"/>
                </a:tc>
              </a:tr>
              <a:tr h="1079720">
                <a:tc>
                  <a:txBody>
                    <a:bodyPr/>
                    <a:lstStyle/>
                    <a:p>
                      <a:pPr algn="ctr" rtl="1">
                        <a:lnSpc>
                          <a:spcPct val="115000"/>
                        </a:lnSpc>
                        <a:spcAft>
                          <a:spcPts val="0"/>
                        </a:spcAft>
                      </a:pPr>
                      <a:r>
                        <a:rPr lang="ar-SA" sz="2000" b="1" dirty="0">
                          <a:solidFill>
                            <a:schemeClr val="accent3">
                              <a:lumMod val="75000"/>
                            </a:schemeClr>
                          </a:solidFill>
                          <a:effectLst/>
                          <a:latin typeface="Calibri"/>
                          <a:ea typeface="Calibri"/>
                          <a:cs typeface="Arial"/>
                        </a:rPr>
                        <a:t>ينتج من</a:t>
                      </a:r>
                      <a:endParaRPr lang="en-US" sz="2000" dirty="0">
                        <a:solidFill>
                          <a:schemeClr val="accent3">
                            <a:lumMod val="75000"/>
                          </a:schemeClr>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2000" dirty="0">
                          <a:effectLst/>
                          <a:latin typeface="Calibri"/>
                          <a:ea typeface="Calibri"/>
                          <a:cs typeface="Arial"/>
                        </a:rPr>
                        <a:t>الأهداف والمهام الرسمية.</a:t>
                      </a:r>
                      <a:endParaRPr lang="en-US" sz="2000" dirty="0">
                        <a:effectLst/>
                        <a:latin typeface="Calibri"/>
                        <a:ea typeface="Calibri"/>
                        <a:cs typeface="Arial"/>
                      </a:endParaRPr>
                    </a:p>
                    <a:p>
                      <a:pPr algn="r" rtl="1">
                        <a:lnSpc>
                          <a:spcPct val="115000"/>
                        </a:lnSpc>
                        <a:spcAft>
                          <a:spcPts val="0"/>
                        </a:spcAft>
                      </a:pPr>
                      <a:r>
                        <a:rPr lang="ar-SA" sz="2000" dirty="0">
                          <a:effectLst/>
                          <a:latin typeface="Calibri"/>
                          <a:ea typeface="Calibri"/>
                          <a:cs typeface="Arial"/>
                        </a:rPr>
                        <a:t> </a:t>
                      </a:r>
                      <a:endParaRPr lang="en-US" sz="20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000">
                          <a:effectLst/>
                          <a:latin typeface="Calibri"/>
                          <a:ea typeface="Calibri"/>
                          <a:cs typeface="Arial"/>
                        </a:rPr>
                        <a:t>تجمع الأفراد داخل المنظمة وعلاقاتهم بعضهم ببعض.</a:t>
                      </a:r>
                      <a:endParaRPr lang="en-US" sz="2000">
                        <a:effectLst/>
                        <a:latin typeface="Calibri"/>
                        <a:ea typeface="Calibri"/>
                        <a:cs typeface="Arial"/>
                      </a:endParaRPr>
                    </a:p>
                  </a:txBody>
                  <a:tcPr marL="68580" marR="68580" marT="0" marB="0"/>
                </a:tc>
              </a:tr>
              <a:tr h="1106720">
                <a:tc>
                  <a:txBody>
                    <a:bodyPr/>
                    <a:lstStyle/>
                    <a:p>
                      <a:pPr algn="ctr" rtl="1">
                        <a:lnSpc>
                          <a:spcPct val="115000"/>
                        </a:lnSpc>
                        <a:spcAft>
                          <a:spcPts val="0"/>
                        </a:spcAft>
                      </a:pPr>
                      <a:r>
                        <a:rPr lang="ar-SA" sz="2000" b="1" dirty="0">
                          <a:solidFill>
                            <a:schemeClr val="accent3">
                              <a:lumMod val="75000"/>
                            </a:schemeClr>
                          </a:solidFill>
                          <a:effectLst/>
                          <a:latin typeface="Calibri"/>
                          <a:ea typeface="Calibri"/>
                          <a:cs typeface="Arial"/>
                        </a:rPr>
                        <a:t>أهداف التنظيم</a:t>
                      </a:r>
                      <a:endParaRPr lang="en-US" sz="2000" dirty="0">
                        <a:solidFill>
                          <a:schemeClr val="accent3">
                            <a:lumMod val="75000"/>
                          </a:schemeClr>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2000" dirty="0">
                          <a:effectLst/>
                          <a:latin typeface="Calibri"/>
                          <a:ea typeface="Calibri"/>
                          <a:cs typeface="Arial"/>
                        </a:rPr>
                        <a:t>هي تحقيق الأهداف بكفاءة وفعالية.</a:t>
                      </a:r>
                      <a:endParaRPr lang="en-US" sz="2000" dirty="0">
                        <a:effectLst/>
                        <a:latin typeface="Calibri"/>
                        <a:ea typeface="Calibri"/>
                        <a:cs typeface="Arial"/>
                      </a:endParaRPr>
                    </a:p>
                    <a:p>
                      <a:pPr algn="r" rtl="1">
                        <a:lnSpc>
                          <a:spcPct val="115000"/>
                        </a:lnSpc>
                        <a:spcAft>
                          <a:spcPts val="0"/>
                        </a:spcAft>
                      </a:pPr>
                      <a:r>
                        <a:rPr lang="ar-SA" sz="2000" dirty="0">
                          <a:effectLst/>
                          <a:latin typeface="Calibri"/>
                          <a:ea typeface="Calibri"/>
                          <a:cs typeface="Arial"/>
                        </a:rPr>
                        <a:t> </a:t>
                      </a:r>
                      <a:endParaRPr lang="en-US" sz="2000" dirty="0">
                        <a:effectLst/>
                        <a:latin typeface="Calibri"/>
                        <a:ea typeface="Calibri"/>
                        <a:cs typeface="Arial"/>
                      </a:endParaRPr>
                    </a:p>
                  </a:txBody>
                  <a:tcPr marL="68580" marR="68580" marT="0" marB="0"/>
                </a:tc>
                <a:tc>
                  <a:txBody>
                    <a:bodyPr/>
                    <a:lstStyle/>
                    <a:p>
                      <a:pPr algn="r" rtl="1">
                        <a:lnSpc>
                          <a:spcPct val="115000"/>
                        </a:lnSpc>
                        <a:spcAft>
                          <a:spcPts val="0"/>
                        </a:spcAft>
                      </a:pPr>
                      <a:r>
                        <a:rPr lang="ar-SA" sz="2000">
                          <a:effectLst/>
                          <a:latin typeface="Calibri"/>
                          <a:ea typeface="Calibri"/>
                          <a:cs typeface="Arial"/>
                        </a:rPr>
                        <a:t>هي اشباع حاجة كل فرد أو مجموعة أفراد في التنظيم.</a:t>
                      </a:r>
                      <a:endParaRPr lang="en-US" sz="2000">
                        <a:effectLst/>
                        <a:latin typeface="Calibri"/>
                        <a:ea typeface="Calibri"/>
                        <a:cs typeface="Arial"/>
                      </a:endParaRPr>
                    </a:p>
                  </a:txBody>
                  <a:tcPr marL="68580" marR="68580" marT="0" marB="0"/>
                </a:tc>
              </a:tr>
              <a:tr h="792488">
                <a:tc>
                  <a:txBody>
                    <a:bodyPr/>
                    <a:lstStyle/>
                    <a:p>
                      <a:pPr algn="ctr" rtl="1">
                        <a:lnSpc>
                          <a:spcPct val="115000"/>
                        </a:lnSpc>
                        <a:spcAft>
                          <a:spcPts val="0"/>
                        </a:spcAft>
                      </a:pPr>
                      <a:r>
                        <a:rPr lang="ar-SA" sz="2000" b="1" dirty="0">
                          <a:solidFill>
                            <a:schemeClr val="accent3">
                              <a:lumMod val="75000"/>
                            </a:schemeClr>
                          </a:solidFill>
                          <a:effectLst/>
                          <a:latin typeface="Calibri"/>
                          <a:ea typeface="Calibri"/>
                          <a:cs typeface="Arial"/>
                        </a:rPr>
                        <a:t>أهداف الفرد</a:t>
                      </a:r>
                      <a:endParaRPr lang="en-US" sz="2000" dirty="0">
                        <a:solidFill>
                          <a:schemeClr val="accent3">
                            <a:lumMod val="75000"/>
                          </a:schemeClr>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2000">
                          <a:effectLst/>
                          <a:latin typeface="Calibri"/>
                          <a:ea typeface="Calibri"/>
                          <a:cs typeface="Arial"/>
                        </a:rPr>
                        <a:t>تأدية الوظيفة.</a:t>
                      </a:r>
                      <a:endParaRPr lang="en-US" sz="2000">
                        <a:effectLst/>
                        <a:latin typeface="Calibri"/>
                        <a:ea typeface="Calibri"/>
                        <a:cs typeface="Arial"/>
                      </a:endParaRPr>
                    </a:p>
                    <a:p>
                      <a:pPr algn="r" rtl="1">
                        <a:lnSpc>
                          <a:spcPct val="115000"/>
                        </a:lnSpc>
                        <a:spcAft>
                          <a:spcPts val="0"/>
                        </a:spcAft>
                      </a:pPr>
                      <a:r>
                        <a:rPr lang="ar-SA" sz="2000">
                          <a:effectLst/>
                          <a:latin typeface="Calibri"/>
                          <a:ea typeface="Calibri"/>
                          <a:cs typeface="Arial"/>
                        </a:rPr>
                        <a:t> </a:t>
                      </a:r>
                      <a:endParaRPr lang="en-US" sz="2000">
                        <a:effectLst/>
                        <a:latin typeface="Calibri"/>
                        <a:ea typeface="Calibri"/>
                        <a:cs typeface="Arial"/>
                      </a:endParaRPr>
                    </a:p>
                  </a:txBody>
                  <a:tcPr marL="68580" marR="68580" marT="0" marB="0"/>
                </a:tc>
                <a:tc>
                  <a:txBody>
                    <a:bodyPr/>
                    <a:lstStyle/>
                    <a:p>
                      <a:pPr algn="r" rtl="1">
                        <a:lnSpc>
                          <a:spcPct val="115000"/>
                        </a:lnSpc>
                        <a:spcAft>
                          <a:spcPts val="0"/>
                        </a:spcAft>
                      </a:pPr>
                      <a:r>
                        <a:rPr lang="ar-SA" sz="2000" dirty="0">
                          <a:effectLst/>
                          <a:latin typeface="Calibri"/>
                          <a:ea typeface="Calibri"/>
                          <a:cs typeface="Arial"/>
                        </a:rPr>
                        <a:t>إشباع حاجاته المادية والمعنوية </a:t>
                      </a:r>
                      <a:r>
                        <a:rPr lang="ar-SA" sz="2000" dirty="0" smtClean="0">
                          <a:effectLst/>
                          <a:latin typeface="Calibri"/>
                          <a:ea typeface="Calibri"/>
                          <a:cs typeface="Arial"/>
                        </a:rPr>
                        <a:t>.</a:t>
                      </a:r>
                      <a:endParaRPr lang="en-US" sz="2000" dirty="0">
                        <a:effectLst/>
                        <a:latin typeface="Calibri"/>
                        <a:ea typeface="Calibri"/>
                        <a:cs typeface="Arial"/>
                      </a:endParaRPr>
                    </a:p>
                  </a:txBody>
                  <a:tcPr marL="68580" marR="68580" marT="0" marB="0"/>
                </a:tc>
              </a:tr>
              <a:tr h="792488">
                <a:tc>
                  <a:txBody>
                    <a:bodyPr/>
                    <a:lstStyle/>
                    <a:p>
                      <a:pPr algn="ctr" rtl="1">
                        <a:lnSpc>
                          <a:spcPct val="115000"/>
                        </a:lnSpc>
                        <a:spcAft>
                          <a:spcPts val="0"/>
                        </a:spcAft>
                      </a:pPr>
                      <a:r>
                        <a:rPr lang="ar-SA" sz="2000" b="1" dirty="0">
                          <a:solidFill>
                            <a:schemeClr val="accent3">
                              <a:lumMod val="75000"/>
                            </a:schemeClr>
                          </a:solidFill>
                          <a:effectLst/>
                          <a:latin typeface="Calibri"/>
                          <a:ea typeface="Calibri"/>
                          <a:cs typeface="Arial"/>
                        </a:rPr>
                        <a:t>علاقات الفرد</a:t>
                      </a:r>
                      <a:endParaRPr lang="en-US" sz="2000" dirty="0">
                        <a:solidFill>
                          <a:schemeClr val="accent3">
                            <a:lumMod val="75000"/>
                          </a:schemeClr>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2000">
                          <a:effectLst/>
                          <a:latin typeface="Calibri"/>
                          <a:ea typeface="Calibri"/>
                          <a:cs typeface="Arial"/>
                        </a:rPr>
                        <a:t>علاقات  إدارية رسمية للوظيفة.</a:t>
                      </a:r>
                      <a:endParaRPr lang="en-US" sz="2000">
                        <a:effectLst/>
                        <a:latin typeface="Calibri"/>
                        <a:ea typeface="Calibri"/>
                        <a:cs typeface="Arial"/>
                      </a:endParaRPr>
                    </a:p>
                    <a:p>
                      <a:pPr algn="r" rtl="1">
                        <a:lnSpc>
                          <a:spcPct val="115000"/>
                        </a:lnSpc>
                        <a:spcAft>
                          <a:spcPts val="0"/>
                        </a:spcAft>
                      </a:pPr>
                      <a:r>
                        <a:rPr lang="ar-SA" sz="2000">
                          <a:effectLst/>
                          <a:latin typeface="Calibri"/>
                          <a:ea typeface="Calibri"/>
                          <a:cs typeface="Arial"/>
                        </a:rPr>
                        <a:t> </a:t>
                      </a:r>
                      <a:endParaRPr lang="en-US" sz="2000">
                        <a:effectLst/>
                        <a:latin typeface="Calibri"/>
                        <a:ea typeface="Calibri"/>
                        <a:cs typeface="Arial"/>
                      </a:endParaRPr>
                    </a:p>
                  </a:txBody>
                  <a:tcPr marL="68580" marR="68580" marT="0" marB="0"/>
                </a:tc>
                <a:tc>
                  <a:txBody>
                    <a:bodyPr/>
                    <a:lstStyle/>
                    <a:p>
                      <a:pPr algn="r" rtl="1">
                        <a:lnSpc>
                          <a:spcPct val="115000"/>
                        </a:lnSpc>
                        <a:spcAft>
                          <a:spcPts val="0"/>
                        </a:spcAft>
                      </a:pPr>
                      <a:r>
                        <a:rPr lang="ar-SA" sz="2000" dirty="0">
                          <a:effectLst/>
                          <a:latin typeface="Calibri"/>
                          <a:ea typeface="Calibri"/>
                          <a:cs typeface="Arial"/>
                        </a:rPr>
                        <a:t>علاقات اجتماعية وشخصية.</a:t>
                      </a:r>
                      <a:endParaRPr lang="en-US" sz="2000" dirty="0">
                        <a:effectLst/>
                        <a:latin typeface="Calibri"/>
                        <a:ea typeface="Calibri"/>
                        <a:cs typeface="Arial"/>
                      </a:endParaRPr>
                    </a:p>
                  </a:txBody>
                  <a:tcPr marL="68580" marR="68580" marT="0" marB="0"/>
                </a:tc>
              </a:tr>
              <a:tr h="792488">
                <a:tc>
                  <a:txBody>
                    <a:bodyPr/>
                    <a:lstStyle/>
                    <a:p>
                      <a:pPr algn="ctr" rtl="1">
                        <a:lnSpc>
                          <a:spcPct val="115000"/>
                        </a:lnSpc>
                        <a:spcAft>
                          <a:spcPts val="0"/>
                        </a:spcAft>
                      </a:pPr>
                      <a:r>
                        <a:rPr lang="ar-SA" sz="2000" b="1" dirty="0">
                          <a:solidFill>
                            <a:schemeClr val="accent3">
                              <a:lumMod val="75000"/>
                            </a:schemeClr>
                          </a:solidFill>
                          <a:effectLst/>
                          <a:latin typeface="Calibri"/>
                          <a:ea typeface="Calibri"/>
                          <a:cs typeface="Arial"/>
                        </a:rPr>
                        <a:t>الاتصالات</a:t>
                      </a:r>
                      <a:endParaRPr lang="en-US" sz="2000" dirty="0">
                        <a:solidFill>
                          <a:schemeClr val="accent3">
                            <a:lumMod val="75000"/>
                          </a:schemeClr>
                        </a:solidFill>
                        <a:effectLst/>
                        <a:latin typeface="Calibri"/>
                        <a:ea typeface="Calibri"/>
                        <a:cs typeface="Arial"/>
                      </a:endParaRPr>
                    </a:p>
                  </a:txBody>
                  <a:tcPr marL="68580" marR="68580" marT="0" marB="0"/>
                </a:tc>
                <a:tc>
                  <a:txBody>
                    <a:bodyPr/>
                    <a:lstStyle/>
                    <a:p>
                      <a:pPr algn="r" rtl="1">
                        <a:lnSpc>
                          <a:spcPct val="115000"/>
                        </a:lnSpc>
                        <a:spcAft>
                          <a:spcPts val="0"/>
                        </a:spcAft>
                      </a:pPr>
                      <a:r>
                        <a:rPr lang="ar-SA" sz="2000">
                          <a:effectLst/>
                          <a:latin typeface="Calibri"/>
                          <a:ea typeface="Calibri"/>
                          <a:cs typeface="Arial"/>
                        </a:rPr>
                        <a:t>تتم وفقا للتسلسل الهرمي.</a:t>
                      </a:r>
                      <a:endParaRPr lang="en-US" sz="2000">
                        <a:effectLst/>
                        <a:latin typeface="Calibri"/>
                        <a:ea typeface="Calibri"/>
                        <a:cs typeface="Arial"/>
                      </a:endParaRPr>
                    </a:p>
                  </a:txBody>
                  <a:tcPr marL="68580" marR="68580" marT="0" marB="0"/>
                </a:tc>
                <a:tc>
                  <a:txBody>
                    <a:bodyPr/>
                    <a:lstStyle/>
                    <a:p>
                      <a:pPr algn="r" rtl="1">
                        <a:lnSpc>
                          <a:spcPct val="115000"/>
                        </a:lnSpc>
                        <a:spcAft>
                          <a:spcPts val="0"/>
                        </a:spcAft>
                      </a:pPr>
                      <a:r>
                        <a:rPr lang="ar-SA" sz="2000" dirty="0">
                          <a:effectLst/>
                          <a:latin typeface="Calibri"/>
                          <a:ea typeface="Calibri"/>
                          <a:cs typeface="Arial"/>
                        </a:rPr>
                        <a:t>تتم من خلال التأثيرات والنفوذ </a:t>
                      </a:r>
                      <a:r>
                        <a:rPr lang="ar-SA" sz="2000" dirty="0" smtClean="0">
                          <a:effectLst/>
                          <a:latin typeface="Calibri"/>
                          <a:ea typeface="Calibri"/>
                          <a:cs typeface="Arial"/>
                        </a:rPr>
                        <a:t>.</a:t>
                      </a:r>
                      <a:endParaRPr lang="en-US" sz="20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05459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pPr algn="ctr"/>
            <a:r>
              <a:rPr lang="ar-SA" sz="4000" dirty="0" smtClean="0">
                <a:solidFill>
                  <a:schemeClr val="bg1"/>
                </a:solidFill>
              </a:rPr>
              <a:t>فوائد و عيوب التنظيم الغير  رسمي </a:t>
            </a:r>
            <a:endParaRPr lang="en-US" sz="4000" dirty="0">
              <a:solidFill>
                <a:schemeClr val="bg1"/>
              </a:solidFill>
            </a:endParaRPr>
          </a:p>
        </p:txBody>
      </p:sp>
      <p:sp>
        <p:nvSpPr>
          <p:cNvPr id="3" name="Content Placeholder 2"/>
          <p:cNvSpPr>
            <a:spLocks noGrp="1"/>
          </p:cNvSpPr>
          <p:nvPr>
            <p:ph sz="half" idx="1"/>
          </p:nvPr>
        </p:nvSpPr>
        <p:spPr>
          <a:xfrm>
            <a:off x="457200" y="2459436"/>
            <a:ext cx="7715200" cy="3993900"/>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ar-SA" dirty="0" smtClean="0"/>
              <a:t> وجود  فرق و جماعات في شكل لقاءات غير رسمية مما ينتج عنه إشباع الحاجات النفسية لدى العاملين في المنظمات و بالتالي زياده الرضى لديهم </a:t>
            </a:r>
          </a:p>
          <a:p>
            <a:endParaRPr lang="ar-SA" dirty="0"/>
          </a:p>
          <a:p>
            <a:r>
              <a:rPr lang="ar-SA" dirty="0" smtClean="0"/>
              <a:t>إيجاد نوع من المرونة في </a:t>
            </a:r>
            <a:r>
              <a:rPr lang="ar-SA" dirty="0"/>
              <a:t>إ</a:t>
            </a:r>
            <a:r>
              <a:rPr lang="ar-SA" dirty="0" smtClean="0"/>
              <a:t>صدار القرارات </a:t>
            </a:r>
          </a:p>
          <a:p>
            <a:endParaRPr lang="ar-SA" dirty="0"/>
          </a:p>
          <a:p>
            <a:r>
              <a:rPr lang="ar-SA" dirty="0" smtClean="0"/>
              <a:t>تعويض التنظيمات الغير رمسيه عن العجز أو التقصير الذي قد يوجد في التنظيم الرسمي   </a:t>
            </a:r>
          </a:p>
          <a:p>
            <a:endParaRPr lang="ar-SA" dirty="0" smtClean="0"/>
          </a:p>
          <a:p>
            <a:r>
              <a:rPr lang="ar-SA" dirty="0" smtClean="0"/>
              <a:t>توفر  التنظيمات الغير رسمية للمسؤولين في المنظمة تغذيه مرتدة لانطباعات و ردود أفعال العاملين الحقيقي لأي قرارا أداري   </a:t>
            </a:r>
            <a:endParaRPr lang="en-US" dirty="0"/>
          </a:p>
        </p:txBody>
      </p:sp>
      <p:sp>
        <p:nvSpPr>
          <p:cNvPr id="4" name="Content Placeholder 3"/>
          <p:cNvSpPr>
            <a:spLocks noGrp="1"/>
          </p:cNvSpPr>
          <p:nvPr>
            <p:ph sz="half" idx="2"/>
          </p:nvPr>
        </p:nvSpPr>
        <p:spPr>
          <a:xfrm>
            <a:off x="6228184" y="1600201"/>
            <a:ext cx="1696616" cy="676672"/>
          </a:xfrm>
          <a:prstGeom prst="ellipse">
            <a:avLst/>
          </a:prstGeo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36576" indent="0" algn="ctr">
              <a:buNone/>
            </a:pPr>
            <a:r>
              <a:rPr lang="ar-SA" sz="3600" dirty="0" smtClean="0"/>
              <a:t>الفوائد</a:t>
            </a:r>
            <a:endParaRPr lang="en-US" sz="3600" dirty="0"/>
          </a:p>
        </p:txBody>
      </p:sp>
    </p:spTree>
    <p:extLst>
      <p:ext uri="{BB962C8B-B14F-4D97-AF65-F5344CB8AC3E}">
        <p14:creationId xmlns:p14="http://schemas.microsoft.com/office/powerpoint/2010/main" val="1152059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04" y="274638"/>
            <a:ext cx="2416696" cy="1143000"/>
          </a:xfrm>
          <a:prstGeom prst="ellipse">
            <a:avLst/>
          </a:prstGeom>
        </p:spPr>
        <p:style>
          <a:lnRef idx="1">
            <a:schemeClr val="accent3"/>
          </a:lnRef>
          <a:fillRef idx="2">
            <a:schemeClr val="accent3"/>
          </a:fillRef>
          <a:effectRef idx="1">
            <a:schemeClr val="accent3"/>
          </a:effectRef>
          <a:fontRef idx="minor">
            <a:schemeClr val="dk1"/>
          </a:fontRef>
        </p:style>
        <p:txBody>
          <a:bodyPr/>
          <a:lstStyle/>
          <a:p>
            <a:pPr algn="ctr"/>
            <a:r>
              <a:rPr lang="ar-SA" dirty="0" smtClean="0"/>
              <a:t>العيوب  </a:t>
            </a:r>
            <a:endParaRPr lang="en-US" dirty="0"/>
          </a:p>
        </p:txBody>
      </p:sp>
      <p:sp>
        <p:nvSpPr>
          <p:cNvPr id="4" name="Content Placeholder 3"/>
          <p:cNvSpPr>
            <a:spLocks noGrp="1"/>
          </p:cNvSpPr>
          <p:nvPr>
            <p:ph sz="half" idx="2"/>
          </p:nvPr>
        </p:nvSpPr>
        <p:spPr>
          <a:xfrm>
            <a:off x="611560" y="1844824"/>
            <a:ext cx="7601272" cy="4525963"/>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ar-SA" dirty="0" smtClean="0"/>
              <a:t>اتخاذ و إصدار القرارات في التنظيم غير الرمسي يؤدي الى زياده الوقت المخصص لأنها العمل </a:t>
            </a:r>
          </a:p>
          <a:p>
            <a:endParaRPr lang="ar-SA" dirty="0"/>
          </a:p>
          <a:p>
            <a:r>
              <a:rPr lang="ar-SA" dirty="0" smtClean="0"/>
              <a:t>بروز بعض السلبيات مثل ( إدارة غير رسمية ) في التنظيم و ظهور بعض الإشاعات الغير صحيحه و السلبية في العمل </a:t>
            </a:r>
          </a:p>
          <a:p>
            <a:endParaRPr lang="ar-SA" dirty="0"/>
          </a:p>
          <a:p>
            <a:r>
              <a:rPr lang="ar-SA" dirty="0" smtClean="0"/>
              <a:t>تحديد مستوى الإنتاج خاصه في المنضمات الصناعية حيث تؤثر الجماعة على الفرد في تحديد كمية معينه من الإنتاج اليومي </a:t>
            </a:r>
          </a:p>
          <a:p>
            <a:endParaRPr lang="ar-SA" dirty="0"/>
          </a:p>
          <a:p>
            <a:r>
              <a:rPr lang="ar-SA" dirty="0" smtClean="0"/>
              <a:t>التستر على بعض الأخطاء التي يمارسها أعضا التنظيم غير الرسمي </a:t>
            </a:r>
            <a:endParaRPr lang="en-US" dirty="0"/>
          </a:p>
        </p:txBody>
      </p:sp>
    </p:spTree>
    <p:extLst>
      <p:ext uri="{BB962C8B-B14F-4D97-AF65-F5344CB8AC3E}">
        <p14:creationId xmlns:p14="http://schemas.microsoft.com/office/powerpoint/2010/main" val="3708945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3068960"/>
            <a:ext cx="7467600" cy="1143000"/>
          </a:xfrm>
        </p:spPr>
        <p:txBody>
          <a:bodyPr>
            <a:normAutofit/>
          </a:bodyPr>
          <a:lstStyle/>
          <a:p>
            <a:pPr algn="ctr"/>
            <a:r>
              <a:rPr lang="ar-SA" sz="3200" b="1" dirty="0">
                <a:solidFill>
                  <a:srgbClr val="FF0000"/>
                </a:solidFill>
              </a:rPr>
              <a:t>مبادئ التنظيم </a:t>
            </a:r>
            <a:r>
              <a:rPr lang="ar-SA" sz="3200" b="1" dirty="0" smtClean="0">
                <a:solidFill>
                  <a:srgbClr val="FF0000"/>
                </a:solidFill>
              </a:rPr>
              <a:t>الإداري</a:t>
            </a:r>
            <a:endParaRPr lang="ar-SA" sz="3200" b="1" dirty="0">
              <a:solidFill>
                <a:srgbClr val="FF0000"/>
              </a:solidFill>
            </a:endParaRP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598962873"/>
              </p:ext>
            </p:extLst>
          </p:nvPr>
        </p:nvGraphicFramePr>
        <p:xfrm>
          <a:off x="107504" y="332656"/>
          <a:ext cx="8856984"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45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A62F5017-F55D-4D38-B0AB-FEED6A5904E8}"/>
                                            </p:graphicEl>
                                          </p:spTgt>
                                        </p:tgtEl>
                                        <p:attrNameLst>
                                          <p:attrName>style.visibility</p:attrName>
                                        </p:attrNameLst>
                                      </p:cBhvr>
                                      <p:to>
                                        <p:strVal val="visible"/>
                                      </p:to>
                                    </p:set>
                                    <p:animEffect transition="in" filter="wheel(1)">
                                      <p:cBhvr>
                                        <p:cTn id="7" dur="2000"/>
                                        <p:tgtEl>
                                          <p:spTgt spid="5">
                                            <p:graphicEl>
                                              <a:dgm id="{A62F5017-F55D-4D38-B0AB-FEED6A5904E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A71323B8-DB20-45B0-88A6-EBAC22C73E28}"/>
                                            </p:graphicEl>
                                          </p:spTgt>
                                        </p:tgtEl>
                                        <p:attrNameLst>
                                          <p:attrName>style.visibility</p:attrName>
                                        </p:attrNameLst>
                                      </p:cBhvr>
                                      <p:to>
                                        <p:strVal val="visible"/>
                                      </p:to>
                                    </p:set>
                                    <p:animEffect transition="in" filter="wheel(1)">
                                      <p:cBhvr>
                                        <p:cTn id="12" dur="2000"/>
                                        <p:tgtEl>
                                          <p:spTgt spid="5">
                                            <p:graphicEl>
                                              <a:dgm id="{A71323B8-DB20-45B0-88A6-EBAC22C73E28}"/>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51B4D845-8CA0-4A36-8BFB-30E5808C7E77}"/>
                                            </p:graphicEl>
                                          </p:spTgt>
                                        </p:tgtEl>
                                        <p:attrNameLst>
                                          <p:attrName>style.visibility</p:attrName>
                                        </p:attrNameLst>
                                      </p:cBhvr>
                                      <p:to>
                                        <p:strVal val="visible"/>
                                      </p:to>
                                    </p:set>
                                    <p:animEffect transition="in" filter="wheel(1)">
                                      <p:cBhvr>
                                        <p:cTn id="15" dur="2000"/>
                                        <p:tgtEl>
                                          <p:spTgt spid="5">
                                            <p:graphicEl>
                                              <a:dgm id="{51B4D845-8CA0-4A36-8BFB-30E5808C7E7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66DAAF05-BA4C-4B43-88EB-79387CE90920}"/>
                                            </p:graphicEl>
                                          </p:spTgt>
                                        </p:tgtEl>
                                        <p:attrNameLst>
                                          <p:attrName>style.visibility</p:attrName>
                                        </p:attrNameLst>
                                      </p:cBhvr>
                                      <p:to>
                                        <p:strVal val="visible"/>
                                      </p:to>
                                    </p:set>
                                    <p:animEffect transition="in" filter="wheel(1)">
                                      <p:cBhvr>
                                        <p:cTn id="20" dur="2000"/>
                                        <p:tgtEl>
                                          <p:spTgt spid="5">
                                            <p:graphicEl>
                                              <a:dgm id="{66DAAF05-BA4C-4B43-88EB-79387CE90920}"/>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A1BC64EE-8543-4FB1-87E5-BA9D80441882}"/>
                                            </p:graphicEl>
                                          </p:spTgt>
                                        </p:tgtEl>
                                        <p:attrNameLst>
                                          <p:attrName>style.visibility</p:attrName>
                                        </p:attrNameLst>
                                      </p:cBhvr>
                                      <p:to>
                                        <p:strVal val="visible"/>
                                      </p:to>
                                    </p:set>
                                    <p:animEffect transition="in" filter="wheel(1)">
                                      <p:cBhvr>
                                        <p:cTn id="23" dur="2000"/>
                                        <p:tgtEl>
                                          <p:spTgt spid="5">
                                            <p:graphicEl>
                                              <a:dgm id="{A1BC64EE-8543-4FB1-87E5-BA9D8044188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39F34677-8079-4C79-BB0B-6D1CE9E06B21}"/>
                                            </p:graphicEl>
                                          </p:spTgt>
                                        </p:tgtEl>
                                        <p:attrNameLst>
                                          <p:attrName>style.visibility</p:attrName>
                                        </p:attrNameLst>
                                      </p:cBhvr>
                                      <p:to>
                                        <p:strVal val="visible"/>
                                      </p:to>
                                    </p:set>
                                    <p:animEffect transition="in" filter="wheel(1)">
                                      <p:cBhvr>
                                        <p:cTn id="28" dur="2000"/>
                                        <p:tgtEl>
                                          <p:spTgt spid="5">
                                            <p:graphicEl>
                                              <a:dgm id="{39F34677-8079-4C79-BB0B-6D1CE9E06B21}"/>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166A5ADE-D006-448F-ADC5-252FFA6E2D81}"/>
                                            </p:graphicEl>
                                          </p:spTgt>
                                        </p:tgtEl>
                                        <p:attrNameLst>
                                          <p:attrName>style.visibility</p:attrName>
                                        </p:attrNameLst>
                                      </p:cBhvr>
                                      <p:to>
                                        <p:strVal val="visible"/>
                                      </p:to>
                                    </p:set>
                                    <p:animEffect transition="in" filter="wheel(1)">
                                      <p:cBhvr>
                                        <p:cTn id="31" dur="2000"/>
                                        <p:tgtEl>
                                          <p:spTgt spid="5">
                                            <p:graphicEl>
                                              <a:dgm id="{166A5ADE-D006-448F-ADC5-252FFA6E2D8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graphicEl>
                                              <a:dgm id="{A9A191B1-F6B2-4A64-B3F4-929049F89F2A}"/>
                                            </p:graphicEl>
                                          </p:spTgt>
                                        </p:tgtEl>
                                        <p:attrNameLst>
                                          <p:attrName>style.visibility</p:attrName>
                                        </p:attrNameLst>
                                      </p:cBhvr>
                                      <p:to>
                                        <p:strVal val="visible"/>
                                      </p:to>
                                    </p:set>
                                    <p:animEffect transition="in" filter="wheel(1)">
                                      <p:cBhvr>
                                        <p:cTn id="36" dur="2000"/>
                                        <p:tgtEl>
                                          <p:spTgt spid="5">
                                            <p:graphicEl>
                                              <a:dgm id="{A9A191B1-F6B2-4A64-B3F4-929049F89F2A}"/>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
                                            <p:graphicEl>
                                              <a:dgm id="{D6C5650B-1264-4A03-8F68-95574C49D495}"/>
                                            </p:graphicEl>
                                          </p:spTgt>
                                        </p:tgtEl>
                                        <p:attrNameLst>
                                          <p:attrName>style.visibility</p:attrName>
                                        </p:attrNameLst>
                                      </p:cBhvr>
                                      <p:to>
                                        <p:strVal val="visible"/>
                                      </p:to>
                                    </p:set>
                                    <p:animEffect transition="in" filter="wheel(1)">
                                      <p:cBhvr>
                                        <p:cTn id="39" dur="2000"/>
                                        <p:tgtEl>
                                          <p:spTgt spid="5">
                                            <p:graphicEl>
                                              <a:dgm id="{D6C5650B-1264-4A03-8F68-95574C49D49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5">
                                            <p:graphicEl>
                                              <a:dgm id="{7789F812-5418-46AA-B284-74D8AE0C8840}"/>
                                            </p:graphicEl>
                                          </p:spTgt>
                                        </p:tgtEl>
                                        <p:attrNameLst>
                                          <p:attrName>style.visibility</p:attrName>
                                        </p:attrNameLst>
                                      </p:cBhvr>
                                      <p:to>
                                        <p:strVal val="visible"/>
                                      </p:to>
                                    </p:set>
                                    <p:animEffect transition="in" filter="wheel(1)">
                                      <p:cBhvr>
                                        <p:cTn id="44" dur="2000"/>
                                        <p:tgtEl>
                                          <p:spTgt spid="5">
                                            <p:graphicEl>
                                              <a:dgm id="{7789F812-5418-46AA-B284-74D8AE0C8840}"/>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5">
                                            <p:graphicEl>
                                              <a:dgm id="{56B6DF39-3AD7-4891-8138-C17F0F53217C}"/>
                                            </p:graphicEl>
                                          </p:spTgt>
                                        </p:tgtEl>
                                        <p:attrNameLst>
                                          <p:attrName>style.visibility</p:attrName>
                                        </p:attrNameLst>
                                      </p:cBhvr>
                                      <p:to>
                                        <p:strVal val="visible"/>
                                      </p:to>
                                    </p:set>
                                    <p:animEffect transition="in" filter="wheel(1)">
                                      <p:cBhvr>
                                        <p:cTn id="47" dur="2000"/>
                                        <p:tgtEl>
                                          <p:spTgt spid="5">
                                            <p:graphicEl>
                                              <a:dgm id="{56B6DF39-3AD7-4891-8138-C17F0F53217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5">
                                            <p:graphicEl>
                                              <a:dgm id="{0A432BCA-84C6-44B4-9B7F-3F7539B316C6}"/>
                                            </p:graphicEl>
                                          </p:spTgt>
                                        </p:tgtEl>
                                        <p:attrNameLst>
                                          <p:attrName>style.visibility</p:attrName>
                                        </p:attrNameLst>
                                      </p:cBhvr>
                                      <p:to>
                                        <p:strVal val="visible"/>
                                      </p:to>
                                    </p:set>
                                    <p:animEffect transition="in" filter="wheel(1)">
                                      <p:cBhvr>
                                        <p:cTn id="52" dur="2000"/>
                                        <p:tgtEl>
                                          <p:spTgt spid="5">
                                            <p:graphicEl>
                                              <a:dgm id="{0A432BCA-84C6-44B4-9B7F-3F7539B316C6}"/>
                                            </p:graphic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5">
                                            <p:graphicEl>
                                              <a:dgm id="{3B660B54-8423-4A89-9C60-2D1E81DAA40C}"/>
                                            </p:graphicEl>
                                          </p:spTgt>
                                        </p:tgtEl>
                                        <p:attrNameLst>
                                          <p:attrName>style.visibility</p:attrName>
                                        </p:attrNameLst>
                                      </p:cBhvr>
                                      <p:to>
                                        <p:strVal val="visible"/>
                                      </p:to>
                                    </p:set>
                                    <p:animEffect transition="in" filter="wheel(1)">
                                      <p:cBhvr>
                                        <p:cTn id="55" dur="2000"/>
                                        <p:tgtEl>
                                          <p:spTgt spid="5">
                                            <p:graphicEl>
                                              <a:dgm id="{3B660B54-8423-4A89-9C60-2D1E81DAA40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5">
                                            <p:graphicEl>
                                              <a:dgm id="{B022D64A-FA64-47E2-8552-4BFB0C39B41A}"/>
                                            </p:graphicEl>
                                          </p:spTgt>
                                        </p:tgtEl>
                                        <p:attrNameLst>
                                          <p:attrName>style.visibility</p:attrName>
                                        </p:attrNameLst>
                                      </p:cBhvr>
                                      <p:to>
                                        <p:strVal val="visible"/>
                                      </p:to>
                                    </p:set>
                                    <p:animEffect transition="in" filter="wheel(1)">
                                      <p:cBhvr>
                                        <p:cTn id="60" dur="2000"/>
                                        <p:tgtEl>
                                          <p:spTgt spid="5">
                                            <p:graphicEl>
                                              <a:dgm id="{B022D64A-FA64-47E2-8552-4BFB0C39B41A}"/>
                                            </p:graphicEl>
                                          </p:spTgt>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5">
                                            <p:graphicEl>
                                              <a:dgm id="{E69D21EB-9889-45A5-9C34-7497149F4BA4}"/>
                                            </p:graphicEl>
                                          </p:spTgt>
                                        </p:tgtEl>
                                        <p:attrNameLst>
                                          <p:attrName>style.visibility</p:attrName>
                                        </p:attrNameLst>
                                      </p:cBhvr>
                                      <p:to>
                                        <p:strVal val="visible"/>
                                      </p:to>
                                    </p:set>
                                    <p:animEffect transition="in" filter="wheel(1)">
                                      <p:cBhvr>
                                        <p:cTn id="63" dur="2000"/>
                                        <p:tgtEl>
                                          <p:spTgt spid="5">
                                            <p:graphicEl>
                                              <a:dgm id="{E69D21EB-9889-45A5-9C34-7497149F4BA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5">
                                            <p:graphicEl>
                                              <a:dgm id="{DF98BC9C-B7C7-443E-BBAA-0A3FBD128B90}"/>
                                            </p:graphicEl>
                                          </p:spTgt>
                                        </p:tgtEl>
                                        <p:attrNameLst>
                                          <p:attrName>style.visibility</p:attrName>
                                        </p:attrNameLst>
                                      </p:cBhvr>
                                      <p:to>
                                        <p:strVal val="visible"/>
                                      </p:to>
                                    </p:set>
                                    <p:animEffect transition="in" filter="wheel(1)">
                                      <p:cBhvr>
                                        <p:cTn id="68" dur="2000"/>
                                        <p:tgtEl>
                                          <p:spTgt spid="5">
                                            <p:graphicEl>
                                              <a:dgm id="{DF98BC9C-B7C7-443E-BBAA-0A3FBD128B90}"/>
                                            </p:graphicEl>
                                          </p:spTgt>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5">
                                            <p:graphicEl>
                                              <a:dgm id="{EB6FD39F-A923-49E9-9E09-A5C016E2A4F5}"/>
                                            </p:graphicEl>
                                          </p:spTgt>
                                        </p:tgtEl>
                                        <p:attrNameLst>
                                          <p:attrName>style.visibility</p:attrName>
                                        </p:attrNameLst>
                                      </p:cBhvr>
                                      <p:to>
                                        <p:strVal val="visible"/>
                                      </p:to>
                                    </p:set>
                                    <p:animEffect transition="in" filter="wheel(1)">
                                      <p:cBhvr>
                                        <p:cTn id="71" dur="2000"/>
                                        <p:tgtEl>
                                          <p:spTgt spid="5">
                                            <p:graphicEl>
                                              <a:dgm id="{EB6FD39F-A923-49E9-9E09-A5C016E2A4F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5">
                                            <p:graphicEl>
                                              <a:dgm id="{1FA02FA6-8BF6-45ED-9B22-1CCF4796ED43}"/>
                                            </p:graphicEl>
                                          </p:spTgt>
                                        </p:tgtEl>
                                        <p:attrNameLst>
                                          <p:attrName>style.visibility</p:attrName>
                                        </p:attrNameLst>
                                      </p:cBhvr>
                                      <p:to>
                                        <p:strVal val="visible"/>
                                      </p:to>
                                    </p:set>
                                    <p:animEffect transition="in" filter="wheel(1)">
                                      <p:cBhvr>
                                        <p:cTn id="76" dur="2000"/>
                                        <p:tgtEl>
                                          <p:spTgt spid="5">
                                            <p:graphicEl>
                                              <a:dgm id="{1FA02FA6-8BF6-45ED-9B22-1CCF4796ED43}"/>
                                            </p:graphicEl>
                                          </p:spTgt>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5">
                                            <p:graphicEl>
                                              <a:dgm id="{3FA5B635-9357-4B97-AF44-51C7D7DF2829}"/>
                                            </p:graphicEl>
                                          </p:spTgt>
                                        </p:tgtEl>
                                        <p:attrNameLst>
                                          <p:attrName>style.visibility</p:attrName>
                                        </p:attrNameLst>
                                      </p:cBhvr>
                                      <p:to>
                                        <p:strVal val="visible"/>
                                      </p:to>
                                    </p:set>
                                    <p:animEffect transition="in" filter="wheel(1)">
                                      <p:cBhvr>
                                        <p:cTn id="79" dur="2000"/>
                                        <p:tgtEl>
                                          <p:spTgt spid="5">
                                            <p:graphicEl>
                                              <a:dgm id="{3FA5B635-9357-4B97-AF44-51C7D7DF2829}"/>
                                            </p:graphicEl>
                                          </p:spTgt>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5">
                                            <p:graphicEl>
                                              <a:dgm id="{0A5CF3B2-0C0E-4F6C-BCCF-CB2C5104849A}"/>
                                            </p:graphicEl>
                                          </p:spTgt>
                                        </p:tgtEl>
                                        <p:attrNameLst>
                                          <p:attrName>style.visibility</p:attrName>
                                        </p:attrNameLst>
                                      </p:cBhvr>
                                      <p:to>
                                        <p:strVal val="visible"/>
                                      </p:to>
                                    </p:set>
                                    <p:animEffect transition="in" filter="wheel(1)">
                                      <p:cBhvr>
                                        <p:cTn id="82" dur="2000"/>
                                        <p:tgtEl>
                                          <p:spTgt spid="5">
                                            <p:graphicEl>
                                              <a:dgm id="{0A5CF3B2-0C0E-4F6C-BCCF-CB2C510484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467600" cy="1143000"/>
          </a:xfrm>
          <a:prstGeom prst="ellipse">
            <a:avLst/>
          </a:prstGeom>
        </p:spPr>
        <p:style>
          <a:lnRef idx="3">
            <a:schemeClr val="lt1"/>
          </a:lnRef>
          <a:fillRef idx="1">
            <a:schemeClr val="accent3"/>
          </a:fillRef>
          <a:effectRef idx="1">
            <a:schemeClr val="accent3"/>
          </a:effectRef>
          <a:fontRef idx="minor">
            <a:schemeClr val="lt1"/>
          </a:fontRef>
        </p:style>
        <p:txBody>
          <a:bodyPr/>
          <a:lstStyle/>
          <a:p>
            <a:pPr algn="ctr"/>
            <a:r>
              <a:rPr lang="ar-SA" dirty="0" smtClean="0">
                <a:solidFill>
                  <a:schemeClr val="bg1"/>
                </a:solidFill>
              </a:rPr>
              <a:t> أولا: مبدأ الهدف </a:t>
            </a:r>
            <a:endParaRPr lang="en-US" dirty="0">
              <a:solidFill>
                <a:schemeClr val="bg1"/>
              </a:solidFill>
            </a:endParaRPr>
          </a:p>
        </p:txBody>
      </p:sp>
      <p:sp>
        <p:nvSpPr>
          <p:cNvPr id="4" name="Content Placeholder 3"/>
          <p:cNvSpPr>
            <a:spLocks noGrp="1"/>
          </p:cNvSpPr>
          <p:nvPr>
            <p:ph sz="half" idx="2"/>
          </p:nvPr>
        </p:nvSpPr>
        <p:spPr>
          <a:xfrm>
            <a:off x="179512" y="1600200"/>
            <a:ext cx="8568952" cy="4525963"/>
          </a:xfrm>
        </p:spPr>
        <p:style>
          <a:lnRef idx="1">
            <a:schemeClr val="dk1"/>
          </a:lnRef>
          <a:fillRef idx="2">
            <a:schemeClr val="dk1"/>
          </a:fillRef>
          <a:effectRef idx="1">
            <a:schemeClr val="dk1"/>
          </a:effectRef>
          <a:fontRef idx="minor">
            <a:schemeClr val="dk1"/>
          </a:fontRef>
        </p:style>
        <p:txBody>
          <a:bodyPr>
            <a:normAutofit/>
          </a:bodyPr>
          <a:lstStyle/>
          <a:p>
            <a:r>
              <a:rPr lang="ar-SA" dirty="0" smtClean="0"/>
              <a:t>لا بد من وجود هدف </a:t>
            </a:r>
            <a:r>
              <a:rPr lang="ar-SA" dirty="0" smtClean="0"/>
              <a:t>واضح </a:t>
            </a:r>
            <a:r>
              <a:rPr lang="ar-SA" dirty="0" smtClean="0"/>
              <a:t>و محدد في إي عملية تنظيم إداري </a:t>
            </a:r>
          </a:p>
          <a:p>
            <a:endParaRPr lang="ar-SA" dirty="0"/>
          </a:p>
          <a:p>
            <a:r>
              <a:rPr lang="ar-SA" dirty="0" smtClean="0"/>
              <a:t>المنشئات سوى كانت حكومية أو خاصه تنشأ لتحقيق أهداف و بدون وجود هذه الأهداف يلغي المبرر من وجود المنشأ</a:t>
            </a:r>
          </a:p>
          <a:p>
            <a:r>
              <a:rPr lang="ar-SA" dirty="0" smtClean="0"/>
              <a:t>يمكن النظر الى المنظمة على أنها وحده هادفه </a:t>
            </a:r>
          </a:p>
          <a:p>
            <a:endParaRPr lang="ar-SA" dirty="0"/>
          </a:p>
          <a:p>
            <a:r>
              <a:rPr lang="ar-SA" dirty="0" smtClean="0"/>
              <a:t>الغايات التي توجد لتحقيقها أي منظمة تعد من الأسس الرئيسية لتشكيل الهيكل التنظيمية </a:t>
            </a:r>
            <a:endParaRPr lang="en-US" dirty="0"/>
          </a:p>
        </p:txBody>
      </p:sp>
    </p:spTree>
    <p:extLst>
      <p:ext uri="{BB962C8B-B14F-4D97-AF65-F5344CB8AC3E}">
        <p14:creationId xmlns:p14="http://schemas.microsoft.com/office/powerpoint/2010/main" val="3113842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lstStyle/>
          <a:p>
            <a:pPr algn="ctr"/>
            <a:r>
              <a:rPr lang="ar-SA" dirty="0" smtClean="0">
                <a:solidFill>
                  <a:schemeClr val="bg1"/>
                </a:solidFill>
              </a:rPr>
              <a:t>ثانيا : مبدأ الوظيفة</a:t>
            </a:r>
            <a:endParaRPr lang="en-US" dirty="0">
              <a:solidFill>
                <a:schemeClr val="bg1"/>
              </a:solidFill>
            </a:endParaRPr>
          </a:p>
        </p:txBody>
      </p:sp>
      <p:sp>
        <p:nvSpPr>
          <p:cNvPr id="4" name="Content Placeholder 3"/>
          <p:cNvSpPr>
            <a:spLocks noGrp="1"/>
          </p:cNvSpPr>
          <p:nvPr>
            <p:ph sz="half" idx="2"/>
          </p:nvPr>
        </p:nvSpPr>
        <p:spPr>
          <a:xfrm>
            <a:off x="457200" y="1600200"/>
            <a:ext cx="8003232" cy="5069160"/>
          </a:xfrm>
        </p:spPr>
        <p:style>
          <a:lnRef idx="1">
            <a:schemeClr val="dk1"/>
          </a:lnRef>
          <a:fillRef idx="2">
            <a:schemeClr val="dk1"/>
          </a:fillRef>
          <a:effectRef idx="1">
            <a:schemeClr val="dk1"/>
          </a:effectRef>
          <a:fontRef idx="minor">
            <a:schemeClr val="dk1"/>
          </a:fontRef>
        </p:style>
        <p:txBody>
          <a:bodyPr>
            <a:normAutofit/>
          </a:bodyPr>
          <a:lstStyle/>
          <a:p>
            <a:pPr marL="36576" indent="0">
              <a:buNone/>
            </a:pPr>
            <a:endParaRPr lang="ar-SA" dirty="0" smtClean="0"/>
          </a:p>
          <a:p>
            <a:r>
              <a:rPr lang="ar-SA" dirty="0" smtClean="0"/>
              <a:t>تعد الوظيفة الوحدة الأساسية في أي تنظيم </a:t>
            </a:r>
            <a:endParaRPr lang="ar-SA" dirty="0"/>
          </a:p>
          <a:p>
            <a:endParaRPr lang="ar-SA" dirty="0"/>
          </a:p>
          <a:p>
            <a:r>
              <a:rPr lang="ar-SA" dirty="0"/>
              <a:t>التنظيم يتم على أساس متطلبات الوظيفة في المنظمة </a:t>
            </a:r>
            <a:endParaRPr lang="en-US" dirty="0"/>
          </a:p>
          <a:p>
            <a:endParaRPr lang="ar-SA" dirty="0"/>
          </a:p>
          <a:p>
            <a:r>
              <a:rPr lang="ar-SA" dirty="0" smtClean="0"/>
              <a:t>الوظيفة عباره عن منصب أو عمل معين يتضمن واجبات و مسؤوليات محدده</a:t>
            </a:r>
          </a:p>
          <a:p>
            <a:endParaRPr lang="ar-SA" dirty="0"/>
          </a:p>
          <a:p>
            <a:r>
              <a:rPr lang="ar-SA" dirty="0" smtClean="0"/>
              <a:t>يراعي التنظيم هنا خصائص الوظيفة و متطلباتها الى جانب الصلاحيات والمسؤوليات المرتبطة بها بغض النظر عن الشخص الذي سوف يشغل الوظيفة </a:t>
            </a:r>
            <a:endParaRPr lang="en-US" dirty="0"/>
          </a:p>
        </p:txBody>
      </p:sp>
    </p:spTree>
    <p:extLst>
      <p:ext uri="{BB962C8B-B14F-4D97-AF65-F5344CB8AC3E}">
        <p14:creationId xmlns:p14="http://schemas.microsoft.com/office/powerpoint/2010/main" val="2472964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a:prstGeom prst="ellipse">
            <a:avLst/>
          </a:prstGeo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ar-SA" dirty="0" smtClean="0">
                <a:solidFill>
                  <a:schemeClr val="bg1"/>
                </a:solidFill>
              </a:rPr>
              <a:t>ثالثا : مبدأ التخصص و تقسيم العمل </a:t>
            </a:r>
            <a:endParaRPr lang="en-US" dirty="0">
              <a:solidFill>
                <a:schemeClr val="bg1"/>
              </a:solidFill>
            </a:endParaRPr>
          </a:p>
        </p:txBody>
      </p:sp>
      <p:sp>
        <p:nvSpPr>
          <p:cNvPr id="4" name="Content Placeholder 3"/>
          <p:cNvSpPr>
            <a:spLocks noGrp="1"/>
          </p:cNvSpPr>
          <p:nvPr>
            <p:ph sz="half" idx="2"/>
          </p:nvPr>
        </p:nvSpPr>
        <p:spPr>
          <a:xfrm>
            <a:off x="179512" y="1600200"/>
            <a:ext cx="8712968" cy="4525963"/>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ar-SA" dirty="0" smtClean="0"/>
              <a:t>أساس إي تنظيم هو تقسيم العمل </a:t>
            </a:r>
          </a:p>
          <a:p>
            <a:endParaRPr lang="ar-SA" dirty="0"/>
          </a:p>
          <a:p>
            <a:r>
              <a:rPr lang="ar-SA" dirty="0" smtClean="0"/>
              <a:t>العمل الذي قد يكون هدف المنظمة أو مهمة مكلف بها عدد من العاملين يجب أن يقسم الى أجزاء يمكن توزيعها بين العاملين </a:t>
            </a:r>
          </a:p>
          <a:p>
            <a:endParaRPr lang="ar-SA" dirty="0"/>
          </a:p>
          <a:p>
            <a:r>
              <a:rPr lang="ar-SA" dirty="0" smtClean="0"/>
              <a:t>تقسيم العمل بين الافراد يساعد الي انجاز العمل بسرعه و أداء أفضل </a:t>
            </a:r>
          </a:p>
          <a:p>
            <a:endParaRPr lang="ar-SA" dirty="0"/>
          </a:p>
          <a:p>
            <a:r>
              <a:rPr lang="ar-SA" dirty="0" smtClean="0"/>
              <a:t>تقسيم العمل يعتمد  بالأساس على تقسيم أنشطه المنظمة الي اقسام وظيفية رئيسيه و من ثم اقسام فرعيه  </a:t>
            </a:r>
          </a:p>
          <a:p>
            <a:endParaRPr lang="ar-SA" dirty="0"/>
          </a:p>
          <a:p>
            <a:r>
              <a:rPr lang="ar-SA" dirty="0" smtClean="0"/>
              <a:t>يوزع العاملين و يقوم كل شخص بنوع واحد من الاعمال بحسب التخصص </a:t>
            </a:r>
            <a:endParaRPr lang="en-US" dirty="0"/>
          </a:p>
        </p:txBody>
      </p:sp>
    </p:spTree>
    <p:extLst>
      <p:ext uri="{BB962C8B-B14F-4D97-AF65-F5344CB8AC3E}">
        <p14:creationId xmlns:p14="http://schemas.microsoft.com/office/powerpoint/2010/main" val="259169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6106690"/>
          </a:xfrm>
          <a:prstGeom prst="ellipse">
            <a:avLst/>
          </a:prstGeo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ar-SA" sz="3600" dirty="0" smtClean="0"/>
              <a:t>- أرتبط التنظيم بوجود الأنسان على وجه الأرض من أجل تحقيق أهدافه المتعلقة بالبقاء و العيش </a:t>
            </a:r>
            <a:br>
              <a:rPr lang="ar-SA" sz="3600" dirty="0" smtClean="0"/>
            </a:br>
            <a:r>
              <a:rPr lang="ar-SA" sz="3600" dirty="0" smtClean="0"/>
              <a:t/>
            </a:r>
            <a:br>
              <a:rPr lang="ar-SA" sz="3600" dirty="0" smtClean="0"/>
            </a:br>
            <a:r>
              <a:rPr lang="ar-SA" sz="3600" dirty="0" smtClean="0"/>
              <a:t>- كان التنظيم في بدايته حياه الانسان بسيطا يتلأم مع احتياجات الانسان البسيطة المتعلقة بالعيش و ضمان المأوى و البحث عن الامن و الاستقرار</a:t>
            </a:r>
            <a:endParaRPr lang="en-US" sz="3600" dirty="0"/>
          </a:p>
        </p:txBody>
      </p:sp>
    </p:spTree>
    <p:extLst>
      <p:ext uri="{BB962C8B-B14F-4D97-AF65-F5344CB8AC3E}">
        <p14:creationId xmlns:p14="http://schemas.microsoft.com/office/powerpoint/2010/main" val="3168759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lstStyle/>
          <a:p>
            <a:r>
              <a:rPr lang="ar-SA" dirty="0" smtClean="0">
                <a:solidFill>
                  <a:schemeClr val="bg1"/>
                </a:solidFill>
              </a:rPr>
              <a:t>رابعا : مبدأ وحده الامر </a:t>
            </a:r>
            <a:endParaRPr lang="en-US" dirty="0">
              <a:solidFill>
                <a:schemeClr val="bg1"/>
              </a:solidFill>
            </a:endParaRPr>
          </a:p>
        </p:txBody>
      </p:sp>
      <p:sp>
        <p:nvSpPr>
          <p:cNvPr id="4" name="Content Placeholder 3"/>
          <p:cNvSpPr>
            <a:spLocks noGrp="1"/>
          </p:cNvSpPr>
          <p:nvPr>
            <p:ph sz="half" idx="2"/>
          </p:nvPr>
        </p:nvSpPr>
        <p:spPr>
          <a:xfrm>
            <a:off x="457200" y="1600200"/>
            <a:ext cx="7859216" cy="4925144"/>
          </a:xfrm>
        </p:spPr>
        <p:style>
          <a:lnRef idx="1">
            <a:schemeClr val="dk1"/>
          </a:lnRef>
          <a:fillRef idx="2">
            <a:schemeClr val="dk1"/>
          </a:fillRef>
          <a:effectRef idx="1">
            <a:schemeClr val="dk1"/>
          </a:effectRef>
          <a:fontRef idx="minor">
            <a:schemeClr val="dk1"/>
          </a:fontRef>
        </p:style>
        <p:txBody>
          <a:bodyPr/>
          <a:lstStyle/>
          <a:p>
            <a:r>
              <a:rPr lang="ar-SA" dirty="0" smtClean="0"/>
              <a:t>يطلق على هذا المبدأ عده مسميات مثل وحده الرئاسة ووحده القياد ووحده إصدار الأوامر </a:t>
            </a:r>
          </a:p>
          <a:p>
            <a:endParaRPr lang="ar-SA" dirty="0"/>
          </a:p>
          <a:p>
            <a:r>
              <a:rPr lang="ar-SA" dirty="0" smtClean="0"/>
              <a:t>يقوم الموظف بدوره في العمل وفقا لهذه الأوامر و التعليمات و التوجيهات </a:t>
            </a:r>
          </a:p>
          <a:p>
            <a:endParaRPr lang="ar-SA" dirty="0"/>
          </a:p>
          <a:p>
            <a:r>
              <a:rPr lang="ar-SA" dirty="0" smtClean="0"/>
              <a:t>نتائج هذا المبدأ هو أن الموظف سوف يكون مسؤولا عن أعماله أمام رئيس واحد و يقدم تقاريره عن عمله الى هذا الرئيس</a:t>
            </a:r>
          </a:p>
          <a:p>
            <a:endParaRPr lang="ar-SA" dirty="0"/>
          </a:p>
          <a:p>
            <a:endParaRPr lang="en-US" dirty="0"/>
          </a:p>
        </p:txBody>
      </p:sp>
    </p:spTree>
    <p:extLst>
      <p:ext uri="{BB962C8B-B14F-4D97-AF65-F5344CB8AC3E}">
        <p14:creationId xmlns:p14="http://schemas.microsoft.com/office/powerpoint/2010/main" val="1139415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a:prstGeom prst="ellipse">
            <a:avLst/>
          </a:prstGeo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ar-SA" dirty="0" smtClean="0"/>
              <a:t>خامسا : مبدأ نطاق الإشراف </a:t>
            </a:r>
            <a:endParaRPr lang="en-US" dirty="0"/>
          </a:p>
        </p:txBody>
      </p:sp>
      <p:sp>
        <p:nvSpPr>
          <p:cNvPr id="4" name="Content Placeholder 3"/>
          <p:cNvSpPr>
            <a:spLocks noGrp="1"/>
          </p:cNvSpPr>
          <p:nvPr>
            <p:ph sz="half" idx="2"/>
          </p:nvPr>
        </p:nvSpPr>
        <p:spPr>
          <a:xfrm>
            <a:off x="457200" y="1600200"/>
            <a:ext cx="8147248" cy="5069160"/>
          </a:xfrm>
        </p:spPr>
        <p:style>
          <a:lnRef idx="1">
            <a:schemeClr val="dk1"/>
          </a:lnRef>
          <a:fillRef idx="2">
            <a:schemeClr val="dk1"/>
          </a:fillRef>
          <a:effectRef idx="1">
            <a:schemeClr val="dk1"/>
          </a:effectRef>
          <a:fontRef idx="minor">
            <a:schemeClr val="dk1"/>
          </a:fontRef>
        </p:style>
        <p:txBody>
          <a:bodyPr>
            <a:normAutofit/>
          </a:bodyPr>
          <a:lstStyle/>
          <a:p>
            <a:r>
              <a:rPr lang="ar-SA" dirty="0" smtClean="0"/>
              <a:t>يطلق عليه البعض مسمى نطاف الإدارة أو نطاق الرقابة</a:t>
            </a:r>
          </a:p>
          <a:p>
            <a:pPr marL="36576" indent="0">
              <a:buNone/>
            </a:pPr>
            <a:r>
              <a:rPr lang="ar-SA" dirty="0" smtClean="0"/>
              <a:t> </a:t>
            </a:r>
          </a:p>
          <a:p>
            <a:r>
              <a:rPr lang="ar-SA" dirty="0" smtClean="0"/>
              <a:t>يقصد بهذا   المبدأ المدى الذي يستطيع فيه القائد أو الرئيس أن يمارس الإشراف الفعال على مرؤوسيه</a:t>
            </a:r>
          </a:p>
          <a:p>
            <a:endParaRPr lang="ar-SA" dirty="0"/>
          </a:p>
          <a:p>
            <a:r>
              <a:rPr lang="ar-SA" dirty="0" smtClean="0"/>
              <a:t>يحدد نطاق الاشراف بعدد المرؤوسين الذين يتبعون رئيس واحد </a:t>
            </a:r>
          </a:p>
          <a:p>
            <a:endParaRPr lang="ar-SA" dirty="0" smtClean="0"/>
          </a:p>
          <a:p>
            <a:r>
              <a:rPr lang="ar-SA" dirty="0" smtClean="0"/>
              <a:t>من المعروف لكل رئيس  طاقه لا يستطيع تجاوزها و بتالي يجب أن لا يزيد عدد المرؤوسين عن الحد الطبيعي فبتالي لا يتمكن الرئيس من الاشراف و المراقبة  </a:t>
            </a:r>
            <a:endParaRPr lang="en-US" dirty="0"/>
          </a:p>
        </p:txBody>
      </p:sp>
    </p:spTree>
    <p:extLst>
      <p:ext uri="{BB962C8B-B14F-4D97-AF65-F5344CB8AC3E}">
        <p14:creationId xmlns:p14="http://schemas.microsoft.com/office/powerpoint/2010/main" val="2820497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35280" cy="1368152"/>
          </a:xfrm>
          <a:prstGeom prst="ellipse">
            <a:avLst/>
          </a:prstGeo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ar-SA" dirty="0" smtClean="0">
                <a:solidFill>
                  <a:schemeClr val="bg1"/>
                </a:solidFill>
              </a:rPr>
              <a:t>سادسا :مبدأ تكافؤ المسؤولية و السلطة </a:t>
            </a:r>
            <a:endParaRPr lang="en-US" dirty="0">
              <a:solidFill>
                <a:schemeClr val="bg1"/>
              </a:solidFill>
            </a:endParaRPr>
          </a:p>
        </p:txBody>
      </p:sp>
      <p:sp>
        <p:nvSpPr>
          <p:cNvPr id="4" name="Content Placeholder 3"/>
          <p:cNvSpPr>
            <a:spLocks noGrp="1"/>
          </p:cNvSpPr>
          <p:nvPr>
            <p:ph sz="half" idx="2"/>
          </p:nvPr>
        </p:nvSpPr>
        <p:spPr>
          <a:xfrm>
            <a:off x="539552" y="1844824"/>
            <a:ext cx="7704856" cy="4896544"/>
          </a:xfrm>
        </p:spPr>
        <p:style>
          <a:lnRef idx="1">
            <a:schemeClr val="dk1"/>
          </a:lnRef>
          <a:fillRef idx="2">
            <a:schemeClr val="dk1"/>
          </a:fillRef>
          <a:effectRef idx="1">
            <a:schemeClr val="dk1"/>
          </a:effectRef>
          <a:fontRef idx="minor">
            <a:schemeClr val="dk1"/>
          </a:fontRef>
        </p:style>
        <p:txBody>
          <a:bodyPr>
            <a:normAutofit/>
          </a:bodyPr>
          <a:lstStyle/>
          <a:p>
            <a:r>
              <a:rPr lang="ar-SA" dirty="0" smtClean="0"/>
              <a:t>أن تحمل الموظف لمسؤوليه القيام بواجبات وظيفته لا بد و أن يقابله ما يساعده على تحمل هذه المسؤولية و ذلك بإعطائه الحق في تقرير اوليات عمله و كيفيه إنجازها</a:t>
            </a:r>
          </a:p>
          <a:p>
            <a:endParaRPr lang="ar-SA" dirty="0" smtClean="0"/>
          </a:p>
          <a:p>
            <a:r>
              <a:rPr lang="ar-SA" dirty="0" smtClean="0"/>
              <a:t>يجب أن لا تتعارض كيفيه انجاز الموظف لا اعماله مع أنظمه و قواعد و تعليمات المنظمة</a:t>
            </a:r>
          </a:p>
          <a:p>
            <a:endParaRPr lang="ar-SA" dirty="0" smtClean="0"/>
          </a:p>
          <a:p>
            <a:r>
              <a:rPr lang="ar-SA" dirty="0" smtClean="0"/>
              <a:t>يجب أن يعطى الرئيس أو المشرف الحق في تكليف مرؤوسيه بأداء العمل و مساءلتهم عن كل متعلق بحسن الأداء  و هذا الحق يسمى بالسلطة  </a:t>
            </a:r>
            <a:endParaRPr lang="en-US" dirty="0"/>
          </a:p>
        </p:txBody>
      </p:sp>
    </p:spTree>
    <p:extLst>
      <p:ext uri="{BB962C8B-B14F-4D97-AF65-F5344CB8AC3E}">
        <p14:creationId xmlns:p14="http://schemas.microsoft.com/office/powerpoint/2010/main" val="2647942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776864" cy="5400600"/>
          </a:xfrm>
          <a:prstGeom prst="foldedCorner">
            <a:avLst/>
          </a:prstGeom>
        </p:spPr>
        <p:style>
          <a:lnRef idx="3">
            <a:schemeClr val="lt1"/>
          </a:lnRef>
          <a:fillRef idx="1">
            <a:schemeClr val="accent3"/>
          </a:fillRef>
          <a:effectRef idx="1">
            <a:schemeClr val="accent3"/>
          </a:effectRef>
          <a:fontRef idx="minor">
            <a:schemeClr val="lt1"/>
          </a:fontRef>
        </p:style>
        <p:txBody>
          <a:bodyPr>
            <a:normAutofit/>
          </a:bodyPr>
          <a:lstStyle/>
          <a:p>
            <a:pPr algn="ctr"/>
            <a:r>
              <a:rPr lang="ar-SA" dirty="0" smtClean="0">
                <a:solidFill>
                  <a:schemeClr val="bg1"/>
                </a:solidFill>
              </a:rPr>
              <a:t>يؤكد مبددا تكافؤ المسؤولية و السلطة على التناسب و التساوي بين المسؤولة و السلطة ليس من المنطق نحمل شخص مسؤوليه عمل لم يمنح سلطه بشأنه</a:t>
            </a:r>
            <a:endParaRPr lang="en-US" dirty="0">
              <a:solidFill>
                <a:schemeClr val="bg1"/>
              </a:solidFill>
            </a:endParaRPr>
          </a:p>
        </p:txBody>
      </p:sp>
    </p:spTree>
    <p:extLst>
      <p:ext uri="{BB962C8B-B14F-4D97-AF65-F5344CB8AC3E}">
        <p14:creationId xmlns:p14="http://schemas.microsoft.com/office/powerpoint/2010/main" val="2788352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467600" cy="1143000"/>
          </a:xfrm>
          <a:prstGeom prst="ellipse">
            <a:avLst/>
          </a:prstGeo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ar-SA" dirty="0" smtClean="0"/>
              <a:t> سابعا :مبدأ المركزية و اللامركزية</a:t>
            </a:r>
            <a:endParaRPr lang="en-US" dirty="0"/>
          </a:p>
        </p:txBody>
      </p:sp>
      <p:sp>
        <p:nvSpPr>
          <p:cNvPr id="3" name="Content Placeholder 2"/>
          <p:cNvSpPr>
            <a:spLocks noGrp="1"/>
          </p:cNvSpPr>
          <p:nvPr>
            <p:ph sz="half" idx="1"/>
          </p:nvPr>
        </p:nvSpPr>
        <p:spPr>
          <a:xfrm>
            <a:off x="457200" y="1600200"/>
            <a:ext cx="8147248" cy="4997152"/>
          </a:xfrm>
        </p:spPr>
        <p:style>
          <a:lnRef idx="1">
            <a:schemeClr val="dk1"/>
          </a:lnRef>
          <a:fillRef idx="2">
            <a:schemeClr val="dk1"/>
          </a:fillRef>
          <a:effectRef idx="1">
            <a:schemeClr val="dk1"/>
          </a:effectRef>
          <a:fontRef idx="minor">
            <a:schemeClr val="dk1"/>
          </a:fontRef>
        </p:style>
        <p:txBody>
          <a:bodyPr>
            <a:noAutofit/>
          </a:bodyPr>
          <a:lstStyle/>
          <a:p>
            <a:r>
              <a:rPr lang="ar-SA" sz="2400" dirty="0" smtClean="0"/>
              <a:t>المركزية و اللامركزية من المفاهيم الشائعة الاستخدام في الإدارة </a:t>
            </a:r>
          </a:p>
          <a:p>
            <a:endParaRPr lang="ar-SA" sz="2400" dirty="0" smtClean="0"/>
          </a:p>
          <a:p>
            <a:r>
              <a:rPr lang="ar-SA" sz="2400" dirty="0" smtClean="0"/>
              <a:t>المركزية (ميل أو اتجاه الإدارة الى تركيز الحجم الاكبر و الأهم من سلطه أتخاذ القرارات في المنظمة للعمل في المراكز القيادية العليا )</a:t>
            </a:r>
          </a:p>
          <a:p>
            <a:pPr marL="36576" indent="0">
              <a:buNone/>
            </a:pPr>
            <a:r>
              <a:rPr lang="ar-SA" sz="2400" dirty="0" smtClean="0"/>
              <a:t> </a:t>
            </a:r>
          </a:p>
          <a:p>
            <a:r>
              <a:rPr lang="ar-SA" sz="2400" dirty="0" smtClean="0"/>
              <a:t>اللامركزية ( نقل سلطه القرار و ممارستها من المستوى الإداري الأعلى الى المستويات الإدارية الدنيا عن طريق تفويض السلطة في بد شخص أو اشخاص محددين في المنظمة و توزيه السلطة بحيث تعطي للمرؤوسين حريه التصرف و اتخاذ القرارات في الحدود التي تطلبها أعمالهم ) </a:t>
            </a:r>
            <a:endParaRPr lang="en-US" sz="2400" dirty="0"/>
          </a:p>
        </p:txBody>
      </p:sp>
      <p:sp>
        <p:nvSpPr>
          <p:cNvPr id="4" name="Content Placeholder 3"/>
          <p:cNvSpPr>
            <a:spLocks noGrp="1"/>
          </p:cNvSpPr>
          <p:nvPr>
            <p:ph sz="half" idx="2"/>
          </p:nvPr>
        </p:nvSpPr>
        <p:spPr>
          <a:xfrm>
            <a:off x="179512" y="6309320"/>
            <a:ext cx="4392488" cy="288032"/>
          </a:xfrm>
        </p:spPr>
        <p:txBody>
          <a:bodyPr>
            <a:normAutofit fontScale="62500" lnSpcReduction="20000"/>
          </a:bodyPr>
          <a:lstStyle/>
          <a:p>
            <a:pPr marL="36576" indent="0">
              <a:buNone/>
            </a:pPr>
            <a:r>
              <a:rPr lang="ar-SA" dirty="0"/>
              <a:t> </a:t>
            </a:r>
            <a:endParaRPr lang="ar-SA" dirty="0" smtClean="0"/>
          </a:p>
          <a:p>
            <a:pPr marL="36576" indent="0">
              <a:buNone/>
            </a:pPr>
            <a:endParaRPr lang="ar-SA" dirty="0" smtClean="0"/>
          </a:p>
          <a:p>
            <a:pPr marL="36576" indent="0">
              <a:buNone/>
            </a:pPr>
            <a:endParaRPr lang="ar-SA" dirty="0" smtClean="0"/>
          </a:p>
          <a:p>
            <a:pPr marL="36576" indent="0">
              <a:buNone/>
            </a:pPr>
            <a:endParaRPr lang="ar-SA" dirty="0"/>
          </a:p>
          <a:p>
            <a:pPr marL="36576" indent="0">
              <a:buNone/>
            </a:pPr>
            <a:endParaRPr lang="ar-SA" sz="1800" dirty="0" smtClean="0"/>
          </a:p>
          <a:p>
            <a:pPr marL="36576" indent="0">
              <a:buNone/>
            </a:pPr>
            <a:endParaRPr lang="ar-SA" dirty="0"/>
          </a:p>
          <a:p>
            <a:pPr marL="36576" indent="0">
              <a:buNone/>
            </a:pPr>
            <a:endParaRPr lang="ar-SA" dirty="0" smtClean="0"/>
          </a:p>
        </p:txBody>
      </p:sp>
    </p:spTree>
    <p:extLst>
      <p:ext uri="{BB962C8B-B14F-4D97-AF65-F5344CB8AC3E}">
        <p14:creationId xmlns:p14="http://schemas.microsoft.com/office/powerpoint/2010/main" val="301033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470648" cy="5890984"/>
          </a:xfrm>
          <a:prstGeom prst="foldedCorner">
            <a:avLst/>
          </a:prstGeo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ar-SA" dirty="0" smtClean="0">
                <a:solidFill>
                  <a:schemeClr val="bg1"/>
                </a:solidFill>
              </a:rPr>
              <a:t>على الرغم من  وصف التنظيم بالمركزية او اللامركزية فإنه في الواقع لا توجد تنظيمات مركزيه او  لا مركزيه بدرجة تامه ففي كل الحالات تكون درجه مركزيه أو لا مركزيه التنظيم نسبية و تحدد على قياس متدرج </a:t>
            </a:r>
            <a:endParaRPr lang="en-US" dirty="0">
              <a:solidFill>
                <a:schemeClr val="bg1"/>
              </a:solidFill>
            </a:endParaRPr>
          </a:p>
        </p:txBody>
      </p:sp>
    </p:spTree>
    <p:extLst>
      <p:ext uri="{BB962C8B-B14F-4D97-AF65-F5344CB8AC3E}">
        <p14:creationId xmlns:p14="http://schemas.microsoft.com/office/powerpoint/2010/main" val="3464202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lstStyle/>
          <a:p>
            <a:pPr algn="ctr"/>
            <a:r>
              <a:rPr lang="ar-SA" dirty="0" smtClean="0">
                <a:solidFill>
                  <a:schemeClr val="bg1"/>
                </a:solidFill>
              </a:rPr>
              <a:t>ثامنا : مبدأ التفويض </a:t>
            </a:r>
            <a:endParaRPr lang="en-US" dirty="0">
              <a:solidFill>
                <a:schemeClr val="bg1"/>
              </a:solidFill>
            </a:endParaRPr>
          </a:p>
        </p:txBody>
      </p:sp>
      <p:sp>
        <p:nvSpPr>
          <p:cNvPr id="4" name="Content Placeholder 3"/>
          <p:cNvSpPr>
            <a:spLocks noGrp="1"/>
          </p:cNvSpPr>
          <p:nvPr>
            <p:ph sz="half" idx="2"/>
          </p:nvPr>
        </p:nvSpPr>
        <p:spPr>
          <a:xfrm>
            <a:off x="484909" y="1700808"/>
            <a:ext cx="7467600" cy="5069160"/>
          </a:xfrm>
        </p:spPr>
        <p:style>
          <a:lnRef idx="1">
            <a:schemeClr val="dk1"/>
          </a:lnRef>
          <a:fillRef idx="2">
            <a:schemeClr val="dk1"/>
          </a:fillRef>
          <a:effectRef idx="1">
            <a:schemeClr val="dk1"/>
          </a:effectRef>
          <a:fontRef idx="minor">
            <a:schemeClr val="dk1"/>
          </a:fontRef>
        </p:style>
        <p:txBody>
          <a:bodyPr>
            <a:normAutofit fontScale="92500"/>
          </a:bodyPr>
          <a:lstStyle/>
          <a:p>
            <a:r>
              <a:rPr lang="ar-SA" dirty="0" smtClean="0"/>
              <a:t>يسمى أيضا مبدأ تفويض الصلاحيات و تفويض السلطة </a:t>
            </a:r>
          </a:p>
          <a:p>
            <a:endParaRPr lang="ar-SA" dirty="0"/>
          </a:p>
          <a:p>
            <a:r>
              <a:rPr lang="ar-SA" dirty="0" smtClean="0"/>
              <a:t>(التفويض هو قيام الرئيس أو المدير بمنح صلاحية أو صلاحيات  لا احد مرؤوسه أو مجموعه من مرؤوسيه لاتخاذ قرارا أو قرارات في مجالات محدده )</a:t>
            </a:r>
          </a:p>
          <a:p>
            <a:endParaRPr lang="ar-SA" dirty="0"/>
          </a:p>
          <a:p>
            <a:r>
              <a:rPr lang="ar-SA" dirty="0" smtClean="0"/>
              <a:t>أن الريس او المدير يفوض في الغالب لسبب رئيسي  وهو التوصل الى أتخاذ قرارات أفضل </a:t>
            </a:r>
          </a:p>
          <a:p>
            <a:endParaRPr lang="ar-SA" dirty="0"/>
          </a:p>
          <a:p>
            <a:r>
              <a:rPr lang="ar-SA" dirty="0" smtClean="0"/>
              <a:t>رئيس المنظمة أو مدير الإدارة لا يستطيع وحده وضع الخطط للمنظمة أو الإدارة و الرقابة على كافة عملياتها و تقيم أداء العاملين لذلك فهو يفوض بعض الصلاحيات </a:t>
            </a:r>
            <a:endParaRPr lang="en-US" dirty="0"/>
          </a:p>
        </p:txBody>
      </p:sp>
    </p:spTree>
    <p:extLst>
      <p:ext uri="{BB962C8B-B14F-4D97-AF65-F5344CB8AC3E}">
        <p14:creationId xmlns:p14="http://schemas.microsoft.com/office/powerpoint/2010/main" val="3750487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27584" y="1772816"/>
            <a:ext cx="7457256" cy="3600400"/>
          </a:xfrm>
        </p:spPr>
        <p:style>
          <a:lnRef idx="1">
            <a:schemeClr val="dk1"/>
          </a:lnRef>
          <a:fillRef idx="2">
            <a:schemeClr val="dk1"/>
          </a:fillRef>
          <a:effectRef idx="1">
            <a:schemeClr val="dk1"/>
          </a:effectRef>
          <a:fontRef idx="minor">
            <a:schemeClr val="dk1"/>
          </a:fontRef>
        </p:style>
        <p:txBody>
          <a:bodyPr>
            <a:normAutofit/>
          </a:bodyPr>
          <a:lstStyle/>
          <a:p>
            <a:r>
              <a:rPr lang="ar-SA" dirty="0" smtClean="0"/>
              <a:t>أن تفويض الرئيس أو المدير ببعض صلاحياته لا يعني انتقال المسؤولة الى المرؤوس الذي فوضه الرئيس</a:t>
            </a:r>
          </a:p>
          <a:p>
            <a:endParaRPr lang="ar-SA" dirty="0"/>
          </a:p>
          <a:p>
            <a:r>
              <a:rPr lang="ar-SA" dirty="0" smtClean="0"/>
              <a:t>لا يستطيع المرؤوس بتفويض غيره للقيام بالعمل المفوض له الا أذا صرح الرئيس له بذلك </a:t>
            </a:r>
            <a:endParaRPr lang="en-US" dirty="0"/>
          </a:p>
        </p:txBody>
      </p:sp>
    </p:spTree>
    <p:extLst>
      <p:ext uri="{BB962C8B-B14F-4D97-AF65-F5344CB8AC3E}">
        <p14:creationId xmlns:p14="http://schemas.microsoft.com/office/powerpoint/2010/main" val="1635800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1">
            <a:schemeClr val="accent3"/>
          </a:lnRef>
          <a:fillRef idx="2">
            <a:schemeClr val="accent3"/>
          </a:fillRef>
          <a:effectRef idx="1">
            <a:schemeClr val="accent3"/>
          </a:effectRef>
          <a:fontRef idx="minor">
            <a:schemeClr val="dk1"/>
          </a:fontRef>
        </p:style>
        <p:txBody>
          <a:bodyPr/>
          <a:lstStyle/>
          <a:p>
            <a:pPr algn="ctr"/>
            <a:r>
              <a:rPr lang="ar-SA" dirty="0" smtClean="0"/>
              <a:t>تاسعا : مبدأ التنسيق </a:t>
            </a:r>
            <a:endParaRPr lang="en-US" dirty="0"/>
          </a:p>
        </p:txBody>
      </p:sp>
      <p:sp>
        <p:nvSpPr>
          <p:cNvPr id="4" name="Content Placeholder 3"/>
          <p:cNvSpPr>
            <a:spLocks noGrp="1"/>
          </p:cNvSpPr>
          <p:nvPr>
            <p:ph sz="half" idx="2"/>
          </p:nvPr>
        </p:nvSpPr>
        <p:spPr>
          <a:xfrm>
            <a:off x="611560" y="1772816"/>
            <a:ext cx="7467600" cy="4525963"/>
          </a:xfrm>
        </p:spPr>
        <p:style>
          <a:lnRef idx="1">
            <a:schemeClr val="dk1"/>
          </a:lnRef>
          <a:fillRef idx="2">
            <a:schemeClr val="dk1"/>
          </a:fillRef>
          <a:effectRef idx="1">
            <a:schemeClr val="dk1"/>
          </a:effectRef>
          <a:fontRef idx="minor">
            <a:schemeClr val="dk1"/>
          </a:fontRef>
        </p:style>
        <p:txBody>
          <a:bodyPr>
            <a:normAutofit/>
          </a:bodyPr>
          <a:lstStyle/>
          <a:p>
            <a:r>
              <a:rPr lang="ar-SA" sz="2400" dirty="0" smtClean="0"/>
              <a:t>يهدف التنظيم الى تنسيق جهود الافراد و الجماعات التي تتال منها المنظمة لتحقيق الأهداف</a:t>
            </a:r>
          </a:p>
          <a:p>
            <a:endParaRPr lang="ar-SA" sz="2400" dirty="0"/>
          </a:p>
          <a:p>
            <a:r>
              <a:rPr lang="ar-SA" sz="2400" dirty="0" smtClean="0"/>
              <a:t>ينظر الى مبدأ التنسيق على اعتباره من العناصر الأساسية لتكامل العمل و عدم التناقض و الازدواج في الأداء الذي ممكن أن يؤدي الى فشل المنظمة</a:t>
            </a:r>
          </a:p>
          <a:p>
            <a:endParaRPr lang="ar-SA" sz="2400" dirty="0"/>
          </a:p>
          <a:p>
            <a:r>
              <a:rPr lang="ar-SA" sz="2400" dirty="0" smtClean="0"/>
              <a:t>التنسيق هو ( العمل على توفيق و تناسق و انسجام المجهودات المختلفة في المنظمة باتجاه تحقيق الأهداف )  </a:t>
            </a:r>
            <a:endParaRPr lang="en-US" sz="2400" dirty="0"/>
          </a:p>
        </p:txBody>
      </p:sp>
    </p:spTree>
    <p:extLst>
      <p:ext uri="{BB962C8B-B14F-4D97-AF65-F5344CB8AC3E}">
        <p14:creationId xmlns:p14="http://schemas.microsoft.com/office/powerpoint/2010/main" val="877493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3568" y="1484784"/>
            <a:ext cx="7385248" cy="3672407"/>
          </a:xfrm>
        </p:spPr>
        <p:style>
          <a:lnRef idx="1">
            <a:schemeClr val="dk1"/>
          </a:lnRef>
          <a:fillRef idx="2">
            <a:schemeClr val="dk1"/>
          </a:fillRef>
          <a:effectRef idx="1">
            <a:schemeClr val="dk1"/>
          </a:effectRef>
          <a:fontRef idx="minor">
            <a:schemeClr val="dk1"/>
          </a:fontRef>
        </p:style>
        <p:txBody>
          <a:bodyPr>
            <a:normAutofit/>
          </a:bodyPr>
          <a:lstStyle/>
          <a:p>
            <a:r>
              <a:rPr lang="ar-SA" dirty="0" smtClean="0"/>
              <a:t>التنظيم له وجهان الأول تقسيم العمل و الثاني التنسيق و بدنوهما  لا يكتمل التنظيم </a:t>
            </a:r>
          </a:p>
          <a:p>
            <a:endParaRPr lang="ar-SA" dirty="0"/>
          </a:p>
          <a:p>
            <a:r>
              <a:rPr lang="ar-SA" dirty="0" smtClean="0"/>
              <a:t>تقسيم العمل هو تجزئته الى إلى اصغر وحدات ممكنة فالتنسيق هو الذي يربط بيم هذه الأجزاء بحيث يكمل بعضها البعض </a:t>
            </a:r>
            <a:endParaRPr lang="en-US" dirty="0"/>
          </a:p>
        </p:txBody>
      </p:sp>
    </p:spTree>
    <p:extLst>
      <p:ext uri="{BB962C8B-B14F-4D97-AF65-F5344CB8AC3E}">
        <p14:creationId xmlns:p14="http://schemas.microsoft.com/office/powerpoint/2010/main" val="229812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71600" y="1268760"/>
            <a:ext cx="6953200" cy="4104455"/>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ar-SA" dirty="0" smtClean="0"/>
              <a:t>الاهتمام بهذا التنظيم برز بشكل واضح و قوي في وقتنا الراهن بسبب  </a:t>
            </a:r>
          </a:p>
          <a:p>
            <a:pPr algn="ctr"/>
            <a:endParaRPr lang="ar-SA" sz="3200" dirty="0"/>
          </a:p>
          <a:p>
            <a:pPr marL="36576" indent="0" algn="ctr">
              <a:buNone/>
            </a:pPr>
            <a:r>
              <a:rPr lang="ar-SA" dirty="0" smtClean="0"/>
              <a:t>1- التوسع في حجم المجتمعات و زياره عدد الأجهزة أو المنظمات التي تعتمد عليها المجتمعات في تحقيق أهدافها </a:t>
            </a:r>
          </a:p>
          <a:p>
            <a:pPr marL="36576" indent="0" algn="ctr">
              <a:buNone/>
            </a:pPr>
            <a:r>
              <a:rPr lang="ar-SA" dirty="0" smtClean="0"/>
              <a:t>2- ازدياد التخصص المهني للأفراد و تنوع وسائل الإنتاج </a:t>
            </a:r>
          </a:p>
          <a:p>
            <a:endParaRPr lang="ar-SA" dirty="0"/>
          </a:p>
          <a:p>
            <a:endParaRPr lang="en-US" dirty="0"/>
          </a:p>
        </p:txBody>
      </p:sp>
    </p:spTree>
    <p:extLst>
      <p:ext uri="{BB962C8B-B14F-4D97-AF65-F5344CB8AC3E}">
        <p14:creationId xmlns:p14="http://schemas.microsoft.com/office/powerpoint/2010/main" val="539907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ar-SA" dirty="0" smtClean="0"/>
              <a:t> عاشرا : مبدأ التوازن و المرونة </a:t>
            </a:r>
            <a:endParaRPr lang="en-US" dirty="0"/>
          </a:p>
        </p:txBody>
      </p:sp>
      <p:sp>
        <p:nvSpPr>
          <p:cNvPr id="4" name="Content Placeholder 3"/>
          <p:cNvSpPr>
            <a:spLocks noGrp="1"/>
          </p:cNvSpPr>
          <p:nvPr>
            <p:ph sz="half" idx="2"/>
          </p:nvPr>
        </p:nvSpPr>
        <p:spPr>
          <a:xfrm>
            <a:off x="683568" y="1600200"/>
            <a:ext cx="7241232" cy="4525963"/>
          </a:xfrm>
        </p:spPr>
        <p:style>
          <a:lnRef idx="1">
            <a:schemeClr val="dk1"/>
          </a:lnRef>
          <a:fillRef idx="2">
            <a:schemeClr val="dk1"/>
          </a:fillRef>
          <a:effectRef idx="1">
            <a:schemeClr val="dk1"/>
          </a:effectRef>
          <a:fontRef idx="minor">
            <a:schemeClr val="dk1"/>
          </a:fontRef>
        </p:style>
        <p:txBody>
          <a:bodyPr/>
          <a:lstStyle/>
          <a:p>
            <a:r>
              <a:rPr lang="ar-SA" dirty="0" smtClean="0"/>
              <a:t>لا حضنا من خلال عرضنا لمبادئ التنظيم أننا في حاجه الى المرونة و التوازن بين عدد من المتغيرات فنحن في حاجه إلى التكافؤ بين المسؤولية و السلطة و بين وحده القيادة و نطاق الإشراف و المركزية و اللامركزية</a:t>
            </a:r>
          </a:p>
          <a:p>
            <a:endParaRPr lang="ar-SA" dirty="0"/>
          </a:p>
          <a:p>
            <a:r>
              <a:rPr lang="ar-SA" dirty="0" smtClean="0"/>
              <a:t>ضرروه المرونة و الموازنة بين أهداف المنظمة و الظروف البيئية المؤثرة عليها </a:t>
            </a:r>
          </a:p>
          <a:p>
            <a:endParaRPr lang="ar-SA" dirty="0" smtClean="0"/>
          </a:p>
          <a:p>
            <a:r>
              <a:rPr lang="ar-SA" dirty="0" smtClean="0"/>
              <a:t>تعد المرونة من أساسا نجاح أي تنظيم </a:t>
            </a:r>
          </a:p>
          <a:p>
            <a:endParaRPr lang="ar-SA" dirty="0"/>
          </a:p>
          <a:p>
            <a:endParaRPr lang="ar-SA" dirty="0" smtClean="0"/>
          </a:p>
          <a:p>
            <a:endParaRPr lang="ar-SA" dirty="0" smtClean="0"/>
          </a:p>
          <a:p>
            <a:endParaRPr lang="ar-SA" dirty="0"/>
          </a:p>
          <a:p>
            <a:endParaRPr lang="en-US" dirty="0"/>
          </a:p>
        </p:txBody>
      </p:sp>
    </p:spTree>
    <p:extLst>
      <p:ext uri="{BB962C8B-B14F-4D97-AF65-F5344CB8AC3E}">
        <p14:creationId xmlns:p14="http://schemas.microsoft.com/office/powerpoint/2010/main" val="2130783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p:cNvSpPr>
            <a:spLocks noChangeAspect="1" noEditPoints="1" noChangeArrowheads="1"/>
          </p:cNvSpPr>
          <p:nvPr/>
        </p:nvSpPr>
        <p:spPr bwMode="auto">
          <a:xfrm>
            <a:off x="0" y="1196752"/>
            <a:ext cx="8964488" cy="270770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ar-SA" sz="2400" dirty="0"/>
          </a:p>
        </p:txBody>
      </p:sp>
      <p:sp>
        <p:nvSpPr>
          <p:cNvPr id="3" name="عنصر نائب للمحتوى 2"/>
          <p:cNvSpPr>
            <a:spLocks noGrp="1"/>
          </p:cNvSpPr>
          <p:nvPr>
            <p:ph idx="1"/>
          </p:nvPr>
        </p:nvSpPr>
        <p:spPr>
          <a:xfrm>
            <a:off x="0" y="1772816"/>
            <a:ext cx="8964488" cy="4353347"/>
          </a:xfrm>
          <a:prstGeom prst="rect">
            <a:avLst/>
          </a:prstGeom>
        </p:spPr>
        <p:txBody>
          <a:bodyPr/>
          <a:lstStyle/>
          <a:p>
            <a:pPr marL="36576" indent="0" algn="ctr">
              <a:buNone/>
            </a:pPr>
            <a:r>
              <a:rPr lang="ar-SA" sz="2400" dirty="0" smtClean="0">
                <a:solidFill>
                  <a:schemeClr val="bg1"/>
                </a:solidFill>
              </a:rPr>
              <a:t>هي النموذج </a:t>
            </a:r>
            <a:r>
              <a:rPr lang="ar-SA" sz="2400" dirty="0">
                <a:solidFill>
                  <a:schemeClr val="bg1"/>
                </a:solidFill>
              </a:rPr>
              <a:t>الذي يعكس طبيعة التعامل والتنسيق الرسمي </a:t>
            </a:r>
            <a:endParaRPr lang="ar-SA" sz="2400" dirty="0" smtClean="0">
              <a:solidFill>
                <a:schemeClr val="bg1"/>
              </a:solidFill>
            </a:endParaRPr>
          </a:p>
          <a:p>
            <a:pPr marL="36576" indent="0" algn="ctr">
              <a:buNone/>
            </a:pPr>
            <a:r>
              <a:rPr lang="ar-SA" sz="2400" dirty="0" smtClean="0">
                <a:solidFill>
                  <a:schemeClr val="bg1"/>
                </a:solidFill>
              </a:rPr>
              <a:t>المصمم </a:t>
            </a:r>
            <a:r>
              <a:rPr lang="ar-SA" sz="2400" dirty="0">
                <a:solidFill>
                  <a:schemeClr val="bg1"/>
                </a:solidFill>
              </a:rPr>
              <a:t>من قبل الإدارة وذلك من أجل الربط بين مهام الأفراد والجماعات في المنظمة بما يعمل على تحقيق أهداف المنظمة.</a:t>
            </a:r>
          </a:p>
          <a:p>
            <a:pPr marL="36576" indent="0">
              <a:buNone/>
            </a:pPr>
            <a:endParaRPr lang="ar-SA" b="1" dirty="0" smtClean="0">
              <a:solidFill>
                <a:schemeClr val="bg1"/>
              </a:solidFill>
            </a:endParaRPr>
          </a:p>
        </p:txBody>
      </p:sp>
      <p:sp>
        <p:nvSpPr>
          <p:cNvPr id="7" name="Cloud"/>
          <p:cNvSpPr>
            <a:spLocks noChangeAspect="1" noEditPoints="1" noChangeArrowheads="1"/>
          </p:cNvSpPr>
          <p:nvPr/>
        </p:nvSpPr>
        <p:spPr bwMode="auto">
          <a:xfrm>
            <a:off x="215516" y="5085184"/>
            <a:ext cx="8208912" cy="147964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r>
              <a:rPr lang="ar-SA" sz="2400" dirty="0" smtClean="0">
                <a:solidFill>
                  <a:schemeClr val="bg1"/>
                </a:solidFill>
              </a:rPr>
              <a:t>هي رسم </a:t>
            </a:r>
            <a:r>
              <a:rPr lang="ar-SA" sz="2400" dirty="0">
                <a:solidFill>
                  <a:schemeClr val="bg1"/>
                </a:solidFill>
              </a:rPr>
              <a:t>بياني أو تخطيطي يصور لنا الخطوط العريضة للهيكل التنظيمي</a:t>
            </a:r>
            <a:r>
              <a:rPr lang="ar-SA" dirty="0">
                <a:solidFill>
                  <a:schemeClr val="bg1"/>
                </a:solidFill>
              </a:rPr>
              <a:t>.</a:t>
            </a:r>
            <a:endParaRPr lang="en-US" dirty="0">
              <a:solidFill>
                <a:schemeClr val="bg1"/>
              </a:solidFill>
            </a:endParaRPr>
          </a:p>
          <a:p>
            <a:endParaRPr lang="ar-SA" dirty="0"/>
          </a:p>
        </p:txBody>
      </p:sp>
      <p:sp>
        <p:nvSpPr>
          <p:cNvPr id="4" name="Title 3"/>
          <p:cNvSpPr>
            <a:spLocks noGrp="1"/>
          </p:cNvSpPr>
          <p:nvPr>
            <p:ph type="title"/>
          </p:nvPr>
        </p:nvSpPr>
        <p:spPr>
          <a:xfrm>
            <a:off x="1331640" y="182671"/>
            <a:ext cx="6074060" cy="778098"/>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ar-SA" dirty="0" smtClean="0">
                <a:solidFill>
                  <a:schemeClr val="bg1"/>
                </a:solidFill>
              </a:rPr>
              <a:t>الهياكل التنظيمية </a:t>
            </a:r>
            <a:endParaRPr lang="en-US" dirty="0">
              <a:solidFill>
                <a:schemeClr val="bg1"/>
              </a:solidFill>
            </a:endParaRPr>
          </a:p>
        </p:txBody>
      </p:sp>
      <p:sp>
        <p:nvSpPr>
          <p:cNvPr id="8" name="Title 3"/>
          <p:cNvSpPr txBox="1">
            <a:spLocks/>
          </p:cNvSpPr>
          <p:nvPr/>
        </p:nvSpPr>
        <p:spPr>
          <a:xfrm>
            <a:off x="991344" y="4221088"/>
            <a:ext cx="6657256" cy="720081"/>
          </a:xfrm>
          <a:prstGeom prst="rect">
            <a:avLst/>
          </a:prstGeom>
        </p:spPr>
        <p:style>
          <a:lnRef idx="3">
            <a:schemeClr val="lt1"/>
          </a:lnRef>
          <a:fillRef idx="1">
            <a:schemeClr val="accent3"/>
          </a:fillRef>
          <a:effectRef idx="1">
            <a:schemeClr val="accent3"/>
          </a:effectRef>
          <a:fontRef idx="minor">
            <a:schemeClr val="lt1"/>
          </a:fontRef>
        </p:style>
        <p:txBody>
          <a:bodyPr vert="horz" lIns="45720" rIns="45720" anchor="ctr">
            <a:normAutofit fontScale="97500" lnSpcReduction="10000"/>
          </a:bodyPr>
          <a:lstStyle>
            <a:lvl1pPr algn="l" rtl="1" eaLnBrk="1" latinLnBrk="0" hangingPunct="1">
              <a:spcBef>
                <a:spcPct val="0"/>
              </a:spcBef>
              <a:buNone/>
              <a:defRPr kumimoji="0"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SA" dirty="0" smtClean="0">
                <a:solidFill>
                  <a:schemeClr val="bg1"/>
                </a:solidFill>
              </a:rPr>
              <a:t>الخرائط التنظيمية</a:t>
            </a:r>
            <a:endParaRPr lang="en-US" dirty="0">
              <a:solidFill>
                <a:schemeClr val="bg1"/>
              </a:solidFill>
            </a:endParaRPr>
          </a:p>
        </p:txBody>
      </p:sp>
    </p:spTree>
    <p:extLst>
      <p:ext uri="{BB962C8B-B14F-4D97-AF65-F5344CB8AC3E}">
        <p14:creationId xmlns:p14="http://schemas.microsoft.com/office/powerpoint/2010/main" val="8743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normAutofit fontScale="90000"/>
          </a:bodyPr>
          <a:lstStyle/>
          <a:p>
            <a:r>
              <a:rPr lang="ar-SA" dirty="0" smtClean="0">
                <a:solidFill>
                  <a:schemeClr val="bg1"/>
                </a:solidFill>
              </a:rPr>
              <a:t>مفهوم الهيكل التنظيمي</a:t>
            </a:r>
            <a:endParaRPr lang="en-US" dirty="0">
              <a:solidFill>
                <a:schemeClr val="bg1"/>
              </a:solidFill>
            </a:endParaRPr>
          </a:p>
        </p:txBody>
      </p:sp>
      <p:sp>
        <p:nvSpPr>
          <p:cNvPr id="4" name="Content Placeholder 3"/>
          <p:cNvSpPr>
            <a:spLocks noGrp="1"/>
          </p:cNvSpPr>
          <p:nvPr>
            <p:ph sz="half" idx="2"/>
          </p:nvPr>
        </p:nvSpPr>
        <p:spPr>
          <a:xfrm>
            <a:off x="750404" y="2348880"/>
            <a:ext cx="6881192" cy="3057203"/>
          </a:xfrm>
        </p:spPr>
        <p:style>
          <a:lnRef idx="1">
            <a:schemeClr val="accent3"/>
          </a:lnRef>
          <a:fillRef idx="2">
            <a:schemeClr val="accent3"/>
          </a:fillRef>
          <a:effectRef idx="1">
            <a:schemeClr val="accent3"/>
          </a:effectRef>
          <a:fontRef idx="minor">
            <a:schemeClr val="dk1"/>
          </a:fontRef>
        </p:style>
        <p:txBody>
          <a:bodyPr/>
          <a:lstStyle/>
          <a:p>
            <a:r>
              <a:rPr lang="ar-SA" dirty="0" smtClean="0"/>
              <a:t>كثر ما يستخدم الكتاب و الباحثون في مجال التنظيم الإداري مصطلح الهيكل التنظيمي او الهياكل التنظيمية بصوره تتداخل مع مصطلحات تنظيميه أخرى مثل البناء التنظيمي و الخارطة أو الخرائط التنظيمية </a:t>
            </a:r>
            <a:endParaRPr lang="en-US" dirty="0"/>
          </a:p>
        </p:txBody>
      </p:sp>
    </p:spTree>
    <p:extLst>
      <p:ext uri="{BB962C8B-B14F-4D97-AF65-F5344CB8AC3E}">
        <p14:creationId xmlns:p14="http://schemas.microsoft.com/office/powerpoint/2010/main" val="3626127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91264" cy="1143000"/>
          </a:xfrm>
          <a:prstGeom prst="ellipse">
            <a:avLst/>
          </a:prstGeom>
        </p:spPr>
        <p:style>
          <a:lnRef idx="3">
            <a:schemeClr val="lt1"/>
          </a:lnRef>
          <a:fillRef idx="1">
            <a:schemeClr val="accent3"/>
          </a:fillRef>
          <a:effectRef idx="1">
            <a:schemeClr val="accent3"/>
          </a:effectRef>
          <a:fontRef idx="minor">
            <a:schemeClr val="lt1"/>
          </a:fontRef>
        </p:style>
        <p:txBody>
          <a:bodyPr>
            <a:noAutofit/>
          </a:bodyPr>
          <a:lstStyle/>
          <a:p>
            <a:r>
              <a:rPr lang="ar-SA" sz="2800" dirty="0" smtClean="0">
                <a:solidFill>
                  <a:schemeClr val="bg1"/>
                </a:solidFill>
              </a:rPr>
              <a:t>الهيكل التنظيمي ( البناء التنظيمي )</a:t>
            </a:r>
            <a:endParaRPr lang="en-US" sz="2800" dirty="0">
              <a:solidFill>
                <a:schemeClr val="bg1"/>
              </a:solidFill>
            </a:endParaRPr>
          </a:p>
        </p:txBody>
      </p:sp>
      <p:sp>
        <p:nvSpPr>
          <p:cNvPr id="4" name="Content Placeholder 3"/>
          <p:cNvSpPr>
            <a:spLocks noGrp="1"/>
          </p:cNvSpPr>
          <p:nvPr>
            <p:ph sz="half" idx="2"/>
          </p:nvPr>
        </p:nvSpPr>
        <p:spPr>
          <a:xfrm>
            <a:off x="683568" y="1988840"/>
            <a:ext cx="7385248" cy="4525963"/>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ar-SA" dirty="0" smtClean="0"/>
              <a:t>البناء التنظيمي : يقصد بالهيكل التنظيمي أو البناء التنظيمي حيث يستخدمان بمعنى واحد ( النموذج الذي يعكس طبيعة التعامل و التنسيق الرسمي المصمم من قبل الإدارة و ذلك من أجل الرابطين مهام الافراد و الجماعات في المنظمة بما يعمل على تحقيق أهداف المنظمة )</a:t>
            </a:r>
          </a:p>
          <a:p>
            <a:endParaRPr lang="ar-SA" dirty="0"/>
          </a:p>
          <a:p>
            <a:r>
              <a:rPr lang="ar-SA" dirty="0" smtClean="0"/>
              <a:t>كلمه رسمي المستخدمة في هذا التعريف تشير الى حقيقه أن الهيكل التنظيمي عاده ما يتم من قبل الإدارة لتحقيق أهداف محدودة و الوصول الى نتائج  معينه </a:t>
            </a:r>
            <a:endParaRPr lang="en-US" dirty="0"/>
          </a:p>
        </p:txBody>
      </p:sp>
    </p:spTree>
    <p:extLst>
      <p:ext uri="{BB962C8B-B14F-4D97-AF65-F5344CB8AC3E}">
        <p14:creationId xmlns:p14="http://schemas.microsoft.com/office/powerpoint/2010/main" val="1409455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a:prstGeom prst="ellipse">
            <a:avLst/>
          </a:prstGeom>
        </p:spPr>
        <p:style>
          <a:lnRef idx="3">
            <a:schemeClr val="lt1"/>
          </a:lnRef>
          <a:fillRef idx="1">
            <a:schemeClr val="accent3"/>
          </a:fillRef>
          <a:effectRef idx="1">
            <a:schemeClr val="accent3"/>
          </a:effectRef>
          <a:fontRef idx="minor">
            <a:schemeClr val="lt1"/>
          </a:fontRef>
        </p:style>
        <p:txBody>
          <a:bodyPr>
            <a:normAutofit fontScale="90000"/>
          </a:bodyPr>
          <a:lstStyle/>
          <a:p>
            <a:r>
              <a:rPr lang="ar-SA" dirty="0" smtClean="0">
                <a:solidFill>
                  <a:schemeClr val="bg1"/>
                </a:solidFill>
              </a:rPr>
              <a:t>مكونات الهيكل التنظيمي </a:t>
            </a:r>
            <a:endParaRPr lang="en-US" dirty="0">
              <a:solidFill>
                <a:schemeClr val="bg1"/>
              </a:solidFill>
            </a:endParaRPr>
          </a:p>
        </p:txBody>
      </p:sp>
      <p:sp>
        <p:nvSpPr>
          <p:cNvPr id="4" name="Content Placeholder 3"/>
          <p:cNvSpPr>
            <a:spLocks noGrp="1"/>
          </p:cNvSpPr>
          <p:nvPr>
            <p:ph sz="half" idx="2"/>
          </p:nvPr>
        </p:nvSpPr>
        <p:spPr>
          <a:xfrm>
            <a:off x="766192" y="1988840"/>
            <a:ext cx="7385248" cy="4525963"/>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ar-SA" dirty="0" smtClean="0"/>
              <a:t>تحديد المهام و المسؤوليات التي تحدد و وظائف الأشخاص و الوحدات الإدارية</a:t>
            </a:r>
          </a:p>
          <a:p>
            <a:endParaRPr lang="ar-SA" dirty="0"/>
          </a:p>
          <a:p>
            <a:r>
              <a:rPr lang="ar-SA" dirty="0" smtClean="0"/>
              <a:t>تجميع المراكز الوظيفية للعاملين في المنظمات في وحدات أداريه</a:t>
            </a:r>
          </a:p>
          <a:p>
            <a:endParaRPr lang="ar-SA" dirty="0"/>
          </a:p>
          <a:p>
            <a:r>
              <a:rPr lang="ar-SA" dirty="0" smtClean="0"/>
              <a:t>الآليات او الطرق المختلفة المطلوبة لتسهيل عمليه التنسيق الرأسي  من أعلى المنظمة الى اسفلها</a:t>
            </a:r>
          </a:p>
          <a:p>
            <a:r>
              <a:rPr lang="ar-SA" dirty="0" smtClean="0"/>
              <a:t>الآليات أو الطرق المختلفة المطلوبة لتسهيل عمليه التنسيق الافقي أي بين الإدارات و الأقسام في المنظمة ) </a:t>
            </a:r>
          </a:p>
        </p:txBody>
      </p:sp>
    </p:spTree>
    <p:extLst>
      <p:ext uri="{BB962C8B-B14F-4D97-AF65-F5344CB8AC3E}">
        <p14:creationId xmlns:p14="http://schemas.microsoft.com/office/powerpoint/2010/main" val="1945806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ar-SA" dirty="0" smtClean="0">
                <a:solidFill>
                  <a:schemeClr val="bg1"/>
                </a:solidFill>
              </a:rPr>
              <a:t>الخارطه التنظيمية </a:t>
            </a:r>
            <a:endParaRPr lang="en-US" dirty="0">
              <a:solidFill>
                <a:schemeClr val="bg1"/>
              </a:solidFill>
            </a:endParaRPr>
          </a:p>
        </p:txBody>
      </p:sp>
      <p:sp>
        <p:nvSpPr>
          <p:cNvPr id="4" name="Content Placeholder 3"/>
          <p:cNvSpPr>
            <a:spLocks noGrp="1"/>
          </p:cNvSpPr>
          <p:nvPr>
            <p:ph sz="half" idx="2"/>
          </p:nvPr>
        </p:nvSpPr>
        <p:spPr>
          <a:xfrm>
            <a:off x="683568" y="2348880"/>
            <a:ext cx="7241232" cy="3777283"/>
          </a:xfrm>
        </p:spPr>
        <p:style>
          <a:lnRef idx="1">
            <a:schemeClr val="accent3"/>
          </a:lnRef>
          <a:fillRef idx="2">
            <a:schemeClr val="accent3"/>
          </a:fillRef>
          <a:effectRef idx="1">
            <a:schemeClr val="accent3"/>
          </a:effectRef>
          <a:fontRef idx="minor">
            <a:schemeClr val="dk1"/>
          </a:fontRef>
        </p:style>
        <p:txBody>
          <a:bodyPr>
            <a:normAutofit/>
          </a:bodyPr>
          <a:lstStyle/>
          <a:p>
            <a:r>
              <a:rPr lang="ar-SA" dirty="0" smtClean="0"/>
              <a:t>الخارطه التنظيمية هي عباره عن رسم بياني يصور لنا الخطوط العريضة للهيكل التنظيمي </a:t>
            </a:r>
          </a:p>
          <a:p>
            <a:endParaRPr lang="ar-SA" dirty="0"/>
          </a:p>
          <a:p>
            <a:r>
              <a:rPr lang="ar-SA" dirty="0" smtClean="0"/>
              <a:t>بمعنى اخر هو عباره عن رسم بياني للهيكل التنظيمي حيث يتم من خلاله تصوير العلاقات و الارتباطات الرسمية داخل المنظمة</a:t>
            </a:r>
          </a:p>
          <a:p>
            <a:endParaRPr lang="en-US" dirty="0"/>
          </a:p>
        </p:txBody>
      </p:sp>
    </p:spTree>
    <p:extLst>
      <p:ext uri="{BB962C8B-B14F-4D97-AF65-F5344CB8AC3E}">
        <p14:creationId xmlns:p14="http://schemas.microsoft.com/office/powerpoint/2010/main" val="3328944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198" y="260648"/>
            <a:ext cx="7467600" cy="14261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ar-SA" dirty="0" smtClean="0">
                <a:solidFill>
                  <a:schemeClr val="bg1"/>
                </a:solidFill>
              </a:rPr>
              <a:t>طرق و خطوات تصميم الهيكل التنظيمي </a:t>
            </a:r>
            <a:endParaRPr lang="en-US" dirty="0">
              <a:solidFill>
                <a:schemeClr val="bg1"/>
              </a:solidFill>
            </a:endParaRPr>
          </a:p>
        </p:txBody>
      </p:sp>
      <p:sp>
        <p:nvSpPr>
          <p:cNvPr id="4" name="Content Placeholder 3"/>
          <p:cNvSpPr>
            <a:spLocks noGrp="1"/>
          </p:cNvSpPr>
          <p:nvPr>
            <p:ph sz="half" idx="2"/>
          </p:nvPr>
        </p:nvSpPr>
        <p:spPr>
          <a:xfrm>
            <a:off x="809956" y="2492896"/>
            <a:ext cx="7097216" cy="3561259"/>
          </a:xfrm>
        </p:spPr>
        <p:style>
          <a:lnRef idx="1">
            <a:schemeClr val="accent3"/>
          </a:lnRef>
          <a:fillRef idx="2">
            <a:schemeClr val="accent3"/>
          </a:fillRef>
          <a:effectRef idx="1">
            <a:schemeClr val="accent3"/>
          </a:effectRef>
          <a:fontRef idx="minor">
            <a:schemeClr val="dk1"/>
          </a:fontRef>
        </p:style>
        <p:txBody>
          <a:bodyPr/>
          <a:lstStyle/>
          <a:p>
            <a:r>
              <a:rPr lang="ar-SA" dirty="0" smtClean="0"/>
              <a:t>ل</a:t>
            </a:r>
            <a:r>
              <a:rPr lang="ar-SA" dirty="0" smtClean="0">
                <a:solidFill>
                  <a:schemeClr val="bg1"/>
                </a:solidFill>
              </a:rPr>
              <a:t>ا يوجد في الواقع طرق محدده متفق عليها بين المتخصصين في التنظيم الإداري و لكن توجد طرق عامه يمكن لنا الاسترشاد بها </a:t>
            </a:r>
          </a:p>
          <a:p>
            <a:endParaRPr lang="ar-SA" dirty="0">
              <a:solidFill>
                <a:schemeClr val="bg1"/>
              </a:solidFill>
            </a:endParaRPr>
          </a:p>
          <a:p>
            <a:r>
              <a:rPr lang="ar-SA" dirty="0" smtClean="0">
                <a:solidFill>
                  <a:schemeClr val="bg1"/>
                </a:solidFill>
              </a:rPr>
              <a:t>طرق تحليل الأهداف /طرق تجميع الأنشطة </a:t>
            </a:r>
          </a:p>
        </p:txBody>
      </p:sp>
    </p:spTree>
    <p:extLst>
      <p:ext uri="{BB962C8B-B14F-4D97-AF65-F5344CB8AC3E}">
        <p14:creationId xmlns:p14="http://schemas.microsoft.com/office/powerpoint/2010/main" val="3723035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lstStyle/>
          <a:p>
            <a:pPr algn="ctr"/>
            <a:r>
              <a:rPr lang="ar-SA" dirty="0" smtClean="0">
                <a:solidFill>
                  <a:schemeClr val="bg1"/>
                </a:solidFill>
              </a:rPr>
              <a:t>طريقه تحديد الأهداف </a:t>
            </a:r>
            <a:endParaRPr lang="en-US" dirty="0">
              <a:solidFill>
                <a:schemeClr val="bg1"/>
              </a:solidFill>
            </a:endParaRPr>
          </a:p>
        </p:txBody>
      </p:sp>
      <p:sp>
        <p:nvSpPr>
          <p:cNvPr id="4" name="Content Placeholder 3"/>
          <p:cNvSpPr>
            <a:spLocks noGrp="1"/>
          </p:cNvSpPr>
          <p:nvPr>
            <p:ph sz="half" idx="2"/>
          </p:nvPr>
        </p:nvSpPr>
        <p:spPr>
          <a:xfrm>
            <a:off x="899592" y="2708920"/>
            <a:ext cx="7169224" cy="252028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ar-SA" dirty="0" smtClean="0"/>
              <a:t>يرتبط قيام أي منظمة بالهدف الرئيسي لإنشائها كما أن النشاطات المختلفة في المنظمة ترتبط بالأهداف الفرعية المحددة لها و التي بدورها تساهم في تحقيق الأهداف الرئيسية لأنشاء المنظمة </a:t>
            </a:r>
            <a:endParaRPr lang="en-US" dirty="0"/>
          </a:p>
        </p:txBody>
      </p:sp>
    </p:spTree>
    <p:extLst>
      <p:ext uri="{BB962C8B-B14F-4D97-AF65-F5344CB8AC3E}">
        <p14:creationId xmlns:p14="http://schemas.microsoft.com/office/powerpoint/2010/main" val="450232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7470648" cy="4608512"/>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ar-SA" sz="3200" dirty="0">
                <a:solidFill>
                  <a:schemeClr val="bg1"/>
                </a:solidFill>
              </a:rPr>
              <a:t>من هذا المنطلق فإن طريقه تحليل الأهداف التي يطلق عليها أحيانا </a:t>
            </a:r>
            <a:r>
              <a:rPr lang="ar-SA" sz="3200" dirty="0" smtClean="0">
                <a:solidFill>
                  <a:schemeClr val="bg1"/>
                </a:solidFill>
              </a:rPr>
              <a:t>طريقه </a:t>
            </a:r>
            <a:r>
              <a:rPr lang="ar-SA" sz="3200" dirty="0">
                <a:solidFill>
                  <a:schemeClr val="bg1"/>
                </a:solidFill>
              </a:rPr>
              <a:t>تصميم المنظمة من أعلى الى اسفل ( تتبنى سلسلة من الخطوات تبدأ بتحليل الأهداف الرئيسية </a:t>
            </a:r>
            <a:r>
              <a:rPr lang="ar-SA" sz="3200" dirty="0" smtClean="0">
                <a:solidFill>
                  <a:schemeClr val="bg1"/>
                </a:solidFill>
              </a:rPr>
              <a:t>للمنظمة </a:t>
            </a:r>
            <a:r>
              <a:rPr lang="ar-SA" sz="3200" dirty="0">
                <a:solidFill>
                  <a:schemeClr val="bg1"/>
                </a:solidFill>
              </a:rPr>
              <a:t>الى </a:t>
            </a:r>
            <a:r>
              <a:rPr lang="ar-SA" sz="3200" dirty="0" smtClean="0">
                <a:solidFill>
                  <a:schemeClr val="bg1"/>
                </a:solidFill>
              </a:rPr>
              <a:t>أهداف </a:t>
            </a:r>
            <a:r>
              <a:rPr lang="ar-SA" sz="3200" dirty="0">
                <a:solidFill>
                  <a:schemeClr val="bg1"/>
                </a:solidFill>
              </a:rPr>
              <a:t>و نشاطات فرعيه ثم أنشاء وحدات أداريه </a:t>
            </a:r>
            <a:r>
              <a:rPr lang="ar-SA" sz="3200" dirty="0" smtClean="0">
                <a:solidFill>
                  <a:schemeClr val="bg1"/>
                </a:solidFill>
              </a:rPr>
              <a:t>رئيسيه و فقا لطبيعة نشاط المظلمة و اختلاف خصائصه بعد ذلك تقسم كل وحده إدارية رئيسيه إلى وحدات إدارية فرعيه  تؤدي مهام محدده تخدم هدفا محددا </a:t>
            </a:r>
            <a:r>
              <a:rPr lang="en-US" sz="3200" dirty="0"/>
              <a:t/>
            </a:r>
            <a:br>
              <a:rPr lang="en-US" sz="3200" dirty="0"/>
            </a:br>
            <a:endParaRPr lang="en-US" sz="3200" dirty="0"/>
          </a:p>
        </p:txBody>
      </p:sp>
    </p:spTree>
    <p:extLst>
      <p:ext uri="{BB962C8B-B14F-4D97-AF65-F5344CB8AC3E}">
        <p14:creationId xmlns:p14="http://schemas.microsoft.com/office/powerpoint/2010/main" val="1468264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ar-SA" dirty="0" smtClean="0">
                <a:solidFill>
                  <a:schemeClr val="bg1"/>
                </a:solidFill>
              </a:rPr>
              <a:t>طريقه تجميع الأنشطة </a:t>
            </a:r>
            <a:endParaRPr lang="en-US" dirty="0">
              <a:solidFill>
                <a:schemeClr val="bg1"/>
              </a:solidFill>
            </a:endParaRPr>
          </a:p>
        </p:txBody>
      </p:sp>
      <p:sp>
        <p:nvSpPr>
          <p:cNvPr id="4" name="Content Placeholder 3"/>
          <p:cNvSpPr>
            <a:spLocks noGrp="1"/>
          </p:cNvSpPr>
          <p:nvPr>
            <p:ph sz="half" idx="2"/>
          </p:nvPr>
        </p:nvSpPr>
        <p:spPr>
          <a:xfrm>
            <a:off x="683568" y="1988840"/>
            <a:ext cx="7385248" cy="4525963"/>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p>
            <a:r>
              <a:rPr lang="ar-SA" sz="3200" dirty="0" smtClean="0">
                <a:solidFill>
                  <a:schemeClr val="bg1"/>
                </a:solidFill>
              </a:rPr>
              <a:t>يطلق على هذه الطريقة في تصميم الهياكل التنظيمية أحيانا طريقه تصميم المنظمة من اسفل الى اعلى </a:t>
            </a:r>
          </a:p>
          <a:p>
            <a:r>
              <a:rPr lang="ar-SA" sz="3200" dirty="0" smtClean="0">
                <a:solidFill>
                  <a:schemeClr val="bg1"/>
                </a:solidFill>
              </a:rPr>
              <a:t>على أساس هذه الطريقة يتم تجميع الأنشطة أو الاعمال الصغيرة التي تقوم بها المنظمة في وحدات صغيره و تجمع بعد ذلك هذه الوحدات الصغيرة المتشابه في أقسام محدده ثم تجميع هذه الأقسام في إدارات أكبر </a:t>
            </a:r>
            <a:endParaRPr lang="en-US" sz="3200" dirty="0">
              <a:solidFill>
                <a:schemeClr val="bg1"/>
              </a:solidFill>
            </a:endParaRPr>
          </a:p>
        </p:txBody>
      </p:sp>
    </p:spTree>
    <p:extLst>
      <p:ext uri="{BB962C8B-B14F-4D97-AF65-F5344CB8AC3E}">
        <p14:creationId xmlns:p14="http://schemas.microsoft.com/office/powerpoint/2010/main" val="52303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913687" y="683033"/>
            <a:ext cx="74676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ar-SA" sz="4400" dirty="0">
                <a:solidFill>
                  <a:schemeClr val="bg1"/>
                </a:solidFill>
              </a:rPr>
              <a:t>مفهوم </a:t>
            </a:r>
            <a:r>
              <a:rPr lang="ar-SA" sz="4400" dirty="0" smtClean="0">
                <a:solidFill>
                  <a:schemeClr val="bg1"/>
                </a:solidFill>
              </a:rPr>
              <a:t>التنظيم</a:t>
            </a:r>
            <a:endParaRPr lang="ar-SA" sz="4400" dirty="0">
              <a:solidFill>
                <a:schemeClr val="bg1"/>
              </a:solidFill>
            </a:endParaRPr>
          </a:p>
        </p:txBody>
      </p:sp>
      <p:pic>
        <p:nvPicPr>
          <p:cNvPr id="3074" name="Picture 2" descr="C:\Program Files\Microsoft Office\MEDIA\CAGCAT10\j0195384.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5008671"/>
            <a:ext cx="1795882" cy="1833372"/>
          </a:xfrm>
          <a:prstGeom prst="rect">
            <a:avLst/>
          </a:prstGeom>
          <a:noFill/>
          <a:extLst>
            <a:ext uri="{909E8E84-426E-40DD-AFC4-6F175D3DCCD1}">
              <a14:hiddenFill xmlns:a14="http://schemas.microsoft.com/office/drawing/2010/main">
                <a:solidFill>
                  <a:srgbClr val="FFFFFF"/>
                </a:solidFill>
              </a14:hiddenFill>
            </a:ext>
          </a:extLst>
        </p:spPr>
      </p:pic>
      <p:sp>
        <p:nvSpPr>
          <p:cNvPr id="4" name="شكل بيضاوي 3"/>
          <p:cNvSpPr/>
          <p:nvPr/>
        </p:nvSpPr>
        <p:spPr>
          <a:xfrm>
            <a:off x="573397" y="2445244"/>
            <a:ext cx="7776864" cy="1944216"/>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t>هو توزيع المسئوليات والتنسيق بين كافة العاملين بشكل يضمن تحقيق أقصى درجة ممكنة من الكفاية في تحقيق الأهداف </a:t>
            </a:r>
            <a:r>
              <a:rPr lang="ar-SA" sz="2400" dirty="0" smtClean="0"/>
              <a:t>المحددة.</a:t>
            </a:r>
            <a:endParaRPr lang="ar-SA" sz="2400" dirty="0"/>
          </a:p>
        </p:txBody>
      </p:sp>
    </p:spTree>
    <p:extLst>
      <p:ext uri="{BB962C8B-B14F-4D97-AF65-F5344CB8AC3E}">
        <p14:creationId xmlns:p14="http://schemas.microsoft.com/office/powerpoint/2010/main" val="122923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6323032"/>
          </a:xfrm>
          <a:prstGeom prst="upArrowCallout">
            <a:avLst/>
          </a:prstGeom>
        </p:spPr>
        <p:style>
          <a:lnRef idx="3">
            <a:schemeClr val="lt1"/>
          </a:lnRef>
          <a:fillRef idx="1">
            <a:schemeClr val="accent3"/>
          </a:fillRef>
          <a:effectRef idx="1">
            <a:schemeClr val="accent3"/>
          </a:effectRef>
          <a:fontRef idx="minor">
            <a:schemeClr val="lt1"/>
          </a:fontRef>
        </p:style>
        <p:txBody>
          <a:bodyPr>
            <a:noAutofit/>
          </a:bodyPr>
          <a:lstStyle/>
          <a:p>
            <a:pPr algn="ctr"/>
            <a:r>
              <a:rPr lang="ar-SA" sz="3600" dirty="0" smtClean="0">
                <a:solidFill>
                  <a:schemeClr val="bg1"/>
                </a:solidFill>
              </a:rPr>
              <a:t>يتضح لنا أن هاتين الطريقين تكمل في الواقع بعضهما البعض حيث تعتمد طريقه ( تحليل الأهداف ) الى تميم المنضمات من أعلى الى اسفل في حين تركز الطريقة الثانية (طريقه تجميع الأنشطة) الى تصميم المنظمات من أسفل الى أعلى  </a:t>
            </a:r>
            <a:endParaRPr lang="en-US" sz="3600" dirty="0">
              <a:solidFill>
                <a:schemeClr val="bg1"/>
              </a:solidFill>
            </a:endParaRPr>
          </a:p>
        </p:txBody>
      </p:sp>
    </p:spTree>
    <p:extLst>
      <p:ext uri="{BB962C8B-B14F-4D97-AF65-F5344CB8AC3E}">
        <p14:creationId xmlns:p14="http://schemas.microsoft.com/office/powerpoint/2010/main" val="1561404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136904" cy="1656184"/>
          </a:xfrm>
          <a:prstGeom prst="ellipse">
            <a:avLst/>
          </a:prstGeom>
        </p:spPr>
        <p:style>
          <a:lnRef idx="3">
            <a:schemeClr val="lt1"/>
          </a:lnRef>
          <a:fillRef idx="1">
            <a:schemeClr val="accent3"/>
          </a:fillRef>
          <a:effectRef idx="1">
            <a:schemeClr val="accent3"/>
          </a:effectRef>
          <a:fontRef idx="minor">
            <a:schemeClr val="lt1"/>
          </a:fontRef>
        </p:style>
        <p:txBody>
          <a:bodyPr>
            <a:noAutofit/>
          </a:bodyPr>
          <a:lstStyle/>
          <a:p>
            <a:r>
              <a:rPr lang="ar-SA" sz="2800" dirty="0" smtClean="0">
                <a:solidFill>
                  <a:schemeClr val="bg1"/>
                </a:solidFill>
              </a:rPr>
              <a:t>طرق </a:t>
            </a:r>
            <a:r>
              <a:rPr lang="ar-SA" sz="2800" dirty="0">
                <a:solidFill>
                  <a:schemeClr val="bg1"/>
                </a:solidFill>
              </a:rPr>
              <a:t>تقسيم الأنشطة ( خمسه </a:t>
            </a:r>
            <a:r>
              <a:rPr lang="ar-SA" sz="2800" dirty="0" smtClean="0">
                <a:solidFill>
                  <a:schemeClr val="bg1"/>
                </a:solidFill>
              </a:rPr>
              <a:t>طرق) </a:t>
            </a:r>
            <a:endParaRPr lang="en-US" sz="2800" dirty="0"/>
          </a:p>
        </p:txBody>
      </p:sp>
      <p:sp>
        <p:nvSpPr>
          <p:cNvPr id="4" name="Content Placeholder 3"/>
          <p:cNvSpPr>
            <a:spLocks noGrp="1"/>
          </p:cNvSpPr>
          <p:nvPr>
            <p:ph sz="half" idx="2"/>
          </p:nvPr>
        </p:nvSpPr>
        <p:spPr>
          <a:xfrm>
            <a:off x="539552" y="2132856"/>
            <a:ext cx="7488832" cy="3877891"/>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ar-SA" dirty="0" smtClean="0"/>
              <a:t> التنظيم على أساس الوظيفة </a:t>
            </a:r>
          </a:p>
          <a:p>
            <a:endParaRPr lang="ar-SA" dirty="0"/>
          </a:p>
          <a:p>
            <a:r>
              <a:rPr lang="ar-SA" dirty="0" smtClean="0"/>
              <a:t>التنظيم على أساس نوع المنتج </a:t>
            </a:r>
          </a:p>
          <a:p>
            <a:endParaRPr lang="ar-SA" dirty="0"/>
          </a:p>
          <a:p>
            <a:r>
              <a:rPr lang="ar-SA" dirty="0" smtClean="0"/>
              <a:t>التنظيم على أساس الموقع الجغرافي </a:t>
            </a:r>
          </a:p>
          <a:p>
            <a:endParaRPr lang="ar-SA" dirty="0"/>
          </a:p>
          <a:p>
            <a:r>
              <a:rPr lang="ar-SA" dirty="0" smtClean="0"/>
              <a:t>التنظيم على أساس نوع المستفيد ( العملاء)</a:t>
            </a:r>
          </a:p>
          <a:p>
            <a:endParaRPr lang="ar-SA" dirty="0"/>
          </a:p>
          <a:p>
            <a:r>
              <a:rPr lang="ar-SA" dirty="0" smtClean="0"/>
              <a:t>التنظيم المختلط </a:t>
            </a:r>
            <a:endParaRPr lang="en-US" dirty="0"/>
          </a:p>
        </p:txBody>
      </p:sp>
    </p:spTree>
    <p:extLst>
      <p:ext uri="{BB962C8B-B14F-4D97-AF65-F5344CB8AC3E}">
        <p14:creationId xmlns:p14="http://schemas.microsoft.com/office/powerpoint/2010/main" val="2263084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a:prstGeom prst="ellipse">
            <a:avLst/>
          </a:prstGeom>
        </p:spPr>
        <p:style>
          <a:lnRef idx="3">
            <a:schemeClr val="lt1"/>
          </a:lnRef>
          <a:fillRef idx="1">
            <a:schemeClr val="accent3"/>
          </a:fillRef>
          <a:effectRef idx="1">
            <a:schemeClr val="accent3"/>
          </a:effectRef>
          <a:fontRef idx="minor">
            <a:schemeClr val="lt1"/>
          </a:fontRef>
        </p:style>
        <p:txBody>
          <a:bodyPr>
            <a:normAutofit/>
          </a:bodyPr>
          <a:lstStyle/>
          <a:p>
            <a:r>
              <a:rPr lang="ar-SA" sz="3600" dirty="0" smtClean="0">
                <a:solidFill>
                  <a:schemeClr val="bg1"/>
                </a:solidFill>
              </a:rPr>
              <a:t>التنظيم على أساس الوظيفة </a:t>
            </a:r>
            <a:endParaRPr lang="en-US" sz="3600" dirty="0">
              <a:solidFill>
                <a:schemeClr val="bg1"/>
              </a:solidFill>
            </a:endParaRPr>
          </a:p>
        </p:txBody>
      </p:sp>
      <p:sp>
        <p:nvSpPr>
          <p:cNvPr id="4" name="Content Placeholder 3"/>
          <p:cNvSpPr>
            <a:spLocks noGrp="1"/>
          </p:cNvSpPr>
          <p:nvPr>
            <p:ph sz="half" idx="2"/>
          </p:nvPr>
        </p:nvSpPr>
        <p:spPr>
          <a:xfrm>
            <a:off x="755576" y="1772816"/>
            <a:ext cx="7169224" cy="4353347"/>
          </a:xfrm>
        </p:spPr>
        <p:style>
          <a:lnRef idx="1">
            <a:schemeClr val="accent3"/>
          </a:lnRef>
          <a:fillRef idx="2">
            <a:schemeClr val="accent3"/>
          </a:fillRef>
          <a:effectRef idx="1">
            <a:schemeClr val="accent3"/>
          </a:effectRef>
          <a:fontRef idx="minor">
            <a:schemeClr val="dk1"/>
          </a:fontRef>
        </p:style>
        <p:txBody>
          <a:bodyPr>
            <a:noAutofit/>
          </a:bodyPr>
          <a:lstStyle/>
          <a:p>
            <a:r>
              <a:rPr lang="ar-SA" sz="4000" dirty="0" smtClean="0"/>
              <a:t> يقصد هنا الغرض الرئيسي المطلوب تحققه أو الخدمة الواجب تأديتها و بناء على هذه الطريقة يتم تجميع الوظائف في مجموعات طبقا للغرض أو الخدمة التي تؤديها هذه المجموعات </a:t>
            </a:r>
            <a:endParaRPr lang="en-US" sz="4000" dirty="0"/>
          </a:p>
        </p:txBody>
      </p:sp>
    </p:spTree>
    <p:extLst>
      <p:ext uri="{BB962C8B-B14F-4D97-AF65-F5344CB8AC3E}">
        <p14:creationId xmlns:p14="http://schemas.microsoft.com/office/powerpoint/2010/main" val="1805062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a:prstGeom prst="ellipse">
            <a:avLst/>
          </a:prstGeom>
        </p:spPr>
        <p:style>
          <a:lnRef idx="3">
            <a:schemeClr val="lt1"/>
          </a:lnRef>
          <a:fillRef idx="1">
            <a:schemeClr val="accent3"/>
          </a:fillRef>
          <a:effectRef idx="1">
            <a:schemeClr val="accent3"/>
          </a:effectRef>
          <a:fontRef idx="minor">
            <a:schemeClr val="lt1"/>
          </a:fontRef>
        </p:style>
        <p:txBody>
          <a:bodyPr>
            <a:normAutofit/>
          </a:bodyPr>
          <a:lstStyle/>
          <a:p>
            <a:r>
              <a:rPr lang="ar-SA" sz="3600" dirty="0" smtClean="0">
                <a:solidFill>
                  <a:schemeClr val="bg1"/>
                </a:solidFill>
              </a:rPr>
              <a:t>التنظيم على أساس نوع المنتج </a:t>
            </a:r>
            <a:endParaRPr lang="en-US" sz="3600" dirty="0">
              <a:solidFill>
                <a:schemeClr val="bg1"/>
              </a:solidFill>
            </a:endParaRPr>
          </a:p>
        </p:txBody>
      </p:sp>
      <p:sp>
        <p:nvSpPr>
          <p:cNvPr id="3" name="Content Placeholder 2"/>
          <p:cNvSpPr>
            <a:spLocks noGrp="1"/>
          </p:cNvSpPr>
          <p:nvPr>
            <p:ph sz="half" idx="1"/>
          </p:nvPr>
        </p:nvSpPr>
        <p:spPr>
          <a:xfrm>
            <a:off x="323528" y="1712315"/>
            <a:ext cx="3657600" cy="4380490"/>
          </a:xfrm>
        </p:spPr>
        <p:style>
          <a:lnRef idx="1">
            <a:schemeClr val="accent3"/>
          </a:lnRef>
          <a:fillRef idx="2">
            <a:schemeClr val="accent3"/>
          </a:fillRef>
          <a:effectRef idx="1">
            <a:schemeClr val="accent3"/>
          </a:effectRef>
          <a:fontRef idx="minor">
            <a:schemeClr val="dk1"/>
          </a:fontRef>
        </p:style>
        <p:txBody>
          <a:bodyPr/>
          <a:lstStyle/>
          <a:p>
            <a:r>
              <a:rPr lang="ar-SA" dirty="0" smtClean="0"/>
              <a:t>على سبيل المثال قد يعمد أحد مصانع الإلبان إلى تنظيم أدارته وفقا للمنتجات التي يقدمها فقد تكون لديه إدارة معينه بإنتاج الحليب و أخرى بالعصائر و أخرى بالأجبان </a:t>
            </a:r>
            <a:endParaRPr lang="en-US" dirty="0"/>
          </a:p>
        </p:txBody>
      </p:sp>
      <p:sp>
        <p:nvSpPr>
          <p:cNvPr id="4" name="Content Placeholder 3"/>
          <p:cNvSpPr>
            <a:spLocks noGrp="1"/>
          </p:cNvSpPr>
          <p:nvPr>
            <p:ph sz="half" idx="2"/>
          </p:nvPr>
        </p:nvSpPr>
        <p:spPr>
          <a:xfrm>
            <a:off x="5076056" y="1700808"/>
            <a:ext cx="3657600" cy="4380490"/>
          </a:xfrm>
        </p:spPr>
        <p:style>
          <a:lnRef idx="1">
            <a:schemeClr val="accent3"/>
          </a:lnRef>
          <a:fillRef idx="2">
            <a:schemeClr val="accent3"/>
          </a:fillRef>
          <a:effectRef idx="1">
            <a:schemeClr val="accent3"/>
          </a:effectRef>
          <a:fontRef idx="minor">
            <a:schemeClr val="dk1"/>
          </a:fontRef>
        </p:style>
        <p:txBody>
          <a:bodyPr/>
          <a:lstStyle/>
          <a:p>
            <a:r>
              <a:rPr lang="ar-SA" dirty="0" smtClean="0"/>
              <a:t>هي الطريقة التي على أساسها تجميع الوظائف في مجموعات طبقا للتشابه فيما بينهما في نوع المنتج الذي تقدمه </a:t>
            </a:r>
            <a:endParaRPr lang="en-US" dirty="0"/>
          </a:p>
        </p:txBody>
      </p:sp>
    </p:spTree>
    <p:extLst>
      <p:ext uri="{BB962C8B-B14F-4D97-AF65-F5344CB8AC3E}">
        <p14:creationId xmlns:p14="http://schemas.microsoft.com/office/powerpoint/2010/main" val="2541481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ar-SA" sz="3600" dirty="0" smtClean="0">
                <a:solidFill>
                  <a:schemeClr val="bg1"/>
                </a:solidFill>
              </a:rPr>
              <a:t>التنظيم على أساسا الموقع الجغرافي</a:t>
            </a:r>
            <a:endParaRPr lang="en-US" sz="3600" dirty="0">
              <a:solidFill>
                <a:schemeClr val="bg1"/>
              </a:solidFill>
            </a:endParaRPr>
          </a:p>
        </p:txBody>
      </p:sp>
      <p:sp>
        <p:nvSpPr>
          <p:cNvPr id="3" name="Content Placeholder 2"/>
          <p:cNvSpPr>
            <a:spLocks noGrp="1"/>
          </p:cNvSpPr>
          <p:nvPr>
            <p:ph sz="half" idx="1"/>
          </p:nvPr>
        </p:nvSpPr>
        <p:spPr>
          <a:xfrm>
            <a:off x="251520" y="2485078"/>
            <a:ext cx="3657600" cy="3036503"/>
          </a:xfrm>
        </p:spPr>
        <p:style>
          <a:lnRef idx="1">
            <a:schemeClr val="accent3"/>
          </a:lnRef>
          <a:fillRef idx="2">
            <a:schemeClr val="accent3"/>
          </a:fillRef>
          <a:effectRef idx="1">
            <a:schemeClr val="accent3"/>
          </a:effectRef>
          <a:fontRef idx="minor">
            <a:schemeClr val="dk1"/>
          </a:fontRef>
        </p:style>
        <p:txBody>
          <a:bodyPr/>
          <a:lstStyle/>
          <a:p>
            <a:r>
              <a:rPr lang="ar-SA" dirty="0" smtClean="0"/>
              <a:t>هذا النوع منه التنظيم عاده ما يستخدم عندما تكون المنظمة تزاول أنشطتها  و تقدم خدامتها أو منتجاتها في مواقع جغرافي متباعدة </a:t>
            </a:r>
            <a:endParaRPr lang="en-US" dirty="0"/>
          </a:p>
        </p:txBody>
      </p:sp>
      <p:sp>
        <p:nvSpPr>
          <p:cNvPr id="4" name="Content Placeholder 3"/>
          <p:cNvSpPr>
            <a:spLocks noGrp="1"/>
          </p:cNvSpPr>
          <p:nvPr>
            <p:ph sz="half" idx="2"/>
          </p:nvPr>
        </p:nvSpPr>
        <p:spPr>
          <a:xfrm>
            <a:off x="4644008" y="2492896"/>
            <a:ext cx="3657600" cy="2964496"/>
          </a:xfrm>
        </p:spPr>
        <p:style>
          <a:lnRef idx="1">
            <a:schemeClr val="accent3"/>
          </a:lnRef>
          <a:fillRef idx="2">
            <a:schemeClr val="accent3"/>
          </a:fillRef>
          <a:effectRef idx="1">
            <a:schemeClr val="accent3"/>
          </a:effectRef>
          <a:fontRef idx="minor">
            <a:schemeClr val="dk1"/>
          </a:fontRef>
        </p:style>
        <p:txBody>
          <a:bodyPr/>
          <a:lstStyle/>
          <a:p>
            <a:r>
              <a:rPr lang="ar-SA" dirty="0" smtClean="0"/>
              <a:t>هي الطريقة التي يتم على اساها تجميه انشطه المنضمة التي تزاول في منطقه جغرافية معينه في أداره واحده تستند الى شخص يشرف عليها </a:t>
            </a:r>
            <a:endParaRPr lang="en-US" dirty="0"/>
          </a:p>
        </p:txBody>
      </p:sp>
    </p:spTree>
    <p:extLst>
      <p:ext uri="{BB962C8B-B14F-4D97-AF65-F5344CB8AC3E}">
        <p14:creationId xmlns:p14="http://schemas.microsoft.com/office/powerpoint/2010/main" val="434493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noAutofit/>
          </a:bodyPr>
          <a:lstStyle/>
          <a:p>
            <a:pPr algn="ctr"/>
            <a:r>
              <a:rPr lang="ar-SA" sz="3600" dirty="0" smtClean="0">
                <a:solidFill>
                  <a:schemeClr val="bg1"/>
                </a:solidFill>
              </a:rPr>
              <a:t>التنظيم على أساس نوع المستفيد </a:t>
            </a:r>
            <a:endParaRPr lang="en-US" sz="3600" dirty="0">
              <a:solidFill>
                <a:schemeClr val="bg1"/>
              </a:solidFill>
            </a:endParaRPr>
          </a:p>
        </p:txBody>
      </p:sp>
      <p:sp>
        <p:nvSpPr>
          <p:cNvPr id="4" name="Content Placeholder 3"/>
          <p:cNvSpPr>
            <a:spLocks noGrp="1"/>
          </p:cNvSpPr>
          <p:nvPr>
            <p:ph sz="half" idx="2"/>
          </p:nvPr>
        </p:nvSpPr>
        <p:spPr>
          <a:xfrm>
            <a:off x="1763688" y="2060848"/>
            <a:ext cx="5184576" cy="3816424"/>
          </a:xfrm>
        </p:spPr>
        <p:style>
          <a:lnRef idx="1">
            <a:schemeClr val="accent3"/>
          </a:lnRef>
          <a:fillRef idx="2">
            <a:schemeClr val="accent3"/>
          </a:fillRef>
          <a:effectRef idx="1">
            <a:schemeClr val="accent3"/>
          </a:effectRef>
          <a:fontRef idx="minor">
            <a:schemeClr val="dk1"/>
          </a:fontRef>
        </p:style>
        <p:txBody>
          <a:bodyPr>
            <a:normAutofit/>
          </a:bodyPr>
          <a:lstStyle/>
          <a:p>
            <a:r>
              <a:rPr lang="ar-SA" dirty="0" smtClean="0"/>
              <a:t>يتم هذا التنظيم على أساس الفئه أو المجموعة المستفيدة من الخدمة أو المنتج الذي تقدمه المنظمة </a:t>
            </a:r>
          </a:p>
          <a:p>
            <a:r>
              <a:rPr lang="ar-SA" dirty="0" smtClean="0"/>
              <a:t>على سبيل المثال تنظيم العمل في أداره معينه لتخدم فئه الرجال و النسا كلآ على حده </a:t>
            </a:r>
          </a:p>
          <a:p>
            <a:endParaRPr lang="en-US" dirty="0"/>
          </a:p>
        </p:txBody>
      </p:sp>
    </p:spTree>
    <p:extLst>
      <p:ext uri="{BB962C8B-B14F-4D97-AF65-F5344CB8AC3E}">
        <p14:creationId xmlns:p14="http://schemas.microsoft.com/office/powerpoint/2010/main" val="11558378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lstStyle/>
          <a:p>
            <a:pPr algn="ctr"/>
            <a:r>
              <a:rPr lang="ar-SA" dirty="0" smtClean="0">
                <a:solidFill>
                  <a:schemeClr val="bg1"/>
                </a:solidFill>
              </a:rPr>
              <a:t>التنظيم المختلط </a:t>
            </a:r>
            <a:endParaRPr lang="en-US" dirty="0">
              <a:solidFill>
                <a:schemeClr val="bg1"/>
              </a:solidFill>
            </a:endParaRPr>
          </a:p>
        </p:txBody>
      </p:sp>
      <p:sp>
        <p:nvSpPr>
          <p:cNvPr id="4" name="Content Placeholder 3"/>
          <p:cNvSpPr>
            <a:spLocks noGrp="1"/>
          </p:cNvSpPr>
          <p:nvPr>
            <p:ph sz="half" idx="2"/>
          </p:nvPr>
        </p:nvSpPr>
        <p:spPr>
          <a:xfrm>
            <a:off x="755576" y="2132856"/>
            <a:ext cx="7169224" cy="3993307"/>
          </a:xfrm>
        </p:spPr>
        <p:style>
          <a:lnRef idx="1">
            <a:schemeClr val="accent3"/>
          </a:lnRef>
          <a:fillRef idx="2">
            <a:schemeClr val="accent3"/>
          </a:fillRef>
          <a:effectRef idx="1">
            <a:schemeClr val="accent3"/>
          </a:effectRef>
          <a:fontRef idx="minor">
            <a:schemeClr val="dk1"/>
          </a:fontRef>
        </p:style>
        <p:txBody>
          <a:bodyPr>
            <a:normAutofit/>
          </a:bodyPr>
          <a:lstStyle/>
          <a:p>
            <a:r>
              <a:rPr lang="ar-SA" dirty="0" smtClean="0"/>
              <a:t>من النادر أن نجد تنظيما يقوم على أساس نوع من التنظيمات السابقة غالبا ما نجد أن المنضمات تجمع بين أكثر من طريقه في التنظيم و ذلك اعتمادا على اهداف المنظمة و احتياجاتها الراهنة و المستقبلة و حجمها و نوع الخدمات التي تقدمها و العملاء الذين تتعامل معهم  </a:t>
            </a:r>
          </a:p>
          <a:p>
            <a:r>
              <a:rPr lang="ar-SA" dirty="0" smtClean="0"/>
              <a:t>مثل شركة الاتصالات السعودية أو البنوك السعودية تجمع بين أكثر من تنظيم  </a:t>
            </a:r>
            <a:endParaRPr lang="en-US" dirty="0"/>
          </a:p>
        </p:txBody>
      </p:sp>
    </p:spTree>
    <p:extLst>
      <p:ext uri="{BB962C8B-B14F-4D97-AF65-F5344CB8AC3E}">
        <p14:creationId xmlns:p14="http://schemas.microsoft.com/office/powerpoint/2010/main" val="3953140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4469214" y="188640"/>
            <a:ext cx="4665636" cy="792088"/>
          </a:xfrm>
        </p:spPr>
        <p:txBody>
          <a:bodyPr>
            <a:normAutofit/>
          </a:bodyPr>
          <a:lstStyle/>
          <a:p>
            <a:pPr algn="ctr"/>
            <a:r>
              <a:rPr lang="ar-SA" sz="2000" dirty="0" smtClean="0"/>
              <a:t>1. التنظيم </a:t>
            </a:r>
            <a:r>
              <a:rPr lang="ar-SA" sz="2000" dirty="0"/>
              <a:t>على أساس الوظيفة.</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980728"/>
            <a:ext cx="388843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573597" y="476672"/>
            <a:ext cx="3802643" cy="400110"/>
          </a:xfrm>
          <a:prstGeom prst="rect">
            <a:avLst/>
          </a:prstGeom>
        </p:spPr>
        <p:txBody>
          <a:bodyPr wrap="none">
            <a:spAutoFit/>
          </a:bodyPr>
          <a:lstStyle/>
          <a:p>
            <a:r>
              <a:rPr lang="ar-SA" dirty="0" smtClean="0"/>
              <a:t>2.  </a:t>
            </a:r>
            <a:r>
              <a:rPr lang="ar-SA" sz="2000" dirty="0" smtClean="0"/>
              <a:t>التنظيم </a:t>
            </a:r>
            <a:r>
              <a:rPr lang="ar-SA" sz="2000" dirty="0"/>
              <a:t>على أساس نوع المنتج</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980728"/>
            <a:ext cx="525658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376241" y="3645024"/>
            <a:ext cx="4570174" cy="400110"/>
          </a:xfrm>
          <a:prstGeom prst="rect">
            <a:avLst/>
          </a:prstGeom>
        </p:spPr>
        <p:txBody>
          <a:bodyPr wrap="square">
            <a:spAutoFit/>
          </a:bodyPr>
          <a:lstStyle/>
          <a:p>
            <a:r>
              <a:rPr lang="ar-SA" sz="2000" dirty="0" smtClean="0"/>
              <a:t>3.التنظيم </a:t>
            </a:r>
            <a:r>
              <a:rPr lang="ar-SA" sz="2000" dirty="0"/>
              <a:t>على أساس الموقع الجغرافي</a:t>
            </a:r>
            <a:r>
              <a:rPr lang="ar-SA" dirty="0"/>
              <a:t>.</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7" y="4149080"/>
            <a:ext cx="453650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4507" y="3630288"/>
            <a:ext cx="4380747" cy="400110"/>
          </a:xfrm>
          <a:prstGeom prst="rect">
            <a:avLst/>
          </a:prstGeom>
        </p:spPr>
        <p:txBody>
          <a:bodyPr wrap="square">
            <a:spAutoFit/>
          </a:bodyPr>
          <a:lstStyle/>
          <a:p>
            <a:r>
              <a:rPr lang="ar-SA" sz="2000" dirty="0" smtClean="0"/>
              <a:t>4.التنظيم </a:t>
            </a:r>
            <a:r>
              <a:rPr lang="ar-SA" sz="2000" dirty="0"/>
              <a:t>على أساس نوع المستفيد </a:t>
            </a:r>
            <a:r>
              <a:rPr lang="ar-SA" dirty="0" smtClean="0"/>
              <a:t>.</a:t>
            </a:r>
            <a:endParaRPr lang="ar-SA" dirty="0"/>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552" y="3999229"/>
            <a:ext cx="4968552" cy="227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72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wipe(down)">
                                      <p:cBhvr>
                                        <p:cTn id="22" dur="500"/>
                                        <p:tgtEl>
                                          <p:spTgt spid="71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172"/>
                                        </p:tgtEl>
                                        <p:attrNameLst>
                                          <p:attrName>style.visibility</p:attrName>
                                        </p:attrNameLst>
                                      </p:cBhvr>
                                      <p:to>
                                        <p:strVal val="visible"/>
                                      </p:to>
                                    </p:set>
                                    <p:animEffect transition="in" filter="wipe(down)">
                                      <p:cBhvr>
                                        <p:cTn id="32" dur="500"/>
                                        <p:tgtEl>
                                          <p:spTgt spid="71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173"/>
                                        </p:tgtEl>
                                        <p:attrNameLst>
                                          <p:attrName>style.visibility</p:attrName>
                                        </p:attrNameLst>
                                      </p:cBhvr>
                                      <p:to>
                                        <p:strVal val="visible"/>
                                      </p:to>
                                    </p:set>
                                    <p:animEffect transition="in" filter="wipe(down)">
                                      <p:cBhvr>
                                        <p:cTn id="4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467600" cy="5530626"/>
          </a:xfrm>
          <a:prstGeom prst="foldedCorner">
            <a:avLst/>
          </a:prstGeo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ar-SA" dirty="0" smtClean="0">
                <a:solidFill>
                  <a:schemeClr val="bg1"/>
                </a:solidFill>
              </a:rPr>
              <a:t>الخريطة التنظيمية ( صوره او مخطط لهيكل المنظمة تبين الوحدات الإدارية التي تتكون منها المنظمة و الوظائف الموجودة فيها و خطوط السلطة و المسؤولية التي تربط بين اجزائها )</a:t>
            </a:r>
            <a:endParaRPr lang="en-US" dirty="0">
              <a:solidFill>
                <a:schemeClr val="bg1"/>
              </a:solidFill>
            </a:endParaRPr>
          </a:p>
        </p:txBody>
      </p:sp>
    </p:spTree>
    <p:extLst>
      <p:ext uri="{BB962C8B-B14F-4D97-AF65-F5344CB8AC3E}">
        <p14:creationId xmlns:p14="http://schemas.microsoft.com/office/powerpoint/2010/main" val="3904117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764704"/>
            <a:ext cx="6984776" cy="110353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ar-SA" sz="2400" dirty="0" smtClean="0"/>
              <a:t/>
            </a:r>
            <a:br>
              <a:rPr lang="ar-SA" sz="2400" dirty="0" smtClean="0"/>
            </a:br>
            <a:r>
              <a:rPr lang="ar-SA" sz="2800" b="1" dirty="0">
                <a:solidFill>
                  <a:schemeClr val="bg1"/>
                </a:solidFill>
              </a:rPr>
              <a:t>فوائد الخرائط التنظيمية</a:t>
            </a:r>
            <a:endParaRPr lang="ar-SA" sz="3200" b="1" dirty="0">
              <a:solidFill>
                <a:schemeClr val="bg1"/>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064981845"/>
              </p:ext>
            </p:extLst>
          </p:nvPr>
        </p:nvGraphicFramePr>
        <p:xfrm>
          <a:off x="107504" y="1544638"/>
          <a:ext cx="9036496" cy="5052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64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0E85B22C-420A-4E1D-B50B-C3232AEACEA5}"/>
                                            </p:graphicEl>
                                          </p:spTgt>
                                        </p:tgtEl>
                                        <p:attrNameLst>
                                          <p:attrName>style.visibility</p:attrName>
                                        </p:attrNameLst>
                                      </p:cBhvr>
                                      <p:to>
                                        <p:strVal val="visible"/>
                                      </p:to>
                                    </p:set>
                                    <p:animEffect transition="in" filter="wheel(1)">
                                      <p:cBhvr>
                                        <p:cTn id="12" dur="2000"/>
                                        <p:tgtEl>
                                          <p:spTgt spid="4">
                                            <p:graphicEl>
                                              <a:dgm id="{0E85B22C-420A-4E1D-B50B-C3232AEACEA5}"/>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graphicEl>
                                              <a:dgm id="{BE36B34D-D5ED-4C49-9869-9E4E866CF3EC}"/>
                                            </p:graphicEl>
                                          </p:spTgt>
                                        </p:tgtEl>
                                        <p:attrNameLst>
                                          <p:attrName>style.visibility</p:attrName>
                                        </p:attrNameLst>
                                      </p:cBhvr>
                                      <p:to>
                                        <p:strVal val="visible"/>
                                      </p:to>
                                    </p:set>
                                    <p:animEffect transition="in" filter="wheel(1)">
                                      <p:cBhvr>
                                        <p:cTn id="15" dur="2000"/>
                                        <p:tgtEl>
                                          <p:spTgt spid="4">
                                            <p:graphicEl>
                                              <a:dgm id="{BE36B34D-D5ED-4C49-9869-9E4E866CF3EC}"/>
                                            </p:graphic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
                                            <p:graphicEl>
                                              <a:dgm id="{FD27E18F-EA5B-4E12-BBF5-BB083D0D6D47}"/>
                                            </p:graphicEl>
                                          </p:spTgt>
                                        </p:tgtEl>
                                        <p:attrNameLst>
                                          <p:attrName>style.visibility</p:attrName>
                                        </p:attrNameLst>
                                      </p:cBhvr>
                                      <p:to>
                                        <p:strVal val="visible"/>
                                      </p:to>
                                    </p:set>
                                    <p:animEffect transition="in" filter="wheel(1)">
                                      <p:cBhvr>
                                        <p:cTn id="18" dur="2000"/>
                                        <p:tgtEl>
                                          <p:spTgt spid="4">
                                            <p:graphicEl>
                                              <a:dgm id="{FD27E18F-EA5B-4E12-BBF5-BB083D0D6D4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4">
                                            <p:graphicEl>
                                              <a:dgm id="{627AD0EB-9405-4DB0-882C-C081802D57F0}"/>
                                            </p:graphicEl>
                                          </p:spTgt>
                                        </p:tgtEl>
                                        <p:attrNameLst>
                                          <p:attrName>style.visibility</p:attrName>
                                        </p:attrNameLst>
                                      </p:cBhvr>
                                      <p:to>
                                        <p:strVal val="visible"/>
                                      </p:to>
                                    </p:set>
                                    <p:animEffect transition="in" filter="wheel(1)">
                                      <p:cBhvr>
                                        <p:cTn id="23" dur="2000"/>
                                        <p:tgtEl>
                                          <p:spTgt spid="4">
                                            <p:graphicEl>
                                              <a:dgm id="{627AD0EB-9405-4DB0-882C-C081802D57F0}"/>
                                            </p:graphic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4">
                                            <p:graphicEl>
                                              <a:dgm id="{A26CDFAC-FE44-461C-A323-856229791BC8}"/>
                                            </p:graphicEl>
                                          </p:spTgt>
                                        </p:tgtEl>
                                        <p:attrNameLst>
                                          <p:attrName>style.visibility</p:attrName>
                                        </p:attrNameLst>
                                      </p:cBhvr>
                                      <p:to>
                                        <p:strVal val="visible"/>
                                      </p:to>
                                    </p:set>
                                    <p:animEffect transition="in" filter="wheel(1)">
                                      <p:cBhvr>
                                        <p:cTn id="26" dur="2000"/>
                                        <p:tgtEl>
                                          <p:spTgt spid="4">
                                            <p:graphicEl>
                                              <a:dgm id="{A26CDFAC-FE44-461C-A323-856229791BC8}"/>
                                            </p:graphic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4">
                                            <p:graphicEl>
                                              <a:dgm id="{4B5F001F-E1A1-4358-9565-2CEC98588368}"/>
                                            </p:graphicEl>
                                          </p:spTgt>
                                        </p:tgtEl>
                                        <p:attrNameLst>
                                          <p:attrName>style.visibility</p:attrName>
                                        </p:attrNameLst>
                                      </p:cBhvr>
                                      <p:to>
                                        <p:strVal val="visible"/>
                                      </p:to>
                                    </p:set>
                                    <p:animEffect transition="in" filter="wheel(1)">
                                      <p:cBhvr>
                                        <p:cTn id="29" dur="2000"/>
                                        <p:tgtEl>
                                          <p:spTgt spid="4">
                                            <p:graphicEl>
                                              <a:dgm id="{4B5F001F-E1A1-4358-9565-2CEC9858836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4">
                                            <p:graphicEl>
                                              <a:dgm id="{102B07A4-BD56-4224-AB69-D4A1DBAD926F}"/>
                                            </p:graphicEl>
                                          </p:spTgt>
                                        </p:tgtEl>
                                        <p:attrNameLst>
                                          <p:attrName>style.visibility</p:attrName>
                                        </p:attrNameLst>
                                      </p:cBhvr>
                                      <p:to>
                                        <p:strVal val="visible"/>
                                      </p:to>
                                    </p:set>
                                    <p:animEffect transition="in" filter="wheel(1)">
                                      <p:cBhvr>
                                        <p:cTn id="34" dur="2000"/>
                                        <p:tgtEl>
                                          <p:spTgt spid="4">
                                            <p:graphicEl>
                                              <a:dgm id="{102B07A4-BD56-4224-AB69-D4A1DBAD926F}"/>
                                            </p:graphic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4">
                                            <p:graphicEl>
                                              <a:dgm id="{27323D64-A827-48B5-8F92-FA0DE7EA54F9}"/>
                                            </p:graphicEl>
                                          </p:spTgt>
                                        </p:tgtEl>
                                        <p:attrNameLst>
                                          <p:attrName>style.visibility</p:attrName>
                                        </p:attrNameLst>
                                      </p:cBhvr>
                                      <p:to>
                                        <p:strVal val="visible"/>
                                      </p:to>
                                    </p:set>
                                    <p:animEffect transition="in" filter="wheel(1)">
                                      <p:cBhvr>
                                        <p:cTn id="37" dur="2000"/>
                                        <p:tgtEl>
                                          <p:spTgt spid="4">
                                            <p:graphicEl>
                                              <a:dgm id="{27323D64-A827-48B5-8F92-FA0DE7EA54F9}"/>
                                            </p:graphic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4">
                                            <p:graphicEl>
                                              <a:dgm id="{6B197617-BAF5-4EE2-A701-425589E5E133}"/>
                                            </p:graphicEl>
                                          </p:spTgt>
                                        </p:tgtEl>
                                        <p:attrNameLst>
                                          <p:attrName>style.visibility</p:attrName>
                                        </p:attrNameLst>
                                      </p:cBhvr>
                                      <p:to>
                                        <p:strVal val="visible"/>
                                      </p:to>
                                    </p:set>
                                    <p:animEffect transition="in" filter="wheel(1)">
                                      <p:cBhvr>
                                        <p:cTn id="40" dur="2000"/>
                                        <p:tgtEl>
                                          <p:spTgt spid="4">
                                            <p:graphicEl>
                                              <a:dgm id="{6B197617-BAF5-4EE2-A701-425589E5E133}"/>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4">
                                            <p:graphicEl>
                                              <a:dgm id="{A2509E68-F98E-4763-AB33-6681725E33A9}"/>
                                            </p:graphicEl>
                                          </p:spTgt>
                                        </p:tgtEl>
                                        <p:attrNameLst>
                                          <p:attrName>style.visibility</p:attrName>
                                        </p:attrNameLst>
                                      </p:cBhvr>
                                      <p:to>
                                        <p:strVal val="visible"/>
                                      </p:to>
                                    </p:set>
                                    <p:animEffect transition="in" filter="wheel(1)">
                                      <p:cBhvr>
                                        <p:cTn id="45" dur="2000"/>
                                        <p:tgtEl>
                                          <p:spTgt spid="4">
                                            <p:graphicEl>
                                              <a:dgm id="{A2509E68-F98E-4763-AB33-6681725E33A9}"/>
                                            </p:graphicEl>
                                          </p:spTgt>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4">
                                            <p:graphicEl>
                                              <a:dgm id="{369BC08C-CEDE-4BAB-A595-E1C87E31946B}"/>
                                            </p:graphicEl>
                                          </p:spTgt>
                                        </p:tgtEl>
                                        <p:attrNameLst>
                                          <p:attrName>style.visibility</p:attrName>
                                        </p:attrNameLst>
                                      </p:cBhvr>
                                      <p:to>
                                        <p:strVal val="visible"/>
                                      </p:to>
                                    </p:set>
                                    <p:animEffect transition="in" filter="wheel(1)">
                                      <p:cBhvr>
                                        <p:cTn id="48" dur="2000"/>
                                        <p:tgtEl>
                                          <p:spTgt spid="4">
                                            <p:graphicEl>
                                              <a:dgm id="{369BC08C-CEDE-4BAB-A595-E1C87E31946B}"/>
                                            </p:graphicEl>
                                          </p:spTgt>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4">
                                            <p:graphicEl>
                                              <a:dgm id="{C1A03680-5F58-46DF-955D-706B7C81E0AF}"/>
                                            </p:graphicEl>
                                          </p:spTgt>
                                        </p:tgtEl>
                                        <p:attrNameLst>
                                          <p:attrName>style.visibility</p:attrName>
                                        </p:attrNameLst>
                                      </p:cBhvr>
                                      <p:to>
                                        <p:strVal val="visible"/>
                                      </p:to>
                                    </p:set>
                                    <p:animEffect transition="in" filter="wheel(1)">
                                      <p:cBhvr>
                                        <p:cTn id="51" dur="2000"/>
                                        <p:tgtEl>
                                          <p:spTgt spid="4">
                                            <p:graphicEl>
                                              <a:dgm id="{C1A03680-5F58-46DF-955D-706B7C81E0A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4">
                                            <p:graphicEl>
                                              <a:dgm id="{E3B23135-A9FF-4317-927C-963BA977F4C2}"/>
                                            </p:graphicEl>
                                          </p:spTgt>
                                        </p:tgtEl>
                                        <p:attrNameLst>
                                          <p:attrName>style.visibility</p:attrName>
                                        </p:attrNameLst>
                                      </p:cBhvr>
                                      <p:to>
                                        <p:strVal val="visible"/>
                                      </p:to>
                                    </p:set>
                                    <p:animEffect transition="in" filter="wheel(1)">
                                      <p:cBhvr>
                                        <p:cTn id="56" dur="2000"/>
                                        <p:tgtEl>
                                          <p:spTgt spid="4">
                                            <p:graphicEl>
                                              <a:dgm id="{E3B23135-A9FF-4317-927C-963BA977F4C2}"/>
                                            </p:graphicEl>
                                          </p:spTgt>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4">
                                            <p:graphicEl>
                                              <a:dgm id="{74281D73-E7DC-4122-96BD-5771A3385ABF}"/>
                                            </p:graphicEl>
                                          </p:spTgt>
                                        </p:tgtEl>
                                        <p:attrNameLst>
                                          <p:attrName>style.visibility</p:attrName>
                                        </p:attrNameLst>
                                      </p:cBhvr>
                                      <p:to>
                                        <p:strVal val="visible"/>
                                      </p:to>
                                    </p:set>
                                    <p:animEffect transition="in" filter="wheel(1)">
                                      <p:cBhvr>
                                        <p:cTn id="59" dur="2000"/>
                                        <p:tgtEl>
                                          <p:spTgt spid="4">
                                            <p:graphicEl>
                                              <a:dgm id="{74281D73-E7DC-4122-96BD-5771A3385A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467600" cy="5890666"/>
          </a:xfrm>
          <a:prstGeom prst="foldedCorner">
            <a:avLst/>
          </a:prstGeo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ar-SA" dirty="0" smtClean="0"/>
              <a:t/>
            </a:r>
            <a:br>
              <a:rPr lang="ar-SA" dirty="0" smtClean="0"/>
            </a:br>
            <a:r>
              <a:rPr lang="ar-SA" dirty="0" smtClean="0"/>
              <a:t>أختلف رواد الإدارة و العلماء في وضع تعريف شامل للتنظيم أو التنظيم الإداري و ذلك لشمول هذا المصطلح أو المفهوم على عمليات متعددة تهدف الى تيسير الأداء بأسلوب يوصلنا الى تحقيق الأهداف بأفضل وجه من الإتقان و السرعة  </a:t>
            </a:r>
            <a:endParaRPr lang="en-US" dirty="0"/>
          </a:p>
        </p:txBody>
      </p:sp>
    </p:spTree>
    <p:extLst>
      <p:ext uri="{BB962C8B-B14F-4D97-AF65-F5344CB8AC3E}">
        <p14:creationId xmlns:p14="http://schemas.microsoft.com/office/powerpoint/2010/main" val="536206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260648"/>
            <a:ext cx="7467600" cy="1143000"/>
          </a:xfrm>
          <a:prstGeom prst="ellipse">
            <a:avLst/>
          </a:prstGeom>
        </p:spPr>
        <p:style>
          <a:lnRef idx="3">
            <a:schemeClr val="lt1"/>
          </a:lnRef>
          <a:fillRef idx="1">
            <a:schemeClr val="accent3"/>
          </a:fillRef>
          <a:effectRef idx="1">
            <a:schemeClr val="accent3"/>
          </a:effectRef>
          <a:fontRef idx="minor">
            <a:schemeClr val="lt1"/>
          </a:fontRef>
        </p:style>
        <p:txBody>
          <a:bodyPr>
            <a:normAutofit/>
          </a:bodyPr>
          <a:lstStyle/>
          <a:p>
            <a:pPr algn="ctr"/>
            <a:r>
              <a:rPr lang="ar-SA" sz="3200" dirty="0">
                <a:solidFill>
                  <a:schemeClr val="bg1"/>
                </a:solidFill>
              </a:rPr>
              <a:t>أشكال الخرائط </a:t>
            </a:r>
            <a:r>
              <a:rPr lang="ar-SA" sz="3200" dirty="0" smtClean="0">
                <a:solidFill>
                  <a:schemeClr val="bg1"/>
                </a:solidFill>
              </a:rPr>
              <a:t>التنظيمية</a:t>
            </a:r>
            <a:endParaRPr lang="ar-SA" sz="3200" dirty="0">
              <a:solidFill>
                <a:schemeClr val="bg1"/>
              </a:solidFill>
            </a:endParaRPr>
          </a:p>
        </p:txBody>
      </p:sp>
      <p:sp>
        <p:nvSpPr>
          <p:cNvPr id="3" name="عنصر نائب للمحتوى 2"/>
          <p:cNvSpPr>
            <a:spLocks noGrp="1"/>
          </p:cNvSpPr>
          <p:nvPr>
            <p:ph idx="1"/>
          </p:nvPr>
        </p:nvSpPr>
        <p:spPr>
          <a:xfrm>
            <a:off x="2195736" y="1988841"/>
            <a:ext cx="6768752" cy="504055"/>
          </a:xfrm>
        </p:spPr>
        <p:style>
          <a:lnRef idx="1">
            <a:schemeClr val="accent3"/>
          </a:lnRef>
          <a:fillRef idx="2">
            <a:schemeClr val="accent3"/>
          </a:fillRef>
          <a:effectRef idx="1">
            <a:schemeClr val="accent3"/>
          </a:effectRef>
          <a:fontRef idx="minor">
            <a:schemeClr val="dk1"/>
          </a:fontRef>
        </p:style>
        <p:txBody>
          <a:bodyPr>
            <a:normAutofit/>
          </a:bodyPr>
          <a:lstStyle/>
          <a:p>
            <a:pPr marL="36576" indent="0">
              <a:buNone/>
            </a:pPr>
            <a:r>
              <a:rPr lang="ar-SA" sz="2400" dirty="0" smtClean="0"/>
              <a:t>1. الخرائط </a:t>
            </a:r>
            <a:r>
              <a:rPr lang="ar-SA" sz="2400" dirty="0"/>
              <a:t>التنظيمية </a:t>
            </a:r>
            <a:r>
              <a:rPr lang="ar-SA" sz="2400" dirty="0" smtClean="0"/>
              <a:t>التقليدية(الرأسية أو العامودية</a:t>
            </a:r>
            <a:r>
              <a:rPr lang="ar-SA" sz="2400" dirty="0"/>
              <a:t>)</a:t>
            </a:r>
          </a:p>
        </p:txBody>
      </p:sp>
      <p:sp>
        <p:nvSpPr>
          <p:cNvPr id="4" name="مستطيل 3"/>
          <p:cNvSpPr/>
          <p:nvPr/>
        </p:nvSpPr>
        <p:spPr>
          <a:xfrm>
            <a:off x="2195736" y="3990256"/>
            <a:ext cx="650379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dirty="0" smtClean="0"/>
              <a:t>2</a:t>
            </a:r>
            <a:r>
              <a:rPr lang="ar-SA" sz="2400" dirty="0" smtClean="0"/>
              <a:t>.الخرائط </a:t>
            </a:r>
            <a:r>
              <a:rPr lang="ar-SA" sz="2400" dirty="0"/>
              <a:t>التنظيمية </a:t>
            </a:r>
            <a:r>
              <a:rPr lang="ar-SA" sz="2400" dirty="0" smtClean="0"/>
              <a:t>الأفقية ( ص 148 )</a:t>
            </a:r>
            <a:endParaRPr lang="ar-SA" dirty="0"/>
          </a:p>
        </p:txBody>
      </p:sp>
      <p:sp>
        <p:nvSpPr>
          <p:cNvPr id="5" name="مستطيل 4"/>
          <p:cNvSpPr/>
          <p:nvPr/>
        </p:nvSpPr>
        <p:spPr>
          <a:xfrm>
            <a:off x="2292210" y="5949281"/>
            <a:ext cx="6575803"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dirty="0" smtClean="0"/>
              <a:t>3.الخرائط </a:t>
            </a:r>
            <a:r>
              <a:rPr lang="ar-SA" sz="2400" dirty="0"/>
              <a:t>التنظيمية </a:t>
            </a:r>
            <a:r>
              <a:rPr lang="ar-SA" sz="2400" dirty="0" smtClean="0"/>
              <a:t>الدائرية (ص 148 )</a:t>
            </a:r>
            <a:endParaRPr lang="ar-SA" sz="2400" dirty="0"/>
          </a:p>
        </p:txBody>
      </p:sp>
      <p:pic>
        <p:nvPicPr>
          <p:cNvPr id="19" name="Picture 18"/>
          <p:cNvPicPr>
            <a:picLocks noChangeAspect="1"/>
          </p:cNvPicPr>
          <p:nvPr/>
        </p:nvPicPr>
        <p:blipFill>
          <a:blip r:embed="rId2"/>
          <a:stretch>
            <a:fillRect/>
          </a:stretch>
        </p:blipFill>
        <p:spPr>
          <a:xfrm>
            <a:off x="4283968" y="2371093"/>
            <a:ext cx="2883658" cy="1656184"/>
          </a:xfrm>
          <a:prstGeom prst="rect">
            <a:avLst/>
          </a:prstGeom>
        </p:spPr>
      </p:pic>
    </p:spTree>
    <p:extLst>
      <p:ext uri="{BB962C8B-B14F-4D97-AF65-F5344CB8AC3E}">
        <p14:creationId xmlns:p14="http://schemas.microsoft.com/office/powerpoint/2010/main" val="55181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579296" cy="5314920"/>
          </a:xfrm>
          <a:prstGeom prst="upArrowCallout">
            <a:avLst/>
          </a:prstGeom>
        </p:spPr>
        <p:style>
          <a:lnRef idx="3">
            <a:schemeClr val="lt1"/>
          </a:lnRef>
          <a:fillRef idx="1">
            <a:schemeClr val="accent3"/>
          </a:fillRef>
          <a:effectRef idx="1">
            <a:schemeClr val="accent3"/>
          </a:effectRef>
          <a:fontRef idx="minor">
            <a:schemeClr val="lt1"/>
          </a:fontRef>
        </p:style>
        <p:txBody>
          <a:bodyPr>
            <a:normAutofit/>
          </a:bodyPr>
          <a:lstStyle/>
          <a:p>
            <a:pPr algn="ctr"/>
            <a:r>
              <a:rPr lang="ar-SA" sz="3600" dirty="0" smtClean="0">
                <a:solidFill>
                  <a:schemeClr val="bg1"/>
                </a:solidFill>
              </a:rPr>
              <a:t>الى جانب الاشكال الثلاثة  من الخرائط التنظيمية فهناك الخرائط العمودية الأفقية و خرائط المهام و خرائط الوظائف  و الافراد  وخرائط المصفوفة التنظيمية و الخرائط الرئيسية و الخرائط الفرعية </a:t>
            </a:r>
            <a:endParaRPr lang="en-US" sz="3600" dirty="0">
              <a:solidFill>
                <a:schemeClr val="bg1"/>
              </a:solidFill>
            </a:endParaRPr>
          </a:p>
        </p:txBody>
      </p:sp>
    </p:spTree>
    <p:extLst>
      <p:ext uri="{BB962C8B-B14F-4D97-AF65-F5344CB8AC3E}">
        <p14:creationId xmlns:p14="http://schemas.microsoft.com/office/powerpoint/2010/main" val="24940251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9219" name="Picture 3" descr="C:\Users\General\AppData\Local\Microsoft\Windows\Temporary Internet Files\Content.IE5\U97TNE8M\MP9004090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General\AppData\Local\Microsoft\Windows\Temporary Internet Files\Content.IE5\U97TNE8M\MP900409051[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2000" contrast="-70000"/>
                    </a14:imgEffect>
                  </a14:imgLayer>
                </a14:imgProps>
              </a:ext>
              <a:ext uri="{28A0092B-C50C-407E-A947-70E740481C1C}">
                <a14:useLocalDpi xmlns:a14="http://schemas.microsoft.com/office/drawing/2010/main" val="0"/>
              </a:ext>
            </a:extLst>
          </a:blip>
          <a:srcRect/>
          <a:stretch>
            <a:fillRect/>
          </a:stretch>
        </p:blipFill>
        <p:spPr bwMode="auto">
          <a:xfrm>
            <a:off x="-468560" y="11651"/>
            <a:ext cx="96125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5364088" y="172809"/>
            <a:ext cx="3168352" cy="523220"/>
          </a:xfrm>
          <a:prstGeom prst="rect">
            <a:avLst/>
          </a:prstGeom>
        </p:spPr>
        <p:txBody>
          <a:bodyPr wrap="square">
            <a:spAutoFit/>
          </a:bodyPr>
          <a:lstStyle/>
          <a:p>
            <a:pPr algn="ctr"/>
            <a:r>
              <a:rPr lang="ar-SA" sz="2800" b="1" dirty="0">
                <a:solidFill>
                  <a:schemeClr val="bg1">
                    <a:lumMod val="95000"/>
                    <a:lumOff val="5000"/>
                  </a:schemeClr>
                </a:solidFill>
              </a:rPr>
              <a:t>الدليل التنظيمي</a:t>
            </a:r>
          </a:p>
        </p:txBody>
      </p:sp>
      <p:sp>
        <p:nvSpPr>
          <p:cNvPr id="6" name="سحابة 5"/>
          <p:cNvSpPr/>
          <p:nvPr/>
        </p:nvSpPr>
        <p:spPr>
          <a:xfrm>
            <a:off x="-396552" y="202519"/>
            <a:ext cx="5364088" cy="2578410"/>
          </a:xfrm>
          <a:prstGeom prst="cloud">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SA" sz="2000" dirty="0" smtClean="0">
                <a:solidFill>
                  <a:schemeClr val="bg1"/>
                </a:solidFill>
              </a:rPr>
              <a:t>هي </a:t>
            </a:r>
            <a:r>
              <a:rPr lang="ar-SA" sz="2000" dirty="0">
                <a:solidFill>
                  <a:schemeClr val="bg1"/>
                </a:solidFill>
              </a:rPr>
              <a:t>وثيقة تتضمن معلومات تفصيلية تشمل أهداف المنظمة ونشاطاتها ومسميات وأهداف وارتباطات ومهام الوحدات الإدارية فيها إلى جانب الخرائط </a:t>
            </a:r>
            <a:r>
              <a:rPr lang="ar-SA" sz="2000" dirty="0" smtClean="0">
                <a:solidFill>
                  <a:schemeClr val="bg1"/>
                </a:solidFill>
              </a:rPr>
              <a:t>التنظيمية.</a:t>
            </a:r>
            <a:endParaRPr lang="ar-SA" sz="2000" dirty="0">
              <a:solidFill>
                <a:schemeClr val="bg1"/>
              </a:solidFill>
            </a:endParaRPr>
          </a:p>
        </p:txBody>
      </p:sp>
    </p:spTree>
    <p:extLst>
      <p:ext uri="{BB962C8B-B14F-4D97-AF65-F5344CB8AC3E}">
        <p14:creationId xmlns:p14="http://schemas.microsoft.com/office/powerpoint/2010/main" val="40497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normAutofit/>
          </a:bodyPr>
          <a:lstStyle/>
          <a:p>
            <a:pPr algn="ctr"/>
            <a:r>
              <a:rPr lang="ar-SA" sz="3600" dirty="0" smtClean="0">
                <a:solidFill>
                  <a:schemeClr val="bg1"/>
                </a:solidFill>
              </a:rPr>
              <a:t>محتويات الدليل التنظيمي </a:t>
            </a:r>
            <a:endParaRPr lang="en-US" sz="3600" dirty="0">
              <a:solidFill>
                <a:schemeClr val="bg1"/>
              </a:solidFill>
            </a:endParaRPr>
          </a:p>
        </p:txBody>
      </p:sp>
      <p:sp>
        <p:nvSpPr>
          <p:cNvPr id="4" name="Content Placeholder 3"/>
          <p:cNvSpPr>
            <a:spLocks noGrp="1"/>
          </p:cNvSpPr>
          <p:nvPr>
            <p:ph sz="half" idx="2"/>
          </p:nvPr>
        </p:nvSpPr>
        <p:spPr>
          <a:xfrm>
            <a:off x="539552" y="1772816"/>
            <a:ext cx="7571184" cy="4853136"/>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ar-SA" dirty="0" smtClean="0"/>
              <a:t>مقدمه عن الدليل يذكر فيها السبب وراء إعداده و أهميته بالنسبة للمنظمة </a:t>
            </a:r>
          </a:p>
          <a:p>
            <a:endParaRPr lang="ar-SA" dirty="0"/>
          </a:p>
          <a:p>
            <a:r>
              <a:rPr lang="ar-SA" dirty="0" smtClean="0"/>
              <a:t>نبذه تاريخه عن المنظمة من ي المنشئة و الاخلاق و الأنشطة </a:t>
            </a:r>
          </a:p>
          <a:p>
            <a:endParaRPr lang="ar-SA" dirty="0"/>
          </a:p>
          <a:p>
            <a:r>
              <a:rPr lang="ar-SA" dirty="0" smtClean="0"/>
              <a:t>الخارطة التنظيمية </a:t>
            </a:r>
          </a:p>
          <a:p>
            <a:endParaRPr lang="ar-SA" dirty="0" smtClean="0"/>
          </a:p>
          <a:p>
            <a:r>
              <a:rPr lang="ar-SA" dirty="0" smtClean="0"/>
              <a:t>و صف مهام الوحدات الإدارية حيث يتبين من خلا هدا الوصف مسمى الوحدة الإدارية و موقعها و ارتباطها التنظيمي </a:t>
            </a:r>
          </a:p>
          <a:p>
            <a:endParaRPr lang="ar-SA" dirty="0" smtClean="0"/>
          </a:p>
          <a:p>
            <a:r>
              <a:rPr lang="ar-SA" dirty="0" smtClean="0"/>
              <a:t>الملاحق </a:t>
            </a:r>
            <a:endParaRPr lang="en-US" dirty="0"/>
          </a:p>
        </p:txBody>
      </p:sp>
    </p:spTree>
    <p:extLst>
      <p:ext uri="{BB962C8B-B14F-4D97-AF65-F5344CB8AC3E}">
        <p14:creationId xmlns:p14="http://schemas.microsoft.com/office/powerpoint/2010/main" val="3031399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ar-SA" dirty="0" smtClean="0">
                <a:solidFill>
                  <a:schemeClr val="bg1"/>
                </a:solidFill>
              </a:rPr>
              <a:t>تمارين</a:t>
            </a:r>
            <a:r>
              <a:rPr lang="ar-SA" dirty="0" smtClean="0"/>
              <a:t> </a:t>
            </a:r>
            <a:endParaRPr lang="en-US" dirty="0"/>
          </a:p>
        </p:txBody>
      </p:sp>
      <p:sp>
        <p:nvSpPr>
          <p:cNvPr id="4" name="Content Placeholder 3"/>
          <p:cNvSpPr>
            <a:spLocks noGrp="1"/>
          </p:cNvSpPr>
          <p:nvPr>
            <p:ph sz="half" idx="2"/>
          </p:nvPr>
        </p:nvSpPr>
        <p:spPr>
          <a:xfrm>
            <a:off x="755576" y="1600200"/>
            <a:ext cx="7169224" cy="4525963"/>
          </a:xfrm>
        </p:spPr>
        <p:style>
          <a:lnRef idx="1">
            <a:schemeClr val="accent3"/>
          </a:lnRef>
          <a:fillRef idx="2">
            <a:schemeClr val="accent3"/>
          </a:fillRef>
          <a:effectRef idx="1">
            <a:schemeClr val="accent3"/>
          </a:effectRef>
          <a:fontRef idx="minor">
            <a:schemeClr val="dk1"/>
          </a:fontRef>
        </p:style>
        <p:txBody>
          <a:bodyPr>
            <a:normAutofit/>
          </a:bodyPr>
          <a:lstStyle/>
          <a:p>
            <a:r>
              <a:rPr lang="ar-SA" dirty="0" smtClean="0"/>
              <a:t>التنظيم هو تنسيق الجهود البشرية في أي منظمة (   ) </a:t>
            </a:r>
          </a:p>
          <a:p>
            <a:endParaRPr lang="ar-SA" dirty="0"/>
          </a:p>
          <a:p>
            <a:r>
              <a:rPr lang="ar-SA" dirty="0" smtClean="0"/>
              <a:t>من فوائد و وظيفه التنظيم تحديد السلطات و المسؤوليات (  ) </a:t>
            </a:r>
          </a:p>
          <a:p>
            <a:endParaRPr lang="ar-SA" dirty="0"/>
          </a:p>
          <a:p>
            <a:r>
              <a:rPr lang="ar-SA" dirty="0" smtClean="0"/>
              <a:t>الدليل التنظيمي هو رسم بياني يوضح الهيكل التنظيمي للمنشاة (  ) </a:t>
            </a:r>
            <a:endParaRPr lang="en-US" dirty="0"/>
          </a:p>
        </p:txBody>
      </p:sp>
    </p:spTree>
    <p:extLst>
      <p:ext uri="{BB962C8B-B14F-4D97-AF65-F5344CB8AC3E}">
        <p14:creationId xmlns:p14="http://schemas.microsoft.com/office/powerpoint/2010/main" val="2857283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ellipse">
            <a:avLst/>
          </a:prstGeom>
        </p:spPr>
        <p:style>
          <a:lnRef idx="3">
            <a:schemeClr val="lt1"/>
          </a:lnRef>
          <a:fillRef idx="1">
            <a:schemeClr val="accent3"/>
          </a:fillRef>
          <a:effectRef idx="1">
            <a:schemeClr val="accent3"/>
          </a:effectRef>
          <a:fontRef idx="minor">
            <a:schemeClr val="lt1"/>
          </a:fontRef>
        </p:style>
        <p:txBody>
          <a:bodyPr/>
          <a:lstStyle/>
          <a:p>
            <a:pPr algn="ctr"/>
            <a:r>
              <a:rPr lang="ar-SA" dirty="0" smtClean="0">
                <a:solidFill>
                  <a:schemeClr val="bg1"/>
                </a:solidFill>
              </a:rPr>
              <a:t>تمارين</a:t>
            </a:r>
            <a:r>
              <a:rPr lang="ar-SA" dirty="0" smtClean="0"/>
              <a:t> </a:t>
            </a:r>
            <a:endParaRPr lang="en-US" dirty="0"/>
          </a:p>
        </p:txBody>
      </p:sp>
      <p:sp>
        <p:nvSpPr>
          <p:cNvPr id="4" name="Content Placeholder 3"/>
          <p:cNvSpPr>
            <a:spLocks noGrp="1"/>
          </p:cNvSpPr>
          <p:nvPr>
            <p:ph sz="half" idx="2"/>
          </p:nvPr>
        </p:nvSpPr>
        <p:spPr>
          <a:xfrm>
            <a:off x="827584" y="2492896"/>
            <a:ext cx="7097216" cy="3633267"/>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p>
            <a:r>
              <a:rPr lang="ar-SA" dirty="0" smtClean="0"/>
              <a:t>عرفي الهيكل التنظيمي مع ذكر طرق تصميمه ؟؟</a:t>
            </a:r>
          </a:p>
          <a:p>
            <a:endParaRPr lang="ar-SA" dirty="0"/>
          </a:p>
          <a:p>
            <a:r>
              <a:rPr lang="ar-SA" dirty="0" smtClean="0"/>
              <a:t>ماو مفهوم التنظيم مع ذكر أهم أهدافه ؟؟</a:t>
            </a:r>
            <a:endParaRPr lang="en-US" dirty="0"/>
          </a:p>
        </p:txBody>
      </p:sp>
    </p:spTree>
    <p:extLst>
      <p:ext uri="{BB962C8B-B14F-4D97-AF65-F5344CB8AC3E}">
        <p14:creationId xmlns:p14="http://schemas.microsoft.com/office/powerpoint/2010/main" val="3487653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7584" y="2204864"/>
            <a:ext cx="7772400" cy="1296144"/>
          </a:xfrm>
        </p:spPr>
        <p:style>
          <a:lnRef idx="1">
            <a:schemeClr val="accent1"/>
          </a:lnRef>
          <a:fillRef idx="3">
            <a:schemeClr val="accent1"/>
          </a:fillRef>
          <a:effectRef idx="2">
            <a:schemeClr val="accent1"/>
          </a:effectRef>
          <a:fontRef idx="minor">
            <a:schemeClr val="lt1"/>
          </a:fontRef>
        </p:style>
        <p:txBody>
          <a:bodyPr rtlCol="0">
            <a:normAutofit fontScale="90000"/>
          </a:bodyPr>
          <a:lstStyle/>
          <a:p>
            <a:pPr algn="ctr" fontAlgn="auto">
              <a:spcAft>
                <a:spcPts val="0"/>
              </a:spcAft>
              <a:defRPr/>
            </a:pPr>
            <a:r>
              <a:rPr lang="ar-SA" dirty="0" smtClean="0">
                <a:solidFill>
                  <a:schemeClr val="bg1"/>
                </a:solidFill>
              </a:rPr>
              <a:t> </a:t>
            </a:r>
            <a:r>
              <a:rPr lang="ar-SA" sz="2800" dirty="0" smtClean="0">
                <a:solidFill>
                  <a:schemeClr val="bg1"/>
                </a:solidFill>
              </a:rPr>
              <a:t>الفصل السادس</a:t>
            </a:r>
            <a:br>
              <a:rPr lang="ar-SA" sz="2800" dirty="0" smtClean="0">
                <a:solidFill>
                  <a:schemeClr val="bg1"/>
                </a:solidFill>
              </a:rPr>
            </a:br>
            <a:r>
              <a:rPr lang="ar-SA" dirty="0" smtClean="0">
                <a:solidFill>
                  <a:schemeClr val="bg1"/>
                </a:solidFill>
              </a:rPr>
              <a:t>التنسيق</a:t>
            </a:r>
            <a:endParaRPr dirty="0">
              <a:solidFill>
                <a:schemeClr val="bg1"/>
              </a:solidFill>
            </a:endParaRPr>
          </a:p>
        </p:txBody>
      </p:sp>
    </p:spTree>
    <p:extLst>
      <p:ext uri="{BB962C8B-B14F-4D97-AF65-F5344CB8AC3E}">
        <p14:creationId xmlns:p14="http://schemas.microsoft.com/office/powerpoint/2010/main" val="29485358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imagesCA9JL4J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625"/>
                    </a14:imgEffect>
                    <a14:imgEffect>
                      <a14:saturation sat="145000"/>
                    </a14:imgEffect>
                    <a14:imgEffect>
                      <a14:brightnessContrast bright="47000" contrast="-70000"/>
                    </a14:imgEffect>
                  </a14:imgLayer>
                </a14:imgProps>
              </a:ext>
              <a:ext uri="{28A0092B-C50C-407E-A947-70E740481C1C}">
                <a14:useLocalDpi xmlns:a14="http://schemas.microsoft.com/office/drawing/2010/main" val="0"/>
              </a:ext>
            </a:extLst>
          </a:blip>
          <a:srcRect/>
          <a:stretch>
            <a:fillRect/>
          </a:stretch>
        </p:blipFill>
        <p:spPr bwMode="auto">
          <a:xfrm>
            <a:off x="0" y="-3176"/>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sz="quarter" idx="4294967295"/>
          </p:nvPr>
        </p:nvSpPr>
        <p:spPr>
          <a:xfrm>
            <a:off x="1259632" y="1628800"/>
            <a:ext cx="7772400" cy="3248025"/>
          </a:xfrm>
          <a:prstGeom prst="rect">
            <a:avLst/>
          </a:prstGeom>
        </p:spPr>
        <p:txBody>
          <a:bodyPr rtlCol="0"/>
          <a:lstStyle/>
          <a:p>
            <a:pPr marL="457200" indent="-457200" fontAlgn="auto">
              <a:spcAft>
                <a:spcPts val="0"/>
              </a:spcAft>
              <a:buClr>
                <a:schemeClr val="accent5"/>
              </a:buClr>
              <a:buFont typeface="Arial" pitchFamily="34" charset="0"/>
              <a:buChar char="•"/>
              <a:defRPr/>
            </a:pPr>
            <a:r>
              <a:rPr lang="ar-SA" sz="2800" b="1" dirty="0" smtClean="0">
                <a:solidFill>
                  <a:schemeClr val="bg1">
                    <a:lumMod val="95000"/>
                    <a:lumOff val="5000"/>
                  </a:schemeClr>
                </a:solidFill>
              </a:rPr>
              <a:t>المفهوم وأهمية الحاجة إلية.</a:t>
            </a:r>
          </a:p>
          <a:p>
            <a:pPr marL="457200" indent="-457200" fontAlgn="auto">
              <a:spcAft>
                <a:spcPts val="0"/>
              </a:spcAft>
              <a:buClr>
                <a:schemeClr val="accent5"/>
              </a:buClr>
              <a:buFont typeface="Arial" pitchFamily="34" charset="0"/>
              <a:buChar char="•"/>
              <a:defRPr/>
            </a:pPr>
            <a:r>
              <a:rPr lang="ar-SA" sz="2800" b="1" dirty="0" smtClean="0">
                <a:solidFill>
                  <a:schemeClr val="bg1">
                    <a:lumMod val="95000"/>
                    <a:lumOff val="5000"/>
                  </a:schemeClr>
                </a:solidFill>
              </a:rPr>
              <a:t>شمولية وظيفة التنسيق</a:t>
            </a:r>
          </a:p>
          <a:p>
            <a:pPr marL="457200" indent="-457200" fontAlgn="auto">
              <a:spcAft>
                <a:spcPts val="0"/>
              </a:spcAft>
              <a:buClr>
                <a:schemeClr val="accent5"/>
              </a:buClr>
              <a:buFont typeface="Arial" pitchFamily="34" charset="0"/>
              <a:buChar char="•"/>
              <a:defRPr/>
            </a:pPr>
            <a:r>
              <a:rPr lang="ar-SA" sz="2800" b="1" dirty="0" smtClean="0">
                <a:solidFill>
                  <a:schemeClr val="bg1">
                    <a:lumMod val="95000"/>
                    <a:lumOff val="5000"/>
                  </a:schemeClr>
                </a:solidFill>
              </a:rPr>
              <a:t>عوائق التنسيق.</a:t>
            </a:r>
          </a:p>
          <a:p>
            <a:pPr marL="457200" indent="-457200" fontAlgn="auto">
              <a:spcAft>
                <a:spcPts val="0"/>
              </a:spcAft>
              <a:buClr>
                <a:schemeClr val="accent5"/>
              </a:buClr>
              <a:buFont typeface="Arial" pitchFamily="34" charset="0"/>
              <a:buChar char="•"/>
              <a:defRPr/>
            </a:pPr>
            <a:r>
              <a:rPr lang="ar-SA" sz="2800" b="1" dirty="0" smtClean="0">
                <a:solidFill>
                  <a:schemeClr val="bg1">
                    <a:lumMod val="95000"/>
                    <a:lumOff val="5000"/>
                  </a:schemeClr>
                </a:solidFill>
              </a:rPr>
              <a:t>أهم الوسائل المستخدمة في التنسيق.</a:t>
            </a:r>
          </a:p>
          <a:p>
            <a:pPr marL="457200" indent="-457200" fontAlgn="auto">
              <a:spcAft>
                <a:spcPts val="0"/>
              </a:spcAft>
              <a:buClr>
                <a:schemeClr val="accent5"/>
              </a:buClr>
              <a:buFont typeface="Arial" pitchFamily="34" charset="0"/>
              <a:buChar char="•"/>
              <a:defRPr/>
            </a:pPr>
            <a:r>
              <a:rPr lang="ar-SA" sz="2800" b="1" dirty="0" smtClean="0">
                <a:solidFill>
                  <a:schemeClr val="bg1">
                    <a:lumMod val="95000"/>
                    <a:lumOff val="5000"/>
                  </a:schemeClr>
                </a:solidFill>
              </a:rPr>
              <a:t>خصائص التنسيق الفعال. </a:t>
            </a:r>
          </a:p>
          <a:p>
            <a:pPr fontAlgn="auto">
              <a:spcAft>
                <a:spcPts val="0"/>
              </a:spcAft>
              <a:buClr>
                <a:schemeClr val="accent5"/>
              </a:buClr>
              <a:defRPr/>
            </a:pPr>
            <a:endParaRPr lang="ar-SA" dirty="0">
              <a:solidFill>
                <a:schemeClr val="bg1">
                  <a:lumMod val="95000"/>
                  <a:lumOff val="5000"/>
                </a:schemeClr>
              </a:solidFill>
            </a:endParaRPr>
          </a:p>
          <a:p>
            <a:pPr fontAlgn="auto">
              <a:spcAft>
                <a:spcPts val="0"/>
              </a:spcAft>
              <a:buClr>
                <a:schemeClr val="accent5"/>
              </a:buClr>
              <a:defRPr/>
            </a:pPr>
            <a:endParaRPr lang="en-US" dirty="0"/>
          </a:p>
        </p:txBody>
      </p:sp>
      <p:sp>
        <p:nvSpPr>
          <p:cNvPr id="14340" name="Rectangle 2"/>
          <p:cNvSpPr>
            <a:spLocks noGrp="1" noChangeArrowheads="1"/>
          </p:cNvSpPr>
          <p:nvPr>
            <p:ph type="title"/>
          </p:nvPr>
        </p:nvSpPr>
        <p:spPr>
          <a:xfrm>
            <a:off x="685800" y="332656"/>
            <a:ext cx="7772400" cy="1143000"/>
          </a:xfrm>
        </p:spPr>
        <p:style>
          <a:lnRef idx="1">
            <a:schemeClr val="accent1"/>
          </a:lnRef>
          <a:fillRef idx="2">
            <a:schemeClr val="accent1"/>
          </a:fillRef>
          <a:effectRef idx="1">
            <a:schemeClr val="accent1"/>
          </a:effectRef>
          <a:fontRef idx="minor">
            <a:schemeClr val="dk1"/>
          </a:fontRef>
        </p:style>
        <p:txBody>
          <a:bodyPr/>
          <a:lstStyle/>
          <a:p>
            <a:pPr algn="ctr"/>
            <a:r>
              <a:rPr lang="ar-SA" sz="4800" b="1" dirty="0" smtClean="0">
                <a:solidFill>
                  <a:schemeClr val="bg1"/>
                </a:solidFill>
                <a:cs typeface="Tunga" pitchFamily="34" charset="0"/>
              </a:rPr>
              <a:t>المحتويات</a:t>
            </a:r>
            <a:endParaRPr lang="en-US" sz="4800" b="1" dirty="0" smtClean="0">
              <a:solidFill>
                <a:schemeClr val="bg1"/>
              </a:solidFill>
              <a:cs typeface="Tunga" pitchFamily="34" charset="0"/>
            </a:endParaRPr>
          </a:p>
        </p:txBody>
      </p:sp>
    </p:spTree>
    <p:extLst>
      <p:ext uri="{BB962C8B-B14F-4D97-AF65-F5344CB8AC3E}">
        <p14:creationId xmlns:p14="http://schemas.microsoft.com/office/powerpoint/2010/main" val="12048378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Regulatory_function_in_the_organ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تمرير أفقي 1"/>
          <p:cNvSpPr/>
          <p:nvPr/>
        </p:nvSpPr>
        <p:spPr>
          <a:xfrm>
            <a:off x="468313" y="1412875"/>
            <a:ext cx="8064500" cy="23034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1267" name="Rectangle 3"/>
          <p:cNvSpPr>
            <a:spLocks noGrp="1" noChangeArrowheads="1"/>
          </p:cNvSpPr>
          <p:nvPr>
            <p:ph sz="quarter" idx="4294967295"/>
          </p:nvPr>
        </p:nvSpPr>
        <p:spPr>
          <a:xfrm>
            <a:off x="323850" y="1628775"/>
            <a:ext cx="8401050" cy="4437063"/>
          </a:xfrm>
          <a:prstGeom prst="rect">
            <a:avLst/>
          </a:prstGeom>
        </p:spPr>
        <p:txBody>
          <a:bodyPr rtlCol="0">
            <a:normAutofit lnSpcReduction="10000"/>
          </a:bodyPr>
          <a:lstStyle/>
          <a:p>
            <a:pPr fontAlgn="auto">
              <a:spcAft>
                <a:spcPts val="0"/>
              </a:spcAft>
              <a:buClr>
                <a:schemeClr val="accent5"/>
              </a:buClr>
              <a:defRPr/>
            </a:pPr>
            <a:r>
              <a:rPr lang="ar-SA" sz="2400" dirty="0" smtClean="0"/>
              <a:t>       </a:t>
            </a:r>
          </a:p>
          <a:p>
            <a:pPr fontAlgn="auto">
              <a:spcAft>
                <a:spcPts val="0"/>
              </a:spcAft>
              <a:buClr>
                <a:schemeClr val="accent5"/>
              </a:buClr>
              <a:defRPr/>
            </a:pPr>
            <a:r>
              <a:rPr lang="ar-SA" sz="2600" dirty="0"/>
              <a:t> </a:t>
            </a:r>
            <a:r>
              <a:rPr lang="ar-SA" sz="2600" dirty="0" smtClean="0"/>
              <a:t>        الترتيب </a:t>
            </a:r>
            <a:r>
              <a:rPr lang="ar-SA" sz="2600" dirty="0"/>
              <a:t>المُنظم لجهود الجماعة ، لكي توحد هذه </a:t>
            </a:r>
            <a:r>
              <a:rPr lang="ar-SA" sz="2600" dirty="0" smtClean="0"/>
              <a:t>       </a:t>
            </a:r>
          </a:p>
          <a:p>
            <a:pPr fontAlgn="auto">
              <a:spcAft>
                <a:spcPts val="0"/>
              </a:spcAft>
              <a:buClr>
                <a:schemeClr val="accent5"/>
              </a:buClr>
              <a:defRPr/>
            </a:pPr>
            <a:r>
              <a:rPr lang="ar-SA" sz="2600" dirty="0"/>
              <a:t> </a:t>
            </a:r>
            <a:r>
              <a:rPr lang="ar-SA" sz="2600" dirty="0" smtClean="0"/>
              <a:t>      الجهود </a:t>
            </a:r>
            <a:r>
              <a:rPr lang="ar-SA" sz="2600" dirty="0"/>
              <a:t>في التصرف والتنفيذ لتحقيق الهدف المحدد.</a:t>
            </a:r>
          </a:p>
          <a:p>
            <a:pPr fontAlgn="auto">
              <a:spcAft>
                <a:spcPts val="0"/>
              </a:spcAft>
              <a:buClr>
                <a:schemeClr val="accent5"/>
              </a:buClr>
              <a:defRPr/>
            </a:pPr>
            <a:endParaRPr lang="ar-SA" dirty="0" smtClean="0"/>
          </a:p>
          <a:p>
            <a:pPr fontAlgn="auto">
              <a:spcAft>
                <a:spcPts val="0"/>
              </a:spcAft>
              <a:buClr>
                <a:schemeClr val="accent5"/>
              </a:buClr>
              <a:defRPr/>
            </a:pPr>
            <a:endParaRPr lang="ar-SA" sz="2400" b="1" dirty="0">
              <a:solidFill>
                <a:srgbClr val="0070C0"/>
              </a:solidFill>
            </a:endParaRPr>
          </a:p>
          <a:p>
            <a:pPr marL="342900" indent="-342900" fontAlgn="auto">
              <a:spcAft>
                <a:spcPts val="0"/>
              </a:spcAft>
              <a:buClr>
                <a:schemeClr val="accent5"/>
              </a:buClr>
              <a:buFont typeface="Wingdings" pitchFamily="2" charset="2"/>
              <a:buChar char="v"/>
              <a:defRPr/>
            </a:pPr>
            <a:r>
              <a:rPr lang="ar-SA" sz="2400" b="1" dirty="0" smtClean="0">
                <a:solidFill>
                  <a:srgbClr val="0070C0"/>
                </a:solidFill>
              </a:rPr>
              <a:t>هو </a:t>
            </a:r>
            <a:r>
              <a:rPr lang="ar-SA" sz="2400" b="1" dirty="0">
                <a:solidFill>
                  <a:srgbClr val="0070C0"/>
                </a:solidFill>
              </a:rPr>
              <a:t>توحيد وتكامل جهود الأفراد</a:t>
            </a:r>
            <a:r>
              <a:rPr lang="ar-SA" dirty="0"/>
              <a:t>.</a:t>
            </a:r>
          </a:p>
          <a:p>
            <a:pPr fontAlgn="auto">
              <a:spcAft>
                <a:spcPts val="0"/>
              </a:spcAft>
              <a:buClr>
                <a:schemeClr val="accent5"/>
              </a:buClr>
              <a:buFontTx/>
              <a:buNone/>
              <a:defRPr/>
            </a:pPr>
            <a:r>
              <a:rPr lang="ar-SA" sz="2400" b="1" dirty="0">
                <a:solidFill>
                  <a:srgbClr val="FF0000"/>
                </a:solidFill>
              </a:rPr>
              <a:t>ويتعلق بــ :</a:t>
            </a:r>
          </a:p>
          <a:p>
            <a:pPr fontAlgn="auto">
              <a:spcAft>
                <a:spcPts val="0"/>
              </a:spcAft>
              <a:buClr>
                <a:schemeClr val="accent5"/>
              </a:buClr>
              <a:buFont typeface="Wingdings" pitchFamily="2" charset="2"/>
              <a:buChar char="ü"/>
              <a:defRPr/>
            </a:pPr>
            <a:r>
              <a:rPr lang="ar-SA" sz="2400" dirty="0"/>
              <a:t>مقدار الجهود التي تبذل ( الكم والكيف)</a:t>
            </a:r>
          </a:p>
          <a:p>
            <a:pPr fontAlgn="auto">
              <a:spcAft>
                <a:spcPts val="0"/>
              </a:spcAft>
              <a:buClr>
                <a:schemeClr val="accent5"/>
              </a:buClr>
              <a:buFont typeface="Wingdings" pitchFamily="2" charset="2"/>
              <a:buChar char="ü"/>
              <a:defRPr/>
            </a:pPr>
            <a:r>
              <a:rPr lang="ar-SA" sz="2400" dirty="0"/>
              <a:t>توقيت هذه الجهود.</a:t>
            </a:r>
          </a:p>
          <a:p>
            <a:pPr fontAlgn="auto">
              <a:spcAft>
                <a:spcPts val="0"/>
              </a:spcAft>
              <a:buClr>
                <a:schemeClr val="accent5"/>
              </a:buClr>
              <a:buFont typeface="Wingdings" pitchFamily="2" charset="2"/>
              <a:buChar char="ü"/>
              <a:defRPr/>
            </a:pPr>
            <a:r>
              <a:rPr lang="ar-SA" sz="2400" dirty="0"/>
              <a:t>تحديد اتجاه الجهود.</a:t>
            </a:r>
          </a:p>
          <a:p>
            <a:pPr fontAlgn="auto">
              <a:spcAft>
                <a:spcPts val="0"/>
              </a:spcAft>
              <a:buClr>
                <a:schemeClr val="accent5"/>
              </a:buClr>
              <a:defRPr/>
            </a:pPr>
            <a:endParaRPr lang="en-US" sz="2400" dirty="0"/>
          </a:p>
        </p:txBody>
      </p:sp>
      <p:sp>
        <p:nvSpPr>
          <p:cNvPr id="11266" name="Rectangle 2"/>
          <p:cNvSpPr>
            <a:spLocks noGrp="1" noChangeArrowheads="1"/>
          </p:cNvSpPr>
          <p:nvPr>
            <p:ph type="title"/>
          </p:nvPr>
        </p:nvSpPr>
        <p:spPr>
          <a:xfrm>
            <a:off x="352425" y="228600"/>
            <a:ext cx="8791575" cy="1066800"/>
          </a:xfrm>
        </p:spPr>
        <p:txBody>
          <a:bodyPr/>
          <a:lstStyle/>
          <a:p>
            <a:pPr algn="ctr"/>
            <a:r>
              <a:rPr lang="ar-SA" smtClean="0">
                <a:cs typeface="Tunga" pitchFamily="34" charset="0"/>
              </a:rPr>
              <a:t>مفهوم التنسيق</a:t>
            </a:r>
            <a:endParaRPr lang="en-US" smtClean="0">
              <a:cs typeface="Tunga" pitchFamily="34" charset="0"/>
            </a:endParaRPr>
          </a:p>
        </p:txBody>
      </p:sp>
    </p:spTree>
    <p:extLst>
      <p:ext uri="{BB962C8B-B14F-4D97-AF65-F5344CB8AC3E}">
        <p14:creationId xmlns:p14="http://schemas.microsoft.com/office/powerpoint/2010/main" val="335632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wipe(down)">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wipe(down)">
                                      <p:cBhvr>
                                        <p:cTn id="17" dur="5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wipe(down)">
                                      <p:cBhvr>
                                        <p:cTn id="22" dur="500"/>
                                        <p:tgtEl>
                                          <p:spTgt spid="112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wipe(down)">
                                      <p:cBhvr>
                                        <p:cTn id="27" dur="500"/>
                                        <p:tgtEl>
                                          <p:spTgt spid="1126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wipe(down)">
                                      <p:cBhvr>
                                        <p:cTn id="32" dur="500"/>
                                        <p:tgtEl>
                                          <p:spTgt spid="1126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Effect transition="in" filter="wipe(down)">
                                      <p:cBhvr>
                                        <p:cTn id="37" dur="500"/>
                                        <p:tgtEl>
                                          <p:spTgt spid="1126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267">
                                            <p:txEl>
                                              <p:pRg st="8" end="8"/>
                                            </p:txEl>
                                          </p:spTgt>
                                        </p:tgtEl>
                                        <p:attrNameLst>
                                          <p:attrName>style.visibility</p:attrName>
                                        </p:attrNameLst>
                                      </p:cBhvr>
                                      <p:to>
                                        <p:strVal val="visible"/>
                                      </p:to>
                                    </p:set>
                                    <p:animEffect transition="in" filter="wipe(down)">
                                      <p:cBhvr>
                                        <p:cTn id="42" dur="500"/>
                                        <p:tgtEl>
                                          <p:spTgt spid="11267">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267">
                                            <p:txEl>
                                              <p:pRg st="9" end="9"/>
                                            </p:txEl>
                                          </p:spTgt>
                                        </p:tgtEl>
                                        <p:attrNameLst>
                                          <p:attrName>style.visibility</p:attrName>
                                        </p:attrNameLst>
                                      </p:cBhvr>
                                      <p:to>
                                        <p:strVal val="visible"/>
                                      </p:to>
                                    </p:set>
                                    <p:animEffect transition="in" filter="wipe(down)">
                                      <p:cBhvr>
                                        <p:cTn id="47"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276872"/>
            <a:ext cx="7470648" cy="244827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ar-SA" sz="2000" dirty="0" smtClean="0"/>
              <a:t>تنطلق الحاجه الى التنسيق الإداري نتيجة لاختلاف الافراد في فهمهم و تفسيرهم للقرارات الإدارية و السياسات و اللوائح و نظم العمل و كذلك في تقديرهم للأهداف المطلوبة </a:t>
            </a:r>
            <a:endParaRPr lang="en-US" sz="2000" dirty="0"/>
          </a:p>
        </p:txBody>
      </p:sp>
    </p:spTree>
    <p:extLst>
      <p:ext uri="{BB962C8B-B14F-4D97-AF65-F5344CB8AC3E}">
        <p14:creationId xmlns:p14="http://schemas.microsoft.com/office/powerpoint/2010/main" val="101463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5386928"/>
          </a:xfrm>
          <a:prstGeom prst="cloud">
            <a:avLst/>
          </a:prstGeom>
        </p:spPr>
        <p:style>
          <a:lnRef idx="1">
            <a:schemeClr val="accent3"/>
          </a:lnRef>
          <a:fillRef idx="2">
            <a:schemeClr val="accent3"/>
          </a:fillRef>
          <a:effectRef idx="1">
            <a:schemeClr val="accent3"/>
          </a:effectRef>
          <a:fontRef idx="minor">
            <a:schemeClr val="dk1"/>
          </a:fontRef>
        </p:style>
        <p:txBody>
          <a:bodyPr>
            <a:normAutofit/>
          </a:bodyPr>
          <a:lstStyle/>
          <a:p>
            <a:pPr algn="ctr"/>
            <a:r>
              <a:rPr lang="ar-SA" dirty="0" smtClean="0"/>
              <a:t>مفهوم  التنظيم اختلط في كثير من الأحيان مع مفهوم الإدارة بشكل عام </a:t>
            </a:r>
            <a:endParaRPr lang="en-US" dirty="0"/>
          </a:p>
        </p:txBody>
      </p:sp>
    </p:spTree>
    <p:extLst>
      <p:ext uri="{BB962C8B-B14F-4D97-AF65-F5344CB8AC3E}">
        <p14:creationId xmlns:p14="http://schemas.microsoft.com/office/powerpoint/2010/main" val="20142572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980728"/>
            <a:ext cx="6480048" cy="864096"/>
          </a:xfrm>
        </p:spPr>
        <p:style>
          <a:lnRef idx="1">
            <a:schemeClr val="accent1"/>
          </a:lnRef>
          <a:fillRef idx="2">
            <a:schemeClr val="accent1"/>
          </a:fillRef>
          <a:effectRef idx="1">
            <a:schemeClr val="accent1"/>
          </a:effectRef>
          <a:fontRef idx="minor">
            <a:schemeClr val="dk1"/>
          </a:fontRef>
        </p:style>
        <p:txBody>
          <a:bodyPr>
            <a:normAutofit/>
          </a:bodyPr>
          <a:lstStyle/>
          <a:p>
            <a:r>
              <a:rPr lang="ar-SA" sz="2800" dirty="0" smtClean="0">
                <a:solidFill>
                  <a:schemeClr val="bg1"/>
                </a:solidFill>
              </a:rPr>
              <a:t>ماهي مهمه المدير ؟ </a:t>
            </a:r>
            <a:endParaRPr lang="en-US" sz="2800" dirty="0">
              <a:solidFill>
                <a:schemeClr val="bg1"/>
              </a:solidFill>
            </a:endParaRPr>
          </a:p>
        </p:txBody>
      </p:sp>
      <p:sp>
        <p:nvSpPr>
          <p:cNvPr id="3" name="Subtitle 2"/>
          <p:cNvSpPr>
            <a:spLocks noGrp="1"/>
          </p:cNvSpPr>
          <p:nvPr>
            <p:ph type="subTitle" idx="1"/>
          </p:nvPr>
        </p:nvSpPr>
        <p:spPr>
          <a:xfrm>
            <a:off x="1043608" y="2996952"/>
            <a:ext cx="6768080" cy="181262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ar-SA" sz="3200" dirty="0" smtClean="0">
                <a:solidFill>
                  <a:schemeClr val="bg1"/>
                </a:solidFill>
              </a:rPr>
              <a:t>توضيح أهداف وقرارات و سياسات المنظمة لكل العاملين بشكل موضح لا يحمل البس و الغموض </a:t>
            </a:r>
            <a:endParaRPr lang="en-US" sz="3200" dirty="0">
              <a:solidFill>
                <a:schemeClr val="bg1"/>
              </a:solidFill>
            </a:endParaRPr>
          </a:p>
        </p:txBody>
      </p:sp>
    </p:spTree>
    <p:extLst>
      <p:ext uri="{BB962C8B-B14F-4D97-AF65-F5344CB8AC3E}">
        <p14:creationId xmlns:p14="http://schemas.microsoft.com/office/powerpoint/2010/main" val="1700225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ar-SA" dirty="0" smtClean="0">
                <a:solidFill>
                  <a:schemeClr val="bg1"/>
                </a:solidFill>
              </a:rPr>
              <a:t>بعض النتائج المستخلصة  من تعريف التنسيق </a:t>
            </a:r>
            <a:endParaRPr lang="en-US" dirty="0">
              <a:solidFill>
                <a:schemeClr val="bg1"/>
              </a:solidFill>
            </a:endParaRPr>
          </a:p>
        </p:txBody>
      </p:sp>
      <p:sp>
        <p:nvSpPr>
          <p:cNvPr id="4" name="Content Placeholder 3"/>
          <p:cNvSpPr>
            <a:spLocks noGrp="1"/>
          </p:cNvSpPr>
          <p:nvPr>
            <p:ph sz="half" idx="2"/>
          </p:nvPr>
        </p:nvSpPr>
        <p:spPr>
          <a:xfrm>
            <a:off x="457200" y="1916832"/>
            <a:ext cx="7571184" cy="4525963"/>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ar-SA" dirty="0" smtClean="0"/>
              <a:t>يعد التنسيق مسؤوليه كل مدير و هو احدى وظائفه الإدارية</a:t>
            </a:r>
          </a:p>
          <a:p>
            <a:pPr marL="36576" indent="0">
              <a:buNone/>
            </a:pPr>
            <a:endParaRPr lang="ar-SA" dirty="0" smtClean="0"/>
          </a:p>
          <a:p>
            <a:r>
              <a:rPr lang="ar-SA" dirty="0" smtClean="0"/>
              <a:t>يستهدف التنسيق منع التشابك و التداخل داخل إدارة التنظيم أو بين مختلف التنظيمات </a:t>
            </a:r>
          </a:p>
          <a:p>
            <a:pPr marL="36576" indent="0">
              <a:buNone/>
            </a:pPr>
            <a:endParaRPr lang="ar-SA" dirty="0" smtClean="0"/>
          </a:p>
          <a:p>
            <a:r>
              <a:rPr lang="ar-SA" dirty="0"/>
              <a:t> </a:t>
            </a:r>
            <a:r>
              <a:rPr lang="ar-SA" dirty="0" smtClean="0"/>
              <a:t>يعد التنسيق و سيله و غايه في أن واحد </a:t>
            </a:r>
          </a:p>
          <a:p>
            <a:endParaRPr lang="ar-SA" dirty="0"/>
          </a:p>
          <a:p>
            <a:r>
              <a:rPr lang="ar-SA" dirty="0" smtClean="0"/>
              <a:t>يطبق التنسيق على الافراد و على الجماعات و على وحدات التنظيم الإداري</a:t>
            </a:r>
            <a:endParaRPr lang="en-US" dirty="0"/>
          </a:p>
        </p:txBody>
      </p:sp>
    </p:spTree>
    <p:extLst>
      <p:ext uri="{BB962C8B-B14F-4D97-AF65-F5344CB8AC3E}">
        <p14:creationId xmlns:p14="http://schemas.microsoft.com/office/powerpoint/2010/main" val="28139950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95536" y="692696"/>
            <a:ext cx="8136904" cy="5433467"/>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ar-SA" dirty="0" smtClean="0"/>
              <a:t>التأكيد على وحده الجهود و التصرفات و هي في الواقع جوهره وظيفه التنسيق </a:t>
            </a:r>
          </a:p>
          <a:p>
            <a:endParaRPr lang="ar-SA" dirty="0"/>
          </a:p>
          <a:p>
            <a:r>
              <a:rPr lang="ar-SA" dirty="0" smtClean="0"/>
              <a:t>يجب عدم الخلط بين التنسيق و التعاون</a:t>
            </a:r>
          </a:p>
          <a:p>
            <a:endParaRPr lang="ar-SA" dirty="0"/>
          </a:p>
          <a:p>
            <a:r>
              <a:rPr lang="ar-SA" dirty="0" smtClean="0"/>
              <a:t>التنسيق عمليه مستمرة دائما و ليس عمليه ساكنه </a:t>
            </a:r>
          </a:p>
          <a:p>
            <a:endParaRPr lang="ar-SA" dirty="0" smtClean="0"/>
          </a:p>
          <a:p>
            <a:r>
              <a:rPr lang="ar-SA" dirty="0" smtClean="0"/>
              <a:t>يعتمد التنسيق على السلطة التي تصاحب التدرج الإداري</a:t>
            </a:r>
          </a:p>
          <a:p>
            <a:endParaRPr lang="ar-SA" dirty="0" smtClean="0"/>
          </a:p>
          <a:p>
            <a:r>
              <a:rPr lang="ar-SA" dirty="0" smtClean="0"/>
              <a:t>ان التنسيق يجب تواجده أيضا في المجالات الجديدة التي تظهر باستمرار في مختلف انشطه التنظيم الإداري </a:t>
            </a:r>
          </a:p>
          <a:p>
            <a:endParaRPr lang="en-US" dirty="0"/>
          </a:p>
        </p:txBody>
      </p:sp>
    </p:spTree>
    <p:extLst>
      <p:ext uri="{BB962C8B-B14F-4D97-AF65-F5344CB8AC3E}">
        <p14:creationId xmlns:p14="http://schemas.microsoft.com/office/powerpoint/2010/main" val="34868669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sz="quarter" idx="4294967295"/>
          </p:nvPr>
        </p:nvSpPr>
        <p:spPr>
          <a:xfrm>
            <a:off x="352425" y="1463675"/>
            <a:ext cx="7680325" cy="4724400"/>
          </a:xfrm>
          <a:prstGeom prst="rect">
            <a:avLst/>
          </a:prstGeom>
        </p:spPr>
        <p:txBody>
          <a:bodyPr rtlCol="0"/>
          <a:lstStyle/>
          <a:p>
            <a:pPr fontAlgn="auto">
              <a:lnSpc>
                <a:spcPct val="90000"/>
              </a:lnSpc>
              <a:spcAft>
                <a:spcPts val="0"/>
              </a:spcAft>
              <a:buClr>
                <a:schemeClr val="accent5"/>
              </a:buClr>
              <a:defRPr/>
            </a:pPr>
            <a:r>
              <a:rPr lang="ar-SA" sz="2800" dirty="0"/>
              <a:t> </a:t>
            </a:r>
            <a:endParaRPr lang="en-US" sz="2800" dirty="0">
              <a:solidFill>
                <a:srgbClr val="FF0000"/>
              </a:solidFill>
            </a:endParaRPr>
          </a:p>
        </p:txBody>
      </p:sp>
      <p:pic>
        <p:nvPicPr>
          <p:cNvPr id="17411" name="Picture 9" descr="C:\Users\General\AppData\Local\Microsoft\Windows\Temporary Internet Files\Content.IE5\01T706I4\MP9004221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عنوان 7"/>
          <p:cNvSpPr>
            <a:spLocks noGrp="1"/>
          </p:cNvSpPr>
          <p:nvPr>
            <p:ph type="title"/>
          </p:nvPr>
        </p:nvSpPr>
        <p:spPr>
          <a:xfrm>
            <a:off x="407987" y="2421731"/>
            <a:ext cx="7680325" cy="2808288"/>
          </a:xfrm>
        </p:spPr>
        <p:style>
          <a:lnRef idx="1">
            <a:schemeClr val="accent1"/>
          </a:lnRef>
          <a:fillRef idx="2">
            <a:schemeClr val="accent1"/>
          </a:fillRef>
          <a:effectRef idx="1">
            <a:schemeClr val="accent1"/>
          </a:effectRef>
          <a:fontRef idx="minor">
            <a:schemeClr val="dk1"/>
          </a:fontRef>
        </p:style>
        <p:txBody>
          <a:bodyPr/>
          <a:lstStyle/>
          <a:p>
            <a:pPr algn="r"/>
            <a:r>
              <a:rPr lang="ar-SA" sz="3600" b="1" dirty="0" smtClean="0">
                <a:solidFill>
                  <a:schemeClr val="bg1"/>
                </a:solidFill>
                <a:cs typeface="Tunga" pitchFamily="34" charset="0"/>
              </a:rPr>
              <a:t>1</a:t>
            </a:r>
            <a:r>
              <a:rPr lang="ar-SA" sz="3200" dirty="0" smtClean="0">
                <a:solidFill>
                  <a:srgbClr val="002060"/>
                </a:solidFill>
                <a:cs typeface="Tunga" pitchFamily="34" charset="0"/>
              </a:rPr>
              <a:t>. </a:t>
            </a:r>
            <a:r>
              <a:rPr lang="ar-SA" sz="3600" b="1" dirty="0" smtClean="0">
                <a:solidFill>
                  <a:schemeClr val="bg1"/>
                </a:solidFill>
                <a:cs typeface="Tunga" pitchFamily="34" charset="0"/>
              </a:rPr>
              <a:t>العلاقة بين التخطيط والتنسيق.</a:t>
            </a:r>
            <a:br>
              <a:rPr lang="ar-SA" sz="3600" b="1" dirty="0" smtClean="0">
                <a:solidFill>
                  <a:schemeClr val="bg1"/>
                </a:solidFill>
                <a:cs typeface="Tunga" pitchFamily="34" charset="0"/>
              </a:rPr>
            </a:br>
            <a:r>
              <a:rPr lang="ar-SA" sz="3600" b="1" dirty="0" smtClean="0">
                <a:solidFill>
                  <a:schemeClr val="bg1"/>
                </a:solidFill>
                <a:cs typeface="Tunga" pitchFamily="34" charset="0"/>
              </a:rPr>
              <a:t>2. العلاقة بين التنظيم والتنسيق.</a:t>
            </a:r>
            <a:br>
              <a:rPr lang="ar-SA" sz="3600" b="1" dirty="0" smtClean="0">
                <a:solidFill>
                  <a:schemeClr val="bg1"/>
                </a:solidFill>
                <a:cs typeface="Tunga" pitchFamily="34" charset="0"/>
              </a:rPr>
            </a:br>
            <a:r>
              <a:rPr lang="ar-SA" sz="3600" b="1" dirty="0" smtClean="0">
                <a:solidFill>
                  <a:schemeClr val="bg1"/>
                </a:solidFill>
                <a:cs typeface="Tunga" pitchFamily="34" charset="0"/>
              </a:rPr>
              <a:t>3.العلاقة بين التوجيه والتنسيق.</a:t>
            </a:r>
            <a:br>
              <a:rPr lang="ar-SA" sz="3600" b="1" dirty="0" smtClean="0">
                <a:solidFill>
                  <a:schemeClr val="bg1"/>
                </a:solidFill>
                <a:cs typeface="Tunga" pitchFamily="34" charset="0"/>
              </a:rPr>
            </a:br>
            <a:r>
              <a:rPr lang="ar-SA" sz="3600" b="1" dirty="0" smtClean="0">
                <a:solidFill>
                  <a:schemeClr val="bg1"/>
                </a:solidFill>
                <a:cs typeface="Tunga" pitchFamily="34" charset="0"/>
              </a:rPr>
              <a:t>4. العلاقة بين الرقابة والتنسيق.</a:t>
            </a:r>
          </a:p>
        </p:txBody>
      </p:sp>
      <p:sp>
        <p:nvSpPr>
          <p:cNvPr id="2" name="مستطيل 1"/>
          <p:cNvSpPr>
            <a:spLocks noChangeArrowheads="1"/>
          </p:cNvSpPr>
          <p:nvPr/>
        </p:nvSpPr>
        <p:spPr bwMode="auto">
          <a:xfrm>
            <a:off x="2268538" y="92075"/>
            <a:ext cx="3959225" cy="1200329"/>
          </a:xfrm>
          <a:prstGeom prst="rect">
            <a:avLst/>
          </a:prstGeom>
          <a:ln/>
          <a:extLst/>
        </p:spPr>
        <p:style>
          <a:lnRef idx="3">
            <a:schemeClr val="lt1"/>
          </a:lnRef>
          <a:fillRef idx="1">
            <a:schemeClr val="accent1"/>
          </a:fillRef>
          <a:effectRef idx="1">
            <a:schemeClr val="accent1"/>
          </a:effectRef>
          <a:fontRef idx="minor">
            <a:schemeClr val="lt1"/>
          </a:fontRef>
        </p:style>
        <p:txBody>
          <a:bodyPr>
            <a:spAutoFit/>
          </a:bodyPr>
          <a:lstStyle/>
          <a:p>
            <a:pPr algn="ctr"/>
            <a:r>
              <a:rPr lang="ar-SA" sz="3600" b="1" dirty="0">
                <a:solidFill>
                  <a:schemeClr val="bg1"/>
                </a:solidFill>
              </a:rPr>
              <a:t>شمولية وظيفة التنسيق</a:t>
            </a:r>
          </a:p>
        </p:txBody>
      </p:sp>
    </p:spTree>
    <p:extLst>
      <p:ext uri="{BB962C8B-B14F-4D97-AF65-F5344CB8AC3E}">
        <p14:creationId xmlns:p14="http://schemas.microsoft.com/office/powerpoint/2010/main" val="3807129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ar-SA" dirty="0" smtClean="0">
                <a:solidFill>
                  <a:schemeClr val="bg1"/>
                </a:solidFill>
              </a:rPr>
              <a:t>العلاقة بين التخطيط و التنسيق </a:t>
            </a:r>
            <a:endParaRPr lang="en-US" dirty="0">
              <a:solidFill>
                <a:schemeClr val="bg1"/>
              </a:solidFill>
            </a:endParaRPr>
          </a:p>
        </p:txBody>
      </p:sp>
      <p:sp>
        <p:nvSpPr>
          <p:cNvPr id="3" name="Content Placeholder 2"/>
          <p:cNvSpPr>
            <a:spLocks noGrp="1"/>
          </p:cNvSpPr>
          <p:nvPr>
            <p:ph sz="half" idx="1"/>
          </p:nvPr>
        </p:nvSpPr>
        <p:spPr>
          <a:xfrm>
            <a:off x="179512" y="1844824"/>
            <a:ext cx="4032448" cy="4281339"/>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ar-SA" dirty="0" smtClean="0"/>
              <a:t>لكي تتم الخطة على الوجه المطلوب فإن من الأفضل أن يشترك الأفراد المعنيون بهذه الخطة في أول مرحله فيها و هي مرحله تحديد الأهداف لا  يعني ذلك تسهيل مهمه التنسيق بين الأفراد و توحيد جهودهم المشتركة نحو تقيق الأهداف </a:t>
            </a:r>
            <a:endParaRPr lang="en-US" dirty="0"/>
          </a:p>
        </p:txBody>
      </p:sp>
      <p:sp>
        <p:nvSpPr>
          <p:cNvPr id="4" name="Content Placeholder 3"/>
          <p:cNvSpPr>
            <a:spLocks noGrp="1"/>
          </p:cNvSpPr>
          <p:nvPr>
            <p:ph sz="half" idx="2"/>
          </p:nvPr>
        </p:nvSpPr>
        <p:spPr>
          <a:xfrm>
            <a:off x="4716016" y="1854524"/>
            <a:ext cx="4193232" cy="4271640"/>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ar-SA" dirty="0" smtClean="0"/>
              <a:t>أن احد أهداف فاعليه الخطط هو التكامل بينها و لتحقيق هذا التكامل و الترابط يتطلب من المدير اتخاذ قرارات متعددة لضمان التنسيق بين الخطط تصميما و إنجازا حتى يتحقق التكامل المطلوب </a:t>
            </a:r>
            <a:endParaRPr lang="en-US" dirty="0"/>
          </a:p>
        </p:txBody>
      </p:sp>
    </p:spTree>
    <p:extLst>
      <p:ext uri="{BB962C8B-B14F-4D97-AF65-F5344CB8AC3E}">
        <p14:creationId xmlns:p14="http://schemas.microsoft.com/office/powerpoint/2010/main" val="22340930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ar-SA" dirty="0" smtClean="0">
                <a:solidFill>
                  <a:schemeClr val="bg1"/>
                </a:solidFill>
              </a:rPr>
              <a:t>العلاقة لبن التنظيم و التنسيق </a:t>
            </a:r>
            <a:endParaRPr lang="en-US" dirty="0">
              <a:solidFill>
                <a:schemeClr val="bg1"/>
              </a:solidFill>
            </a:endParaRPr>
          </a:p>
        </p:txBody>
      </p:sp>
      <p:sp>
        <p:nvSpPr>
          <p:cNvPr id="3" name="Content Placeholder 2"/>
          <p:cNvSpPr>
            <a:spLocks noGrp="1"/>
          </p:cNvSpPr>
          <p:nvPr>
            <p:ph sz="half" idx="1"/>
          </p:nvPr>
        </p:nvSpPr>
        <p:spPr>
          <a:xfrm>
            <a:off x="179512" y="1844824"/>
            <a:ext cx="3960440" cy="4525963"/>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ar-SA" dirty="0" smtClean="0"/>
              <a:t>التنظيم يؤثر على حجم و نوعيه التنسيق المطلوب فالمدير الذي يشرف على عشر مرؤوسين بلا شك تزداد مهمته التنسيقة عما اذا كان يشرف على خمسه </a:t>
            </a:r>
            <a:endParaRPr lang="en-US" dirty="0"/>
          </a:p>
        </p:txBody>
      </p:sp>
      <p:sp>
        <p:nvSpPr>
          <p:cNvPr id="4" name="Content Placeholder 3"/>
          <p:cNvSpPr>
            <a:spLocks noGrp="1"/>
          </p:cNvSpPr>
          <p:nvPr>
            <p:ph sz="half" idx="2"/>
          </p:nvPr>
        </p:nvSpPr>
        <p:spPr>
          <a:xfrm>
            <a:off x="4932040" y="1844823"/>
            <a:ext cx="3873624" cy="4525963"/>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ar-SA" dirty="0" smtClean="0"/>
              <a:t>أن الهدف الأساسي من العملية التنظيمية هو تسهيل مهمه التنسيق بين الوظائف و الافراد في كافه المستويات التنظيمية و لعل من أولى أساسيات التنظيم هو تحديد العلاقات بين الوحدات الإدارية في المنظمة و كذلك تحديد السلطات و المسؤوليات  لكل فرد </a:t>
            </a:r>
            <a:endParaRPr lang="en-US" dirty="0"/>
          </a:p>
        </p:txBody>
      </p:sp>
    </p:spTree>
    <p:extLst>
      <p:ext uri="{BB962C8B-B14F-4D97-AF65-F5344CB8AC3E}">
        <p14:creationId xmlns:p14="http://schemas.microsoft.com/office/powerpoint/2010/main" val="842039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ar-SA" dirty="0" smtClean="0">
                <a:solidFill>
                  <a:schemeClr val="bg1"/>
                </a:solidFill>
              </a:rPr>
              <a:t>العلاقة بين التوجيه و التنسيق </a:t>
            </a:r>
            <a:endParaRPr lang="en-US" dirty="0">
              <a:solidFill>
                <a:schemeClr val="bg1"/>
              </a:solidFill>
            </a:endParaRPr>
          </a:p>
        </p:txBody>
      </p:sp>
      <p:sp>
        <p:nvSpPr>
          <p:cNvPr id="3" name="Content Placeholder 2"/>
          <p:cNvSpPr>
            <a:spLocks noGrp="1"/>
          </p:cNvSpPr>
          <p:nvPr>
            <p:ph sz="half" idx="1"/>
          </p:nvPr>
        </p:nvSpPr>
        <p:spPr>
          <a:xfrm>
            <a:off x="251520" y="1620302"/>
            <a:ext cx="3657600" cy="4525963"/>
          </a:xfrm>
        </p:spPr>
        <p:style>
          <a:lnRef idx="1">
            <a:schemeClr val="accent1"/>
          </a:lnRef>
          <a:fillRef idx="2">
            <a:schemeClr val="accent1"/>
          </a:fillRef>
          <a:effectRef idx="1">
            <a:schemeClr val="accent1"/>
          </a:effectRef>
          <a:fontRef idx="minor">
            <a:schemeClr val="dk1"/>
          </a:fontRef>
        </p:style>
        <p:txBody>
          <a:bodyPr/>
          <a:lstStyle/>
          <a:p>
            <a:r>
              <a:rPr lang="ar-SA" dirty="0" smtClean="0"/>
              <a:t>كلما كان حجم المنظمة صغيرا كلما كان تحقيق التنيق بين جهود الأفراد سهل المنال و كذلك لو كانت قنوات الاتصال سريعة و مختصره </a:t>
            </a:r>
            <a:endParaRPr lang="en-US" dirty="0"/>
          </a:p>
        </p:txBody>
      </p:sp>
      <p:sp>
        <p:nvSpPr>
          <p:cNvPr id="4" name="Content Placeholder 3"/>
          <p:cNvSpPr>
            <a:spLocks noGrp="1"/>
          </p:cNvSpPr>
          <p:nvPr>
            <p:ph sz="half" idx="2"/>
          </p:nvPr>
        </p:nvSpPr>
        <p:spPr>
          <a:xfrm>
            <a:off x="5004048" y="1620303"/>
            <a:ext cx="3657600" cy="4525963"/>
          </a:xfrm>
        </p:spPr>
        <p:style>
          <a:lnRef idx="1">
            <a:schemeClr val="accent1"/>
          </a:lnRef>
          <a:fillRef idx="2">
            <a:schemeClr val="accent1"/>
          </a:fillRef>
          <a:effectRef idx="1">
            <a:schemeClr val="accent1"/>
          </a:effectRef>
          <a:fontRef idx="minor">
            <a:schemeClr val="dk1"/>
          </a:fontRef>
        </p:style>
        <p:txBody>
          <a:bodyPr/>
          <a:lstStyle/>
          <a:p>
            <a:r>
              <a:rPr lang="ar-SA" dirty="0" smtClean="0"/>
              <a:t>يلعب التوجيه دورا مهما في تحقيق التنسيق المطلوب فالقيادة الدمقراطية التي تشرك الافراد في تحديد الأهداف و رسم الخطط تضمن توحيد و توجيه جهودهم نحو تحقيق الأهداف </a:t>
            </a:r>
          </a:p>
          <a:p>
            <a:endParaRPr lang="en-US" dirty="0"/>
          </a:p>
        </p:txBody>
      </p:sp>
    </p:spTree>
    <p:extLst>
      <p:ext uri="{BB962C8B-B14F-4D97-AF65-F5344CB8AC3E}">
        <p14:creationId xmlns:p14="http://schemas.microsoft.com/office/powerpoint/2010/main" val="9155780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ar-SA" dirty="0" smtClean="0">
                <a:solidFill>
                  <a:schemeClr val="bg1"/>
                </a:solidFill>
              </a:rPr>
              <a:t>العلاقة بين الرقابة و التنسيق </a:t>
            </a:r>
            <a:endParaRPr lang="en-US" dirty="0">
              <a:solidFill>
                <a:schemeClr val="bg1"/>
              </a:solidFill>
            </a:endParaRPr>
          </a:p>
        </p:txBody>
      </p:sp>
      <p:sp>
        <p:nvSpPr>
          <p:cNvPr id="3" name="Content Placeholder 2"/>
          <p:cNvSpPr>
            <a:spLocks noGrp="1"/>
          </p:cNvSpPr>
          <p:nvPr>
            <p:ph sz="half" idx="1"/>
          </p:nvPr>
        </p:nvSpPr>
        <p:spPr>
          <a:xfrm>
            <a:off x="323528" y="2060847"/>
            <a:ext cx="4104456" cy="4525963"/>
          </a:xfrm>
        </p:spPr>
        <p:style>
          <a:lnRef idx="1">
            <a:schemeClr val="accent1"/>
          </a:lnRef>
          <a:fillRef idx="2">
            <a:schemeClr val="accent1"/>
          </a:fillRef>
          <a:effectRef idx="1">
            <a:schemeClr val="accent1"/>
          </a:effectRef>
          <a:fontRef idx="minor">
            <a:schemeClr val="dk1"/>
          </a:fontRef>
        </p:style>
        <p:txBody>
          <a:bodyPr>
            <a:normAutofit/>
          </a:bodyPr>
          <a:lstStyle/>
          <a:p>
            <a:r>
              <a:rPr lang="ar-SA" dirty="0" smtClean="0"/>
              <a:t>قد تحدث الانحرافات عن النتائج بسبب الخلل في التنسيق لأعمال الأفراد و تصحيح هذه الانحرافات من خلال الوظيفة الرقابية و يتضمن كذلك تصحيح الخلل في التنسيق او وضع معاير جديده </a:t>
            </a:r>
            <a:endParaRPr lang="en-US" dirty="0"/>
          </a:p>
        </p:txBody>
      </p:sp>
      <p:sp>
        <p:nvSpPr>
          <p:cNvPr id="4" name="Content Placeholder 3"/>
          <p:cNvSpPr>
            <a:spLocks noGrp="1"/>
          </p:cNvSpPr>
          <p:nvPr>
            <p:ph sz="half" idx="2"/>
          </p:nvPr>
        </p:nvSpPr>
        <p:spPr>
          <a:xfrm>
            <a:off x="4860032" y="2060848"/>
            <a:ext cx="3960440" cy="4525963"/>
          </a:xfrm>
        </p:spPr>
        <p:style>
          <a:lnRef idx="1">
            <a:schemeClr val="accent1"/>
          </a:lnRef>
          <a:fillRef idx="2">
            <a:schemeClr val="accent1"/>
          </a:fillRef>
          <a:effectRef idx="1">
            <a:schemeClr val="accent1"/>
          </a:effectRef>
          <a:fontRef idx="minor">
            <a:schemeClr val="dk1"/>
          </a:fontRef>
        </p:style>
        <p:txBody>
          <a:bodyPr>
            <a:normAutofit/>
          </a:bodyPr>
          <a:lstStyle/>
          <a:p>
            <a:r>
              <a:rPr lang="ar-SA" dirty="0" smtClean="0"/>
              <a:t>أن اهميه العلاقة بين الرقابة و التنسيق واضحه فكما أن الهدف من الرقابة هو ضمان تحقيق الأهداف المطلوبة و تصحيح الانحرافات عند حدوثها كذلك فإن هدف التنسيق هو ضمان تحقيق هذه الأهداف من خلال توحيد جهود الأفراد</a:t>
            </a:r>
            <a:endParaRPr lang="en-US" dirty="0"/>
          </a:p>
        </p:txBody>
      </p:sp>
    </p:spTree>
    <p:extLst>
      <p:ext uri="{BB962C8B-B14F-4D97-AF65-F5344CB8AC3E}">
        <p14:creationId xmlns:p14="http://schemas.microsoft.com/office/powerpoint/2010/main" val="3512819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ardrop 6"/>
          <p:cNvSpPr/>
          <p:nvPr/>
        </p:nvSpPr>
        <p:spPr>
          <a:xfrm>
            <a:off x="179512" y="764704"/>
            <a:ext cx="7920880" cy="552291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2800" dirty="0"/>
              <a:t>الأداء السليم للعملية الإدارية يرتبط بجوده و كفاءه التنسيق القائم بين العمليات المختلفة في كل المواقع و اذا اتضح للإدارة أن التنسيق من خلال القرارات لا يحقق الأهداف المطلوبة من كل عمليه أداريه فيجيب ان تكون هناك جهودا أضافيه للتنسيق بين هذه العمليات </a:t>
            </a:r>
            <a:endParaRPr lang="en-US" sz="2800" dirty="0"/>
          </a:p>
        </p:txBody>
      </p:sp>
    </p:spTree>
    <p:extLst>
      <p:ext uri="{BB962C8B-B14F-4D97-AF65-F5344CB8AC3E}">
        <p14:creationId xmlns:p14="http://schemas.microsoft.com/office/powerpoint/2010/main" val="1423482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تنسيق1"/>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21206"/>
            <a:ext cx="9251950" cy="72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sz="quarter" idx="4294967295"/>
          </p:nvPr>
        </p:nvSpPr>
        <p:spPr>
          <a:xfrm>
            <a:off x="1547813" y="1844823"/>
            <a:ext cx="7056635" cy="4076551"/>
          </a:xfrm>
          <a:prstGeom prst="rect">
            <a:avLst/>
          </a:prstGeom>
        </p:spPr>
        <p:style>
          <a:lnRef idx="1">
            <a:schemeClr val="accent1"/>
          </a:lnRef>
          <a:fillRef idx="2">
            <a:schemeClr val="accent1"/>
          </a:fillRef>
          <a:effectRef idx="1">
            <a:schemeClr val="accent1"/>
          </a:effectRef>
          <a:fontRef idx="minor">
            <a:schemeClr val="dk1"/>
          </a:fontRef>
        </p:style>
        <p:txBody>
          <a:bodyPr rtlCol="0"/>
          <a:lstStyle/>
          <a:p>
            <a:pPr marL="342900" indent="-342900" fontAlgn="auto">
              <a:spcAft>
                <a:spcPts val="0"/>
              </a:spcAft>
              <a:buClr>
                <a:schemeClr val="accent5"/>
              </a:buClr>
              <a:buFont typeface="+mj-lt"/>
              <a:buAutoNum type="arabicPeriod"/>
              <a:defRPr/>
            </a:pPr>
            <a:r>
              <a:rPr lang="ar-SA" sz="2400" dirty="0">
                <a:solidFill>
                  <a:schemeClr val="bg1"/>
                </a:solidFill>
              </a:rPr>
              <a:t>تطبيق التخصص وتقسيم العمل </a:t>
            </a:r>
            <a:endParaRPr lang="ar-SA" sz="2400" dirty="0" smtClean="0">
              <a:solidFill>
                <a:schemeClr val="bg1"/>
              </a:solidFill>
            </a:endParaRPr>
          </a:p>
          <a:p>
            <a:pPr marL="342900" indent="-342900" fontAlgn="auto">
              <a:spcAft>
                <a:spcPts val="0"/>
              </a:spcAft>
              <a:buClr>
                <a:schemeClr val="accent5"/>
              </a:buClr>
              <a:buFont typeface="+mj-lt"/>
              <a:buAutoNum type="arabicPeriod"/>
              <a:defRPr/>
            </a:pPr>
            <a:r>
              <a:rPr lang="ar-SA" sz="2400" dirty="0" smtClean="0">
                <a:solidFill>
                  <a:schemeClr val="bg1"/>
                </a:solidFill>
              </a:rPr>
              <a:t>زيادة </a:t>
            </a:r>
            <a:r>
              <a:rPr lang="ar-SA" sz="2400" dirty="0">
                <a:solidFill>
                  <a:schemeClr val="bg1"/>
                </a:solidFill>
              </a:rPr>
              <a:t>حجم التنظيم </a:t>
            </a:r>
            <a:r>
              <a:rPr lang="ar-SA" sz="2400" dirty="0" smtClean="0">
                <a:solidFill>
                  <a:schemeClr val="bg1"/>
                </a:solidFill>
              </a:rPr>
              <a:t>وتعقده.</a:t>
            </a:r>
            <a:endParaRPr lang="ar-SA" sz="2400" dirty="0">
              <a:solidFill>
                <a:schemeClr val="bg1"/>
              </a:solidFill>
            </a:endParaRPr>
          </a:p>
          <a:p>
            <a:pPr marL="342900" indent="-342900" fontAlgn="auto">
              <a:spcAft>
                <a:spcPts val="0"/>
              </a:spcAft>
              <a:buClr>
                <a:schemeClr val="accent5"/>
              </a:buClr>
              <a:buFont typeface="+mj-lt"/>
              <a:buAutoNum type="arabicPeriod"/>
              <a:defRPr/>
            </a:pPr>
            <a:r>
              <a:rPr lang="ar-SA" sz="2400" dirty="0">
                <a:solidFill>
                  <a:schemeClr val="bg1"/>
                </a:solidFill>
              </a:rPr>
              <a:t>عدم تفهم الإدارة العليا لأهمية </a:t>
            </a:r>
            <a:r>
              <a:rPr lang="ar-SA" sz="2400" dirty="0" smtClean="0">
                <a:solidFill>
                  <a:schemeClr val="bg1"/>
                </a:solidFill>
              </a:rPr>
              <a:t>التنسيق.</a:t>
            </a:r>
            <a:endParaRPr lang="ar-SA" sz="2400" dirty="0">
              <a:solidFill>
                <a:schemeClr val="bg1"/>
              </a:solidFill>
            </a:endParaRPr>
          </a:p>
          <a:p>
            <a:pPr marL="342900" indent="-342900" fontAlgn="auto">
              <a:spcAft>
                <a:spcPts val="0"/>
              </a:spcAft>
              <a:buClr>
                <a:schemeClr val="accent5"/>
              </a:buClr>
              <a:buFont typeface="+mj-lt"/>
              <a:buAutoNum type="arabicPeriod"/>
              <a:defRPr/>
            </a:pPr>
            <a:r>
              <a:rPr lang="ar-SA" sz="2400" dirty="0" smtClean="0">
                <a:solidFill>
                  <a:schemeClr val="bg1"/>
                </a:solidFill>
              </a:rPr>
              <a:t>عدم التوافق بين </a:t>
            </a:r>
            <a:r>
              <a:rPr lang="ar-SA" sz="2400" dirty="0">
                <a:solidFill>
                  <a:schemeClr val="bg1"/>
                </a:solidFill>
              </a:rPr>
              <a:t>الإدارات.</a:t>
            </a:r>
          </a:p>
          <a:p>
            <a:pPr marL="36576" indent="0" fontAlgn="auto">
              <a:spcAft>
                <a:spcPts val="0"/>
              </a:spcAft>
              <a:buClr>
                <a:schemeClr val="accent5"/>
              </a:buClr>
              <a:buNone/>
              <a:defRPr/>
            </a:pPr>
            <a:endParaRPr lang="ar-SA" dirty="0">
              <a:solidFill>
                <a:schemeClr val="bg1"/>
              </a:solidFill>
            </a:endParaRPr>
          </a:p>
          <a:p>
            <a:pPr fontAlgn="auto">
              <a:spcAft>
                <a:spcPts val="0"/>
              </a:spcAft>
              <a:buClr>
                <a:schemeClr val="accent5"/>
              </a:buClr>
              <a:defRPr/>
            </a:pPr>
            <a:endParaRPr lang="en-US" dirty="0"/>
          </a:p>
        </p:txBody>
      </p:sp>
      <p:sp>
        <p:nvSpPr>
          <p:cNvPr id="21506" name="Rectangle 2"/>
          <p:cNvSpPr>
            <a:spLocks noGrp="1" noChangeArrowheads="1"/>
          </p:cNvSpPr>
          <p:nvPr>
            <p:ph type="title"/>
          </p:nvPr>
        </p:nvSpPr>
        <p:spPr>
          <a:xfrm>
            <a:off x="352425" y="228600"/>
            <a:ext cx="8612188" cy="1066800"/>
          </a:xfrm>
        </p:spPr>
        <p:style>
          <a:lnRef idx="3">
            <a:schemeClr val="lt1"/>
          </a:lnRef>
          <a:fillRef idx="1">
            <a:schemeClr val="accent1"/>
          </a:fillRef>
          <a:effectRef idx="1">
            <a:schemeClr val="accent1"/>
          </a:effectRef>
          <a:fontRef idx="minor">
            <a:schemeClr val="lt1"/>
          </a:fontRef>
        </p:style>
        <p:txBody>
          <a:bodyPr/>
          <a:lstStyle/>
          <a:p>
            <a:pPr algn="r"/>
            <a:r>
              <a:rPr lang="ar-SA" b="1" dirty="0" smtClean="0">
                <a:solidFill>
                  <a:schemeClr val="bg1"/>
                </a:solidFill>
                <a:cs typeface="Tunga" pitchFamily="34" charset="0"/>
              </a:rPr>
              <a:t>عوائق التنسيق ؟؟</a:t>
            </a:r>
            <a:endParaRPr lang="en-US" b="1" dirty="0" smtClean="0">
              <a:solidFill>
                <a:schemeClr val="bg1"/>
              </a:solidFill>
              <a:cs typeface="Tunga" pitchFamily="34" charset="0"/>
            </a:endParaRPr>
          </a:p>
        </p:txBody>
      </p:sp>
    </p:spTree>
    <p:extLst>
      <p:ext uri="{BB962C8B-B14F-4D97-AF65-F5344CB8AC3E}">
        <p14:creationId xmlns:p14="http://schemas.microsoft.com/office/powerpoint/2010/main" val="973708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ircle(in)">
                                      <p:cBhvr>
                                        <p:cTn id="7" dur="2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507">
                                            <p:bg/>
                                          </p:spTgt>
                                        </p:tgtEl>
                                        <p:attrNameLst>
                                          <p:attrName>style.visibility</p:attrName>
                                        </p:attrNameLst>
                                      </p:cBhvr>
                                      <p:to>
                                        <p:strVal val="visible"/>
                                      </p:to>
                                    </p:set>
                                    <p:animEffect transition="in" filter="circle(in)">
                                      <p:cBhvr>
                                        <p:cTn id="12" dur="2000"/>
                                        <p:tgtEl>
                                          <p:spTgt spid="21507">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507">
                                            <p:txEl>
                                              <p:pRg st="0" end="0"/>
                                            </p:txEl>
                                          </p:spTgt>
                                        </p:tgtEl>
                                        <p:attrNameLst>
                                          <p:attrName>style.visibility</p:attrName>
                                        </p:attrNameLst>
                                      </p:cBhvr>
                                      <p:to>
                                        <p:strVal val="visible"/>
                                      </p:to>
                                    </p:set>
                                    <p:animEffect transition="in" filter="circle(in)">
                                      <p:cBhvr>
                                        <p:cTn id="17" dur="2000"/>
                                        <p:tgtEl>
                                          <p:spTgt spid="2150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507">
                                            <p:txEl>
                                              <p:pRg st="1" end="1"/>
                                            </p:txEl>
                                          </p:spTgt>
                                        </p:tgtEl>
                                        <p:attrNameLst>
                                          <p:attrName>style.visibility</p:attrName>
                                        </p:attrNameLst>
                                      </p:cBhvr>
                                      <p:to>
                                        <p:strVal val="visible"/>
                                      </p:to>
                                    </p:set>
                                    <p:animEffect transition="in" filter="circle(in)">
                                      <p:cBhvr>
                                        <p:cTn id="22" dur="2000"/>
                                        <p:tgtEl>
                                          <p:spTgt spid="2150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507">
                                            <p:txEl>
                                              <p:pRg st="2" end="2"/>
                                            </p:txEl>
                                          </p:spTgt>
                                        </p:tgtEl>
                                        <p:attrNameLst>
                                          <p:attrName>style.visibility</p:attrName>
                                        </p:attrNameLst>
                                      </p:cBhvr>
                                      <p:to>
                                        <p:strVal val="visible"/>
                                      </p:to>
                                    </p:set>
                                    <p:animEffect transition="in" filter="circle(in)">
                                      <p:cBhvr>
                                        <p:cTn id="27" dur="2000"/>
                                        <p:tgtEl>
                                          <p:spTgt spid="2150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507">
                                            <p:txEl>
                                              <p:pRg st="3" end="3"/>
                                            </p:txEl>
                                          </p:spTgt>
                                        </p:tgtEl>
                                        <p:attrNameLst>
                                          <p:attrName>style.visibility</p:attrName>
                                        </p:attrNameLst>
                                      </p:cBhvr>
                                      <p:to>
                                        <p:strVal val="visible"/>
                                      </p:to>
                                    </p:set>
                                    <p:animEffect transition="in" filter="circle(in)">
                                      <p:cBhvr>
                                        <p:cTn id="32" dur="20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P spid="215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6593160" cy="1066130"/>
          </a:xfrm>
        </p:spPr>
        <p:style>
          <a:lnRef idx="3">
            <a:schemeClr val="lt1"/>
          </a:lnRef>
          <a:fillRef idx="1">
            <a:schemeClr val="accent3"/>
          </a:fillRef>
          <a:effectRef idx="1">
            <a:schemeClr val="accent3"/>
          </a:effectRef>
          <a:fontRef idx="minor">
            <a:schemeClr val="lt1"/>
          </a:fontRef>
        </p:style>
        <p:txBody>
          <a:bodyPr/>
          <a:lstStyle/>
          <a:p>
            <a:pPr algn="ctr"/>
            <a:r>
              <a:rPr lang="ar-SA" dirty="0" smtClean="0">
                <a:solidFill>
                  <a:schemeClr val="bg1">
                    <a:lumMod val="75000"/>
                    <a:lumOff val="25000"/>
                  </a:schemeClr>
                </a:solidFill>
              </a:rPr>
              <a:t>تعريفات أخرى للتنظيم </a:t>
            </a:r>
            <a:endParaRPr lang="en-US" dirty="0">
              <a:solidFill>
                <a:schemeClr val="bg1">
                  <a:lumMod val="75000"/>
                  <a:lumOff val="25000"/>
                </a:schemeClr>
              </a:solidFill>
            </a:endParaRPr>
          </a:p>
        </p:txBody>
      </p:sp>
      <p:sp>
        <p:nvSpPr>
          <p:cNvPr id="3" name="Content Placeholder 2"/>
          <p:cNvSpPr>
            <a:spLocks noGrp="1"/>
          </p:cNvSpPr>
          <p:nvPr>
            <p:ph sz="half" idx="1"/>
          </p:nvPr>
        </p:nvSpPr>
        <p:spPr>
          <a:xfrm>
            <a:off x="395536" y="2284692"/>
            <a:ext cx="3816424" cy="1936396"/>
          </a:xfrm>
        </p:spPr>
        <p:style>
          <a:lnRef idx="1">
            <a:schemeClr val="accent3"/>
          </a:lnRef>
          <a:fillRef idx="2">
            <a:schemeClr val="accent3"/>
          </a:fillRef>
          <a:effectRef idx="1">
            <a:schemeClr val="accent3"/>
          </a:effectRef>
          <a:fontRef idx="minor">
            <a:schemeClr val="dk1"/>
          </a:fontRef>
        </p:style>
        <p:txBody>
          <a:bodyPr>
            <a:noAutofit/>
          </a:bodyPr>
          <a:lstStyle/>
          <a:p>
            <a:pPr marL="36576" indent="0" algn="ctr">
              <a:buNone/>
            </a:pPr>
            <a:r>
              <a:rPr lang="ar-SA" sz="2400" dirty="0" smtClean="0"/>
              <a:t>هو عمليه تنسيق الجهود البشرية في أي منظمة حتى تتمكن من تحقق أهادفها بأقل تكاليف و مجهود و  وقت</a:t>
            </a:r>
            <a:endParaRPr lang="en-US" sz="2400" dirty="0"/>
          </a:p>
        </p:txBody>
      </p:sp>
      <p:sp>
        <p:nvSpPr>
          <p:cNvPr id="4" name="Content Placeholder 3"/>
          <p:cNvSpPr>
            <a:spLocks noGrp="1"/>
          </p:cNvSpPr>
          <p:nvPr>
            <p:ph sz="half" idx="2"/>
          </p:nvPr>
        </p:nvSpPr>
        <p:spPr>
          <a:xfrm>
            <a:off x="5004048" y="2284692"/>
            <a:ext cx="3657600" cy="1936396"/>
          </a:xfrm>
        </p:spPr>
        <p:style>
          <a:lnRef idx="1">
            <a:schemeClr val="accent3"/>
          </a:lnRef>
          <a:fillRef idx="2">
            <a:schemeClr val="accent3"/>
          </a:fillRef>
          <a:effectRef idx="1">
            <a:schemeClr val="accent3"/>
          </a:effectRef>
          <a:fontRef idx="minor">
            <a:schemeClr val="dk1"/>
          </a:fontRef>
        </p:style>
        <p:txBody>
          <a:bodyPr>
            <a:noAutofit/>
          </a:bodyPr>
          <a:lstStyle/>
          <a:p>
            <a:pPr marL="36576" indent="0" algn="ctr">
              <a:buNone/>
            </a:pPr>
            <a:r>
              <a:rPr lang="ar-SA" sz="2800" dirty="0" smtClean="0"/>
              <a:t>هو وضع نظام للعلاقات منسق إداريا و تحديد الوظائف و تكوين الوحدات الإدارية </a:t>
            </a:r>
            <a:endParaRPr lang="en-US" sz="2800" dirty="0"/>
          </a:p>
        </p:txBody>
      </p:sp>
      <p:sp>
        <p:nvSpPr>
          <p:cNvPr id="5" name="Content Placeholder 3"/>
          <p:cNvSpPr txBox="1">
            <a:spLocks/>
          </p:cNvSpPr>
          <p:nvPr/>
        </p:nvSpPr>
        <p:spPr>
          <a:xfrm>
            <a:off x="827584" y="4725144"/>
            <a:ext cx="7272808" cy="1800200"/>
          </a:xfrm>
          <a:prstGeom prst="rect">
            <a:avLst/>
          </a:prstGeom>
        </p:spPr>
        <p:style>
          <a:lnRef idx="1">
            <a:schemeClr val="accent3"/>
          </a:lnRef>
          <a:fillRef idx="2">
            <a:schemeClr val="accent3"/>
          </a:fillRef>
          <a:effectRef idx="1">
            <a:schemeClr val="accent3"/>
          </a:effectRef>
          <a:fontRef idx="minor">
            <a:schemeClr val="dk1"/>
          </a:fontRef>
        </p:style>
        <p:txBody>
          <a:bodyPr vert="horz">
            <a:noAutofit/>
          </a:bodyPr>
          <a:lstStyle>
            <a:lvl1pPr marL="420624" indent="-384048" algn="r" rtl="1"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38328" lvl="1" indent="0" algn="ctr">
              <a:buFont typeface="Wingdings 2"/>
              <a:buNone/>
            </a:pPr>
            <a:r>
              <a:rPr lang="ar-SA" sz="2400" dirty="0" smtClean="0">
                <a:solidFill>
                  <a:schemeClr val="bg1"/>
                </a:solidFill>
              </a:rPr>
              <a:t>ترتيب الأعمال أو الأنشطة في وحدات إدارية يسهل الإشراف عليها مع تحديد العلاقات الرسمية بين أولئك الذين يعينون و يخصصون للقيام بتلك الاعمال </a:t>
            </a:r>
            <a:endParaRPr lang="en-US" sz="2400" dirty="0">
              <a:solidFill>
                <a:schemeClr val="bg1"/>
              </a:solidFill>
            </a:endParaRPr>
          </a:p>
        </p:txBody>
      </p:sp>
    </p:spTree>
    <p:extLst>
      <p:ext uri="{BB962C8B-B14F-4D97-AF65-F5344CB8AC3E}">
        <p14:creationId xmlns:p14="http://schemas.microsoft.com/office/powerpoint/2010/main" val="1492981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7467600" cy="11430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ar-SA" dirty="0" smtClean="0">
                <a:solidFill>
                  <a:schemeClr val="bg1"/>
                </a:solidFill>
              </a:rPr>
              <a:t>تطبيق التخصص و تقسيم العمل </a:t>
            </a:r>
            <a:endParaRPr lang="en-US" dirty="0">
              <a:solidFill>
                <a:schemeClr val="bg1"/>
              </a:solidFill>
            </a:endParaRPr>
          </a:p>
        </p:txBody>
      </p:sp>
      <p:sp>
        <p:nvSpPr>
          <p:cNvPr id="3" name="Content Placeholder 2"/>
          <p:cNvSpPr>
            <a:spLocks noGrp="1"/>
          </p:cNvSpPr>
          <p:nvPr>
            <p:ph sz="half" idx="1"/>
          </p:nvPr>
        </p:nvSpPr>
        <p:spPr>
          <a:xfrm>
            <a:off x="323528" y="1572284"/>
            <a:ext cx="3657600" cy="4525963"/>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ar-SA" dirty="0" smtClean="0"/>
              <a:t>تزداد الحاجه الى التنسيق كلما زاد التنظيم تركيبا و تعقيدا على أساس أن كل وحده متخصصه تعمل مستقله عن الأخرى من الوجهة النظرية </a:t>
            </a:r>
          </a:p>
          <a:p>
            <a:pPr marL="36576" indent="0">
              <a:buNone/>
            </a:pPr>
            <a:r>
              <a:rPr lang="ar-SA" dirty="0" smtClean="0"/>
              <a:t>لكن في الواقع  ان هناك حاجه الى عدد كبير من الاتصالات اثنا الانسياب العادي للعمل حتى تتمكن الوحدات من إتمام العمل</a:t>
            </a:r>
            <a:endParaRPr lang="en-US" dirty="0"/>
          </a:p>
        </p:txBody>
      </p:sp>
      <p:sp>
        <p:nvSpPr>
          <p:cNvPr id="4" name="Content Placeholder 3"/>
          <p:cNvSpPr>
            <a:spLocks noGrp="1"/>
          </p:cNvSpPr>
          <p:nvPr>
            <p:ph sz="half" idx="2"/>
          </p:nvPr>
        </p:nvSpPr>
        <p:spPr>
          <a:xfrm>
            <a:off x="5004048" y="1600200"/>
            <a:ext cx="3657600" cy="4525963"/>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ar-SA" dirty="0" smtClean="0"/>
              <a:t>يؤدي التخصص المتزايد و تقسيم العمل في التنظيمات الحديثة الى مشكلات متعددة من مشكلات التنسيق و يرجع ذلك بسبب عدم تجانس المهام و الوظائف ثم السبب في اختلاف الافراد المسؤولين عن تنفيذها </a:t>
            </a:r>
            <a:endParaRPr lang="en-US" dirty="0"/>
          </a:p>
        </p:txBody>
      </p:sp>
    </p:spTree>
    <p:extLst>
      <p:ext uri="{BB962C8B-B14F-4D97-AF65-F5344CB8AC3E}">
        <p14:creationId xmlns:p14="http://schemas.microsoft.com/office/powerpoint/2010/main" val="7392192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ar-SA" dirty="0" smtClean="0">
                <a:solidFill>
                  <a:schemeClr val="bg1"/>
                </a:solidFill>
              </a:rPr>
              <a:t>زياده حجم التنظيم و تعقيده</a:t>
            </a:r>
            <a:endParaRPr lang="en-US" dirty="0">
              <a:solidFill>
                <a:schemeClr val="bg1"/>
              </a:solidFill>
            </a:endParaRPr>
          </a:p>
        </p:txBody>
      </p:sp>
      <p:sp>
        <p:nvSpPr>
          <p:cNvPr id="3" name="Content Placeholder 2"/>
          <p:cNvSpPr>
            <a:spLocks noGrp="1"/>
          </p:cNvSpPr>
          <p:nvPr>
            <p:ph sz="half" idx="1"/>
          </p:nvPr>
        </p:nvSpPr>
        <p:spPr>
          <a:xfrm>
            <a:off x="323528" y="1924246"/>
            <a:ext cx="3657600" cy="4525963"/>
          </a:xfrm>
          <a:ln/>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ar-SA" dirty="0" smtClean="0">
                <a:solidFill>
                  <a:schemeClr val="bg1"/>
                </a:solidFill>
              </a:rPr>
              <a:t>كما أن زياده الحجم يؤدي الى زيادة درجه تعقيد الهيكل التنظيمي للمنظمة و الى قصور تبادل المعلومات لضعف نضام الاتصالات سواء بين المستويات الرئيسية أو الأفقية مما ينعكس على صعوبات التنسيق </a:t>
            </a:r>
            <a:endParaRPr lang="en-US" dirty="0">
              <a:solidFill>
                <a:schemeClr val="bg1"/>
              </a:solidFill>
            </a:endParaRPr>
          </a:p>
        </p:txBody>
      </p:sp>
      <p:sp>
        <p:nvSpPr>
          <p:cNvPr id="4" name="Content Placeholder 3"/>
          <p:cNvSpPr>
            <a:spLocks noGrp="1"/>
          </p:cNvSpPr>
          <p:nvPr>
            <p:ph sz="half" idx="2"/>
          </p:nvPr>
        </p:nvSpPr>
        <p:spPr>
          <a:xfrm>
            <a:off x="5220072" y="1916832"/>
            <a:ext cx="3657600" cy="4525963"/>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ar-SA" dirty="0" smtClean="0">
                <a:solidFill>
                  <a:schemeClr val="bg1"/>
                </a:solidFill>
              </a:rPr>
              <a:t>تؤدي زياده حجم التنظيم و درجه تعقيده في الهياكل التنظيمية الى زياده صعوبات التنسيق </a:t>
            </a:r>
          </a:p>
          <a:p>
            <a:r>
              <a:rPr lang="ar-SA" dirty="0" smtClean="0">
                <a:solidFill>
                  <a:schemeClr val="bg1"/>
                </a:solidFill>
              </a:rPr>
              <a:t>أن زياده الحجم التنظيمي يؤدي الي زياده عدد العلاقات الشخصية القائمة بين المرؤوسين من ناحيه و بين الرؤساء من ناحيه أخرى </a:t>
            </a:r>
            <a:endParaRPr lang="en-US" dirty="0">
              <a:solidFill>
                <a:schemeClr val="bg1"/>
              </a:solidFill>
            </a:endParaRPr>
          </a:p>
        </p:txBody>
      </p:sp>
    </p:spTree>
    <p:extLst>
      <p:ext uri="{BB962C8B-B14F-4D97-AF65-F5344CB8AC3E}">
        <p14:creationId xmlns:p14="http://schemas.microsoft.com/office/powerpoint/2010/main" val="35580258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282154"/>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ar-SA" dirty="0" smtClean="0">
                <a:solidFill>
                  <a:schemeClr val="bg1"/>
                </a:solidFill>
              </a:rPr>
              <a:t>عدم تفهم الإدارة العليا لأهمية التنسيق</a:t>
            </a:r>
            <a:r>
              <a:rPr lang="ar-SA" dirty="0" smtClean="0"/>
              <a:t> </a:t>
            </a:r>
            <a:endParaRPr lang="en-US" dirty="0"/>
          </a:p>
        </p:txBody>
      </p:sp>
      <p:sp>
        <p:nvSpPr>
          <p:cNvPr id="4" name="Content Placeholder 3"/>
          <p:cNvSpPr>
            <a:spLocks noGrp="1"/>
          </p:cNvSpPr>
          <p:nvPr>
            <p:ph sz="half" idx="2"/>
          </p:nvPr>
        </p:nvSpPr>
        <p:spPr>
          <a:xfrm>
            <a:off x="541512" y="2060848"/>
            <a:ext cx="7385248" cy="3849291"/>
          </a:xfrm>
        </p:spPr>
        <p:style>
          <a:lnRef idx="1">
            <a:schemeClr val="accent1"/>
          </a:lnRef>
          <a:fillRef idx="2">
            <a:schemeClr val="accent1"/>
          </a:fillRef>
          <a:effectRef idx="1">
            <a:schemeClr val="accent1"/>
          </a:effectRef>
          <a:fontRef idx="minor">
            <a:schemeClr val="dk1"/>
          </a:fontRef>
        </p:style>
        <p:txBody>
          <a:bodyPr>
            <a:normAutofit/>
          </a:bodyPr>
          <a:lstStyle/>
          <a:p>
            <a:r>
              <a:rPr lang="ar-SA" dirty="0" smtClean="0"/>
              <a:t>أن عمليه التنسيق تتعلق جذريا بنقل المعلومات و تبادلها و عندما لا يتفهم المدير طبيعة التنسيق يتم حجب المعلومة أو الاحتفاظ بها دون تعميمها و نشرها مما يوجد تعارضا بين الاعمال و المهام و ربما تكرا لبعض الأنشطة و الإجراءات الغير مرغوبه </a:t>
            </a:r>
            <a:endParaRPr lang="en-US" dirty="0"/>
          </a:p>
        </p:txBody>
      </p:sp>
    </p:spTree>
    <p:extLst>
      <p:ext uri="{BB962C8B-B14F-4D97-AF65-F5344CB8AC3E}">
        <p14:creationId xmlns:p14="http://schemas.microsoft.com/office/powerpoint/2010/main" val="35252276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ar-SA" dirty="0" smtClean="0"/>
              <a:t>عدم التوافق بين الإدارات </a:t>
            </a:r>
            <a:endParaRPr lang="en-US" dirty="0"/>
          </a:p>
        </p:txBody>
      </p:sp>
      <p:sp>
        <p:nvSpPr>
          <p:cNvPr id="4" name="Content Placeholder 3"/>
          <p:cNvSpPr>
            <a:spLocks noGrp="1"/>
          </p:cNvSpPr>
          <p:nvPr>
            <p:ph sz="half" idx="2"/>
          </p:nvPr>
        </p:nvSpPr>
        <p:spPr>
          <a:xfrm>
            <a:off x="457200" y="1772816"/>
            <a:ext cx="7467600" cy="4353347"/>
          </a:xfrm>
        </p:spPr>
        <p:style>
          <a:lnRef idx="1">
            <a:schemeClr val="accent1"/>
          </a:lnRef>
          <a:fillRef idx="2">
            <a:schemeClr val="accent1"/>
          </a:fillRef>
          <a:effectRef idx="1">
            <a:schemeClr val="accent1"/>
          </a:effectRef>
          <a:fontRef idx="minor">
            <a:schemeClr val="dk1"/>
          </a:fontRef>
        </p:style>
        <p:txBody>
          <a:bodyPr>
            <a:normAutofit/>
          </a:bodyPr>
          <a:lstStyle/>
          <a:p>
            <a:r>
              <a:rPr lang="ar-SA" sz="3200" dirty="0" smtClean="0"/>
              <a:t>عندما يوجد تنافر أو صراعات بين الإدارات أو الافراد في المنشاة يؤدي ذلك الى الإخلال بمبدأ توحيد الجهود المشتركة نحو تحقيق أهداف المنشاة العامة و نظهر التصرفات الفردية القائمة على المكاسب الشخصية</a:t>
            </a:r>
            <a:endParaRPr lang="en-US" sz="3200" dirty="0"/>
          </a:p>
        </p:txBody>
      </p:sp>
    </p:spTree>
    <p:extLst>
      <p:ext uri="{BB962C8B-B14F-4D97-AF65-F5344CB8AC3E}">
        <p14:creationId xmlns:p14="http://schemas.microsoft.com/office/powerpoint/2010/main" val="18703969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993775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3"/>
          <p:cNvSpPr>
            <a:spLocks noGrp="1" noChangeArrowheads="1"/>
          </p:cNvSpPr>
          <p:nvPr>
            <p:ph sz="quarter" idx="4294967295"/>
          </p:nvPr>
        </p:nvSpPr>
        <p:spPr>
          <a:xfrm>
            <a:off x="352425" y="2204863"/>
            <a:ext cx="7747967" cy="3983211"/>
          </a:xfrm>
          <a:prstGeom prst="rect">
            <a:avLst/>
          </a:prstGeom>
        </p:spPr>
        <p:style>
          <a:lnRef idx="1">
            <a:schemeClr val="accent1"/>
          </a:lnRef>
          <a:fillRef idx="2">
            <a:schemeClr val="accent1"/>
          </a:fillRef>
          <a:effectRef idx="1">
            <a:schemeClr val="accent1"/>
          </a:effectRef>
          <a:fontRef idx="minor">
            <a:schemeClr val="dk1"/>
          </a:fontRef>
        </p:style>
        <p:txBody>
          <a:bodyPr rtlCol="0">
            <a:normAutofit lnSpcReduction="10000"/>
          </a:bodyPr>
          <a:lstStyle/>
          <a:p>
            <a:pPr marL="514350" indent="-514350" fontAlgn="auto">
              <a:lnSpc>
                <a:spcPct val="90000"/>
              </a:lnSpc>
              <a:spcAft>
                <a:spcPts val="0"/>
              </a:spcAft>
              <a:buClr>
                <a:schemeClr val="accent5"/>
              </a:buClr>
              <a:buFont typeface="+mj-lt"/>
              <a:buAutoNum type="arabicPeriod"/>
              <a:defRPr/>
            </a:pPr>
            <a:r>
              <a:rPr lang="ar-SA" sz="2800" dirty="0"/>
              <a:t>تسلسل الأوامر.</a:t>
            </a:r>
          </a:p>
          <a:p>
            <a:pPr marL="514350" indent="-514350" fontAlgn="auto">
              <a:lnSpc>
                <a:spcPct val="90000"/>
              </a:lnSpc>
              <a:spcAft>
                <a:spcPts val="0"/>
              </a:spcAft>
              <a:buClr>
                <a:schemeClr val="accent5"/>
              </a:buClr>
              <a:buFont typeface="+mj-lt"/>
              <a:buAutoNum type="arabicPeriod"/>
              <a:defRPr/>
            </a:pPr>
            <a:r>
              <a:rPr lang="ar-SA" sz="2800" dirty="0"/>
              <a:t>التنسيق بالقواعد </a:t>
            </a:r>
            <a:r>
              <a:rPr lang="ar-SA" sz="2800" dirty="0" smtClean="0"/>
              <a:t>والاجراءات.</a:t>
            </a:r>
            <a:endParaRPr lang="ar-SA" sz="2800" dirty="0"/>
          </a:p>
          <a:p>
            <a:pPr marL="514350" indent="-514350" fontAlgn="auto">
              <a:lnSpc>
                <a:spcPct val="90000"/>
              </a:lnSpc>
              <a:spcAft>
                <a:spcPts val="0"/>
              </a:spcAft>
              <a:buClr>
                <a:schemeClr val="accent5"/>
              </a:buClr>
              <a:buFont typeface="+mj-lt"/>
              <a:buAutoNum type="arabicPeriod"/>
              <a:defRPr/>
            </a:pPr>
            <a:r>
              <a:rPr lang="ar-SA" sz="2800" dirty="0"/>
              <a:t>تنسيق الجهود في ضوء الأهداف المحددة.</a:t>
            </a:r>
          </a:p>
          <a:p>
            <a:pPr marL="514350" indent="-514350" fontAlgn="auto">
              <a:lnSpc>
                <a:spcPct val="90000"/>
              </a:lnSpc>
              <a:spcAft>
                <a:spcPts val="0"/>
              </a:spcAft>
              <a:buClr>
                <a:schemeClr val="accent5"/>
              </a:buClr>
              <a:buFont typeface="+mj-lt"/>
              <a:buAutoNum type="arabicPeriod"/>
              <a:defRPr/>
            </a:pPr>
            <a:r>
              <a:rPr lang="ar-SA" sz="2800" dirty="0"/>
              <a:t>تعيين المساعدين </a:t>
            </a:r>
            <a:r>
              <a:rPr lang="ar-SA" sz="2800" dirty="0" smtClean="0"/>
              <a:t>للتنسيق.</a:t>
            </a:r>
            <a:endParaRPr lang="ar-SA" sz="2800" dirty="0"/>
          </a:p>
          <a:p>
            <a:pPr marL="514350" indent="-514350" fontAlgn="auto">
              <a:lnSpc>
                <a:spcPct val="90000"/>
              </a:lnSpc>
              <a:spcAft>
                <a:spcPts val="0"/>
              </a:spcAft>
              <a:buClr>
                <a:schemeClr val="accent5"/>
              </a:buClr>
              <a:buFont typeface="+mj-lt"/>
              <a:buAutoNum type="arabicPeriod"/>
              <a:defRPr/>
            </a:pPr>
            <a:r>
              <a:rPr lang="ar-SA" sz="2800" dirty="0"/>
              <a:t>استخدام الاتصال </a:t>
            </a:r>
            <a:r>
              <a:rPr lang="ar-SA" sz="2800" dirty="0" smtClean="0"/>
              <a:t>للتنسيق.</a:t>
            </a:r>
          </a:p>
          <a:p>
            <a:pPr marL="514350" indent="-514350" fontAlgn="auto">
              <a:lnSpc>
                <a:spcPct val="90000"/>
              </a:lnSpc>
              <a:spcAft>
                <a:spcPts val="0"/>
              </a:spcAft>
              <a:buClr>
                <a:schemeClr val="accent5"/>
              </a:buClr>
              <a:buFont typeface="+mj-lt"/>
              <a:buAutoNum type="arabicPeriod"/>
              <a:defRPr/>
            </a:pPr>
            <a:r>
              <a:rPr lang="ar-SA" sz="2800" dirty="0" smtClean="0"/>
              <a:t>اللجان.</a:t>
            </a:r>
          </a:p>
          <a:p>
            <a:pPr marL="514350" indent="-514350" fontAlgn="auto">
              <a:spcAft>
                <a:spcPts val="0"/>
              </a:spcAft>
              <a:buClr>
                <a:schemeClr val="accent5"/>
              </a:buClr>
              <a:buFont typeface="+mj-lt"/>
              <a:buAutoNum type="arabicPeriod"/>
              <a:defRPr/>
            </a:pPr>
            <a:r>
              <a:rPr lang="ar-SA" sz="2800" dirty="0"/>
              <a:t>المشروعات( تنظيم المصفوفة</a:t>
            </a:r>
            <a:r>
              <a:rPr lang="ar-SA" sz="2800" dirty="0" smtClean="0"/>
              <a:t>).</a:t>
            </a:r>
            <a:endParaRPr lang="en-US" sz="2800" dirty="0"/>
          </a:p>
          <a:p>
            <a:pPr marL="514350" indent="-514350" fontAlgn="auto">
              <a:spcAft>
                <a:spcPts val="0"/>
              </a:spcAft>
              <a:buClr>
                <a:schemeClr val="accent5"/>
              </a:buClr>
              <a:buFont typeface="+mj-lt"/>
              <a:buAutoNum type="arabicPeriod"/>
              <a:defRPr/>
            </a:pPr>
            <a:r>
              <a:rPr lang="ar-SA" sz="2800" dirty="0"/>
              <a:t>المناقشات غير الرسمية.</a:t>
            </a:r>
            <a:endParaRPr lang="en-US" sz="2800" dirty="0"/>
          </a:p>
          <a:p>
            <a:pPr marL="514350" indent="-514350" fontAlgn="auto">
              <a:spcAft>
                <a:spcPts val="0"/>
              </a:spcAft>
              <a:buClr>
                <a:schemeClr val="accent5"/>
              </a:buClr>
              <a:buFont typeface="+mj-lt"/>
              <a:buAutoNum type="arabicPeriod"/>
              <a:defRPr/>
            </a:pPr>
            <a:r>
              <a:rPr lang="ar-SA" sz="2800" dirty="0"/>
              <a:t>المنسق الخاص.</a:t>
            </a:r>
            <a:endParaRPr lang="en-US" sz="2800" dirty="0"/>
          </a:p>
        </p:txBody>
      </p:sp>
      <p:sp>
        <p:nvSpPr>
          <p:cNvPr id="22530" name="Rectangle 2"/>
          <p:cNvSpPr>
            <a:spLocks noGrp="1" noChangeArrowheads="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ar-SA" b="1" dirty="0" smtClean="0">
                <a:solidFill>
                  <a:schemeClr val="bg1"/>
                </a:solidFill>
                <a:cs typeface="Tunga" pitchFamily="34" charset="0"/>
              </a:rPr>
              <a:t>أهم الوسائل المستخدمة في التنسيق</a:t>
            </a:r>
            <a:endParaRPr lang="en-US" b="1" dirty="0" smtClean="0">
              <a:solidFill>
                <a:schemeClr val="bg1"/>
              </a:solidFill>
              <a:cs typeface="Tunga" pitchFamily="34" charset="0"/>
            </a:endParaRPr>
          </a:p>
        </p:txBody>
      </p:sp>
    </p:spTree>
    <p:extLst>
      <p:ext uri="{BB962C8B-B14F-4D97-AF65-F5344CB8AC3E}">
        <p14:creationId xmlns:p14="http://schemas.microsoft.com/office/powerpoint/2010/main" val="3971163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ircle(in)">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531">
                                            <p:bg/>
                                          </p:spTgt>
                                        </p:tgtEl>
                                        <p:attrNameLst>
                                          <p:attrName>style.visibility</p:attrName>
                                        </p:attrNameLst>
                                      </p:cBhvr>
                                      <p:to>
                                        <p:strVal val="visible"/>
                                      </p:to>
                                    </p:set>
                                    <p:animEffect transition="in" filter="circle(in)">
                                      <p:cBhvr>
                                        <p:cTn id="12" dur="2000"/>
                                        <p:tgtEl>
                                          <p:spTgt spid="22531">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531">
                                            <p:txEl>
                                              <p:pRg st="0" end="0"/>
                                            </p:txEl>
                                          </p:spTgt>
                                        </p:tgtEl>
                                        <p:attrNameLst>
                                          <p:attrName>style.visibility</p:attrName>
                                        </p:attrNameLst>
                                      </p:cBhvr>
                                      <p:to>
                                        <p:strVal val="visible"/>
                                      </p:to>
                                    </p:set>
                                    <p:animEffect transition="in" filter="circle(in)">
                                      <p:cBhvr>
                                        <p:cTn id="17" dur="2000"/>
                                        <p:tgtEl>
                                          <p:spTgt spid="2253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531">
                                            <p:txEl>
                                              <p:pRg st="1" end="1"/>
                                            </p:txEl>
                                          </p:spTgt>
                                        </p:tgtEl>
                                        <p:attrNameLst>
                                          <p:attrName>style.visibility</p:attrName>
                                        </p:attrNameLst>
                                      </p:cBhvr>
                                      <p:to>
                                        <p:strVal val="visible"/>
                                      </p:to>
                                    </p:set>
                                    <p:animEffect transition="in" filter="circle(in)">
                                      <p:cBhvr>
                                        <p:cTn id="22" dur="2000"/>
                                        <p:tgtEl>
                                          <p:spTgt spid="2253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531">
                                            <p:txEl>
                                              <p:pRg st="2" end="2"/>
                                            </p:txEl>
                                          </p:spTgt>
                                        </p:tgtEl>
                                        <p:attrNameLst>
                                          <p:attrName>style.visibility</p:attrName>
                                        </p:attrNameLst>
                                      </p:cBhvr>
                                      <p:to>
                                        <p:strVal val="visible"/>
                                      </p:to>
                                    </p:set>
                                    <p:animEffect transition="in" filter="circle(in)">
                                      <p:cBhvr>
                                        <p:cTn id="27" dur="2000"/>
                                        <p:tgtEl>
                                          <p:spTgt spid="2253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531">
                                            <p:txEl>
                                              <p:pRg st="3" end="3"/>
                                            </p:txEl>
                                          </p:spTgt>
                                        </p:tgtEl>
                                        <p:attrNameLst>
                                          <p:attrName>style.visibility</p:attrName>
                                        </p:attrNameLst>
                                      </p:cBhvr>
                                      <p:to>
                                        <p:strVal val="visible"/>
                                      </p:to>
                                    </p:set>
                                    <p:animEffect transition="in" filter="circle(in)">
                                      <p:cBhvr>
                                        <p:cTn id="32" dur="2000"/>
                                        <p:tgtEl>
                                          <p:spTgt spid="2253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2531">
                                            <p:txEl>
                                              <p:pRg st="4" end="4"/>
                                            </p:txEl>
                                          </p:spTgt>
                                        </p:tgtEl>
                                        <p:attrNameLst>
                                          <p:attrName>style.visibility</p:attrName>
                                        </p:attrNameLst>
                                      </p:cBhvr>
                                      <p:to>
                                        <p:strVal val="visible"/>
                                      </p:to>
                                    </p:set>
                                    <p:animEffect transition="in" filter="circle(in)">
                                      <p:cBhvr>
                                        <p:cTn id="37" dur="2000"/>
                                        <p:tgtEl>
                                          <p:spTgt spid="2253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2531">
                                            <p:txEl>
                                              <p:pRg st="5" end="5"/>
                                            </p:txEl>
                                          </p:spTgt>
                                        </p:tgtEl>
                                        <p:attrNameLst>
                                          <p:attrName>style.visibility</p:attrName>
                                        </p:attrNameLst>
                                      </p:cBhvr>
                                      <p:to>
                                        <p:strVal val="visible"/>
                                      </p:to>
                                    </p:set>
                                    <p:animEffect transition="in" filter="circle(in)">
                                      <p:cBhvr>
                                        <p:cTn id="42" dur="2000"/>
                                        <p:tgtEl>
                                          <p:spTgt spid="22531">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2531">
                                            <p:txEl>
                                              <p:pRg st="6" end="6"/>
                                            </p:txEl>
                                          </p:spTgt>
                                        </p:tgtEl>
                                        <p:attrNameLst>
                                          <p:attrName>style.visibility</p:attrName>
                                        </p:attrNameLst>
                                      </p:cBhvr>
                                      <p:to>
                                        <p:strVal val="visible"/>
                                      </p:to>
                                    </p:set>
                                    <p:animEffect transition="in" filter="circle(in)">
                                      <p:cBhvr>
                                        <p:cTn id="47" dur="2000"/>
                                        <p:tgtEl>
                                          <p:spTgt spid="22531">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2531">
                                            <p:txEl>
                                              <p:pRg st="7" end="7"/>
                                            </p:txEl>
                                          </p:spTgt>
                                        </p:tgtEl>
                                        <p:attrNameLst>
                                          <p:attrName>style.visibility</p:attrName>
                                        </p:attrNameLst>
                                      </p:cBhvr>
                                      <p:to>
                                        <p:strVal val="visible"/>
                                      </p:to>
                                    </p:set>
                                    <p:animEffect transition="in" filter="circle(in)">
                                      <p:cBhvr>
                                        <p:cTn id="52" dur="2000"/>
                                        <p:tgtEl>
                                          <p:spTgt spid="22531">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2531">
                                            <p:txEl>
                                              <p:pRg st="8" end="8"/>
                                            </p:txEl>
                                          </p:spTgt>
                                        </p:tgtEl>
                                        <p:attrNameLst>
                                          <p:attrName>style.visibility</p:attrName>
                                        </p:attrNameLst>
                                      </p:cBhvr>
                                      <p:to>
                                        <p:strVal val="visible"/>
                                      </p:to>
                                    </p:set>
                                    <p:animEffect transition="in" filter="circle(in)">
                                      <p:cBhvr>
                                        <p:cTn id="57" dur="20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P spid="2253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ar-SA" dirty="0" smtClean="0">
                <a:solidFill>
                  <a:schemeClr val="bg1"/>
                </a:solidFill>
              </a:rPr>
              <a:t>تسلسل الأوامر </a:t>
            </a:r>
            <a:endParaRPr lang="en-US" dirty="0">
              <a:solidFill>
                <a:schemeClr val="bg1"/>
              </a:solidFill>
            </a:endParaRPr>
          </a:p>
        </p:txBody>
      </p:sp>
      <p:sp>
        <p:nvSpPr>
          <p:cNvPr id="3" name="Content Placeholder 2"/>
          <p:cNvSpPr>
            <a:spLocks noGrp="1"/>
          </p:cNvSpPr>
          <p:nvPr>
            <p:ph sz="half" idx="1"/>
          </p:nvPr>
        </p:nvSpPr>
        <p:spPr>
          <a:xfrm>
            <a:off x="251520" y="1600200"/>
            <a:ext cx="4248472" cy="4525963"/>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ar-SA" dirty="0" smtClean="0"/>
              <a:t>يعني هذا المفهوم النظري أن الاتصال بين العاملين في الوحدات الإنتاجية بالقسام المختلفة لا يمكن ان يتم الا من خلال الرئيس المباشر أو الرئيس المشترك </a:t>
            </a:r>
          </a:p>
          <a:p>
            <a:endParaRPr lang="ar-SA" dirty="0"/>
          </a:p>
          <a:p>
            <a:r>
              <a:rPr lang="ar-SA" dirty="0" smtClean="0"/>
              <a:t>اذا كان الا مر عاجلا و غير مهما يمكن في هذه الحالة الاتصال مباشره بين هؤلاء العاملين</a:t>
            </a:r>
          </a:p>
          <a:p>
            <a:endParaRPr lang="ar-SA" dirty="0"/>
          </a:p>
          <a:p>
            <a:endParaRPr lang="en-US" dirty="0"/>
          </a:p>
        </p:txBody>
      </p:sp>
      <p:sp>
        <p:nvSpPr>
          <p:cNvPr id="4" name="Content Placeholder 3"/>
          <p:cNvSpPr>
            <a:spLocks noGrp="1"/>
          </p:cNvSpPr>
          <p:nvPr>
            <p:ph sz="half" idx="2"/>
          </p:nvPr>
        </p:nvSpPr>
        <p:spPr>
          <a:xfrm>
            <a:off x="4932040" y="1633317"/>
            <a:ext cx="3801616" cy="4525963"/>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ar-SA" dirty="0" smtClean="0"/>
              <a:t>وهي تعني أن كل مرؤوس مسؤول فقط أمام رئيسه المباشر و طبيعة وجود هذا المبدأ يمكن الرئيس من التنسيق بين مرؤوسيه </a:t>
            </a:r>
          </a:p>
          <a:p>
            <a:r>
              <a:rPr lang="ar-SA" dirty="0" smtClean="0"/>
              <a:t>المفهوم النظري لهذا المبدأ أنه حتى يتم التنسيق لابد من وجود رئيس واحد مشترك حتى يتم التنسيق بين أعمال أكثر من مرؤوس تحت هذا الرئيس المشترك</a:t>
            </a:r>
            <a:endParaRPr lang="en-US" dirty="0"/>
          </a:p>
        </p:txBody>
      </p:sp>
    </p:spTree>
    <p:extLst>
      <p:ext uri="{BB962C8B-B14F-4D97-AF65-F5344CB8AC3E}">
        <p14:creationId xmlns:p14="http://schemas.microsoft.com/office/powerpoint/2010/main" val="25221771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467600" cy="1143000"/>
          </a:xfrm>
        </p:spPr>
        <p:style>
          <a:lnRef idx="3">
            <a:schemeClr val="lt1"/>
          </a:lnRef>
          <a:fillRef idx="1">
            <a:schemeClr val="accent1"/>
          </a:fillRef>
          <a:effectRef idx="1">
            <a:schemeClr val="accent1"/>
          </a:effectRef>
          <a:fontRef idx="minor">
            <a:schemeClr val="lt1"/>
          </a:fontRef>
        </p:style>
        <p:txBody>
          <a:bodyPr/>
          <a:lstStyle/>
          <a:p>
            <a:r>
              <a:rPr lang="ar-SA" dirty="0" smtClean="0">
                <a:solidFill>
                  <a:schemeClr val="bg1"/>
                </a:solidFill>
              </a:rPr>
              <a:t>التنسيق بالقواعد و</a:t>
            </a:r>
            <a:r>
              <a:rPr lang="ar-SA" dirty="0" smtClean="0"/>
              <a:t> </a:t>
            </a:r>
            <a:r>
              <a:rPr lang="ar-SA" dirty="0" smtClean="0">
                <a:solidFill>
                  <a:schemeClr val="bg1"/>
                </a:solidFill>
              </a:rPr>
              <a:t>الإجراءات</a:t>
            </a:r>
            <a:r>
              <a:rPr lang="ar-SA" dirty="0" smtClean="0"/>
              <a:t> </a:t>
            </a:r>
            <a:endParaRPr lang="en-US" dirty="0"/>
          </a:p>
        </p:txBody>
      </p:sp>
      <p:sp>
        <p:nvSpPr>
          <p:cNvPr id="4" name="Content Placeholder 3"/>
          <p:cNvSpPr>
            <a:spLocks noGrp="1"/>
          </p:cNvSpPr>
          <p:nvPr>
            <p:ph sz="half" idx="2"/>
          </p:nvPr>
        </p:nvSpPr>
        <p:spPr>
          <a:xfrm>
            <a:off x="611560" y="2348880"/>
            <a:ext cx="7467600" cy="3777283"/>
          </a:xfrm>
        </p:spPr>
        <p:style>
          <a:lnRef idx="1">
            <a:schemeClr val="accent1"/>
          </a:lnRef>
          <a:fillRef idx="2">
            <a:schemeClr val="accent1"/>
          </a:fillRef>
          <a:effectRef idx="1">
            <a:schemeClr val="accent1"/>
          </a:effectRef>
          <a:fontRef idx="minor">
            <a:schemeClr val="dk1"/>
          </a:fontRef>
        </p:style>
        <p:txBody>
          <a:bodyPr>
            <a:normAutofit/>
          </a:bodyPr>
          <a:lstStyle/>
          <a:p>
            <a:r>
              <a:rPr lang="ar-SA" dirty="0" smtClean="0"/>
              <a:t>اذا كان العمل المطلوب أداؤه يمكن التنبؤ به و يمكن تخطيطه مسبقا فإنه يمكن التحديد المسبق لأعمال التي يجب على التابعين أو المرؤوسين القيام بها و من ثم فأن القواعد و الإجراءات تكون مفيدة لتنسيق الأنشطة الروتينية المتكررة </a:t>
            </a:r>
            <a:endParaRPr lang="en-US" dirty="0"/>
          </a:p>
        </p:txBody>
      </p:sp>
    </p:spTree>
    <p:extLst>
      <p:ext uri="{BB962C8B-B14F-4D97-AF65-F5344CB8AC3E}">
        <p14:creationId xmlns:p14="http://schemas.microsoft.com/office/powerpoint/2010/main" val="31945869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ar-SA" dirty="0" smtClean="0">
                <a:solidFill>
                  <a:schemeClr val="bg1"/>
                </a:solidFill>
              </a:rPr>
              <a:t>التنسيق بالأهداف</a:t>
            </a:r>
            <a:endParaRPr lang="en-US" dirty="0">
              <a:solidFill>
                <a:schemeClr val="bg1"/>
              </a:solidFill>
            </a:endParaRPr>
          </a:p>
        </p:txBody>
      </p:sp>
      <p:sp>
        <p:nvSpPr>
          <p:cNvPr id="4" name="Content Placeholder 3"/>
          <p:cNvSpPr>
            <a:spLocks noGrp="1"/>
          </p:cNvSpPr>
          <p:nvPr>
            <p:ph sz="half" idx="2"/>
          </p:nvPr>
        </p:nvSpPr>
        <p:spPr>
          <a:xfrm>
            <a:off x="492244" y="2492896"/>
            <a:ext cx="7467600" cy="2980928"/>
          </a:xfrm>
        </p:spPr>
        <p:style>
          <a:lnRef idx="1">
            <a:schemeClr val="accent1"/>
          </a:lnRef>
          <a:fillRef idx="2">
            <a:schemeClr val="accent1"/>
          </a:fillRef>
          <a:effectRef idx="1">
            <a:schemeClr val="accent1"/>
          </a:effectRef>
          <a:fontRef idx="minor">
            <a:schemeClr val="dk1"/>
          </a:fontRef>
        </p:style>
        <p:txBody>
          <a:bodyPr/>
          <a:lstStyle/>
          <a:p>
            <a:r>
              <a:rPr lang="ar-SA" dirty="0" smtClean="0"/>
              <a:t>يقوم معظم المديرين بتحديد المقاصد و الغايات لتابعييهم لتسهيل التنسيق و في حاله قيام كل رئيس بتحقيق الهدف فإنه يجب تنسيق جهودهم في ضوء تلك الأهداف المحددة  مسبقا </a:t>
            </a:r>
            <a:endParaRPr lang="en-US" dirty="0"/>
          </a:p>
        </p:txBody>
      </p:sp>
    </p:spTree>
    <p:extLst>
      <p:ext uri="{BB962C8B-B14F-4D97-AF65-F5344CB8AC3E}">
        <p14:creationId xmlns:p14="http://schemas.microsoft.com/office/powerpoint/2010/main" val="42049731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ar-SA" dirty="0" smtClean="0">
                <a:solidFill>
                  <a:schemeClr val="bg1"/>
                </a:solidFill>
              </a:rPr>
              <a:t>استخدام المساعدين في التنسيق </a:t>
            </a:r>
            <a:endParaRPr lang="en-US" dirty="0">
              <a:solidFill>
                <a:schemeClr val="bg1"/>
              </a:solidFill>
            </a:endParaRPr>
          </a:p>
        </p:txBody>
      </p:sp>
      <p:sp>
        <p:nvSpPr>
          <p:cNvPr id="4" name="Content Placeholder 3"/>
          <p:cNvSpPr>
            <a:spLocks noGrp="1"/>
          </p:cNvSpPr>
          <p:nvPr>
            <p:ph sz="half" idx="2"/>
          </p:nvPr>
        </p:nvSpPr>
        <p:spPr>
          <a:xfrm>
            <a:off x="611560" y="2060848"/>
            <a:ext cx="7313240" cy="4065315"/>
          </a:xfrm>
        </p:spPr>
        <p:style>
          <a:lnRef idx="1">
            <a:schemeClr val="accent1"/>
          </a:lnRef>
          <a:fillRef idx="2">
            <a:schemeClr val="accent1"/>
          </a:fillRef>
          <a:effectRef idx="1">
            <a:schemeClr val="accent1"/>
          </a:effectRef>
          <a:fontRef idx="minor">
            <a:schemeClr val="dk1"/>
          </a:fontRef>
        </p:style>
        <p:txBody>
          <a:bodyPr>
            <a:normAutofit/>
          </a:bodyPr>
          <a:lstStyle/>
          <a:p>
            <a:r>
              <a:rPr lang="ar-SA" dirty="0" smtClean="0"/>
              <a:t>يقوم بعض المديرين بتعين مساعد للقيام بوظيفه المدير في تنسيق تابعيه بشكل ايسر و حين يقوم المرؤوسين بنقل مشكلة الى المدير فإن المساعد يقوم بتجميع المعلومات عن المشكلة و يقدم النصيحة عن البدائل المتاحة و هذا يزيد من فاعليه قدره المدير على تناول المشكلات و تنسيق عمل مرؤوسيه</a:t>
            </a:r>
            <a:endParaRPr lang="en-US" dirty="0"/>
          </a:p>
        </p:txBody>
      </p:sp>
    </p:spTree>
    <p:extLst>
      <p:ext uri="{BB962C8B-B14F-4D97-AF65-F5344CB8AC3E}">
        <p14:creationId xmlns:p14="http://schemas.microsoft.com/office/powerpoint/2010/main" val="9058522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ar-SA" dirty="0" smtClean="0">
                <a:solidFill>
                  <a:schemeClr val="bg1"/>
                </a:solidFill>
              </a:rPr>
              <a:t>استخدام</a:t>
            </a:r>
            <a:r>
              <a:rPr lang="ar-SA" dirty="0" smtClean="0"/>
              <a:t> </a:t>
            </a:r>
            <a:r>
              <a:rPr lang="ar-SA" dirty="0" smtClean="0">
                <a:solidFill>
                  <a:schemeClr val="bg1"/>
                </a:solidFill>
              </a:rPr>
              <a:t>الاتصال  للتنسيق </a:t>
            </a:r>
            <a:endParaRPr lang="en-US" dirty="0">
              <a:solidFill>
                <a:schemeClr val="bg1"/>
              </a:solidFill>
            </a:endParaRPr>
          </a:p>
        </p:txBody>
      </p:sp>
      <p:sp>
        <p:nvSpPr>
          <p:cNvPr id="4" name="Content Placeholder 3"/>
          <p:cNvSpPr>
            <a:spLocks noGrp="1"/>
          </p:cNvSpPr>
          <p:nvPr>
            <p:ph sz="half" idx="2"/>
          </p:nvPr>
        </p:nvSpPr>
        <p:spPr>
          <a:xfrm>
            <a:off x="457200" y="2636912"/>
            <a:ext cx="7643192" cy="3456384"/>
          </a:xfrm>
        </p:spPr>
        <p:style>
          <a:lnRef idx="1">
            <a:schemeClr val="accent1"/>
          </a:lnRef>
          <a:fillRef idx="2">
            <a:schemeClr val="accent1"/>
          </a:fillRef>
          <a:effectRef idx="1">
            <a:schemeClr val="accent1"/>
          </a:effectRef>
          <a:fontRef idx="minor">
            <a:schemeClr val="dk1"/>
          </a:fontRef>
        </p:style>
        <p:txBody>
          <a:bodyPr>
            <a:normAutofit/>
          </a:bodyPr>
          <a:lstStyle/>
          <a:p>
            <a:r>
              <a:rPr lang="ar-SA" sz="2800" dirty="0" smtClean="0"/>
              <a:t>عندما ينمو حجم الاتصالات بين قسمين و مثال ذلك الإنتاج و المبيعات فإن الكثير من لمديرين يقومون بتعين شخص خاص بالاتصال لتسهيل التنسيق </a:t>
            </a:r>
          </a:p>
          <a:p>
            <a:endParaRPr lang="ar-SA" dirty="0"/>
          </a:p>
          <a:p>
            <a:endParaRPr lang="en-US" dirty="0"/>
          </a:p>
        </p:txBody>
      </p:sp>
    </p:spTree>
    <p:extLst>
      <p:ext uri="{BB962C8B-B14F-4D97-AF65-F5344CB8AC3E}">
        <p14:creationId xmlns:p14="http://schemas.microsoft.com/office/powerpoint/2010/main" val="307529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29500" cy="1570186"/>
          </a:xfrm>
          <a:prstGeom prst="ellipse">
            <a:avLst/>
          </a:prstGeo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ar-SA" dirty="0" smtClean="0">
                <a:solidFill>
                  <a:schemeClr val="bg1"/>
                </a:solidFill>
              </a:rPr>
              <a:t>أهم عناصر التنظيم (ثمانية عناصر)</a:t>
            </a:r>
            <a:endParaRPr lang="en-US" dirty="0"/>
          </a:p>
        </p:txBody>
      </p:sp>
      <p:sp>
        <p:nvSpPr>
          <p:cNvPr id="4" name="Content Placeholder 3"/>
          <p:cNvSpPr>
            <a:spLocks noGrp="1"/>
          </p:cNvSpPr>
          <p:nvPr>
            <p:ph sz="half" idx="2"/>
          </p:nvPr>
        </p:nvSpPr>
        <p:spPr>
          <a:xfrm>
            <a:off x="755576" y="2708920"/>
            <a:ext cx="7467600" cy="2980928"/>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ar-SA" sz="2800" dirty="0" smtClean="0"/>
              <a:t>1- تحديد الأهداف و النشاطات المطلوب تحقيقها بالجهد الجماعي المشترك :لكل منظمة أهداف تسعى الى تحقيقها هذه الأهداف تشمل الأعمال أو الأنشطة الرئيسة التي يجب أن تقوم بها المنظمة وكذلك الاعمال و النشاطات الثانوية </a:t>
            </a:r>
            <a:endParaRPr lang="en-US" sz="2800" dirty="0"/>
          </a:p>
        </p:txBody>
      </p:sp>
    </p:spTree>
    <p:extLst>
      <p:ext uri="{BB962C8B-B14F-4D97-AF65-F5344CB8AC3E}">
        <p14:creationId xmlns:p14="http://schemas.microsoft.com/office/powerpoint/2010/main" val="24752681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ar-SA" dirty="0" smtClean="0">
                <a:solidFill>
                  <a:schemeClr val="bg1"/>
                </a:solidFill>
              </a:rPr>
              <a:t>اللجان</a:t>
            </a:r>
            <a:r>
              <a:rPr lang="ar-SA" dirty="0" smtClean="0"/>
              <a:t> </a:t>
            </a:r>
            <a:endParaRPr lang="en-US" dirty="0"/>
          </a:p>
        </p:txBody>
      </p:sp>
      <p:sp>
        <p:nvSpPr>
          <p:cNvPr id="4" name="Content Placeholder 3"/>
          <p:cNvSpPr>
            <a:spLocks noGrp="1"/>
          </p:cNvSpPr>
          <p:nvPr>
            <p:ph sz="half" idx="2"/>
          </p:nvPr>
        </p:nvSpPr>
        <p:spPr>
          <a:xfrm>
            <a:off x="457200" y="1988840"/>
            <a:ext cx="7601272" cy="4525963"/>
          </a:xfrm>
        </p:spPr>
        <p:style>
          <a:lnRef idx="1">
            <a:schemeClr val="accent1"/>
          </a:lnRef>
          <a:fillRef idx="2">
            <a:schemeClr val="accent1"/>
          </a:fillRef>
          <a:effectRef idx="1">
            <a:schemeClr val="accent1"/>
          </a:effectRef>
          <a:fontRef idx="minor">
            <a:schemeClr val="dk1"/>
          </a:fontRef>
        </p:style>
        <p:txBody>
          <a:bodyPr>
            <a:normAutofit fontScale="92500"/>
          </a:bodyPr>
          <a:lstStyle/>
          <a:p>
            <a:r>
              <a:rPr lang="ar-SA" dirty="0" smtClean="0"/>
              <a:t>بالرغم من الانتقادات العديدة الموجه للجان إلا انها تعد من الأساليب التنظيمية الشائعة التي تسهم في التنسيق بين ارجاء التنظيم </a:t>
            </a:r>
          </a:p>
          <a:p>
            <a:r>
              <a:rPr lang="ar-SA" dirty="0" smtClean="0"/>
              <a:t>تعد اللجان مهمه في توفير المعلومات و تبادلها و التقريب بين وجات النظر لذلك تكون ضرورية بين الأقسام التي ترتبط مع بعضها بعلاقات متعددة و متنوعه أو القرارات التي تنعكس اثارها علة انشطه متعددة </a:t>
            </a:r>
          </a:p>
          <a:p>
            <a:r>
              <a:rPr lang="ar-SA" dirty="0" smtClean="0"/>
              <a:t>ان فاعليه اللجان في الاسهام في خفض مشكلات التنسيق يستلزم وجود حاجه حقيقيه تطلبها وان تكون أهدافها محدده و يتم أعدا جيد لانعقادها من حيث عدد الأعضاء و نوعهم </a:t>
            </a:r>
            <a:endParaRPr lang="en-US" dirty="0"/>
          </a:p>
        </p:txBody>
      </p:sp>
    </p:spTree>
    <p:extLst>
      <p:ext uri="{BB962C8B-B14F-4D97-AF65-F5344CB8AC3E}">
        <p14:creationId xmlns:p14="http://schemas.microsoft.com/office/powerpoint/2010/main" val="7451276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ar-SA" dirty="0" smtClean="0">
                <a:solidFill>
                  <a:schemeClr val="bg1"/>
                </a:solidFill>
              </a:rPr>
              <a:t>المشروعات</a:t>
            </a:r>
            <a:r>
              <a:rPr lang="ar-SA" dirty="0" smtClean="0"/>
              <a:t> </a:t>
            </a:r>
            <a:endParaRPr lang="en-US" dirty="0"/>
          </a:p>
        </p:txBody>
      </p:sp>
      <p:sp>
        <p:nvSpPr>
          <p:cNvPr id="4" name="Content Placeholder 3"/>
          <p:cNvSpPr>
            <a:spLocks noGrp="1"/>
          </p:cNvSpPr>
          <p:nvPr>
            <p:ph sz="half" idx="2"/>
          </p:nvPr>
        </p:nvSpPr>
        <p:spPr>
          <a:xfrm>
            <a:off x="457200" y="1916832"/>
            <a:ext cx="7467600" cy="4209331"/>
          </a:xfrm>
        </p:spPr>
        <p:style>
          <a:lnRef idx="1">
            <a:schemeClr val="accent1"/>
          </a:lnRef>
          <a:fillRef idx="2">
            <a:schemeClr val="accent1"/>
          </a:fillRef>
          <a:effectRef idx="1">
            <a:schemeClr val="accent1"/>
          </a:effectRef>
          <a:fontRef idx="minor">
            <a:schemeClr val="dk1"/>
          </a:fontRef>
        </p:style>
        <p:txBody>
          <a:bodyPr>
            <a:normAutofit/>
          </a:bodyPr>
          <a:lstStyle/>
          <a:p>
            <a:r>
              <a:rPr lang="ar-SA" dirty="0" smtClean="0"/>
              <a:t>اثبت هذا الأسلوب فاعلية في التنسيق و هو يقوم على انجاز بعض الاعمال ذات السمه الخاصة من </a:t>
            </a:r>
            <a:r>
              <a:rPr lang="ar-SA" dirty="0"/>
              <a:t>خ</a:t>
            </a:r>
            <a:r>
              <a:rPr lang="ar-SA" dirty="0" smtClean="0"/>
              <a:t>لال وضع مشروع معين يعين له مدير و يعاونه مجموعه من المختصين من اقسام المشاءة المعينة و يخول له كافه السلطات اللازمة لأداء العمل و يحدد له وقتا زمنيا و يطالب بحقيق اهداف محدده</a:t>
            </a:r>
          </a:p>
          <a:p>
            <a:endParaRPr lang="ar-SA" dirty="0" smtClean="0"/>
          </a:p>
          <a:p>
            <a:r>
              <a:rPr lang="ar-SA" dirty="0" smtClean="0"/>
              <a:t>ساعد هذا الأسلوب الي تقريب وجهات النظر و تدعيم التفاعل بين الافراد ذو المعارف المختلفة</a:t>
            </a:r>
            <a:endParaRPr lang="en-US" dirty="0"/>
          </a:p>
        </p:txBody>
      </p:sp>
    </p:spTree>
    <p:extLst>
      <p:ext uri="{BB962C8B-B14F-4D97-AF65-F5344CB8AC3E}">
        <p14:creationId xmlns:p14="http://schemas.microsoft.com/office/powerpoint/2010/main" val="4276695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ar-SA" dirty="0" smtClean="0">
                <a:solidFill>
                  <a:schemeClr val="bg1"/>
                </a:solidFill>
              </a:rPr>
              <a:t>المناقشات الغير رسمية </a:t>
            </a:r>
            <a:endParaRPr lang="en-US" dirty="0">
              <a:solidFill>
                <a:schemeClr val="bg1"/>
              </a:solidFill>
            </a:endParaRPr>
          </a:p>
        </p:txBody>
      </p:sp>
      <p:sp>
        <p:nvSpPr>
          <p:cNvPr id="4" name="Content Placeholder 3"/>
          <p:cNvSpPr>
            <a:spLocks noGrp="1"/>
          </p:cNvSpPr>
          <p:nvPr>
            <p:ph sz="half" idx="2"/>
          </p:nvPr>
        </p:nvSpPr>
        <p:spPr>
          <a:xfrm>
            <a:off x="457200" y="2060848"/>
            <a:ext cx="7467600" cy="4065315"/>
          </a:xfrm>
        </p:spPr>
        <p:style>
          <a:lnRef idx="1">
            <a:schemeClr val="accent1"/>
          </a:lnRef>
          <a:fillRef idx="2">
            <a:schemeClr val="accent1"/>
          </a:fillRef>
          <a:effectRef idx="1">
            <a:schemeClr val="accent1"/>
          </a:effectRef>
          <a:fontRef idx="minor">
            <a:schemeClr val="dk1"/>
          </a:fontRef>
        </p:style>
        <p:txBody>
          <a:bodyPr>
            <a:normAutofit/>
          </a:bodyPr>
          <a:lstStyle/>
          <a:p>
            <a:r>
              <a:rPr lang="ar-SA" dirty="0" smtClean="0"/>
              <a:t>كثير من مشكلات عدم التسبيق يمكن حلها عن طريق العلاقات الودية و المناقشات الغير رسميه بين مديري الأنشطة المختلفة و خصوصا الذين يشغلون مراكز في المستوى نفسه فإن هذا النوع من المناقشات يوفر سرعه الاتصال و يقلل من  التحفظ المرتبط بالمناقشات الرسمية كذلك يؤدي الى تناول موضوعات متعددة مما يحقق الفهم المتبادل و تقارب وجهات النظر </a:t>
            </a:r>
            <a:endParaRPr lang="en-US" dirty="0"/>
          </a:p>
        </p:txBody>
      </p:sp>
    </p:spTree>
    <p:extLst>
      <p:ext uri="{BB962C8B-B14F-4D97-AF65-F5344CB8AC3E}">
        <p14:creationId xmlns:p14="http://schemas.microsoft.com/office/powerpoint/2010/main" val="13923378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8520" y="-93373"/>
            <a:ext cx="9359900" cy="697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p:cNvSpPr>
            <a:spLocks noGrp="1" noChangeArrowheads="1"/>
          </p:cNvSpPr>
          <p:nvPr>
            <p:ph sz="quarter" idx="4294967295"/>
          </p:nvPr>
        </p:nvSpPr>
        <p:spPr>
          <a:xfrm>
            <a:off x="352425" y="1772816"/>
            <a:ext cx="8683625" cy="4415259"/>
          </a:xfrm>
          <a:prstGeom prst="rect">
            <a:avLst/>
          </a:prstGeom>
        </p:spPr>
        <p:style>
          <a:lnRef idx="1">
            <a:schemeClr val="accent1"/>
          </a:lnRef>
          <a:fillRef idx="2">
            <a:schemeClr val="accent1"/>
          </a:fillRef>
          <a:effectRef idx="1">
            <a:schemeClr val="accent1"/>
          </a:effectRef>
          <a:fontRef idx="minor">
            <a:schemeClr val="dk1"/>
          </a:fontRef>
        </p:style>
        <p:txBody>
          <a:bodyPr rtlCol="0"/>
          <a:lstStyle/>
          <a:p>
            <a:pPr fontAlgn="auto">
              <a:lnSpc>
                <a:spcPct val="90000"/>
              </a:lnSpc>
              <a:spcAft>
                <a:spcPts val="0"/>
              </a:spcAft>
              <a:buClr>
                <a:schemeClr val="accent5"/>
              </a:buClr>
              <a:defRPr/>
            </a:pPr>
            <a:r>
              <a:rPr lang="ar-SA" sz="2400" b="1" dirty="0" smtClean="0">
                <a:solidFill>
                  <a:schemeClr val="bg1"/>
                </a:solidFill>
              </a:rPr>
              <a:t>أولاً: تبسيط التنظيم:</a:t>
            </a:r>
            <a:endParaRPr lang="ar-SA" sz="2400" b="1" dirty="0">
              <a:solidFill>
                <a:schemeClr val="bg1"/>
              </a:solidFill>
            </a:endParaRPr>
          </a:p>
          <a:p>
            <a:pPr fontAlgn="auto">
              <a:lnSpc>
                <a:spcPct val="90000"/>
              </a:lnSpc>
              <a:spcAft>
                <a:spcPts val="0"/>
              </a:spcAft>
              <a:buClr>
                <a:schemeClr val="accent5"/>
              </a:buClr>
              <a:defRPr/>
            </a:pPr>
            <a:r>
              <a:rPr lang="ar-SA" sz="2400" dirty="0" smtClean="0">
                <a:solidFill>
                  <a:schemeClr val="bg1"/>
                </a:solidFill>
              </a:rPr>
              <a:t>1.تقسيم </a:t>
            </a:r>
            <a:r>
              <a:rPr lang="ar-SA" sz="2400" dirty="0">
                <a:solidFill>
                  <a:schemeClr val="bg1"/>
                </a:solidFill>
              </a:rPr>
              <a:t>العمل بين الإدارات .</a:t>
            </a:r>
          </a:p>
          <a:p>
            <a:pPr fontAlgn="auto">
              <a:lnSpc>
                <a:spcPct val="90000"/>
              </a:lnSpc>
              <a:spcAft>
                <a:spcPts val="0"/>
              </a:spcAft>
              <a:buClr>
                <a:schemeClr val="accent5"/>
              </a:buClr>
              <a:defRPr/>
            </a:pPr>
            <a:r>
              <a:rPr lang="ar-SA" sz="2400" dirty="0" smtClean="0">
                <a:solidFill>
                  <a:schemeClr val="bg1"/>
                </a:solidFill>
              </a:rPr>
              <a:t>2.وضوح </a:t>
            </a:r>
            <a:r>
              <a:rPr lang="ar-SA" sz="2400" dirty="0">
                <a:solidFill>
                  <a:schemeClr val="bg1"/>
                </a:solidFill>
              </a:rPr>
              <a:t>التنظيم والخطط. </a:t>
            </a:r>
          </a:p>
          <a:p>
            <a:pPr fontAlgn="auto">
              <a:spcAft>
                <a:spcPts val="0"/>
              </a:spcAft>
              <a:buClr>
                <a:schemeClr val="accent5"/>
              </a:buClr>
              <a:defRPr/>
            </a:pPr>
            <a:r>
              <a:rPr lang="ar-SA" sz="2400" b="1" dirty="0" smtClean="0">
                <a:solidFill>
                  <a:schemeClr val="bg1"/>
                </a:solidFill>
              </a:rPr>
              <a:t>ثانياً: انسجام </a:t>
            </a:r>
            <a:r>
              <a:rPr lang="ar-SA" sz="2400" b="1" dirty="0">
                <a:solidFill>
                  <a:schemeClr val="bg1"/>
                </a:solidFill>
              </a:rPr>
              <a:t>التخطيط والبرامج وتكاملها:</a:t>
            </a:r>
            <a:endParaRPr lang="en-US" sz="2400" b="1" dirty="0">
              <a:solidFill>
                <a:schemeClr val="bg1"/>
              </a:solidFill>
            </a:endParaRPr>
          </a:p>
          <a:p>
            <a:pPr fontAlgn="auto">
              <a:spcAft>
                <a:spcPts val="0"/>
              </a:spcAft>
              <a:buClr>
                <a:schemeClr val="accent5"/>
              </a:buClr>
              <a:defRPr/>
            </a:pPr>
            <a:r>
              <a:rPr lang="ar-SA" sz="2400" dirty="0" smtClean="0">
                <a:solidFill>
                  <a:schemeClr val="bg1"/>
                </a:solidFill>
              </a:rPr>
              <a:t>1. تكامل </a:t>
            </a:r>
            <a:r>
              <a:rPr lang="ar-SA" sz="2400" dirty="0">
                <a:solidFill>
                  <a:schemeClr val="bg1"/>
                </a:solidFill>
              </a:rPr>
              <a:t>البرامج والخطط.</a:t>
            </a:r>
            <a:endParaRPr lang="en-US" sz="2400" dirty="0">
              <a:solidFill>
                <a:schemeClr val="bg1"/>
              </a:solidFill>
            </a:endParaRPr>
          </a:p>
          <a:p>
            <a:pPr fontAlgn="auto">
              <a:spcAft>
                <a:spcPts val="0"/>
              </a:spcAft>
              <a:buClr>
                <a:schemeClr val="accent5"/>
              </a:buClr>
              <a:defRPr/>
            </a:pPr>
            <a:r>
              <a:rPr lang="ar-SA" sz="2400" dirty="0" smtClean="0">
                <a:solidFill>
                  <a:schemeClr val="bg1"/>
                </a:solidFill>
              </a:rPr>
              <a:t>2. التوقيت </a:t>
            </a:r>
            <a:r>
              <a:rPr lang="ar-SA" sz="2400" dirty="0">
                <a:solidFill>
                  <a:schemeClr val="bg1"/>
                </a:solidFill>
              </a:rPr>
              <a:t>السليم</a:t>
            </a:r>
            <a:endParaRPr lang="en-US" sz="2400" dirty="0">
              <a:solidFill>
                <a:schemeClr val="bg1"/>
              </a:solidFill>
            </a:endParaRPr>
          </a:p>
          <a:p>
            <a:pPr fontAlgn="auto">
              <a:spcAft>
                <a:spcPts val="0"/>
              </a:spcAft>
              <a:buClr>
                <a:schemeClr val="accent5"/>
              </a:buClr>
              <a:defRPr/>
            </a:pPr>
            <a:r>
              <a:rPr lang="en-US" sz="2400" b="1" dirty="0">
                <a:solidFill>
                  <a:schemeClr val="bg1"/>
                </a:solidFill>
              </a:rPr>
              <a:t> </a:t>
            </a:r>
            <a:r>
              <a:rPr lang="ar-SA" sz="2400" b="1" dirty="0" smtClean="0">
                <a:solidFill>
                  <a:schemeClr val="bg1"/>
                </a:solidFill>
              </a:rPr>
              <a:t>رابعاً: تحسين </a:t>
            </a:r>
            <a:r>
              <a:rPr lang="ar-SA" sz="2400" b="1" dirty="0">
                <a:solidFill>
                  <a:schemeClr val="bg1"/>
                </a:solidFill>
              </a:rPr>
              <a:t>وسائل الاتصال.</a:t>
            </a:r>
            <a:endParaRPr lang="en-US" sz="2400" b="1" dirty="0">
              <a:solidFill>
                <a:schemeClr val="bg1"/>
              </a:solidFill>
            </a:endParaRPr>
          </a:p>
          <a:p>
            <a:pPr fontAlgn="auto">
              <a:spcAft>
                <a:spcPts val="0"/>
              </a:spcAft>
              <a:buClr>
                <a:schemeClr val="accent5"/>
              </a:buClr>
              <a:defRPr/>
            </a:pPr>
            <a:r>
              <a:rPr lang="ar-SA" sz="2400" b="1" dirty="0" smtClean="0">
                <a:solidFill>
                  <a:schemeClr val="bg1"/>
                </a:solidFill>
              </a:rPr>
              <a:t>خامساً: تشجيع </a:t>
            </a:r>
            <a:r>
              <a:rPr lang="ar-SA" sz="2400" b="1" dirty="0">
                <a:solidFill>
                  <a:schemeClr val="bg1"/>
                </a:solidFill>
              </a:rPr>
              <a:t>التنسيق والتعاون الاختياري</a:t>
            </a:r>
          </a:p>
        </p:txBody>
      </p:sp>
      <p:sp>
        <p:nvSpPr>
          <p:cNvPr id="31746" name="Rectangle 2"/>
          <p:cNvSpPr>
            <a:spLocks noGrp="1" noChangeArrowheads="1"/>
          </p:cNvSpPr>
          <p:nvPr>
            <p:ph type="title"/>
          </p:nvPr>
        </p:nvSpPr>
        <p:spPr>
          <a:xfrm>
            <a:off x="468313" y="188913"/>
            <a:ext cx="7680325" cy="1066800"/>
          </a:xfrm>
        </p:spPr>
        <p:style>
          <a:lnRef idx="3">
            <a:schemeClr val="lt1"/>
          </a:lnRef>
          <a:fillRef idx="1">
            <a:schemeClr val="accent1"/>
          </a:fillRef>
          <a:effectRef idx="1">
            <a:schemeClr val="accent1"/>
          </a:effectRef>
          <a:fontRef idx="minor">
            <a:schemeClr val="lt1"/>
          </a:fontRef>
        </p:style>
        <p:txBody>
          <a:bodyPr/>
          <a:lstStyle/>
          <a:p>
            <a:pPr algn="ctr"/>
            <a:r>
              <a:rPr lang="ar-SA" b="1" dirty="0" smtClean="0">
                <a:solidFill>
                  <a:schemeClr val="bg1"/>
                </a:solidFill>
                <a:cs typeface="Tunga" pitchFamily="34" charset="0"/>
              </a:rPr>
              <a:t>خصائص التنسيق الفعال</a:t>
            </a:r>
            <a:endParaRPr lang="en-US" b="1" dirty="0" smtClean="0">
              <a:solidFill>
                <a:schemeClr val="bg1"/>
              </a:solidFill>
              <a:cs typeface="Tunga" pitchFamily="34" charset="0"/>
            </a:endParaRPr>
          </a:p>
        </p:txBody>
      </p:sp>
    </p:spTree>
    <p:extLst>
      <p:ext uri="{BB962C8B-B14F-4D97-AF65-F5344CB8AC3E}">
        <p14:creationId xmlns:p14="http://schemas.microsoft.com/office/powerpoint/2010/main" val="805379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heel(1)">
                                      <p:cBhvr>
                                        <p:cTn id="7" dur="20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747">
                                            <p:bg/>
                                          </p:spTgt>
                                        </p:tgtEl>
                                        <p:attrNameLst>
                                          <p:attrName>style.visibility</p:attrName>
                                        </p:attrNameLst>
                                      </p:cBhvr>
                                      <p:to>
                                        <p:strVal val="visible"/>
                                      </p:to>
                                    </p:set>
                                    <p:animEffect transition="in" filter="circle(in)">
                                      <p:cBhvr>
                                        <p:cTn id="12" dur="2000"/>
                                        <p:tgtEl>
                                          <p:spTgt spid="31747">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747">
                                            <p:txEl>
                                              <p:pRg st="0" end="0"/>
                                            </p:txEl>
                                          </p:spTgt>
                                        </p:tgtEl>
                                        <p:attrNameLst>
                                          <p:attrName>style.visibility</p:attrName>
                                        </p:attrNameLst>
                                      </p:cBhvr>
                                      <p:to>
                                        <p:strVal val="visible"/>
                                      </p:to>
                                    </p:set>
                                    <p:animEffect transition="in" filter="circle(in)">
                                      <p:cBhvr>
                                        <p:cTn id="17" dur="2000"/>
                                        <p:tgtEl>
                                          <p:spTgt spid="3174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1747">
                                            <p:txEl>
                                              <p:pRg st="1" end="1"/>
                                            </p:txEl>
                                          </p:spTgt>
                                        </p:tgtEl>
                                        <p:attrNameLst>
                                          <p:attrName>style.visibility</p:attrName>
                                        </p:attrNameLst>
                                      </p:cBhvr>
                                      <p:to>
                                        <p:strVal val="visible"/>
                                      </p:to>
                                    </p:set>
                                    <p:animEffect transition="in" filter="circle(in)">
                                      <p:cBhvr>
                                        <p:cTn id="22" dur="2000"/>
                                        <p:tgtEl>
                                          <p:spTgt spid="3174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1747">
                                            <p:txEl>
                                              <p:pRg st="2" end="2"/>
                                            </p:txEl>
                                          </p:spTgt>
                                        </p:tgtEl>
                                        <p:attrNameLst>
                                          <p:attrName>style.visibility</p:attrName>
                                        </p:attrNameLst>
                                      </p:cBhvr>
                                      <p:to>
                                        <p:strVal val="visible"/>
                                      </p:to>
                                    </p:set>
                                    <p:animEffect transition="in" filter="circle(in)">
                                      <p:cBhvr>
                                        <p:cTn id="27" dur="2000"/>
                                        <p:tgtEl>
                                          <p:spTgt spid="3174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1747">
                                            <p:txEl>
                                              <p:pRg st="3" end="3"/>
                                            </p:txEl>
                                          </p:spTgt>
                                        </p:tgtEl>
                                        <p:attrNameLst>
                                          <p:attrName>style.visibility</p:attrName>
                                        </p:attrNameLst>
                                      </p:cBhvr>
                                      <p:to>
                                        <p:strVal val="visible"/>
                                      </p:to>
                                    </p:set>
                                    <p:animEffect transition="in" filter="circle(in)">
                                      <p:cBhvr>
                                        <p:cTn id="32" dur="2000"/>
                                        <p:tgtEl>
                                          <p:spTgt spid="31747">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1747">
                                            <p:txEl>
                                              <p:pRg st="4" end="4"/>
                                            </p:txEl>
                                          </p:spTgt>
                                        </p:tgtEl>
                                        <p:attrNameLst>
                                          <p:attrName>style.visibility</p:attrName>
                                        </p:attrNameLst>
                                      </p:cBhvr>
                                      <p:to>
                                        <p:strVal val="visible"/>
                                      </p:to>
                                    </p:set>
                                    <p:animEffect transition="in" filter="circle(in)">
                                      <p:cBhvr>
                                        <p:cTn id="37" dur="2000"/>
                                        <p:tgtEl>
                                          <p:spTgt spid="3174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1747">
                                            <p:txEl>
                                              <p:pRg st="5" end="5"/>
                                            </p:txEl>
                                          </p:spTgt>
                                        </p:tgtEl>
                                        <p:attrNameLst>
                                          <p:attrName>style.visibility</p:attrName>
                                        </p:attrNameLst>
                                      </p:cBhvr>
                                      <p:to>
                                        <p:strVal val="visible"/>
                                      </p:to>
                                    </p:set>
                                    <p:animEffect transition="in" filter="circle(in)">
                                      <p:cBhvr>
                                        <p:cTn id="42" dur="2000"/>
                                        <p:tgtEl>
                                          <p:spTgt spid="31747">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1747">
                                            <p:txEl>
                                              <p:pRg st="6" end="6"/>
                                            </p:txEl>
                                          </p:spTgt>
                                        </p:tgtEl>
                                        <p:attrNameLst>
                                          <p:attrName>style.visibility</p:attrName>
                                        </p:attrNameLst>
                                      </p:cBhvr>
                                      <p:to>
                                        <p:strVal val="visible"/>
                                      </p:to>
                                    </p:set>
                                    <p:animEffect transition="in" filter="circle(in)">
                                      <p:cBhvr>
                                        <p:cTn id="47" dur="2000"/>
                                        <p:tgtEl>
                                          <p:spTgt spid="31747">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1747">
                                            <p:txEl>
                                              <p:pRg st="7" end="7"/>
                                            </p:txEl>
                                          </p:spTgt>
                                        </p:tgtEl>
                                        <p:attrNameLst>
                                          <p:attrName>style.visibility</p:attrName>
                                        </p:attrNameLst>
                                      </p:cBhvr>
                                      <p:to>
                                        <p:strVal val="visible"/>
                                      </p:to>
                                    </p:set>
                                    <p:animEffect transition="in" filter="circle(in)">
                                      <p:cBhvr>
                                        <p:cTn id="52" dur="2000"/>
                                        <p:tgtEl>
                                          <p:spTgt spid="31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nimBg="1"/>
      <p:bldP spid="31746" grpId="0" animBg="1"/>
    </p:bld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F8753CA054104E8E5FABDB9842FF5D" ma:contentTypeVersion="0" ma:contentTypeDescription="Create a new document." ma:contentTypeScope="" ma:versionID="a3214b80d57fc2235b1771c8c3b46f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52E963-3359-4E5C-8AF1-8EF92FF00DF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59C1F9C-22C0-4A7B-B807-E1A36079F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457BC03-7A20-4609-BB3E-1657F3FCB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Technic</Template>
  <TotalTime>5341</TotalTime>
  <Words>4083</Words>
  <Application>Microsoft Office PowerPoint</Application>
  <PresentationFormat>On-screen Show (4:3)</PresentationFormat>
  <Paragraphs>468</Paragraphs>
  <Slides>93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93</vt:i4>
      </vt:variant>
    </vt:vector>
  </HeadingPairs>
  <TitlesOfParts>
    <vt:vector size="102" baseType="lpstr">
      <vt:lpstr>Arial</vt:lpstr>
      <vt:lpstr>Calibri</vt:lpstr>
      <vt:lpstr>Franklin Gothic Book</vt:lpstr>
      <vt:lpstr>Tahoma</vt:lpstr>
      <vt:lpstr>Times New Roman</vt:lpstr>
      <vt:lpstr>Tunga</vt:lpstr>
      <vt:lpstr>Wingdings</vt:lpstr>
      <vt:lpstr>Wingdings 2</vt:lpstr>
      <vt:lpstr>تقنية</vt:lpstr>
      <vt:lpstr>PowerPoint Presentation</vt:lpstr>
      <vt:lpstr>PowerPoint Presentation</vt:lpstr>
      <vt:lpstr>- أرتبط التنظيم بوجود الأنسان على وجه الأرض من أجل تحقيق أهدافه المتعلقة بالبقاء و العيش   - كان التنظيم في بدايته حياه الانسان بسيطا يتلأم مع احتياجات الانسان البسيطة المتعلقة بالعيش و ضمان المأوى و البحث عن الامن و الاستقرار</vt:lpstr>
      <vt:lpstr>PowerPoint Presentation</vt:lpstr>
      <vt:lpstr>مفهوم التنظيم</vt:lpstr>
      <vt:lpstr> أختلف رواد الإدارة و العلماء في وضع تعريف شامل للتنظيم أو التنظيم الإداري و ذلك لشمول هذا المصطلح أو المفهوم على عمليات متعددة تهدف الى تيسير الأداء بأسلوب يوصلنا الى تحقيق الأهداف بأفضل وجه من الإتقان و السرعة  </vt:lpstr>
      <vt:lpstr>مفهوم  التنظيم اختلط في كثير من الأحيان مع مفهوم الإدارة بشكل عام </vt:lpstr>
      <vt:lpstr>تعريفات أخرى للتنظيم </vt:lpstr>
      <vt:lpstr>أهم عناصر التنظيم (ثمانية عناصر)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أهداف التنظيم </vt:lpstr>
      <vt:lpstr>أنواع التنظيم </vt:lpstr>
      <vt:lpstr>مواصفات التنظيم  الإداري  الذي يحقق النجاح للمنظمة  بتحقيق أهدافها  </vt:lpstr>
      <vt:lpstr>من ان يحقق التنظيم الرسمي الأهداف يجب ان تتوفر به بعض الشروط و من أهمها : </vt:lpstr>
      <vt:lpstr>PowerPoint Presentation</vt:lpstr>
      <vt:lpstr>ثانيا التنظيم غير الرمسي </vt:lpstr>
      <vt:lpstr>أنواع التنظيم</vt:lpstr>
      <vt:lpstr>فوائد و عيوب التنظيم الغير  رسمي </vt:lpstr>
      <vt:lpstr>العيوب  </vt:lpstr>
      <vt:lpstr>مبادئ التنظيم الإداري</vt:lpstr>
      <vt:lpstr> أولا: مبدأ الهدف </vt:lpstr>
      <vt:lpstr>ثانيا : مبدأ الوظيفة</vt:lpstr>
      <vt:lpstr>ثالثا : مبدأ التخصص و تقسيم العمل </vt:lpstr>
      <vt:lpstr>رابعا : مبدأ وحده الامر </vt:lpstr>
      <vt:lpstr>خامسا : مبدأ نطاق الإشراف </vt:lpstr>
      <vt:lpstr>سادسا :مبدأ تكافؤ المسؤولية و السلطة </vt:lpstr>
      <vt:lpstr>يؤكد مبددا تكافؤ المسؤولية و السلطة على التناسب و التساوي بين المسؤولة و السلطة ليس من المنطق نحمل شخص مسؤوليه عمل لم يمنح سلطه بشأنه</vt:lpstr>
      <vt:lpstr> سابعا :مبدأ المركزية و اللامركزية</vt:lpstr>
      <vt:lpstr>على الرغم من  وصف التنظيم بالمركزية او اللامركزية فإنه في الواقع لا توجد تنظيمات مركزيه او  لا مركزيه بدرجة تامه ففي كل الحالات تكون درجه مركزيه أو لا مركزيه التنظيم نسبية و تحدد على قياس متدرج </vt:lpstr>
      <vt:lpstr>ثامنا : مبدأ التفويض </vt:lpstr>
      <vt:lpstr>PowerPoint Presentation</vt:lpstr>
      <vt:lpstr>تاسعا : مبدأ التنسيق </vt:lpstr>
      <vt:lpstr>PowerPoint Presentation</vt:lpstr>
      <vt:lpstr> عاشرا : مبدأ التوازن و المرونة </vt:lpstr>
      <vt:lpstr>الهياكل التنظيمية </vt:lpstr>
      <vt:lpstr>مفهوم الهيكل التنظيمي</vt:lpstr>
      <vt:lpstr>الهيكل التنظيمي ( البناء التنظيمي )</vt:lpstr>
      <vt:lpstr>مكونات الهيكل التنظيمي </vt:lpstr>
      <vt:lpstr>الخارطه التنظيمية </vt:lpstr>
      <vt:lpstr>طرق و خطوات تصميم الهيكل التنظيمي </vt:lpstr>
      <vt:lpstr>طريقه تحديد الأهداف </vt:lpstr>
      <vt:lpstr>من هذا المنطلق فإن طريقه تحليل الأهداف التي يطلق عليها أحيانا طريقه تصميم المنظمة من أعلى الى اسفل ( تتبنى سلسلة من الخطوات تبدأ بتحليل الأهداف الرئيسية للمنظمة الى أهداف و نشاطات فرعيه ثم أنشاء وحدات أداريه رئيسيه و فقا لطبيعة نشاط المظلمة و اختلاف خصائصه بعد ذلك تقسم كل وحده إدارية رئيسيه إلى وحدات إدارية فرعيه  تؤدي مهام محدده تخدم هدفا محددا  </vt:lpstr>
      <vt:lpstr>طريقه تجميع الأنشطة </vt:lpstr>
      <vt:lpstr>يتضح لنا أن هاتين الطريقين تكمل في الواقع بعضهما البعض حيث تعتمد طريقه ( تحليل الأهداف ) الى تميم المنضمات من أعلى الى اسفل في حين تركز الطريقة الثانية (طريقه تجميع الأنشطة) الى تصميم المنظمات من أسفل الى أعلى  </vt:lpstr>
      <vt:lpstr>طرق تقسيم الأنشطة ( خمسه طرق) </vt:lpstr>
      <vt:lpstr>التنظيم على أساس الوظيفة </vt:lpstr>
      <vt:lpstr>التنظيم على أساس نوع المنتج </vt:lpstr>
      <vt:lpstr>التنظيم على أساسا الموقع الجغرافي</vt:lpstr>
      <vt:lpstr>التنظيم على أساس نوع المستفيد </vt:lpstr>
      <vt:lpstr>التنظيم المختلط </vt:lpstr>
      <vt:lpstr>1. التنظيم على أساس الوظيفة.</vt:lpstr>
      <vt:lpstr>الخريطة التنظيمية ( صوره او مخطط لهيكل المنظمة تبين الوحدات الإدارية التي تتكون منها المنظمة و الوظائف الموجودة فيها و خطوط السلطة و المسؤولية التي تربط بين اجزائها )</vt:lpstr>
      <vt:lpstr> فوائد الخرائط التنظيمية</vt:lpstr>
      <vt:lpstr>أشكال الخرائط التنظيمية</vt:lpstr>
      <vt:lpstr>الى جانب الاشكال الثلاثة  من الخرائط التنظيمية فهناك الخرائط العمودية الأفقية و خرائط المهام و خرائط الوظائف  و الافراد  وخرائط المصفوفة التنظيمية و الخرائط الرئيسية و الخرائط الفرعية </vt:lpstr>
      <vt:lpstr>PowerPoint Presentation</vt:lpstr>
      <vt:lpstr>محتويات الدليل التنظيمي </vt:lpstr>
      <vt:lpstr>تمارين </vt:lpstr>
      <vt:lpstr>تمارين </vt:lpstr>
      <vt:lpstr> الفصل السادس التنسيق</vt:lpstr>
      <vt:lpstr>المحتويات</vt:lpstr>
      <vt:lpstr>مفهوم التنسيق</vt:lpstr>
      <vt:lpstr>تنطلق الحاجه الى التنسيق الإداري نتيجة لاختلاف الافراد في فهمهم و تفسيرهم للقرارات الإدارية و السياسات و اللوائح و نظم العمل و كذلك في تقديرهم للأهداف المطلوبة </vt:lpstr>
      <vt:lpstr>ماهي مهمه المدير ؟ </vt:lpstr>
      <vt:lpstr>بعض النتائج المستخلصة  من تعريف التنسيق </vt:lpstr>
      <vt:lpstr>PowerPoint Presentation</vt:lpstr>
      <vt:lpstr>1. العلاقة بين التخطيط والتنسيق. 2. العلاقة بين التنظيم والتنسيق. 3.العلاقة بين التوجيه والتنسيق. 4. العلاقة بين الرقابة والتنسيق.</vt:lpstr>
      <vt:lpstr>العلاقة بين التخطيط و التنسيق </vt:lpstr>
      <vt:lpstr>العلاقة لبن التنظيم و التنسيق </vt:lpstr>
      <vt:lpstr>العلاقة بين التوجيه و التنسيق </vt:lpstr>
      <vt:lpstr>العلاقة بين الرقابة و التنسيق </vt:lpstr>
      <vt:lpstr>PowerPoint Presentation</vt:lpstr>
      <vt:lpstr>عوائق التنسيق ؟؟</vt:lpstr>
      <vt:lpstr>تطبيق التخصص و تقسيم العمل </vt:lpstr>
      <vt:lpstr>زياده حجم التنظيم و تعقيده</vt:lpstr>
      <vt:lpstr>عدم تفهم الإدارة العليا لأهمية التنسيق </vt:lpstr>
      <vt:lpstr>عدم التوافق بين الإدارات </vt:lpstr>
      <vt:lpstr>أهم الوسائل المستخدمة في التنسيق</vt:lpstr>
      <vt:lpstr>تسلسل الأوامر </vt:lpstr>
      <vt:lpstr>التنسيق بالقواعد و الإجراءات </vt:lpstr>
      <vt:lpstr>التنسيق بالأهداف</vt:lpstr>
      <vt:lpstr>استخدام المساعدين في التنسيق </vt:lpstr>
      <vt:lpstr>استخدام الاتصال  للتنسيق </vt:lpstr>
      <vt:lpstr>اللجان </vt:lpstr>
      <vt:lpstr>المشروعات </vt:lpstr>
      <vt:lpstr>المناقشات الغير رسمية </vt:lpstr>
      <vt:lpstr>خصائص التنسيق الفعال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General</dc:creator>
  <cp:lastModifiedBy>nuha alnumair</cp:lastModifiedBy>
  <cp:revision>126</cp:revision>
  <dcterms:created xsi:type="dcterms:W3CDTF">2012-02-10T19:54:10Z</dcterms:created>
  <dcterms:modified xsi:type="dcterms:W3CDTF">2016-11-03T21:26:56Z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0x01010040F8753CA054104E8E5FABDB9842FF5D</vt:lpwstr>
  </property>
</Properties>
</file>