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notesSlides/notesSlide17.xml" ContentType="application/vnd.openxmlformats-officedocument.presentationml.notesSlide+xml"/>
  <Override PartName="/ppt/tags/tag24.xml" ContentType="application/vnd.openxmlformats-officedocument.presentationml.tags+xml"/>
  <Override PartName="/ppt/notesSlides/notesSlide18.xml" ContentType="application/vnd.openxmlformats-officedocument.presentationml.notesSlide+xml"/>
  <Override PartName="/ppt/tags/tag25.xml" ContentType="application/vnd.openxmlformats-officedocument.presentationml.tags+xml"/>
  <Override PartName="/ppt/notesSlides/notesSlide19.xml" ContentType="application/vnd.openxmlformats-officedocument.presentationml.notesSlide+xml"/>
  <Override PartName="/ppt/tags/tag26.xml" ContentType="application/vnd.openxmlformats-officedocument.presentationml.tags+xml"/>
  <Override PartName="/ppt/notesSlides/notesSlide20.xml" ContentType="application/vnd.openxmlformats-officedocument.presentationml.notesSlide+xml"/>
  <Override PartName="/ppt/tags/tag27.xml" ContentType="application/vnd.openxmlformats-officedocument.presentationml.tags+xml"/>
  <Override PartName="/ppt/notesSlides/notesSlide21.xml" ContentType="application/vnd.openxmlformats-officedocument.presentationml.notesSlide+xml"/>
  <Override PartName="/ppt/tags/tag28.xml" ContentType="application/vnd.openxmlformats-officedocument.presentationml.tags+xml"/>
  <Override PartName="/ppt/notesSlides/notesSlide22.xml" ContentType="application/vnd.openxmlformats-officedocument.presentationml.notesSlide+xml"/>
  <Override PartName="/ppt/tags/tag29.xml" ContentType="application/vnd.openxmlformats-officedocument.presentationml.tags+xml"/>
  <Override PartName="/ppt/notesSlides/notesSlide23.xml" ContentType="application/vnd.openxmlformats-officedocument.presentationml.notesSlide+xml"/>
  <Override PartName="/ppt/tags/tag30.xml" ContentType="application/vnd.openxmlformats-officedocument.presentationml.tags+xml"/>
  <Override PartName="/ppt/notesSlides/notesSlide24.xml" ContentType="application/vnd.openxmlformats-officedocument.presentationml.notesSlide+xml"/>
  <Override PartName="/ppt/tags/tag31.xml" ContentType="application/vnd.openxmlformats-officedocument.presentationml.tags+xml"/>
  <Override PartName="/ppt/notesSlides/notesSlide25.xml" ContentType="application/vnd.openxmlformats-officedocument.presentationml.notesSlide+xml"/>
  <Override PartName="/ppt/tags/tag32.xml" ContentType="application/vnd.openxmlformats-officedocument.presentationml.tags+xml"/>
  <Override PartName="/ppt/notesSlides/notesSlide26.xml" ContentType="application/vnd.openxmlformats-officedocument.presentationml.notesSlide+xml"/>
  <Override PartName="/ppt/tags/tag33.xml" ContentType="application/vnd.openxmlformats-officedocument.presentationml.tags+xml"/>
  <Override PartName="/ppt/notesSlides/notesSlide27.xml" ContentType="application/vnd.openxmlformats-officedocument.presentationml.notesSlide+xml"/>
  <Override PartName="/ppt/tags/tag34.xml" ContentType="application/vnd.openxmlformats-officedocument.presentationml.tags+xml"/>
  <Override PartName="/ppt/notesSlides/notesSlide28.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29.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30.xml" ContentType="application/vnd.openxmlformats-officedocument.presentationml.notesSlide+xml"/>
  <Override PartName="/ppt/tags/tag39.xml" ContentType="application/vnd.openxmlformats-officedocument.presentationml.tags+xml"/>
  <Override PartName="/ppt/notesSlides/notesSlide31.xml" ContentType="application/vnd.openxmlformats-officedocument.presentationml.notesSlide+xml"/>
  <Override PartName="/ppt/tags/tag40.xml" ContentType="application/vnd.openxmlformats-officedocument.presentationml.tags+xml"/>
  <Override PartName="/ppt/notesSlides/notesSlide32.xml" ContentType="application/vnd.openxmlformats-officedocument.presentationml.notesSlide+xml"/>
  <Override PartName="/ppt/tags/tag41.xml" ContentType="application/vnd.openxmlformats-officedocument.presentationml.tags+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2.xml" ContentType="application/vnd.openxmlformats-officedocument.presentationml.tags+xml"/>
  <Override PartName="/ppt/notesSlides/notesSlide34.xml" ContentType="application/vnd.openxmlformats-officedocument.presentationml.notesSlide+xml"/>
  <Override PartName="/ppt/tags/tag43.xml" ContentType="application/vnd.openxmlformats-officedocument.presentationml.tags+xml"/>
  <Override PartName="/ppt/notesSlides/notesSlide35.xml" ContentType="application/vnd.openxmlformats-officedocument.presentationml.notesSlide+xml"/>
  <Override PartName="/ppt/tags/tag44.xml" ContentType="application/vnd.openxmlformats-officedocument.presentationml.tags+xml"/>
  <Override PartName="/ppt/notesSlides/notesSlide36.xml" ContentType="application/vnd.openxmlformats-officedocument.presentationml.notesSlide+xml"/>
  <Override PartName="/ppt/tags/tag45.xml" ContentType="application/vnd.openxmlformats-officedocument.presentationml.tags+xml"/>
  <Override PartName="/ppt/notesSlides/notesSlide37.xml" ContentType="application/vnd.openxmlformats-officedocument.presentationml.notesSlide+xml"/>
  <Override PartName="/ppt/tags/tag46.xml" ContentType="application/vnd.openxmlformats-officedocument.presentationml.tags+xml"/>
  <Override PartName="/ppt/notesSlides/notesSlide38.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39.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40.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41.xml" ContentType="application/vnd.openxmlformats-officedocument.presentationml.notesSlide+xml"/>
  <Override PartName="/ppt/tags/tag53.xml" ContentType="application/vnd.openxmlformats-officedocument.presentationml.tags+xml"/>
  <Override PartName="/ppt/notesSlides/notesSlide4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tags/tag54.xml" ContentType="application/vnd.openxmlformats-officedocument.presentationml.tags+xml"/>
  <Override PartName="/ppt/notesSlides/notesSlide43.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44.xml" ContentType="application/vnd.openxmlformats-officedocument.presentationml.notesSlide+xml"/>
  <Override PartName="/ppt/tags/tag60.xml" ContentType="application/vnd.openxmlformats-officedocument.presentationml.tags+xml"/>
  <Override PartName="/ppt/notesSlides/notesSlide45.xml" ContentType="application/vnd.openxmlformats-officedocument.presentationml.notesSlide+xml"/>
  <Override PartName="/ppt/tags/tag61.xml" ContentType="application/vnd.openxmlformats-officedocument.presentationml.tags+xml"/>
  <Override PartName="/ppt/notesSlides/notesSlide46.xml" ContentType="application/vnd.openxmlformats-officedocument.presentationml.notesSlide+xml"/>
  <Override PartName="/ppt/tags/tag62.xml" ContentType="application/vnd.openxmlformats-officedocument.presentationml.tags+xml"/>
  <Override PartName="/ppt/notesSlides/notesSlide47.xml" ContentType="application/vnd.openxmlformats-officedocument.presentationml.notesSlide+xml"/>
  <Override PartName="/ppt/tags/tag63.xml" ContentType="application/vnd.openxmlformats-officedocument.presentationml.tags+xml"/>
  <Override PartName="/ppt/notesSlides/notesSlide48.xml" ContentType="application/vnd.openxmlformats-officedocument.presentationml.notesSlide+xml"/>
  <Override PartName="/ppt/tags/tag64.xml" ContentType="application/vnd.openxmlformats-officedocument.presentationml.tags+xml"/>
  <Override PartName="/ppt/notesSlides/notesSlide49.xml" ContentType="application/vnd.openxmlformats-officedocument.presentationml.notesSlide+xml"/>
  <Override PartName="/ppt/tags/tag65.xml" ContentType="application/vnd.openxmlformats-officedocument.presentationml.tags+xml"/>
  <Override PartName="/ppt/notesSlides/notesSlide50.xml" ContentType="application/vnd.openxmlformats-officedocument.presentationml.notesSlide+xml"/>
  <Override PartName="/ppt/tags/tag66.xml" ContentType="application/vnd.openxmlformats-officedocument.presentationml.tags+xml"/>
  <Override PartName="/ppt/notesSlides/notesSlide51.xml" ContentType="application/vnd.openxmlformats-officedocument.presentationml.notesSlide+xml"/>
  <Override PartName="/ppt/tags/tag67.xml" ContentType="application/vnd.openxmlformats-officedocument.presentationml.tags+xml"/>
  <Override PartName="/ppt/notesSlides/notesSlide52.xml" ContentType="application/vnd.openxmlformats-officedocument.presentationml.notesSlide+xml"/>
  <Override PartName="/ppt/tags/tag68.xml" ContentType="application/vnd.openxmlformats-officedocument.presentationml.tags+xml"/>
  <Override PartName="/ppt/notesSlides/notesSlide53.xml" ContentType="application/vnd.openxmlformats-officedocument.presentationml.notesSlide+xml"/>
  <Override PartName="/ppt/tags/tag69.xml" ContentType="application/vnd.openxmlformats-officedocument.presentationml.tags+xml"/>
  <Override PartName="/ppt/notesSlides/notesSlide54.xml" ContentType="application/vnd.openxmlformats-officedocument.presentationml.notesSlide+xml"/>
  <Override PartName="/ppt/tags/tag70.xml" ContentType="application/vnd.openxmlformats-officedocument.presentationml.tags+xml"/>
  <Override PartName="/ppt/notesSlides/notesSlide55.xml" ContentType="application/vnd.openxmlformats-officedocument.presentationml.notesSlide+xml"/>
  <Override PartName="/ppt/tags/tag71.xml" ContentType="application/vnd.openxmlformats-officedocument.presentationml.tags+xml"/>
  <Override PartName="/ppt/notesSlides/notesSlide56.xml" ContentType="application/vnd.openxmlformats-officedocument.presentationml.notesSlide+xml"/>
  <Override PartName="/ppt/tags/tag72.xml" ContentType="application/vnd.openxmlformats-officedocument.presentationml.tags+xml"/>
  <Override PartName="/ppt/notesSlides/notesSlide57.xml" ContentType="application/vnd.openxmlformats-officedocument.presentationml.notesSlide+xml"/>
  <Override PartName="/ppt/tags/tag73.xml" ContentType="application/vnd.openxmlformats-officedocument.presentationml.tags+xml"/>
  <Override PartName="/ppt/notesSlides/notesSlide58.xml" ContentType="application/vnd.openxmlformats-officedocument.presentationml.notesSlide+xml"/>
  <Override PartName="/ppt/tags/tag74.xml" ContentType="application/vnd.openxmlformats-officedocument.presentationml.tags+xml"/>
  <Override PartName="/ppt/notesSlides/notesSlide59.xml" ContentType="application/vnd.openxmlformats-officedocument.presentationml.notesSlide+xml"/>
  <Override PartName="/ppt/tags/tag75.xml" ContentType="application/vnd.openxmlformats-officedocument.presentationml.tags+xml"/>
  <Override PartName="/ppt/notesSlides/notesSlide60.xml" ContentType="application/vnd.openxmlformats-officedocument.presentationml.notesSlide+xml"/>
  <Override PartName="/ppt/tags/tag76.xml" ContentType="application/vnd.openxmlformats-officedocument.presentationml.tags+xml"/>
  <Override PartName="/ppt/notesSlides/notesSlide61.xml" ContentType="application/vnd.openxmlformats-officedocument.presentationml.notesSlide+xml"/>
  <Override PartName="/ppt/tags/tag77.xml" ContentType="application/vnd.openxmlformats-officedocument.presentationml.tags+xml"/>
  <Override PartName="/ppt/notesSlides/notesSlide62.xml" ContentType="application/vnd.openxmlformats-officedocument.presentationml.notesSlide+xml"/>
  <Override PartName="/ppt/tags/tag78.xml" ContentType="application/vnd.openxmlformats-officedocument.presentationml.tags+xml"/>
  <Override PartName="/ppt/notesSlides/notesSlide63.xml" ContentType="application/vnd.openxmlformats-officedocument.presentationml.notesSlide+xml"/>
  <Override PartName="/ppt/tags/tag79.xml" ContentType="application/vnd.openxmlformats-officedocument.presentationml.tags+xml"/>
  <Override PartName="/ppt/notesSlides/notesSlide64.xml" ContentType="application/vnd.openxmlformats-officedocument.presentationml.notesSlide+xml"/>
  <Override PartName="/ppt/tags/tag80.xml" ContentType="application/vnd.openxmlformats-officedocument.presentationml.tags+xml"/>
  <Override PartName="/ppt/notesSlides/notesSlide65.xml" ContentType="application/vnd.openxmlformats-officedocument.presentationml.notesSlide+xml"/>
  <Override PartName="/ppt/tags/tag81.xml" ContentType="application/vnd.openxmlformats-officedocument.presentationml.tags+xml"/>
  <Override PartName="/ppt/notesSlides/notesSlide66.xml" ContentType="application/vnd.openxmlformats-officedocument.presentationml.notesSlide+xml"/>
  <Override PartName="/ppt/tags/tag82.xml" ContentType="application/vnd.openxmlformats-officedocument.presentationml.tags+xml"/>
  <Override PartName="/ppt/notesSlides/notesSlide67.xml" ContentType="application/vnd.openxmlformats-officedocument.presentationml.notesSlide+xml"/>
  <Override PartName="/ppt/tags/tag83.xml" ContentType="application/vnd.openxmlformats-officedocument.presentationml.tags+xml"/>
  <Override PartName="/ppt/notesSlides/notesSlide68.xml" ContentType="application/vnd.openxmlformats-officedocument.presentationml.notesSlide+xml"/>
  <Override PartName="/ppt/tags/tag84.xml" ContentType="application/vnd.openxmlformats-officedocument.presentationml.tags+xml"/>
  <Override PartName="/ppt/notesSlides/notesSlide69.xml" ContentType="application/vnd.openxmlformats-officedocument.presentationml.notesSlide+xml"/>
  <Override PartName="/ppt/tags/tag85.xml" ContentType="application/vnd.openxmlformats-officedocument.presentationml.tags+xml"/>
  <Override PartName="/ppt/notesSlides/notesSlide70.xml" ContentType="application/vnd.openxmlformats-officedocument.presentationml.notesSlide+xml"/>
  <Override PartName="/ppt/tags/tag86.xml" ContentType="application/vnd.openxmlformats-officedocument.presentationml.tags+xml"/>
  <Override PartName="/ppt/notesSlides/notesSlide71.xml" ContentType="application/vnd.openxmlformats-officedocument.presentationml.notesSlide+xml"/>
  <Override PartName="/ppt/tags/tag87.xml" ContentType="application/vnd.openxmlformats-officedocument.presentationml.tags+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70" r:id="rId14"/>
    <p:sldId id="275" r:id="rId15"/>
    <p:sldId id="276" r:id="rId16"/>
    <p:sldId id="277" r:id="rId17"/>
    <p:sldId id="278" r:id="rId18"/>
    <p:sldId id="285" r:id="rId19"/>
    <p:sldId id="288" r:id="rId20"/>
    <p:sldId id="286" r:id="rId21"/>
    <p:sldId id="287" r:id="rId22"/>
    <p:sldId id="289" r:id="rId23"/>
    <p:sldId id="290" r:id="rId24"/>
    <p:sldId id="291" r:id="rId25"/>
    <p:sldId id="292" r:id="rId26"/>
    <p:sldId id="294" r:id="rId27"/>
    <p:sldId id="296" r:id="rId28"/>
    <p:sldId id="295" r:id="rId29"/>
    <p:sldId id="352" r:id="rId30"/>
    <p:sldId id="350" r:id="rId31"/>
    <p:sldId id="297" r:id="rId32"/>
    <p:sldId id="310" r:id="rId33"/>
    <p:sldId id="299" r:id="rId34"/>
    <p:sldId id="300" r:id="rId35"/>
    <p:sldId id="301" r:id="rId36"/>
    <p:sldId id="303" r:id="rId37"/>
    <p:sldId id="304" r:id="rId38"/>
    <p:sldId id="305" r:id="rId39"/>
    <p:sldId id="306" r:id="rId40"/>
    <p:sldId id="307" r:id="rId41"/>
    <p:sldId id="308" r:id="rId42"/>
    <p:sldId id="311" r:id="rId43"/>
    <p:sldId id="312" r:id="rId44"/>
    <p:sldId id="313" r:id="rId45"/>
    <p:sldId id="314" r:id="rId46"/>
    <p:sldId id="315" r:id="rId47"/>
    <p:sldId id="316" r:id="rId48"/>
    <p:sldId id="317" r:id="rId49"/>
    <p:sldId id="318" r:id="rId50"/>
    <p:sldId id="320" r:id="rId51"/>
    <p:sldId id="322" r:id="rId52"/>
    <p:sldId id="326" r:id="rId53"/>
    <p:sldId id="330" r:id="rId54"/>
    <p:sldId id="327" r:id="rId55"/>
    <p:sldId id="331" r:id="rId56"/>
    <p:sldId id="329" r:id="rId57"/>
    <p:sldId id="332" r:id="rId58"/>
    <p:sldId id="334" r:id="rId59"/>
    <p:sldId id="335" r:id="rId60"/>
    <p:sldId id="340" r:id="rId61"/>
    <p:sldId id="341" r:id="rId62"/>
    <p:sldId id="342" r:id="rId63"/>
    <p:sldId id="343" r:id="rId64"/>
    <p:sldId id="344" r:id="rId65"/>
    <p:sldId id="345" r:id="rId66"/>
    <p:sldId id="346" r:id="rId67"/>
    <p:sldId id="348" r:id="rId68"/>
    <p:sldId id="349" r:id="rId69"/>
    <p:sldId id="351" r:id="rId70"/>
    <p:sldId id="353" r:id="rId71"/>
    <p:sldId id="354" r:id="rId72"/>
    <p:sldId id="355" r:id="rId73"/>
    <p:sldId id="356" r:id="rId74"/>
    <p:sldId id="357" r:id="rId7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AA46"/>
    <a:srgbClr val="A8A9B5"/>
    <a:srgbClr val="EB5C73"/>
    <a:srgbClr val="F8CF2B"/>
    <a:srgbClr val="CFCB2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28"/>
  </p:normalViewPr>
  <p:slideViewPr>
    <p:cSldViewPr snapToGrid="0" snapToObjects="1">
      <p:cViewPr varScale="1">
        <p:scale>
          <a:sx n="119" d="100"/>
          <a:sy n="119" d="100"/>
        </p:scale>
        <p:origin x="1984"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tx>
            <c:strRef>
              <c:f>Sheet1!$B$1</c:f>
              <c:strCache>
                <c:ptCount val="1"/>
                <c:pt idx="0">
                  <c:v>Column1</c:v>
                </c:pt>
              </c:strCache>
            </c:strRef>
          </c:tx>
          <c:spPr>
            <a:ln>
              <a:noFill/>
            </a:ln>
          </c:spPr>
          <c:cat>
            <c:strRef>
              <c:f>Sheet1!$A$2:$A$5</c:f>
              <c:strCache>
                <c:ptCount val="2"/>
                <c:pt idx="0">
                  <c:v>حضور مباشر</c:v>
                </c:pt>
                <c:pt idx="1">
                  <c:v>حضور عن بعد</c:v>
                </c:pt>
              </c:strCache>
            </c:strRef>
          </c:cat>
          <c:val>
            <c:numRef>
              <c:f>Sheet1!$B$2:$B$5</c:f>
              <c:numCache>
                <c:formatCode>0%</c:formatCode>
                <c:ptCount val="2"/>
                <c:pt idx="0">
                  <c:v>0.25</c:v>
                </c:pt>
                <c:pt idx="1">
                  <c:v>0.75000000000000078</c:v>
                </c:pt>
              </c:numCache>
            </c:numRef>
          </c:val>
          <c:extLst>
            <c:ext xmlns:c16="http://schemas.microsoft.com/office/drawing/2014/chart" uri="{C3380CC4-5D6E-409C-BE32-E72D297353CC}">
              <c16:uniqueId val="{00000000-42E6-554D-93F6-8C63C4970F67}"/>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SA"/>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B29958-7631-9041-A932-7F00AF34CDBB}" type="doc">
      <dgm:prSet loTypeId="urn:microsoft.com/office/officeart/2005/8/layout/cycle6" loCatId="" qsTypeId="urn:microsoft.com/office/officeart/2005/8/quickstyle/simple1" qsCatId="simple" csTypeId="urn:microsoft.com/office/officeart/2005/8/colors/colorful3" csCatId="colorful" phldr="1"/>
      <dgm:spPr/>
      <dgm:t>
        <a:bodyPr/>
        <a:lstStyle/>
        <a:p>
          <a:endParaRPr lang="en-US"/>
        </a:p>
      </dgm:t>
    </dgm:pt>
    <dgm:pt modelId="{11CEE350-181E-0A44-8DC5-89343530CC90}">
      <dgm:prSet phldrT="[Text]"/>
      <dgm:spPr/>
      <dgm:t>
        <a:bodyPr/>
        <a:lstStyle/>
        <a:p>
          <a:r>
            <a:rPr lang="ar-SA" dirty="0"/>
            <a:t>التعلم الالكتروني</a:t>
          </a:r>
          <a:endParaRPr lang="en-US" dirty="0"/>
        </a:p>
      </dgm:t>
    </dgm:pt>
    <dgm:pt modelId="{D5073C74-4E2C-C64D-9979-A5CF420BD84E}" type="parTrans" cxnId="{E9FC2E22-2CB8-7646-90D8-F4FB5C920565}">
      <dgm:prSet/>
      <dgm:spPr/>
      <dgm:t>
        <a:bodyPr/>
        <a:lstStyle/>
        <a:p>
          <a:endParaRPr lang="en-US"/>
        </a:p>
      </dgm:t>
    </dgm:pt>
    <dgm:pt modelId="{FC72F277-BFB3-114D-9CBE-88FF49066D98}" type="sibTrans" cxnId="{E9FC2E22-2CB8-7646-90D8-F4FB5C920565}">
      <dgm:prSet/>
      <dgm:spPr/>
      <dgm:t>
        <a:bodyPr/>
        <a:lstStyle/>
        <a:p>
          <a:endParaRPr lang="en-US"/>
        </a:p>
      </dgm:t>
    </dgm:pt>
    <dgm:pt modelId="{6772DDA3-149F-BA4C-A590-0440D9AFBA82}">
      <dgm:prSet phldrT="[Text]"/>
      <dgm:spPr/>
      <dgm:t>
        <a:bodyPr/>
        <a:lstStyle/>
        <a:p>
          <a:r>
            <a:rPr lang="ar-SA" dirty="0"/>
            <a:t>التعلم المدمج</a:t>
          </a:r>
          <a:endParaRPr lang="en-US" dirty="0"/>
        </a:p>
      </dgm:t>
    </dgm:pt>
    <dgm:pt modelId="{14E6D3DB-5790-354E-84C5-09619C3280FF}" type="parTrans" cxnId="{202C5CC3-C592-6943-B354-56CAB9AB84B6}">
      <dgm:prSet/>
      <dgm:spPr/>
      <dgm:t>
        <a:bodyPr/>
        <a:lstStyle/>
        <a:p>
          <a:endParaRPr lang="en-US"/>
        </a:p>
      </dgm:t>
    </dgm:pt>
    <dgm:pt modelId="{EE30F18D-9945-0E49-9858-89BB2FB7A19F}" type="sibTrans" cxnId="{202C5CC3-C592-6943-B354-56CAB9AB84B6}">
      <dgm:prSet/>
      <dgm:spPr/>
      <dgm:t>
        <a:bodyPr/>
        <a:lstStyle/>
        <a:p>
          <a:endParaRPr lang="en-US"/>
        </a:p>
      </dgm:t>
    </dgm:pt>
    <dgm:pt modelId="{667122E7-B4F0-9F4D-814F-F9FD9F25F06C}">
      <dgm:prSet phldrT="[Text]"/>
      <dgm:spPr/>
      <dgm:t>
        <a:bodyPr/>
        <a:lstStyle/>
        <a:p>
          <a:r>
            <a:rPr lang="ar-SA" dirty="0"/>
            <a:t>بيئات التعلم الالكترونية</a:t>
          </a:r>
          <a:endParaRPr lang="en-US" dirty="0"/>
        </a:p>
      </dgm:t>
    </dgm:pt>
    <dgm:pt modelId="{90DB1FE0-DA83-B54A-B895-8C28B4F77351}" type="parTrans" cxnId="{C4B9CBD4-00FC-8241-82B7-2D526192BEE5}">
      <dgm:prSet/>
      <dgm:spPr/>
      <dgm:t>
        <a:bodyPr/>
        <a:lstStyle/>
        <a:p>
          <a:endParaRPr lang="en-US"/>
        </a:p>
      </dgm:t>
    </dgm:pt>
    <dgm:pt modelId="{CBC581BE-D08F-D943-914D-4C4D9FD11F90}" type="sibTrans" cxnId="{C4B9CBD4-00FC-8241-82B7-2D526192BEE5}">
      <dgm:prSet/>
      <dgm:spPr/>
      <dgm:t>
        <a:bodyPr/>
        <a:lstStyle/>
        <a:p>
          <a:endParaRPr lang="en-US"/>
        </a:p>
      </dgm:t>
    </dgm:pt>
    <dgm:pt modelId="{F4E5DBAE-342E-3C45-839A-0AD8C8153CFB}">
      <dgm:prSet phldrT="[Text]"/>
      <dgm:spPr/>
      <dgm:t>
        <a:bodyPr/>
        <a:lstStyle/>
        <a:p>
          <a:r>
            <a:rPr lang="ar-SA" dirty="0"/>
            <a:t>الجامعات الافتراضية</a:t>
          </a:r>
          <a:endParaRPr lang="en-US" dirty="0"/>
        </a:p>
      </dgm:t>
    </dgm:pt>
    <dgm:pt modelId="{A60E4492-DC14-0843-8DA0-B00CC928C5C1}" type="parTrans" cxnId="{0972C42B-80DA-C640-8D07-16F617A6475C}">
      <dgm:prSet/>
      <dgm:spPr/>
      <dgm:t>
        <a:bodyPr/>
        <a:lstStyle/>
        <a:p>
          <a:endParaRPr lang="en-US"/>
        </a:p>
      </dgm:t>
    </dgm:pt>
    <dgm:pt modelId="{0166D949-ED4F-854B-94A6-6DE87539A07B}" type="sibTrans" cxnId="{0972C42B-80DA-C640-8D07-16F617A6475C}">
      <dgm:prSet/>
      <dgm:spPr/>
      <dgm:t>
        <a:bodyPr/>
        <a:lstStyle/>
        <a:p>
          <a:endParaRPr lang="en-US"/>
        </a:p>
      </dgm:t>
    </dgm:pt>
    <dgm:pt modelId="{4448A28C-43D0-3F4A-BC29-7454371B02D7}" type="pres">
      <dgm:prSet presAssocID="{7FB29958-7631-9041-A932-7F00AF34CDBB}" presName="cycle" presStyleCnt="0">
        <dgm:presLayoutVars>
          <dgm:dir/>
          <dgm:resizeHandles val="exact"/>
        </dgm:presLayoutVars>
      </dgm:prSet>
      <dgm:spPr/>
    </dgm:pt>
    <dgm:pt modelId="{DA3BEEFE-4485-9C47-8924-5918A9C0C005}" type="pres">
      <dgm:prSet presAssocID="{11CEE350-181E-0A44-8DC5-89343530CC90}" presName="node" presStyleLbl="node1" presStyleIdx="0" presStyleCnt="4">
        <dgm:presLayoutVars>
          <dgm:bulletEnabled val="1"/>
        </dgm:presLayoutVars>
      </dgm:prSet>
      <dgm:spPr/>
    </dgm:pt>
    <dgm:pt modelId="{126D4C3E-EBBA-F845-A5A3-E558451FCE89}" type="pres">
      <dgm:prSet presAssocID="{11CEE350-181E-0A44-8DC5-89343530CC90}" presName="spNode" presStyleCnt="0"/>
      <dgm:spPr/>
    </dgm:pt>
    <dgm:pt modelId="{82FC3D7C-0DFD-8849-A655-C8F7BAC454FD}" type="pres">
      <dgm:prSet presAssocID="{FC72F277-BFB3-114D-9CBE-88FF49066D98}" presName="sibTrans" presStyleLbl="sibTrans1D1" presStyleIdx="0" presStyleCnt="4"/>
      <dgm:spPr/>
    </dgm:pt>
    <dgm:pt modelId="{80802936-CA06-6145-BA7B-FE36436028F0}" type="pres">
      <dgm:prSet presAssocID="{6772DDA3-149F-BA4C-A590-0440D9AFBA82}" presName="node" presStyleLbl="node1" presStyleIdx="1" presStyleCnt="4">
        <dgm:presLayoutVars>
          <dgm:bulletEnabled val="1"/>
        </dgm:presLayoutVars>
      </dgm:prSet>
      <dgm:spPr/>
    </dgm:pt>
    <dgm:pt modelId="{06BB5CF6-A472-8E47-91C6-7A640D4D2DDB}" type="pres">
      <dgm:prSet presAssocID="{6772DDA3-149F-BA4C-A590-0440D9AFBA82}" presName="spNode" presStyleCnt="0"/>
      <dgm:spPr/>
    </dgm:pt>
    <dgm:pt modelId="{F0AF8E35-0519-A145-AAA4-308D4908D6AC}" type="pres">
      <dgm:prSet presAssocID="{EE30F18D-9945-0E49-9858-89BB2FB7A19F}" presName="sibTrans" presStyleLbl="sibTrans1D1" presStyleIdx="1" presStyleCnt="4"/>
      <dgm:spPr/>
    </dgm:pt>
    <dgm:pt modelId="{057EABAA-7E37-EE43-A8BF-5A0540F0DD8F}" type="pres">
      <dgm:prSet presAssocID="{667122E7-B4F0-9F4D-814F-F9FD9F25F06C}" presName="node" presStyleLbl="node1" presStyleIdx="2" presStyleCnt="4">
        <dgm:presLayoutVars>
          <dgm:bulletEnabled val="1"/>
        </dgm:presLayoutVars>
      </dgm:prSet>
      <dgm:spPr/>
    </dgm:pt>
    <dgm:pt modelId="{4C8AB795-C518-DB4C-A792-19B3E546DCC6}" type="pres">
      <dgm:prSet presAssocID="{667122E7-B4F0-9F4D-814F-F9FD9F25F06C}" presName="spNode" presStyleCnt="0"/>
      <dgm:spPr/>
    </dgm:pt>
    <dgm:pt modelId="{0270C75A-995E-4E4C-8187-E918C38FC1DF}" type="pres">
      <dgm:prSet presAssocID="{CBC581BE-D08F-D943-914D-4C4D9FD11F90}" presName="sibTrans" presStyleLbl="sibTrans1D1" presStyleIdx="2" presStyleCnt="4"/>
      <dgm:spPr/>
    </dgm:pt>
    <dgm:pt modelId="{F585375D-BD9D-824B-9BFD-756AA18D401A}" type="pres">
      <dgm:prSet presAssocID="{F4E5DBAE-342E-3C45-839A-0AD8C8153CFB}" presName="node" presStyleLbl="node1" presStyleIdx="3" presStyleCnt="4">
        <dgm:presLayoutVars>
          <dgm:bulletEnabled val="1"/>
        </dgm:presLayoutVars>
      </dgm:prSet>
      <dgm:spPr/>
    </dgm:pt>
    <dgm:pt modelId="{B58ABC37-447B-AC42-8E4F-D5C4F94B77E7}" type="pres">
      <dgm:prSet presAssocID="{F4E5DBAE-342E-3C45-839A-0AD8C8153CFB}" presName="spNode" presStyleCnt="0"/>
      <dgm:spPr/>
    </dgm:pt>
    <dgm:pt modelId="{4BF8917F-8383-D64D-88D1-56AA0000EC1B}" type="pres">
      <dgm:prSet presAssocID="{0166D949-ED4F-854B-94A6-6DE87539A07B}" presName="sibTrans" presStyleLbl="sibTrans1D1" presStyleIdx="3" presStyleCnt="4"/>
      <dgm:spPr/>
    </dgm:pt>
  </dgm:ptLst>
  <dgm:cxnLst>
    <dgm:cxn modelId="{8AB2FF15-8AC3-C247-B10B-22A975658DC9}" type="presOf" srcId="{11CEE350-181E-0A44-8DC5-89343530CC90}" destId="{DA3BEEFE-4485-9C47-8924-5918A9C0C005}" srcOrd="0" destOrd="0" presId="urn:microsoft.com/office/officeart/2005/8/layout/cycle6"/>
    <dgm:cxn modelId="{E9FC2E22-2CB8-7646-90D8-F4FB5C920565}" srcId="{7FB29958-7631-9041-A932-7F00AF34CDBB}" destId="{11CEE350-181E-0A44-8DC5-89343530CC90}" srcOrd="0" destOrd="0" parTransId="{D5073C74-4E2C-C64D-9979-A5CF420BD84E}" sibTransId="{FC72F277-BFB3-114D-9CBE-88FF49066D98}"/>
    <dgm:cxn modelId="{0972C42B-80DA-C640-8D07-16F617A6475C}" srcId="{7FB29958-7631-9041-A932-7F00AF34CDBB}" destId="{F4E5DBAE-342E-3C45-839A-0AD8C8153CFB}" srcOrd="3" destOrd="0" parTransId="{A60E4492-DC14-0843-8DA0-B00CC928C5C1}" sibTransId="{0166D949-ED4F-854B-94A6-6DE87539A07B}"/>
    <dgm:cxn modelId="{C7945F39-E3A7-A644-B230-99089EB13199}" type="presOf" srcId="{FC72F277-BFB3-114D-9CBE-88FF49066D98}" destId="{82FC3D7C-0DFD-8849-A655-C8F7BAC454FD}" srcOrd="0" destOrd="0" presId="urn:microsoft.com/office/officeart/2005/8/layout/cycle6"/>
    <dgm:cxn modelId="{D8E30C3C-EEA2-A546-8C97-04758CCB47FA}" type="presOf" srcId="{F4E5DBAE-342E-3C45-839A-0AD8C8153CFB}" destId="{F585375D-BD9D-824B-9BFD-756AA18D401A}" srcOrd="0" destOrd="0" presId="urn:microsoft.com/office/officeart/2005/8/layout/cycle6"/>
    <dgm:cxn modelId="{928EE34D-B93D-3B4C-B644-B342F8766AAC}" type="presOf" srcId="{EE30F18D-9945-0E49-9858-89BB2FB7A19F}" destId="{F0AF8E35-0519-A145-AAA4-308D4908D6AC}" srcOrd="0" destOrd="0" presId="urn:microsoft.com/office/officeart/2005/8/layout/cycle6"/>
    <dgm:cxn modelId="{3450BE5C-C721-294C-B44A-BA17AF083AC1}" type="presOf" srcId="{0166D949-ED4F-854B-94A6-6DE87539A07B}" destId="{4BF8917F-8383-D64D-88D1-56AA0000EC1B}" srcOrd="0" destOrd="0" presId="urn:microsoft.com/office/officeart/2005/8/layout/cycle6"/>
    <dgm:cxn modelId="{64225C82-A6F2-7A44-BC92-4D05900BAEBB}" type="presOf" srcId="{7FB29958-7631-9041-A932-7F00AF34CDBB}" destId="{4448A28C-43D0-3F4A-BC29-7454371B02D7}" srcOrd="0" destOrd="0" presId="urn:microsoft.com/office/officeart/2005/8/layout/cycle6"/>
    <dgm:cxn modelId="{202C5CC3-C592-6943-B354-56CAB9AB84B6}" srcId="{7FB29958-7631-9041-A932-7F00AF34CDBB}" destId="{6772DDA3-149F-BA4C-A590-0440D9AFBA82}" srcOrd="1" destOrd="0" parTransId="{14E6D3DB-5790-354E-84C5-09619C3280FF}" sibTransId="{EE30F18D-9945-0E49-9858-89BB2FB7A19F}"/>
    <dgm:cxn modelId="{C48710CB-5111-F94B-AEB1-96DE371668F4}" type="presOf" srcId="{CBC581BE-D08F-D943-914D-4C4D9FD11F90}" destId="{0270C75A-995E-4E4C-8187-E918C38FC1DF}" srcOrd="0" destOrd="0" presId="urn:microsoft.com/office/officeart/2005/8/layout/cycle6"/>
    <dgm:cxn modelId="{C4B9CBD4-00FC-8241-82B7-2D526192BEE5}" srcId="{7FB29958-7631-9041-A932-7F00AF34CDBB}" destId="{667122E7-B4F0-9F4D-814F-F9FD9F25F06C}" srcOrd="2" destOrd="0" parTransId="{90DB1FE0-DA83-B54A-B895-8C28B4F77351}" sibTransId="{CBC581BE-D08F-D943-914D-4C4D9FD11F90}"/>
    <dgm:cxn modelId="{583285E6-80A4-094C-A456-6F7539EAD84C}" type="presOf" srcId="{667122E7-B4F0-9F4D-814F-F9FD9F25F06C}" destId="{057EABAA-7E37-EE43-A8BF-5A0540F0DD8F}" srcOrd="0" destOrd="0" presId="urn:microsoft.com/office/officeart/2005/8/layout/cycle6"/>
    <dgm:cxn modelId="{764C54F7-7C7A-094C-ACB9-88711BAFB7E0}" type="presOf" srcId="{6772DDA3-149F-BA4C-A590-0440D9AFBA82}" destId="{80802936-CA06-6145-BA7B-FE36436028F0}" srcOrd="0" destOrd="0" presId="urn:microsoft.com/office/officeart/2005/8/layout/cycle6"/>
    <dgm:cxn modelId="{97579DA8-4768-E04F-80A6-2B422CC9AED6}" type="presParOf" srcId="{4448A28C-43D0-3F4A-BC29-7454371B02D7}" destId="{DA3BEEFE-4485-9C47-8924-5918A9C0C005}" srcOrd="0" destOrd="0" presId="urn:microsoft.com/office/officeart/2005/8/layout/cycle6"/>
    <dgm:cxn modelId="{17D162B5-0DEF-874E-8BEE-69118327622D}" type="presParOf" srcId="{4448A28C-43D0-3F4A-BC29-7454371B02D7}" destId="{126D4C3E-EBBA-F845-A5A3-E558451FCE89}" srcOrd="1" destOrd="0" presId="urn:microsoft.com/office/officeart/2005/8/layout/cycle6"/>
    <dgm:cxn modelId="{58C743D7-895B-4344-B027-8B289C44CCF0}" type="presParOf" srcId="{4448A28C-43D0-3F4A-BC29-7454371B02D7}" destId="{82FC3D7C-0DFD-8849-A655-C8F7BAC454FD}" srcOrd="2" destOrd="0" presId="urn:microsoft.com/office/officeart/2005/8/layout/cycle6"/>
    <dgm:cxn modelId="{7718E8D3-9C80-944E-A345-20333FB72C82}" type="presParOf" srcId="{4448A28C-43D0-3F4A-BC29-7454371B02D7}" destId="{80802936-CA06-6145-BA7B-FE36436028F0}" srcOrd="3" destOrd="0" presId="urn:microsoft.com/office/officeart/2005/8/layout/cycle6"/>
    <dgm:cxn modelId="{BE885804-4D84-5148-BE52-8D7D9E7CC996}" type="presParOf" srcId="{4448A28C-43D0-3F4A-BC29-7454371B02D7}" destId="{06BB5CF6-A472-8E47-91C6-7A640D4D2DDB}" srcOrd="4" destOrd="0" presId="urn:microsoft.com/office/officeart/2005/8/layout/cycle6"/>
    <dgm:cxn modelId="{5CCBB700-1E62-9245-83FA-5AA533EE8496}" type="presParOf" srcId="{4448A28C-43D0-3F4A-BC29-7454371B02D7}" destId="{F0AF8E35-0519-A145-AAA4-308D4908D6AC}" srcOrd="5" destOrd="0" presId="urn:microsoft.com/office/officeart/2005/8/layout/cycle6"/>
    <dgm:cxn modelId="{EF090A56-1329-E448-9EFE-898C78A76375}" type="presParOf" srcId="{4448A28C-43D0-3F4A-BC29-7454371B02D7}" destId="{057EABAA-7E37-EE43-A8BF-5A0540F0DD8F}" srcOrd="6" destOrd="0" presId="urn:microsoft.com/office/officeart/2005/8/layout/cycle6"/>
    <dgm:cxn modelId="{031B1A4C-4627-0449-8CFD-C26F2A8050F2}" type="presParOf" srcId="{4448A28C-43D0-3F4A-BC29-7454371B02D7}" destId="{4C8AB795-C518-DB4C-A792-19B3E546DCC6}" srcOrd="7" destOrd="0" presId="urn:microsoft.com/office/officeart/2005/8/layout/cycle6"/>
    <dgm:cxn modelId="{E3C41667-217D-1649-BC7C-36D0E518300E}" type="presParOf" srcId="{4448A28C-43D0-3F4A-BC29-7454371B02D7}" destId="{0270C75A-995E-4E4C-8187-E918C38FC1DF}" srcOrd="8" destOrd="0" presId="urn:microsoft.com/office/officeart/2005/8/layout/cycle6"/>
    <dgm:cxn modelId="{21EBA4B4-2821-A248-B0C1-2CBE63649E56}" type="presParOf" srcId="{4448A28C-43D0-3F4A-BC29-7454371B02D7}" destId="{F585375D-BD9D-824B-9BFD-756AA18D401A}" srcOrd="9" destOrd="0" presId="urn:microsoft.com/office/officeart/2005/8/layout/cycle6"/>
    <dgm:cxn modelId="{57238EB5-1369-414F-AA2B-C22B4A5DA4C5}" type="presParOf" srcId="{4448A28C-43D0-3F4A-BC29-7454371B02D7}" destId="{B58ABC37-447B-AC42-8E4F-D5C4F94B77E7}" srcOrd="10" destOrd="0" presId="urn:microsoft.com/office/officeart/2005/8/layout/cycle6"/>
    <dgm:cxn modelId="{A0C6A478-6A45-AD44-BD44-B31B2B5B4D9C}" type="presParOf" srcId="{4448A28C-43D0-3F4A-BC29-7454371B02D7}" destId="{4BF8917F-8383-D64D-88D1-56AA0000EC1B}" srcOrd="11"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601D86-B8D3-4295-B9BC-B5751C12264C}" type="doc">
      <dgm:prSet loTypeId="urn:microsoft.com/office/officeart/2005/8/layout/funnel1" loCatId="relationship" qsTypeId="urn:microsoft.com/office/officeart/2005/8/quickstyle/simple1" qsCatId="simple" csTypeId="urn:microsoft.com/office/officeart/2005/8/colors/colorful3" csCatId="colorful" phldr="1"/>
      <dgm:spPr/>
      <dgm:t>
        <a:bodyPr/>
        <a:lstStyle/>
        <a:p>
          <a:endParaRPr lang="en-US"/>
        </a:p>
      </dgm:t>
    </dgm:pt>
    <dgm:pt modelId="{73148DB9-F53D-490C-AEAB-54FE4183293C}">
      <dgm:prSet phldrT="[Text]"/>
      <dgm:spPr/>
      <dgm:t>
        <a:bodyPr/>
        <a:lstStyle/>
        <a:p>
          <a:r>
            <a:rPr lang="x-none" b="1" dirty="0">
              <a:latin typeface="Calibri"/>
              <a:cs typeface="Calibri"/>
            </a:rPr>
            <a:t>التعلم</a:t>
          </a:r>
          <a:endParaRPr lang="en-US" b="1" dirty="0">
            <a:latin typeface="Calibri"/>
            <a:cs typeface="Calibri"/>
          </a:endParaRPr>
        </a:p>
        <a:p>
          <a:r>
            <a:rPr lang="x-none" b="1" dirty="0">
              <a:latin typeface="Calibri"/>
              <a:cs typeface="Calibri"/>
            </a:rPr>
            <a:t>الالكتروني </a:t>
          </a:r>
          <a:endParaRPr lang="en-US" dirty="0">
            <a:latin typeface="Calibri"/>
            <a:cs typeface="Calibri"/>
          </a:endParaRPr>
        </a:p>
      </dgm:t>
    </dgm:pt>
    <dgm:pt modelId="{52E6839C-F945-4786-8C95-61207B97A4BD}" type="parTrans" cxnId="{082B388D-74BE-4586-9795-5179DF4D6A54}">
      <dgm:prSet/>
      <dgm:spPr/>
      <dgm:t>
        <a:bodyPr/>
        <a:lstStyle/>
        <a:p>
          <a:endParaRPr lang="en-US"/>
        </a:p>
      </dgm:t>
    </dgm:pt>
    <dgm:pt modelId="{6EC0E6CB-8406-482B-B499-E71A7DA0DA01}" type="sibTrans" cxnId="{082B388D-74BE-4586-9795-5179DF4D6A54}">
      <dgm:prSet/>
      <dgm:spPr/>
      <dgm:t>
        <a:bodyPr/>
        <a:lstStyle/>
        <a:p>
          <a:endParaRPr lang="en-US"/>
        </a:p>
      </dgm:t>
    </dgm:pt>
    <dgm:pt modelId="{8158AF0A-234B-4CD0-A457-0B14C7A588E6}">
      <dgm:prSet phldrT="[Text]"/>
      <dgm:spPr/>
      <dgm:t>
        <a:bodyPr/>
        <a:lstStyle/>
        <a:p>
          <a:r>
            <a:rPr lang="x-none" b="1" dirty="0">
              <a:latin typeface="Calibri"/>
              <a:cs typeface="Calibri"/>
            </a:rPr>
            <a:t>التعليم التقليدي </a:t>
          </a:r>
          <a:endParaRPr lang="en-US" dirty="0">
            <a:latin typeface="Calibri"/>
            <a:cs typeface="Calibri"/>
          </a:endParaRPr>
        </a:p>
      </dgm:t>
    </dgm:pt>
    <dgm:pt modelId="{725611F1-AAAB-4AA8-BF64-DE98C035D715}" type="parTrans" cxnId="{5C1DDAAF-48F1-4980-A8A8-41A7C0BDF630}">
      <dgm:prSet/>
      <dgm:spPr/>
      <dgm:t>
        <a:bodyPr/>
        <a:lstStyle/>
        <a:p>
          <a:endParaRPr lang="en-US"/>
        </a:p>
      </dgm:t>
    </dgm:pt>
    <dgm:pt modelId="{656266B1-45E8-492D-9D95-AED4959CAE95}" type="sibTrans" cxnId="{5C1DDAAF-48F1-4980-A8A8-41A7C0BDF630}">
      <dgm:prSet/>
      <dgm:spPr/>
      <dgm:t>
        <a:bodyPr/>
        <a:lstStyle/>
        <a:p>
          <a:endParaRPr lang="en-US"/>
        </a:p>
      </dgm:t>
    </dgm:pt>
    <dgm:pt modelId="{7D608A82-496D-445D-BA29-80CA967E4574}">
      <dgm:prSet phldrT="[Text]"/>
      <dgm:spPr/>
      <dgm:t>
        <a:bodyPr/>
        <a:lstStyle/>
        <a:p>
          <a:r>
            <a:rPr lang="x-none" dirty="0">
              <a:latin typeface="Calibri"/>
              <a:cs typeface="Calibri"/>
            </a:rPr>
            <a:t>التعليم المدمج </a:t>
          </a:r>
          <a:endParaRPr lang="en-US" dirty="0">
            <a:latin typeface="Calibri"/>
            <a:cs typeface="Calibri"/>
          </a:endParaRPr>
        </a:p>
      </dgm:t>
    </dgm:pt>
    <dgm:pt modelId="{AB817BC4-3E57-4A79-AE17-1F1803B9C6E6}" type="parTrans" cxnId="{8188171F-2549-4422-85AB-16EEDA431435}">
      <dgm:prSet/>
      <dgm:spPr/>
      <dgm:t>
        <a:bodyPr/>
        <a:lstStyle/>
        <a:p>
          <a:endParaRPr lang="en-US"/>
        </a:p>
      </dgm:t>
    </dgm:pt>
    <dgm:pt modelId="{5B53D08B-E7FC-411E-A334-34EEFB0EAA9A}" type="sibTrans" cxnId="{8188171F-2549-4422-85AB-16EEDA431435}">
      <dgm:prSet/>
      <dgm:spPr/>
      <dgm:t>
        <a:bodyPr/>
        <a:lstStyle/>
        <a:p>
          <a:endParaRPr lang="en-US"/>
        </a:p>
      </dgm:t>
    </dgm:pt>
    <dgm:pt modelId="{BAE957B0-95A0-406D-A826-43854F9740CD}">
      <dgm:prSet phldrT="[Text]"/>
      <dgm:spPr/>
      <dgm:t>
        <a:bodyPr/>
        <a:lstStyle/>
        <a:p>
          <a:r>
            <a:rPr lang="x-none" b="1" dirty="0">
              <a:solidFill>
                <a:schemeClr val="accent1">
                  <a:lumMod val="50000"/>
                </a:schemeClr>
              </a:solidFill>
              <a:latin typeface="Calibri"/>
              <a:cs typeface="Calibri"/>
            </a:rPr>
            <a:t>التعلم المدمج </a:t>
          </a:r>
          <a:endParaRPr lang="en-US" b="1" dirty="0">
            <a:solidFill>
              <a:schemeClr val="accent1">
                <a:lumMod val="50000"/>
              </a:schemeClr>
            </a:solidFill>
            <a:latin typeface="Calibri"/>
            <a:cs typeface="Calibri"/>
          </a:endParaRPr>
        </a:p>
      </dgm:t>
    </dgm:pt>
    <dgm:pt modelId="{A5CE39D6-87E8-41CA-A5D4-FD825E989CBA}" type="sibTrans" cxnId="{F5EFF946-B769-49D0-BDEE-BE245EA78079}">
      <dgm:prSet/>
      <dgm:spPr/>
      <dgm:t>
        <a:bodyPr/>
        <a:lstStyle/>
        <a:p>
          <a:endParaRPr lang="en-US"/>
        </a:p>
      </dgm:t>
    </dgm:pt>
    <dgm:pt modelId="{B3CF4481-9F8D-4726-8DA4-321D1ED6A0A2}" type="parTrans" cxnId="{F5EFF946-B769-49D0-BDEE-BE245EA78079}">
      <dgm:prSet/>
      <dgm:spPr/>
      <dgm:t>
        <a:bodyPr/>
        <a:lstStyle/>
        <a:p>
          <a:endParaRPr lang="en-US"/>
        </a:p>
      </dgm:t>
    </dgm:pt>
    <dgm:pt modelId="{D55EF7E3-8F91-40CE-9BBB-694818F087A1}" type="pres">
      <dgm:prSet presAssocID="{63601D86-B8D3-4295-B9BC-B5751C12264C}" presName="Name0" presStyleCnt="0">
        <dgm:presLayoutVars>
          <dgm:chMax val="4"/>
          <dgm:resizeHandles val="exact"/>
        </dgm:presLayoutVars>
      </dgm:prSet>
      <dgm:spPr/>
    </dgm:pt>
    <dgm:pt modelId="{6E5ED276-1156-4D8B-9B5A-1AAB013D4076}" type="pres">
      <dgm:prSet presAssocID="{63601D86-B8D3-4295-B9BC-B5751C12264C}" presName="ellipse" presStyleLbl="trBgShp" presStyleIdx="0" presStyleCnt="1"/>
      <dgm:spPr/>
    </dgm:pt>
    <dgm:pt modelId="{2CFE635B-6B6A-49D8-BBEA-D5671752E02C}" type="pres">
      <dgm:prSet presAssocID="{63601D86-B8D3-4295-B9BC-B5751C12264C}" presName="arrow1" presStyleLbl="fgShp" presStyleIdx="0" presStyleCnt="1"/>
      <dgm:spPr/>
    </dgm:pt>
    <dgm:pt modelId="{A4F69181-A3A5-422C-B88A-155EC71C0A7E}" type="pres">
      <dgm:prSet presAssocID="{63601D86-B8D3-4295-B9BC-B5751C12264C}" presName="rectangle" presStyleLbl="revTx" presStyleIdx="0" presStyleCnt="1">
        <dgm:presLayoutVars>
          <dgm:bulletEnabled val="1"/>
        </dgm:presLayoutVars>
      </dgm:prSet>
      <dgm:spPr/>
    </dgm:pt>
    <dgm:pt modelId="{8C87E826-06AF-4D98-95F6-EFBC7120F6DD}" type="pres">
      <dgm:prSet presAssocID="{8158AF0A-234B-4CD0-A457-0B14C7A588E6}" presName="item1" presStyleLbl="node1" presStyleIdx="0" presStyleCnt="3">
        <dgm:presLayoutVars>
          <dgm:bulletEnabled val="1"/>
        </dgm:presLayoutVars>
      </dgm:prSet>
      <dgm:spPr/>
    </dgm:pt>
    <dgm:pt modelId="{C5E3A1EB-968F-4341-84D1-7B9A610B8CC3}" type="pres">
      <dgm:prSet presAssocID="{7D608A82-496D-445D-BA29-80CA967E4574}" presName="item2" presStyleLbl="node1" presStyleIdx="1" presStyleCnt="3">
        <dgm:presLayoutVars>
          <dgm:bulletEnabled val="1"/>
        </dgm:presLayoutVars>
      </dgm:prSet>
      <dgm:spPr/>
    </dgm:pt>
    <dgm:pt modelId="{BB00119C-6C79-493F-94D3-A3A3F97B903E}" type="pres">
      <dgm:prSet presAssocID="{BAE957B0-95A0-406D-A826-43854F9740CD}" presName="item3" presStyleLbl="node1" presStyleIdx="2" presStyleCnt="3">
        <dgm:presLayoutVars>
          <dgm:bulletEnabled val="1"/>
        </dgm:presLayoutVars>
      </dgm:prSet>
      <dgm:spPr/>
    </dgm:pt>
    <dgm:pt modelId="{367ABCB9-FB42-4EA1-9EF4-AF48B3364077}" type="pres">
      <dgm:prSet presAssocID="{63601D86-B8D3-4295-B9BC-B5751C12264C}" presName="funnel" presStyleLbl="trAlignAcc1" presStyleIdx="0" presStyleCnt="1"/>
      <dgm:spPr/>
    </dgm:pt>
  </dgm:ptLst>
  <dgm:cxnLst>
    <dgm:cxn modelId="{C0601B1C-F9D0-414D-AC6B-190C0A3F185C}" type="presOf" srcId="{7D608A82-496D-445D-BA29-80CA967E4574}" destId="{8C87E826-06AF-4D98-95F6-EFBC7120F6DD}" srcOrd="0" destOrd="0" presId="urn:microsoft.com/office/officeart/2005/8/layout/funnel1"/>
    <dgm:cxn modelId="{8188171F-2549-4422-85AB-16EEDA431435}" srcId="{63601D86-B8D3-4295-B9BC-B5751C12264C}" destId="{7D608A82-496D-445D-BA29-80CA967E4574}" srcOrd="2" destOrd="0" parTransId="{AB817BC4-3E57-4A79-AE17-1F1803B9C6E6}" sibTransId="{5B53D08B-E7FC-411E-A334-34EEFB0EAA9A}"/>
    <dgm:cxn modelId="{13052829-8BA8-D849-8B77-4CB0D06A5D2B}" type="presOf" srcId="{8158AF0A-234B-4CD0-A457-0B14C7A588E6}" destId="{C5E3A1EB-968F-4341-84D1-7B9A610B8CC3}" srcOrd="0" destOrd="0" presId="urn:microsoft.com/office/officeart/2005/8/layout/funnel1"/>
    <dgm:cxn modelId="{F5EFF946-B769-49D0-BDEE-BE245EA78079}" srcId="{63601D86-B8D3-4295-B9BC-B5751C12264C}" destId="{BAE957B0-95A0-406D-A826-43854F9740CD}" srcOrd="3" destOrd="0" parTransId="{B3CF4481-9F8D-4726-8DA4-321D1ED6A0A2}" sibTransId="{A5CE39D6-87E8-41CA-A5D4-FD825E989CBA}"/>
    <dgm:cxn modelId="{082B388D-74BE-4586-9795-5179DF4D6A54}" srcId="{63601D86-B8D3-4295-B9BC-B5751C12264C}" destId="{73148DB9-F53D-490C-AEAB-54FE4183293C}" srcOrd="0" destOrd="0" parTransId="{52E6839C-F945-4786-8C95-61207B97A4BD}" sibTransId="{6EC0E6CB-8406-482B-B499-E71A7DA0DA01}"/>
    <dgm:cxn modelId="{5C1DDAAF-48F1-4980-A8A8-41A7C0BDF630}" srcId="{63601D86-B8D3-4295-B9BC-B5751C12264C}" destId="{8158AF0A-234B-4CD0-A457-0B14C7A588E6}" srcOrd="1" destOrd="0" parTransId="{725611F1-AAAB-4AA8-BF64-DE98C035D715}" sibTransId="{656266B1-45E8-492D-9D95-AED4959CAE95}"/>
    <dgm:cxn modelId="{57F161CE-76F7-7D45-95EE-A1A37B4AB7C9}" type="presOf" srcId="{BAE957B0-95A0-406D-A826-43854F9740CD}" destId="{A4F69181-A3A5-422C-B88A-155EC71C0A7E}" srcOrd="0" destOrd="0" presId="urn:microsoft.com/office/officeart/2005/8/layout/funnel1"/>
    <dgm:cxn modelId="{68AF3BE3-4BDF-E545-B340-31F4A15B3058}" type="presOf" srcId="{73148DB9-F53D-490C-AEAB-54FE4183293C}" destId="{BB00119C-6C79-493F-94D3-A3A3F97B903E}" srcOrd="0" destOrd="0" presId="urn:microsoft.com/office/officeart/2005/8/layout/funnel1"/>
    <dgm:cxn modelId="{EDDF3CEE-8591-B349-8157-DB3B22950934}" type="presOf" srcId="{63601D86-B8D3-4295-B9BC-B5751C12264C}" destId="{D55EF7E3-8F91-40CE-9BBB-694818F087A1}" srcOrd="0" destOrd="0" presId="urn:microsoft.com/office/officeart/2005/8/layout/funnel1"/>
    <dgm:cxn modelId="{F2E68E3A-F663-3C4E-ACBB-F2EAE04D2F11}" type="presParOf" srcId="{D55EF7E3-8F91-40CE-9BBB-694818F087A1}" destId="{6E5ED276-1156-4D8B-9B5A-1AAB013D4076}" srcOrd="0" destOrd="0" presId="urn:microsoft.com/office/officeart/2005/8/layout/funnel1"/>
    <dgm:cxn modelId="{CD66E47A-87E3-9142-8BCC-1AFC825901BF}" type="presParOf" srcId="{D55EF7E3-8F91-40CE-9BBB-694818F087A1}" destId="{2CFE635B-6B6A-49D8-BBEA-D5671752E02C}" srcOrd="1" destOrd="0" presId="urn:microsoft.com/office/officeart/2005/8/layout/funnel1"/>
    <dgm:cxn modelId="{E818A9D6-0235-A84F-AA7F-2F98F70AC2ED}" type="presParOf" srcId="{D55EF7E3-8F91-40CE-9BBB-694818F087A1}" destId="{A4F69181-A3A5-422C-B88A-155EC71C0A7E}" srcOrd="2" destOrd="0" presId="urn:microsoft.com/office/officeart/2005/8/layout/funnel1"/>
    <dgm:cxn modelId="{F9812257-B5EF-C84E-A12F-F22FF92190AB}" type="presParOf" srcId="{D55EF7E3-8F91-40CE-9BBB-694818F087A1}" destId="{8C87E826-06AF-4D98-95F6-EFBC7120F6DD}" srcOrd="3" destOrd="0" presId="urn:microsoft.com/office/officeart/2005/8/layout/funnel1"/>
    <dgm:cxn modelId="{FA8C2B6B-727A-794E-A2EC-BC82F9E876DD}" type="presParOf" srcId="{D55EF7E3-8F91-40CE-9BBB-694818F087A1}" destId="{C5E3A1EB-968F-4341-84D1-7B9A610B8CC3}" srcOrd="4" destOrd="0" presId="urn:microsoft.com/office/officeart/2005/8/layout/funnel1"/>
    <dgm:cxn modelId="{6D96FC34-E671-9E42-B8FB-EA20D660A599}" type="presParOf" srcId="{D55EF7E3-8F91-40CE-9BBB-694818F087A1}" destId="{BB00119C-6C79-493F-94D3-A3A3F97B903E}" srcOrd="5" destOrd="0" presId="urn:microsoft.com/office/officeart/2005/8/layout/funnel1"/>
    <dgm:cxn modelId="{3A370B2D-0E5A-804C-AC6B-7AA8ADB0BE57}" type="presParOf" srcId="{D55EF7E3-8F91-40CE-9BBB-694818F087A1}" destId="{367ABCB9-FB42-4EA1-9EF4-AF48B3364077}"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BEEFE-4485-9C47-8924-5918A9C0C005}">
      <dsp:nvSpPr>
        <dsp:cNvPr id="0" name=""/>
        <dsp:cNvSpPr/>
      </dsp:nvSpPr>
      <dsp:spPr>
        <a:xfrm>
          <a:off x="3563739" y="1411"/>
          <a:ext cx="1919361" cy="124758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r-SA" sz="3200" kern="1200" dirty="0"/>
            <a:t>التعلم الالكتروني</a:t>
          </a:r>
          <a:endParaRPr lang="en-US" sz="3200" kern="1200" dirty="0"/>
        </a:p>
      </dsp:txBody>
      <dsp:txXfrm>
        <a:off x="3624641" y="62313"/>
        <a:ext cx="1797557" cy="1125780"/>
      </dsp:txXfrm>
    </dsp:sp>
    <dsp:sp modelId="{82FC3D7C-0DFD-8849-A655-C8F7BAC454FD}">
      <dsp:nvSpPr>
        <dsp:cNvPr id="0" name=""/>
        <dsp:cNvSpPr/>
      </dsp:nvSpPr>
      <dsp:spPr>
        <a:xfrm>
          <a:off x="2463191" y="625204"/>
          <a:ext cx="4120456" cy="4120456"/>
        </a:xfrm>
        <a:custGeom>
          <a:avLst/>
          <a:gdLst/>
          <a:ahLst/>
          <a:cxnLst/>
          <a:rect l="0" t="0" r="0" b="0"/>
          <a:pathLst>
            <a:path>
              <a:moveTo>
                <a:pt x="3033720" y="244504"/>
              </a:moveTo>
              <a:arcTo wR="2060228" hR="2060228" stAng="17891867" swAng="2624564"/>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0802936-CA06-6145-BA7B-FE36436028F0}">
      <dsp:nvSpPr>
        <dsp:cNvPr id="0" name=""/>
        <dsp:cNvSpPr/>
      </dsp:nvSpPr>
      <dsp:spPr>
        <a:xfrm>
          <a:off x="5623967" y="2061640"/>
          <a:ext cx="1919361" cy="1247584"/>
        </a:xfrm>
        <a:prstGeom prst="round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r-SA" sz="3200" kern="1200" dirty="0"/>
            <a:t>التعلم المدمج</a:t>
          </a:r>
          <a:endParaRPr lang="en-US" sz="3200" kern="1200" dirty="0"/>
        </a:p>
      </dsp:txBody>
      <dsp:txXfrm>
        <a:off x="5684869" y="2122542"/>
        <a:ext cx="1797557" cy="1125780"/>
      </dsp:txXfrm>
    </dsp:sp>
    <dsp:sp modelId="{F0AF8E35-0519-A145-AAA4-308D4908D6AC}">
      <dsp:nvSpPr>
        <dsp:cNvPr id="0" name=""/>
        <dsp:cNvSpPr/>
      </dsp:nvSpPr>
      <dsp:spPr>
        <a:xfrm>
          <a:off x="2463191" y="625204"/>
          <a:ext cx="4120456" cy="4120456"/>
        </a:xfrm>
        <a:custGeom>
          <a:avLst/>
          <a:gdLst/>
          <a:ahLst/>
          <a:cxnLst/>
          <a:rect l="0" t="0" r="0" b="0"/>
          <a:pathLst>
            <a:path>
              <a:moveTo>
                <a:pt x="4018959" y="2698907"/>
              </a:moveTo>
              <a:arcTo wR="2060228" hR="2060228" stAng="1083570" swAng="2624564"/>
            </a:path>
          </a:pathLst>
        </a:custGeom>
        <a:noFill/>
        <a:ln w="9525" cap="flat" cmpd="sng" algn="ctr">
          <a:solidFill>
            <a:schemeClr val="accent3">
              <a:hueOff val="3750088"/>
              <a:satOff val="-5627"/>
              <a:lumOff val="-915"/>
              <a:alphaOff val="0"/>
            </a:schemeClr>
          </a:solidFill>
          <a:prstDash val="solid"/>
        </a:ln>
        <a:effectLst/>
      </dsp:spPr>
      <dsp:style>
        <a:lnRef idx="1">
          <a:scrgbClr r="0" g="0" b="0"/>
        </a:lnRef>
        <a:fillRef idx="0">
          <a:scrgbClr r="0" g="0" b="0"/>
        </a:fillRef>
        <a:effectRef idx="0">
          <a:scrgbClr r="0" g="0" b="0"/>
        </a:effectRef>
        <a:fontRef idx="minor"/>
      </dsp:style>
    </dsp:sp>
    <dsp:sp modelId="{057EABAA-7E37-EE43-A8BF-5A0540F0DD8F}">
      <dsp:nvSpPr>
        <dsp:cNvPr id="0" name=""/>
        <dsp:cNvSpPr/>
      </dsp:nvSpPr>
      <dsp:spPr>
        <a:xfrm>
          <a:off x="3563739" y="4121868"/>
          <a:ext cx="1919361" cy="1247584"/>
        </a:xfrm>
        <a:prstGeom prst="round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r-SA" sz="3200" kern="1200" dirty="0"/>
            <a:t>بيئات التعلم الالكترونية</a:t>
          </a:r>
          <a:endParaRPr lang="en-US" sz="3200" kern="1200" dirty="0"/>
        </a:p>
      </dsp:txBody>
      <dsp:txXfrm>
        <a:off x="3624641" y="4182770"/>
        <a:ext cx="1797557" cy="1125780"/>
      </dsp:txXfrm>
    </dsp:sp>
    <dsp:sp modelId="{0270C75A-995E-4E4C-8187-E918C38FC1DF}">
      <dsp:nvSpPr>
        <dsp:cNvPr id="0" name=""/>
        <dsp:cNvSpPr/>
      </dsp:nvSpPr>
      <dsp:spPr>
        <a:xfrm>
          <a:off x="2463191" y="625204"/>
          <a:ext cx="4120456" cy="4120456"/>
        </a:xfrm>
        <a:custGeom>
          <a:avLst/>
          <a:gdLst/>
          <a:ahLst/>
          <a:cxnLst/>
          <a:rect l="0" t="0" r="0" b="0"/>
          <a:pathLst>
            <a:path>
              <a:moveTo>
                <a:pt x="1086736" y="3875952"/>
              </a:moveTo>
              <a:arcTo wR="2060228" hR="2060228" stAng="7091867" swAng="2624564"/>
            </a:path>
          </a:pathLst>
        </a:custGeom>
        <a:noFill/>
        <a:ln w="9525" cap="flat" cmpd="sng" algn="ctr">
          <a:solidFill>
            <a:schemeClr val="accent3">
              <a:hueOff val="7500176"/>
              <a:satOff val="-11253"/>
              <a:lumOff val="-1830"/>
              <a:alphaOff val="0"/>
            </a:schemeClr>
          </a:solidFill>
          <a:prstDash val="solid"/>
        </a:ln>
        <a:effectLst/>
      </dsp:spPr>
      <dsp:style>
        <a:lnRef idx="1">
          <a:scrgbClr r="0" g="0" b="0"/>
        </a:lnRef>
        <a:fillRef idx="0">
          <a:scrgbClr r="0" g="0" b="0"/>
        </a:fillRef>
        <a:effectRef idx="0">
          <a:scrgbClr r="0" g="0" b="0"/>
        </a:effectRef>
        <a:fontRef idx="minor"/>
      </dsp:style>
    </dsp:sp>
    <dsp:sp modelId="{F585375D-BD9D-824B-9BFD-756AA18D401A}">
      <dsp:nvSpPr>
        <dsp:cNvPr id="0" name=""/>
        <dsp:cNvSpPr/>
      </dsp:nvSpPr>
      <dsp:spPr>
        <a:xfrm>
          <a:off x="1503511" y="2061640"/>
          <a:ext cx="1919361" cy="1247584"/>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r-SA" sz="3200" kern="1200" dirty="0"/>
            <a:t>الجامعات الافتراضية</a:t>
          </a:r>
          <a:endParaRPr lang="en-US" sz="3200" kern="1200" dirty="0"/>
        </a:p>
      </dsp:txBody>
      <dsp:txXfrm>
        <a:off x="1564413" y="2122542"/>
        <a:ext cx="1797557" cy="1125780"/>
      </dsp:txXfrm>
    </dsp:sp>
    <dsp:sp modelId="{4BF8917F-8383-D64D-88D1-56AA0000EC1B}">
      <dsp:nvSpPr>
        <dsp:cNvPr id="0" name=""/>
        <dsp:cNvSpPr/>
      </dsp:nvSpPr>
      <dsp:spPr>
        <a:xfrm>
          <a:off x="2463191" y="625204"/>
          <a:ext cx="4120456" cy="4120456"/>
        </a:xfrm>
        <a:custGeom>
          <a:avLst/>
          <a:gdLst/>
          <a:ahLst/>
          <a:cxnLst/>
          <a:rect l="0" t="0" r="0" b="0"/>
          <a:pathLst>
            <a:path>
              <a:moveTo>
                <a:pt x="101496" y="1421548"/>
              </a:moveTo>
              <a:arcTo wR="2060228" hR="2060228" stAng="11883570" swAng="2624564"/>
            </a:path>
          </a:pathLst>
        </a:custGeom>
        <a:noFill/>
        <a:ln w="9525" cap="flat" cmpd="sng" algn="ctr">
          <a:solidFill>
            <a:schemeClr val="accent3">
              <a:hueOff val="11250264"/>
              <a:satOff val="-16880"/>
              <a:lumOff val="-2745"/>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5ED276-1156-4D8B-9B5A-1AAB013D4076}">
      <dsp:nvSpPr>
        <dsp:cNvPr id="0" name=""/>
        <dsp:cNvSpPr/>
      </dsp:nvSpPr>
      <dsp:spPr>
        <a:xfrm>
          <a:off x="1404620" y="165099"/>
          <a:ext cx="3276600" cy="1137920"/>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FE635B-6B6A-49D8-BBEA-D5671752E02C}">
      <dsp:nvSpPr>
        <dsp:cNvPr id="0" name=""/>
        <dsp:cNvSpPr/>
      </dsp:nvSpPr>
      <dsp:spPr>
        <a:xfrm>
          <a:off x="2730500" y="2951479"/>
          <a:ext cx="635000" cy="406400"/>
        </a:xfrm>
        <a:prstGeom prst="down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F69181-A3A5-422C-B88A-155EC71C0A7E}">
      <dsp:nvSpPr>
        <dsp:cNvPr id="0" name=""/>
        <dsp:cNvSpPr/>
      </dsp:nvSpPr>
      <dsp:spPr>
        <a:xfrm>
          <a:off x="1524000" y="3276600"/>
          <a:ext cx="3048000" cy="76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x-none" sz="2700" b="1" kern="1200" dirty="0">
              <a:solidFill>
                <a:schemeClr val="accent1">
                  <a:lumMod val="50000"/>
                </a:schemeClr>
              </a:solidFill>
              <a:latin typeface="Calibri"/>
              <a:cs typeface="Calibri"/>
            </a:rPr>
            <a:t>التعلم المدمج </a:t>
          </a:r>
          <a:endParaRPr lang="en-US" sz="2700" b="1" kern="1200" dirty="0">
            <a:solidFill>
              <a:schemeClr val="accent1">
                <a:lumMod val="50000"/>
              </a:schemeClr>
            </a:solidFill>
            <a:latin typeface="Calibri"/>
            <a:cs typeface="Calibri"/>
          </a:endParaRPr>
        </a:p>
      </dsp:txBody>
      <dsp:txXfrm>
        <a:off x="1524000" y="3276600"/>
        <a:ext cx="3048000" cy="762000"/>
      </dsp:txXfrm>
    </dsp:sp>
    <dsp:sp modelId="{8C87E826-06AF-4D98-95F6-EFBC7120F6DD}">
      <dsp:nvSpPr>
        <dsp:cNvPr id="0" name=""/>
        <dsp:cNvSpPr/>
      </dsp:nvSpPr>
      <dsp:spPr>
        <a:xfrm>
          <a:off x="2595880" y="1390904"/>
          <a:ext cx="1143000" cy="114300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x-none" sz="1800" kern="1200" dirty="0">
              <a:latin typeface="Calibri"/>
              <a:cs typeface="Calibri"/>
            </a:rPr>
            <a:t>التعليم المدمج </a:t>
          </a:r>
          <a:endParaRPr lang="en-US" sz="1800" kern="1200" dirty="0">
            <a:latin typeface="Calibri"/>
            <a:cs typeface="Calibri"/>
          </a:endParaRPr>
        </a:p>
      </dsp:txBody>
      <dsp:txXfrm>
        <a:off x="2763268" y="1558292"/>
        <a:ext cx="808224" cy="808224"/>
      </dsp:txXfrm>
    </dsp:sp>
    <dsp:sp modelId="{C5E3A1EB-968F-4341-84D1-7B9A610B8CC3}">
      <dsp:nvSpPr>
        <dsp:cNvPr id="0" name=""/>
        <dsp:cNvSpPr/>
      </dsp:nvSpPr>
      <dsp:spPr>
        <a:xfrm>
          <a:off x="1778000" y="533399"/>
          <a:ext cx="1143000" cy="1143000"/>
        </a:xfrm>
        <a:prstGeom prst="ellipse">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x-none" sz="1800" b="1" kern="1200" dirty="0">
              <a:latin typeface="Calibri"/>
              <a:cs typeface="Calibri"/>
            </a:rPr>
            <a:t>التعليم التقليدي </a:t>
          </a:r>
          <a:endParaRPr lang="en-US" sz="1800" kern="1200" dirty="0">
            <a:latin typeface="Calibri"/>
            <a:cs typeface="Calibri"/>
          </a:endParaRPr>
        </a:p>
      </dsp:txBody>
      <dsp:txXfrm>
        <a:off x="1945388" y="700787"/>
        <a:ext cx="808224" cy="808224"/>
      </dsp:txXfrm>
    </dsp:sp>
    <dsp:sp modelId="{BB00119C-6C79-493F-94D3-A3A3F97B903E}">
      <dsp:nvSpPr>
        <dsp:cNvPr id="0" name=""/>
        <dsp:cNvSpPr/>
      </dsp:nvSpPr>
      <dsp:spPr>
        <a:xfrm>
          <a:off x="2946400" y="257047"/>
          <a:ext cx="1143000" cy="1143000"/>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x-none" sz="1800" b="1" kern="1200" dirty="0">
              <a:latin typeface="Calibri"/>
              <a:cs typeface="Calibri"/>
            </a:rPr>
            <a:t>التعلم</a:t>
          </a:r>
          <a:endParaRPr lang="en-US" sz="1800" b="1" kern="1200" dirty="0">
            <a:latin typeface="Calibri"/>
            <a:cs typeface="Calibri"/>
          </a:endParaRPr>
        </a:p>
        <a:p>
          <a:pPr marL="0" lvl="0" indent="0" algn="ctr" defTabSz="800100">
            <a:lnSpc>
              <a:spcPct val="90000"/>
            </a:lnSpc>
            <a:spcBef>
              <a:spcPct val="0"/>
            </a:spcBef>
            <a:spcAft>
              <a:spcPct val="35000"/>
            </a:spcAft>
            <a:buNone/>
          </a:pPr>
          <a:r>
            <a:rPr lang="x-none" sz="1800" b="1" kern="1200" dirty="0">
              <a:latin typeface="Calibri"/>
              <a:cs typeface="Calibri"/>
            </a:rPr>
            <a:t>الالكتروني </a:t>
          </a:r>
          <a:endParaRPr lang="en-US" sz="1800" kern="1200" dirty="0">
            <a:latin typeface="Calibri"/>
            <a:cs typeface="Calibri"/>
          </a:endParaRPr>
        </a:p>
      </dsp:txBody>
      <dsp:txXfrm>
        <a:off x="3113788" y="424435"/>
        <a:ext cx="808224" cy="808224"/>
      </dsp:txXfrm>
    </dsp:sp>
    <dsp:sp modelId="{367ABCB9-FB42-4EA1-9EF4-AF48B3364077}">
      <dsp:nvSpPr>
        <dsp:cNvPr id="0" name=""/>
        <dsp:cNvSpPr/>
      </dsp:nvSpPr>
      <dsp:spPr>
        <a:xfrm>
          <a:off x="1270000" y="25399"/>
          <a:ext cx="3556000" cy="2844800"/>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0.53894</cdr:x>
      <cdr:y>0.28461</cdr:y>
    </cdr:from>
    <cdr:to>
      <cdr:x>0.89813</cdr:x>
      <cdr:y>0.40651</cdr:y>
    </cdr:to>
    <cdr:sp macro="" textlink="">
      <cdr:nvSpPr>
        <cdr:cNvPr id="2" name="TextBox 1"/>
        <cdr:cNvSpPr txBox="1"/>
      </cdr:nvSpPr>
      <cdr:spPr>
        <a:xfrm xmlns:a="http://schemas.openxmlformats.org/drawingml/2006/main">
          <a:off x="1836737" y="1008697"/>
          <a:ext cx="1224136"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x-none" sz="1600" b="1" dirty="0">
              <a:solidFill>
                <a:schemeClr val="tx1"/>
              </a:solidFill>
              <a:latin typeface="Calibri"/>
              <a:cs typeface="Calibri"/>
            </a:rPr>
            <a:t>حضور مباشر</a:t>
          </a:r>
          <a:endParaRPr lang="en-US" sz="1600" b="1" dirty="0">
            <a:solidFill>
              <a:schemeClr val="tx1"/>
            </a:solidFill>
            <a:latin typeface="Calibri"/>
            <a:cs typeface="Calibri"/>
          </a:endParaRPr>
        </a:p>
      </cdr:txBody>
    </cdr:sp>
  </cdr:relSizeAnchor>
  <cdr:relSizeAnchor xmlns:cdr="http://schemas.openxmlformats.org/drawingml/2006/chartDrawing">
    <cdr:from>
      <cdr:x>0.28124</cdr:x>
      <cdr:y>0.6405</cdr:y>
    </cdr:from>
    <cdr:to>
      <cdr:x>0.78023</cdr:x>
      <cdr:y>0.72177</cdr:y>
    </cdr:to>
    <cdr:sp macro="" textlink="">
      <cdr:nvSpPr>
        <cdr:cNvPr id="3" name="TextBox 2"/>
        <cdr:cNvSpPr txBox="1"/>
      </cdr:nvSpPr>
      <cdr:spPr>
        <a:xfrm xmlns:a="http://schemas.openxmlformats.org/drawingml/2006/main">
          <a:off x="800075" y="2075827"/>
          <a:ext cx="1419551" cy="2633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x-none" sz="1600" b="1" dirty="0">
              <a:solidFill>
                <a:schemeClr val="tx1"/>
              </a:solidFill>
              <a:latin typeface="Calibri"/>
              <a:cs typeface="Calibri"/>
            </a:rPr>
            <a:t>حضور عن بعد</a:t>
          </a:r>
          <a:endParaRPr lang="en-US" sz="1600" b="1" dirty="0">
            <a:solidFill>
              <a:schemeClr val="tx1"/>
            </a:solidFill>
            <a:latin typeface="Calibri"/>
            <a:cs typeface="Calibri"/>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CCF627-2A96-1648-AA94-0F1D4BE9B48F}" type="datetimeFigureOut">
              <a:rPr lang="en-US" smtClean="0"/>
              <a:pPr/>
              <a:t>3/28/21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577B54-4D38-E246-87A4-C32EBD81FC4E}" type="slidenum">
              <a:rPr lang="en-US" smtClean="0"/>
              <a:pPr/>
              <a:t>‹#›</a:t>
            </a:fld>
            <a:endParaRPr lang="en-US"/>
          </a:p>
        </p:txBody>
      </p:sp>
    </p:spTree>
    <p:extLst>
      <p:ext uri="{BB962C8B-B14F-4D97-AF65-F5344CB8AC3E}">
        <p14:creationId xmlns:p14="http://schemas.microsoft.com/office/powerpoint/2010/main" val="26016286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1</a:t>
            </a:fld>
            <a:endParaRPr lang="en-US"/>
          </a:p>
        </p:txBody>
      </p:sp>
    </p:spTree>
    <p:extLst>
      <p:ext uri="{BB962C8B-B14F-4D97-AF65-F5344CB8AC3E}">
        <p14:creationId xmlns:p14="http://schemas.microsoft.com/office/powerpoint/2010/main" val="437607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10</a:t>
            </a:fld>
            <a:endParaRPr lang="en-US"/>
          </a:p>
        </p:txBody>
      </p:sp>
    </p:spTree>
    <p:extLst>
      <p:ext uri="{BB962C8B-B14F-4D97-AF65-F5344CB8AC3E}">
        <p14:creationId xmlns:p14="http://schemas.microsoft.com/office/powerpoint/2010/main" val="3064084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0577B54-4D38-E246-87A4-C32EBD81FC4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0577B54-4D38-E246-87A4-C32EBD81FC4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13</a:t>
            </a:fld>
            <a:endParaRPr lang="en-US"/>
          </a:p>
        </p:txBody>
      </p:sp>
    </p:spTree>
    <p:extLst>
      <p:ext uri="{BB962C8B-B14F-4D97-AF65-F5344CB8AC3E}">
        <p14:creationId xmlns:p14="http://schemas.microsoft.com/office/powerpoint/2010/main" val="2865379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14</a:t>
            </a:fld>
            <a:endParaRPr lang="en-US"/>
          </a:p>
        </p:txBody>
      </p:sp>
    </p:spTree>
    <p:extLst>
      <p:ext uri="{BB962C8B-B14F-4D97-AF65-F5344CB8AC3E}">
        <p14:creationId xmlns:p14="http://schemas.microsoft.com/office/powerpoint/2010/main" val="1178534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15</a:t>
            </a:fld>
            <a:endParaRPr lang="en-US"/>
          </a:p>
        </p:txBody>
      </p:sp>
    </p:spTree>
    <p:extLst>
      <p:ext uri="{BB962C8B-B14F-4D97-AF65-F5344CB8AC3E}">
        <p14:creationId xmlns:p14="http://schemas.microsoft.com/office/powerpoint/2010/main" val="1262331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16</a:t>
            </a:fld>
            <a:endParaRPr lang="en-US"/>
          </a:p>
        </p:txBody>
      </p:sp>
    </p:spTree>
    <p:extLst>
      <p:ext uri="{BB962C8B-B14F-4D97-AF65-F5344CB8AC3E}">
        <p14:creationId xmlns:p14="http://schemas.microsoft.com/office/powerpoint/2010/main" val="3973634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17</a:t>
            </a:fld>
            <a:endParaRPr lang="en-US"/>
          </a:p>
        </p:txBody>
      </p:sp>
    </p:spTree>
    <p:extLst>
      <p:ext uri="{BB962C8B-B14F-4D97-AF65-F5344CB8AC3E}">
        <p14:creationId xmlns:p14="http://schemas.microsoft.com/office/powerpoint/2010/main" val="3099418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18</a:t>
            </a:fld>
            <a:endParaRPr lang="en-US"/>
          </a:p>
        </p:txBody>
      </p:sp>
    </p:spTree>
    <p:extLst>
      <p:ext uri="{BB962C8B-B14F-4D97-AF65-F5344CB8AC3E}">
        <p14:creationId xmlns:p14="http://schemas.microsoft.com/office/powerpoint/2010/main" val="3069609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19</a:t>
            </a:fld>
            <a:endParaRPr lang="en-US"/>
          </a:p>
        </p:txBody>
      </p:sp>
    </p:spTree>
    <p:extLst>
      <p:ext uri="{BB962C8B-B14F-4D97-AF65-F5344CB8AC3E}">
        <p14:creationId xmlns:p14="http://schemas.microsoft.com/office/powerpoint/2010/main" val="2656159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2</a:t>
            </a:fld>
            <a:endParaRPr lang="en-US"/>
          </a:p>
        </p:txBody>
      </p:sp>
    </p:spTree>
    <p:extLst>
      <p:ext uri="{BB962C8B-B14F-4D97-AF65-F5344CB8AC3E}">
        <p14:creationId xmlns:p14="http://schemas.microsoft.com/office/powerpoint/2010/main" val="3159884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20</a:t>
            </a:fld>
            <a:endParaRPr lang="en-US"/>
          </a:p>
        </p:txBody>
      </p:sp>
    </p:spTree>
    <p:extLst>
      <p:ext uri="{BB962C8B-B14F-4D97-AF65-F5344CB8AC3E}">
        <p14:creationId xmlns:p14="http://schemas.microsoft.com/office/powerpoint/2010/main" val="3587909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21</a:t>
            </a:fld>
            <a:endParaRPr lang="en-US"/>
          </a:p>
        </p:txBody>
      </p:sp>
    </p:spTree>
    <p:extLst>
      <p:ext uri="{BB962C8B-B14F-4D97-AF65-F5344CB8AC3E}">
        <p14:creationId xmlns:p14="http://schemas.microsoft.com/office/powerpoint/2010/main" val="3480283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22</a:t>
            </a:fld>
            <a:endParaRPr lang="en-US"/>
          </a:p>
        </p:txBody>
      </p:sp>
    </p:spTree>
    <p:extLst>
      <p:ext uri="{BB962C8B-B14F-4D97-AF65-F5344CB8AC3E}">
        <p14:creationId xmlns:p14="http://schemas.microsoft.com/office/powerpoint/2010/main" val="2068209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23</a:t>
            </a:fld>
            <a:endParaRPr lang="en-US"/>
          </a:p>
        </p:txBody>
      </p:sp>
    </p:spTree>
    <p:extLst>
      <p:ext uri="{BB962C8B-B14F-4D97-AF65-F5344CB8AC3E}">
        <p14:creationId xmlns:p14="http://schemas.microsoft.com/office/powerpoint/2010/main" val="28279767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24</a:t>
            </a:fld>
            <a:endParaRPr lang="en-US"/>
          </a:p>
        </p:txBody>
      </p:sp>
    </p:spTree>
    <p:extLst>
      <p:ext uri="{BB962C8B-B14F-4D97-AF65-F5344CB8AC3E}">
        <p14:creationId xmlns:p14="http://schemas.microsoft.com/office/powerpoint/2010/main" val="4222588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25</a:t>
            </a:fld>
            <a:endParaRPr lang="en-US"/>
          </a:p>
        </p:txBody>
      </p:sp>
    </p:spTree>
    <p:extLst>
      <p:ext uri="{BB962C8B-B14F-4D97-AF65-F5344CB8AC3E}">
        <p14:creationId xmlns:p14="http://schemas.microsoft.com/office/powerpoint/2010/main" val="94911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26</a:t>
            </a:fld>
            <a:endParaRPr lang="en-US"/>
          </a:p>
        </p:txBody>
      </p:sp>
    </p:spTree>
    <p:extLst>
      <p:ext uri="{BB962C8B-B14F-4D97-AF65-F5344CB8AC3E}">
        <p14:creationId xmlns:p14="http://schemas.microsoft.com/office/powerpoint/2010/main" val="14000945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27</a:t>
            </a:fld>
            <a:endParaRPr lang="en-US"/>
          </a:p>
        </p:txBody>
      </p:sp>
    </p:spTree>
    <p:extLst>
      <p:ext uri="{BB962C8B-B14F-4D97-AF65-F5344CB8AC3E}">
        <p14:creationId xmlns:p14="http://schemas.microsoft.com/office/powerpoint/2010/main" val="288269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28</a:t>
            </a:fld>
            <a:endParaRPr lang="en-US"/>
          </a:p>
        </p:txBody>
      </p:sp>
    </p:spTree>
    <p:extLst>
      <p:ext uri="{BB962C8B-B14F-4D97-AF65-F5344CB8AC3E}">
        <p14:creationId xmlns:p14="http://schemas.microsoft.com/office/powerpoint/2010/main" val="19351899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29</a:t>
            </a:fld>
            <a:endParaRPr lang="en-US"/>
          </a:p>
        </p:txBody>
      </p:sp>
    </p:spTree>
    <p:extLst>
      <p:ext uri="{BB962C8B-B14F-4D97-AF65-F5344CB8AC3E}">
        <p14:creationId xmlns:p14="http://schemas.microsoft.com/office/powerpoint/2010/main" val="2272490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80CBFEE-F0D9-4CEC-9FFE-B832874A9756}" type="slidenum">
              <a:rPr lang="en-US" smtClean="0"/>
              <a:pPr/>
              <a:t>3</a:t>
            </a:fld>
            <a:endParaRPr lang="en-US"/>
          </a:p>
        </p:txBody>
      </p:sp>
    </p:spTree>
    <p:extLst>
      <p:ext uri="{BB962C8B-B14F-4D97-AF65-F5344CB8AC3E}">
        <p14:creationId xmlns:p14="http://schemas.microsoft.com/office/powerpoint/2010/main" val="36618180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30</a:t>
            </a:fld>
            <a:endParaRPr lang="en-US"/>
          </a:p>
        </p:txBody>
      </p:sp>
    </p:spTree>
    <p:extLst>
      <p:ext uri="{BB962C8B-B14F-4D97-AF65-F5344CB8AC3E}">
        <p14:creationId xmlns:p14="http://schemas.microsoft.com/office/powerpoint/2010/main" val="22724903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31</a:t>
            </a:fld>
            <a:endParaRPr lang="en-US"/>
          </a:p>
        </p:txBody>
      </p:sp>
    </p:spTree>
    <p:extLst>
      <p:ext uri="{BB962C8B-B14F-4D97-AF65-F5344CB8AC3E}">
        <p14:creationId xmlns:p14="http://schemas.microsoft.com/office/powerpoint/2010/main" val="36005981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32</a:t>
            </a:fld>
            <a:endParaRPr lang="en-US"/>
          </a:p>
        </p:txBody>
      </p:sp>
    </p:spTree>
    <p:extLst>
      <p:ext uri="{BB962C8B-B14F-4D97-AF65-F5344CB8AC3E}">
        <p14:creationId xmlns:p14="http://schemas.microsoft.com/office/powerpoint/2010/main" val="4218210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33</a:t>
            </a:fld>
            <a:endParaRPr lang="en-US"/>
          </a:p>
        </p:txBody>
      </p:sp>
    </p:spTree>
    <p:extLst>
      <p:ext uri="{BB962C8B-B14F-4D97-AF65-F5344CB8AC3E}">
        <p14:creationId xmlns:p14="http://schemas.microsoft.com/office/powerpoint/2010/main" val="40049818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34</a:t>
            </a:fld>
            <a:endParaRPr lang="en-US"/>
          </a:p>
        </p:txBody>
      </p:sp>
    </p:spTree>
    <p:extLst>
      <p:ext uri="{BB962C8B-B14F-4D97-AF65-F5344CB8AC3E}">
        <p14:creationId xmlns:p14="http://schemas.microsoft.com/office/powerpoint/2010/main" val="14379345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35</a:t>
            </a:fld>
            <a:endParaRPr lang="en-US"/>
          </a:p>
        </p:txBody>
      </p:sp>
    </p:spTree>
    <p:extLst>
      <p:ext uri="{BB962C8B-B14F-4D97-AF65-F5344CB8AC3E}">
        <p14:creationId xmlns:p14="http://schemas.microsoft.com/office/powerpoint/2010/main" val="13228480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36</a:t>
            </a:fld>
            <a:endParaRPr lang="en-US"/>
          </a:p>
        </p:txBody>
      </p:sp>
    </p:spTree>
    <p:extLst>
      <p:ext uri="{BB962C8B-B14F-4D97-AF65-F5344CB8AC3E}">
        <p14:creationId xmlns:p14="http://schemas.microsoft.com/office/powerpoint/2010/main" val="34595417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37</a:t>
            </a:fld>
            <a:endParaRPr lang="en-US"/>
          </a:p>
        </p:txBody>
      </p:sp>
    </p:spTree>
    <p:extLst>
      <p:ext uri="{BB962C8B-B14F-4D97-AF65-F5344CB8AC3E}">
        <p14:creationId xmlns:p14="http://schemas.microsoft.com/office/powerpoint/2010/main" val="2352276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38</a:t>
            </a:fld>
            <a:endParaRPr lang="en-US"/>
          </a:p>
        </p:txBody>
      </p:sp>
    </p:spTree>
    <p:extLst>
      <p:ext uri="{BB962C8B-B14F-4D97-AF65-F5344CB8AC3E}">
        <p14:creationId xmlns:p14="http://schemas.microsoft.com/office/powerpoint/2010/main" val="7904511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39</a:t>
            </a:fld>
            <a:endParaRPr lang="en-US"/>
          </a:p>
        </p:txBody>
      </p:sp>
    </p:spTree>
    <p:extLst>
      <p:ext uri="{BB962C8B-B14F-4D97-AF65-F5344CB8AC3E}">
        <p14:creationId xmlns:p14="http://schemas.microsoft.com/office/powerpoint/2010/main" val="1721629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4</a:t>
            </a:fld>
            <a:endParaRPr lang="en-US"/>
          </a:p>
        </p:txBody>
      </p:sp>
    </p:spTree>
    <p:extLst>
      <p:ext uri="{BB962C8B-B14F-4D97-AF65-F5344CB8AC3E}">
        <p14:creationId xmlns:p14="http://schemas.microsoft.com/office/powerpoint/2010/main" val="22724903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40</a:t>
            </a:fld>
            <a:endParaRPr lang="en-US"/>
          </a:p>
        </p:txBody>
      </p:sp>
    </p:spTree>
    <p:extLst>
      <p:ext uri="{BB962C8B-B14F-4D97-AF65-F5344CB8AC3E}">
        <p14:creationId xmlns:p14="http://schemas.microsoft.com/office/powerpoint/2010/main" val="12570196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41</a:t>
            </a:fld>
            <a:endParaRPr lang="en-US"/>
          </a:p>
        </p:txBody>
      </p:sp>
    </p:spTree>
    <p:extLst>
      <p:ext uri="{BB962C8B-B14F-4D97-AF65-F5344CB8AC3E}">
        <p14:creationId xmlns:p14="http://schemas.microsoft.com/office/powerpoint/2010/main" val="12116416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80CBFEE-F0D9-4CEC-9FFE-B832874A9756}" type="slidenum">
              <a:rPr lang="en-US" smtClean="0"/>
              <a:pPr/>
              <a:t>42</a:t>
            </a:fld>
            <a:endParaRPr lang="en-US"/>
          </a:p>
        </p:txBody>
      </p:sp>
    </p:spTree>
    <p:extLst>
      <p:ext uri="{BB962C8B-B14F-4D97-AF65-F5344CB8AC3E}">
        <p14:creationId xmlns:p14="http://schemas.microsoft.com/office/powerpoint/2010/main" val="3735068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43</a:t>
            </a:fld>
            <a:endParaRPr lang="en-US"/>
          </a:p>
        </p:txBody>
      </p:sp>
    </p:spTree>
    <p:extLst>
      <p:ext uri="{BB962C8B-B14F-4D97-AF65-F5344CB8AC3E}">
        <p14:creationId xmlns:p14="http://schemas.microsoft.com/office/powerpoint/2010/main" val="16819173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44</a:t>
            </a:fld>
            <a:endParaRPr lang="en-US"/>
          </a:p>
        </p:txBody>
      </p:sp>
    </p:spTree>
    <p:extLst>
      <p:ext uri="{BB962C8B-B14F-4D97-AF65-F5344CB8AC3E}">
        <p14:creationId xmlns:p14="http://schemas.microsoft.com/office/powerpoint/2010/main" val="3066204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45</a:t>
            </a:fld>
            <a:endParaRPr lang="en-US"/>
          </a:p>
        </p:txBody>
      </p:sp>
    </p:spTree>
    <p:extLst>
      <p:ext uri="{BB962C8B-B14F-4D97-AF65-F5344CB8AC3E}">
        <p14:creationId xmlns:p14="http://schemas.microsoft.com/office/powerpoint/2010/main" val="5647054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46</a:t>
            </a:fld>
            <a:endParaRPr lang="en-US"/>
          </a:p>
        </p:txBody>
      </p:sp>
    </p:spTree>
    <p:extLst>
      <p:ext uri="{BB962C8B-B14F-4D97-AF65-F5344CB8AC3E}">
        <p14:creationId xmlns:p14="http://schemas.microsoft.com/office/powerpoint/2010/main" val="39847132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47</a:t>
            </a:fld>
            <a:endParaRPr lang="en-US"/>
          </a:p>
        </p:txBody>
      </p:sp>
    </p:spTree>
    <p:extLst>
      <p:ext uri="{BB962C8B-B14F-4D97-AF65-F5344CB8AC3E}">
        <p14:creationId xmlns:p14="http://schemas.microsoft.com/office/powerpoint/2010/main" val="9163383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48</a:t>
            </a:fld>
            <a:endParaRPr lang="en-US"/>
          </a:p>
        </p:txBody>
      </p:sp>
    </p:spTree>
    <p:extLst>
      <p:ext uri="{BB962C8B-B14F-4D97-AF65-F5344CB8AC3E}">
        <p14:creationId xmlns:p14="http://schemas.microsoft.com/office/powerpoint/2010/main" val="13617774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49</a:t>
            </a:fld>
            <a:endParaRPr lang="en-US"/>
          </a:p>
        </p:txBody>
      </p:sp>
    </p:spTree>
    <p:extLst>
      <p:ext uri="{BB962C8B-B14F-4D97-AF65-F5344CB8AC3E}">
        <p14:creationId xmlns:p14="http://schemas.microsoft.com/office/powerpoint/2010/main" val="1438664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5</a:t>
            </a:fld>
            <a:endParaRPr lang="en-US"/>
          </a:p>
        </p:txBody>
      </p:sp>
    </p:spTree>
    <p:extLst>
      <p:ext uri="{BB962C8B-B14F-4D97-AF65-F5344CB8AC3E}">
        <p14:creationId xmlns:p14="http://schemas.microsoft.com/office/powerpoint/2010/main" val="42832752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50</a:t>
            </a:fld>
            <a:endParaRPr lang="en-US"/>
          </a:p>
        </p:txBody>
      </p:sp>
    </p:spTree>
    <p:extLst>
      <p:ext uri="{BB962C8B-B14F-4D97-AF65-F5344CB8AC3E}">
        <p14:creationId xmlns:p14="http://schemas.microsoft.com/office/powerpoint/2010/main" val="31019479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51</a:t>
            </a:fld>
            <a:endParaRPr lang="en-US"/>
          </a:p>
        </p:txBody>
      </p:sp>
    </p:spTree>
    <p:extLst>
      <p:ext uri="{BB962C8B-B14F-4D97-AF65-F5344CB8AC3E}">
        <p14:creationId xmlns:p14="http://schemas.microsoft.com/office/powerpoint/2010/main" val="36723995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52</a:t>
            </a:fld>
            <a:endParaRPr lang="en-US"/>
          </a:p>
        </p:txBody>
      </p:sp>
    </p:spTree>
    <p:extLst>
      <p:ext uri="{BB962C8B-B14F-4D97-AF65-F5344CB8AC3E}">
        <p14:creationId xmlns:p14="http://schemas.microsoft.com/office/powerpoint/2010/main" val="3958521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53</a:t>
            </a:fld>
            <a:endParaRPr lang="en-US"/>
          </a:p>
        </p:txBody>
      </p:sp>
    </p:spTree>
    <p:extLst>
      <p:ext uri="{BB962C8B-B14F-4D97-AF65-F5344CB8AC3E}">
        <p14:creationId xmlns:p14="http://schemas.microsoft.com/office/powerpoint/2010/main" val="30111959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54</a:t>
            </a:fld>
            <a:endParaRPr lang="en-US"/>
          </a:p>
        </p:txBody>
      </p:sp>
    </p:spTree>
    <p:extLst>
      <p:ext uri="{BB962C8B-B14F-4D97-AF65-F5344CB8AC3E}">
        <p14:creationId xmlns:p14="http://schemas.microsoft.com/office/powerpoint/2010/main" val="32795137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55</a:t>
            </a:fld>
            <a:endParaRPr lang="en-US"/>
          </a:p>
        </p:txBody>
      </p:sp>
    </p:spTree>
    <p:extLst>
      <p:ext uri="{BB962C8B-B14F-4D97-AF65-F5344CB8AC3E}">
        <p14:creationId xmlns:p14="http://schemas.microsoft.com/office/powerpoint/2010/main" val="3257799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56</a:t>
            </a:fld>
            <a:endParaRPr lang="en-US"/>
          </a:p>
        </p:txBody>
      </p:sp>
    </p:spTree>
    <p:extLst>
      <p:ext uri="{BB962C8B-B14F-4D97-AF65-F5344CB8AC3E}">
        <p14:creationId xmlns:p14="http://schemas.microsoft.com/office/powerpoint/2010/main" val="21180010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57</a:t>
            </a:fld>
            <a:endParaRPr lang="en-US"/>
          </a:p>
        </p:txBody>
      </p:sp>
    </p:spTree>
    <p:extLst>
      <p:ext uri="{BB962C8B-B14F-4D97-AF65-F5344CB8AC3E}">
        <p14:creationId xmlns:p14="http://schemas.microsoft.com/office/powerpoint/2010/main" val="38536802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58</a:t>
            </a:fld>
            <a:endParaRPr lang="en-US"/>
          </a:p>
        </p:txBody>
      </p:sp>
    </p:spTree>
    <p:extLst>
      <p:ext uri="{BB962C8B-B14F-4D97-AF65-F5344CB8AC3E}">
        <p14:creationId xmlns:p14="http://schemas.microsoft.com/office/powerpoint/2010/main" val="18891059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59</a:t>
            </a:fld>
            <a:endParaRPr lang="en-US"/>
          </a:p>
        </p:txBody>
      </p:sp>
    </p:spTree>
    <p:extLst>
      <p:ext uri="{BB962C8B-B14F-4D97-AF65-F5344CB8AC3E}">
        <p14:creationId xmlns:p14="http://schemas.microsoft.com/office/powerpoint/2010/main" val="1166616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0577B54-4D38-E246-87A4-C32EBD81FC4E}"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60</a:t>
            </a:fld>
            <a:endParaRPr lang="en-US"/>
          </a:p>
        </p:txBody>
      </p:sp>
    </p:spTree>
    <p:extLst>
      <p:ext uri="{BB962C8B-B14F-4D97-AF65-F5344CB8AC3E}">
        <p14:creationId xmlns:p14="http://schemas.microsoft.com/office/powerpoint/2010/main" val="3622971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61</a:t>
            </a:fld>
            <a:endParaRPr lang="en-US"/>
          </a:p>
        </p:txBody>
      </p:sp>
    </p:spTree>
    <p:extLst>
      <p:ext uri="{BB962C8B-B14F-4D97-AF65-F5344CB8AC3E}">
        <p14:creationId xmlns:p14="http://schemas.microsoft.com/office/powerpoint/2010/main" val="30630019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62</a:t>
            </a:fld>
            <a:endParaRPr lang="en-US"/>
          </a:p>
        </p:txBody>
      </p:sp>
    </p:spTree>
    <p:extLst>
      <p:ext uri="{BB962C8B-B14F-4D97-AF65-F5344CB8AC3E}">
        <p14:creationId xmlns:p14="http://schemas.microsoft.com/office/powerpoint/2010/main" val="3448260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63</a:t>
            </a:fld>
            <a:endParaRPr lang="en-US"/>
          </a:p>
        </p:txBody>
      </p:sp>
    </p:spTree>
    <p:extLst>
      <p:ext uri="{BB962C8B-B14F-4D97-AF65-F5344CB8AC3E}">
        <p14:creationId xmlns:p14="http://schemas.microsoft.com/office/powerpoint/2010/main" val="40482020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64</a:t>
            </a:fld>
            <a:endParaRPr lang="en-US"/>
          </a:p>
        </p:txBody>
      </p:sp>
    </p:spTree>
    <p:extLst>
      <p:ext uri="{BB962C8B-B14F-4D97-AF65-F5344CB8AC3E}">
        <p14:creationId xmlns:p14="http://schemas.microsoft.com/office/powerpoint/2010/main" val="114798622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65</a:t>
            </a:fld>
            <a:endParaRPr lang="en-US"/>
          </a:p>
        </p:txBody>
      </p:sp>
    </p:spTree>
    <p:extLst>
      <p:ext uri="{BB962C8B-B14F-4D97-AF65-F5344CB8AC3E}">
        <p14:creationId xmlns:p14="http://schemas.microsoft.com/office/powerpoint/2010/main" val="27267952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66</a:t>
            </a:fld>
            <a:endParaRPr lang="en-US"/>
          </a:p>
        </p:txBody>
      </p:sp>
    </p:spTree>
    <p:extLst>
      <p:ext uri="{BB962C8B-B14F-4D97-AF65-F5344CB8AC3E}">
        <p14:creationId xmlns:p14="http://schemas.microsoft.com/office/powerpoint/2010/main" val="32749381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67</a:t>
            </a:fld>
            <a:endParaRPr lang="en-US"/>
          </a:p>
        </p:txBody>
      </p:sp>
    </p:spTree>
    <p:extLst>
      <p:ext uri="{BB962C8B-B14F-4D97-AF65-F5344CB8AC3E}">
        <p14:creationId xmlns:p14="http://schemas.microsoft.com/office/powerpoint/2010/main" val="9993414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68</a:t>
            </a:fld>
            <a:endParaRPr lang="en-US"/>
          </a:p>
        </p:txBody>
      </p:sp>
    </p:spTree>
    <p:extLst>
      <p:ext uri="{BB962C8B-B14F-4D97-AF65-F5344CB8AC3E}">
        <p14:creationId xmlns:p14="http://schemas.microsoft.com/office/powerpoint/2010/main" val="35047493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69</a:t>
            </a:fld>
            <a:endParaRPr lang="en-US"/>
          </a:p>
        </p:txBody>
      </p:sp>
    </p:spTree>
    <p:extLst>
      <p:ext uri="{BB962C8B-B14F-4D97-AF65-F5344CB8AC3E}">
        <p14:creationId xmlns:p14="http://schemas.microsoft.com/office/powerpoint/2010/main" val="1147986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7</a:t>
            </a:fld>
            <a:endParaRPr lang="en-US"/>
          </a:p>
        </p:txBody>
      </p:sp>
    </p:spTree>
    <p:extLst>
      <p:ext uri="{BB962C8B-B14F-4D97-AF65-F5344CB8AC3E}">
        <p14:creationId xmlns:p14="http://schemas.microsoft.com/office/powerpoint/2010/main" val="268030079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70</a:t>
            </a:fld>
            <a:endParaRPr lang="en-US"/>
          </a:p>
        </p:txBody>
      </p:sp>
    </p:spTree>
    <p:extLst>
      <p:ext uri="{BB962C8B-B14F-4D97-AF65-F5344CB8AC3E}">
        <p14:creationId xmlns:p14="http://schemas.microsoft.com/office/powerpoint/2010/main" val="6769825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71</a:t>
            </a:fld>
            <a:endParaRPr lang="en-US"/>
          </a:p>
        </p:txBody>
      </p:sp>
    </p:spTree>
    <p:extLst>
      <p:ext uri="{BB962C8B-B14F-4D97-AF65-F5344CB8AC3E}">
        <p14:creationId xmlns:p14="http://schemas.microsoft.com/office/powerpoint/2010/main" val="374174054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72</a:t>
            </a:fld>
            <a:endParaRPr lang="en-US"/>
          </a:p>
        </p:txBody>
      </p:sp>
    </p:spTree>
    <p:extLst>
      <p:ext uri="{BB962C8B-B14F-4D97-AF65-F5344CB8AC3E}">
        <p14:creationId xmlns:p14="http://schemas.microsoft.com/office/powerpoint/2010/main" val="38785726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4FFFBFB-CD2A-45B4-85B6-485D2CBAEBF5}" type="slidenum">
              <a:rPr lang="en-US" smtClean="0"/>
              <a:pPr/>
              <a:t>73</a:t>
            </a:fld>
            <a:endParaRPr lang="en-US"/>
          </a:p>
        </p:txBody>
      </p:sp>
    </p:spTree>
    <p:extLst>
      <p:ext uri="{BB962C8B-B14F-4D97-AF65-F5344CB8AC3E}">
        <p14:creationId xmlns:p14="http://schemas.microsoft.com/office/powerpoint/2010/main" val="1520294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8</a:t>
            </a:fld>
            <a:endParaRPr lang="en-US"/>
          </a:p>
        </p:txBody>
      </p:sp>
    </p:spTree>
    <p:extLst>
      <p:ext uri="{BB962C8B-B14F-4D97-AF65-F5344CB8AC3E}">
        <p14:creationId xmlns:p14="http://schemas.microsoft.com/office/powerpoint/2010/main" val="3225970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0CBFEE-F0D9-4CEC-9FFE-B832874A9756}" type="slidenum">
              <a:rPr lang="en-US" smtClean="0"/>
              <a:pPr/>
              <a:t>9</a:t>
            </a:fld>
            <a:endParaRPr lang="en-US"/>
          </a:p>
        </p:txBody>
      </p:sp>
    </p:spTree>
    <p:extLst>
      <p:ext uri="{BB962C8B-B14F-4D97-AF65-F5344CB8AC3E}">
        <p14:creationId xmlns:p14="http://schemas.microsoft.com/office/powerpoint/2010/main" val="3302670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E954F6-1C72-AD4D-B83D-5467A80F1E4A}" type="datetimeFigureOut">
              <a:rPr lang="en-US" smtClean="0"/>
              <a:pPr/>
              <a:t>3/28/21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8F22D-0D61-2D47-8096-B6D24577CB37}" type="slidenum">
              <a:rPr lang="en-US" smtClean="0"/>
              <a:pPr/>
              <a:t>‹#›</a:t>
            </a:fld>
            <a:endParaRPr lang="en-US"/>
          </a:p>
        </p:txBody>
      </p:sp>
    </p:spTree>
    <p:extLst>
      <p:ext uri="{BB962C8B-B14F-4D97-AF65-F5344CB8AC3E}">
        <p14:creationId xmlns:p14="http://schemas.microsoft.com/office/powerpoint/2010/main" val="2564959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ar-SA"/>
              <a:t>Click to edit Master text styles</a:t>
            </a:r>
          </a:p>
          <a:p>
            <a:pPr lvl="1"/>
            <a:r>
              <a:rPr lang="ar-SA"/>
              <a:t>Second level</a:t>
            </a:r>
          </a:p>
          <a:p>
            <a:pPr lvl="2"/>
            <a:r>
              <a:rPr lang="ar-SA"/>
              <a:t>Third level</a:t>
            </a:r>
          </a:p>
          <a:p>
            <a:pPr lvl="3"/>
            <a:r>
              <a:rPr lang="ar-SA"/>
              <a:t>Fourth level</a:t>
            </a:r>
          </a:p>
          <a:p>
            <a:pPr lvl="4"/>
            <a:r>
              <a:rPr lang="ar-SA"/>
              <a:t>Fifth level</a:t>
            </a:r>
            <a:endParaRPr lang="en-US"/>
          </a:p>
        </p:txBody>
      </p:sp>
      <p:sp>
        <p:nvSpPr>
          <p:cNvPr id="4" name="Date Placeholder 3"/>
          <p:cNvSpPr>
            <a:spLocks noGrp="1"/>
          </p:cNvSpPr>
          <p:nvPr>
            <p:ph type="dt" sz="half" idx="10"/>
          </p:nvPr>
        </p:nvSpPr>
        <p:spPr/>
        <p:txBody>
          <a:bodyPr/>
          <a:lstStyle/>
          <a:p>
            <a:fld id="{C9E954F6-1C72-AD4D-B83D-5467A80F1E4A}" type="datetimeFigureOut">
              <a:rPr lang="en-US" smtClean="0"/>
              <a:pPr/>
              <a:t>3/28/21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8F22D-0D61-2D47-8096-B6D24577CB37}" type="slidenum">
              <a:rPr lang="en-US" smtClean="0"/>
              <a:pPr/>
              <a:t>‹#›</a:t>
            </a:fld>
            <a:endParaRPr lang="en-US"/>
          </a:p>
        </p:txBody>
      </p:sp>
    </p:spTree>
    <p:extLst>
      <p:ext uri="{BB962C8B-B14F-4D97-AF65-F5344CB8AC3E}">
        <p14:creationId xmlns:p14="http://schemas.microsoft.com/office/powerpoint/2010/main" val="3171039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a:t>Click to edit Master text styles</a:t>
            </a:r>
          </a:p>
          <a:p>
            <a:pPr lvl="1"/>
            <a:r>
              <a:rPr lang="ar-SA"/>
              <a:t>Second level</a:t>
            </a:r>
          </a:p>
          <a:p>
            <a:pPr lvl="2"/>
            <a:r>
              <a:rPr lang="ar-SA"/>
              <a:t>Third level</a:t>
            </a:r>
          </a:p>
          <a:p>
            <a:pPr lvl="3"/>
            <a:r>
              <a:rPr lang="ar-SA"/>
              <a:t>Fourth level</a:t>
            </a:r>
          </a:p>
          <a:p>
            <a:pPr lvl="4"/>
            <a:r>
              <a:rPr lang="ar-SA"/>
              <a:t>Fifth level</a:t>
            </a:r>
            <a:endParaRPr lang="en-US"/>
          </a:p>
        </p:txBody>
      </p:sp>
      <p:sp>
        <p:nvSpPr>
          <p:cNvPr id="4" name="Date Placeholder 3"/>
          <p:cNvSpPr>
            <a:spLocks noGrp="1"/>
          </p:cNvSpPr>
          <p:nvPr>
            <p:ph type="dt" sz="half" idx="10"/>
          </p:nvPr>
        </p:nvSpPr>
        <p:spPr/>
        <p:txBody>
          <a:bodyPr/>
          <a:lstStyle/>
          <a:p>
            <a:fld id="{C9E954F6-1C72-AD4D-B83D-5467A80F1E4A}" type="datetimeFigureOut">
              <a:rPr lang="en-US" smtClean="0"/>
              <a:pPr/>
              <a:t>3/28/21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8F22D-0D61-2D47-8096-B6D24577CB37}" type="slidenum">
              <a:rPr lang="en-US" smtClean="0"/>
              <a:pPr/>
              <a:t>‹#›</a:t>
            </a:fld>
            <a:endParaRPr lang="en-US"/>
          </a:p>
        </p:txBody>
      </p:sp>
    </p:spTree>
    <p:extLst>
      <p:ext uri="{BB962C8B-B14F-4D97-AF65-F5344CB8AC3E}">
        <p14:creationId xmlns:p14="http://schemas.microsoft.com/office/powerpoint/2010/main" val="2028946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E954F6-1C72-AD4D-B83D-5467A80F1E4A}" type="datetimeFigureOut">
              <a:rPr lang="en-US" smtClean="0"/>
              <a:pPr/>
              <a:t>3/28/21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8F22D-0D61-2D47-8096-B6D24577CB37}" type="slidenum">
              <a:rPr lang="en-US" smtClean="0"/>
              <a:pPr/>
              <a:t>‹#›</a:t>
            </a:fld>
            <a:endParaRPr lang="en-US"/>
          </a:p>
        </p:txBody>
      </p:sp>
    </p:spTree>
    <p:extLst>
      <p:ext uri="{BB962C8B-B14F-4D97-AF65-F5344CB8AC3E}">
        <p14:creationId xmlns:p14="http://schemas.microsoft.com/office/powerpoint/2010/main" val="3534635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ar-S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Click to edit Master text styles</a:t>
            </a:r>
          </a:p>
        </p:txBody>
      </p:sp>
      <p:sp>
        <p:nvSpPr>
          <p:cNvPr id="4" name="Date Placeholder 3"/>
          <p:cNvSpPr>
            <a:spLocks noGrp="1"/>
          </p:cNvSpPr>
          <p:nvPr>
            <p:ph type="dt" sz="half" idx="10"/>
          </p:nvPr>
        </p:nvSpPr>
        <p:spPr/>
        <p:txBody>
          <a:bodyPr/>
          <a:lstStyle/>
          <a:p>
            <a:fld id="{C9E954F6-1C72-AD4D-B83D-5467A80F1E4A}" type="datetimeFigureOut">
              <a:rPr lang="en-US" smtClean="0"/>
              <a:pPr/>
              <a:t>3/28/21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8F22D-0D61-2D47-8096-B6D24577CB37}" type="slidenum">
              <a:rPr lang="en-US" smtClean="0"/>
              <a:pPr/>
              <a:t>‹#›</a:t>
            </a:fld>
            <a:endParaRPr lang="en-US"/>
          </a:p>
        </p:txBody>
      </p:sp>
    </p:spTree>
    <p:extLst>
      <p:ext uri="{BB962C8B-B14F-4D97-AF65-F5344CB8AC3E}">
        <p14:creationId xmlns:p14="http://schemas.microsoft.com/office/powerpoint/2010/main" val="1520461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Click to edit Master text styles</a:t>
            </a:r>
          </a:p>
          <a:p>
            <a:pPr lvl="1"/>
            <a:r>
              <a:rPr lang="ar-SA"/>
              <a:t>Second level</a:t>
            </a:r>
          </a:p>
          <a:p>
            <a:pPr lvl="2"/>
            <a:r>
              <a:rPr lang="ar-SA"/>
              <a:t>Third level</a:t>
            </a:r>
          </a:p>
          <a:p>
            <a:pPr lvl="3"/>
            <a:r>
              <a:rPr lang="ar-SA"/>
              <a:t>Fourth level</a:t>
            </a:r>
          </a:p>
          <a:p>
            <a:pPr lvl="4"/>
            <a:r>
              <a:rPr lang="ar-S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Click to edit Master text styles</a:t>
            </a:r>
          </a:p>
          <a:p>
            <a:pPr lvl="1"/>
            <a:r>
              <a:rPr lang="ar-SA"/>
              <a:t>Second level</a:t>
            </a:r>
          </a:p>
          <a:p>
            <a:pPr lvl="2"/>
            <a:r>
              <a:rPr lang="ar-SA"/>
              <a:t>Third level</a:t>
            </a:r>
          </a:p>
          <a:p>
            <a:pPr lvl="3"/>
            <a:r>
              <a:rPr lang="ar-SA"/>
              <a:t>Fourth level</a:t>
            </a:r>
          </a:p>
          <a:p>
            <a:pPr lvl="4"/>
            <a:r>
              <a:rPr lang="ar-SA"/>
              <a:t>Fifth level</a:t>
            </a:r>
            <a:endParaRPr lang="en-US"/>
          </a:p>
        </p:txBody>
      </p:sp>
      <p:sp>
        <p:nvSpPr>
          <p:cNvPr id="5" name="Date Placeholder 4"/>
          <p:cNvSpPr>
            <a:spLocks noGrp="1"/>
          </p:cNvSpPr>
          <p:nvPr>
            <p:ph type="dt" sz="half" idx="10"/>
          </p:nvPr>
        </p:nvSpPr>
        <p:spPr/>
        <p:txBody>
          <a:bodyPr/>
          <a:lstStyle/>
          <a:p>
            <a:fld id="{C9E954F6-1C72-AD4D-B83D-5467A80F1E4A}" type="datetimeFigureOut">
              <a:rPr lang="en-US" smtClean="0"/>
              <a:pPr/>
              <a:t>3/28/21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8F22D-0D61-2D47-8096-B6D24577CB37}" type="slidenum">
              <a:rPr lang="en-US" smtClean="0"/>
              <a:pPr/>
              <a:t>‹#›</a:t>
            </a:fld>
            <a:endParaRPr lang="en-US"/>
          </a:p>
        </p:txBody>
      </p:sp>
    </p:spTree>
    <p:extLst>
      <p:ext uri="{BB962C8B-B14F-4D97-AF65-F5344CB8AC3E}">
        <p14:creationId xmlns:p14="http://schemas.microsoft.com/office/powerpoint/2010/main" val="681634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Click to edit Master text styles</a:t>
            </a:r>
          </a:p>
          <a:p>
            <a:pPr lvl="1"/>
            <a:r>
              <a:rPr lang="ar-SA"/>
              <a:t>Second level</a:t>
            </a:r>
          </a:p>
          <a:p>
            <a:pPr lvl="2"/>
            <a:r>
              <a:rPr lang="ar-SA"/>
              <a:t>Third level</a:t>
            </a:r>
          </a:p>
          <a:p>
            <a:pPr lvl="3"/>
            <a:r>
              <a:rPr lang="ar-SA"/>
              <a:t>Fourth level</a:t>
            </a:r>
          </a:p>
          <a:p>
            <a:pPr lvl="4"/>
            <a:r>
              <a:rPr lang="ar-S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Click to edit Master text styles</a:t>
            </a:r>
          </a:p>
          <a:p>
            <a:pPr lvl="1"/>
            <a:r>
              <a:rPr lang="ar-SA"/>
              <a:t>Second level</a:t>
            </a:r>
          </a:p>
          <a:p>
            <a:pPr lvl="2"/>
            <a:r>
              <a:rPr lang="ar-SA"/>
              <a:t>Third level</a:t>
            </a:r>
          </a:p>
          <a:p>
            <a:pPr lvl="3"/>
            <a:r>
              <a:rPr lang="ar-SA"/>
              <a:t>Fourth level</a:t>
            </a:r>
          </a:p>
          <a:p>
            <a:pPr lvl="4"/>
            <a:r>
              <a:rPr lang="ar-SA"/>
              <a:t>Fifth level</a:t>
            </a:r>
            <a:endParaRPr lang="en-US"/>
          </a:p>
        </p:txBody>
      </p:sp>
      <p:sp>
        <p:nvSpPr>
          <p:cNvPr id="7" name="Date Placeholder 6"/>
          <p:cNvSpPr>
            <a:spLocks noGrp="1"/>
          </p:cNvSpPr>
          <p:nvPr>
            <p:ph type="dt" sz="half" idx="10"/>
          </p:nvPr>
        </p:nvSpPr>
        <p:spPr/>
        <p:txBody>
          <a:bodyPr/>
          <a:lstStyle/>
          <a:p>
            <a:fld id="{C9E954F6-1C72-AD4D-B83D-5467A80F1E4A}" type="datetimeFigureOut">
              <a:rPr lang="en-US" smtClean="0"/>
              <a:pPr/>
              <a:t>3/28/21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58F22D-0D61-2D47-8096-B6D24577CB37}" type="slidenum">
              <a:rPr lang="en-US" smtClean="0"/>
              <a:pPr/>
              <a:t>‹#›</a:t>
            </a:fld>
            <a:endParaRPr lang="en-US"/>
          </a:p>
        </p:txBody>
      </p:sp>
    </p:spTree>
    <p:extLst>
      <p:ext uri="{BB962C8B-B14F-4D97-AF65-F5344CB8AC3E}">
        <p14:creationId xmlns:p14="http://schemas.microsoft.com/office/powerpoint/2010/main" val="1713226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Click to edit Master title style</a:t>
            </a:r>
            <a:endParaRPr lang="en-US"/>
          </a:p>
        </p:txBody>
      </p:sp>
      <p:sp>
        <p:nvSpPr>
          <p:cNvPr id="3" name="Date Placeholder 2"/>
          <p:cNvSpPr>
            <a:spLocks noGrp="1"/>
          </p:cNvSpPr>
          <p:nvPr>
            <p:ph type="dt" sz="half" idx="10"/>
          </p:nvPr>
        </p:nvSpPr>
        <p:spPr/>
        <p:txBody>
          <a:bodyPr/>
          <a:lstStyle/>
          <a:p>
            <a:fld id="{C9E954F6-1C72-AD4D-B83D-5467A80F1E4A}" type="datetimeFigureOut">
              <a:rPr lang="en-US" smtClean="0"/>
              <a:pPr/>
              <a:t>3/28/21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58F22D-0D61-2D47-8096-B6D24577CB37}" type="slidenum">
              <a:rPr lang="en-US" smtClean="0"/>
              <a:pPr/>
              <a:t>‹#›</a:t>
            </a:fld>
            <a:endParaRPr lang="en-US"/>
          </a:p>
        </p:txBody>
      </p:sp>
    </p:spTree>
    <p:extLst>
      <p:ext uri="{BB962C8B-B14F-4D97-AF65-F5344CB8AC3E}">
        <p14:creationId xmlns:p14="http://schemas.microsoft.com/office/powerpoint/2010/main" val="2722579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E954F6-1C72-AD4D-B83D-5467A80F1E4A}" type="datetimeFigureOut">
              <a:rPr lang="en-US" smtClean="0"/>
              <a:pPr/>
              <a:t>3/28/21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58F22D-0D61-2D47-8096-B6D24577CB37}" type="slidenum">
              <a:rPr lang="en-US" smtClean="0"/>
              <a:pPr/>
              <a:t>‹#›</a:t>
            </a:fld>
            <a:endParaRPr lang="en-US"/>
          </a:p>
        </p:txBody>
      </p:sp>
    </p:spTree>
    <p:extLst>
      <p:ext uri="{BB962C8B-B14F-4D97-AF65-F5344CB8AC3E}">
        <p14:creationId xmlns:p14="http://schemas.microsoft.com/office/powerpoint/2010/main" val="1489959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ar-S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Click to edit Master text styles</a:t>
            </a:r>
          </a:p>
          <a:p>
            <a:pPr lvl="1"/>
            <a:r>
              <a:rPr lang="ar-SA"/>
              <a:t>Second level</a:t>
            </a:r>
          </a:p>
          <a:p>
            <a:pPr lvl="2"/>
            <a:r>
              <a:rPr lang="ar-SA"/>
              <a:t>Third level</a:t>
            </a:r>
          </a:p>
          <a:p>
            <a:pPr lvl="3"/>
            <a:r>
              <a:rPr lang="ar-SA"/>
              <a:t>Fourth level</a:t>
            </a:r>
          </a:p>
          <a:p>
            <a:pPr lvl="4"/>
            <a:r>
              <a:rPr lang="ar-S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Click to edit Master text styles</a:t>
            </a:r>
          </a:p>
        </p:txBody>
      </p:sp>
      <p:sp>
        <p:nvSpPr>
          <p:cNvPr id="5" name="Date Placeholder 4"/>
          <p:cNvSpPr>
            <a:spLocks noGrp="1"/>
          </p:cNvSpPr>
          <p:nvPr>
            <p:ph type="dt" sz="half" idx="10"/>
          </p:nvPr>
        </p:nvSpPr>
        <p:spPr/>
        <p:txBody>
          <a:bodyPr/>
          <a:lstStyle/>
          <a:p>
            <a:fld id="{C9E954F6-1C72-AD4D-B83D-5467A80F1E4A}" type="datetimeFigureOut">
              <a:rPr lang="en-US" smtClean="0"/>
              <a:pPr/>
              <a:t>3/28/21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8F22D-0D61-2D47-8096-B6D24577CB37}" type="slidenum">
              <a:rPr lang="en-US" smtClean="0"/>
              <a:pPr/>
              <a:t>‹#›</a:t>
            </a:fld>
            <a:endParaRPr lang="en-US"/>
          </a:p>
        </p:txBody>
      </p:sp>
    </p:spTree>
    <p:extLst>
      <p:ext uri="{BB962C8B-B14F-4D97-AF65-F5344CB8AC3E}">
        <p14:creationId xmlns:p14="http://schemas.microsoft.com/office/powerpoint/2010/main" val="623538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ar-S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Click to edit Master text styles</a:t>
            </a:r>
          </a:p>
        </p:txBody>
      </p:sp>
      <p:sp>
        <p:nvSpPr>
          <p:cNvPr id="5" name="Date Placeholder 4"/>
          <p:cNvSpPr>
            <a:spLocks noGrp="1"/>
          </p:cNvSpPr>
          <p:nvPr>
            <p:ph type="dt" sz="half" idx="10"/>
          </p:nvPr>
        </p:nvSpPr>
        <p:spPr/>
        <p:txBody>
          <a:bodyPr/>
          <a:lstStyle/>
          <a:p>
            <a:fld id="{C9E954F6-1C72-AD4D-B83D-5467A80F1E4A}" type="datetimeFigureOut">
              <a:rPr lang="en-US" smtClean="0"/>
              <a:pPr/>
              <a:t>3/28/21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8F22D-0D61-2D47-8096-B6D24577CB37}" type="slidenum">
              <a:rPr lang="en-US" smtClean="0"/>
              <a:pPr/>
              <a:t>‹#›</a:t>
            </a:fld>
            <a:endParaRPr lang="en-US"/>
          </a:p>
        </p:txBody>
      </p:sp>
    </p:spTree>
    <p:extLst>
      <p:ext uri="{BB962C8B-B14F-4D97-AF65-F5344CB8AC3E}">
        <p14:creationId xmlns:p14="http://schemas.microsoft.com/office/powerpoint/2010/main" val="4100025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E954F6-1C72-AD4D-B83D-5467A80F1E4A}" type="datetimeFigureOut">
              <a:rPr lang="en-US" smtClean="0"/>
              <a:pPr/>
              <a:t>3/28/21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8F22D-0D61-2D47-8096-B6D24577CB37}" type="slidenum">
              <a:rPr lang="en-US" smtClean="0"/>
              <a:pPr/>
              <a:t>‹#›</a:t>
            </a:fld>
            <a:endParaRPr lang="en-US"/>
          </a:p>
        </p:txBody>
      </p:sp>
    </p:spTree>
    <p:extLst>
      <p:ext uri="{BB962C8B-B14F-4D97-AF65-F5344CB8AC3E}">
        <p14:creationId xmlns:p14="http://schemas.microsoft.com/office/powerpoint/2010/main" val="177900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3.xml"/><Relationship Id="rId6" Type="http://schemas.microsoft.com/office/2007/relationships/hdphoto" Target="../media/hdphoto4.wdp"/><Relationship Id="rId5" Type="http://schemas.openxmlformats.org/officeDocument/2006/relationships/image" Target="../media/image14.pn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16.jpe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15.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23.png"/><Relationship Id="rId5" Type="http://schemas.openxmlformats.org/officeDocument/2006/relationships/image" Target="../media/image5.emf"/><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5.xml"/><Relationship Id="rId7" Type="http://schemas.openxmlformats.org/officeDocument/2006/relationships/notesSlide" Target="../notesSlides/notesSlide3.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Layout" Target="../slideLayouts/slideLayout2.xml"/><Relationship Id="rId11" Type="http://schemas.openxmlformats.org/officeDocument/2006/relationships/image" Target="../media/image4.emf"/><Relationship Id="rId5" Type="http://schemas.openxmlformats.org/officeDocument/2006/relationships/tags" Target="../tags/tag7.xml"/><Relationship Id="rId10" Type="http://schemas.openxmlformats.org/officeDocument/2006/relationships/image" Target="../media/image3.emf"/><Relationship Id="rId4" Type="http://schemas.openxmlformats.org/officeDocument/2006/relationships/tags" Target="../tags/tag6.xml"/><Relationship Id="rId9"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5.emf"/><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3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tags" Target="../tags/tag40.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3.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45.xml"/><Relationship Id="rId6" Type="http://schemas.microsoft.com/office/2007/relationships/hdphoto" Target="../media/hdphoto5.wdp"/><Relationship Id="rId5" Type="http://schemas.openxmlformats.org/officeDocument/2006/relationships/image" Target="../media/image31.png"/><Relationship Id="rId4" Type="http://schemas.openxmlformats.org/officeDocument/2006/relationships/image" Target="../media/image30.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6.xml"/><Relationship Id="rId5" Type="http://schemas.openxmlformats.org/officeDocument/2006/relationships/image" Target="../media/image34.jpeg"/><Relationship Id="rId4" Type="http://schemas.openxmlformats.org/officeDocument/2006/relationships/image" Target="../media/image33.jpe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image" Target="../media/image35.png"/><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slide" Target="slide32.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 Target="slide41.xml"/><Relationship Id="rId5" Type="http://schemas.openxmlformats.org/officeDocument/2006/relationships/image" Target="../media/image36.emf"/><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slide" Target="slide32.xml"/><Relationship Id="rId5" Type="http://schemas.openxmlformats.org/officeDocument/2006/relationships/image" Target="../media/image36.emf"/><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53.xml"/><Relationship Id="rId5" Type="http://schemas.openxmlformats.org/officeDocument/2006/relationships/chart" Target="../charts/chart1.xml"/><Relationship Id="rId4" Type="http://schemas.openxmlformats.org/officeDocument/2006/relationships/image" Target="../media/image37.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image" Target="../media/image12.jpeg"/></Relationships>
</file>

<file path=ppt/slides/_rels/slide4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57.xml"/><Relationship Id="rId7" Type="http://schemas.openxmlformats.org/officeDocument/2006/relationships/notesSlide" Target="../notesSlides/notesSlide44.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slideLayout" Target="../slideLayouts/slideLayout2.xml"/><Relationship Id="rId11" Type="http://schemas.openxmlformats.org/officeDocument/2006/relationships/image" Target="../media/image4.emf"/><Relationship Id="rId5" Type="http://schemas.openxmlformats.org/officeDocument/2006/relationships/tags" Target="../tags/tag59.xml"/><Relationship Id="rId10" Type="http://schemas.openxmlformats.org/officeDocument/2006/relationships/image" Target="../media/image3.emf"/><Relationship Id="rId4" Type="http://schemas.openxmlformats.org/officeDocument/2006/relationships/tags" Target="../tags/tag58.xml"/><Relationship Id="rId9" Type="http://schemas.openxmlformats.org/officeDocument/2006/relationships/image" Target="../media/image2.emf"/></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60.xml"/><Relationship Id="rId4" Type="http://schemas.openxmlformats.org/officeDocument/2006/relationships/image" Target="../media/image22.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61.xml"/><Relationship Id="rId4" Type="http://schemas.openxmlformats.org/officeDocument/2006/relationships/image" Target="../media/image38.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62.xml"/><Relationship Id="rId5" Type="http://schemas.openxmlformats.org/officeDocument/2006/relationships/image" Target="../media/image40.jpeg"/><Relationship Id="rId4" Type="http://schemas.openxmlformats.org/officeDocument/2006/relationships/image" Target="../media/image39.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63.xml"/><Relationship Id="rId4" Type="http://schemas.openxmlformats.org/officeDocument/2006/relationships/image" Target="../media/image41.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65.xml"/><Relationship Id="rId4" Type="http://schemas.openxmlformats.org/officeDocument/2006/relationships/image" Target="../media/image12.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68.xml"/><Relationship Id="rId4" Type="http://schemas.openxmlformats.org/officeDocument/2006/relationships/image" Target="../media/image42.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69.xml"/><Relationship Id="rId4" Type="http://schemas.openxmlformats.org/officeDocument/2006/relationships/image" Target="../media/image12.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70.xml"/><Relationship Id="rId4" Type="http://schemas.openxmlformats.org/officeDocument/2006/relationships/image" Target="../media/image43.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71.xml"/><Relationship Id="rId4" Type="http://schemas.openxmlformats.org/officeDocument/2006/relationships/image" Target="../media/image12.jpeg"/></Relationships>
</file>

<file path=ppt/slides/_rels/slide57.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3.jpeg"/><Relationship Id="rId3" Type="http://schemas.openxmlformats.org/officeDocument/2006/relationships/notesSlide" Target="../notesSlides/notesSlide57.xml"/><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tags" Target="../tags/tag72.xml"/><Relationship Id="rId6" Type="http://schemas.openxmlformats.org/officeDocument/2006/relationships/image" Target="../media/image46.png"/><Relationship Id="rId11" Type="http://schemas.openxmlformats.org/officeDocument/2006/relationships/image" Target="../media/image51.gif"/><Relationship Id="rId5" Type="http://schemas.openxmlformats.org/officeDocument/2006/relationships/image" Target="../media/image45.jpeg"/><Relationship Id="rId10" Type="http://schemas.openxmlformats.org/officeDocument/2006/relationships/image" Target="../media/image50.gif"/><Relationship Id="rId4" Type="http://schemas.openxmlformats.org/officeDocument/2006/relationships/image" Target="../media/image44.jpeg"/><Relationship Id="rId9" Type="http://schemas.openxmlformats.org/officeDocument/2006/relationships/image" Target="../media/image49.jpe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73.xml"/><Relationship Id="rId4" Type="http://schemas.openxmlformats.org/officeDocument/2006/relationships/image" Target="../media/image54.jpe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74.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75.xml"/><Relationship Id="rId4" Type="http://schemas.openxmlformats.org/officeDocument/2006/relationships/image" Target="../media/image55.jpe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76.xml"/><Relationship Id="rId4" Type="http://schemas.openxmlformats.org/officeDocument/2006/relationships/image" Target="../media/image56.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77.xml"/><Relationship Id="rId4" Type="http://schemas.openxmlformats.org/officeDocument/2006/relationships/image" Target="../media/image12.jpe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ags" Target="../tags/tag78.xml"/><Relationship Id="rId4" Type="http://schemas.openxmlformats.org/officeDocument/2006/relationships/image" Target="../media/image57.jpe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ags" Target="../tags/tag79.xml"/><Relationship Id="rId4" Type="http://schemas.openxmlformats.org/officeDocument/2006/relationships/image" Target="../media/image12.jpe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81.xml"/><Relationship Id="rId5" Type="http://schemas.openxmlformats.org/officeDocument/2006/relationships/image" Target="../media/image59.png"/><Relationship Id="rId4" Type="http://schemas.openxmlformats.org/officeDocument/2006/relationships/image" Target="../media/image58.jpe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ags" Target="../tags/tag83.xml"/><Relationship Id="rId4" Type="http://schemas.openxmlformats.org/officeDocument/2006/relationships/image" Target="../media/image60.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ags" Target="../tags/tag84.xml"/><Relationship Id="rId5" Type="http://schemas.openxmlformats.org/officeDocument/2006/relationships/image" Target="../media/image62.png"/><Relationship Id="rId4" Type="http://schemas.openxmlformats.org/officeDocument/2006/relationships/image" Target="../media/image6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ags" Target="../tags/tag85.xml"/><Relationship Id="rId4" Type="http://schemas.openxmlformats.org/officeDocument/2006/relationships/image" Target="../media/image63.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ags" Target="../tags/tag86.xml"/><Relationship Id="rId4" Type="http://schemas.openxmlformats.org/officeDocument/2006/relationships/image" Target="../media/image64.jpe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tags" Target="../tags/tag87.xml"/><Relationship Id="rId5" Type="http://schemas.openxmlformats.org/officeDocument/2006/relationships/image" Target="../media/image66.gif"/><Relationship Id="rId4" Type="http://schemas.openxmlformats.org/officeDocument/2006/relationships/image" Target="../media/image65.jpeg"/></Relationships>
</file>

<file path=ppt/slides/_rels/slide73.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67.png"/><Relationship Id="rId7" Type="http://schemas.openxmlformats.org/officeDocument/2006/relationships/image" Target="../media/image70.jpeg"/><Relationship Id="rId2" Type="http://schemas.openxmlformats.org/officeDocument/2006/relationships/notesSlide" Target="../notesSlides/notesSlide73.xml"/><Relationship Id="rId1" Type="http://schemas.openxmlformats.org/officeDocument/2006/relationships/slideLayout" Target="../slideLayouts/slideLayout6.xml"/><Relationship Id="rId6" Type="http://schemas.openxmlformats.org/officeDocument/2006/relationships/image" Target="../media/image69.jpeg"/><Relationship Id="rId5" Type="http://schemas.openxmlformats.org/officeDocument/2006/relationships/image" Target="../media/image68.jpeg"/><Relationship Id="rId4" Type="http://schemas.microsoft.com/office/2007/relationships/hdphoto" Target="../media/hdphoto6.wdp"/><Relationship Id="rId9" Type="http://schemas.openxmlformats.org/officeDocument/2006/relationships/image" Target="../media/image71.jpeg"/></Relationships>
</file>

<file path=ppt/slides/_rels/slide7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4.xml"/><Relationship Id="rId7" Type="http://schemas.openxmlformats.org/officeDocument/2006/relationships/notesSlide" Target="../notesSlides/notesSlide8.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2.xml"/><Relationship Id="rId11" Type="http://schemas.openxmlformats.org/officeDocument/2006/relationships/image" Target="../media/image4.emf"/><Relationship Id="rId5" Type="http://schemas.openxmlformats.org/officeDocument/2006/relationships/tags" Target="../tags/tag16.xml"/><Relationship Id="rId10" Type="http://schemas.openxmlformats.org/officeDocument/2006/relationships/image" Target="../media/image3.emf"/><Relationship Id="rId4" Type="http://schemas.openxmlformats.org/officeDocument/2006/relationships/tags" Target="../tags/tag15.xml"/><Relationship Id="rId9"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a:spLocks noGrp="1" noChangeArrowheads="1"/>
          </p:cNvSpPr>
          <p:nvPr>
            <p:ph type="ctrTitle" idx="4294967295"/>
          </p:nvPr>
        </p:nvSpPr>
        <p:spPr>
          <a:xfrm>
            <a:off x="5247669" y="2492896"/>
            <a:ext cx="3572803" cy="1470025"/>
          </a:xfrm>
          <a:ln/>
        </p:spPr>
        <p:txBody>
          <a:bodyPr>
            <a:normAutofit/>
          </a:bodyPr>
          <a:lstStyle/>
          <a:p>
            <a:pPr marL="0" indent="0" rtl="1"/>
            <a:r>
              <a:rPr lang="ar-SA" sz="3600" b="1" dirty="0">
                <a:solidFill>
                  <a:srgbClr val="FF0066"/>
                </a:solidFill>
                <a:latin typeface="Calibri"/>
                <a:ea typeface="Adobe Gothic Std B" pitchFamily="34" charset="-128"/>
                <a:cs typeface="Calibri"/>
              </a:rPr>
              <a:t>التعلم ال</a:t>
            </a:r>
            <a:r>
              <a:rPr lang="ar-JO" sz="3600" b="1" dirty="0">
                <a:solidFill>
                  <a:srgbClr val="FF0066"/>
                </a:solidFill>
                <a:latin typeface="Calibri"/>
                <a:ea typeface="Adobe Gothic Std B" pitchFamily="34" charset="-128"/>
                <a:cs typeface="Calibri"/>
              </a:rPr>
              <a:t>إ</a:t>
            </a:r>
            <a:r>
              <a:rPr lang="ar-SA" sz="3600" b="1" dirty="0" err="1">
                <a:solidFill>
                  <a:srgbClr val="FF0066"/>
                </a:solidFill>
                <a:latin typeface="Calibri"/>
                <a:ea typeface="Adobe Gothic Std B" pitchFamily="34" charset="-128"/>
                <a:cs typeface="Calibri"/>
              </a:rPr>
              <a:t>لكتروني</a:t>
            </a:r>
            <a:r>
              <a:rPr lang="ar-SA" sz="3600" b="1" dirty="0">
                <a:solidFill>
                  <a:srgbClr val="FF0066"/>
                </a:solidFill>
                <a:latin typeface="Calibri"/>
                <a:ea typeface="Adobe Gothic Std B" pitchFamily="34" charset="-128"/>
                <a:cs typeface="Calibri"/>
              </a:rPr>
              <a:t> والتعلم </a:t>
            </a:r>
            <a:r>
              <a:rPr lang="en-US" sz="3600" b="1" dirty="0">
                <a:solidFill>
                  <a:srgbClr val="FF0066"/>
                </a:solidFill>
                <a:latin typeface="Calibri"/>
                <a:ea typeface="Adobe Gothic Std B" pitchFamily="34" charset="-128"/>
                <a:cs typeface="Calibri"/>
              </a:rPr>
              <a:t>  </a:t>
            </a:r>
            <a:r>
              <a:rPr lang="ar-SA" sz="3600" b="1" dirty="0">
                <a:solidFill>
                  <a:srgbClr val="FF0066"/>
                </a:solidFill>
                <a:latin typeface="Calibri"/>
                <a:ea typeface="Adobe Gothic Std B" pitchFamily="34" charset="-128"/>
                <a:cs typeface="Calibri"/>
              </a:rPr>
              <a:t>عن بعد</a:t>
            </a:r>
            <a:r>
              <a:rPr lang="en-US" sz="3600" b="1" dirty="0">
                <a:solidFill>
                  <a:srgbClr val="FF0066"/>
                </a:solidFill>
                <a:latin typeface="Calibri"/>
                <a:ea typeface="Adobe Gothic Std B" pitchFamily="34" charset="-128"/>
                <a:cs typeface="Calibri"/>
              </a:rPr>
              <a:t> </a:t>
            </a:r>
            <a:r>
              <a:rPr lang="ar-SA" sz="3600" b="1" dirty="0">
                <a:solidFill>
                  <a:srgbClr val="FF0066"/>
                </a:solidFill>
                <a:latin typeface="Calibri"/>
                <a:ea typeface="Adobe Gothic Std B" pitchFamily="34" charset="-128"/>
                <a:cs typeface="Calibri"/>
              </a:rPr>
              <a:t>                    </a:t>
            </a:r>
            <a:endParaRPr lang="en-US" sz="3600" b="1" dirty="0">
              <a:solidFill>
                <a:srgbClr val="FF0066"/>
              </a:solidFill>
              <a:latin typeface="Calibri"/>
              <a:cs typeface="Calibri"/>
            </a:endParaRPr>
          </a:p>
        </p:txBody>
      </p:sp>
      <p:grpSp>
        <p:nvGrpSpPr>
          <p:cNvPr id="4099" name="Group 3"/>
          <p:cNvGrpSpPr>
            <a:grpSpLocks/>
          </p:cNvGrpSpPr>
          <p:nvPr/>
        </p:nvGrpSpPr>
        <p:grpSpPr bwMode="auto">
          <a:xfrm>
            <a:off x="4651375" y="2971800"/>
            <a:ext cx="292100" cy="504825"/>
            <a:chOff x="0" y="0"/>
            <a:chExt cx="292995" cy="504056"/>
          </a:xfrm>
        </p:grpSpPr>
        <p:sp>
          <p:nvSpPr>
            <p:cNvPr id="4100" name="直接连接符 1068"/>
            <p:cNvSpPr>
              <a:spLocks noChangeShapeType="1"/>
            </p:cNvSpPr>
            <p:nvPr/>
          </p:nvSpPr>
          <p:spPr bwMode="auto">
            <a:xfrm>
              <a:off x="292995" y="0"/>
              <a:ext cx="1" cy="504056"/>
            </a:xfrm>
            <a:prstGeom prst="line">
              <a:avLst/>
            </a:prstGeom>
            <a:noFill/>
            <a:ln w="57150" cap="flat" cmpd="sng">
              <a:solidFill>
                <a:srgbClr val="00B0F0"/>
              </a:solidFill>
              <a:round/>
              <a:headEnd/>
              <a:tailEn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4101" name="直接连接符 79"/>
            <p:cNvSpPr>
              <a:spLocks noChangeShapeType="1"/>
            </p:cNvSpPr>
            <p:nvPr/>
          </p:nvSpPr>
          <p:spPr bwMode="auto">
            <a:xfrm>
              <a:off x="139562" y="144016"/>
              <a:ext cx="1" cy="360040"/>
            </a:xfrm>
            <a:prstGeom prst="line">
              <a:avLst/>
            </a:prstGeom>
            <a:noFill/>
            <a:ln w="57150" cap="flat" cmpd="sng">
              <a:solidFill>
                <a:srgbClr val="FFC000"/>
              </a:solidFill>
              <a:round/>
              <a:headEnd/>
              <a:tailEn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4102" name="直接连接符 84"/>
            <p:cNvSpPr>
              <a:spLocks noChangeShapeType="1"/>
            </p:cNvSpPr>
            <p:nvPr/>
          </p:nvSpPr>
          <p:spPr bwMode="auto">
            <a:xfrm>
              <a:off x="0" y="324036"/>
              <a:ext cx="1" cy="180020"/>
            </a:xfrm>
            <a:prstGeom prst="line">
              <a:avLst/>
            </a:prstGeom>
            <a:noFill/>
            <a:ln w="57150" cap="flat" cmpd="sng">
              <a:solidFill>
                <a:srgbClr val="92D050"/>
              </a:solidFill>
              <a:round/>
              <a:headEnd/>
              <a:tailEn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grpSp>
      <p:sp>
        <p:nvSpPr>
          <p:cNvPr id="4103" name="直接连接符 1078"/>
          <p:cNvSpPr>
            <a:spLocks noChangeShapeType="1"/>
          </p:cNvSpPr>
          <p:nvPr/>
        </p:nvSpPr>
        <p:spPr bwMode="auto">
          <a:xfrm>
            <a:off x="-103188" y="3465513"/>
            <a:ext cx="4754563" cy="1587"/>
          </a:xfrm>
          <a:prstGeom prst="line">
            <a:avLst/>
          </a:prstGeom>
          <a:noFill/>
          <a:ln w="9525" cap="flat" cmpd="sng">
            <a:solidFill>
              <a:srgbClr val="BFBFBF"/>
            </a:solidFill>
            <a:round/>
            <a:headEnd/>
            <a:tailEn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grpSp>
        <p:nvGrpSpPr>
          <p:cNvPr id="4104" name="Group 8"/>
          <p:cNvGrpSpPr>
            <a:grpSpLocks/>
          </p:cNvGrpSpPr>
          <p:nvPr/>
        </p:nvGrpSpPr>
        <p:grpSpPr bwMode="auto">
          <a:xfrm>
            <a:off x="34925" y="1749425"/>
            <a:ext cx="4159250" cy="3260725"/>
            <a:chOff x="0" y="0"/>
            <a:chExt cx="4157663" cy="3262312"/>
          </a:xfrm>
        </p:grpSpPr>
        <p:grpSp>
          <p:nvGrpSpPr>
            <p:cNvPr id="4105" name="Group 9"/>
            <p:cNvGrpSpPr>
              <a:grpSpLocks/>
            </p:cNvGrpSpPr>
            <p:nvPr/>
          </p:nvGrpSpPr>
          <p:grpSpPr bwMode="auto">
            <a:xfrm>
              <a:off x="0" y="1800225"/>
              <a:ext cx="636588" cy="454025"/>
              <a:chOff x="0" y="0"/>
              <a:chExt cx="401" cy="286"/>
            </a:xfrm>
          </p:grpSpPr>
          <p:sp>
            <p:nvSpPr>
              <p:cNvPr id="4106" name="AutoShape 24"/>
              <p:cNvSpPr>
                <a:spLocks noChangeArrowheads="1"/>
              </p:cNvSpPr>
              <p:nvPr/>
            </p:nvSpPr>
            <p:spPr bwMode="auto">
              <a:xfrm>
                <a:off x="174" y="90"/>
                <a:ext cx="227" cy="196"/>
              </a:xfrm>
              <a:prstGeom prst="hexagon">
                <a:avLst>
                  <a:gd name="adj" fmla="val 28949"/>
                  <a:gd name="vf" fmla="val 115470"/>
                </a:avLst>
              </a:prstGeom>
              <a:solidFill>
                <a:srgbClr val="9900CC">
                  <a:alpha val="37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07" name="AutoShape 25"/>
              <p:cNvSpPr>
                <a:spLocks noChangeArrowheads="1"/>
              </p:cNvSpPr>
              <p:nvPr/>
            </p:nvSpPr>
            <p:spPr bwMode="auto">
              <a:xfrm>
                <a:off x="0" y="0"/>
                <a:ext cx="227" cy="196"/>
              </a:xfrm>
              <a:prstGeom prst="hexagon">
                <a:avLst>
                  <a:gd name="adj" fmla="val 28949"/>
                  <a:gd name="vf" fmla="val 115470"/>
                </a:avLst>
              </a:prstGeom>
              <a:solidFill>
                <a:srgbClr val="9900CC">
                  <a:alpha val="15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sp>
          <p:nvSpPr>
            <p:cNvPr id="4108" name="AutoShape 26"/>
            <p:cNvSpPr>
              <a:spLocks noChangeArrowheads="1"/>
            </p:cNvSpPr>
            <p:nvPr/>
          </p:nvSpPr>
          <p:spPr bwMode="auto">
            <a:xfrm>
              <a:off x="2519363" y="2951162"/>
              <a:ext cx="360362" cy="311150"/>
            </a:xfrm>
            <a:prstGeom prst="hexagon">
              <a:avLst>
                <a:gd name="adj" fmla="val 28949"/>
                <a:gd name="vf" fmla="val 115470"/>
              </a:avLst>
            </a:prstGeom>
            <a:solidFill>
              <a:srgbClr val="FF9900">
                <a:alpha val="14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nvGrpSpPr>
            <p:cNvPr id="4109" name="Group 13"/>
            <p:cNvGrpSpPr>
              <a:grpSpLocks/>
            </p:cNvGrpSpPr>
            <p:nvPr/>
          </p:nvGrpSpPr>
          <p:grpSpPr bwMode="auto">
            <a:xfrm>
              <a:off x="503238" y="0"/>
              <a:ext cx="3654425" cy="2887662"/>
              <a:chOff x="0" y="0"/>
              <a:chExt cx="2302" cy="1819"/>
            </a:xfrm>
          </p:grpSpPr>
          <p:sp>
            <p:nvSpPr>
              <p:cNvPr id="4110" name="AutoShape 28"/>
              <p:cNvSpPr>
                <a:spLocks noChangeArrowheads="1"/>
              </p:cNvSpPr>
              <p:nvPr/>
            </p:nvSpPr>
            <p:spPr bwMode="auto">
              <a:xfrm>
                <a:off x="1203" y="219"/>
                <a:ext cx="227" cy="196"/>
              </a:xfrm>
              <a:prstGeom prst="hexagon">
                <a:avLst>
                  <a:gd name="adj" fmla="val 28949"/>
                  <a:gd name="vf" fmla="val 115470"/>
                </a:avLst>
              </a:prstGeom>
              <a:solidFill>
                <a:srgbClr val="0066FF">
                  <a:alpha val="15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nvGrpSpPr>
              <p:cNvPr id="4111" name="Group 15"/>
              <p:cNvGrpSpPr>
                <a:grpSpLocks/>
              </p:cNvGrpSpPr>
              <p:nvPr/>
            </p:nvGrpSpPr>
            <p:grpSpPr bwMode="auto">
              <a:xfrm>
                <a:off x="0" y="0"/>
                <a:ext cx="2302" cy="1819"/>
                <a:chOff x="0" y="0"/>
                <a:chExt cx="2302" cy="1819"/>
              </a:xfrm>
            </p:grpSpPr>
            <p:grpSp>
              <p:nvGrpSpPr>
                <p:cNvPr id="4112" name="Group 16"/>
                <p:cNvGrpSpPr>
                  <a:grpSpLocks/>
                </p:cNvGrpSpPr>
                <p:nvPr/>
              </p:nvGrpSpPr>
              <p:grpSpPr bwMode="auto">
                <a:xfrm>
                  <a:off x="0" y="0"/>
                  <a:ext cx="2302" cy="1819"/>
                  <a:chOff x="0" y="0"/>
                  <a:chExt cx="2302" cy="1819"/>
                </a:xfrm>
              </p:grpSpPr>
              <p:grpSp>
                <p:nvGrpSpPr>
                  <p:cNvPr id="4113" name="Group 17"/>
                  <p:cNvGrpSpPr>
                    <a:grpSpLocks/>
                  </p:cNvGrpSpPr>
                  <p:nvPr/>
                </p:nvGrpSpPr>
                <p:grpSpPr bwMode="auto">
                  <a:xfrm>
                    <a:off x="0" y="0"/>
                    <a:ext cx="2302" cy="1819"/>
                    <a:chOff x="0" y="0"/>
                    <a:chExt cx="2302" cy="1819"/>
                  </a:xfrm>
                </p:grpSpPr>
                <p:sp>
                  <p:nvSpPr>
                    <p:cNvPr id="4114" name="AutoShape 32"/>
                    <p:cNvSpPr>
                      <a:spLocks noChangeArrowheads="1"/>
                    </p:cNvSpPr>
                    <p:nvPr/>
                  </p:nvSpPr>
                  <p:spPr bwMode="auto">
                    <a:xfrm>
                      <a:off x="345" y="540"/>
                      <a:ext cx="227" cy="196"/>
                    </a:xfrm>
                    <a:prstGeom prst="hexagon">
                      <a:avLst>
                        <a:gd name="adj" fmla="val 28949"/>
                        <a:gd name="vf" fmla="val 115470"/>
                      </a:avLst>
                    </a:prstGeom>
                    <a:solidFill>
                      <a:srgbClr val="00CC66">
                        <a:alpha val="31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nvGrpSpPr>
                    <p:cNvPr id="4115" name="Group 19"/>
                    <p:cNvGrpSpPr>
                      <a:grpSpLocks/>
                    </p:cNvGrpSpPr>
                    <p:nvPr/>
                  </p:nvGrpSpPr>
                  <p:grpSpPr bwMode="auto">
                    <a:xfrm>
                      <a:off x="0" y="0"/>
                      <a:ext cx="2302" cy="1819"/>
                      <a:chOff x="0" y="0"/>
                      <a:chExt cx="2302" cy="1819"/>
                    </a:xfrm>
                  </p:grpSpPr>
                  <p:grpSp>
                    <p:nvGrpSpPr>
                      <p:cNvPr id="4116" name="Group 20"/>
                      <p:cNvGrpSpPr>
                        <a:grpSpLocks/>
                      </p:cNvGrpSpPr>
                      <p:nvPr/>
                    </p:nvGrpSpPr>
                    <p:grpSpPr bwMode="auto">
                      <a:xfrm>
                        <a:off x="0" y="0"/>
                        <a:ext cx="2302" cy="1819"/>
                        <a:chOff x="0" y="0"/>
                        <a:chExt cx="2302" cy="1819"/>
                      </a:xfrm>
                    </p:grpSpPr>
                    <p:sp>
                      <p:nvSpPr>
                        <p:cNvPr id="4117" name="AutoShape 35"/>
                        <p:cNvSpPr>
                          <a:spLocks noChangeArrowheads="1"/>
                        </p:cNvSpPr>
                        <p:nvPr/>
                      </p:nvSpPr>
                      <p:spPr bwMode="auto">
                        <a:xfrm>
                          <a:off x="1040" y="733"/>
                          <a:ext cx="227" cy="196"/>
                        </a:xfrm>
                        <a:prstGeom prst="hexagon">
                          <a:avLst>
                            <a:gd name="adj" fmla="val 28949"/>
                            <a:gd name="vf" fmla="val 115470"/>
                          </a:avLst>
                        </a:prstGeom>
                        <a:solidFill>
                          <a:srgbClr val="0066FF"/>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18" name="AutoShape 36"/>
                        <p:cNvSpPr>
                          <a:spLocks noChangeArrowheads="1"/>
                        </p:cNvSpPr>
                        <p:nvPr/>
                      </p:nvSpPr>
                      <p:spPr bwMode="auto">
                        <a:xfrm>
                          <a:off x="1055" y="1125"/>
                          <a:ext cx="227" cy="196"/>
                        </a:xfrm>
                        <a:prstGeom prst="hexagon">
                          <a:avLst>
                            <a:gd name="adj" fmla="val 28949"/>
                            <a:gd name="vf" fmla="val 115470"/>
                          </a:avLst>
                        </a:prstGeom>
                        <a:solidFill>
                          <a:srgbClr val="FF9900">
                            <a:alpha val="75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19" name="AutoShape 37"/>
                        <p:cNvSpPr>
                          <a:spLocks noChangeArrowheads="1"/>
                        </p:cNvSpPr>
                        <p:nvPr/>
                      </p:nvSpPr>
                      <p:spPr bwMode="auto">
                        <a:xfrm>
                          <a:off x="707" y="1143"/>
                          <a:ext cx="227" cy="196"/>
                        </a:xfrm>
                        <a:prstGeom prst="hexagon">
                          <a:avLst>
                            <a:gd name="adj" fmla="val 28949"/>
                            <a:gd name="vf" fmla="val 115470"/>
                          </a:avLst>
                        </a:prstGeom>
                        <a:solidFill>
                          <a:srgbClr val="9900CC">
                            <a:alpha val="68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nvGrpSpPr>
                        <p:cNvPr id="4120" name="Group 24"/>
                        <p:cNvGrpSpPr>
                          <a:grpSpLocks/>
                        </p:cNvGrpSpPr>
                        <p:nvPr/>
                      </p:nvGrpSpPr>
                      <p:grpSpPr bwMode="auto">
                        <a:xfrm>
                          <a:off x="0" y="0"/>
                          <a:ext cx="2302" cy="1819"/>
                          <a:chOff x="0" y="0"/>
                          <a:chExt cx="2302" cy="1819"/>
                        </a:xfrm>
                      </p:grpSpPr>
                      <p:sp>
                        <p:nvSpPr>
                          <p:cNvPr id="4121" name="AutoShape 39"/>
                          <p:cNvSpPr>
                            <a:spLocks noChangeArrowheads="1"/>
                          </p:cNvSpPr>
                          <p:nvPr/>
                        </p:nvSpPr>
                        <p:spPr bwMode="auto">
                          <a:xfrm>
                            <a:off x="863" y="640"/>
                            <a:ext cx="227" cy="196"/>
                          </a:xfrm>
                          <a:prstGeom prst="hexagon">
                            <a:avLst>
                              <a:gd name="adj" fmla="val 28949"/>
                              <a:gd name="vf" fmla="val 115470"/>
                            </a:avLst>
                          </a:prstGeom>
                          <a:solidFill>
                            <a:srgbClr val="00CC66"/>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22" name="AutoShape 40"/>
                          <p:cNvSpPr>
                            <a:spLocks noChangeArrowheads="1"/>
                          </p:cNvSpPr>
                          <p:nvPr/>
                        </p:nvSpPr>
                        <p:spPr bwMode="auto">
                          <a:xfrm>
                            <a:off x="866" y="442"/>
                            <a:ext cx="227" cy="196"/>
                          </a:xfrm>
                          <a:prstGeom prst="hexagon">
                            <a:avLst>
                              <a:gd name="adj" fmla="val 28949"/>
                              <a:gd name="vf" fmla="val 115470"/>
                            </a:avLst>
                          </a:prstGeom>
                          <a:solidFill>
                            <a:srgbClr val="00CC66">
                              <a:alpha val="73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23" name="AutoShape 41"/>
                          <p:cNvSpPr>
                            <a:spLocks noChangeArrowheads="1"/>
                          </p:cNvSpPr>
                          <p:nvPr/>
                        </p:nvSpPr>
                        <p:spPr bwMode="auto">
                          <a:xfrm>
                            <a:off x="692" y="338"/>
                            <a:ext cx="227" cy="196"/>
                          </a:xfrm>
                          <a:prstGeom prst="hexagon">
                            <a:avLst>
                              <a:gd name="adj" fmla="val 28949"/>
                              <a:gd name="vf" fmla="val 115470"/>
                            </a:avLst>
                          </a:prstGeom>
                          <a:solidFill>
                            <a:srgbClr val="00CC66">
                              <a:alpha val="45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24" name="AutoShape 42"/>
                          <p:cNvSpPr>
                            <a:spLocks noChangeArrowheads="1"/>
                          </p:cNvSpPr>
                          <p:nvPr/>
                        </p:nvSpPr>
                        <p:spPr bwMode="auto">
                          <a:xfrm>
                            <a:off x="883" y="1231"/>
                            <a:ext cx="227" cy="196"/>
                          </a:xfrm>
                          <a:prstGeom prst="hexagon">
                            <a:avLst>
                              <a:gd name="adj" fmla="val 28949"/>
                              <a:gd name="vf" fmla="val 115470"/>
                            </a:avLst>
                          </a:prstGeom>
                          <a:solidFill>
                            <a:srgbClr val="9900CC">
                              <a:alpha val="60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25" name="AutoShape 43"/>
                          <p:cNvSpPr>
                            <a:spLocks noChangeArrowheads="1"/>
                          </p:cNvSpPr>
                          <p:nvPr/>
                        </p:nvSpPr>
                        <p:spPr bwMode="auto">
                          <a:xfrm>
                            <a:off x="697" y="543"/>
                            <a:ext cx="227" cy="196"/>
                          </a:xfrm>
                          <a:prstGeom prst="hexagon">
                            <a:avLst>
                              <a:gd name="adj" fmla="val 28949"/>
                              <a:gd name="vf" fmla="val 115470"/>
                            </a:avLst>
                          </a:prstGeom>
                          <a:solidFill>
                            <a:srgbClr val="00CC66">
                              <a:alpha val="78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26" name="AutoShape 44"/>
                          <p:cNvSpPr>
                            <a:spLocks noChangeArrowheads="1"/>
                          </p:cNvSpPr>
                          <p:nvPr/>
                        </p:nvSpPr>
                        <p:spPr bwMode="auto">
                          <a:xfrm>
                            <a:off x="1221" y="824"/>
                            <a:ext cx="227" cy="196"/>
                          </a:xfrm>
                          <a:prstGeom prst="hexagon">
                            <a:avLst>
                              <a:gd name="adj" fmla="val 28949"/>
                              <a:gd name="vf" fmla="val 115470"/>
                            </a:avLst>
                          </a:prstGeom>
                          <a:solidFill>
                            <a:srgbClr val="AAE600"/>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27" name="AutoShape 45"/>
                          <p:cNvSpPr>
                            <a:spLocks noChangeArrowheads="1"/>
                          </p:cNvSpPr>
                          <p:nvPr/>
                        </p:nvSpPr>
                        <p:spPr bwMode="auto">
                          <a:xfrm>
                            <a:off x="1406" y="1319"/>
                            <a:ext cx="227" cy="196"/>
                          </a:xfrm>
                          <a:prstGeom prst="hexagon">
                            <a:avLst>
                              <a:gd name="adj" fmla="val 28949"/>
                              <a:gd name="vf" fmla="val 115470"/>
                            </a:avLst>
                          </a:prstGeom>
                          <a:solidFill>
                            <a:srgbClr val="FF9900">
                              <a:alpha val="40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28" name="AutoShape 46"/>
                          <p:cNvSpPr>
                            <a:spLocks noChangeArrowheads="1"/>
                          </p:cNvSpPr>
                          <p:nvPr/>
                        </p:nvSpPr>
                        <p:spPr bwMode="auto">
                          <a:xfrm>
                            <a:off x="1199" y="424"/>
                            <a:ext cx="227" cy="196"/>
                          </a:xfrm>
                          <a:prstGeom prst="hexagon">
                            <a:avLst>
                              <a:gd name="adj" fmla="val 28949"/>
                              <a:gd name="vf" fmla="val 115470"/>
                            </a:avLst>
                          </a:prstGeom>
                          <a:solidFill>
                            <a:srgbClr val="0066FF">
                              <a:alpha val="67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29" name="AutoShape 47"/>
                          <p:cNvSpPr>
                            <a:spLocks noChangeArrowheads="1"/>
                          </p:cNvSpPr>
                          <p:nvPr/>
                        </p:nvSpPr>
                        <p:spPr bwMode="auto">
                          <a:xfrm>
                            <a:off x="1373" y="325"/>
                            <a:ext cx="227" cy="196"/>
                          </a:xfrm>
                          <a:prstGeom prst="hexagon">
                            <a:avLst>
                              <a:gd name="adj" fmla="val 28949"/>
                              <a:gd name="vf" fmla="val 115470"/>
                            </a:avLst>
                          </a:prstGeom>
                          <a:solidFill>
                            <a:srgbClr val="0066FF">
                              <a:alpha val="31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30" name="AutoShape 48"/>
                          <p:cNvSpPr>
                            <a:spLocks noChangeArrowheads="1"/>
                          </p:cNvSpPr>
                          <p:nvPr/>
                        </p:nvSpPr>
                        <p:spPr bwMode="auto">
                          <a:xfrm>
                            <a:off x="525" y="847"/>
                            <a:ext cx="227" cy="196"/>
                          </a:xfrm>
                          <a:prstGeom prst="hexagon">
                            <a:avLst>
                              <a:gd name="adj" fmla="val 28949"/>
                              <a:gd name="vf" fmla="val 115470"/>
                            </a:avLst>
                          </a:prstGeom>
                          <a:solidFill>
                            <a:srgbClr val="FF0066">
                              <a:alpha val="56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31" name="AutoShape 49"/>
                          <p:cNvSpPr>
                            <a:spLocks noChangeArrowheads="1"/>
                          </p:cNvSpPr>
                          <p:nvPr/>
                        </p:nvSpPr>
                        <p:spPr bwMode="auto">
                          <a:xfrm>
                            <a:off x="702" y="941"/>
                            <a:ext cx="227" cy="196"/>
                          </a:xfrm>
                          <a:prstGeom prst="hexagon">
                            <a:avLst>
                              <a:gd name="adj" fmla="val 28949"/>
                              <a:gd name="vf" fmla="val 115470"/>
                            </a:avLst>
                          </a:prstGeom>
                          <a:solidFill>
                            <a:srgbClr val="FF0066">
                              <a:alpha val="78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32" name="AutoShape 50"/>
                          <p:cNvSpPr>
                            <a:spLocks noChangeArrowheads="1"/>
                          </p:cNvSpPr>
                          <p:nvPr/>
                        </p:nvSpPr>
                        <p:spPr bwMode="auto">
                          <a:xfrm>
                            <a:off x="353" y="948"/>
                            <a:ext cx="227" cy="196"/>
                          </a:xfrm>
                          <a:prstGeom prst="hexagon">
                            <a:avLst>
                              <a:gd name="adj" fmla="val 28949"/>
                              <a:gd name="vf" fmla="val 115470"/>
                            </a:avLst>
                          </a:prstGeom>
                          <a:solidFill>
                            <a:srgbClr val="FF0066">
                              <a:alpha val="45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33" name="AutoShape 51"/>
                          <p:cNvSpPr>
                            <a:spLocks noChangeArrowheads="1"/>
                          </p:cNvSpPr>
                          <p:nvPr/>
                        </p:nvSpPr>
                        <p:spPr bwMode="auto">
                          <a:xfrm>
                            <a:off x="1224" y="1022"/>
                            <a:ext cx="227" cy="196"/>
                          </a:xfrm>
                          <a:prstGeom prst="hexagon">
                            <a:avLst>
                              <a:gd name="adj" fmla="val 28949"/>
                              <a:gd name="vf" fmla="val 115470"/>
                            </a:avLst>
                          </a:prstGeom>
                          <a:solidFill>
                            <a:srgbClr val="FF9900">
                              <a:alpha val="68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34" name="AutoShape 52"/>
                          <p:cNvSpPr>
                            <a:spLocks noChangeArrowheads="1"/>
                          </p:cNvSpPr>
                          <p:nvPr/>
                        </p:nvSpPr>
                        <p:spPr bwMode="auto">
                          <a:xfrm>
                            <a:off x="1566" y="817"/>
                            <a:ext cx="227" cy="196"/>
                          </a:xfrm>
                          <a:prstGeom prst="hexagon">
                            <a:avLst>
                              <a:gd name="adj" fmla="val 28949"/>
                              <a:gd name="vf" fmla="val 115470"/>
                            </a:avLst>
                          </a:prstGeom>
                          <a:solidFill>
                            <a:srgbClr val="AAE600">
                              <a:alpha val="56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35" name="AutoShape 53"/>
                          <p:cNvSpPr>
                            <a:spLocks noChangeArrowheads="1"/>
                          </p:cNvSpPr>
                          <p:nvPr/>
                        </p:nvSpPr>
                        <p:spPr bwMode="auto">
                          <a:xfrm>
                            <a:off x="1549" y="220"/>
                            <a:ext cx="227" cy="196"/>
                          </a:xfrm>
                          <a:prstGeom prst="hexagon">
                            <a:avLst>
                              <a:gd name="adj" fmla="val 28949"/>
                              <a:gd name="vf" fmla="val 115470"/>
                            </a:avLst>
                          </a:prstGeom>
                          <a:solidFill>
                            <a:srgbClr val="0066FF">
                              <a:alpha val="12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36" name="AutoShape 54"/>
                          <p:cNvSpPr>
                            <a:spLocks noChangeArrowheads="1"/>
                          </p:cNvSpPr>
                          <p:nvPr/>
                        </p:nvSpPr>
                        <p:spPr bwMode="auto">
                          <a:xfrm>
                            <a:off x="879" y="1036"/>
                            <a:ext cx="227" cy="196"/>
                          </a:xfrm>
                          <a:prstGeom prst="hexagon">
                            <a:avLst>
                              <a:gd name="adj" fmla="val 28949"/>
                              <a:gd name="vf" fmla="val 115470"/>
                            </a:avLst>
                          </a:prstGeom>
                          <a:solidFill>
                            <a:srgbClr val="9900CC"/>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37" name="AutoShape 55"/>
                          <p:cNvSpPr>
                            <a:spLocks noChangeArrowheads="1"/>
                          </p:cNvSpPr>
                          <p:nvPr/>
                        </p:nvSpPr>
                        <p:spPr bwMode="auto">
                          <a:xfrm>
                            <a:off x="870" y="836"/>
                            <a:ext cx="227" cy="196"/>
                          </a:xfrm>
                          <a:prstGeom prst="hexagon">
                            <a:avLst>
                              <a:gd name="adj" fmla="val 28949"/>
                              <a:gd name="vf" fmla="val 115470"/>
                            </a:avLst>
                          </a:prstGeom>
                          <a:solidFill>
                            <a:srgbClr val="FF0066"/>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38" name="AutoShape 56"/>
                          <p:cNvSpPr>
                            <a:spLocks noChangeArrowheads="1"/>
                          </p:cNvSpPr>
                          <p:nvPr/>
                        </p:nvSpPr>
                        <p:spPr bwMode="auto">
                          <a:xfrm>
                            <a:off x="1048" y="930"/>
                            <a:ext cx="227" cy="196"/>
                          </a:xfrm>
                          <a:prstGeom prst="hexagon">
                            <a:avLst>
                              <a:gd name="adj" fmla="val 28949"/>
                              <a:gd name="vf" fmla="val 115470"/>
                            </a:avLst>
                          </a:prstGeom>
                          <a:solidFill>
                            <a:srgbClr val="FF9900"/>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39" name="AutoShape 57"/>
                          <p:cNvSpPr>
                            <a:spLocks noChangeArrowheads="1"/>
                          </p:cNvSpPr>
                          <p:nvPr/>
                        </p:nvSpPr>
                        <p:spPr bwMode="auto">
                          <a:xfrm>
                            <a:off x="1398" y="916"/>
                            <a:ext cx="227" cy="196"/>
                          </a:xfrm>
                          <a:prstGeom prst="hexagon">
                            <a:avLst>
                              <a:gd name="adj" fmla="val 28949"/>
                              <a:gd name="vf" fmla="val 115470"/>
                            </a:avLst>
                          </a:prstGeom>
                          <a:solidFill>
                            <a:srgbClr val="AAE600"/>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40" name="AutoShape 58"/>
                          <p:cNvSpPr>
                            <a:spLocks noChangeArrowheads="1"/>
                          </p:cNvSpPr>
                          <p:nvPr/>
                        </p:nvSpPr>
                        <p:spPr bwMode="auto">
                          <a:xfrm>
                            <a:off x="1210" y="623"/>
                            <a:ext cx="227" cy="196"/>
                          </a:xfrm>
                          <a:prstGeom prst="hexagon">
                            <a:avLst>
                              <a:gd name="adj" fmla="val 28949"/>
                              <a:gd name="vf" fmla="val 115470"/>
                            </a:avLst>
                          </a:prstGeom>
                          <a:solidFill>
                            <a:srgbClr val="0066FF">
                              <a:alpha val="71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41" name="AutoShape 59"/>
                          <p:cNvSpPr>
                            <a:spLocks noChangeArrowheads="1"/>
                          </p:cNvSpPr>
                          <p:nvPr/>
                        </p:nvSpPr>
                        <p:spPr bwMode="auto">
                          <a:xfrm>
                            <a:off x="1035" y="532"/>
                            <a:ext cx="227" cy="196"/>
                          </a:xfrm>
                          <a:prstGeom prst="hexagon">
                            <a:avLst>
                              <a:gd name="adj" fmla="val 28949"/>
                              <a:gd name="vf" fmla="val 115470"/>
                            </a:avLst>
                          </a:prstGeom>
                          <a:solidFill>
                            <a:srgbClr val="0066FF">
                              <a:alpha val="84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42" name="AutoShape 60"/>
                          <p:cNvSpPr>
                            <a:spLocks noChangeArrowheads="1"/>
                          </p:cNvSpPr>
                          <p:nvPr/>
                        </p:nvSpPr>
                        <p:spPr bwMode="auto">
                          <a:xfrm>
                            <a:off x="1230" y="1223"/>
                            <a:ext cx="227" cy="196"/>
                          </a:xfrm>
                          <a:prstGeom prst="hexagon">
                            <a:avLst>
                              <a:gd name="adj" fmla="val 28949"/>
                              <a:gd name="vf" fmla="val 115470"/>
                            </a:avLst>
                          </a:prstGeom>
                          <a:solidFill>
                            <a:srgbClr val="FF9900">
                              <a:alpha val="50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43" name="AutoShape 61"/>
                          <p:cNvSpPr>
                            <a:spLocks noChangeArrowheads="1"/>
                          </p:cNvSpPr>
                          <p:nvPr/>
                        </p:nvSpPr>
                        <p:spPr bwMode="auto">
                          <a:xfrm>
                            <a:off x="695" y="742"/>
                            <a:ext cx="227" cy="196"/>
                          </a:xfrm>
                          <a:prstGeom prst="hexagon">
                            <a:avLst>
                              <a:gd name="adj" fmla="val 28949"/>
                              <a:gd name="vf" fmla="val 115470"/>
                            </a:avLst>
                          </a:prstGeom>
                          <a:solidFill>
                            <a:srgbClr val="FF0066">
                              <a:alpha val="78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44" name="AutoShape 62"/>
                          <p:cNvSpPr>
                            <a:spLocks noChangeArrowheads="1"/>
                          </p:cNvSpPr>
                          <p:nvPr/>
                        </p:nvSpPr>
                        <p:spPr bwMode="auto">
                          <a:xfrm>
                            <a:off x="351" y="748"/>
                            <a:ext cx="227" cy="196"/>
                          </a:xfrm>
                          <a:prstGeom prst="hexagon">
                            <a:avLst>
                              <a:gd name="adj" fmla="val 28949"/>
                              <a:gd name="vf" fmla="val 115470"/>
                            </a:avLst>
                          </a:prstGeom>
                          <a:solidFill>
                            <a:srgbClr val="FF0066">
                              <a:alpha val="56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45" name="AutoShape 63"/>
                          <p:cNvSpPr>
                            <a:spLocks noChangeArrowheads="1"/>
                          </p:cNvSpPr>
                          <p:nvPr/>
                        </p:nvSpPr>
                        <p:spPr bwMode="auto">
                          <a:xfrm>
                            <a:off x="179" y="849"/>
                            <a:ext cx="227" cy="196"/>
                          </a:xfrm>
                          <a:prstGeom prst="hexagon">
                            <a:avLst>
                              <a:gd name="adj" fmla="val 28949"/>
                              <a:gd name="vf" fmla="val 115470"/>
                            </a:avLst>
                          </a:prstGeom>
                          <a:solidFill>
                            <a:srgbClr val="FF0066">
                              <a:alpha val="31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46" name="AutoShape 64"/>
                          <p:cNvSpPr>
                            <a:spLocks noChangeArrowheads="1"/>
                          </p:cNvSpPr>
                          <p:nvPr/>
                        </p:nvSpPr>
                        <p:spPr bwMode="auto">
                          <a:xfrm>
                            <a:off x="1741" y="904"/>
                            <a:ext cx="227" cy="196"/>
                          </a:xfrm>
                          <a:prstGeom prst="hexagon">
                            <a:avLst>
                              <a:gd name="adj" fmla="val 28949"/>
                              <a:gd name="vf" fmla="val 115470"/>
                            </a:avLst>
                          </a:prstGeom>
                          <a:solidFill>
                            <a:srgbClr val="AAE600">
                              <a:alpha val="23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47" name="AutoShape 65"/>
                          <p:cNvSpPr>
                            <a:spLocks noChangeArrowheads="1"/>
                          </p:cNvSpPr>
                          <p:nvPr/>
                        </p:nvSpPr>
                        <p:spPr bwMode="auto">
                          <a:xfrm>
                            <a:off x="1898" y="797"/>
                            <a:ext cx="227" cy="196"/>
                          </a:xfrm>
                          <a:prstGeom prst="hexagon">
                            <a:avLst>
                              <a:gd name="adj" fmla="val 28949"/>
                              <a:gd name="vf" fmla="val 115470"/>
                            </a:avLst>
                          </a:prstGeom>
                          <a:solidFill>
                            <a:srgbClr val="AAE600">
                              <a:alpha val="20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48" name="AutoShape 66"/>
                          <p:cNvSpPr>
                            <a:spLocks noChangeArrowheads="1"/>
                          </p:cNvSpPr>
                          <p:nvPr/>
                        </p:nvSpPr>
                        <p:spPr bwMode="auto">
                          <a:xfrm>
                            <a:off x="1387" y="721"/>
                            <a:ext cx="227" cy="196"/>
                          </a:xfrm>
                          <a:prstGeom prst="hexagon">
                            <a:avLst>
                              <a:gd name="adj" fmla="val 28949"/>
                              <a:gd name="vf" fmla="val 115470"/>
                            </a:avLst>
                          </a:prstGeom>
                          <a:solidFill>
                            <a:srgbClr val="AAE600">
                              <a:alpha val="71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49" name="AutoShape 67"/>
                          <p:cNvSpPr>
                            <a:spLocks noChangeArrowheads="1"/>
                          </p:cNvSpPr>
                          <p:nvPr/>
                        </p:nvSpPr>
                        <p:spPr bwMode="auto">
                          <a:xfrm>
                            <a:off x="521" y="234"/>
                            <a:ext cx="227" cy="196"/>
                          </a:xfrm>
                          <a:prstGeom prst="hexagon">
                            <a:avLst>
                              <a:gd name="adj" fmla="val 28949"/>
                              <a:gd name="vf" fmla="val 115470"/>
                            </a:avLst>
                          </a:prstGeom>
                          <a:solidFill>
                            <a:srgbClr val="00CC66">
                              <a:alpha val="12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50" name="AutoShape 68"/>
                          <p:cNvSpPr>
                            <a:spLocks noChangeArrowheads="1"/>
                          </p:cNvSpPr>
                          <p:nvPr/>
                        </p:nvSpPr>
                        <p:spPr bwMode="auto">
                          <a:xfrm>
                            <a:off x="1370" y="526"/>
                            <a:ext cx="227" cy="196"/>
                          </a:xfrm>
                          <a:prstGeom prst="hexagon">
                            <a:avLst>
                              <a:gd name="adj" fmla="val 28949"/>
                              <a:gd name="vf" fmla="val 115470"/>
                            </a:avLst>
                          </a:prstGeom>
                          <a:solidFill>
                            <a:srgbClr val="0066FF">
                              <a:alpha val="67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51" name="AutoShape 69"/>
                          <p:cNvSpPr>
                            <a:spLocks noChangeArrowheads="1"/>
                          </p:cNvSpPr>
                          <p:nvPr/>
                        </p:nvSpPr>
                        <p:spPr bwMode="auto">
                          <a:xfrm>
                            <a:off x="1229" y="1416"/>
                            <a:ext cx="227" cy="196"/>
                          </a:xfrm>
                          <a:prstGeom prst="hexagon">
                            <a:avLst>
                              <a:gd name="adj" fmla="val 28949"/>
                              <a:gd name="vf" fmla="val 115470"/>
                            </a:avLst>
                          </a:prstGeom>
                          <a:solidFill>
                            <a:srgbClr val="FF9900">
                              <a:alpha val="6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52" name="AutoShape 70"/>
                          <p:cNvSpPr>
                            <a:spLocks noChangeArrowheads="1"/>
                          </p:cNvSpPr>
                          <p:nvPr/>
                        </p:nvSpPr>
                        <p:spPr bwMode="auto">
                          <a:xfrm>
                            <a:off x="1578" y="1424"/>
                            <a:ext cx="227" cy="196"/>
                          </a:xfrm>
                          <a:prstGeom prst="hexagon">
                            <a:avLst>
                              <a:gd name="adj" fmla="val 28949"/>
                              <a:gd name="vf" fmla="val 115470"/>
                            </a:avLst>
                          </a:prstGeom>
                          <a:solidFill>
                            <a:srgbClr val="FF9900">
                              <a:alpha val="34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53" name="AutoShape 71"/>
                          <p:cNvSpPr>
                            <a:spLocks noChangeArrowheads="1"/>
                          </p:cNvSpPr>
                          <p:nvPr/>
                        </p:nvSpPr>
                        <p:spPr bwMode="auto">
                          <a:xfrm>
                            <a:off x="1037" y="334"/>
                            <a:ext cx="227" cy="196"/>
                          </a:xfrm>
                          <a:prstGeom prst="hexagon">
                            <a:avLst>
                              <a:gd name="adj" fmla="val 28949"/>
                              <a:gd name="vf" fmla="val 115470"/>
                            </a:avLst>
                          </a:prstGeom>
                          <a:solidFill>
                            <a:srgbClr val="0066FF">
                              <a:alpha val="57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54" name="AutoShape 72"/>
                          <p:cNvSpPr>
                            <a:spLocks noChangeArrowheads="1"/>
                          </p:cNvSpPr>
                          <p:nvPr/>
                        </p:nvSpPr>
                        <p:spPr bwMode="auto">
                          <a:xfrm>
                            <a:off x="1540" y="415"/>
                            <a:ext cx="227" cy="196"/>
                          </a:xfrm>
                          <a:prstGeom prst="hexagon">
                            <a:avLst>
                              <a:gd name="adj" fmla="val 28949"/>
                              <a:gd name="vf" fmla="val 115470"/>
                            </a:avLst>
                          </a:prstGeom>
                          <a:solidFill>
                            <a:srgbClr val="0066FF">
                              <a:alpha val="42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55" name="AutoShape 73"/>
                          <p:cNvSpPr>
                            <a:spLocks noChangeArrowheads="1"/>
                          </p:cNvSpPr>
                          <p:nvPr/>
                        </p:nvSpPr>
                        <p:spPr bwMode="auto">
                          <a:xfrm>
                            <a:off x="1576" y="1017"/>
                            <a:ext cx="227" cy="196"/>
                          </a:xfrm>
                          <a:prstGeom prst="hexagon">
                            <a:avLst>
                              <a:gd name="adj" fmla="val 28949"/>
                              <a:gd name="vf" fmla="val 115470"/>
                            </a:avLst>
                          </a:prstGeom>
                          <a:solidFill>
                            <a:srgbClr val="AAE600">
                              <a:alpha val="51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56" name="AutoShape 74"/>
                          <p:cNvSpPr>
                            <a:spLocks noChangeArrowheads="1"/>
                          </p:cNvSpPr>
                          <p:nvPr/>
                        </p:nvSpPr>
                        <p:spPr bwMode="auto">
                          <a:xfrm>
                            <a:off x="1029" y="135"/>
                            <a:ext cx="227" cy="196"/>
                          </a:xfrm>
                          <a:prstGeom prst="hexagon">
                            <a:avLst>
                              <a:gd name="adj" fmla="val 28949"/>
                              <a:gd name="vf" fmla="val 115470"/>
                            </a:avLst>
                          </a:prstGeom>
                          <a:solidFill>
                            <a:srgbClr val="00CC66">
                              <a:alpha val="4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57" name="AutoShape 75"/>
                          <p:cNvSpPr>
                            <a:spLocks noChangeArrowheads="1"/>
                          </p:cNvSpPr>
                          <p:nvPr/>
                        </p:nvSpPr>
                        <p:spPr bwMode="auto">
                          <a:xfrm>
                            <a:off x="1585" y="1623"/>
                            <a:ext cx="227" cy="196"/>
                          </a:xfrm>
                          <a:prstGeom prst="hexagon">
                            <a:avLst>
                              <a:gd name="adj" fmla="val 28949"/>
                              <a:gd name="vf" fmla="val 115470"/>
                            </a:avLst>
                          </a:prstGeom>
                          <a:solidFill>
                            <a:srgbClr val="FF9900">
                              <a:alpha val="4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58" name="AutoShape 76"/>
                          <p:cNvSpPr>
                            <a:spLocks noChangeArrowheads="1"/>
                          </p:cNvSpPr>
                          <p:nvPr/>
                        </p:nvSpPr>
                        <p:spPr bwMode="auto">
                          <a:xfrm>
                            <a:off x="860" y="243"/>
                            <a:ext cx="227" cy="196"/>
                          </a:xfrm>
                          <a:prstGeom prst="hexagon">
                            <a:avLst>
                              <a:gd name="adj" fmla="val 28949"/>
                              <a:gd name="vf" fmla="val 115470"/>
                            </a:avLst>
                          </a:prstGeom>
                          <a:solidFill>
                            <a:srgbClr val="00CC66">
                              <a:alpha val="34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59" name="AutoShape 77"/>
                          <p:cNvSpPr>
                            <a:spLocks noChangeArrowheads="1"/>
                          </p:cNvSpPr>
                          <p:nvPr/>
                        </p:nvSpPr>
                        <p:spPr bwMode="auto">
                          <a:xfrm>
                            <a:off x="1249" y="0"/>
                            <a:ext cx="227" cy="196"/>
                          </a:xfrm>
                          <a:prstGeom prst="hexagon">
                            <a:avLst>
                              <a:gd name="adj" fmla="val 28949"/>
                              <a:gd name="vf" fmla="val 115470"/>
                            </a:avLst>
                          </a:prstGeom>
                          <a:solidFill>
                            <a:srgbClr val="0066FF">
                              <a:alpha val="3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60" name="AutoShape 78"/>
                          <p:cNvSpPr>
                            <a:spLocks noChangeArrowheads="1"/>
                          </p:cNvSpPr>
                          <p:nvPr/>
                        </p:nvSpPr>
                        <p:spPr bwMode="auto">
                          <a:xfrm>
                            <a:off x="2075" y="697"/>
                            <a:ext cx="227" cy="196"/>
                          </a:xfrm>
                          <a:prstGeom prst="hexagon">
                            <a:avLst>
                              <a:gd name="adj" fmla="val 28949"/>
                              <a:gd name="vf" fmla="val 115470"/>
                            </a:avLst>
                          </a:prstGeom>
                          <a:solidFill>
                            <a:srgbClr val="AAE600">
                              <a:alpha val="14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61" name="AutoShape 79"/>
                          <p:cNvSpPr>
                            <a:spLocks noChangeArrowheads="1"/>
                          </p:cNvSpPr>
                          <p:nvPr/>
                        </p:nvSpPr>
                        <p:spPr bwMode="auto">
                          <a:xfrm>
                            <a:off x="1399" y="1117"/>
                            <a:ext cx="227" cy="196"/>
                          </a:xfrm>
                          <a:prstGeom prst="hexagon">
                            <a:avLst>
                              <a:gd name="adj" fmla="val 28949"/>
                              <a:gd name="vf" fmla="val 115470"/>
                            </a:avLst>
                          </a:prstGeom>
                          <a:solidFill>
                            <a:srgbClr val="FF9900">
                              <a:alpha val="68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62" name="AutoShape 80"/>
                          <p:cNvSpPr>
                            <a:spLocks noChangeArrowheads="1"/>
                          </p:cNvSpPr>
                          <p:nvPr/>
                        </p:nvSpPr>
                        <p:spPr bwMode="auto">
                          <a:xfrm>
                            <a:off x="539" y="1437"/>
                            <a:ext cx="227" cy="196"/>
                          </a:xfrm>
                          <a:prstGeom prst="hexagon">
                            <a:avLst>
                              <a:gd name="adj" fmla="val 28949"/>
                              <a:gd name="vf" fmla="val 115470"/>
                            </a:avLst>
                          </a:prstGeom>
                          <a:solidFill>
                            <a:srgbClr val="9900CC">
                              <a:alpha val="31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63" name="AutoShape 81"/>
                          <p:cNvSpPr>
                            <a:spLocks noChangeArrowheads="1"/>
                          </p:cNvSpPr>
                          <p:nvPr/>
                        </p:nvSpPr>
                        <p:spPr bwMode="auto">
                          <a:xfrm>
                            <a:off x="531" y="1046"/>
                            <a:ext cx="227" cy="196"/>
                          </a:xfrm>
                          <a:prstGeom prst="hexagon">
                            <a:avLst>
                              <a:gd name="adj" fmla="val 28949"/>
                              <a:gd name="vf" fmla="val 115470"/>
                            </a:avLst>
                          </a:prstGeom>
                          <a:solidFill>
                            <a:srgbClr val="FF0066">
                              <a:alpha val="60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64" name="AutoShape 82"/>
                          <p:cNvSpPr>
                            <a:spLocks noChangeArrowheads="1"/>
                          </p:cNvSpPr>
                          <p:nvPr/>
                        </p:nvSpPr>
                        <p:spPr bwMode="auto">
                          <a:xfrm>
                            <a:off x="1755" y="1103"/>
                            <a:ext cx="227" cy="196"/>
                          </a:xfrm>
                          <a:prstGeom prst="hexagon">
                            <a:avLst>
                              <a:gd name="adj" fmla="val 28949"/>
                              <a:gd name="vf" fmla="val 115470"/>
                            </a:avLst>
                          </a:prstGeom>
                          <a:solidFill>
                            <a:srgbClr val="AAE600">
                              <a:alpha val="14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65" name="AutoShape 83"/>
                          <p:cNvSpPr>
                            <a:spLocks noChangeArrowheads="1"/>
                          </p:cNvSpPr>
                          <p:nvPr/>
                        </p:nvSpPr>
                        <p:spPr bwMode="auto">
                          <a:xfrm>
                            <a:off x="0" y="756"/>
                            <a:ext cx="227" cy="196"/>
                          </a:xfrm>
                          <a:prstGeom prst="hexagon">
                            <a:avLst>
                              <a:gd name="adj" fmla="val 28949"/>
                              <a:gd name="vf" fmla="val 115470"/>
                            </a:avLst>
                          </a:prstGeom>
                          <a:solidFill>
                            <a:srgbClr val="FF0066">
                              <a:alpha val="12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66" name="AutoShape 84"/>
                          <p:cNvSpPr>
                            <a:spLocks noChangeArrowheads="1"/>
                          </p:cNvSpPr>
                          <p:nvPr/>
                        </p:nvSpPr>
                        <p:spPr bwMode="auto">
                          <a:xfrm>
                            <a:off x="1726" y="711"/>
                            <a:ext cx="227" cy="196"/>
                          </a:xfrm>
                          <a:prstGeom prst="hexagon">
                            <a:avLst>
                              <a:gd name="adj" fmla="val 28949"/>
                              <a:gd name="vf" fmla="val 115470"/>
                            </a:avLst>
                          </a:prstGeom>
                          <a:solidFill>
                            <a:srgbClr val="AAE600">
                              <a:alpha val="29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67" name="AutoShape 85"/>
                          <p:cNvSpPr>
                            <a:spLocks noChangeArrowheads="1"/>
                          </p:cNvSpPr>
                          <p:nvPr/>
                        </p:nvSpPr>
                        <p:spPr bwMode="auto">
                          <a:xfrm>
                            <a:off x="1058" y="1323"/>
                            <a:ext cx="227" cy="196"/>
                          </a:xfrm>
                          <a:prstGeom prst="hexagon">
                            <a:avLst>
                              <a:gd name="adj" fmla="val 28949"/>
                              <a:gd name="vf" fmla="val 115470"/>
                            </a:avLst>
                          </a:prstGeom>
                          <a:solidFill>
                            <a:srgbClr val="FF9900">
                              <a:alpha val="26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68" name="AutoShape 86"/>
                          <p:cNvSpPr>
                            <a:spLocks noChangeArrowheads="1"/>
                          </p:cNvSpPr>
                          <p:nvPr/>
                        </p:nvSpPr>
                        <p:spPr bwMode="auto">
                          <a:xfrm>
                            <a:off x="531" y="1245"/>
                            <a:ext cx="227" cy="196"/>
                          </a:xfrm>
                          <a:prstGeom prst="hexagon">
                            <a:avLst>
                              <a:gd name="adj" fmla="val 28949"/>
                              <a:gd name="vf" fmla="val 115470"/>
                            </a:avLst>
                          </a:prstGeom>
                          <a:solidFill>
                            <a:srgbClr val="9900CC">
                              <a:alpha val="48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69" name="AutoShape 87"/>
                          <p:cNvSpPr>
                            <a:spLocks noChangeArrowheads="1"/>
                          </p:cNvSpPr>
                          <p:nvPr/>
                        </p:nvSpPr>
                        <p:spPr bwMode="auto">
                          <a:xfrm>
                            <a:off x="361" y="1536"/>
                            <a:ext cx="227" cy="196"/>
                          </a:xfrm>
                          <a:prstGeom prst="hexagon">
                            <a:avLst>
                              <a:gd name="adj" fmla="val 28949"/>
                              <a:gd name="vf" fmla="val 115470"/>
                            </a:avLst>
                          </a:prstGeom>
                          <a:solidFill>
                            <a:srgbClr val="9900CC">
                              <a:alpha val="9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70" name="AutoShape 88"/>
                          <p:cNvSpPr>
                            <a:spLocks noChangeArrowheads="1"/>
                          </p:cNvSpPr>
                          <p:nvPr/>
                        </p:nvSpPr>
                        <p:spPr bwMode="auto">
                          <a:xfrm>
                            <a:off x="888" y="1429"/>
                            <a:ext cx="227" cy="196"/>
                          </a:xfrm>
                          <a:prstGeom prst="hexagon">
                            <a:avLst>
                              <a:gd name="adj" fmla="val 28949"/>
                              <a:gd name="vf" fmla="val 115470"/>
                            </a:avLst>
                          </a:prstGeom>
                          <a:solidFill>
                            <a:srgbClr val="9900CC">
                              <a:alpha val="48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71" name="AutoShape 89"/>
                          <p:cNvSpPr>
                            <a:spLocks noChangeArrowheads="1"/>
                          </p:cNvSpPr>
                          <p:nvPr/>
                        </p:nvSpPr>
                        <p:spPr bwMode="auto">
                          <a:xfrm>
                            <a:off x="525" y="433"/>
                            <a:ext cx="227" cy="196"/>
                          </a:xfrm>
                          <a:prstGeom prst="hexagon">
                            <a:avLst>
                              <a:gd name="adj" fmla="val 28949"/>
                              <a:gd name="vf" fmla="val 115470"/>
                            </a:avLst>
                          </a:prstGeom>
                          <a:solidFill>
                            <a:srgbClr val="00CC66">
                              <a:alpha val="60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grpSp>
                  <p:sp>
                    <p:nvSpPr>
                      <p:cNvPr id="4172" name="AutoShape 90"/>
                      <p:cNvSpPr>
                        <a:spLocks noChangeArrowheads="1"/>
                      </p:cNvSpPr>
                      <p:nvPr/>
                    </p:nvSpPr>
                    <p:spPr bwMode="auto">
                      <a:xfrm>
                        <a:off x="517" y="638"/>
                        <a:ext cx="227" cy="196"/>
                      </a:xfrm>
                      <a:prstGeom prst="hexagon">
                        <a:avLst>
                          <a:gd name="adj" fmla="val 28949"/>
                          <a:gd name="vf" fmla="val 115470"/>
                        </a:avLst>
                      </a:prstGeom>
                      <a:solidFill>
                        <a:srgbClr val="FF0066">
                          <a:alpha val="60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73" name="AutoShape 91"/>
                      <p:cNvSpPr>
                        <a:spLocks noChangeArrowheads="1"/>
                      </p:cNvSpPr>
                      <p:nvPr/>
                    </p:nvSpPr>
                    <p:spPr bwMode="auto">
                      <a:xfrm>
                        <a:off x="1556" y="610"/>
                        <a:ext cx="227" cy="196"/>
                      </a:xfrm>
                      <a:prstGeom prst="hexagon">
                        <a:avLst>
                          <a:gd name="adj" fmla="val 28949"/>
                          <a:gd name="vf" fmla="val 115470"/>
                        </a:avLst>
                      </a:prstGeom>
                      <a:solidFill>
                        <a:srgbClr val="0066FF">
                          <a:alpha val="60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74" name="AutoShape 92"/>
                      <p:cNvSpPr>
                        <a:spLocks noChangeArrowheads="1"/>
                      </p:cNvSpPr>
                      <p:nvPr/>
                    </p:nvSpPr>
                    <p:spPr bwMode="auto">
                      <a:xfrm>
                        <a:off x="710" y="1344"/>
                        <a:ext cx="227" cy="196"/>
                      </a:xfrm>
                      <a:prstGeom prst="hexagon">
                        <a:avLst>
                          <a:gd name="adj" fmla="val 28949"/>
                          <a:gd name="vf" fmla="val 115470"/>
                        </a:avLst>
                      </a:prstGeom>
                      <a:solidFill>
                        <a:srgbClr val="9900CC">
                          <a:alpha val="56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grpSp>
              <p:sp>
                <p:nvSpPr>
                  <p:cNvPr id="4175" name="AutoShape 93"/>
                  <p:cNvSpPr>
                    <a:spLocks noChangeArrowheads="1"/>
                  </p:cNvSpPr>
                  <p:nvPr/>
                </p:nvSpPr>
                <p:spPr bwMode="auto">
                  <a:xfrm>
                    <a:off x="1582" y="1209"/>
                    <a:ext cx="227" cy="196"/>
                  </a:xfrm>
                  <a:prstGeom prst="hexagon">
                    <a:avLst>
                      <a:gd name="adj" fmla="val 28949"/>
                      <a:gd name="vf" fmla="val 115470"/>
                    </a:avLst>
                  </a:prstGeom>
                  <a:solidFill>
                    <a:srgbClr val="AAE600">
                      <a:alpha val="20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sp>
              <p:nvSpPr>
                <p:cNvPr id="4176" name="AutoShape 94"/>
                <p:cNvSpPr>
                  <a:spLocks noChangeArrowheads="1"/>
                </p:cNvSpPr>
                <p:nvPr/>
              </p:nvSpPr>
              <p:spPr bwMode="auto">
                <a:xfrm>
                  <a:off x="1065" y="1526"/>
                  <a:ext cx="227" cy="196"/>
                </a:xfrm>
                <a:prstGeom prst="hexagon">
                  <a:avLst>
                    <a:gd name="adj" fmla="val 28949"/>
                    <a:gd name="vf" fmla="val 115470"/>
                  </a:avLst>
                </a:prstGeom>
                <a:solidFill>
                  <a:srgbClr val="9900CC">
                    <a:alpha val="12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grpSp>
        <p:grpSp>
          <p:nvGrpSpPr>
            <p:cNvPr id="4177" name="Group 81"/>
            <p:cNvGrpSpPr>
              <a:grpSpLocks/>
            </p:cNvGrpSpPr>
            <p:nvPr/>
          </p:nvGrpSpPr>
          <p:grpSpPr bwMode="auto">
            <a:xfrm>
              <a:off x="863600" y="431800"/>
              <a:ext cx="638175" cy="636587"/>
              <a:chOff x="0" y="0"/>
              <a:chExt cx="402" cy="401"/>
            </a:xfrm>
          </p:grpSpPr>
          <p:sp>
            <p:nvSpPr>
              <p:cNvPr id="4178" name="AutoShape 111"/>
              <p:cNvSpPr>
                <a:spLocks noChangeArrowheads="1"/>
              </p:cNvSpPr>
              <p:nvPr/>
            </p:nvSpPr>
            <p:spPr bwMode="auto">
              <a:xfrm>
                <a:off x="175" y="106"/>
                <a:ext cx="227" cy="196"/>
              </a:xfrm>
              <a:prstGeom prst="hexagon">
                <a:avLst>
                  <a:gd name="adj" fmla="val 28949"/>
                  <a:gd name="vf" fmla="val 115470"/>
                </a:avLst>
              </a:prstGeom>
              <a:solidFill>
                <a:srgbClr val="00CC66">
                  <a:alpha val="12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79" name="AutoShape 112"/>
              <p:cNvSpPr>
                <a:spLocks noChangeArrowheads="1"/>
              </p:cNvSpPr>
              <p:nvPr/>
            </p:nvSpPr>
            <p:spPr bwMode="auto">
              <a:xfrm>
                <a:off x="0" y="205"/>
                <a:ext cx="227" cy="196"/>
              </a:xfrm>
              <a:prstGeom prst="hexagon">
                <a:avLst>
                  <a:gd name="adj" fmla="val 28949"/>
                  <a:gd name="vf" fmla="val 115470"/>
                </a:avLst>
              </a:prstGeom>
              <a:solidFill>
                <a:srgbClr val="00CC66">
                  <a:alpha val="25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80" name="AutoShape 113"/>
              <p:cNvSpPr>
                <a:spLocks noChangeArrowheads="1"/>
              </p:cNvSpPr>
              <p:nvPr/>
            </p:nvSpPr>
            <p:spPr bwMode="auto">
              <a:xfrm>
                <a:off x="5" y="0"/>
                <a:ext cx="227" cy="196"/>
              </a:xfrm>
              <a:prstGeom prst="hexagon">
                <a:avLst>
                  <a:gd name="adj" fmla="val 28949"/>
                  <a:gd name="vf" fmla="val 115470"/>
                </a:avLst>
              </a:prstGeom>
              <a:solidFill>
                <a:srgbClr val="00CC66">
                  <a:alpha val="4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grpSp>
          <p:nvGrpSpPr>
            <p:cNvPr id="4181" name="Group 85"/>
            <p:cNvGrpSpPr>
              <a:grpSpLocks/>
            </p:cNvGrpSpPr>
            <p:nvPr/>
          </p:nvGrpSpPr>
          <p:grpSpPr bwMode="auto">
            <a:xfrm>
              <a:off x="2232025" y="0"/>
              <a:ext cx="647700" cy="454025"/>
              <a:chOff x="0" y="0"/>
              <a:chExt cx="408" cy="286"/>
            </a:xfrm>
          </p:grpSpPr>
          <p:sp>
            <p:nvSpPr>
              <p:cNvPr id="4182" name="AutoShape 115"/>
              <p:cNvSpPr>
                <a:spLocks noChangeArrowheads="1"/>
              </p:cNvSpPr>
              <p:nvPr/>
            </p:nvSpPr>
            <p:spPr bwMode="auto">
              <a:xfrm>
                <a:off x="181" y="90"/>
                <a:ext cx="227" cy="196"/>
              </a:xfrm>
              <a:prstGeom prst="hexagon">
                <a:avLst>
                  <a:gd name="adj" fmla="val 28949"/>
                  <a:gd name="vf" fmla="val 115470"/>
                </a:avLst>
              </a:prstGeom>
              <a:solidFill>
                <a:srgbClr val="0066FF">
                  <a:alpha val="12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83" name="AutoShape 116"/>
              <p:cNvSpPr>
                <a:spLocks noChangeArrowheads="1"/>
              </p:cNvSpPr>
              <p:nvPr/>
            </p:nvSpPr>
            <p:spPr bwMode="auto">
              <a:xfrm>
                <a:off x="0" y="0"/>
                <a:ext cx="227" cy="196"/>
              </a:xfrm>
              <a:prstGeom prst="hexagon">
                <a:avLst>
                  <a:gd name="adj" fmla="val 28949"/>
                  <a:gd name="vf" fmla="val 115470"/>
                </a:avLst>
              </a:prstGeom>
              <a:solidFill>
                <a:srgbClr val="0066FF">
                  <a:alpha val="4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grpSp>
          <p:nvGrpSpPr>
            <p:cNvPr id="4184" name="Group 88"/>
            <p:cNvGrpSpPr>
              <a:grpSpLocks/>
            </p:cNvGrpSpPr>
            <p:nvPr/>
          </p:nvGrpSpPr>
          <p:grpSpPr bwMode="auto">
            <a:xfrm>
              <a:off x="2808288" y="431800"/>
              <a:ext cx="647700" cy="454025"/>
              <a:chOff x="0" y="0"/>
              <a:chExt cx="408" cy="286"/>
            </a:xfrm>
          </p:grpSpPr>
          <p:sp>
            <p:nvSpPr>
              <p:cNvPr id="4185" name="AutoShape 118"/>
              <p:cNvSpPr>
                <a:spLocks noChangeArrowheads="1"/>
              </p:cNvSpPr>
              <p:nvPr/>
            </p:nvSpPr>
            <p:spPr bwMode="auto">
              <a:xfrm>
                <a:off x="181" y="90"/>
                <a:ext cx="227" cy="196"/>
              </a:xfrm>
              <a:prstGeom prst="hexagon">
                <a:avLst>
                  <a:gd name="adj" fmla="val 28949"/>
                  <a:gd name="vf" fmla="val 115470"/>
                </a:avLst>
              </a:prstGeom>
              <a:solidFill>
                <a:srgbClr val="0066FF">
                  <a:alpha val="12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86" name="AutoShape 119"/>
              <p:cNvSpPr>
                <a:spLocks noChangeArrowheads="1"/>
              </p:cNvSpPr>
              <p:nvPr/>
            </p:nvSpPr>
            <p:spPr bwMode="auto">
              <a:xfrm>
                <a:off x="0" y="0"/>
                <a:ext cx="227" cy="196"/>
              </a:xfrm>
              <a:prstGeom prst="hexagon">
                <a:avLst>
                  <a:gd name="adj" fmla="val 28949"/>
                  <a:gd name="vf" fmla="val 115470"/>
                </a:avLst>
              </a:prstGeom>
              <a:solidFill>
                <a:srgbClr val="0066FF">
                  <a:alpha val="4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grpSp>
          <p:nvGrpSpPr>
            <p:cNvPr id="4187" name="Group 91"/>
            <p:cNvGrpSpPr>
              <a:grpSpLocks/>
            </p:cNvGrpSpPr>
            <p:nvPr/>
          </p:nvGrpSpPr>
          <p:grpSpPr bwMode="auto">
            <a:xfrm>
              <a:off x="2592388" y="1871662"/>
              <a:ext cx="638175" cy="636588"/>
              <a:chOff x="0" y="0"/>
              <a:chExt cx="402" cy="401"/>
            </a:xfrm>
          </p:grpSpPr>
          <p:sp>
            <p:nvSpPr>
              <p:cNvPr id="4188" name="AutoShape 121"/>
              <p:cNvSpPr>
                <a:spLocks noChangeArrowheads="1"/>
              </p:cNvSpPr>
              <p:nvPr/>
            </p:nvSpPr>
            <p:spPr bwMode="auto">
              <a:xfrm>
                <a:off x="175" y="106"/>
                <a:ext cx="227" cy="196"/>
              </a:xfrm>
              <a:prstGeom prst="hexagon">
                <a:avLst>
                  <a:gd name="adj" fmla="val 28949"/>
                  <a:gd name="vf" fmla="val 115470"/>
                </a:avLst>
              </a:prstGeom>
              <a:solidFill>
                <a:srgbClr val="FF9900">
                  <a:alpha val="12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89" name="AutoShape 122"/>
              <p:cNvSpPr>
                <a:spLocks noChangeArrowheads="1"/>
              </p:cNvSpPr>
              <p:nvPr/>
            </p:nvSpPr>
            <p:spPr bwMode="auto">
              <a:xfrm>
                <a:off x="0" y="205"/>
                <a:ext cx="227" cy="196"/>
              </a:xfrm>
              <a:prstGeom prst="hexagon">
                <a:avLst>
                  <a:gd name="adj" fmla="val 28949"/>
                  <a:gd name="vf" fmla="val 115470"/>
                </a:avLst>
              </a:prstGeom>
              <a:solidFill>
                <a:srgbClr val="FF9900">
                  <a:alpha val="9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90" name="AutoShape 123"/>
              <p:cNvSpPr>
                <a:spLocks noChangeArrowheads="1"/>
              </p:cNvSpPr>
              <p:nvPr/>
            </p:nvSpPr>
            <p:spPr bwMode="auto">
              <a:xfrm>
                <a:off x="5" y="0"/>
                <a:ext cx="227" cy="196"/>
              </a:xfrm>
              <a:prstGeom prst="hexagon">
                <a:avLst>
                  <a:gd name="adj" fmla="val 28949"/>
                  <a:gd name="vf" fmla="val 115470"/>
                </a:avLst>
              </a:prstGeom>
              <a:solidFill>
                <a:srgbClr val="99CC00">
                  <a:alpha val="4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grpSp>
          <p:nvGrpSpPr>
            <p:cNvPr id="4191" name="Group 95"/>
            <p:cNvGrpSpPr>
              <a:grpSpLocks/>
            </p:cNvGrpSpPr>
            <p:nvPr/>
          </p:nvGrpSpPr>
          <p:grpSpPr bwMode="auto">
            <a:xfrm>
              <a:off x="935038" y="1439862"/>
              <a:ext cx="638175" cy="636588"/>
              <a:chOff x="0" y="0"/>
              <a:chExt cx="402" cy="401"/>
            </a:xfrm>
          </p:grpSpPr>
          <p:sp>
            <p:nvSpPr>
              <p:cNvPr id="4192" name="AutoShape 125"/>
              <p:cNvSpPr>
                <a:spLocks noChangeArrowheads="1"/>
              </p:cNvSpPr>
              <p:nvPr/>
            </p:nvSpPr>
            <p:spPr bwMode="auto">
              <a:xfrm>
                <a:off x="175" y="106"/>
                <a:ext cx="227" cy="196"/>
              </a:xfrm>
              <a:prstGeom prst="hexagon">
                <a:avLst>
                  <a:gd name="adj" fmla="val 28949"/>
                  <a:gd name="vf" fmla="val 115470"/>
                </a:avLst>
              </a:prstGeom>
              <a:solidFill>
                <a:srgbClr val="FF0066">
                  <a:alpha val="12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93" name="AutoShape 126"/>
              <p:cNvSpPr>
                <a:spLocks noChangeArrowheads="1"/>
              </p:cNvSpPr>
              <p:nvPr/>
            </p:nvSpPr>
            <p:spPr bwMode="auto">
              <a:xfrm>
                <a:off x="0" y="205"/>
                <a:ext cx="227" cy="196"/>
              </a:xfrm>
              <a:prstGeom prst="hexagon">
                <a:avLst>
                  <a:gd name="adj" fmla="val 28949"/>
                  <a:gd name="vf" fmla="val 115470"/>
                </a:avLst>
              </a:prstGeom>
              <a:solidFill>
                <a:srgbClr val="FF0066">
                  <a:alpha val="9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94" name="AutoShape 127"/>
              <p:cNvSpPr>
                <a:spLocks noChangeArrowheads="1"/>
              </p:cNvSpPr>
              <p:nvPr/>
            </p:nvSpPr>
            <p:spPr bwMode="auto">
              <a:xfrm>
                <a:off x="5" y="0"/>
                <a:ext cx="227" cy="196"/>
              </a:xfrm>
              <a:prstGeom prst="hexagon">
                <a:avLst>
                  <a:gd name="adj" fmla="val 28949"/>
                  <a:gd name="vf" fmla="val 115470"/>
                </a:avLst>
              </a:prstGeom>
              <a:solidFill>
                <a:srgbClr val="FF0066">
                  <a:alpha val="4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sp>
          <p:nvSpPr>
            <p:cNvPr id="4195" name="Oval 133"/>
            <p:cNvSpPr>
              <a:spLocks noChangeArrowheads="1"/>
            </p:cNvSpPr>
            <p:nvPr/>
          </p:nvSpPr>
          <p:spPr bwMode="auto">
            <a:xfrm rot="13545536">
              <a:off x="2735298" y="428610"/>
              <a:ext cx="71437" cy="71438"/>
            </a:xfrm>
            <a:prstGeom prst="ellipse">
              <a:avLst/>
            </a:prstGeom>
            <a:noFill/>
            <a:ln w="12700" cap="flat" cmpd="sng">
              <a:solidFill>
                <a:srgbClr val="0066FF">
                  <a:alpha val="9999"/>
                </a:srgb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96" name="Oval 169"/>
            <p:cNvSpPr>
              <a:spLocks noChangeArrowheads="1"/>
            </p:cNvSpPr>
            <p:nvPr/>
          </p:nvSpPr>
          <p:spPr bwMode="auto">
            <a:xfrm rot="18854464" flipH="1">
              <a:off x="1398601" y="746606"/>
              <a:ext cx="71438" cy="63404"/>
            </a:xfrm>
            <a:prstGeom prst="ellipse">
              <a:avLst/>
            </a:prstGeom>
            <a:noFill/>
            <a:ln w="12700" cap="flat" cmpd="sng">
              <a:solidFill>
                <a:srgbClr val="00CC6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sp>
        <p:nvSpPr>
          <p:cNvPr id="2" name="مربع نص 1"/>
          <p:cNvSpPr txBox="1"/>
          <p:nvPr/>
        </p:nvSpPr>
        <p:spPr>
          <a:xfrm>
            <a:off x="5726900" y="3719853"/>
            <a:ext cx="2305439" cy="646331"/>
          </a:xfrm>
          <a:prstGeom prst="rect">
            <a:avLst/>
          </a:prstGeom>
          <a:noFill/>
        </p:spPr>
        <p:txBody>
          <a:bodyPr wrap="none" rtlCol="1">
            <a:spAutoFit/>
          </a:bodyPr>
          <a:lstStyle/>
          <a:p>
            <a:r>
              <a:rPr lang="ar-SA" sz="3600" b="1" dirty="0">
                <a:solidFill>
                  <a:srgbClr val="FF0066"/>
                </a:solidFill>
                <a:latin typeface="Calibri"/>
                <a:ea typeface="Adobe Gothic Std B" pitchFamily="34" charset="-128"/>
                <a:cs typeface="Calibri"/>
              </a:rPr>
              <a:t>والتعلم المتنقل</a:t>
            </a:r>
          </a:p>
        </p:txBody>
      </p:sp>
    </p:spTree>
    <p:custDataLst>
      <p:tags r:id="rId1"/>
    </p:custDataLst>
    <p:extLst>
      <p:ext uri="{BB962C8B-B14F-4D97-AF65-F5344CB8AC3E}">
        <p14:creationId xmlns:p14="http://schemas.microsoft.com/office/powerpoint/2010/main" val="1323525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a:spLocks noGrp="1" noChangeArrowheads="1"/>
          </p:cNvSpPr>
          <p:nvPr>
            <p:ph type="ctrTitle" idx="4294967295"/>
          </p:nvPr>
        </p:nvSpPr>
        <p:spPr>
          <a:xfrm>
            <a:off x="4860032" y="2420888"/>
            <a:ext cx="3883025" cy="1470025"/>
          </a:xfrm>
          <a:ln/>
        </p:spPr>
        <p:txBody>
          <a:bodyPr>
            <a:normAutofit/>
          </a:bodyPr>
          <a:lstStyle/>
          <a:p>
            <a:pPr marL="0" indent="0"/>
            <a:r>
              <a:rPr lang="x-none" sz="3600" b="1" dirty="0">
                <a:solidFill>
                  <a:srgbClr val="FF0066"/>
                </a:solidFill>
                <a:latin typeface="Calibri"/>
                <a:ea typeface="Adobe Gothic Std B" pitchFamily="34" charset="-128"/>
                <a:cs typeface="Calibri"/>
              </a:rPr>
              <a:t>التعلم الإلكتروني</a:t>
            </a:r>
            <a:r>
              <a:rPr lang="ar-SA" sz="3600" b="1" dirty="0">
                <a:solidFill>
                  <a:srgbClr val="FF0066"/>
                </a:solidFill>
                <a:latin typeface="Calibri"/>
                <a:ea typeface="Adobe Gothic Std B" pitchFamily="34" charset="-128"/>
                <a:cs typeface="Calibri"/>
              </a:rPr>
              <a:t> والتعلم عن بعد</a:t>
            </a:r>
            <a:r>
              <a:rPr lang="x-none" sz="3600" b="1" dirty="0">
                <a:solidFill>
                  <a:srgbClr val="FF0066"/>
                </a:solidFill>
                <a:latin typeface="Calibri"/>
                <a:ea typeface="Adobe Gothic Std B" pitchFamily="34" charset="-128"/>
                <a:cs typeface="Calibri"/>
              </a:rPr>
              <a:t> </a:t>
            </a:r>
            <a:endParaRPr lang="en-US" sz="3600" b="1" dirty="0">
              <a:solidFill>
                <a:srgbClr val="FF0066"/>
              </a:solidFill>
              <a:latin typeface="Calibri"/>
              <a:cs typeface="Calibri"/>
            </a:endParaRPr>
          </a:p>
        </p:txBody>
      </p:sp>
      <p:grpSp>
        <p:nvGrpSpPr>
          <p:cNvPr id="4099" name="Group 3"/>
          <p:cNvGrpSpPr>
            <a:grpSpLocks/>
          </p:cNvGrpSpPr>
          <p:nvPr/>
        </p:nvGrpSpPr>
        <p:grpSpPr bwMode="auto">
          <a:xfrm>
            <a:off x="4651375" y="2971800"/>
            <a:ext cx="292100" cy="504825"/>
            <a:chOff x="0" y="0"/>
            <a:chExt cx="292995" cy="504056"/>
          </a:xfrm>
        </p:grpSpPr>
        <p:sp>
          <p:nvSpPr>
            <p:cNvPr id="4100" name="直接连接符 1068"/>
            <p:cNvSpPr>
              <a:spLocks noChangeShapeType="1"/>
            </p:cNvSpPr>
            <p:nvPr/>
          </p:nvSpPr>
          <p:spPr bwMode="auto">
            <a:xfrm>
              <a:off x="292995" y="0"/>
              <a:ext cx="1" cy="504056"/>
            </a:xfrm>
            <a:prstGeom prst="line">
              <a:avLst/>
            </a:prstGeom>
            <a:noFill/>
            <a:ln w="57150" cap="flat" cmpd="sng">
              <a:solidFill>
                <a:srgbClr val="00B0F0"/>
              </a:solidFill>
              <a:round/>
              <a:headEnd/>
              <a:tailEn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4101" name="直接连接符 79"/>
            <p:cNvSpPr>
              <a:spLocks noChangeShapeType="1"/>
            </p:cNvSpPr>
            <p:nvPr/>
          </p:nvSpPr>
          <p:spPr bwMode="auto">
            <a:xfrm>
              <a:off x="139562" y="144016"/>
              <a:ext cx="1" cy="360040"/>
            </a:xfrm>
            <a:prstGeom prst="line">
              <a:avLst/>
            </a:prstGeom>
            <a:noFill/>
            <a:ln w="57150" cap="flat" cmpd="sng">
              <a:solidFill>
                <a:srgbClr val="FFC000"/>
              </a:solidFill>
              <a:round/>
              <a:headEnd/>
              <a:tailEn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4102" name="直接连接符 84"/>
            <p:cNvSpPr>
              <a:spLocks noChangeShapeType="1"/>
            </p:cNvSpPr>
            <p:nvPr/>
          </p:nvSpPr>
          <p:spPr bwMode="auto">
            <a:xfrm>
              <a:off x="0" y="324036"/>
              <a:ext cx="1" cy="180020"/>
            </a:xfrm>
            <a:prstGeom prst="line">
              <a:avLst/>
            </a:prstGeom>
            <a:noFill/>
            <a:ln w="57150" cap="flat" cmpd="sng">
              <a:solidFill>
                <a:srgbClr val="92D050"/>
              </a:solidFill>
              <a:round/>
              <a:headEnd/>
              <a:tailEn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grpSp>
      <p:sp>
        <p:nvSpPr>
          <p:cNvPr id="4103" name="直接连接符 1078"/>
          <p:cNvSpPr>
            <a:spLocks noChangeShapeType="1"/>
          </p:cNvSpPr>
          <p:nvPr/>
        </p:nvSpPr>
        <p:spPr bwMode="auto">
          <a:xfrm>
            <a:off x="-103188" y="3465513"/>
            <a:ext cx="4754563" cy="1587"/>
          </a:xfrm>
          <a:prstGeom prst="line">
            <a:avLst/>
          </a:prstGeom>
          <a:noFill/>
          <a:ln w="9525" cap="flat" cmpd="sng">
            <a:solidFill>
              <a:srgbClr val="BFBFBF"/>
            </a:solidFill>
            <a:round/>
            <a:headEnd/>
            <a:tailEn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grpSp>
        <p:nvGrpSpPr>
          <p:cNvPr id="4104" name="Group 8"/>
          <p:cNvGrpSpPr>
            <a:grpSpLocks/>
          </p:cNvGrpSpPr>
          <p:nvPr/>
        </p:nvGrpSpPr>
        <p:grpSpPr bwMode="auto">
          <a:xfrm>
            <a:off x="34925" y="1749425"/>
            <a:ext cx="4159250" cy="3260725"/>
            <a:chOff x="0" y="0"/>
            <a:chExt cx="4157663" cy="3262312"/>
          </a:xfrm>
        </p:grpSpPr>
        <p:grpSp>
          <p:nvGrpSpPr>
            <p:cNvPr id="4105" name="Group 9"/>
            <p:cNvGrpSpPr>
              <a:grpSpLocks/>
            </p:cNvGrpSpPr>
            <p:nvPr/>
          </p:nvGrpSpPr>
          <p:grpSpPr bwMode="auto">
            <a:xfrm>
              <a:off x="0" y="1800225"/>
              <a:ext cx="636588" cy="454025"/>
              <a:chOff x="0" y="0"/>
              <a:chExt cx="401" cy="286"/>
            </a:xfrm>
          </p:grpSpPr>
          <p:sp>
            <p:nvSpPr>
              <p:cNvPr id="4106" name="AutoShape 24"/>
              <p:cNvSpPr>
                <a:spLocks noChangeArrowheads="1"/>
              </p:cNvSpPr>
              <p:nvPr/>
            </p:nvSpPr>
            <p:spPr bwMode="auto">
              <a:xfrm>
                <a:off x="174" y="90"/>
                <a:ext cx="227" cy="196"/>
              </a:xfrm>
              <a:prstGeom prst="hexagon">
                <a:avLst>
                  <a:gd name="adj" fmla="val 28949"/>
                  <a:gd name="vf" fmla="val 115470"/>
                </a:avLst>
              </a:prstGeom>
              <a:solidFill>
                <a:srgbClr val="9900CC">
                  <a:alpha val="37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07" name="AutoShape 25"/>
              <p:cNvSpPr>
                <a:spLocks noChangeArrowheads="1"/>
              </p:cNvSpPr>
              <p:nvPr/>
            </p:nvSpPr>
            <p:spPr bwMode="auto">
              <a:xfrm>
                <a:off x="0" y="0"/>
                <a:ext cx="227" cy="196"/>
              </a:xfrm>
              <a:prstGeom prst="hexagon">
                <a:avLst>
                  <a:gd name="adj" fmla="val 28949"/>
                  <a:gd name="vf" fmla="val 115470"/>
                </a:avLst>
              </a:prstGeom>
              <a:solidFill>
                <a:srgbClr val="9900CC">
                  <a:alpha val="15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sp>
          <p:nvSpPr>
            <p:cNvPr id="4108" name="AutoShape 26"/>
            <p:cNvSpPr>
              <a:spLocks noChangeArrowheads="1"/>
            </p:cNvSpPr>
            <p:nvPr/>
          </p:nvSpPr>
          <p:spPr bwMode="auto">
            <a:xfrm>
              <a:off x="2519363" y="2951162"/>
              <a:ext cx="360362" cy="311150"/>
            </a:xfrm>
            <a:prstGeom prst="hexagon">
              <a:avLst>
                <a:gd name="adj" fmla="val 28949"/>
                <a:gd name="vf" fmla="val 115470"/>
              </a:avLst>
            </a:prstGeom>
            <a:solidFill>
              <a:srgbClr val="FF9900">
                <a:alpha val="14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nvGrpSpPr>
            <p:cNvPr id="4109" name="Group 13"/>
            <p:cNvGrpSpPr>
              <a:grpSpLocks/>
            </p:cNvGrpSpPr>
            <p:nvPr/>
          </p:nvGrpSpPr>
          <p:grpSpPr bwMode="auto">
            <a:xfrm>
              <a:off x="503238" y="0"/>
              <a:ext cx="3654425" cy="2887662"/>
              <a:chOff x="0" y="0"/>
              <a:chExt cx="2302" cy="1819"/>
            </a:xfrm>
          </p:grpSpPr>
          <p:sp>
            <p:nvSpPr>
              <p:cNvPr id="4110" name="AutoShape 28"/>
              <p:cNvSpPr>
                <a:spLocks noChangeArrowheads="1"/>
              </p:cNvSpPr>
              <p:nvPr/>
            </p:nvSpPr>
            <p:spPr bwMode="auto">
              <a:xfrm>
                <a:off x="1203" y="219"/>
                <a:ext cx="227" cy="196"/>
              </a:xfrm>
              <a:prstGeom prst="hexagon">
                <a:avLst>
                  <a:gd name="adj" fmla="val 28949"/>
                  <a:gd name="vf" fmla="val 115470"/>
                </a:avLst>
              </a:prstGeom>
              <a:solidFill>
                <a:srgbClr val="0066FF">
                  <a:alpha val="15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nvGrpSpPr>
              <p:cNvPr id="4111" name="Group 15"/>
              <p:cNvGrpSpPr>
                <a:grpSpLocks/>
              </p:cNvGrpSpPr>
              <p:nvPr/>
            </p:nvGrpSpPr>
            <p:grpSpPr bwMode="auto">
              <a:xfrm>
                <a:off x="0" y="0"/>
                <a:ext cx="2302" cy="1819"/>
                <a:chOff x="0" y="0"/>
                <a:chExt cx="2302" cy="1819"/>
              </a:xfrm>
            </p:grpSpPr>
            <p:grpSp>
              <p:nvGrpSpPr>
                <p:cNvPr id="4112" name="Group 16"/>
                <p:cNvGrpSpPr>
                  <a:grpSpLocks/>
                </p:cNvGrpSpPr>
                <p:nvPr/>
              </p:nvGrpSpPr>
              <p:grpSpPr bwMode="auto">
                <a:xfrm>
                  <a:off x="0" y="0"/>
                  <a:ext cx="2302" cy="1819"/>
                  <a:chOff x="0" y="0"/>
                  <a:chExt cx="2302" cy="1819"/>
                </a:xfrm>
              </p:grpSpPr>
              <p:grpSp>
                <p:nvGrpSpPr>
                  <p:cNvPr id="4113" name="Group 17"/>
                  <p:cNvGrpSpPr>
                    <a:grpSpLocks/>
                  </p:cNvGrpSpPr>
                  <p:nvPr/>
                </p:nvGrpSpPr>
                <p:grpSpPr bwMode="auto">
                  <a:xfrm>
                    <a:off x="0" y="0"/>
                    <a:ext cx="2302" cy="1819"/>
                    <a:chOff x="0" y="0"/>
                    <a:chExt cx="2302" cy="1819"/>
                  </a:xfrm>
                </p:grpSpPr>
                <p:sp>
                  <p:nvSpPr>
                    <p:cNvPr id="4114" name="AutoShape 32"/>
                    <p:cNvSpPr>
                      <a:spLocks noChangeArrowheads="1"/>
                    </p:cNvSpPr>
                    <p:nvPr/>
                  </p:nvSpPr>
                  <p:spPr bwMode="auto">
                    <a:xfrm>
                      <a:off x="345" y="540"/>
                      <a:ext cx="227" cy="196"/>
                    </a:xfrm>
                    <a:prstGeom prst="hexagon">
                      <a:avLst>
                        <a:gd name="adj" fmla="val 28949"/>
                        <a:gd name="vf" fmla="val 115470"/>
                      </a:avLst>
                    </a:prstGeom>
                    <a:solidFill>
                      <a:srgbClr val="00CC66">
                        <a:alpha val="31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nvGrpSpPr>
                    <p:cNvPr id="4115" name="Group 19"/>
                    <p:cNvGrpSpPr>
                      <a:grpSpLocks/>
                    </p:cNvGrpSpPr>
                    <p:nvPr/>
                  </p:nvGrpSpPr>
                  <p:grpSpPr bwMode="auto">
                    <a:xfrm>
                      <a:off x="0" y="0"/>
                      <a:ext cx="2302" cy="1819"/>
                      <a:chOff x="0" y="0"/>
                      <a:chExt cx="2302" cy="1819"/>
                    </a:xfrm>
                  </p:grpSpPr>
                  <p:grpSp>
                    <p:nvGrpSpPr>
                      <p:cNvPr id="4116" name="Group 20"/>
                      <p:cNvGrpSpPr>
                        <a:grpSpLocks/>
                      </p:cNvGrpSpPr>
                      <p:nvPr/>
                    </p:nvGrpSpPr>
                    <p:grpSpPr bwMode="auto">
                      <a:xfrm>
                        <a:off x="0" y="0"/>
                        <a:ext cx="2302" cy="1819"/>
                        <a:chOff x="0" y="0"/>
                        <a:chExt cx="2302" cy="1819"/>
                      </a:xfrm>
                    </p:grpSpPr>
                    <p:sp>
                      <p:nvSpPr>
                        <p:cNvPr id="4117" name="AutoShape 35"/>
                        <p:cNvSpPr>
                          <a:spLocks noChangeArrowheads="1"/>
                        </p:cNvSpPr>
                        <p:nvPr/>
                      </p:nvSpPr>
                      <p:spPr bwMode="auto">
                        <a:xfrm>
                          <a:off x="1040" y="733"/>
                          <a:ext cx="227" cy="196"/>
                        </a:xfrm>
                        <a:prstGeom prst="hexagon">
                          <a:avLst>
                            <a:gd name="adj" fmla="val 28949"/>
                            <a:gd name="vf" fmla="val 115470"/>
                          </a:avLst>
                        </a:prstGeom>
                        <a:solidFill>
                          <a:srgbClr val="0066FF"/>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18" name="AutoShape 36"/>
                        <p:cNvSpPr>
                          <a:spLocks noChangeArrowheads="1"/>
                        </p:cNvSpPr>
                        <p:nvPr/>
                      </p:nvSpPr>
                      <p:spPr bwMode="auto">
                        <a:xfrm>
                          <a:off x="1055" y="1125"/>
                          <a:ext cx="227" cy="196"/>
                        </a:xfrm>
                        <a:prstGeom prst="hexagon">
                          <a:avLst>
                            <a:gd name="adj" fmla="val 28949"/>
                            <a:gd name="vf" fmla="val 115470"/>
                          </a:avLst>
                        </a:prstGeom>
                        <a:solidFill>
                          <a:srgbClr val="FF9900">
                            <a:alpha val="75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19" name="AutoShape 37"/>
                        <p:cNvSpPr>
                          <a:spLocks noChangeArrowheads="1"/>
                        </p:cNvSpPr>
                        <p:nvPr/>
                      </p:nvSpPr>
                      <p:spPr bwMode="auto">
                        <a:xfrm>
                          <a:off x="707" y="1143"/>
                          <a:ext cx="227" cy="196"/>
                        </a:xfrm>
                        <a:prstGeom prst="hexagon">
                          <a:avLst>
                            <a:gd name="adj" fmla="val 28949"/>
                            <a:gd name="vf" fmla="val 115470"/>
                          </a:avLst>
                        </a:prstGeom>
                        <a:solidFill>
                          <a:srgbClr val="9900CC">
                            <a:alpha val="68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nvGrpSpPr>
                        <p:cNvPr id="4120" name="Group 24"/>
                        <p:cNvGrpSpPr>
                          <a:grpSpLocks/>
                        </p:cNvGrpSpPr>
                        <p:nvPr/>
                      </p:nvGrpSpPr>
                      <p:grpSpPr bwMode="auto">
                        <a:xfrm>
                          <a:off x="0" y="0"/>
                          <a:ext cx="2302" cy="1819"/>
                          <a:chOff x="0" y="0"/>
                          <a:chExt cx="2302" cy="1819"/>
                        </a:xfrm>
                      </p:grpSpPr>
                      <p:sp>
                        <p:nvSpPr>
                          <p:cNvPr id="4121" name="AutoShape 39"/>
                          <p:cNvSpPr>
                            <a:spLocks noChangeArrowheads="1"/>
                          </p:cNvSpPr>
                          <p:nvPr/>
                        </p:nvSpPr>
                        <p:spPr bwMode="auto">
                          <a:xfrm>
                            <a:off x="863" y="640"/>
                            <a:ext cx="227" cy="196"/>
                          </a:xfrm>
                          <a:prstGeom prst="hexagon">
                            <a:avLst>
                              <a:gd name="adj" fmla="val 28949"/>
                              <a:gd name="vf" fmla="val 115470"/>
                            </a:avLst>
                          </a:prstGeom>
                          <a:solidFill>
                            <a:srgbClr val="00CC66"/>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22" name="AutoShape 40"/>
                          <p:cNvSpPr>
                            <a:spLocks noChangeArrowheads="1"/>
                          </p:cNvSpPr>
                          <p:nvPr/>
                        </p:nvSpPr>
                        <p:spPr bwMode="auto">
                          <a:xfrm>
                            <a:off x="866" y="442"/>
                            <a:ext cx="227" cy="196"/>
                          </a:xfrm>
                          <a:prstGeom prst="hexagon">
                            <a:avLst>
                              <a:gd name="adj" fmla="val 28949"/>
                              <a:gd name="vf" fmla="val 115470"/>
                            </a:avLst>
                          </a:prstGeom>
                          <a:solidFill>
                            <a:srgbClr val="00CC66">
                              <a:alpha val="73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23" name="AutoShape 41"/>
                          <p:cNvSpPr>
                            <a:spLocks noChangeArrowheads="1"/>
                          </p:cNvSpPr>
                          <p:nvPr/>
                        </p:nvSpPr>
                        <p:spPr bwMode="auto">
                          <a:xfrm>
                            <a:off x="692" y="338"/>
                            <a:ext cx="227" cy="196"/>
                          </a:xfrm>
                          <a:prstGeom prst="hexagon">
                            <a:avLst>
                              <a:gd name="adj" fmla="val 28949"/>
                              <a:gd name="vf" fmla="val 115470"/>
                            </a:avLst>
                          </a:prstGeom>
                          <a:solidFill>
                            <a:srgbClr val="00CC66">
                              <a:alpha val="45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24" name="AutoShape 42"/>
                          <p:cNvSpPr>
                            <a:spLocks noChangeArrowheads="1"/>
                          </p:cNvSpPr>
                          <p:nvPr/>
                        </p:nvSpPr>
                        <p:spPr bwMode="auto">
                          <a:xfrm>
                            <a:off x="883" y="1231"/>
                            <a:ext cx="227" cy="196"/>
                          </a:xfrm>
                          <a:prstGeom prst="hexagon">
                            <a:avLst>
                              <a:gd name="adj" fmla="val 28949"/>
                              <a:gd name="vf" fmla="val 115470"/>
                            </a:avLst>
                          </a:prstGeom>
                          <a:solidFill>
                            <a:srgbClr val="9900CC">
                              <a:alpha val="60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25" name="AutoShape 43"/>
                          <p:cNvSpPr>
                            <a:spLocks noChangeArrowheads="1"/>
                          </p:cNvSpPr>
                          <p:nvPr/>
                        </p:nvSpPr>
                        <p:spPr bwMode="auto">
                          <a:xfrm>
                            <a:off x="697" y="543"/>
                            <a:ext cx="227" cy="196"/>
                          </a:xfrm>
                          <a:prstGeom prst="hexagon">
                            <a:avLst>
                              <a:gd name="adj" fmla="val 28949"/>
                              <a:gd name="vf" fmla="val 115470"/>
                            </a:avLst>
                          </a:prstGeom>
                          <a:solidFill>
                            <a:srgbClr val="00CC66">
                              <a:alpha val="78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26" name="AutoShape 44"/>
                          <p:cNvSpPr>
                            <a:spLocks noChangeArrowheads="1"/>
                          </p:cNvSpPr>
                          <p:nvPr/>
                        </p:nvSpPr>
                        <p:spPr bwMode="auto">
                          <a:xfrm>
                            <a:off x="1221" y="824"/>
                            <a:ext cx="227" cy="196"/>
                          </a:xfrm>
                          <a:prstGeom prst="hexagon">
                            <a:avLst>
                              <a:gd name="adj" fmla="val 28949"/>
                              <a:gd name="vf" fmla="val 115470"/>
                            </a:avLst>
                          </a:prstGeom>
                          <a:solidFill>
                            <a:srgbClr val="AAE600"/>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27" name="AutoShape 45"/>
                          <p:cNvSpPr>
                            <a:spLocks noChangeArrowheads="1"/>
                          </p:cNvSpPr>
                          <p:nvPr/>
                        </p:nvSpPr>
                        <p:spPr bwMode="auto">
                          <a:xfrm>
                            <a:off x="1406" y="1319"/>
                            <a:ext cx="227" cy="196"/>
                          </a:xfrm>
                          <a:prstGeom prst="hexagon">
                            <a:avLst>
                              <a:gd name="adj" fmla="val 28949"/>
                              <a:gd name="vf" fmla="val 115470"/>
                            </a:avLst>
                          </a:prstGeom>
                          <a:solidFill>
                            <a:srgbClr val="FF9900">
                              <a:alpha val="40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28" name="AutoShape 46"/>
                          <p:cNvSpPr>
                            <a:spLocks noChangeArrowheads="1"/>
                          </p:cNvSpPr>
                          <p:nvPr/>
                        </p:nvSpPr>
                        <p:spPr bwMode="auto">
                          <a:xfrm>
                            <a:off x="1199" y="424"/>
                            <a:ext cx="227" cy="196"/>
                          </a:xfrm>
                          <a:prstGeom prst="hexagon">
                            <a:avLst>
                              <a:gd name="adj" fmla="val 28949"/>
                              <a:gd name="vf" fmla="val 115470"/>
                            </a:avLst>
                          </a:prstGeom>
                          <a:solidFill>
                            <a:srgbClr val="0066FF">
                              <a:alpha val="67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29" name="AutoShape 47"/>
                          <p:cNvSpPr>
                            <a:spLocks noChangeArrowheads="1"/>
                          </p:cNvSpPr>
                          <p:nvPr/>
                        </p:nvSpPr>
                        <p:spPr bwMode="auto">
                          <a:xfrm>
                            <a:off x="1373" y="325"/>
                            <a:ext cx="227" cy="196"/>
                          </a:xfrm>
                          <a:prstGeom prst="hexagon">
                            <a:avLst>
                              <a:gd name="adj" fmla="val 28949"/>
                              <a:gd name="vf" fmla="val 115470"/>
                            </a:avLst>
                          </a:prstGeom>
                          <a:solidFill>
                            <a:srgbClr val="0066FF">
                              <a:alpha val="31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30" name="AutoShape 48"/>
                          <p:cNvSpPr>
                            <a:spLocks noChangeArrowheads="1"/>
                          </p:cNvSpPr>
                          <p:nvPr/>
                        </p:nvSpPr>
                        <p:spPr bwMode="auto">
                          <a:xfrm>
                            <a:off x="525" y="847"/>
                            <a:ext cx="227" cy="196"/>
                          </a:xfrm>
                          <a:prstGeom prst="hexagon">
                            <a:avLst>
                              <a:gd name="adj" fmla="val 28949"/>
                              <a:gd name="vf" fmla="val 115470"/>
                            </a:avLst>
                          </a:prstGeom>
                          <a:solidFill>
                            <a:srgbClr val="FF0066">
                              <a:alpha val="56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31" name="AutoShape 49"/>
                          <p:cNvSpPr>
                            <a:spLocks noChangeArrowheads="1"/>
                          </p:cNvSpPr>
                          <p:nvPr/>
                        </p:nvSpPr>
                        <p:spPr bwMode="auto">
                          <a:xfrm>
                            <a:off x="702" y="941"/>
                            <a:ext cx="227" cy="196"/>
                          </a:xfrm>
                          <a:prstGeom prst="hexagon">
                            <a:avLst>
                              <a:gd name="adj" fmla="val 28949"/>
                              <a:gd name="vf" fmla="val 115470"/>
                            </a:avLst>
                          </a:prstGeom>
                          <a:solidFill>
                            <a:srgbClr val="FF0066">
                              <a:alpha val="78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32" name="AutoShape 50"/>
                          <p:cNvSpPr>
                            <a:spLocks noChangeArrowheads="1"/>
                          </p:cNvSpPr>
                          <p:nvPr/>
                        </p:nvSpPr>
                        <p:spPr bwMode="auto">
                          <a:xfrm>
                            <a:off x="353" y="948"/>
                            <a:ext cx="227" cy="196"/>
                          </a:xfrm>
                          <a:prstGeom prst="hexagon">
                            <a:avLst>
                              <a:gd name="adj" fmla="val 28949"/>
                              <a:gd name="vf" fmla="val 115470"/>
                            </a:avLst>
                          </a:prstGeom>
                          <a:solidFill>
                            <a:srgbClr val="FF0066">
                              <a:alpha val="45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33" name="AutoShape 51"/>
                          <p:cNvSpPr>
                            <a:spLocks noChangeArrowheads="1"/>
                          </p:cNvSpPr>
                          <p:nvPr/>
                        </p:nvSpPr>
                        <p:spPr bwMode="auto">
                          <a:xfrm>
                            <a:off x="1224" y="1022"/>
                            <a:ext cx="227" cy="196"/>
                          </a:xfrm>
                          <a:prstGeom prst="hexagon">
                            <a:avLst>
                              <a:gd name="adj" fmla="val 28949"/>
                              <a:gd name="vf" fmla="val 115470"/>
                            </a:avLst>
                          </a:prstGeom>
                          <a:solidFill>
                            <a:srgbClr val="FF9900">
                              <a:alpha val="68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34" name="AutoShape 52"/>
                          <p:cNvSpPr>
                            <a:spLocks noChangeArrowheads="1"/>
                          </p:cNvSpPr>
                          <p:nvPr/>
                        </p:nvSpPr>
                        <p:spPr bwMode="auto">
                          <a:xfrm>
                            <a:off x="1566" y="817"/>
                            <a:ext cx="227" cy="196"/>
                          </a:xfrm>
                          <a:prstGeom prst="hexagon">
                            <a:avLst>
                              <a:gd name="adj" fmla="val 28949"/>
                              <a:gd name="vf" fmla="val 115470"/>
                            </a:avLst>
                          </a:prstGeom>
                          <a:solidFill>
                            <a:srgbClr val="AAE600">
                              <a:alpha val="56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35" name="AutoShape 53"/>
                          <p:cNvSpPr>
                            <a:spLocks noChangeArrowheads="1"/>
                          </p:cNvSpPr>
                          <p:nvPr/>
                        </p:nvSpPr>
                        <p:spPr bwMode="auto">
                          <a:xfrm>
                            <a:off x="1549" y="220"/>
                            <a:ext cx="227" cy="196"/>
                          </a:xfrm>
                          <a:prstGeom prst="hexagon">
                            <a:avLst>
                              <a:gd name="adj" fmla="val 28949"/>
                              <a:gd name="vf" fmla="val 115470"/>
                            </a:avLst>
                          </a:prstGeom>
                          <a:solidFill>
                            <a:srgbClr val="0066FF">
                              <a:alpha val="12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36" name="AutoShape 54"/>
                          <p:cNvSpPr>
                            <a:spLocks noChangeArrowheads="1"/>
                          </p:cNvSpPr>
                          <p:nvPr/>
                        </p:nvSpPr>
                        <p:spPr bwMode="auto">
                          <a:xfrm>
                            <a:off x="879" y="1036"/>
                            <a:ext cx="227" cy="196"/>
                          </a:xfrm>
                          <a:prstGeom prst="hexagon">
                            <a:avLst>
                              <a:gd name="adj" fmla="val 28949"/>
                              <a:gd name="vf" fmla="val 115470"/>
                            </a:avLst>
                          </a:prstGeom>
                          <a:solidFill>
                            <a:srgbClr val="9900CC"/>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37" name="AutoShape 55"/>
                          <p:cNvSpPr>
                            <a:spLocks noChangeArrowheads="1"/>
                          </p:cNvSpPr>
                          <p:nvPr/>
                        </p:nvSpPr>
                        <p:spPr bwMode="auto">
                          <a:xfrm>
                            <a:off x="870" y="836"/>
                            <a:ext cx="227" cy="196"/>
                          </a:xfrm>
                          <a:prstGeom prst="hexagon">
                            <a:avLst>
                              <a:gd name="adj" fmla="val 28949"/>
                              <a:gd name="vf" fmla="val 115470"/>
                            </a:avLst>
                          </a:prstGeom>
                          <a:solidFill>
                            <a:srgbClr val="FF0066"/>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38" name="AutoShape 56"/>
                          <p:cNvSpPr>
                            <a:spLocks noChangeArrowheads="1"/>
                          </p:cNvSpPr>
                          <p:nvPr/>
                        </p:nvSpPr>
                        <p:spPr bwMode="auto">
                          <a:xfrm>
                            <a:off x="1048" y="930"/>
                            <a:ext cx="227" cy="196"/>
                          </a:xfrm>
                          <a:prstGeom prst="hexagon">
                            <a:avLst>
                              <a:gd name="adj" fmla="val 28949"/>
                              <a:gd name="vf" fmla="val 115470"/>
                            </a:avLst>
                          </a:prstGeom>
                          <a:solidFill>
                            <a:srgbClr val="FF9900"/>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39" name="AutoShape 57"/>
                          <p:cNvSpPr>
                            <a:spLocks noChangeArrowheads="1"/>
                          </p:cNvSpPr>
                          <p:nvPr/>
                        </p:nvSpPr>
                        <p:spPr bwMode="auto">
                          <a:xfrm>
                            <a:off x="1398" y="916"/>
                            <a:ext cx="227" cy="196"/>
                          </a:xfrm>
                          <a:prstGeom prst="hexagon">
                            <a:avLst>
                              <a:gd name="adj" fmla="val 28949"/>
                              <a:gd name="vf" fmla="val 115470"/>
                            </a:avLst>
                          </a:prstGeom>
                          <a:solidFill>
                            <a:srgbClr val="AAE600"/>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40" name="AutoShape 58"/>
                          <p:cNvSpPr>
                            <a:spLocks noChangeArrowheads="1"/>
                          </p:cNvSpPr>
                          <p:nvPr/>
                        </p:nvSpPr>
                        <p:spPr bwMode="auto">
                          <a:xfrm>
                            <a:off x="1210" y="623"/>
                            <a:ext cx="227" cy="196"/>
                          </a:xfrm>
                          <a:prstGeom prst="hexagon">
                            <a:avLst>
                              <a:gd name="adj" fmla="val 28949"/>
                              <a:gd name="vf" fmla="val 115470"/>
                            </a:avLst>
                          </a:prstGeom>
                          <a:solidFill>
                            <a:srgbClr val="0066FF">
                              <a:alpha val="71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41" name="AutoShape 59"/>
                          <p:cNvSpPr>
                            <a:spLocks noChangeArrowheads="1"/>
                          </p:cNvSpPr>
                          <p:nvPr/>
                        </p:nvSpPr>
                        <p:spPr bwMode="auto">
                          <a:xfrm>
                            <a:off x="1035" y="532"/>
                            <a:ext cx="227" cy="196"/>
                          </a:xfrm>
                          <a:prstGeom prst="hexagon">
                            <a:avLst>
                              <a:gd name="adj" fmla="val 28949"/>
                              <a:gd name="vf" fmla="val 115470"/>
                            </a:avLst>
                          </a:prstGeom>
                          <a:solidFill>
                            <a:srgbClr val="0066FF">
                              <a:alpha val="84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42" name="AutoShape 60"/>
                          <p:cNvSpPr>
                            <a:spLocks noChangeArrowheads="1"/>
                          </p:cNvSpPr>
                          <p:nvPr/>
                        </p:nvSpPr>
                        <p:spPr bwMode="auto">
                          <a:xfrm>
                            <a:off x="1230" y="1223"/>
                            <a:ext cx="227" cy="196"/>
                          </a:xfrm>
                          <a:prstGeom prst="hexagon">
                            <a:avLst>
                              <a:gd name="adj" fmla="val 28949"/>
                              <a:gd name="vf" fmla="val 115470"/>
                            </a:avLst>
                          </a:prstGeom>
                          <a:solidFill>
                            <a:srgbClr val="FF9900">
                              <a:alpha val="50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43" name="AutoShape 61"/>
                          <p:cNvSpPr>
                            <a:spLocks noChangeArrowheads="1"/>
                          </p:cNvSpPr>
                          <p:nvPr/>
                        </p:nvSpPr>
                        <p:spPr bwMode="auto">
                          <a:xfrm>
                            <a:off x="695" y="742"/>
                            <a:ext cx="227" cy="196"/>
                          </a:xfrm>
                          <a:prstGeom prst="hexagon">
                            <a:avLst>
                              <a:gd name="adj" fmla="val 28949"/>
                              <a:gd name="vf" fmla="val 115470"/>
                            </a:avLst>
                          </a:prstGeom>
                          <a:solidFill>
                            <a:srgbClr val="FF0066">
                              <a:alpha val="78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44" name="AutoShape 62"/>
                          <p:cNvSpPr>
                            <a:spLocks noChangeArrowheads="1"/>
                          </p:cNvSpPr>
                          <p:nvPr/>
                        </p:nvSpPr>
                        <p:spPr bwMode="auto">
                          <a:xfrm>
                            <a:off x="351" y="748"/>
                            <a:ext cx="227" cy="196"/>
                          </a:xfrm>
                          <a:prstGeom prst="hexagon">
                            <a:avLst>
                              <a:gd name="adj" fmla="val 28949"/>
                              <a:gd name="vf" fmla="val 115470"/>
                            </a:avLst>
                          </a:prstGeom>
                          <a:solidFill>
                            <a:srgbClr val="FF0066">
                              <a:alpha val="56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45" name="AutoShape 63"/>
                          <p:cNvSpPr>
                            <a:spLocks noChangeArrowheads="1"/>
                          </p:cNvSpPr>
                          <p:nvPr/>
                        </p:nvSpPr>
                        <p:spPr bwMode="auto">
                          <a:xfrm>
                            <a:off x="179" y="849"/>
                            <a:ext cx="227" cy="196"/>
                          </a:xfrm>
                          <a:prstGeom prst="hexagon">
                            <a:avLst>
                              <a:gd name="adj" fmla="val 28949"/>
                              <a:gd name="vf" fmla="val 115470"/>
                            </a:avLst>
                          </a:prstGeom>
                          <a:solidFill>
                            <a:srgbClr val="FF0066">
                              <a:alpha val="31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46" name="AutoShape 64"/>
                          <p:cNvSpPr>
                            <a:spLocks noChangeArrowheads="1"/>
                          </p:cNvSpPr>
                          <p:nvPr/>
                        </p:nvSpPr>
                        <p:spPr bwMode="auto">
                          <a:xfrm>
                            <a:off x="1741" y="904"/>
                            <a:ext cx="227" cy="196"/>
                          </a:xfrm>
                          <a:prstGeom prst="hexagon">
                            <a:avLst>
                              <a:gd name="adj" fmla="val 28949"/>
                              <a:gd name="vf" fmla="val 115470"/>
                            </a:avLst>
                          </a:prstGeom>
                          <a:solidFill>
                            <a:srgbClr val="AAE600">
                              <a:alpha val="23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47" name="AutoShape 65"/>
                          <p:cNvSpPr>
                            <a:spLocks noChangeArrowheads="1"/>
                          </p:cNvSpPr>
                          <p:nvPr/>
                        </p:nvSpPr>
                        <p:spPr bwMode="auto">
                          <a:xfrm>
                            <a:off x="1898" y="797"/>
                            <a:ext cx="227" cy="196"/>
                          </a:xfrm>
                          <a:prstGeom prst="hexagon">
                            <a:avLst>
                              <a:gd name="adj" fmla="val 28949"/>
                              <a:gd name="vf" fmla="val 115470"/>
                            </a:avLst>
                          </a:prstGeom>
                          <a:solidFill>
                            <a:srgbClr val="AAE600">
                              <a:alpha val="20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48" name="AutoShape 66"/>
                          <p:cNvSpPr>
                            <a:spLocks noChangeArrowheads="1"/>
                          </p:cNvSpPr>
                          <p:nvPr/>
                        </p:nvSpPr>
                        <p:spPr bwMode="auto">
                          <a:xfrm>
                            <a:off x="1387" y="721"/>
                            <a:ext cx="227" cy="196"/>
                          </a:xfrm>
                          <a:prstGeom prst="hexagon">
                            <a:avLst>
                              <a:gd name="adj" fmla="val 28949"/>
                              <a:gd name="vf" fmla="val 115470"/>
                            </a:avLst>
                          </a:prstGeom>
                          <a:solidFill>
                            <a:srgbClr val="AAE600">
                              <a:alpha val="71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49" name="AutoShape 67"/>
                          <p:cNvSpPr>
                            <a:spLocks noChangeArrowheads="1"/>
                          </p:cNvSpPr>
                          <p:nvPr/>
                        </p:nvSpPr>
                        <p:spPr bwMode="auto">
                          <a:xfrm>
                            <a:off x="521" y="234"/>
                            <a:ext cx="227" cy="196"/>
                          </a:xfrm>
                          <a:prstGeom prst="hexagon">
                            <a:avLst>
                              <a:gd name="adj" fmla="val 28949"/>
                              <a:gd name="vf" fmla="val 115470"/>
                            </a:avLst>
                          </a:prstGeom>
                          <a:solidFill>
                            <a:srgbClr val="00CC66">
                              <a:alpha val="12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50" name="AutoShape 68"/>
                          <p:cNvSpPr>
                            <a:spLocks noChangeArrowheads="1"/>
                          </p:cNvSpPr>
                          <p:nvPr/>
                        </p:nvSpPr>
                        <p:spPr bwMode="auto">
                          <a:xfrm>
                            <a:off x="1370" y="526"/>
                            <a:ext cx="227" cy="196"/>
                          </a:xfrm>
                          <a:prstGeom prst="hexagon">
                            <a:avLst>
                              <a:gd name="adj" fmla="val 28949"/>
                              <a:gd name="vf" fmla="val 115470"/>
                            </a:avLst>
                          </a:prstGeom>
                          <a:solidFill>
                            <a:srgbClr val="0066FF">
                              <a:alpha val="67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51" name="AutoShape 69"/>
                          <p:cNvSpPr>
                            <a:spLocks noChangeArrowheads="1"/>
                          </p:cNvSpPr>
                          <p:nvPr/>
                        </p:nvSpPr>
                        <p:spPr bwMode="auto">
                          <a:xfrm>
                            <a:off x="1229" y="1416"/>
                            <a:ext cx="227" cy="196"/>
                          </a:xfrm>
                          <a:prstGeom prst="hexagon">
                            <a:avLst>
                              <a:gd name="adj" fmla="val 28949"/>
                              <a:gd name="vf" fmla="val 115470"/>
                            </a:avLst>
                          </a:prstGeom>
                          <a:solidFill>
                            <a:srgbClr val="FF9900">
                              <a:alpha val="6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52" name="AutoShape 70"/>
                          <p:cNvSpPr>
                            <a:spLocks noChangeArrowheads="1"/>
                          </p:cNvSpPr>
                          <p:nvPr/>
                        </p:nvSpPr>
                        <p:spPr bwMode="auto">
                          <a:xfrm>
                            <a:off x="1578" y="1424"/>
                            <a:ext cx="227" cy="196"/>
                          </a:xfrm>
                          <a:prstGeom prst="hexagon">
                            <a:avLst>
                              <a:gd name="adj" fmla="val 28949"/>
                              <a:gd name="vf" fmla="val 115470"/>
                            </a:avLst>
                          </a:prstGeom>
                          <a:solidFill>
                            <a:srgbClr val="FF9900">
                              <a:alpha val="34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53" name="AutoShape 71"/>
                          <p:cNvSpPr>
                            <a:spLocks noChangeArrowheads="1"/>
                          </p:cNvSpPr>
                          <p:nvPr/>
                        </p:nvSpPr>
                        <p:spPr bwMode="auto">
                          <a:xfrm>
                            <a:off x="1037" y="334"/>
                            <a:ext cx="227" cy="196"/>
                          </a:xfrm>
                          <a:prstGeom prst="hexagon">
                            <a:avLst>
                              <a:gd name="adj" fmla="val 28949"/>
                              <a:gd name="vf" fmla="val 115470"/>
                            </a:avLst>
                          </a:prstGeom>
                          <a:solidFill>
                            <a:srgbClr val="0066FF">
                              <a:alpha val="57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54" name="AutoShape 72"/>
                          <p:cNvSpPr>
                            <a:spLocks noChangeArrowheads="1"/>
                          </p:cNvSpPr>
                          <p:nvPr/>
                        </p:nvSpPr>
                        <p:spPr bwMode="auto">
                          <a:xfrm>
                            <a:off x="1540" y="415"/>
                            <a:ext cx="227" cy="196"/>
                          </a:xfrm>
                          <a:prstGeom prst="hexagon">
                            <a:avLst>
                              <a:gd name="adj" fmla="val 28949"/>
                              <a:gd name="vf" fmla="val 115470"/>
                            </a:avLst>
                          </a:prstGeom>
                          <a:solidFill>
                            <a:srgbClr val="0066FF">
                              <a:alpha val="42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55" name="AutoShape 73"/>
                          <p:cNvSpPr>
                            <a:spLocks noChangeArrowheads="1"/>
                          </p:cNvSpPr>
                          <p:nvPr/>
                        </p:nvSpPr>
                        <p:spPr bwMode="auto">
                          <a:xfrm>
                            <a:off x="1576" y="1017"/>
                            <a:ext cx="227" cy="196"/>
                          </a:xfrm>
                          <a:prstGeom prst="hexagon">
                            <a:avLst>
                              <a:gd name="adj" fmla="val 28949"/>
                              <a:gd name="vf" fmla="val 115470"/>
                            </a:avLst>
                          </a:prstGeom>
                          <a:solidFill>
                            <a:srgbClr val="AAE600">
                              <a:alpha val="51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56" name="AutoShape 74"/>
                          <p:cNvSpPr>
                            <a:spLocks noChangeArrowheads="1"/>
                          </p:cNvSpPr>
                          <p:nvPr/>
                        </p:nvSpPr>
                        <p:spPr bwMode="auto">
                          <a:xfrm>
                            <a:off x="1029" y="135"/>
                            <a:ext cx="227" cy="196"/>
                          </a:xfrm>
                          <a:prstGeom prst="hexagon">
                            <a:avLst>
                              <a:gd name="adj" fmla="val 28949"/>
                              <a:gd name="vf" fmla="val 115470"/>
                            </a:avLst>
                          </a:prstGeom>
                          <a:solidFill>
                            <a:srgbClr val="00CC66">
                              <a:alpha val="4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57" name="AutoShape 75"/>
                          <p:cNvSpPr>
                            <a:spLocks noChangeArrowheads="1"/>
                          </p:cNvSpPr>
                          <p:nvPr/>
                        </p:nvSpPr>
                        <p:spPr bwMode="auto">
                          <a:xfrm>
                            <a:off x="1585" y="1623"/>
                            <a:ext cx="227" cy="196"/>
                          </a:xfrm>
                          <a:prstGeom prst="hexagon">
                            <a:avLst>
                              <a:gd name="adj" fmla="val 28949"/>
                              <a:gd name="vf" fmla="val 115470"/>
                            </a:avLst>
                          </a:prstGeom>
                          <a:solidFill>
                            <a:srgbClr val="FF9900">
                              <a:alpha val="4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58" name="AutoShape 76"/>
                          <p:cNvSpPr>
                            <a:spLocks noChangeArrowheads="1"/>
                          </p:cNvSpPr>
                          <p:nvPr/>
                        </p:nvSpPr>
                        <p:spPr bwMode="auto">
                          <a:xfrm>
                            <a:off x="860" y="243"/>
                            <a:ext cx="227" cy="196"/>
                          </a:xfrm>
                          <a:prstGeom prst="hexagon">
                            <a:avLst>
                              <a:gd name="adj" fmla="val 28949"/>
                              <a:gd name="vf" fmla="val 115470"/>
                            </a:avLst>
                          </a:prstGeom>
                          <a:solidFill>
                            <a:srgbClr val="00CC66">
                              <a:alpha val="34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59" name="AutoShape 77"/>
                          <p:cNvSpPr>
                            <a:spLocks noChangeArrowheads="1"/>
                          </p:cNvSpPr>
                          <p:nvPr/>
                        </p:nvSpPr>
                        <p:spPr bwMode="auto">
                          <a:xfrm>
                            <a:off x="1249" y="0"/>
                            <a:ext cx="227" cy="196"/>
                          </a:xfrm>
                          <a:prstGeom prst="hexagon">
                            <a:avLst>
                              <a:gd name="adj" fmla="val 28949"/>
                              <a:gd name="vf" fmla="val 115470"/>
                            </a:avLst>
                          </a:prstGeom>
                          <a:solidFill>
                            <a:srgbClr val="0066FF">
                              <a:alpha val="3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60" name="AutoShape 78"/>
                          <p:cNvSpPr>
                            <a:spLocks noChangeArrowheads="1"/>
                          </p:cNvSpPr>
                          <p:nvPr/>
                        </p:nvSpPr>
                        <p:spPr bwMode="auto">
                          <a:xfrm>
                            <a:off x="2075" y="697"/>
                            <a:ext cx="227" cy="196"/>
                          </a:xfrm>
                          <a:prstGeom prst="hexagon">
                            <a:avLst>
                              <a:gd name="adj" fmla="val 28949"/>
                              <a:gd name="vf" fmla="val 115470"/>
                            </a:avLst>
                          </a:prstGeom>
                          <a:solidFill>
                            <a:srgbClr val="AAE600">
                              <a:alpha val="14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61" name="AutoShape 79"/>
                          <p:cNvSpPr>
                            <a:spLocks noChangeArrowheads="1"/>
                          </p:cNvSpPr>
                          <p:nvPr/>
                        </p:nvSpPr>
                        <p:spPr bwMode="auto">
                          <a:xfrm>
                            <a:off x="1399" y="1117"/>
                            <a:ext cx="227" cy="196"/>
                          </a:xfrm>
                          <a:prstGeom prst="hexagon">
                            <a:avLst>
                              <a:gd name="adj" fmla="val 28949"/>
                              <a:gd name="vf" fmla="val 115470"/>
                            </a:avLst>
                          </a:prstGeom>
                          <a:solidFill>
                            <a:srgbClr val="FF9900">
                              <a:alpha val="68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62" name="AutoShape 80"/>
                          <p:cNvSpPr>
                            <a:spLocks noChangeArrowheads="1"/>
                          </p:cNvSpPr>
                          <p:nvPr/>
                        </p:nvSpPr>
                        <p:spPr bwMode="auto">
                          <a:xfrm>
                            <a:off x="539" y="1437"/>
                            <a:ext cx="227" cy="196"/>
                          </a:xfrm>
                          <a:prstGeom prst="hexagon">
                            <a:avLst>
                              <a:gd name="adj" fmla="val 28949"/>
                              <a:gd name="vf" fmla="val 115470"/>
                            </a:avLst>
                          </a:prstGeom>
                          <a:solidFill>
                            <a:srgbClr val="9900CC">
                              <a:alpha val="31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63" name="AutoShape 81"/>
                          <p:cNvSpPr>
                            <a:spLocks noChangeArrowheads="1"/>
                          </p:cNvSpPr>
                          <p:nvPr/>
                        </p:nvSpPr>
                        <p:spPr bwMode="auto">
                          <a:xfrm>
                            <a:off x="531" y="1046"/>
                            <a:ext cx="227" cy="196"/>
                          </a:xfrm>
                          <a:prstGeom prst="hexagon">
                            <a:avLst>
                              <a:gd name="adj" fmla="val 28949"/>
                              <a:gd name="vf" fmla="val 115470"/>
                            </a:avLst>
                          </a:prstGeom>
                          <a:solidFill>
                            <a:srgbClr val="FF0066">
                              <a:alpha val="60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64" name="AutoShape 82"/>
                          <p:cNvSpPr>
                            <a:spLocks noChangeArrowheads="1"/>
                          </p:cNvSpPr>
                          <p:nvPr/>
                        </p:nvSpPr>
                        <p:spPr bwMode="auto">
                          <a:xfrm>
                            <a:off x="1755" y="1103"/>
                            <a:ext cx="227" cy="196"/>
                          </a:xfrm>
                          <a:prstGeom prst="hexagon">
                            <a:avLst>
                              <a:gd name="adj" fmla="val 28949"/>
                              <a:gd name="vf" fmla="val 115470"/>
                            </a:avLst>
                          </a:prstGeom>
                          <a:solidFill>
                            <a:srgbClr val="AAE600">
                              <a:alpha val="14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65" name="AutoShape 83"/>
                          <p:cNvSpPr>
                            <a:spLocks noChangeArrowheads="1"/>
                          </p:cNvSpPr>
                          <p:nvPr/>
                        </p:nvSpPr>
                        <p:spPr bwMode="auto">
                          <a:xfrm>
                            <a:off x="0" y="756"/>
                            <a:ext cx="227" cy="196"/>
                          </a:xfrm>
                          <a:prstGeom prst="hexagon">
                            <a:avLst>
                              <a:gd name="adj" fmla="val 28949"/>
                              <a:gd name="vf" fmla="val 115470"/>
                            </a:avLst>
                          </a:prstGeom>
                          <a:solidFill>
                            <a:srgbClr val="FF0066">
                              <a:alpha val="12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66" name="AutoShape 84"/>
                          <p:cNvSpPr>
                            <a:spLocks noChangeArrowheads="1"/>
                          </p:cNvSpPr>
                          <p:nvPr/>
                        </p:nvSpPr>
                        <p:spPr bwMode="auto">
                          <a:xfrm>
                            <a:off x="1726" y="711"/>
                            <a:ext cx="227" cy="196"/>
                          </a:xfrm>
                          <a:prstGeom prst="hexagon">
                            <a:avLst>
                              <a:gd name="adj" fmla="val 28949"/>
                              <a:gd name="vf" fmla="val 115470"/>
                            </a:avLst>
                          </a:prstGeom>
                          <a:solidFill>
                            <a:srgbClr val="AAE600">
                              <a:alpha val="29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67" name="AutoShape 85"/>
                          <p:cNvSpPr>
                            <a:spLocks noChangeArrowheads="1"/>
                          </p:cNvSpPr>
                          <p:nvPr/>
                        </p:nvSpPr>
                        <p:spPr bwMode="auto">
                          <a:xfrm>
                            <a:off x="1058" y="1323"/>
                            <a:ext cx="227" cy="196"/>
                          </a:xfrm>
                          <a:prstGeom prst="hexagon">
                            <a:avLst>
                              <a:gd name="adj" fmla="val 28949"/>
                              <a:gd name="vf" fmla="val 115470"/>
                            </a:avLst>
                          </a:prstGeom>
                          <a:solidFill>
                            <a:srgbClr val="FF9900">
                              <a:alpha val="26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68" name="AutoShape 86"/>
                          <p:cNvSpPr>
                            <a:spLocks noChangeArrowheads="1"/>
                          </p:cNvSpPr>
                          <p:nvPr/>
                        </p:nvSpPr>
                        <p:spPr bwMode="auto">
                          <a:xfrm>
                            <a:off x="531" y="1245"/>
                            <a:ext cx="227" cy="196"/>
                          </a:xfrm>
                          <a:prstGeom prst="hexagon">
                            <a:avLst>
                              <a:gd name="adj" fmla="val 28949"/>
                              <a:gd name="vf" fmla="val 115470"/>
                            </a:avLst>
                          </a:prstGeom>
                          <a:solidFill>
                            <a:srgbClr val="9900CC">
                              <a:alpha val="48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69" name="AutoShape 87"/>
                          <p:cNvSpPr>
                            <a:spLocks noChangeArrowheads="1"/>
                          </p:cNvSpPr>
                          <p:nvPr/>
                        </p:nvSpPr>
                        <p:spPr bwMode="auto">
                          <a:xfrm>
                            <a:off x="361" y="1536"/>
                            <a:ext cx="227" cy="196"/>
                          </a:xfrm>
                          <a:prstGeom prst="hexagon">
                            <a:avLst>
                              <a:gd name="adj" fmla="val 28949"/>
                              <a:gd name="vf" fmla="val 115470"/>
                            </a:avLst>
                          </a:prstGeom>
                          <a:solidFill>
                            <a:srgbClr val="9900CC">
                              <a:alpha val="9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70" name="AutoShape 88"/>
                          <p:cNvSpPr>
                            <a:spLocks noChangeArrowheads="1"/>
                          </p:cNvSpPr>
                          <p:nvPr/>
                        </p:nvSpPr>
                        <p:spPr bwMode="auto">
                          <a:xfrm>
                            <a:off x="888" y="1429"/>
                            <a:ext cx="227" cy="196"/>
                          </a:xfrm>
                          <a:prstGeom prst="hexagon">
                            <a:avLst>
                              <a:gd name="adj" fmla="val 28949"/>
                              <a:gd name="vf" fmla="val 115470"/>
                            </a:avLst>
                          </a:prstGeom>
                          <a:solidFill>
                            <a:srgbClr val="9900CC">
                              <a:alpha val="48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71" name="AutoShape 89"/>
                          <p:cNvSpPr>
                            <a:spLocks noChangeArrowheads="1"/>
                          </p:cNvSpPr>
                          <p:nvPr/>
                        </p:nvSpPr>
                        <p:spPr bwMode="auto">
                          <a:xfrm>
                            <a:off x="525" y="433"/>
                            <a:ext cx="227" cy="196"/>
                          </a:xfrm>
                          <a:prstGeom prst="hexagon">
                            <a:avLst>
                              <a:gd name="adj" fmla="val 28949"/>
                              <a:gd name="vf" fmla="val 115470"/>
                            </a:avLst>
                          </a:prstGeom>
                          <a:solidFill>
                            <a:srgbClr val="00CC66">
                              <a:alpha val="60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grpSp>
                  <p:sp>
                    <p:nvSpPr>
                      <p:cNvPr id="4172" name="AutoShape 90"/>
                      <p:cNvSpPr>
                        <a:spLocks noChangeArrowheads="1"/>
                      </p:cNvSpPr>
                      <p:nvPr/>
                    </p:nvSpPr>
                    <p:spPr bwMode="auto">
                      <a:xfrm>
                        <a:off x="517" y="638"/>
                        <a:ext cx="227" cy="196"/>
                      </a:xfrm>
                      <a:prstGeom prst="hexagon">
                        <a:avLst>
                          <a:gd name="adj" fmla="val 28949"/>
                          <a:gd name="vf" fmla="val 115470"/>
                        </a:avLst>
                      </a:prstGeom>
                      <a:solidFill>
                        <a:srgbClr val="FF0066">
                          <a:alpha val="60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73" name="AutoShape 91"/>
                      <p:cNvSpPr>
                        <a:spLocks noChangeArrowheads="1"/>
                      </p:cNvSpPr>
                      <p:nvPr/>
                    </p:nvSpPr>
                    <p:spPr bwMode="auto">
                      <a:xfrm>
                        <a:off x="1556" y="610"/>
                        <a:ext cx="227" cy="196"/>
                      </a:xfrm>
                      <a:prstGeom prst="hexagon">
                        <a:avLst>
                          <a:gd name="adj" fmla="val 28949"/>
                          <a:gd name="vf" fmla="val 115470"/>
                        </a:avLst>
                      </a:prstGeom>
                      <a:solidFill>
                        <a:srgbClr val="0066FF">
                          <a:alpha val="60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74" name="AutoShape 92"/>
                      <p:cNvSpPr>
                        <a:spLocks noChangeArrowheads="1"/>
                      </p:cNvSpPr>
                      <p:nvPr/>
                    </p:nvSpPr>
                    <p:spPr bwMode="auto">
                      <a:xfrm>
                        <a:off x="710" y="1344"/>
                        <a:ext cx="227" cy="196"/>
                      </a:xfrm>
                      <a:prstGeom prst="hexagon">
                        <a:avLst>
                          <a:gd name="adj" fmla="val 28949"/>
                          <a:gd name="vf" fmla="val 115470"/>
                        </a:avLst>
                      </a:prstGeom>
                      <a:solidFill>
                        <a:srgbClr val="9900CC">
                          <a:alpha val="56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grpSp>
              <p:sp>
                <p:nvSpPr>
                  <p:cNvPr id="4175" name="AutoShape 93"/>
                  <p:cNvSpPr>
                    <a:spLocks noChangeArrowheads="1"/>
                  </p:cNvSpPr>
                  <p:nvPr/>
                </p:nvSpPr>
                <p:spPr bwMode="auto">
                  <a:xfrm>
                    <a:off x="1582" y="1209"/>
                    <a:ext cx="227" cy="196"/>
                  </a:xfrm>
                  <a:prstGeom prst="hexagon">
                    <a:avLst>
                      <a:gd name="adj" fmla="val 28949"/>
                      <a:gd name="vf" fmla="val 115470"/>
                    </a:avLst>
                  </a:prstGeom>
                  <a:solidFill>
                    <a:srgbClr val="AAE600">
                      <a:alpha val="20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sp>
              <p:nvSpPr>
                <p:cNvPr id="4176" name="AutoShape 94"/>
                <p:cNvSpPr>
                  <a:spLocks noChangeArrowheads="1"/>
                </p:cNvSpPr>
                <p:nvPr/>
              </p:nvSpPr>
              <p:spPr bwMode="auto">
                <a:xfrm>
                  <a:off x="1065" y="1526"/>
                  <a:ext cx="227" cy="196"/>
                </a:xfrm>
                <a:prstGeom prst="hexagon">
                  <a:avLst>
                    <a:gd name="adj" fmla="val 28949"/>
                    <a:gd name="vf" fmla="val 115470"/>
                  </a:avLst>
                </a:prstGeom>
                <a:solidFill>
                  <a:srgbClr val="9900CC">
                    <a:alpha val="12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grpSp>
        <p:grpSp>
          <p:nvGrpSpPr>
            <p:cNvPr id="4177" name="Group 81"/>
            <p:cNvGrpSpPr>
              <a:grpSpLocks/>
            </p:cNvGrpSpPr>
            <p:nvPr/>
          </p:nvGrpSpPr>
          <p:grpSpPr bwMode="auto">
            <a:xfrm>
              <a:off x="863600" y="431800"/>
              <a:ext cx="638175" cy="636587"/>
              <a:chOff x="0" y="0"/>
              <a:chExt cx="402" cy="401"/>
            </a:xfrm>
          </p:grpSpPr>
          <p:sp>
            <p:nvSpPr>
              <p:cNvPr id="4178" name="AutoShape 111"/>
              <p:cNvSpPr>
                <a:spLocks noChangeArrowheads="1"/>
              </p:cNvSpPr>
              <p:nvPr/>
            </p:nvSpPr>
            <p:spPr bwMode="auto">
              <a:xfrm>
                <a:off x="175" y="106"/>
                <a:ext cx="227" cy="196"/>
              </a:xfrm>
              <a:prstGeom prst="hexagon">
                <a:avLst>
                  <a:gd name="adj" fmla="val 28949"/>
                  <a:gd name="vf" fmla="val 115470"/>
                </a:avLst>
              </a:prstGeom>
              <a:solidFill>
                <a:srgbClr val="00CC66">
                  <a:alpha val="12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79" name="AutoShape 112"/>
              <p:cNvSpPr>
                <a:spLocks noChangeArrowheads="1"/>
              </p:cNvSpPr>
              <p:nvPr/>
            </p:nvSpPr>
            <p:spPr bwMode="auto">
              <a:xfrm>
                <a:off x="0" y="205"/>
                <a:ext cx="227" cy="196"/>
              </a:xfrm>
              <a:prstGeom prst="hexagon">
                <a:avLst>
                  <a:gd name="adj" fmla="val 28949"/>
                  <a:gd name="vf" fmla="val 115470"/>
                </a:avLst>
              </a:prstGeom>
              <a:solidFill>
                <a:srgbClr val="00CC66">
                  <a:alpha val="25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80" name="AutoShape 113"/>
              <p:cNvSpPr>
                <a:spLocks noChangeArrowheads="1"/>
              </p:cNvSpPr>
              <p:nvPr/>
            </p:nvSpPr>
            <p:spPr bwMode="auto">
              <a:xfrm>
                <a:off x="5" y="0"/>
                <a:ext cx="227" cy="196"/>
              </a:xfrm>
              <a:prstGeom prst="hexagon">
                <a:avLst>
                  <a:gd name="adj" fmla="val 28949"/>
                  <a:gd name="vf" fmla="val 115470"/>
                </a:avLst>
              </a:prstGeom>
              <a:solidFill>
                <a:srgbClr val="00CC66">
                  <a:alpha val="4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grpSp>
          <p:nvGrpSpPr>
            <p:cNvPr id="4181" name="Group 85"/>
            <p:cNvGrpSpPr>
              <a:grpSpLocks/>
            </p:cNvGrpSpPr>
            <p:nvPr/>
          </p:nvGrpSpPr>
          <p:grpSpPr bwMode="auto">
            <a:xfrm>
              <a:off x="2232025" y="0"/>
              <a:ext cx="647700" cy="454025"/>
              <a:chOff x="0" y="0"/>
              <a:chExt cx="408" cy="286"/>
            </a:xfrm>
          </p:grpSpPr>
          <p:sp>
            <p:nvSpPr>
              <p:cNvPr id="4182" name="AutoShape 115"/>
              <p:cNvSpPr>
                <a:spLocks noChangeArrowheads="1"/>
              </p:cNvSpPr>
              <p:nvPr/>
            </p:nvSpPr>
            <p:spPr bwMode="auto">
              <a:xfrm>
                <a:off x="181" y="90"/>
                <a:ext cx="227" cy="196"/>
              </a:xfrm>
              <a:prstGeom prst="hexagon">
                <a:avLst>
                  <a:gd name="adj" fmla="val 28949"/>
                  <a:gd name="vf" fmla="val 115470"/>
                </a:avLst>
              </a:prstGeom>
              <a:solidFill>
                <a:srgbClr val="0066FF">
                  <a:alpha val="12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83" name="AutoShape 116"/>
              <p:cNvSpPr>
                <a:spLocks noChangeArrowheads="1"/>
              </p:cNvSpPr>
              <p:nvPr/>
            </p:nvSpPr>
            <p:spPr bwMode="auto">
              <a:xfrm>
                <a:off x="0" y="0"/>
                <a:ext cx="227" cy="196"/>
              </a:xfrm>
              <a:prstGeom prst="hexagon">
                <a:avLst>
                  <a:gd name="adj" fmla="val 28949"/>
                  <a:gd name="vf" fmla="val 115470"/>
                </a:avLst>
              </a:prstGeom>
              <a:solidFill>
                <a:srgbClr val="0066FF">
                  <a:alpha val="4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grpSp>
          <p:nvGrpSpPr>
            <p:cNvPr id="4184" name="Group 88"/>
            <p:cNvGrpSpPr>
              <a:grpSpLocks/>
            </p:cNvGrpSpPr>
            <p:nvPr/>
          </p:nvGrpSpPr>
          <p:grpSpPr bwMode="auto">
            <a:xfrm>
              <a:off x="2808288" y="431800"/>
              <a:ext cx="647700" cy="454025"/>
              <a:chOff x="0" y="0"/>
              <a:chExt cx="408" cy="286"/>
            </a:xfrm>
          </p:grpSpPr>
          <p:sp>
            <p:nvSpPr>
              <p:cNvPr id="4185" name="AutoShape 118"/>
              <p:cNvSpPr>
                <a:spLocks noChangeArrowheads="1"/>
              </p:cNvSpPr>
              <p:nvPr/>
            </p:nvSpPr>
            <p:spPr bwMode="auto">
              <a:xfrm>
                <a:off x="181" y="90"/>
                <a:ext cx="227" cy="196"/>
              </a:xfrm>
              <a:prstGeom prst="hexagon">
                <a:avLst>
                  <a:gd name="adj" fmla="val 28949"/>
                  <a:gd name="vf" fmla="val 115470"/>
                </a:avLst>
              </a:prstGeom>
              <a:solidFill>
                <a:srgbClr val="0066FF">
                  <a:alpha val="12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86" name="AutoShape 119"/>
              <p:cNvSpPr>
                <a:spLocks noChangeArrowheads="1"/>
              </p:cNvSpPr>
              <p:nvPr/>
            </p:nvSpPr>
            <p:spPr bwMode="auto">
              <a:xfrm>
                <a:off x="0" y="0"/>
                <a:ext cx="227" cy="196"/>
              </a:xfrm>
              <a:prstGeom prst="hexagon">
                <a:avLst>
                  <a:gd name="adj" fmla="val 28949"/>
                  <a:gd name="vf" fmla="val 115470"/>
                </a:avLst>
              </a:prstGeom>
              <a:solidFill>
                <a:srgbClr val="0066FF">
                  <a:alpha val="4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grpSp>
          <p:nvGrpSpPr>
            <p:cNvPr id="4187" name="Group 91"/>
            <p:cNvGrpSpPr>
              <a:grpSpLocks/>
            </p:cNvGrpSpPr>
            <p:nvPr/>
          </p:nvGrpSpPr>
          <p:grpSpPr bwMode="auto">
            <a:xfrm>
              <a:off x="2592388" y="1871662"/>
              <a:ext cx="638175" cy="636588"/>
              <a:chOff x="0" y="0"/>
              <a:chExt cx="402" cy="401"/>
            </a:xfrm>
          </p:grpSpPr>
          <p:sp>
            <p:nvSpPr>
              <p:cNvPr id="4188" name="AutoShape 121"/>
              <p:cNvSpPr>
                <a:spLocks noChangeArrowheads="1"/>
              </p:cNvSpPr>
              <p:nvPr/>
            </p:nvSpPr>
            <p:spPr bwMode="auto">
              <a:xfrm>
                <a:off x="175" y="106"/>
                <a:ext cx="227" cy="196"/>
              </a:xfrm>
              <a:prstGeom prst="hexagon">
                <a:avLst>
                  <a:gd name="adj" fmla="val 28949"/>
                  <a:gd name="vf" fmla="val 115470"/>
                </a:avLst>
              </a:prstGeom>
              <a:solidFill>
                <a:srgbClr val="FF9900">
                  <a:alpha val="12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89" name="AutoShape 122"/>
              <p:cNvSpPr>
                <a:spLocks noChangeArrowheads="1"/>
              </p:cNvSpPr>
              <p:nvPr/>
            </p:nvSpPr>
            <p:spPr bwMode="auto">
              <a:xfrm>
                <a:off x="0" y="205"/>
                <a:ext cx="227" cy="196"/>
              </a:xfrm>
              <a:prstGeom prst="hexagon">
                <a:avLst>
                  <a:gd name="adj" fmla="val 28949"/>
                  <a:gd name="vf" fmla="val 115470"/>
                </a:avLst>
              </a:prstGeom>
              <a:solidFill>
                <a:srgbClr val="FF9900">
                  <a:alpha val="9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90" name="AutoShape 123"/>
              <p:cNvSpPr>
                <a:spLocks noChangeArrowheads="1"/>
              </p:cNvSpPr>
              <p:nvPr/>
            </p:nvSpPr>
            <p:spPr bwMode="auto">
              <a:xfrm>
                <a:off x="5" y="0"/>
                <a:ext cx="227" cy="196"/>
              </a:xfrm>
              <a:prstGeom prst="hexagon">
                <a:avLst>
                  <a:gd name="adj" fmla="val 28949"/>
                  <a:gd name="vf" fmla="val 115470"/>
                </a:avLst>
              </a:prstGeom>
              <a:solidFill>
                <a:srgbClr val="99CC00">
                  <a:alpha val="4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grpSp>
          <p:nvGrpSpPr>
            <p:cNvPr id="4191" name="Group 95"/>
            <p:cNvGrpSpPr>
              <a:grpSpLocks/>
            </p:cNvGrpSpPr>
            <p:nvPr/>
          </p:nvGrpSpPr>
          <p:grpSpPr bwMode="auto">
            <a:xfrm>
              <a:off x="935038" y="1439862"/>
              <a:ext cx="638175" cy="636588"/>
              <a:chOff x="0" y="0"/>
              <a:chExt cx="402" cy="401"/>
            </a:xfrm>
          </p:grpSpPr>
          <p:sp>
            <p:nvSpPr>
              <p:cNvPr id="4192" name="AutoShape 125"/>
              <p:cNvSpPr>
                <a:spLocks noChangeArrowheads="1"/>
              </p:cNvSpPr>
              <p:nvPr/>
            </p:nvSpPr>
            <p:spPr bwMode="auto">
              <a:xfrm>
                <a:off x="175" y="106"/>
                <a:ext cx="227" cy="196"/>
              </a:xfrm>
              <a:prstGeom prst="hexagon">
                <a:avLst>
                  <a:gd name="adj" fmla="val 28949"/>
                  <a:gd name="vf" fmla="val 115470"/>
                </a:avLst>
              </a:prstGeom>
              <a:solidFill>
                <a:srgbClr val="FF0066">
                  <a:alpha val="12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93" name="AutoShape 126"/>
              <p:cNvSpPr>
                <a:spLocks noChangeArrowheads="1"/>
              </p:cNvSpPr>
              <p:nvPr/>
            </p:nvSpPr>
            <p:spPr bwMode="auto">
              <a:xfrm>
                <a:off x="0" y="205"/>
                <a:ext cx="227" cy="196"/>
              </a:xfrm>
              <a:prstGeom prst="hexagon">
                <a:avLst>
                  <a:gd name="adj" fmla="val 28949"/>
                  <a:gd name="vf" fmla="val 115470"/>
                </a:avLst>
              </a:prstGeom>
              <a:solidFill>
                <a:srgbClr val="FF0066">
                  <a:alpha val="9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94" name="AutoShape 127"/>
              <p:cNvSpPr>
                <a:spLocks noChangeArrowheads="1"/>
              </p:cNvSpPr>
              <p:nvPr/>
            </p:nvSpPr>
            <p:spPr bwMode="auto">
              <a:xfrm>
                <a:off x="5" y="0"/>
                <a:ext cx="227" cy="196"/>
              </a:xfrm>
              <a:prstGeom prst="hexagon">
                <a:avLst>
                  <a:gd name="adj" fmla="val 28949"/>
                  <a:gd name="vf" fmla="val 115470"/>
                </a:avLst>
              </a:prstGeom>
              <a:solidFill>
                <a:srgbClr val="FF0066">
                  <a:alpha val="4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sp>
          <p:nvSpPr>
            <p:cNvPr id="4195" name="Oval 133"/>
            <p:cNvSpPr>
              <a:spLocks noChangeArrowheads="1"/>
            </p:cNvSpPr>
            <p:nvPr/>
          </p:nvSpPr>
          <p:spPr bwMode="auto">
            <a:xfrm rot="13545536">
              <a:off x="2735298" y="428610"/>
              <a:ext cx="71437" cy="71438"/>
            </a:xfrm>
            <a:prstGeom prst="ellipse">
              <a:avLst/>
            </a:prstGeom>
            <a:noFill/>
            <a:ln w="12700" cap="flat" cmpd="sng">
              <a:solidFill>
                <a:srgbClr val="0066FF">
                  <a:alpha val="9999"/>
                </a:srgb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96" name="Oval 169"/>
            <p:cNvSpPr>
              <a:spLocks noChangeArrowheads="1"/>
            </p:cNvSpPr>
            <p:nvPr/>
          </p:nvSpPr>
          <p:spPr bwMode="auto">
            <a:xfrm rot="18854464" flipH="1">
              <a:off x="1398601" y="746606"/>
              <a:ext cx="71438" cy="63404"/>
            </a:xfrm>
            <a:prstGeom prst="ellipse">
              <a:avLst/>
            </a:prstGeom>
            <a:noFill/>
            <a:ln w="12700" cap="flat" cmpd="sng">
              <a:solidFill>
                <a:srgbClr val="00CC6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spTree>
    <p:custDataLst>
      <p:tags r:id="rId1"/>
    </p:custDataLst>
    <p:extLst>
      <p:ext uri="{BB962C8B-B14F-4D97-AF65-F5344CB8AC3E}">
        <p14:creationId xmlns:p14="http://schemas.microsoft.com/office/powerpoint/2010/main" val="2799217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652" y="204320"/>
            <a:ext cx="9071992" cy="617205"/>
          </a:xfrm>
          <a:prstGeom prst="rect">
            <a:avLst/>
          </a:prstGeom>
          <a:solidFill>
            <a:schemeClr val="accent5">
              <a:alpha val="43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99708" y="282625"/>
            <a:ext cx="2247514" cy="461665"/>
          </a:xfrm>
          <a:prstGeom prst="rect">
            <a:avLst/>
          </a:prstGeom>
          <a:noFill/>
        </p:spPr>
        <p:txBody>
          <a:bodyPr wrap="none" rtlCol="0">
            <a:spAutoFit/>
          </a:bodyPr>
          <a:lstStyle/>
          <a:p>
            <a:r>
              <a:rPr lang="x-none" sz="2400" b="1" dirty="0">
                <a:solidFill>
                  <a:schemeClr val="bg1">
                    <a:lumMod val="75000"/>
                  </a:schemeClr>
                </a:solidFill>
                <a:latin typeface="Calibri"/>
                <a:cs typeface="Calibri"/>
              </a:rPr>
              <a:t>التعلم الالكتروني</a:t>
            </a:r>
            <a:endParaRPr lang="en-US" b="1" dirty="0">
              <a:solidFill>
                <a:schemeClr val="bg1">
                  <a:lumMod val="75000"/>
                </a:schemeClr>
              </a:solidFill>
              <a:latin typeface="Calibri"/>
              <a:cs typeface="Calibri"/>
            </a:endParaRPr>
          </a:p>
        </p:txBody>
      </p:sp>
      <p:grpSp>
        <p:nvGrpSpPr>
          <p:cNvPr id="6" name="Group 9"/>
          <p:cNvGrpSpPr>
            <a:grpSpLocks/>
          </p:cNvGrpSpPr>
          <p:nvPr/>
        </p:nvGrpSpPr>
        <p:grpSpPr bwMode="auto">
          <a:xfrm>
            <a:off x="107504" y="188640"/>
            <a:ext cx="647700" cy="454025"/>
            <a:chOff x="0" y="0"/>
            <a:chExt cx="408" cy="286"/>
          </a:xfrm>
        </p:grpSpPr>
        <p:sp>
          <p:nvSpPr>
            <p:cNvPr id="7"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endParaRPr lang="en-US">
                <a:latin typeface="Calibri"/>
                <a:cs typeface="Calibri"/>
                <a:sym typeface="宋体" pitchFamily="2" charset="-122"/>
              </a:endParaRPr>
            </a:p>
          </p:txBody>
        </p:sp>
        <p:sp>
          <p:nvSpPr>
            <p:cNvPr id="8"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endParaRPr lang="en-US">
                <a:latin typeface="Calibri"/>
                <a:cs typeface="Calibri"/>
                <a:sym typeface="宋体" pitchFamily="2" charset="-122"/>
              </a:endParaRPr>
            </a:p>
          </p:txBody>
        </p:sp>
      </p:grpSp>
      <p:sp>
        <p:nvSpPr>
          <p:cNvPr id="9" name="TextBox 8"/>
          <p:cNvSpPr txBox="1"/>
          <p:nvPr/>
        </p:nvSpPr>
        <p:spPr>
          <a:xfrm>
            <a:off x="6692760" y="282625"/>
            <a:ext cx="1672253" cy="461665"/>
          </a:xfrm>
          <a:prstGeom prst="rect">
            <a:avLst/>
          </a:prstGeom>
          <a:noFill/>
        </p:spPr>
        <p:txBody>
          <a:bodyPr wrap="none" rtlCol="0">
            <a:spAutoFit/>
          </a:bodyPr>
          <a:lstStyle/>
          <a:p>
            <a:pPr algn="ctr"/>
            <a:r>
              <a:rPr lang="ar-SA" sz="2400" b="1" dirty="0">
                <a:solidFill>
                  <a:schemeClr val="tx2">
                    <a:lumMod val="75000"/>
                  </a:schemeClr>
                </a:solidFill>
                <a:latin typeface="Calibri"/>
                <a:cs typeface="Calibri"/>
              </a:rPr>
              <a:t>التعليم عن بعد </a:t>
            </a:r>
            <a:endParaRPr lang="en-US" b="1" dirty="0">
              <a:solidFill>
                <a:schemeClr val="tx2">
                  <a:lumMod val="75000"/>
                </a:schemeClr>
              </a:solidFill>
              <a:latin typeface="Calibri"/>
              <a:cs typeface="Calibri"/>
            </a:endParaRPr>
          </a:p>
        </p:txBody>
      </p:sp>
      <p:sp>
        <p:nvSpPr>
          <p:cNvPr id="2" name="Rectangle 1"/>
          <p:cNvSpPr/>
          <p:nvPr/>
        </p:nvSpPr>
        <p:spPr>
          <a:xfrm>
            <a:off x="1547664" y="2256535"/>
            <a:ext cx="6048672" cy="1384995"/>
          </a:xfrm>
          <a:prstGeom prst="rect">
            <a:avLst/>
          </a:prstGeom>
        </p:spPr>
        <p:txBody>
          <a:bodyPr wrap="square">
            <a:spAutoFit/>
          </a:bodyPr>
          <a:lstStyle/>
          <a:p>
            <a:pPr algn="ctr" rtl="1"/>
            <a:r>
              <a:rPr lang="x-none" sz="2800" b="1" dirty="0">
                <a:solidFill>
                  <a:srgbClr val="7F7F7F"/>
                </a:solidFill>
              </a:rPr>
              <a:t>نظام تعليمي يقوم على إيصال المادة التعلمية الى المتعلم دون الالتزام بوقت ومكان محدد باستخدام تقنية المعلومات والاتصال</a:t>
            </a:r>
            <a:r>
              <a:rPr lang="en-US" sz="2800" b="1" dirty="0">
                <a:solidFill>
                  <a:srgbClr val="7F7F7F"/>
                </a:solidFill>
              </a:rPr>
              <a:t>. </a:t>
            </a:r>
          </a:p>
        </p:txBody>
      </p:sp>
      <p:pic>
        <p:nvPicPr>
          <p:cNvPr id="29" name="Picture 28"/>
          <p:cNvPicPr>
            <a:picLocks noChangeAspect="1"/>
          </p:cNvPicPr>
          <p:nvPr/>
        </p:nvPicPr>
        <p:blipFill>
          <a:blip r:embed="rId3" cstate="print">
            <a:extLst>
              <a:ext uri="{BEBA8EAE-BF5A-486C-A8C5-ECC9F3942E4B}">
                <a14:imgProps xmlns:a14="http://schemas.microsoft.com/office/drawing/2010/main">
                  <a14:imgLayer r:embed="rId4">
                    <a14:imgEffect>
                      <a14:backgroundRemoval t="9859" b="89789" l="9890" r="94872">
                        <a14:foregroundMark x1="38462" y1="40845" x2="44689" y2="56690"/>
                        <a14:foregroundMark x1="73993" y1="20775" x2="45055" y2="48239"/>
                        <a14:foregroundMark x1="52015" y1="10915" x2="44322" y2="37324"/>
                        <a14:foregroundMark x1="32601" y1="10915" x2="38095" y2="36972"/>
                        <a14:foregroundMark x1="94872" y1="39085" x2="41758" y2="55634"/>
                        <a14:foregroundMark x1="87546" y1="68310" x2="44689" y2="62676"/>
                        <a14:backgroundMark x1="41392" y1="15845" x2="39927" y2="34507"/>
                        <a14:backgroundMark x1="33333" y1="32042" x2="35897" y2="34507"/>
                        <a14:backgroundMark x1="47985" y1="64437" x2="57875" y2="69014"/>
                      </a14:backgroundRemoval>
                    </a14:imgEffect>
                  </a14:imgLayer>
                </a14:imgProps>
              </a:ext>
              <a:ext uri="{28A0092B-C50C-407E-A947-70E740481C1C}">
                <a14:useLocalDpi xmlns:a14="http://schemas.microsoft.com/office/drawing/2010/main" val="0"/>
              </a:ext>
            </a:extLst>
          </a:blip>
          <a:stretch>
            <a:fillRect/>
          </a:stretch>
        </p:blipFill>
        <p:spPr>
          <a:xfrm>
            <a:off x="544760" y="3641530"/>
            <a:ext cx="2502462" cy="2603294"/>
          </a:xfrm>
          <a:prstGeom prst="rect">
            <a:avLst/>
          </a:prstGeom>
        </p:spPr>
      </p:pic>
    </p:spTree>
    <p:extLst>
      <p:ext uri="{BB962C8B-B14F-4D97-AF65-F5344CB8AC3E}">
        <p14:creationId xmlns:p14="http://schemas.microsoft.com/office/powerpoint/2010/main" val="292421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0652" y="204320"/>
            <a:ext cx="9071992" cy="617205"/>
          </a:xfrm>
          <a:prstGeom prst="rect">
            <a:avLst/>
          </a:prstGeom>
          <a:solidFill>
            <a:schemeClr val="accent5">
              <a:alpha val="43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99708" y="282625"/>
            <a:ext cx="2247514" cy="461665"/>
          </a:xfrm>
          <a:prstGeom prst="rect">
            <a:avLst/>
          </a:prstGeom>
          <a:noFill/>
        </p:spPr>
        <p:txBody>
          <a:bodyPr wrap="none" rtlCol="0">
            <a:spAutoFit/>
          </a:bodyPr>
          <a:lstStyle/>
          <a:p>
            <a:r>
              <a:rPr lang="x-none" sz="2400" b="1" dirty="0">
                <a:solidFill>
                  <a:schemeClr val="bg1">
                    <a:lumMod val="75000"/>
                  </a:schemeClr>
                </a:solidFill>
                <a:latin typeface="Calibri"/>
                <a:cs typeface="Calibri"/>
              </a:rPr>
              <a:t>التعلم الالكتروني</a:t>
            </a:r>
            <a:endParaRPr lang="en-US" b="1" dirty="0">
              <a:solidFill>
                <a:schemeClr val="bg1">
                  <a:lumMod val="75000"/>
                </a:schemeClr>
              </a:solidFill>
              <a:latin typeface="Calibri"/>
              <a:cs typeface="Calibri"/>
            </a:endParaRPr>
          </a:p>
        </p:txBody>
      </p:sp>
      <p:grpSp>
        <p:nvGrpSpPr>
          <p:cNvPr id="6" name="Group 9"/>
          <p:cNvGrpSpPr>
            <a:grpSpLocks/>
          </p:cNvGrpSpPr>
          <p:nvPr/>
        </p:nvGrpSpPr>
        <p:grpSpPr bwMode="auto">
          <a:xfrm>
            <a:off x="107504" y="188640"/>
            <a:ext cx="647700" cy="454025"/>
            <a:chOff x="0" y="0"/>
            <a:chExt cx="408" cy="286"/>
          </a:xfrm>
        </p:grpSpPr>
        <p:sp>
          <p:nvSpPr>
            <p:cNvPr id="7"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endParaRPr lang="en-US">
                <a:latin typeface="Calibri"/>
                <a:cs typeface="Calibri"/>
                <a:sym typeface="宋体" pitchFamily="2" charset="-122"/>
              </a:endParaRPr>
            </a:p>
          </p:txBody>
        </p:sp>
        <p:sp>
          <p:nvSpPr>
            <p:cNvPr id="8"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endParaRPr lang="en-US">
                <a:latin typeface="Calibri"/>
                <a:cs typeface="Calibri"/>
                <a:sym typeface="宋体" pitchFamily="2" charset="-122"/>
              </a:endParaRPr>
            </a:p>
          </p:txBody>
        </p:sp>
      </p:grpSp>
      <p:sp>
        <p:nvSpPr>
          <p:cNvPr id="9" name="TextBox 8"/>
          <p:cNvSpPr txBox="1"/>
          <p:nvPr/>
        </p:nvSpPr>
        <p:spPr>
          <a:xfrm>
            <a:off x="6156176" y="260648"/>
            <a:ext cx="2887329" cy="523220"/>
          </a:xfrm>
          <a:prstGeom prst="rect">
            <a:avLst/>
          </a:prstGeom>
          <a:noFill/>
        </p:spPr>
        <p:txBody>
          <a:bodyPr wrap="none" rtlCol="0">
            <a:spAutoFit/>
          </a:bodyPr>
          <a:lstStyle/>
          <a:p>
            <a:r>
              <a:rPr lang="ar-SA" sz="2800" b="1" dirty="0">
                <a:solidFill>
                  <a:schemeClr val="tx2">
                    <a:lumMod val="75000"/>
                  </a:schemeClr>
                </a:solidFill>
                <a:latin typeface="Calibri"/>
                <a:cs typeface="Calibri"/>
              </a:rPr>
              <a:t>مميزات التعليم عن بعد </a:t>
            </a:r>
            <a:endParaRPr lang="en-US" sz="2000" b="1" dirty="0">
              <a:solidFill>
                <a:schemeClr val="tx2">
                  <a:lumMod val="75000"/>
                </a:schemeClr>
              </a:solidFill>
              <a:latin typeface="Calibri"/>
              <a:cs typeface="Calibri"/>
            </a:endParaRPr>
          </a:p>
        </p:txBody>
      </p:sp>
      <p:pic>
        <p:nvPicPr>
          <p:cNvPr id="10" name="Picture 9"/>
          <p:cNvPicPr/>
          <p:nvPr/>
        </p:nvPicPr>
        <p:blipFill rotWithShape="1">
          <a:blip r:embed="rId3" cstate="print">
            <a:clrChange>
              <a:clrFrom>
                <a:srgbClr val="FFFFFF"/>
              </a:clrFrom>
              <a:clrTo>
                <a:srgbClr val="FFFFFF">
                  <a:alpha val="0"/>
                </a:srgbClr>
              </a:clrTo>
            </a:clrChange>
          </a:blip>
          <a:srcRect l="68868" t="32178" r="10638" b="41120"/>
          <a:stretch/>
        </p:blipFill>
        <p:spPr>
          <a:xfrm>
            <a:off x="4810125" y="1876184"/>
            <a:ext cx="1691562" cy="1494861"/>
          </a:xfrm>
          <a:prstGeom prst="rect">
            <a:avLst/>
          </a:prstGeom>
        </p:spPr>
      </p:pic>
      <p:pic>
        <p:nvPicPr>
          <p:cNvPr id="11" name="Picture 10"/>
          <p:cNvPicPr/>
          <p:nvPr/>
        </p:nvPicPr>
        <p:blipFill rotWithShape="1">
          <a:blip r:embed="rId3" cstate="print">
            <a:clrChange>
              <a:clrFrom>
                <a:srgbClr val="FFFFFF"/>
              </a:clrFrom>
              <a:clrTo>
                <a:srgbClr val="FFFFFF">
                  <a:alpha val="0"/>
                </a:srgbClr>
              </a:clrTo>
            </a:clrChange>
          </a:blip>
          <a:srcRect l="78221" t="4901" r="1748" b="66674"/>
          <a:stretch/>
        </p:blipFill>
        <p:spPr>
          <a:xfrm>
            <a:off x="6948264" y="1804176"/>
            <a:ext cx="1728192" cy="1514650"/>
          </a:xfrm>
          <a:prstGeom prst="rect">
            <a:avLst/>
          </a:prstGeom>
        </p:spPr>
      </p:pic>
      <p:pic>
        <p:nvPicPr>
          <p:cNvPr id="12" name="Picture 11"/>
          <p:cNvPicPr/>
          <p:nvPr/>
        </p:nvPicPr>
        <p:blipFill rotWithShape="1">
          <a:blip r:embed="rId3" cstate="print">
            <a:clrChange>
              <a:clrFrom>
                <a:srgbClr val="FFFFFF"/>
              </a:clrFrom>
              <a:clrTo>
                <a:srgbClr val="FFFFFF">
                  <a:alpha val="0"/>
                </a:srgbClr>
              </a:clrTo>
            </a:clrChange>
          </a:blip>
          <a:srcRect l="58263" t="58306" r="20489" b="14992"/>
          <a:stretch/>
        </p:blipFill>
        <p:spPr>
          <a:xfrm>
            <a:off x="2627784" y="1893490"/>
            <a:ext cx="1683062" cy="1422854"/>
          </a:xfrm>
          <a:prstGeom prst="rect">
            <a:avLst/>
          </a:prstGeom>
        </p:spPr>
      </p:pic>
      <p:pic>
        <p:nvPicPr>
          <p:cNvPr id="13" name="Picture 12"/>
          <p:cNvPicPr>
            <a:picLocks/>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67671" b="91507" l="40091" r="58548">
                        <a14:foregroundMark x1="50832" y1="81644" x2="46445" y2="81918"/>
                        <a14:foregroundMark x1="50983" y1="80548" x2="52194" y2="83288"/>
                        <a14:foregroundMark x1="46596" y1="80822" x2="48260" y2="79452"/>
                        <a14:foregroundMark x1="51740" y1="87123" x2="42360" y2="86849"/>
                        <a14:foregroundMark x1="52194" y1="87123" x2="57337" y2="87397"/>
                        <a14:foregroundMark x1="43268" y1="90685" x2="58245" y2="91507"/>
                        <a14:foregroundMark x1="40091" y1="90959" x2="43268" y2="91233"/>
                        <a14:foregroundMark x1="41604" y1="88767" x2="55976" y2="89863"/>
                        <a14:foregroundMark x1="56732" y1="89315" x2="58548" y2="89041"/>
                        <a14:foregroundMark x1="40696" y1="88219" x2="40545" y2="67671"/>
                        <a14:foregroundMark x1="44932" y1="67945" x2="41150" y2="68219"/>
                        <a14:foregroundMark x1="45537" y1="67945" x2="57489" y2="68219"/>
                      </a14:backgroundRemoval>
                    </a14:imgEffect>
                  </a14:imgLayer>
                </a14:imgProps>
              </a:ext>
            </a:extLst>
          </a:blip>
          <a:srcRect l="39332" t="67571" r="40192" b="7526"/>
          <a:stretch/>
        </p:blipFill>
        <p:spPr>
          <a:xfrm>
            <a:off x="467544" y="1948192"/>
            <a:ext cx="1691999" cy="1300609"/>
          </a:xfrm>
          <a:prstGeom prst="rect">
            <a:avLst/>
          </a:prstGeom>
        </p:spPr>
      </p:pic>
      <p:pic>
        <p:nvPicPr>
          <p:cNvPr id="14" name="Picture 13"/>
          <p:cNvPicPr/>
          <p:nvPr/>
        </p:nvPicPr>
        <p:blipFill rotWithShape="1">
          <a:blip r:embed="rId3" cstate="print">
            <a:clrChange>
              <a:clrFrom>
                <a:srgbClr val="FFFFFF"/>
              </a:clrFrom>
              <a:clrTo>
                <a:srgbClr val="FFFFFF">
                  <a:alpha val="0"/>
                </a:srgbClr>
              </a:clrTo>
            </a:clrChange>
          </a:blip>
          <a:srcRect l="19823" t="58019" r="59316" b="14992"/>
          <a:stretch/>
        </p:blipFill>
        <p:spPr>
          <a:xfrm>
            <a:off x="5796136" y="4036424"/>
            <a:ext cx="1652461" cy="1438154"/>
          </a:xfrm>
          <a:prstGeom prst="rect">
            <a:avLst/>
          </a:prstGeom>
        </p:spPr>
      </p:pic>
      <p:pic>
        <p:nvPicPr>
          <p:cNvPr id="15" name="Picture 14"/>
          <p:cNvPicPr/>
          <p:nvPr/>
        </p:nvPicPr>
        <p:blipFill rotWithShape="1">
          <a:blip r:embed="rId3" cstate="print">
            <a:clrChange>
              <a:clrFrom>
                <a:srgbClr val="FFFFFF"/>
              </a:clrFrom>
              <a:clrTo>
                <a:srgbClr val="FFFFFF">
                  <a:alpha val="0"/>
                </a:srgbClr>
              </a:clrTo>
            </a:clrChange>
          </a:blip>
          <a:srcRect l="9584" t="32465" r="68974" b="40833"/>
          <a:stretch/>
        </p:blipFill>
        <p:spPr>
          <a:xfrm>
            <a:off x="3593717" y="4036424"/>
            <a:ext cx="1698363" cy="1422853"/>
          </a:xfrm>
          <a:prstGeom prst="rect">
            <a:avLst/>
          </a:prstGeom>
        </p:spPr>
      </p:pic>
      <p:pic>
        <p:nvPicPr>
          <p:cNvPr id="16" name="Picture 15"/>
          <p:cNvPicPr/>
          <p:nvPr/>
        </p:nvPicPr>
        <p:blipFill rotWithShape="1">
          <a:blip r:embed="rId3" cstate="print">
            <a:clrChange>
              <a:clrFrom>
                <a:srgbClr val="FFFFFF"/>
              </a:clrFrom>
              <a:clrTo>
                <a:srgbClr val="FFFFFF">
                  <a:alpha val="0"/>
                </a:srgbClr>
              </a:clrTo>
            </a:clrChange>
          </a:blip>
          <a:srcRect r="78246" b="67248"/>
          <a:stretch/>
        </p:blipFill>
        <p:spPr>
          <a:xfrm>
            <a:off x="1331640" y="3676384"/>
            <a:ext cx="1723115" cy="1745241"/>
          </a:xfrm>
          <a:prstGeom prst="rect">
            <a:avLst/>
          </a:prstGeom>
        </p:spPr>
      </p:pic>
    </p:spTree>
    <p:extLst>
      <p:ext uri="{BB962C8B-B14F-4D97-AF65-F5344CB8AC3E}">
        <p14:creationId xmlns:p14="http://schemas.microsoft.com/office/powerpoint/2010/main" val="384087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860032" y="3356992"/>
            <a:ext cx="4103519" cy="584776"/>
          </a:xfrm>
          <a:prstGeom prst="rect">
            <a:avLst/>
          </a:prstGeom>
        </p:spPr>
        <p:txBody>
          <a:bodyPr wrap="none">
            <a:spAutoFit/>
          </a:bodyPr>
          <a:lstStyle/>
          <a:p>
            <a:r>
              <a:rPr lang="x-none" sz="3200" b="1" dirty="0">
                <a:solidFill>
                  <a:schemeClr val="accent3">
                    <a:lumMod val="75000"/>
                  </a:schemeClr>
                </a:solidFill>
                <a:latin typeface="Calibri"/>
                <a:cs typeface="Calibri"/>
              </a:rPr>
              <a:t>أهداف التعلم الإلكتروني</a:t>
            </a:r>
            <a:endParaRPr lang="en-US" sz="3200" b="1" dirty="0">
              <a:solidFill>
                <a:schemeClr val="accent3">
                  <a:lumMod val="75000"/>
                </a:schemeClr>
              </a:solidFill>
              <a:latin typeface="Calibri"/>
              <a:cs typeface="Calibri"/>
            </a:endParaRPr>
          </a:p>
        </p:txBody>
      </p:sp>
      <p:pic>
        <p:nvPicPr>
          <p:cNvPr id="11" name="Picture 10"/>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512" y="1916832"/>
            <a:ext cx="4977253" cy="3484077"/>
          </a:xfrm>
          <a:prstGeom prst="rect">
            <a:avLst/>
          </a:prstGeom>
        </p:spPr>
      </p:pic>
      <p:sp>
        <p:nvSpPr>
          <p:cNvPr id="10" name="TextBox 9"/>
          <p:cNvSpPr txBox="1"/>
          <p:nvPr/>
        </p:nvSpPr>
        <p:spPr>
          <a:xfrm>
            <a:off x="799708" y="282625"/>
            <a:ext cx="2247514" cy="461665"/>
          </a:xfrm>
          <a:prstGeom prst="rect">
            <a:avLst/>
          </a:prstGeom>
          <a:noFill/>
        </p:spPr>
        <p:txBody>
          <a:bodyPr wrap="none" rtlCol="0">
            <a:spAutoFit/>
          </a:bodyPr>
          <a:lstStyle/>
          <a:p>
            <a:r>
              <a:rPr lang="x-none" sz="2400" b="1" dirty="0">
                <a:solidFill>
                  <a:schemeClr val="bg1">
                    <a:lumMod val="75000"/>
                  </a:schemeClr>
                </a:solidFill>
                <a:latin typeface="Calibri"/>
                <a:cs typeface="Calibri"/>
              </a:rPr>
              <a:t>التعلم الالكتروني</a:t>
            </a:r>
            <a:endParaRPr lang="en-US" b="1" dirty="0">
              <a:solidFill>
                <a:schemeClr val="bg1">
                  <a:lumMod val="75000"/>
                </a:schemeClr>
              </a:solidFill>
              <a:latin typeface="Calibri"/>
              <a:cs typeface="Calibri"/>
            </a:endParaRPr>
          </a:p>
        </p:txBody>
      </p:sp>
      <p:grpSp>
        <p:nvGrpSpPr>
          <p:cNvPr id="12" name="Group 9"/>
          <p:cNvGrpSpPr>
            <a:grpSpLocks/>
          </p:cNvGrpSpPr>
          <p:nvPr/>
        </p:nvGrpSpPr>
        <p:grpSpPr bwMode="auto">
          <a:xfrm>
            <a:off x="107504" y="188640"/>
            <a:ext cx="647700" cy="454025"/>
            <a:chOff x="0" y="0"/>
            <a:chExt cx="408" cy="286"/>
          </a:xfrm>
        </p:grpSpPr>
        <p:sp>
          <p:nvSpPr>
            <p:cNvPr id="13"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endParaRPr lang="en-US">
                <a:latin typeface="Calibri"/>
                <a:cs typeface="Calibri"/>
                <a:sym typeface="宋体" pitchFamily="2" charset="-122"/>
              </a:endParaRPr>
            </a:p>
          </p:txBody>
        </p:sp>
        <p:sp>
          <p:nvSpPr>
            <p:cNvPr id="14"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endParaRPr lang="en-US">
                <a:latin typeface="Calibri"/>
                <a:cs typeface="Calibri"/>
                <a:sym typeface="宋体" pitchFamily="2" charset="-122"/>
              </a:endParaRPr>
            </a:p>
          </p:txBody>
        </p:sp>
      </p:grpSp>
    </p:spTree>
    <p:custDataLst>
      <p:tags r:id="rId1"/>
    </p:custDataLst>
    <p:extLst>
      <p:ext uri="{BB962C8B-B14F-4D97-AF65-F5344CB8AC3E}">
        <p14:creationId xmlns:p14="http://schemas.microsoft.com/office/powerpoint/2010/main" val="2407651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40652" y="204320"/>
            <a:ext cx="9071992" cy="617205"/>
          </a:xfrm>
          <a:prstGeom prst="rect">
            <a:avLst/>
          </a:prstGeom>
          <a:solidFill>
            <a:schemeClr val="accent5">
              <a:alpha val="43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10" name="Rectangle 9"/>
          <p:cNvSpPr/>
          <p:nvPr/>
        </p:nvSpPr>
        <p:spPr>
          <a:xfrm>
            <a:off x="6240053" y="247876"/>
            <a:ext cx="2492990" cy="461665"/>
          </a:xfrm>
          <a:prstGeom prst="rect">
            <a:avLst/>
          </a:prstGeom>
        </p:spPr>
        <p:txBody>
          <a:bodyPr wrap="none">
            <a:spAutoFit/>
          </a:bodyPr>
          <a:lstStyle/>
          <a:p>
            <a:pPr lvl="0" algn="ctr"/>
            <a:r>
              <a:rPr lang="ar-SA" sz="2400" b="1" dirty="0">
                <a:solidFill>
                  <a:schemeClr val="tx2">
                    <a:lumMod val="75000"/>
                  </a:schemeClr>
                </a:solidFill>
                <a:latin typeface="Calibri"/>
                <a:cs typeface="Calibri"/>
              </a:rPr>
              <a:t>أهداف التعلم الالكتروني</a:t>
            </a:r>
            <a:endParaRPr lang="en-US" sz="2400" b="1" dirty="0">
              <a:solidFill>
                <a:schemeClr val="tx2">
                  <a:lumMod val="75000"/>
                </a:schemeClr>
              </a:solidFill>
              <a:latin typeface="Calibri"/>
              <a:cs typeface="Calibri"/>
            </a:endParaRPr>
          </a:p>
        </p:txBody>
      </p:sp>
      <p:grpSp>
        <p:nvGrpSpPr>
          <p:cNvPr id="11" name="Group 10"/>
          <p:cNvGrpSpPr>
            <a:grpSpLocks noChangeAspect="1"/>
          </p:cNvGrpSpPr>
          <p:nvPr/>
        </p:nvGrpSpPr>
        <p:grpSpPr>
          <a:xfrm>
            <a:off x="4744738" y="1313907"/>
            <a:ext cx="1722599" cy="1979999"/>
            <a:chOff x="3171845" y="2437"/>
            <a:chExt cx="1484713" cy="1706567"/>
          </a:xfrm>
          <a:solidFill>
            <a:srgbClr val="EB5C73"/>
          </a:solidFill>
        </p:grpSpPr>
        <p:sp>
          <p:nvSpPr>
            <p:cNvPr id="27" name="Hexagon 26"/>
            <p:cNvSpPr/>
            <p:nvPr/>
          </p:nvSpPr>
          <p:spPr>
            <a:xfrm rot="5400000">
              <a:off x="3060918" y="113364"/>
              <a:ext cx="1706567" cy="1484713"/>
            </a:xfrm>
            <a:prstGeom prst="hexagon">
              <a:avLst>
                <a:gd name="adj" fmla="val 25000"/>
                <a:gd name="vf" fmla="val 115470"/>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8" name="Hexagon 4"/>
            <p:cNvSpPr/>
            <p:nvPr/>
          </p:nvSpPr>
          <p:spPr>
            <a:xfrm>
              <a:off x="3403213" y="268377"/>
              <a:ext cx="1021977" cy="11746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a:r>
                <a:rPr lang="x-none" sz="2200" b="1" dirty="0">
                  <a:solidFill>
                    <a:schemeClr val="tx2">
                      <a:lumMod val="75000"/>
                    </a:schemeClr>
                  </a:solidFill>
                </a:rPr>
                <a:t>مواكبة التطورات التكنولوجية</a:t>
              </a:r>
              <a:endParaRPr lang="en-US" sz="2200" dirty="0">
                <a:solidFill>
                  <a:schemeClr val="tx2">
                    <a:lumMod val="75000"/>
                  </a:schemeClr>
                </a:solidFill>
              </a:endParaRPr>
            </a:p>
          </p:txBody>
        </p:sp>
      </p:grpSp>
      <p:grpSp>
        <p:nvGrpSpPr>
          <p:cNvPr id="12" name="Group 11"/>
          <p:cNvGrpSpPr>
            <a:grpSpLocks noChangeAspect="1"/>
          </p:cNvGrpSpPr>
          <p:nvPr/>
        </p:nvGrpSpPr>
        <p:grpSpPr>
          <a:xfrm>
            <a:off x="3006745" y="1313907"/>
            <a:ext cx="1722599" cy="1979999"/>
            <a:chOff x="1568354" y="2437"/>
            <a:chExt cx="1484713" cy="1706567"/>
          </a:xfrm>
          <a:solidFill>
            <a:srgbClr val="F8CF2B"/>
          </a:solidFill>
        </p:grpSpPr>
        <p:sp>
          <p:nvSpPr>
            <p:cNvPr id="25" name="Hexagon 24"/>
            <p:cNvSpPr/>
            <p:nvPr/>
          </p:nvSpPr>
          <p:spPr>
            <a:xfrm rot="5400000">
              <a:off x="1457427" y="113364"/>
              <a:ext cx="1706567" cy="1484713"/>
            </a:xfrm>
            <a:prstGeom prst="hexagon">
              <a:avLst>
                <a:gd name="adj" fmla="val 25000"/>
                <a:gd name="vf" fmla="val 115470"/>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6" name="Hexagon 6"/>
            <p:cNvSpPr/>
            <p:nvPr/>
          </p:nvSpPr>
          <p:spPr>
            <a:xfrm>
              <a:off x="1799722" y="268377"/>
              <a:ext cx="1021977" cy="11746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a:r>
                <a:rPr lang="x-none" sz="2200" b="1" dirty="0">
                  <a:solidFill>
                    <a:schemeClr val="tx2">
                      <a:lumMod val="75000"/>
                    </a:schemeClr>
                  </a:solidFill>
                </a:rPr>
                <a:t>تقليل التكلفة المادية</a:t>
              </a:r>
              <a:endParaRPr lang="en-US" sz="2200" dirty="0">
                <a:solidFill>
                  <a:schemeClr val="tx2">
                    <a:lumMod val="75000"/>
                  </a:schemeClr>
                </a:solidFill>
              </a:endParaRPr>
            </a:p>
          </p:txBody>
        </p:sp>
      </p:grpSp>
      <p:grpSp>
        <p:nvGrpSpPr>
          <p:cNvPr id="13" name="Group 12"/>
          <p:cNvGrpSpPr>
            <a:grpSpLocks noChangeAspect="1"/>
          </p:cNvGrpSpPr>
          <p:nvPr/>
        </p:nvGrpSpPr>
        <p:grpSpPr>
          <a:xfrm>
            <a:off x="3874580" y="2856898"/>
            <a:ext cx="1722599" cy="1979999"/>
            <a:chOff x="2367028" y="1450972"/>
            <a:chExt cx="1484713" cy="1706567"/>
          </a:xfrm>
          <a:solidFill>
            <a:srgbClr val="CFCB2C"/>
          </a:solidFill>
        </p:grpSpPr>
        <p:sp>
          <p:nvSpPr>
            <p:cNvPr id="23" name="Hexagon 22"/>
            <p:cNvSpPr/>
            <p:nvPr/>
          </p:nvSpPr>
          <p:spPr>
            <a:xfrm rot="5400000">
              <a:off x="2256101" y="1561899"/>
              <a:ext cx="1706567" cy="1484713"/>
            </a:xfrm>
            <a:prstGeom prst="hexagon">
              <a:avLst>
                <a:gd name="adj" fmla="val 25000"/>
                <a:gd name="vf" fmla="val 115470"/>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4" name="Hexagon 8"/>
            <p:cNvSpPr/>
            <p:nvPr/>
          </p:nvSpPr>
          <p:spPr>
            <a:xfrm>
              <a:off x="2367029" y="1716912"/>
              <a:ext cx="1484712" cy="117468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a:r>
                <a:rPr lang="x-none" sz="2200" b="1" dirty="0">
                  <a:solidFill>
                    <a:schemeClr val="tx2">
                      <a:lumMod val="75000"/>
                    </a:schemeClr>
                  </a:solidFill>
                </a:rPr>
                <a:t> تبادل </a:t>
              </a:r>
              <a:r>
                <a:rPr lang="x-none" sz="2200" b="1">
                  <a:solidFill>
                    <a:schemeClr val="tx2">
                      <a:lumMod val="75000"/>
                    </a:schemeClr>
                  </a:solidFill>
                </a:rPr>
                <a:t>الخبرات التربوية</a:t>
              </a:r>
              <a:endParaRPr lang="en-US" sz="2200" dirty="0">
                <a:solidFill>
                  <a:schemeClr val="tx2">
                    <a:lumMod val="75000"/>
                  </a:schemeClr>
                </a:solidFill>
              </a:endParaRPr>
            </a:p>
          </p:txBody>
        </p:sp>
      </p:grpSp>
      <p:grpSp>
        <p:nvGrpSpPr>
          <p:cNvPr id="14" name="Group 13"/>
          <p:cNvGrpSpPr>
            <a:grpSpLocks noChangeAspect="1"/>
          </p:cNvGrpSpPr>
          <p:nvPr/>
        </p:nvGrpSpPr>
        <p:grpSpPr>
          <a:xfrm>
            <a:off x="5626489" y="2872578"/>
            <a:ext cx="1722599" cy="1979999"/>
            <a:chOff x="3970519" y="1450972"/>
            <a:chExt cx="1484713" cy="1706567"/>
          </a:xfrm>
          <a:solidFill>
            <a:srgbClr val="F8CF2B"/>
          </a:solidFill>
        </p:grpSpPr>
        <p:sp>
          <p:nvSpPr>
            <p:cNvPr id="21" name="Hexagon 20"/>
            <p:cNvSpPr/>
            <p:nvPr/>
          </p:nvSpPr>
          <p:spPr>
            <a:xfrm rot="5400000">
              <a:off x="3859592" y="1561899"/>
              <a:ext cx="1706567" cy="1484713"/>
            </a:xfrm>
            <a:prstGeom prst="hexagon">
              <a:avLst>
                <a:gd name="adj" fmla="val 25000"/>
                <a:gd name="vf" fmla="val 115470"/>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2" name="Hexagon 10"/>
            <p:cNvSpPr/>
            <p:nvPr/>
          </p:nvSpPr>
          <p:spPr>
            <a:xfrm>
              <a:off x="4201887" y="1716912"/>
              <a:ext cx="1021977" cy="11746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a:r>
                <a:rPr lang="x-none" sz="2200" b="1" dirty="0">
                  <a:solidFill>
                    <a:schemeClr val="tx2">
                      <a:lumMod val="75000"/>
                    </a:schemeClr>
                  </a:solidFill>
                </a:rPr>
                <a:t>نمذجة التعلم وتقديمه في صورة معيارية </a:t>
              </a:r>
              <a:endParaRPr lang="en-US" sz="2200" dirty="0">
                <a:solidFill>
                  <a:schemeClr val="tx2">
                    <a:lumMod val="75000"/>
                  </a:schemeClr>
                </a:solidFill>
              </a:endParaRPr>
            </a:p>
          </p:txBody>
        </p:sp>
      </p:grpSp>
      <p:grpSp>
        <p:nvGrpSpPr>
          <p:cNvPr id="15" name="Group 14"/>
          <p:cNvGrpSpPr>
            <a:grpSpLocks noChangeAspect="1"/>
          </p:cNvGrpSpPr>
          <p:nvPr/>
        </p:nvGrpSpPr>
        <p:grpSpPr>
          <a:xfrm>
            <a:off x="4745152" y="4442039"/>
            <a:ext cx="1722599" cy="1979999"/>
            <a:chOff x="3171845" y="2899506"/>
            <a:chExt cx="1484713" cy="1706567"/>
          </a:xfrm>
          <a:solidFill>
            <a:srgbClr val="EB5C73"/>
          </a:solidFill>
        </p:grpSpPr>
        <p:sp>
          <p:nvSpPr>
            <p:cNvPr id="19" name="Hexagon 18"/>
            <p:cNvSpPr/>
            <p:nvPr/>
          </p:nvSpPr>
          <p:spPr>
            <a:xfrm rot="5400000">
              <a:off x="3060918" y="3010433"/>
              <a:ext cx="1706567" cy="1484713"/>
            </a:xfrm>
            <a:prstGeom prst="hexagon">
              <a:avLst>
                <a:gd name="adj" fmla="val 25000"/>
                <a:gd name="vf" fmla="val 11547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0" name="Hexagon 12"/>
            <p:cNvSpPr/>
            <p:nvPr/>
          </p:nvSpPr>
          <p:spPr>
            <a:xfrm>
              <a:off x="3403213" y="3165446"/>
              <a:ext cx="1021977" cy="11746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a:r>
                <a:rPr lang="x-none" sz="2200" b="1" dirty="0">
                  <a:solidFill>
                    <a:schemeClr val="tx2">
                      <a:lumMod val="75000"/>
                    </a:schemeClr>
                  </a:solidFill>
                </a:rPr>
                <a:t>تعدد طرق تقييم الطالب </a:t>
              </a:r>
              <a:endParaRPr lang="en-US" sz="2200" dirty="0">
                <a:solidFill>
                  <a:schemeClr val="tx2">
                    <a:lumMod val="75000"/>
                  </a:schemeClr>
                </a:solidFill>
              </a:endParaRPr>
            </a:p>
          </p:txBody>
        </p:sp>
      </p:grpSp>
      <p:grpSp>
        <p:nvGrpSpPr>
          <p:cNvPr id="16" name="Group 15"/>
          <p:cNvGrpSpPr>
            <a:grpSpLocks noChangeAspect="1"/>
          </p:cNvGrpSpPr>
          <p:nvPr/>
        </p:nvGrpSpPr>
        <p:grpSpPr>
          <a:xfrm>
            <a:off x="3013281" y="4418587"/>
            <a:ext cx="1722599" cy="1979999"/>
            <a:chOff x="1568354" y="2899506"/>
            <a:chExt cx="1484713" cy="1706567"/>
          </a:xfrm>
          <a:solidFill>
            <a:srgbClr val="F8CF2B"/>
          </a:solidFill>
        </p:grpSpPr>
        <p:sp>
          <p:nvSpPr>
            <p:cNvPr id="17" name="Hexagon 16"/>
            <p:cNvSpPr/>
            <p:nvPr/>
          </p:nvSpPr>
          <p:spPr>
            <a:xfrm rot="5400000">
              <a:off x="1457427" y="3010433"/>
              <a:ext cx="1706567" cy="1484713"/>
            </a:xfrm>
            <a:prstGeom prst="hexagon">
              <a:avLst>
                <a:gd name="adj" fmla="val 25000"/>
                <a:gd name="vf" fmla="val 115470"/>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8" name="Hexagon 14"/>
            <p:cNvSpPr/>
            <p:nvPr/>
          </p:nvSpPr>
          <p:spPr>
            <a:xfrm>
              <a:off x="1799722" y="3165446"/>
              <a:ext cx="1021977" cy="11746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600200" rtl="1">
                <a:lnSpc>
                  <a:spcPct val="90000"/>
                </a:lnSpc>
                <a:spcBef>
                  <a:spcPct val="0"/>
                </a:spcBef>
                <a:spcAft>
                  <a:spcPct val="35000"/>
                </a:spcAft>
              </a:pPr>
              <a:r>
                <a:rPr lang="x-none" sz="2200" b="1" dirty="0">
                  <a:solidFill>
                    <a:schemeClr val="tx2">
                      <a:lumMod val="75000"/>
                    </a:schemeClr>
                  </a:solidFill>
                </a:rPr>
                <a:t>تقليل الأعباء الإدارية على المعلم </a:t>
              </a:r>
              <a:endParaRPr lang="en-US" sz="2200" dirty="0">
                <a:solidFill>
                  <a:schemeClr val="tx2">
                    <a:lumMod val="75000"/>
                  </a:schemeClr>
                </a:solidFill>
              </a:endParaRPr>
            </a:p>
          </p:txBody>
        </p:sp>
      </p:grpSp>
      <p:sp>
        <p:nvSpPr>
          <p:cNvPr id="29" name="TextBox 28"/>
          <p:cNvSpPr txBox="1"/>
          <p:nvPr/>
        </p:nvSpPr>
        <p:spPr>
          <a:xfrm>
            <a:off x="799708" y="282625"/>
            <a:ext cx="1786066" cy="461665"/>
          </a:xfrm>
          <a:prstGeom prst="rect">
            <a:avLst/>
          </a:prstGeom>
          <a:noFill/>
        </p:spPr>
        <p:txBody>
          <a:bodyPr wrap="none" rtlCol="0">
            <a:spAutoFit/>
          </a:bodyPr>
          <a:lstStyle/>
          <a:p>
            <a:r>
              <a:rPr lang="x-none" sz="2400" b="1" dirty="0">
                <a:solidFill>
                  <a:schemeClr val="bg1">
                    <a:lumMod val="50000"/>
                  </a:schemeClr>
                </a:solidFill>
                <a:latin typeface="Calibri"/>
                <a:cs typeface="Calibri"/>
              </a:rPr>
              <a:t>التعلم الالكتروني</a:t>
            </a:r>
            <a:endParaRPr lang="en-US" b="1" dirty="0">
              <a:solidFill>
                <a:schemeClr val="bg1">
                  <a:lumMod val="50000"/>
                </a:schemeClr>
              </a:solidFill>
              <a:latin typeface="Calibri"/>
              <a:cs typeface="Calibri"/>
            </a:endParaRPr>
          </a:p>
        </p:txBody>
      </p:sp>
      <p:grpSp>
        <p:nvGrpSpPr>
          <p:cNvPr id="30" name="Group 9"/>
          <p:cNvGrpSpPr>
            <a:grpSpLocks/>
          </p:cNvGrpSpPr>
          <p:nvPr/>
        </p:nvGrpSpPr>
        <p:grpSpPr bwMode="auto">
          <a:xfrm>
            <a:off x="107504" y="188640"/>
            <a:ext cx="647700" cy="454025"/>
            <a:chOff x="0" y="0"/>
            <a:chExt cx="408" cy="286"/>
          </a:xfrm>
        </p:grpSpPr>
        <p:sp>
          <p:nvSpPr>
            <p:cNvPr id="36"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endParaRPr lang="en-US">
                <a:solidFill>
                  <a:schemeClr val="tx2">
                    <a:lumMod val="75000"/>
                  </a:schemeClr>
                </a:solidFill>
                <a:latin typeface="Calibri"/>
                <a:cs typeface="Calibri"/>
                <a:sym typeface="宋体" pitchFamily="2" charset="-122"/>
              </a:endParaRPr>
            </a:p>
          </p:txBody>
        </p:sp>
        <p:sp>
          <p:nvSpPr>
            <p:cNvPr id="37"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endParaRPr lang="en-US">
                <a:solidFill>
                  <a:schemeClr val="tx2">
                    <a:lumMod val="75000"/>
                  </a:schemeClr>
                </a:solidFill>
                <a:latin typeface="Calibri"/>
                <a:cs typeface="Calibri"/>
                <a:sym typeface="宋体" pitchFamily="2" charset="-122"/>
              </a:endParaRPr>
            </a:p>
          </p:txBody>
        </p:sp>
      </p:grpSp>
      <p:grpSp>
        <p:nvGrpSpPr>
          <p:cNvPr id="38" name="Group 37"/>
          <p:cNvGrpSpPr>
            <a:grpSpLocks noChangeAspect="1"/>
          </p:cNvGrpSpPr>
          <p:nvPr/>
        </p:nvGrpSpPr>
        <p:grpSpPr>
          <a:xfrm>
            <a:off x="2131051" y="2872578"/>
            <a:ext cx="1722599" cy="1979999"/>
            <a:chOff x="3970519" y="1450972"/>
            <a:chExt cx="1484713" cy="1706567"/>
          </a:xfrm>
          <a:solidFill>
            <a:srgbClr val="EB5C73"/>
          </a:solidFill>
        </p:grpSpPr>
        <p:sp>
          <p:nvSpPr>
            <p:cNvPr id="39" name="Hexagon 38"/>
            <p:cNvSpPr/>
            <p:nvPr/>
          </p:nvSpPr>
          <p:spPr>
            <a:xfrm rot="5400000">
              <a:off x="3859592" y="1561899"/>
              <a:ext cx="1706567" cy="1484713"/>
            </a:xfrm>
            <a:prstGeom prst="hexagon">
              <a:avLst>
                <a:gd name="adj" fmla="val 25000"/>
                <a:gd name="vf" fmla="val 115470"/>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0" name="Hexagon 10"/>
            <p:cNvSpPr/>
            <p:nvPr/>
          </p:nvSpPr>
          <p:spPr>
            <a:xfrm>
              <a:off x="4201887" y="1716912"/>
              <a:ext cx="1021977" cy="11746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a:r>
                <a:rPr lang="x-none" sz="2200" b="1" dirty="0">
                  <a:solidFill>
                    <a:schemeClr val="tx2">
                      <a:lumMod val="75000"/>
                    </a:schemeClr>
                  </a:solidFill>
                </a:rPr>
                <a:t>سهولة الوصول إلى المعلم </a:t>
              </a:r>
              <a:endParaRPr lang="en-US" sz="2200" dirty="0">
                <a:solidFill>
                  <a:schemeClr val="tx2">
                    <a:lumMod val="75000"/>
                  </a:schemeClr>
                </a:solidFill>
              </a:endParaRPr>
            </a:p>
          </p:txBody>
        </p:sp>
      </p:grpSp>
      <p:grpSp>
        <p:nvGrpSpPr>
          <p:cNvPr id="41" name="Group 40"/>
          <p:cNvGrpSpPr>
            <a:grpSpLocks noChangeAspect="1"/>
          </p:cNvGrpSpPr>
          <p:nvPr/>
        </p:nvGrpSpPr>
        <p:grpSpPr>
          <a:xfrm>
            <a:off x="6503466" y="4426359"/>
            <a:ext cx="1722599" cy="1979999"/>
            <a:chOff x="3970519" y="1450972"/>
            <a:chExt cx="1484713" cy="1706567"/>
          </a:xfrm>
          <a:solidFill>
            <a:srgbClr val="CFCB2C"/>
          </a:solidFill>
        </p:grpSpPr>
        <p:sp>
          <p:nvSpPr>
            <p:cNvPr id="42" name="Hexagon 41"/>
            <p:cNvSpPr/>
            <p:nvPr/>
          </p:nvSpPr>
          <p:spPr>
            <a:xfrm rot="5400000">
              <a:off x="3859592" y="1561899"/>
              <a:ext cx="1706567" cy="1484713"/>
            </a:xfrm>
            <a:prstGeom prst="hexagon">
              <a:avLst>
                <a:gd name="adj" fmla="val 25000"/>
                <a:gd name="vf" fmla="val 115470"/>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3" name="Hexagon 10"/>
            <p:cNvSpPr/>
            <p:nvPr/>
          </p:nvSpPr>
          <p:spPr>
            <a:xfrm>
              <a:off x="4201887" y="1716912"/>
              <a:ext cx="1021977" cy="11746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a:r>
                <a:rPr lang="x-none" b="1" dirty="0">
                  <a:solidFill>
                    <a:schemeClr val="tx2">
                      <a:lumMod val="75000"/>
                    </a:schemeClr>
                  </a:solidFill>
                </a:rPr>
                <a:t>توفير بيئة </a:t>
              </a:r>
              <a:r>
                <a:rPr lang="x-none" b="1">
                  <a:solidFill>
                    <a:schemeClr val="tx2">
                      <a:lumMod val="75000"/>
                    </a:schemeClr>
                  </a:solidFill>
                </a:rPr>
                <a:t>تعليمية مرنة </a:t>
              </a:r>
              <a:r>
                <a:rPr lang="x-none" b="1" dirty="0">
                  <a:solidFill>
                    <a:schemeClr val="tx2">
                      <a:lumMod val="75000"/>
                    </a:schemeClr>
                  </a:solidFill>
                </a:rPr>
                <a:t>وغنية بالمصادر</a:t>
              </a:r>
              <a:endParaRPr lang="en-US" dirty="0">
                <a:solidFill>
                  <a:schemeClr val="tx2">
                    <a:lumMod val="75000"/>
                  </a:schemeClr>
                </a:solidFill>
              </a:endParaRPr>
            </a:p>
          </p:txBody>
        </p:sp>
      </p:grpSp>
      <p:grpSp>
        <p:nvGrpSpPr>
          <p:cNvPr id="44" name="Group 43"/>
          <p:cNvGrpSpPr>
            <a:grpSpLocks noChangeAspect="1"/>
          </p:cNvGrpSpPr>
          <p:nvPr/>
        </p:nvGrpSpPr>
        <p:grpSpPr>
          <a:xfrm>
            <a:off x="1264800" y="1313907"/>
            <a:ext cx="1722599" cy="1979999"/>
            <a:chOff x="3970519" y="1450972"/>
            <a:chExt cx="1484713" cy="1706567"/>
          </a:xfrm>
          <a:solidFill>
            <a:srgbClr val="CFCB2C"/>
          </a:solidFill>
        </p:grpSpPr>
        <p:sp>
          <p:nvSpPr>
            <p:cNvPr id="45" name="Hexagon 44"/>
            <p:cNvSpPr/>
            <p:nvPr/>
          </p:nvSpPr>
          <p:spPr>
            <a:xfrm rot="5400000">
              <a:off x="3859592" y="1561899"/>
              <a:ext cx="1706567" cy="1484713"/>
            </a:xfrm>
            <a:prstGeom prst="hexagon">
              <a:avLst>
                <a:gd name="adj" fmla="val 25000"/>
                <a:gd name="vf" fmla="val 115470"/>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6" name="Hexagon 10"/>
            <p:cNvSpPr/>
            <p:nvPr/>
          </p:nvSpPr>
          <p:spPr>
            <a:xfrm>
              <a:off x="4201887" y="1716912"/>
              <a:ext cx="1021977" cy="11746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a:r>
                <a:rPr lang="x-none" sz="2200" b="1" dirty="0">
                  <a:solidFill>
                    <a:schemeClr val="tx2">
                      <a:lumMod val="75000"/>
                    </a:schemeClr>
                  </a:solidFill>
                </a:rPr>
                <a:t>توسيع دائرة اتصالات المتعلم والمعلم</a:t>
              </a:r>
              <a:endParaRPr lang="en-US" sz="2200" dirty="0">
                <a:solidFill>
                  <a:schemeClr val="tx2">
                    <a:lumMod val="75000"/>
                  </a:schemeClr>
                </a:solidFill>
              </a:endParaRPr>
            </a:p>
          </p:txBody>
        </p:sp>
      </p:grpSp>
      <p:grpSp>
        <p:nvGrpSpPr>
          <p:cNvPr id="47" name="Group 46"/>
          <p:cNvGrpSpPr>
            <a:grpSpLocks noChangeAspect="1"/>
          </p:cNvGrpSpPr>
          <p:nvPr/>
        </p:nvGrpSpPr>
        <p:grpSpPr>
          <a:xfrm>
            <a:off x="1249122" y="4434267"/>
            <a:ext cx="1722599" cy="1979999"/>
            <a:chOff x="3970519" y="1450972"/>
            <a:chExt cx="1484713" cy="1706567"/>
          </a:xfrm>
          <a:solidFill>
            <a:srgbClr val="CFCB2C"/>
          </a:solidFill>
        </p:grpSpPr>
        <p:sp>
          <p:nvSpPr>
            <p:cNvPr id="48" name="Hexagon 47"/>
            <p:cNvSpPr/>
            <p:nvPr/>
          </p:nvSpPr>
          <p:spPr>
            <a:xfrm rot="5400000">
              <a:off x="3859592" y="1561899"/>
              <a:ext cx="1706567" cy="1484713"/>
            </a:xfrm>
            <a:prstGeom prst="hexagon">
              <a:avLst>
                <a:gd name="adj" fmla="val 25000"/>
                <a:gd name="vf" fmla="val 115470"/>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9" name="Hexagon 10"/>
            <p:cNvSpPr/>
            <p:nvPr/>
          </p:nvSpPr>
          <p:spPr>
            <a:xfrm>
              <a:off x="4201887" y="1716912"/>
              <a:ext cx="1021977" cy="11746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a:r>
                <a:rPr lang="x-none" sz="2200" b="1" dirty="0">
                  <a:solidFill>
                    <a:schemeClr val="tx2">
                      <a:lumMod val="75000"/>
                    </a:schemeClr>
                  </a:solidFill>
                </a:rPr>
                <a:t>إتاحة التعلم في أي وقت، وفي أي مكان</a:t>
              </a:r>
              <a:endParaRPr lang="en-US" sz="2200" dirty="0">
                <a:solidFill>
                  <a:schemeClr val="tx2">
                    <a:lumMod val="75000"/>
                  </a:schemeClr>
                </a:solidFill>
              </a:endParaRPr>
            </a:p>
          </p:txBody>
        </p:sp>
      </p:grpSp>
      <p:grpSp>
        <p:nvGrpSpPr>
          <p:cNvPr id="50" name="Group 49"/>
          <p:cNvGrpSpPr>
            <a:grpSpLocks noChangeAspect="1"/>
          </p:cNvGrpSpPr>
          <p:nvPr/>
        </p:nvGrpSpPr>
        <p:grpSpPr>
          <a:xfrm>
            <a:off x="6472110" y="1311434"/>
            <a:ext cx="1722599" cy="1979999"/>
            <a:chOff x="3970519" y="1450972"/>
            <a:chExt cx="1484713" cy="1706567"/>
          </a:xfrm>
          <a:solidFill>
            <a:srgbClr val="CFCB2C"/>
          </a:solidFill>
        </p:grpSpPr>
        <p:sp>
          <p:nvSpPr>
            <p:cNvPr id="51" name="Hexagon 50"/>
            <p:cNvSpPr/>
            <p:nvPr/>
          </p:nvSpPr>
          <p:spPr>
            <a:xfrm rot="5400000">
              <a:off x="3859592" y="1561899"/>
              <a:ext cx="1706567" cy="1484713"/>
            </a:xfrm>
            <a:prstGeom prst="hexagon">
              <a:avLst>
                <a:gd name="adj" fmla="val 25000"/>
                <a:gd name="vf" fmla="val 115470"/>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2" name="Hexagon 10"/>
            <p:cNvSpPr/>
            <p:nvPr/>
          </p:nvSpPr>
          <p:spPr>
            <a:xfrm>
              <a:off x="4201887" y="1716912"/>
              <a:ext cx="1021977" cy="11746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a:r>
                <a:rPr lang="x-none" sz="2200" b="1" dirty="0">
                  <a:solidFill>
                    <a:schemeClr val="tx2">
                      <a:lumMod val="75000"/>
                    </a:schemeClr>
                  </a:solidFill>
                </a:rPr>
                <a:t>تنمية مهارات وقدرات المتعلمين</a:t>
              </a:r>
              <a:endParaRPr lang="en-US" sz="2200" dirty="0">
                <a:solidFill>
                  <a:schemeClr val="tx2">
                    <a:lumMod val="75000"/>
                  </a:schemeClr>
                </a:solidFill>
              </a:endParaRPr>
            </a:p>
          </p:txBody>
        </p:sp>
      </p:grpSp>
    </p:spTree>
    <p:custDataLst>
      <p:tags r:id="rId1"/>
    </p:custDataLst>
    <p:extLst>
      <p:ext uri="{BB962C8B-B14F-4D97-AF65-F5344CB8AC3E}">
        <p14:creationId xmlns:p14="http://schemas.microsoft.com/office/powerpoint/2010/main" val="410753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checkerboard(across)">
                                      <p:cBhvr>
                                        <p:cTn id="7" dur="1100"/>
                                        <p:tgtEl>
                                          <p:spTgt spid="50"/>
                                        </p:tgtEl>
                                      </p:cBhvr>
                                    </p:animEffect>
                                  </p:childTnLst>
                                </p:cTn>
                              </p:par>
                            </p:childTnLst>
                          </p:cTn>
                        </p:par>
                        <p:par>
                          <p:cTn id="8" fill="hold">
                            <p:stCondLst>
                              <p:cond delay="1100"/>
                            </p:stCondLst>
                            <p:childTnLst>
                              <p:par>
                                <p:cTn id="9" presetID="5" presetClass="entr" presetSubtype="1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heckerboard(across)">
                                      <p:cBhvr>
                                        <p:cTn id="11" dur="1100"/>
                                        <p:tgtEl>
                                          <p:spTgt spid="11"/>
                                        </p:tgtEl>
                                      </p:cBhvr>
                                    </p:animEffect>
                                  </p:childTnLst>
                                </p:cTn>
                              </p:par>
                            </p:childTnLst>
                          </p:cTn>
                        </p:par>
                        <p:par>
                          <p:cTn id="12" fill="hold">
                            <p:stCondLst>
                              <p:cond delay="2200"/>
                            </p:stCondLst>
                            <p:childTnLst>
                              <p:par>
                                <p:cTn id="13" presetID="5" presetClass="entr" presetSubtype="1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heckerboard(across)">
                                      <p:cBhvr>
                                        <p:cTn id="15" dur="1100"/>
                                        <p:tgtEl>
                                          <p:spTgt spid="12"/>
                                        </p:tgtEl>
                                      </p:cBhvr>
                                    </p:animEffect>
                                  </p:childTnLst>
                                </p:cTn>
                              </p:par>
                            </p:childTnLst>
                          </p:cTn>
                        </p:par>
                        <p:par>
                          <p:cTn id="16" fill="hold">
                            <p:stCondLst>
                              <p:cond delay="3300"/>
                            </p:stCondLst>
                            <p:childTnLst>
                              <p:par>
                                <p:cTn id="17" presetID="5" presetClass="entr" presetSubtype="1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heckerboard(across)">
                                      <p:cBhvr>
                                        <p:cTn id="19" dur="1100"/>
                                        <p:tgtEl>
                                          <p:spTgt spid="13"/>
                                        </p:tgtEl>
                                      </p:cBhvr>
                                    </p:animEffect>
                                  </p:childTnLst>
                                </p:cTn>
                              </p:par>
                            </p:childTnLst>
                          </p:cTn>
                        </p:par>
                        <p:par>
                          <p:cTn id="20" fill="hold">
                            <p:stCondLst>
                              <p:cond delay="4400"/>
                            </p:stCondLst>
                            <p:childTnLst>
                              <p:par>
                                <p:cTn id="21" presetID="5" presetClass="entr" presetSubtype="1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heckerboard(across)">
                                      <p:cBhvr>
                                        <p:cTn id="23" dur="1100"/>
                                        <p:tgtEl>
                                          <p:spTgt spid="14"/>
                                        </p:tgtEl>
                                      </p:cBhvr>
                                    </p:animEffect>
                                  </p:childTnLst>
                                </p:cTn>
                              </p:par>
                            </p:childTnLst>
                          </p:cTn>
                        </p:par>
                        <p:par>
                          <p:cTn id="24" fill="hold">
                            <p:stCondLst>
                              <p:cond delay="5500"/>
                            </p:stCondLst>
                            <p:childTnLst>
                              <p:par>
                                <p:cTn id="25" presetID="5" presetClass="entr" presetSubtype="1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heckerboard(across)">
                                      <p:cBhvr>
                                        <p:cTn id="27" dur="1100"/>
                                        <p:tgtEl>
                                          <p:spTgt spid="15"/>
                                        </p:tgtEl>
                                      </p:cBhvr>
                                    </p:animEffect>
                                  </p:childTnLst>
                                </p:cTn>
                              </p:par>
                            </p:childTnLst>
                          </p:cTn>
                        </p:par>
                        <p:par>
                          <p:cTn id="28" fill="hold">
                            <p:stCondLst>
                              <p:cond delay="6600"/>
                            </p:stCondLst>
                            <p:childTnLst>
                              <p:par>
                                <p:cTn id="29" presetID="5" presetClass="entr" presetSubtype="1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heckerboard(across)">
                                      <p:cBhvr>
                                        <p:cTn id="31" dur="1100"/>
                                        <p:tgtEl>
                                          <p:spTgt spid="16"/>
                                        </p:tgtEl>
                                      </p:cBhvr>
                                    </p:animEffect>
                                  </p:childTnLst>
                                </p:cTn>
                              </p:par>
                            </p:childTnLst>
                          </p:cTn>
                        </p:par>
                        <p:par>
                          <p:cTn id="32" fill="hold">
                            <p:stCondLst>
                              <p:cond delay="7700"/>
                            </p:stCondLst>
                            <p:childTnLst>
                              <p:par>
                                <p:cTn id="33" presetID="5" presetClass="entr" presetSubtype="1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checkerboard(across)">
                                      <p:cBhvr>
                                        <p:cTn id="35" dur="1100"/>
                                        <p:tgtEl>
                                          <p:spTgt spid="38"/>
                                        </p:tgtEl>
                                      </p:cBhvr>
                                    </p:animEffect>
                                  </p:childTnLst>
                                </p:cTn>
                              </p:par>
                            </p:childTnLst>
                          </p:cTn>
                        </p:par>
                        <p:par>
                          <p:cTn id="36" fill="hold">
                            <p:stCondLst>
                              <p:cond delay="8800"/>
                            </p:stCondLst>
                            <p:childTnLst>
                              <p:par>
                                <p:cTn id="37" presetID="5" presetClass="entr" presetSubtype="10" fill="hold"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checkerboard(across)">
                                      <p:cBhvr>
                                        <p:cTn id="39" dur="1100"/>
                                        <p:tgtEl>
                                          <p:spTgt spid="41"/>
                                        </p:tgtEl>
                                      </p:cBhvr>
                                    </p:animEffect>
                                  </p:childTnLst>
                                </p:cTn>
                              </p:par>
                            </p:childTnLst>
                          </p:cTn>
                        </p:par>
                        <p:par>
                          <p:cTn id="40" fill="hold">
                            <p:stCondLst>
                              <p:cond delay="9900"/>
                            </p:stCondLst>
                            <p:childTnLst>
                              <p:par>
                                <p:cTn id="41" presetID="5" presetClass="entr" presetSubtype="1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checkerboard(across)">
                                      <p:cBhvr>
                                        <p:cTn id="43" dur="1100"/>
                                        <p:tgtEl>
                                          <p:spTgt spid="44"/>
                                        </p:tgtEl>
                                      </p:cBhvr>
                                    </p:animEffect>
                                  </p:childTnLst>
                                </p:cTn>
                              </p:par>
                            </p:childTnLst>
                          </p:cTn>
                        </p:par>
                        <p:par>
                          <p:cTn id="44" fill="hold">
                            <p:stCondLst>
                              <p:cond delay="11000"/>
                            </p:stCondLst>
                            <p:childTnLst>
                              <p:par>
                                <p:cTn id="45" presetID="5" presetClass="entr" presetSubtype="10" fill="hold"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checkerboard(across)">
                                      <p:cBhvr>
                                        <p:cTn id="47" dur="11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417611" y="3307893"/>
            <a:ext cx="3474715" cy="523220"/>
          </a:xfrm>
          <a:prstGeom prst="rect">
            <a:avLst/>
          </a:prstGeom>
        </p:spPr>
        <p:txBody>
          <a:bodyPr wrap="none">
            <a:spAutoFit/>
          </a:bodyPr>
          <a:lstStyle/>
          <a:p>
            <a:r>
              <a:rPr lang="x-none" sz="2800" b="1" dirty="0">
                <a:solidFill>
                  <a:schemeClr val="accent3">
                    <a:lumMod val="75000"/>
                  </a:schemeClr>
                </a:solidFill>
                <a:latin typeface="Calibri"/>
                <a:cs typeface="Calibri"/>
              </a:rPr>
              <a:t>أنواع التعلم الإلكتروني</a:t>
            </a:r>
            <a:endParaRPr lang="en-US" sz="2800" b="1" dirty="0">
              <a:solidFill>
                <a:schemeClr val="accent3">
                  <a:lumMod val="75000"/>
                </a:schemeClr>
              </a:solidFill>
              <a:latin typeface="Calibri"/>
              <a:cs typeface="Calibri"/>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498" y="1889139"/>
            <a:ext cx="4977253" cy="3484077"/>
          </a:xfrm>
          <a:prstGeom prst="rect">
            <a:avLst/>
          </a:prstGeom>
        </p:spPr>
      </p:pic>
      <p:sp>
        <p:nvSpPr>
          <p:cNvPr id="16" name="TextBox 15"/>
          <p:cNvSpPr txBox="1"/>
          <p:nvPr/>
        </p:nvSpPr>
        <p:spPr>
          <a:xfrm>
            <a:off x="799708" y="282625"/>
            <a:ext cx="2247514" cy="461665"/>
          </a:xfrm>
          <a:prstGeom prst="rect">
            <a:avLst/>
          </a:prstGeom>
          <a:noFill/>
        </p:spPr>
        <p:txBody>
          <a:bodyPr wrap="none" rtlCol="0">
            <a:spAutoFit/>
          </a:bodyPr>
          <a:lstStyle/>
          <a:p>
            <a:r>
              <a:rPr lang="x-none" sz="2400" b="1" dirty="0">
                <a:solidFill>
                  <a:schemeClr val="bg1">
                    <a:lumMod val="75000"/>
                  </a:schemeClr>
                </a:solidFill>
                <a:latin typeface="Calibri"/>
                <a:cs typeface="Calibri"/>
              </a:rPr>
              <a:t>التعلم الالكتروني</a:t>
            </a:r>
            <a:endParaRPr lang="en-US" b="1" dirty="0">
              <a:solidFill>
                <a:schemeClr val="bg1">
                  <a:lumMod val="75000"/>
                </a:schemeClr>
              </a:solidFill>
              <a:latin typeface="Calibri"/>
              <a:cs typeface="Calibri"/>
            </a:endParaRPr>
          </a:p>
        </p:txBody>
      </p:sp>
      <p:grpSp>
        <p:nvGrpSpPr>
          <p:cNvPr id="17" name="Group 9"/>
          <p:cNvGrpSpPr>
            <a:grpSpLocks/>
          </p:cNvGrpSpPr>
          <p:nvPr/>
        </p:nvGrpSpPr>
        <p:grpSpPr bwMode="auto">
          <a:xfrm>
            <a:off x="107504" y="188640"/>
            <a:ext cx="647700" cy="454025"/>
            <a:chOff x="0" y="0"/>
            <a:chExt cx="408" cy="286"/>
          </a:xfrm>
        </p:grpSpPr>
        <p:sp>
          <p:nvSpPr>
            <p:cNvPr id="18"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endParaRPr lang="en-US">
                <a:latin typeface="Calibri"/>
                <a:cs typeface="Calibri"/>
                <a:sym typeface="宋体" pitchFamily="2" charset="-122"/>
              </a:endParaRPr>
            </a:p>
          </p:txBody>
        </p:sp>
        <p:sp>
          <p:nvSpPr>
            <p:cNvPr id="19"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endParaRPr lang="en-US">
                <a:latin typeface="Calibri"/>
                <a:cs typeface="Calibri"/>
                <a:sym typeface="宋体" pitchFamily="2" charset="-122"/>
              </a:endParaRPr>
            </a:p>
          </p:txBody>
        </p:sp>
      </p:grpSp>
    </p:spTree>
    <p:custDataLst>
      <p:tags r:id="rId1"/>
    </p:custDataLst>
    <p:extLst>
      <p:ext uri="{BB962C8B-B14F-4D97-AF65-F5344CB8AC3E}">
        <p14:creationId xmlns:p14="http://schemas.microsoft.com/office/powerpoint/2010/main" val="3921421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40652" y="204320"/>
            <a:ext cx="9071992" cy="617205"/>
          </a:xfrm>
          <a:prstGeom prst="rect">
            <a:avLst/>
          </a:prstGeom>
          <a:solidFill>
            <a:schemeClr val="accent5">
              <a:alpha val="43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289581" y="253115"/>
            <a:ext cx="2379177" cy="461665"/>
          </a:xfrm>
          <a:prstGeom prst="rect">
            <a:avLst/>
          </a:prstGeom>
        </p:spPr>
        <p:txBody>
          <a:bodyPr wrap="none">
            <a:spAutoFit/>
          </a:bodyPr>
          <a:lstStyle/>
          <a:p>
            <a:pPr algn="ctr"/>
            <a:r>
              <a:rPr lang="x-none" sz="2400" b="1" dirty="0">
                <a:solidFill>
                  <a:schemeClr val="tx2">
                    <a:lumMod val="50000"/>
                  </a:schemeClr>
                </a:solidFill>
                <a:latin typeface="Calibri"/>
                <a:cs typeface="Calibri"/>
              </a:rPr>
              <a:t>أنواع التعلم الإلكتروني</a:t>
            </a:r>
            <a:endParaRPr lang="en-US" sz="2400" b="1" dirty="0">
              <a:solidFill>
                <a:schemeClr val="tx2">
                  <a:lumMod val="50000"/>
                </a:schemeClr>
              </a:solidFill>
              <a:latin typeface="Calibri"/>
              <a:cs typeface="Calibri"/>
            </a:endParaRPr>
          </a:p>
        </p:txBody>
      </p:sp>
      <p:grpSp>
        <p:nvGrpSpPr>
          <p:cNvPr id="47" name="Group 46"/>
          <p:cNvGrpSpPr/>
          <p:nvPr/>
        </p:nvGrpSpPr>
        <p:grpSpPr>
          <a:xfrm>
            <a:off x="1403648" y="2852936"/>
            <a:ext cx="3273214" cy="1800200"/>
            <a:chOff x="436066" y="496"/>
            <a:chExt cx="2321718" cy="1160859"/>
          </a:xfrm>
        </p:grpSpPr>
        <p:sp>
          <p:nvSpPr>
            <p:cNvPr id="65" name="Rounded Rectangle 64"/>
            <p:cNvSpPr/>
            <p:nvPr/>
          </p:nvSpPr>
          <p:spPr>
            <a:xfrm>
              <a:off x="436066" y="496"/>
              <a:ext cx="2321718" cy="1160859"/>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6" name="Rounded Rectangle 4"/>
            <p:cNvSpPr/>
            <p:nvPr/>
          </p:nvSpPr>
          <p:spPr>
            <a:xfrm>
              <a:off x="470066" y="34496"/>
              <a:ext cx="2253718" cy="10928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endParaRPr lang="en-US" sz="6500" kern="1200">
                <a:latin typeface="Calibri"/>
                <a:cs typeface="Calibri"/>
              </a:endParaRPr>
            </a:p>
          </p:txBody>
        </p:sp>
      </p:grpSp>
      <p:grpSp>
        <p:nvGrpSpPr>
          <p:cNvPr id="51" name="Group 50"/>
          <p:cNvGrpSpPr/>
          <p:nvPr/>
        </p:nvGrpSpPr>
        <p:grpSpPr>
          <a:xfrm>
            <a:off x="4644008" y="2852936"/>
            <a:ext cx="3273214" cy="1800200"/>
            <a:chOff x="3338214" y="496"/>
            <a:chExt cx="2321718" cy="1160859"/>
          </a:xfrm>
        </p:grpSpPr>
        <p:sp>
          <p:nvSpPr>
            <p:cNvPr id="59" name="Rounded Rectangle 58"/>
            <p:cNvSpPr/>
            <p:nvPr/>
          </p:nvSpPr>
          <p:spPr>
            <a:xfrm>
              <a:off x="3338214" y="496"/>
              <a:ext cx="2321718" cy="1160859"/>
            </a:xfrm>
            <a:prstGeom prst="roundRect">
              <a:avLst>
                <a:gd name="adj" fmla="val 10000"/>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60" name="Rounded Rectangle 11"/>
            <p:cNvSpPr/>
            <p:nvPr/>
          </p:nvSpPr>
          <p:spPr>
            <a:xfrm>
              <a:off x="3372214" y="34496"/>
              <a:ext cx="2253718" cy="10928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endParaRPr lang="en-US" sz="6500" kern="1200">
                <a:latin typeface="Calibri"/>
                <a:cs typeface="Calibri"/>
              </a:endParaRPr>
            </a:p>
          </p:txBody>
        </p:sp>
      </p:grpSp>
      <p:sp>
        <p:nvSpPr>
          <p:cNvPr id="67" name="Rectangle 66"/>
          <p:cNvSpPr/>
          <p:nvPr/>
        </p:nvSpPr>
        <p:spPr>
          <a:xfrm>
            <a:off x="1416412" y="2987433"/>
            <a:ext cx="3107816" cy="1569660"/>
          </a:xfrm>
          <a:prstGeom prst="rect">
            <a:avLst/>
          </a:prstGeom>
        </p:spPr>
        <p:txBody>
          <a:bodyPr wrap="square">
            <a:spAutoFit/>
          </a:bodyPr>
          <a:lstStyle/>
          <a:p>
            <a:pPr algn="ctr" rtl="1"/>
            <a:r>
              <a:rPr lang="x-none" sz="2400" b="1">
                <a:solidFill>
                  <a:schemeClr val="bg1"/>
                </a:solidFill>
                <a:latin typeface="Calibri"/>
                <a:cs typeface="Calibri"/>
              </a:rPr>
              <a:t>التعلم </a:t>
            </a:r>
            <a:r>
              <a:rPr lang="x-none" sz="2400" b="1" dirty="0">
                <a:solidFill>
                  <a:schemeClr val="bg1"/>
                </a:solidFill>
                <a:latin typeface="Calibri"/>
                <a:cs typeface="Calibri"/>
              </a:rPr>
              <a:t>الإلكتروني غير المتزامن</a:t>
            </a:r>
            <a:r>
              <a:rPr lang="x-none" sz="2400" dirty="0">
                <a:solidFill>
                  <a:schemeClr val="bg1"/>
                </a:solidFill>
                <a:latin typeface="Calibri"/>
                <a:cs typeface="Calibri"/>
              </a:rPr>
              <a:t> </a:t>
            </a:r>
            <a:r>
              <a:rPr lang="ar-JO" sz="2400" dirty="0">
                <a:solidFill>
                  <a:schemeClr val="bg1"/>
                </a:solidFill>
                <a:latin typeface="Calibri"/>
                <a:cs typeface="Calibri"/>
              </a:rPr>
              <a:t> </a:t>
            </a:r>
            <a:endParaRPr lang="x-none" sz="2400" dirty="0">
              <a:solidFill>
                <a:schemeClr val="bg1"/>
              </a:solidFill>
              <a:latin typeface="Calibri"/>
              <a:cs typeface="Calibri"/>
            </a:endParaRPr>
          </a:p>
          <a:p>
            <a:pPr algn="ctr"/>
            <a:r>
              <a:rPr lang="en-US" sz="2400" b="1" dirty="0">
                <a:solidFill>
                  <a:schemeClr val="bg1"/>
                </a:solidFill>
                <a:latin typeface="Calibri"/>
                <a:cs typeface="Calibri"/>
              </a:rPr>
              <a:t>Asynchronous e-Learning</a:t>
            </a:r>
            <a:endParaRPr lang="en-US" sz="2400" dirty="0">
              <a:solidFill>
                <a:schemeClr val="bg1"/>
              </a:solidFill>
              <a:latin typeface="Calibri"/>
              <a:cs typeface="Calibri"/>
            </a:endParaRPr>
          </a:p>
        </p:txBody>
      </p:sp>
      <p:sp>
        <p:nvSpPr>
          <p:cNvPr id="69" name="Rectangle 68"/>
          <p:cNvSpPr/>
          <p:nvPr/>
        </p:nvSpPr>
        <p:spPr>
          <a:xfrm>
            <a:off x="4644007" y="3396343"/>
            <a:ext cx="3225281" cy="830997"/>
          </a:xfrm>
          <a:prstGeom prst="rect">
            <a:avLst/>
          </a:prstGeom>
        </p:spPr>
        <p:txBody>
          <a:bodyPr wrap="square">
            <a:spAutoFit/>
          </a:bodyPr>
          <a:lstStyle/>
          <a:p>
            <a:pPr algn="ctr"/>
            <a:r>
              <a:rPr lang="x-none" sz="2400" b="1">
                <a:solidFill>
                  <a:schemeClr val="bg1"/>
                </a:solidFill>
                <a:latin typeface="Calibri"/>
                <a:cs typeface="Calibri"/>
              </a:rPr>
              <a:t>التعلم </a:t>
            </a:r>
            <a:r>
              <a:rPr lang="x-none" sz="2400" b="1" dirty="0">
                <a:solidFill>
                  <a:schemeClr val="bg1"/>
                </a:solidFill>
                <a:latin typeface="Calibri"/>
                <a:cs typeface="Calibri"/>
              </a:rPr>
              <a:t>الإلكتروني المتزامن</a:t>
            </a:r>
          </a:p>
          <a:p>
            <a:pPr algn="ctr" rtl="1"/>
            <a:r>
              <a:rPr lang="en-US" sz="2400" b="1" dirty="0">
                <a:solidFill>
                  <a:schemeClr val="bg1"/>
                </a:solidFill>
                <a:latin typeface="Calibri"/>
                <a:cs typeface="Calibri"/>
              </a:rPr>
              <a:t>Synchronous e-Learning</a:t>
            </a:r>
            <a:endParaRPr lang="en-US" sz="2400" dirty="0">
              <a:solidFill>
                <a:schemeClr val="bg1"/>
              </a:solidFill>
              <a:latin typeface="Calibri"/>
              <a:cs typeface="Calibri"/>
            </a:endParaRPr>
          </a:p>
        </p:txBody>
      </p:sp>
      <p:sp>
        <p:nvSpPr>
          <p:cNvPr id="21" name="TextBox 20"/>
          <p:cNvSpPr txBox="1"/>
          <p:nvPr/>
        </p:nvSpPr>
        <p:spPr>
          <a:xfrm>
            <a:off x="799708" y="282625"/>
            <a:ext cx="2247514" cy="461665"/>
          </a:xfrm>
          <a:prstGeom prst="rect">
            <a:avLst/>
          </a:prstGeom>
          <a:noFill/>
        </p:spPr>
        <p:txBody>
          <a:bodyPr wrap="none" rtlCol="0">
            <a:spAutoFit/>
          </a:bodyPr>
          <a:lstStyle/>
          <a:p>
            <a:r>
              <a:rPr lang="x-none" sz="2400" b="1" dirty="0">
                <a:solidFill>
                  <a:schemeClr val="bg1">
                    <a:lumMod val="75000"/>
                  </a:schemeClr>
                </a:solidFill>
                <a:latin typeface="Calibri"/>
                <a:cs typeface="Calibri"/>
              </a:rPr>
              <a:t>التعلم الالكتروني</a:t>
            </a:r>
            <a:endParaRPr lang="en-US" b="1" dirty="0">
              <a:solidFill>
                <a:schemeClr val="bg1">
                  <a:lumMod val="75000"/>
                </a:schemeClr>
              </a:solidFill>
              <a:latin typeface="Calibri"/>
              <a:cs typeface="Calibri"/>
            </a:endParaRPr>
          </a:p>
        </p:txBody>
      </p:sp>
      <p:grpSp>
        <p:nvGrpSpPr>
          <p:cNvPr id="22" name="Group 9"/>
          <p:cNvGrpSpPr>
            <a:grpSpLocks/>
          </p:cNvGrpSpPr>
          <p:nvPr/>
        </p:nvGrpSpPr>
        <p:grpSpPr bwMode="auto">
          <a:xfrm>
            <a:off x="107504" y="188640"/>
            <a:ext cx="647700" cy="454025"/>
            <a:chOff x="0" y="0"/>
            <a:chExt cx="408" cy="286"/>
          </a:xfrm>
        </p:grpSpPr>
        <p:sp>
          <p:nvSpPr>
            <p:cNvPr id="23"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endParaRPr lang="en-US">
                <a:latin typeface="Calibri"/>
                <a:cs typeface="Calibri"/>
                <a:sym typeface="宋体" pitchFamily="2" charset="-122"/>
              </a:endParaRPr>
            </a:p>
          </p:txBody>
        </p:sp>
        <p:sp>
          <p:nvSpPr>
            <p:cNvPr id="24"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endParaRPr lang="en-US">
                <a:latin typeface="Calibri"/>
                <a:cs typeface="Calibri"/>
                <a:sym typeface="宋体" pitchFamily="2" charset="-122"/>
              </a:endParaRPr>
            </a:p>
          </p:txBody>
        </p:sp>
      </p:grpSp>
    </p:spTree>
    <p:custDataLst>
      <p:tags r:id="rId1"/>
    </p:custDataLst>
    <p:extLst>
      <p:ext uri="{BB962C8B-B14F-4D97-AF65-F5344CB8AC3E}">
        <p14:creationId xmlns:p14="http://schemas.microsoft.com/office/powerpoint/2010/main" val="254255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40652" y="204320"/>
            <a:ext cx="9071992" cy="617205"/>
          </a:xfrm>
          <a:prstGeom prst="rect">
            <a:avLst/>
          </a:prstGeom>
          <a:solidFill>
            <a:schemeClr val="accent5">
              <a:alpha val="43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1" name="Group 50"/>
          <p:cNvGrpSpPr/>
          <p:nvPr/>
        </p:nvGrpSpPr>
        <p:grpSpPr>
          <a:xfrm>
            <a:off x="4880812" y="2852936"/>
            <a:ext cx="2715524" cy="1289183"/>
            <a:chOff x="3338214" y="496"/>
            <a:chExt cx="2321718" cy="1160859"/>
          </a:xfrm>
        </p:grpSpPr>
        <p:sp>
          <p:nvSpPr>
            <p:cNvPr id="59" name="Rounded Rectangle 58"/>
            <p:cNvSpPr/>
            <p:nvPr/>
          </p:nvSpPr>
          <p:spPr>
            <a:xfrm>
              <a:off x="3338214" y="496"/>
              <a:ext cx="2321718" cy="1160859"/>
            </a:xfrm>
            <a:prstGeom prst="roundRect">
              <a:avLst>
                <a:gd name="adj" fmla="val 10000"/>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60" name="Rounded Rectangle 11"/>
            <p:cNvSpPr/>
            <p:nvPr/>
          </p:nvSpPr>
          <p:spPr>
            <a:xfrm>
              <a:off x="3372214" y="34496"/>
              <a:ext cx="2253718" cy="10928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endParaRPr lang="en-US" sz="6500" kern="1200">
                <a:latin typeface="Calibri"/>
                <a:cs typeface="Calibri"/>
              </a:endParaRPr>
            </a:p>
          </p:txBody>
        </p:sp>
      </p:grpSp>
      <p:sp>
        <p:nvSpPr>
          <p:cNvPr id="67" name="Rectangle 66"/>
          <p:cNvSpPr/>
          <p:nvPr/>
        </p:nvSpPr>
        <p:spPr>
          <a:xfrm>
            <a:off x="1186419" y="2804735"/>
            <a:ext cx="6769957" cy="1569660"/>
          </a:xfrm>
          <a:prstGeom prst="rect">
            <a:avLst/>
          </a:prstGeom>
        </p:spPr>
        <p:txBody>
          <a:bodyPr wrap="square">
            <a:spAutoFit/>
          </a:bodyPr>
          <a:lstStyle/>
          <a:p>
            <a:pPr algn="ctr" rtl="1"/>
            <a:r>
              <a:rPr lang="x-none" sz="2400" b="1" dirty="0">
                <a:solidFill>
                  <a:srgbClr val="002060"/>
                </a:solidFill>
                <a:latin typeface="Calibri"/>
                <a:cs typeface="Calibri"/>
              </a:rPr>
              <a:t>أسلوب وتقنيات التعليم المعتمدة على </a:t>
            </a:r>
            <a:r>
              <a:rPr lang="ar-JO" sz="2400" b="1" dirty="0">
                <a:solidFill>
                  <a:srgbClr val="002060"/>
                </a:solidFill>
                <a:latin typeface="Calibri"/>
                <a:cs typeface="Calibri"/>
              </a:rPr>
              <a:t>الا</a:t>
            </a:r>
            <a:r>
              <a:rPr lang="x-none" sz="2400" b="1" dirty="0" err="1">
                <a:solidFill>
                  <a:srgbClr val="002060"/>
                </a:solidFill>
                <a:latin typeface="Calibri"/>
                <a:cs typeface="Calibri"/>
              </a:rPr>
              <a:t>نترنت</a:t>
            </a:r>
            <a:r>
              <a:rPr lang="x-none" sz="2400" b="1" dirty="0">
                <a:solidFill>
                  <a:srgbClr val="002060"/>
                </a:solidFill>
                <a:latin typeface="Calibri"/>
                <a:cs typeface="Calibri"/>
              </a:rPr>
              <a:t> لتوصيل وتبادل المح</a:t>
            </a:r>
            <a:r>
              <a:rPr lang="ar-JO" sz="2400" b="1" dirty="0" err="1">
                <a:solidFill>
                  <a:srgbClr val="002060"/>
                </a:solidFill>
                <a:latin typeface="Calibri"/>
                <a:cs typeface="Calibri"/>
              </a:rPr>
              <a:t>اضرات</a:t>
            </a:r>
            <a:r>
              <a:rPr lang="ar-JO" sz="2400" b="1" dirty="0">
                <a:solidFill>
                  <a:srgbClr val="002060"/>
                </a:solidFill>
                <a:latin typeface="Calibri"/>
                <a:cs typeface="Calibri"/>
              </a:rPr>
              <a:t> </a:t>
            </a:r>
            <a:r>
              <a:rPr lang="x-none" sz="2400" b="1" dirty="0">
                <a:solidFill>
                  <a:srgbClr val="002060"/>
                </a:solidFill>
                <a:latin typeface="Calibri"/>
                <a:cs typeface="Calibri"/>
              </a:rPr>
              <a:t>ومواضيع الأبحاث بين المتعلم والمعلم في </a:t>
            </a:r>
            <a:r>
              <a:rPr lang="x-none" sz="2400" b="1" dirty="0">
                <a:solidFill>
                  <a:schemeClr val="accent3">
                    <a:lumMod val="75000"/>
                  </a:schemeClr>
                </a:solidFill>
                <a:latin typeface="Calibri"/>
                <a:cs typeface="Calibri"/>
              </a:rPr>
              <a:t>نفس الوقت الفعلي</a:t>
            </a:r>
            <a:r>
              <a:rPr lang="x-none" sz="2400" b="1" dirty="0">
                <a:solidFill>
                  <a:srgbClr val="002060"/>
                </a:solidFill>
                <a:latin typeface="Calibri"/>
                <a:cs typeface="Calibri"/>
              </a:rPr>
              <a:t>.</a:t>
            </a:r>
          </a:p>
          <a:p>
            <a:pPr algn="ctr"/>
            <a:endParaRPr lang="en-US" sz="2400" dirty="0">
              <a:solidFill>
                <a:srgbClr val="002060"/>
              </a:solidFill>
              <a:latin typeface="Calibri"/>
              <a:cs typeface="Calibri"/>
            </a:endParaRPr>
          </a:p>
        </p:txBody>
      </p:sp>
      <p:sp>
        <p:nvSpPr>
          <p:cNvPr id="69" name="Rectangle 68"/>
          <p:cNvSpPr/>
          <p:nvPr/>
        </p:nvSpPr>
        <p:spPr>
          <a:xfrm>
            <a:off x="4723546" y="3140968"/>
            <a:ext cx="2951064" cy="707886"/>
          </a:xfrm>
          <a:prstGeom prst="rect">
            <a:avLst/>
          </a:prstGeom>
        </p:spPr>
        <p:txBody>
          <a:bodyPr wrap="none">
            <a:spAutoFit/>
          </a:bodyPr>
          <a:lstStyle/>
          <a:p>
            <a:pPr algn="ctr"/>
            <a:r>
              <a:rPr lang="x-none" sz="2000" b="1" dirty="0">
                <a:solidFill>
                  <a:schemeClr val="bg1"/>
                </a:solidFill>
                <a:latin typeface="Calibri"/>
                <a:cs typeface="Calibri"/>
              </a:rPr>
              <a:t>التعليم الإلكتروني المتزامن</a:t>
            </a:r>
          </a:p>
          <a:p>
            <a:pPr algn="ctr"/>
            <a:r>
              <a:rPr lang="en-US" sz="2000" b="1" dirty="0">
                <a:solidFill>
                  <a:schemeClr val="bg1"/>
                </a:solidFill>
                <a:latin typeface="Calibri"/>
                <a:cs typeface="Calibri"/>
              </a:rPr>
              <a:t> (Synchronous e-Learning)</a:t>
            </a:r>
            <a:endParaRPr lang="en-US" sz="2000" dirty="0">
              <a:solidFill>
                <a:schemeClr val="bg1"/>
              </a:solidFill>
              <a:latin typeface="Calibri"/>
              <a:cs typeface="Calibri"/>
            </a:endParaRPr>
          </a:p>
        </p:txBody>
      </p:sp>
      <p:grpSp>
        <p:nvGrpSpPr>
          <p:cNvPr id="17" name="Group 16"/>
          <p:cNvGrpSpPr/>
          <p:nvPr/>
        </p:nvGrpSpPr>
        <p:grpSpPr>
          <a:xfrm>
            <a:off x="2744572" y="4277513"/>
            <a:ext cx="3653650" cy="2095296"/>
            <a:chOff x="1315306" y="4104360"/>
            <a:chExt cx="3653650" cy="2095296"/>
          </a:xfrm>
        </p:grpSpPr>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r="55819" b="34814"/>
            <a:stretch/>
          </p:blipFill>
          <p:spPr>
            <a:xfrm>
              <a:off x="1315306" y="4104360"/>
              <a:ext cx="1714500" cy="1967459"/>
            </a:xfrm>
            <a:prstGeom prst="rect">
              <a:avLst/>
            </a:prstGeom>
          </p:spPr>
        </p:pic>
        <p:pic>
          <p:nvPicPr>
            <p:cNvPr id="15" name="Picture 14"/>
            <p:cNvPicPr>
              <a:picLocks noChangeAspect="1"/>
            </p:cNvPicPr>
            <p:nvPr/>
          </p:nvPicPr>
          <p:blipFill>
            <a:blip r:embed="rId5" cstate="print">
              <a:extLst>
                <a:ext uri="{BEBA8EAE-BF5A-486C-A8C5-ECC9F3942E4B}">
                  <a14:imgProps xmlns:a14="http://schemas.microsoft.com/office/drawing/2010/main">
                    <a14:imgLayer r:embed="rId6">
                      <a14:imgEffect>
                        <a14:backgroundRemoval t="3560" b="89968" l="9845" r="96114">
                          <a14:foregroundMark x1="43005" y1="5178" x2="33679" y2="6796"/>
                          <a14:foregroundMark x1="30052" y1="8414" x2="23316" y2="12298"/>
                          <a14:foregroundMark x1="96114" y1="55016" x2="88342" y2="73139"/>
                          <a14:foregroundMark x1="92228" y1="79935" x2="92228" y2="79935"/>
                          <a14:backgroundMark x1="92746" y1="77346" x2="54922" y2="87702"/>
                          <a14:backgroundMark x1="26425" y1="73463" x2="33161" y2="82524"/>
                        </a14:backgroundRemoval>
                      </a14:imgEffect>
                    </a14:imgLayer>
                  </a14:imgProps>
                </a:ext>
                <a:ext uri="{28A0092B-C50C-407E-A947-70E740481C1C}">
                  <a14:useLocalDpi xmlns:a14="http://schemas.microsoft.com/office/drawing/2010/main" val="0"/>
                </a:ext>
              </a:extLst>
            </a:blip>
            <a:stretch>
              <a:fillRect/>
            </a:stretch>
          </p:blipFill>
          <p:spPr>
            <a:xfrm>
              <a:off x="2431978" y="4168759"/>
              <a:ext cx="2536978" cy="2030897"/>
            </a:xfrm>
            <a:prstGeom prst="rect">
              <a:avLst/>
            </a:prstGeom>
          </p:spPr>
        </p:pic>
      </p:grpSp>
      <p:sp>
        <p:nvSpPr>
          <p:cNvPr id="22" name="TextBox 21"/>
          <p:cNvSpPr txBox="1"/>
          <p:nvPr/>
        </p:nvSpPr>
        <p:spPr>
          <a:xfrm>
            <a:off x="799708" y="282625"/>
            <a:ext cx="2247514" cy="461665"/>
          </a:xfrm>
          <a:prstGeom prst="rect">
            <a:avLst/>
          </a:prstGeom>
          <a:noFill/>
        </p:spPr>
        <p:txBody>
          <a:bodyPr wrap="none" rtlCol="0">
            <a:spAutoFit/>
          </a:bodyPr>
          <a:lstStyle/>
          <a:p>
            <a:r>
              <a:rPr lang="x-none" sz="2400" b="1" dirty="0">
                <a:solidFill>
                  <a:schemeClr val="bg1">
                    <a:lumMod val="75000"/>
                  </a:schemeClr>
                </a:solidFill>
                <a:latin typeface="Calibri"/>
                <a:cs typeface="Calibri"/>
              </a:rPr>
              <a:t>التعلم الالكتروني</a:t>
            </a:r>
            <a:endParaRPr lang="en-US" b="1" dirty="0">
              <a:solidFill>
                <a:schemeClr val="bg1">
                  <a:lumMod val="75000"/>
                </a:schemeClr>
              </a:solidFill>
              <a:latin typeface="Calibri"/>
              <a:cs typeface="Calibri"/>
            </a:endParaRPr>
          </a:p>
        </p:txBody>
      </p:sp>
      <p:grpSp>
        <p:nvGrpSpPr>
          <p:cNvPr id="23" name="Group 9"/>
          <p:cNvGrpSpPr>
            <a:grpSpLocks/>
          </p:cNvGrpSpPr>
          <p:nvPr/>
        </p:nvGrpSpPr>
        <p:grpSpPr bwMode="auto">
          <a:xfrm>
            <a:off x="107504" y="188640"/>
            <a:ext cx="647700" cy="454025"/>
            <a:chOff x="0" y="0"/>
            <a:chExt cx="408" cy="286"/>
          </a:xfrm>
        </p:grpSpPr>
        <p:sp>
          <p:nvSpPr>
            <p:cNvPr id="24"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endParaRPr lang="en-US">
                <a:latin typeface="Calibri"/>
                <a:cs typeface="Calibri"/>
                <a:sym typeface="宋体" pitchFamily="2" charset="-122"/>
              </a:endParaRPr>
            </a:p>
          </p:txBody>
        </p:sp>
        <p:sp>
          <p:nvSpPr>
            <p:cNvPr id="25"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endParaRPr lang="en-US">
                <a:latin typeface="Calibri"/>
                <a:cs typeface="Calibri"/>
                <a:sym typeface="宋体" pitchFamily="2" charset="-122"/>
              </a:endParaRPr>
            </a:p>
          </p:txBody>
        </p:sp>
      </p:grpSp>
      <p:sp>
        <p:nvSpPr>
          <p:cNvPr id="26" name="Rectangle 25"/>
          <p:cNvSpPr/>
          <p:nvPr/>
        </p:nvSpPr>
        <p:spPr>
          <a:xfrm>
            <a:off x="6341807" y="268795"/>
            <a:ext cx="2379177" cy="461665"/>
          </a:xfrm>
          <a:prstGeom prst="rect">
            <a:avLst/>
          </a:prstGeom>
        </p:spPr>
        <p:txBody>
          <a:bodyPr wrap="none">
            <a:spAutoFit/>
          </a:bodyPr>
          <a:lstStyle/>
          <a:p>
            <a:pPr algn="ctr"/>
            <a:r>
              <a:rPr lang="x-none" sz="2400" b="1" dirty="0">
                <a:solidFill>
                  <a:schemeClr val="tx2">
                    <a:lumMod val="75000"/>
                  </a:schemeClr>
                </a:solidFill>
                <a:latin typeface="Calibri"/>
                <a:cs typeface="Calibri"/>
              </a:rPr>
              <a:t>أنواع التعلم الإلكتروني</a:t>
            </a:r>
            <a:endParaRPr lang="en-US" sz="2400" b="1" dirty="0">
              <a:solidFill>
                <a:schemeClr val="tx2">
                  <a:lumMod val="75000"/>
                </a:schemeClr>
              </a:solidFill>
              <a:latin typeface="Calibri"/>
              <a:cs typeface="Calibri"/>
            </a:endParaRPr>
          </a:p>
        </p:txBody>
      </p:sp>
    </p:spTree>
    <p:custDataLst>
      <p:tags r:id="rId1"/>
    </p:custDataLst>
    <p:extLst>
      <p:ext uri="{BB962C8B-B14F-4D97-AF65-F5344CB8AC3E}">
        <p14:creationId xmlns:p14="http://schemas.microsoft.com/office/powerpoint/2010/main" val="166422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par>
                          <p:cTn id="8" fill="hold">
                            <p:stCondLst>
                              <p:cond delay="500"/>
                            </p:stCondLst>
                            <p:childTnLst>
                              <p:par>
                                <p:cTn id="9" presetID="64" presetClass="path" presetSubtype="0" accel="50000" decel="50000" fill="hold" nodeType="afterEffect">
                                  <p:stCondLst>
                                    <p:cond delay="0"/>
                                  </p:stCondLst>
                                  <p:childTnLst>
                                    <p:animMotion origin="layout" path="M 0 0 L 0 -0.25 E" pathEditMode="relative" ptsTypes="">
                                      <p:cBhvr>
                                        <p:cTn id="10" dur="2000" fill="hold"/>
                                        <p:tgtEl>
                                          <p:spTgt spid="51"/>
                                        </p:tgtEl>
                                        <p:attrNameLst>
                                          <p:attrName>ppt_x</p:attrName>
                                          <p:attrName>ppt_y</p:attrName>
                                        </p:attrNameLst>
                                      </p:cBhvr>
                                    </p:animMotion>
                                  </p:childTnLst>
                                </p:cTn>
                              </p:par>
                              <p:par>
                                <p:cTn id="11" presetID="64" presetClass="path" presetSubtype="0" accel="50000" decel="50000" fill="hold" grpId="0" nodeType="withEffect">
                                  <p:stCondLst>
                                    <p:cond delay="0"/>
                                  </p:stCondLst>
                                  <p:childTnLst>
                                    <p:animMotion origin="layout" path="M 0 0 L 0 -0.25 E" pathEditMode="relative" ptsTypes="">
                                      <p:cBhvr>
                                        <p:cTn id="12" dur="2000" fill="hold"/>
                                        <p:tgtEl>
                                          <p:spTgt spid="69"/>
                                        </p:tgtEl>
                                        <p:attrNameLst>
                                          <p:attrName>ppt_x</p:attrName>
                                          <p:attrName>ppt_y</p:attrName>
                                        </p:attrNameLst>
                                      </p:cBhvr>
                                    </p:animMotion>
                                  </p:childTnLst>
                                </p:cTn>
                              </p:par>
                            </p:childTnLst>
                          </p:cTn>
                        </p:par>
                        <p:par>
                          <p:cTn id="13" fill="hold">
                            <p:stCondLst>
                              <p:cond delay="2500"/>
                            </p:stCondLst>
                            <p:childTnLst>
                              <p:par>
                                <p:cTn id="14" presetID="10" presetClass="entr" presetSubtype="0" fill="hold" grpId="0" nodeType="after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fade">
                                      <p:cBhvr>
                                        <p:cTn id="16" dur="500"/>
                                        <p:tgtEl>
                                          <p:spTgt spid="67"/>
                                        </p:tgtEl>
                                      </p:cBhvr>
                                    </p:animEffect>
                                  </p:childTnLst>
                                </p:cTn>
                              </p:par>
                            </p:childTnLst>
                          </p:cTn>
                        </p:par>
                        <p:par>
                          <p:cTn id="17" fill="hold">
                            <p:stCondLst>
                              <p:cond delay="3000"/>
                            </p:stCondLst>
                            <p:childTnLst>
                              <p:par>
                                <p:cTn id="18" presetID="10" presetClass="entr" presetSubtype="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0652" y="204320"/>
            <a:ext cx="9071992" cy="617205"/>
          </a:xfrm>
          <a:prstGeom prst="rect">
            <a:avLst/>
          </a:prstGeom>
          <a:solidFill>
            <a:schemeClr val="accent5">
              <a:alpha val="43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799708" y="282625"/>
            <a:ext cx="2247514" cy="461665"/>
          </a:xfrm>
          <a:prstGeom prst="rect">
            <a:avLst/>
          </a:prstGeom>
          <a:noFill/>
        </p:spPr>
        <p:txBody>
          <a:bodyPr wrap="none" rtlCol="0">
            <a:spAutoFit/>
          </a:bodyPr>
          <a:lstStyle/>
          <a:p>
            <a:r>
              <a:rPr lang="x-none" sz="2400" b="1" dirty="0">
                <a:solidFill>
                  <a:schemeClr val="bg1">
                    <a:lumMod val="75000"/>
                  </a:schemeClr>
                </a:solidFill>
                <a:latin typeface="Calibri"/>
                <a:cs typeface="Calibri"/>
              </a:rPr>
              <a:t>التعلم الالكتروني</a:t>
            </a:r>
            <a:endParaRPr lang="en-US" b="1" dirty="0">
              <a:solidFill>
                <a:schemeClr val="bg1">
                  <a:lumMod val="75000"/>
                </a:schemeClr>
              </a:solidFill>
              <a:latin typeface="Calibri"/>
              <a:cs typeface="Calibri"/>
            </a:endParaRPr>
          </a:p>
        </p:txBody>
      </p:sp>
      <p:grpSp>
        <p:nvGrpSpPr>
          <p:cNvPr id="23" name="Group 9"/>
          <p:cNvGrpSpPr>
            <a:grpSpLocks/>
          </p:cNvGrpSpPr>
          <p:nvPr/>
        </p:nvGrpSpPr>
        <p:grpSpPr bwMode="auto">
          <a:xfrm>
            <a:off x="107504" y="188640"/>
            <a:ext cx="647700" cy="454025"/>
            <a:chOff x="0" y="0"/>
            <a:chExt cx="408" cy="286"/>
          </a:xfrm>
        </p:grpSpPr>
        <p:sp>
          <p:nvSpPr>
            <p:cNvPr id="24"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endParaRPr lang="en-US">
                <a:latin typeface="Calibri"/>
                <a:cs typeface="Calibri"/>
                <a:sym typeface="宋体" pitchFamily="2" charset="-122"/>
              </a:endParaRPr>
            </a:p>
          </p:txBody>
        </p:sp>
        <p:sp>
          <p:nvSpPr>
            <p:cNvPr id="25"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endParaRPr lang="en-US">
                <a:latin typeface="Calibri"/>
                <a:cs typeface="Calibri"/>
                <a:sym typeface="宋体" pitchFamily="2" charset="-122"/>
              </a:endParaRPr>
            </a:p>
          </p:txBody>
        </p:sp>
      </p:grpSp>
      <p:pic>
        <p:nvPicPr>
          <p:cNvPr id="16" name="Picture 15"/>
          <p:cNvPicPr/>
          <p:nvPr/>
        </p:nvPicPr>
        <p:blipFill>
          <a:blip r:embed="rId4" cstate="print"/>
          <a:stretch>
            <a:fillRect/>
          </a:stretch>
        </p:blipFill>
        <p:spPr>
          <a:xfrm>
            <a:off x="2006742" y="1774575"/>
            <a:ext cx="5459154" cy="4779627"/>
          </a:xfrm>
          <a:prstGeom prst="rect">
            <a:avLst/>
          </a:prstGeom>
        </p:spPr>
      </p:pic>
      <p:sp>
        <p:nvSpPr>
          <p:cNvPr id="2" name="Rectangle 1"/>
          <p:cNvSpPr/>
          <p:nvPr/>
        </p:nvSpPr>
        <p:spPr>
          <a:xfrm>
            <a:off x="2414356" y="965857"/>
            <a:ext cx="4785014" cy="1077218"/>
          </a:xfrm>
          <a:prstGeom prst="rect">
            <a:avLst/>
          </a:prstGeom>
        </p:spPr>
        <p:txBody>
          <a:bodyPr wrap="square">
            <a:spAutoFit/>
          </a:bodyPr>
          <a:lstStyle/>
          <a:p>
            <a:pPr algn="ctr" rtl="1"/>
            <a:r>
              <a:rPr lang="ar-JO" sz="3200" b="1" dirty="0">
                <a:solidFill>
                  <a:schemeClr val="tx2">
                    <a:lumMod val="75000"/>
                  </a:schemeClr>
                </a:solidFill>
              </a:rPr>
              <a:t>أدوات التعلم الإلكتروني المتزامن مثل:</a:t>
            </a:r>
            <a:r>
              <a:rPr lang="en-US" sz="3200" b="1" dirty="0">
                <a:solidFill>
                  <a:schemeClr val="tx2">
                    <a:lumMod val="75000"/>
                  </a:schemeClr>
                </a:solidFill>
                <a:effectLst/>
              </a:rPr>
              <a:t> </a:t>
            </a:r>
            <a:endParaRPr lang="en-US" sz="3200" b="1" dirty="0">
              <a:solidFill>
                <a:schemeClr val="tx2">
                  <a:lumMod val="75000"/>
                </a:schemeClr>
              </a:solidFill>
            </a:endParaRPr>
          </a:p>
        </p:txBody>
      </p:sp>
      <p:sp>
        <p:nvSpPr>
          <p:cNvPr id="19" name="Rectangle 18"/>
          <p:cNvSpPr/>
          <p:nvPr/>
        </p:nvSpPr>
        <p:spPr>
          <a:xfrm>
            <a:off x="6310451" y="268795"/>
            <a:ext cx="2379177" cy="461665"/>
          </a:xfrm>
          <a:prstGeom prst="rect">
            <a:avLst/>
          </a:prstGeom>
        </p:spPr>
        <p:txBody>
          <a:bodyPr wrap="none">
            <a:spAutoFit/>
          </a:bodyPr>
          <a:lstStyle/>
          <a:p>
            <a:pPr algn="ctr"/>
            <a:r>
              <a:rPr lang="x-none" sz="2400" b="1" dirty="0">
                <a:solidFill>
                  <a:schemeClr val="tx2">
                    <a:lumMod val="75000"/>
                  </a:schemeClr>
                </a:solidFill>
                <a:latin typeface="Calibri"/>
                <a:cs typeface="Calibri"/>
              </a:rPr>
              <a:t>أنواع التعلم الإلكتروني</a:t>
            </a:r>
            <a:endParaRPr lang="en-US" sz="2400" b="1" dirty="0">
              <a:solidFill>
                <a:schemeClr val="tx2">
                  <a:lumMod val="75000"/>
                </a:schemeClr>
              </a:solidFill>
              <a:latin typeface="Calibri"/>
              <a:cs typeface="Calibri"/>
            </a:endParaRPr>
          </a:p>
        </p:txBody>
      </p:sp>
    </p:spTree>
    <p:custDataLst>
      <p:tags r:id="rId1"/>
    </p:custDataLst>
    <p:extLst>
      <p:ext uri="{BB962C8B-B14F-4D97-AF65-F5344CB8AC3E}">
        <p14:creationId xmlns:p14="http://schemas.microsoft.com/office/powerpoint/2010/main" val="1617106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0652" y="204320"/>
            <a:ext cx="9071992" cy="617205"/>
          </a:xfrm>
          <a:prstGeom prst="rect">
            <a:avLst/>
          </a:prstGeom>
          <a:solidFill>
            <a:schemeClr val="accent5">
              <a:alpha val="43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799708" y="282625"/>
            <a:ext cx="2247514" cy="461665"/>
          </a:xfrm>
          <a:prstGeom prst="rect">
            <a:avLst/>
          </a:prstGeom>
          <a:noFill/>
        </p:spPr>
        <p:txBody>
          <a:bodyPr wrap="none" rtlCol="0">
            <a:spAutoFit/>
          </a:bodyPr>
          <a:lstStyle/>
          <a:p>
            <a:r>
              <a:rPr lang="x-none" sz="2400" b="1" dirty="0">
                <a:solidFill>
                  <a:schemeClr val="bg1">
                    <a:lumMod val="75000"/>
                  </a:schemeClr>
                </a:solidFill>
                <a:latin typeface="Calibri"/>
                <a:cs typeface="Calibri"/>
              </a:rPr>
              <a:t>التعلم الالكتروني</a:t>
            </a:r>
            <a:endParaRPr lang="en-US" b="1" dirty="0">
              <a:solidFill>
                <a:schemeClr val="bg1">
                  <a:lumMod val="75000"/>
                </a:schemeClr>
              </a:solidFill>
              <a:latin typeface="Calibri"/>
              <a:cs typeface="Calibri"/>
            </a:endParaRPr>
          </a:p>
        </p:txBody>
      </p:sp>
      <p:grpSp>
        <p:nvGrpSpPr>
          <p:cNvPr id="23" name="Group 9"/>
          <p:cNvGrpSpPr>
            <a:grpSpLocks/>
          </p:cNvGrpSpPr>
          <p:nvPr/>
        </p:nvGrpSpPr>
        <p:grpSpPr bwMode="auto">
          <a:xfrm>
            <a:off x="107504" y="188640"/>
            <a:ext cx="647700" cy="454025"/>
            <a:chOff x="0" y="0"/>
            <a:chExt cx="408" cy="286"/>
          </a:xfrm>
        </p:grpSpPr>
        <p:sp>
          <p:nvSpPr>
            <p:cNvPr id="24"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endParaRPr lang="en-US">
                <a:latin typeface="Calibri"/>
                <a:cs typeface="Calibri"/>
                <a:sym typeface="宋体" pitchFamily="2" charset="-122"/>
              </a:endParaRPr>
            </a:p>
          </p:txBody>
        </p:sp>
        <p:sp>
          <p:nvSpPr>
            <p:cNvPr id="25"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endParaRPr lang="en-US">
                <a:latin typeface="Calibri"/>
                <a:cs typeface="Calibri"/>
                <a:sym typeface="宋体" pitchFamily="2" charset="-122"/>
              </a:endParaRPr>
            </a:p>
          </p:txBody>
        </p:sp>
      </p:grpSp>
      <p:pic>
        <p:nvPicPr>
          <p:cNvPr id="16" name="Picture 15"/>
          <p:cNvPicPr/>
          <p:nvPr/>
        </p:nvPicPr>
        <p:blipFill rotWithShape="1">
          <a:blip r:embed="rId4" cstate="print"/>
          <a:srcRect t="38325"/>
          <a:stretch/>
        </p:blipFill>
        <p:spPr>
          <a:xfrm>
            <a:off x="3047222" y="2338707"/>
            <a:ext cx="3496120" cy="1834550"/>
          </a:xfrm>
          <a:prstGeom prst="rect">
            <a:avLst/>
          </a:prstGeom>
        </p:spPr>
      </p:pic>
      <p:sp>
        <p:nvSpPr>
          <p:cNvPr id="2" name="Rectangle 1"/>
          <p:cNvSpPr/>
          <p:nvPr/>
        </p:nvSpPr>
        <p:spPr>
          <a:xfrm>
            <a:off x="1492056" y="1122656"/>
            <a:ext cx="6444165" cy="584776"/>
          </a:xfrm>
          <a:prstGeom prst="rect">
            <a:avLst/>
          </a:prstGeom>
        </p:spPr>
        <p:txBody>
          <a:bodyPr wrap="square">
            <a:spAutoFit/>
          </a:bodyPr>
          <a:lstStyle/>
          <a:p>
            <a:pPr algn="ctr"/>
            <a:r>
              <a:rPr lang="ar-JO" sz="3200" b="1" dirty="0">
                <a:solidFill>
                  <a:schemeClr val="tx2">
                    <a:lumMod val="75000"/>
                  </a:schemeClr>
                </a:solidFill>
              </a:rPr>
              <a:t>إيجابيات التعلم الإلكتروني المتزامن مثل:</a:t>
            </a:r>
            <a:r>
              <a:rPr lang="en-US" sz="3200" b="1" dirty="0">
                <a:solidFill>
                  <a:schemeClr val="tx2">
                    <a:lumMod val="75000"/>
                  </a:schemeClr>
                </a:solidFill>
                <a:effectLst/>
              </a:rPr>
              <a:t> </a:t>
            </a:r>
            <a:endParaRPr lang="en-US" sz="3200" b="1" dirty="0">
              <a:solidFill>
                <a:schemeClr val="tx2">
                  <a:lumMod val="75000"/>
                </a:schemeClr>
              </a:solidFill>
            </a:endParaRPr>
          </a:p>
        </p:txBody>
      </p:sp>
      <p:sp>
        <p:nvSpPr>
          <p:cNvPr id="19" name="Rectangle 18"/>
          <p:cNvSpPr/>
          <p:nvPr/>
        </p:nvSpPr>
        <p:spPr>
          <a:xfrm>
            <a:off x="6310451" y="268795"/>
            <a:ext cx="2379177" cy="461665"/>
          </a:xfrm>
          <a:prstGeom prst="rect">
            <a:avLst/>
          </a:prstGeom>
        </p:spPr>
        <p:txBody>
          <a:bodyPr wrap="none">
            <a:spAutoFit/>
          </a:bodyPr>
          <a:lstStyle/>
          <a:p>
            <a:pPr algn="ctr"/>
            <a:r>
              <a:rPr lang="x-none" sz="2400" b="1" dirty="0">
                <a:solidFill>
                  <a:schemeClr val="tx2">
                    <a:lumMod val="75000"/>
                  </a:schemeClr>
                </a:solidFill>
                <a:latin typeface="Calibri"/>
                <a:cs typeface="Calibri"/>
              </a:rPr>
              <a:t>أنواع التعلم الإلكتروني</a:t>
            </a:r>
            <a:endParaRPr lang="en-US" sz="2400" b="1" dirty="0">
              <a:solidFill>
                <a:schemeClr val="tx2">
                  <a:lumMod val="75000"/>
                </a:schemeClr>
              </a:solidFill>
              <a:latin typeface="Calibri"/>
              <a:cs typeface="Calibri"/>
            </a:endParaRPr>
          </a:p>
        </p:txBody>
      </p:sp>
      <p:sp>
        <p:nvSpPr>
          <p:cNvPr id="3" name="TextBox 2"/>
          <p:cNvSpPr txBox="1"/>
          <p:nvPr/>
        </p:nvSpPr>
        <p:spPr>
          <a:xfrm>
            <a:off x="3737042" y="5103199"/>
            <a:ext cx="4770891" cy="1077218"/>
          </a:xfrm>
          <a:prstGeom prst="rect">
            <a:avLst/>
          </a:prstGeom>
          <a:noFill/>
        </p:spPr>
        <p:txBody>
          <a:bodyPr wrap="square" rtlCol="0">
            <a:spAutoFit/>
          </a:bodyPr>
          <a:lstStyle/>
          <a:p>
            <a:pPr algn="ctr"/>
            <a:r>
              <a:rPr lang="ar-JO" sz="3200" b="1" dirty="0">
                <a:solidFill>
                  <a:srgbClr val="EB5C73"/>
                </a:solidFill>
              </a:rPr>
              <a:t>حصول المتعلم على تغذية راجعة فورية </a:t>
            </a:r>
            <a:r>
              <a:rPr lang="x-none" sz="3200" b="1" dirty="0">
                <a:solidFill>
                  <a:srgbClr val="EB5C73"/>
                </a:solidFill>
              </a:rPr>
              <a:t>وتقليل التكلفة والجهد والوقت</a:t>
            </a:r>
            <a:r>
              <a:rPr lang="ar-JO" sz="3200" b="1" dirty="0">
                <a:solidFill>
                  <a:srgbClr val="EB5C73"/>
                </a:solidFill>
              </a:rPr>
              <a:t>.</a:t>
            </a:r>
            <a:endParaRPr lang="en-US" sz="3200" b="1" dirty="0">
              <a:solidFill>
                <a:srgbClr val="EB5C73"/>
              </a:solidFill>
            </a:endParaRPr>
          </a:p>
        </p:txBody>
      </p:sp>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r="26200"/>
          <a:stretch/>
        </p:blipFill>
        <p:spPr>
          <a:xfrm>
            <a:off x="394842" y="4406054"/>
            <a:ext cx="3456345" cy="2162838"/>
          </a:xfrm>
          <a:prstGeom prst="rect">
            <a:avLst/>
          </a:prstGeom>
        </p:spPr>
      </p:pic>
    </p:spTree>
    <p:custDataLst>
      <p:tags r:id="rId1"/>
    </p:custDataLst>
    <p:extLst>
      <p:ext uri="{BB962C8B-B14F-4D97-AF65-F5344CB8AC3E}">
        <p14:creationId xmlns:p14="http://schemas.microsoft.com/office/powerpoint/2010/main" val="91853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375" y="-34379"/>
            <a:ext cx="2818656" cy="1143000"/>
          </a:xfrm>
        </p:spPr>
        <p:txBody>
          <a:bodyPr>
            <a:normAutofit/>
          </a:bodyPr>
          <a:lstStyle/>
          <a:p>
            <a:r>
              <a:rPr lang="x-none" sz="3200" b="1" dirty="0">
                <a:solidFill>
                  <a:schemeClr val="bg1">
                    <a:lumMod val="75000"/>
                  </a:schemeClr>
                </a:solidFill>
                <a:latin typeface="Calibri"/>
                <a:cs typeface="Calibri"/>
              </a:rPr>
              <a:t>الموضوعات </a:t>
            </a:r>
            <a:endParaRPr lang="en-US" sz="3200" b="1" dirty="0">
              <a:solidFill>
                <a:schemeClr val="bg1">
                  <a:lumMod val="75000"/>
                </a:schemeClr>
              </a:solidFill>
              <a:latin typeface="Calibri"/>
              <a:cs typeface="Calibri"/>
            </a:endParaRPr>
          </a:p>
        </p:txBody>
      </p:sp>
      <p:grpSp>
        <p:nvGrpSpPr>
          <p:cNvPr id="5" name="Group 9"/>
          <p:cNvGrpSpPr>
            <a:grpSpLocks/>
          </p:cNvGrpSpPr>
          <p:nvPr/>
        </p:nvGrpSpPr>
        <p:grpSpPr bwMode="auto">
          <a:xfrm>
            <a:off x="107504" y="238671"/>
            <a:ext cx="647700" cy="454025"/>
            <a:chOff x="0" y="0"/>
            <a:chExt cx="408" cy="286"/>
          </a:xfrm>
        </p:grpSpPr>
        <p:sp>
          <p:nvSpPr>
            <p:cNvPr id="6"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endParaRPr lang="en-US">
                <a:latin typeface="Calibri"/>
                <a:cs typeface="Calibri"/>
                <a:sym typeface="宋体" pitchFamily="2" charset="-122"/>
              </a:endParaRPr>
            </a:p>
          </p:txBody>
        </p:sp>
        <p:sp>
          <p:nvSpPr>
            <p:cNvPr id="7"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endParaRPr lang="en-US">
                <a:latin typeface="Calibri"/>
                <a:cs typeface="Calibri"/>
                <a:sym typeface="宋体" pitchFamily="2" charset="-122"/>
              </a:endParaRPr>
            </a:p>
          </p:txBody>
        </p:sp>
      </p:grpSp>
      <p:graphicFrame>
        <p:nvGraphicFramePr>
          <p:cNvPr id="9" name="Diagram 8"/>
          <p:cNvGraphicFramePr/>
          <p:nvPr>
            <p:extLst>
              <p:ext uri="{D42A27DB-BD31-4B8C-83A1-F6EECF244321}">
                <p14:modId xmlns:p14="http://schemas.microsoft.com/office/powerpoint/2010/main" val="1430768375"/>
              </p:ext>
            </p:extLst>
          </p:nvPr>
        </p:nvGraphicFramePr>
        <p:xfrm>
          <a:off x="97160" y="1108621"/>
          <a:ext cx="9046840" cy="53708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99562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40652" y="204320"/>
            <a:ext cx="9071992" cy="617205"/>
          </a:xfrm>
          <a:prstGeom prst="rect">
            <a:avLst/>
          </a:prstGeom>
          <a:solidFill>
            <a:schemeClr val="accent5">
              <a:alpha val="43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1" name="Group 50"/>
          <p:cNvGrpSpPr/>
          <p:nvPr/>
        </p:nvGrpSpPr>
        <p:grpSpPr>
          <a:xfrm>
            <a:off x="4880812" y="2852936"/>
            <a:ext cx="3075564" cy="1289183"/>
            <a:chOff x="3338214" y="496"/>
            <a:chExt cx="2321718" cy="1160859"/>
          </a:xfrm>
          <a:solidFill>
            <a:srgbClr val="4BACC6"/>
          </a:solidFill>
        </p:grpSpPr>
        <p:sp>
          <p:nvSpPr>
            <p:cNvPr id="59" name="Rounded Rectangle 58"/>
            <p:cNvSpPr/>
            <p:nvPr/>
          </p:nvSpPr>
          <p:spPr>
            <a:xfrm>
              <a:off x="3338214" y="496"/>
              <a:ext cx="2321718" cy="1160859"/>
            </a:xfrm>
            <a:prstGeom prst="roundRect">
              <a:avLst>
                <a:gd name="adj" fmla="val 10000"/>
              </a:avLst>
            </a:prstGeom>
            <a:grp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60" name="Rounded Rectangle 11"/>
            <p:cNvSpPr/>
            <p:nvPr/>
          </p:nvSpPr>
          <p:spPr>
            <a:xfrm>
              <a:off x="3372214" y="34496"/>
              <a:ext cx="2253718" cy="109285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endParaRPr lang="en-US" sz="6500" kern="1200">
                <a:latin typeface="Calibri"/>
                <a:cs typeface="Calibri"/>
              </a:endParaRPr>
            </a:p>
          </p:txBody>
        </p:sp>
      </p:grpSp>
      <p:sp>
        <p:nvSpPr>
          <p:cNvPr id="67" name="Rectangle 66"/>
          <p:cNvSpPr/>
          <p:nvPr/>
        </p:nvSpPr>
        <p:spPr>
          <a:xfrm>
            <a:off x="1037906" y="2916813"/>
            <a:ext cx="6769957" cy="1200328"/>
          </a:xfrm>
          <a:prstGeom prst="rect">
            <a:avLst/>
          </a:prstGeom>
        </p:spPr>
        <p:txBody>
          <a:bodyPr wrap="square">
            <a:spAutoFit/>
          </a:bodyPr>
          <a:lstStyle/>
          <a:p>
            <a:pPr algn="ctr"/>
            <a:r>
              <a:rPr lang="x-none" sz="2400" b="1" dirty="0">
                <a:solidFill>
                  <a:srgbClr val="002060"/>
                </a:solidFill>
                <a:latin typeface="Calibri"/>
                <a:cs typeface="Calibri"/>
              </a:rPr>
              <a:t>التعليم غير المباشر، يحصل </a:t>
            </a:r>
            <a:r>
              <a:rPr lang="ar-SA" sz="2400" b="1" dirty="0">
                <a:solidFill>
                  <a:srgbClr val="002060"/>
                </a:solidFill>
                <a:latin typeface="Calibri"/>
                <a:cs typeface="Calibri"/>
              </a:rPr>
              <a:t>المتلعم </a:t>
            </a:r>
            <a:r>
              <a:rPr lang="x-none" sz="2400" b="1" dirty="0">
                <a:solidFill>
                  <a:srgbClr val="002060"/>
                </a:solidFill>
                <a:latin typeface="Calibri"/>
                <a:cs typeface="Calibri"/>
              </a:rPr>
              <a:t>على دورات أو حصص وفق </a:t>
            </a:r>
            <a:r>
              <a:rPr lang="ar-SA" sz="2400" b="1" dirty="0">
                <a:solidFill>
                  <a:srgbClr val="002060"/>
                </a:solidFill>
                <a:latin typeface="Calibri"/>
                <a:cs typeface="Calibri"/>
              </a:rPr>
              <a:t>برنامج </a:t>
            </a:r>
            <a:r>
              <a:rPr lang="x-none" sz="2400" b="1" dirty="0">
                <a:solidFill>
                  <a:srgbClr val="002060"/>
                </a:solidFill>
                <a:latin typeface="Calibri"/>
                <a:cs typeface="Calibri"/>
              </a:rPr>
              <a:t>دراسي مخطط  ينتقي فيه </a:t>
            </a:r>
            <a:r>
              <a:rPr lang="ar-SA" sz="2400" b="1" dirty="0">
                <a:solidFill>
                  <a:srgbClr val="002060"/>
                </a:solidFill>
                <a:latin typeface="Calibri"/>
                <a:cs typeface="Calibri"/>
              </a:rPr>
              <a:t>الأوقات </a:t>
            </a:r>
            <a:r>
              <a:rPr lang="x-none" sz="2400" b="1" dirty="0">
                <a:solidFill>
                  <a:srgbClr val="002060"/>
                </a:solidFill>
                <a:latin typeface="Calibri"/>
                <a:cs typeface="Calibri"/>
              </a:rPr>
              <a:t>والأماكن التي تتناسب مع ظروفه </a:t>
            </a:r>
            <a:endParaRPr lang="en-US" sz="2400" b="1" dirty="0">
              <a:solidFill>
                <a:srgbClr val="002060"/>
              </a:solidFill>
              <a:latin typeface="Calibri"/>
              <a:cs typeface="Calibri"/>
            </a:endParaRPr>
          </a:p>
        </p:txBody>
      </p:sp>
      <p:sp>
        <p:nvSpPr>
          <p:cNvPr id="69" name="Rectangle 68"/>
          <p:cNvSpPr/>
          <p:nvPr/>
        </p:nvSpPr>
        <p:spPr>
          <a:xfrm>
            <a:off x="5095242" y="2827368"/>
            <a:ext cx="2729353" cy="1015663"/>
          </a:xfrm>
          <a:prstGeom prst="rect">
            <a:avLst/>
          </a:prstGeom>
        </p:spPr>
        <p:txBody>
          <a:bodyPr wrap="square">
            <a:spAutoFit/>
          </a:bodyPr>
          <a:lstStyle/>
          <a:p>
            <a:pPr algn="ctr"/>
            <a:r>
              <a:rPr lang="x-none" sz="2000" b="1" dirty="0">
                <a:solidFill>
                  <a:schemeClr val="bg1"/>
                </a:solidFill>
                <a:latin typeface="Calibri"/>
                <a:cs typeface="Calibri"/>
              </a:rPr>
              <a:t>التعليم الإلكتروني</a:t>
            </a:r>
            <a:r>
              <a:rPr lang="ar-SA" sz="2000" b="1" dirty="0">
                <a:solidFill>
                  <a:schemeClr val="bg1"/>
                </a:solidFill>
                <a:latin typeface="Calibri"/>
                <a:cs typeface="Calibri"/>
              </a:rPr>
              <a:t> غير</a:t>
            </a:r>
            <a:r>
              <a:rPr lang="x-none" sz="2000" b="1" dirty="0">
                <a:solidFill>
                  <a:schemeClr val="bg1"/>
                </a:solidFill>
                <a:latin typeface="Calibri"/>
                <a:cs typeface="Calibri"/>
              </a:rPr>
              <a:t> المتزامن</a:t>
            </a:r>
          </a:p>
          <a:p>
            <a:pPr algn="ctr"/>
            <a:r>
              <a:rPr lang="en-US" sz="2000" b="1" dirty="0">
                <a:solidFill>
                  <a:schemeClr val="bg1"/>
                </a:solidFill>
                <a:latin typeface="Calibri"/>
                <a:cs typeface="Calibri"/>
              </a:rPr>
              <a:t> (Asynchronous e-Learning)</a:t>
            </a:r>
            <a:endParaRPr lang="en-US" sz="2000" dirty="0">
              <a:solidFill>
                <a:schemeClr val="bg1"/>
              </a:solidFill>
              <a:latin typeface="Calibri"/>
              <a:cs typeface="Calibri"/>
            </a:endParaRPr>
          </a:p>
        </p:txBody>
      </p:sp>
      <p:sp>
        <p:nvSpPr>
          <p:cNvPr id="22" name="TextBox 21"/>
          <p:cNvSpPr txBox="1"/>
          <p:nvPr/>
        </p:nvSpPr>
        <p:spPr>
          <a:xfrm>
            <a:off x="799708" y="282625"/>
            <a:ext cx="2247514" cy="461665"/>
          </a:xfrm>
          <a:prstGeom prst="rect">
            <a:avLst/>
          </a:prstGeom>
          <a:noFill/>
        </p:spPr>
        <p:txBody>
          <a:bodyPr wrap="none" rtlCol="0">
            <a:spAutoFit/>
          </a:bodyPr>
          <a:lstStyle/>
          <a:p>
            <a:r>
              <a:rPr lang="x-none" sz="2400" b="1" dirty="0">
                <a:solidFill>
                  <a:schemeClr val="bg1">
                    <a:lumMod val="75000"/>
                  </a:schemeClr>
                </a:solidFill>
                <a:latin typeface="Calibri"/>
                <a:cs typeface="Calibri"/>
              </a:rPr>
              <a:t>التعلم الالكتروني</a:t>
            </a:r>
            <a:endParaRPr lang="en-US" b="1" dirty="0">
              <a:solidFill>
                <a:schemeClr val="bg1">
                  <a:lumMod val="75000"/>
                </a:schemeClr>
              </a:solidFill>
              <a:latin typeface="Calibri"/>
              <a:cs typeface="Calibri"/>
            </a:endParaRPr>
          </a:p>
        </p:txBody>
      </p:sp>
      <p:grpSp>
        <p:nvGrpSpPr>
          <p:cNvPr id="23" name="Group 9"/>
          <p:cNvGrpSpPr>
            <a:grpSpLocks/>
          </p:cNvGrpSpPr>
          <p:nvPr/>
        </p:nvGrpSpPr>
        <p:grpSpPr bwMode="auto">
          <a:xfrm>
            <a:off x="107504" y="188640"/>
            <a:ext cx="647700" cy="454025"/>
            <a:chOff x="0" y="0"/>
            <a:chExt cx="408" cy="286"/>
          </a:xfrm>
        </p:grpSpPr>
        <p:sp>
          <p:nvSpPr>
            <p:cNvPr id="24"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endParaRPr lang="en-US">
                <a:latin typeface="Calibri"/>
                <a:cs typeface="Calibri"/>
                <a:sym typeface="宋体" pitchFamily="2" charset="-122"/>
              </a:endParaRPr>
            </a:p>
          </p:txBody>
        </p:sp>
        <p:sp>
          <p:nvSpPr>
            <p:cNvPr id="25"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endParaRPr lang="en-US">
                <a:latin typeface="Calibri"/>
                <a:cs typeface="Calibri"/>
                <a:sym typeface="宋体" pitchFamily="2" charset="-122"/>
              </a:endParaRPr>
            </a:p>
          </p:txBody>
        </p:sp>
      </p:grpSp>
      <p:sp>
        <p:nvSpPr>
          <p:cNvPr id="26" name="Rectangle 25"/>
          <p:cNvSpPr/>
          <p:nvPr/>
        </p:nvSpPr>
        <p:spPr>
          <a:xfrm>
            <a:off x="6341807" y="268795"/>
            <a:ext cx="2379177" cy="461665"/>
          </a:xfrm>
          <a:prstGeom prst="rect">
            <a:avLst/>
          </a:prstGeom>
        </p:spPr>
        <p:txBody>
          <a:bodyPr wrap="none">
            <a:spAutoFit/>
          </a:bodyPr>
          <a:lstStyle/>
          <a:p>
            <a:pPr algn="ctr"/>
            <a:r>
              <a:rPr lang="x-none" sz="2400" b="1" dirty="0">
                <a:solidFill>
                  <a:schemeClr val="tx2">
                    <a:lumMod val="75000"/>
                  </a:schemeClr>
                </a:solidFill>
                <a:latin typeface="Calibri"/>
                <a:cs typeface="Calibri"/>
              </a:rPr>
              <a:t>أنواع التعلم الإلكتروني</a:t>
            </a:r>
            <a:endParaRPr lang="en-US" sz="2400" b="1" dirty="0">
              <a:solidFill>
                <a:schemeClr val="tx2">
                  <a:lumMod val="75000"/>
                </a:schemeClr>
              </a:solidFill>
              <a:latin typeface="Calibri"/>
              <a:cs typeface="Calibri"/>
            </a:endParaRPr>
          </a:p>
        </p:txBody>
      </p:sp>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56032" t="46735"/>
          <a:stretch/>
        </p:blipFill>
        <p:spPr>
          <a:xfrm>
            <a:off x="3603632" y="4431120"/>
            <a:ext cx="1993295" cy="1878160"/>
          </a:xfrm>
          <a:prstGeom prst="rect">
            <a:avLst/>
          </a:prstGeom>
        </p:spPr>
      </p:pic>
    </p:spTree>
    <p:custDataLst>
      <p:tags r:id="rId1"/>
    </p:custDataLst>
    <p:extLst>
      <p:ext uri="{BB962C8B-B14F-4D97-AF65-F5344CB8AC3E}">
        <p14:creationId xmlns:p14="http://schemas.microsoft.com/office/powerpoint/2010/main" val="21154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par>
                          <p:cTn id="8" fill="hold">
                            <p:stCondLst>
                              <p:cond delay="500"/>
                            </p:stCondLst>
                            <p:childTnLst>
                              <p:par>
                                <p:cTn id="9" presetID="64" presetClass="path" presetSubtype="0" accel="50000" decel="50000" fill="hold" nodeType="afterEffect">
                                  <p:stCondLst>
                                    <p:cond delay="0"/>
                                  </p:stCondLst>
                                  <p:childTnLst>
                                    <p:animMotion origin="layout" path="M 0 0 L 0 -0.25 E" pathEditMode="relative" ptsTypes="">
                                      <p:cBhvr>
                                        <p:cTn id="10" dur="2000" fill="hold"/>
                                        <p:tgtEl>
                                          <p:spTgt spid="51"/>
                                        </p:tgtEl>
                                        <p:attrNameLst>
                                          <p:attrName>ppt_x</p:attrName>
                                          <p:attrName>ppt_y</p:attrName>
                                        </p:attrNameLst>
                                      </p:cBhvr>
                                    </p:animMotion>
                                  </p:childTnLst>
                                </p:cTn>
                              </p:par>
                              <p:par>
                                <p:cTn id="11" presetID="64" presetClass="path" presetSubtype="0" accel="50000" decel="50000" fill="hold" grpId="0" nodeType="withEffect">
                                  <p:stCondLst>
                                    <p:cond delay="0"/>
                                  </p:stCondLst>
                                  <p:childTnLst>
                                    <p:animMotion origin="layout" path="M 0 0 L 0 -0.25 E" pathEditMode="relative" ptsTypes="">
                                      <p:cBhvr>
                                        <p:cTn id="12" dur="2000" fill="hold"/>
                                        <p:tgtEl>
                                          <p:spTgt spid="69"/>
                                        </p:tgtEl>
                                        <p:attrNameLst>
                                          <p:attrName>ppt_x</p:attrName>
                                          <p:attrName>ppt_y</p:attrName>
                                        </p:attrNameLst>
                                      </p:cBhvr>
                                    </p:animMotion>
                                  </p:childTnLst>
                                </p:cTn>
                              </p:par>
                            </p:childTnLst>
                          </p:cTn>
                        </p:par>
                        <p:par>
                          <p:cTn id="13" fill="hold">
                            <p:stCondLst>
                              <p:cond delay="2500"/>
                            </p:stCondLst>
                            <p:childTnLst>
                              <p:par>
                                <p:cTn id="14" presetID="10" presetClass="entr" presetSubtype="0" fill="hold" grpId="0" nodeType="after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fade">
                                      <p:cBhvr>
                                        <p:cTn id="16" dur="500"/>
                                        <p:tgtEl>
                                          <p:spTgt spid="67"/>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0652" y="204320"/>
            <a:ext cx="9071992" cy="617205"/>
          </a:xfrm>
          <a:prstGeom prst="rect">
            <a:avLst/>
          </a:prstGeom>
          <a:solidFill>
            <a:schemeClr val="accent5">
              <a:alpha val="43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799708" y="282625"/>
            <a:ext cx="2247514" cy="461665"/>
          </a:xfrm>
          <a:prstGeom prst="rect">
            <a:avLst/>
          </a:prstGeom>
          <a:noFill/>
        </p:spPr>
        <p:txBody>
          <a:bodyPr wrap="none" rtlCol="0">
            <a:spAutoFit/>
          </a:bodyPr>
          <a:lstStyle/>
          <a:p>
            <a:r>
              <a:rPr lang="x-none" sz="2400" b="1" dirty="0">
                <a:solidFill>
                  <a:schemeClr val="bg1">
                    <a:lumMod val="75000"/>
                  </a:schemeClr>
                </a:solidFill>
                <a:latin typeface="Calibri"/>
                <a:cs typeface="Calibri"/>
              </a:rPr>
              <a:t>التعلم الالكتروني</a:t>
            </a:r>
            <a:endParaRPr lang="en-US" b="1" dirty="0">
              <a:solidFill>
                <a:schemeClr val="bg1">
                  <a:lumMod val="75000"/>
                </a:schemeClr>
              </a:solidFill>
              <a:latin typeface="Calibri"/>
              <a:cs typeface="Calibri"/>
            </a:endParaRPr>
          </a:p>
        </p:txBody>
      </p:sp>
      <p:grpSp>
        <p:nvGrpSpPr>
          <p:cNvPr id="23" name="Group 9"/>
          <p:cNvGrpSpPr>
            <a:grpSpLocks/>
          </p:cNvGrpSpPr>
          <p:nvPr/>
        </p:nvGrpSpPr>
        <p:grpSpPr bwMode="auto">
          <a:xfrm>
            <a:off x="107504" y="188640"/>
            <a:ext cx="647700" cy="454025"/>
            <a:chOff x="0" y="0"/>
            <a:chExt cx="408" cy="286"/>
          </a:xfrm>
        </p:grpSpPr>
        <p:sp>
          <p:nvSpPr>
            <p:cNvPr id="24"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endParaRPr lang="en-US">
                <a:latin typeface="Calibri"/>
                <a:cs typeface="Calibri"/>
                <a:sym typeface="宋体" pitchFamily="2" charset="-122"/>
              </a:endParaRPr>
            </a:p>
          </p:txBody>
        </p:sp>
        <p:sp>
          <p:nvSpPr>
            <p:cNvPr id="25"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endParaRPr lang="en-US">
                <a:latin typeface="Calibri"/>
                <a:cs typeface="Calibri"/>
                <a:sym typeface="宋体" pitchFamily="2" charset="-122"/>
              </a:endParaRPr>
            </a:p>
          </p:txBody>
        </p:sp>
      </p:grpSp>
      <p:sp>
        <p:nvSpPr>
          <p:cNvPr id="2" name="Rectangle 1"/>
          <p:cNvSpPr/>
          <p:nvPr/>
        </p:nvSpPr>
        <p:spPr>
          <a:xfrm>
            <a:off x="1865648" y="997217"/>
            <a:ext cx="5600248" cy="1077218"/>
          </a:xfrm>
          <a:prstGeom prst="rect">
            <a:avLst/>
          </a:prstGeom>
        </p:spPr>
        <p:txBody>
          <a:bodyPr wrap="square">
            <a:spAutoFit/>
          </a:bodyPr>
          <a:lstStyle/>
          <a:p>
            <a:pPr algn="ctr"/>
            <a:r>
              <a:rPr lang="ar-JO" sz="3200" b="1" dirty="0">
                <a:solidFill>
                  <a:schemeClr val="tx2">
                    <a:lumMod val="75000"/>
                  </a:schemeClr>
                </a:solidFill>
              </a:rPr>
              <a:t>أدوات التعلم الإلكتروني </a:t>
            </a:r>
            <a:r>
              <a:rPr lang="ar-SA" sz="3200" b="1" dirty="0">
                <a:solidFill>
                  <a:schemeClr val="tx2">
                    <a:lumMod val="75000"/>
                  </a:schemeClr>
                </a:solidFill>
              </a:rPr>
              <a:t>غير </a:t>
            </a:r>
            <a:r>
              <a:rPr lang="ar-JO" sz="3200" b="1" dirty="0">
                <a:solidFill>
                  <a:schemeClr val="tx2">
                    <a:lumMod val="75000"/>
                  </a:schemeClr>
                </a:solidFill>
              </a:rPr>
              <a:t>المتزامن مثل:</a:t>
            </a:r>
            <a:r>
              <a:rPr lang="en-US" sz="3200" b="1" dirty="0">
                <a:solidFill>
                  <a:schemeClr val="tx2">
                    <a:lumMod val="75000"/>
                  </a:schemeClr>
                </a:solidFill>
                <a:effectLst/>
              </a:rPr>
              <a:t> </a:t>
            </a:r>
            <a:endParaRPr lang="en-US" sz="3200" b="1" dirty="0">
              <a:solidFill>
                <a:schemeClr val="tx2">
                  <a:lumMod val="75000"/>
                </a:schemeClr>
              </a:solidFill>
            </a:endParaRPr>
          </a:p>
        </p:txBody>
      </p:sp>
      <p:sp>
        <p:nvSpPr>
          <p:cNvPr id="19" name="Rectangle 18"/>
          <p:cNvSpPr/>
          <p:nvPr/>
        </p:nvSpPr>
        <p:spPr>
          <a:xfrm>
            <a:off x="6310451" y="268795"/>
            <a:ext cx="2379177" cy="461665"/>
          </a:xfrm>
          <a:prstGeom prst="rect">
            <a:avLst/>
          </a:prstGeom>
        </p:spPr>
        <p:txBody>
          <a:bodyPr wrap="none">
            <a:spAutoFit/>
          </a:bodyPr>
          <a:lstStyle/>
          <a:p>
            <a:pPr algn="ctr"/>
            <a:r>
              <a:rPr lang="x-none" sz="2400" b="1" dirty="0">
                <a:solidFill>
                  <a:schemeClr val="tx2">
                    <a:lumMod val="75000"/>
                  </a:schemeClr>
                </a:solidFill>
                <a:latin typeface="Calibri"/>
                <a:cs typeface="Calibri"/>
              </a:rPr>
              <a:t>أنواع التعلم الإلكتروني</a:t>
            </a:r>
            <a:endParaRPr lang="en-US" sz="2400" b="1" dirty="0">
              <a:solidFill>
                <a:schemeClr val="tx2">
                  <a:lumMod val="75000"/>
                </a:schemeClr>
              </a:solidFill>
              <a:latin typeface="Calibri"/>
              <a:cs typeface="Calibri"/>
            </a:endParaRPr>
          </a:p>
        </p:txBody>
      </p:sp>
      <p:pic>
        <p:nvPicPr>
          <p:cNvPr id="10" name="Picture 9"/>
          <p:cNvPicPr/>
          <p:nvPr/>
        </p:nvPicPr>
        <p:blipFill>
          <a:blip r:embed="rId4" cstate="print">
            <a:clrChange>
              <a:clrFrom>
                <a:srgbClr val="FFFFFF"/>
              </a:clrFrom>
              <a:clrTo>
                <a:srgbClr val="FFFFFF">
                  <a:alpha val="0"/>
                </a:srgbClr>
              </a:clrTo>
            </a:clrChange>
          </a:blip>
          <a:stretch>
            <a:fillRect/>
          </a:stretch>
        </p:blipFill>
        <p:spPr>
          <a:xfrm>
            <a:off x="1320250" y="1863724"/>
            <a:ext cx="6145646" cy="4674797"/>
          </a:xfrm>
          <a:prstGeom prst="rect">
            <a:avLst/>
          </a:prstGeom>
        </p:spPr>
      </p:pic>
    </p:spTree>
    <p:custDataLst>
      <p:tags r:id="rId1"/>
    </p:custDataLst>
    <p:extLst>
      <p:ext uri="{BB962C8B-B14F-4D97-AF65-F5344CB8AC3E}">
        <p14:creationId xmlns:p14="http://schemas.microsoft.com/office/powerpoint/2010/main" val="1449299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0652" y="204320"/>
            <a:ext cx="9071992" cy="617205"/>
          </a:xfrm>
          <a:prstGeom prst="rect">
            <a:avLst/>
          </a:prstGeom>
          <a:solidFill>
            <a:schemeClr val="accent5">
              <a:alpha val="43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p>
        </p:txBody>
      </p:sp>
      <p:sp>
        <p:nvSpPr>
          <p:cNvPr id="22" name="TextBox 21"/>
          <p:cNvSpPr txBox="1"/>
          <p:nvPr/>
        </p:nvSpPr>
        <p:spPr>
          <a:xfrm>
            <a:off x="1261157" y="282625"/>
            <a:ext cx="1786065" cy="461665"/>
          </a:xfrm>
          <a:prstGeom prst="rect">
            <a:avLst/>
          </a:prstGeom>
          <a:noFill/>
        </p:spPr>
        <p:txBody>
          <a:bodyPr wrap="none" rtlCol="0">
            <a:spAutoFit/>
          </a:bodyPr>
          <a:lstStyle/>
          <a:p>
            <a:pPr algn="r" rtl="1"/>
            <a:r>
              <a:rPr lang="x-none" sz="2400" b="1" dirty="0">
                <a:solidFill>
                  <a:schemeClr val="bg1">
                    <a:lumMod val="75000"/>
                  </a:schemeClr>
                </a:solidFill>
                <a:latin typeface="Calibri"/>
                <a:cs typeface="Calibri"/>
              </a:rPr>
              <a:t>التعلم الالكتروني</a:t>
            </a:r>
            <a:endParaRPr lang="en-US" b="1" dirty="0">
              <a:solidFill>
                <a:schemeClr val="bg1">
                  <a:lumMod val="75000"/>
                </a:schemeClr>
              </a:solidFill>
              <a:latin typeface="Calibri"/>
              <a:cs typeface="Calibri"/>
            </a:endParaRPr>
          </a:p>
        </p:txBody>
      </p:sp>
      <p:grpSp>
        <p:nvGrpSpPr>
          <p:cNvPr id="23" name="Group 9"/>
          <p:cNvGrpSpPr>
            <a:grpSpLocks/>
          </p:cNvGrpSpPr>
          <p:nvPr/>
        </p:nvGrpSpPr>
        <p:grpSpPr bwMode="auto">
          <a:xfrm>
            <a:off x="107504" y="188640"/>
            <a:ext cx="647700" cy="454025"/>
            <a:chOff x="0" y="0"/>
            <a:chExt cx="408" cy="286"/>
          </a:xfrm>
        </p:grpSpPr>
        <p:sp>
          <p:nvSpPr>
            <p:cNvPr id="24"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pPr algn="r" rtl="1"/>
              <a:endParaRPr lang="en-US">
                <a:latin typeface="Calibri"/>
                <a:cs typeface="Calibri"/>
                <a:sym typeface="宋体" pitchFamily="2" charset="-122"/>
              </a:endParaRPr>
            </a:p>
          </p:txBody>
        </p:sp>
        <p:sp>
          <p:nvSpPr>
            <p:cNvPr id="25"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pPr algn="r" rtl="1"/>
              <a:endParaRPr lang="en-US">
                <a:latin typeface="Calibri"/>
                <a:cs typeface="Calibri"/>
                <a:sym typeface="宋体" pitchFamily="2" charset="-122"/>
              </a:endParaRPr>
            </a:p>
          </p:txBody>
        </p:sp>
      </p:grpSp>
      <p:sp>
        <p:nvSpPr>
          <p:cNvPr id="2" name="Rectangle 1"/>
          <p:cNvSpPr/>
          <p:nvPr/>
        </p:nvSpPr>
        <p:spPr>
          <a:xfrm>
            <a:off x="1492056" y="1122656"/>
            <a:ext cx="6444165" cy="584776"/>
          </a:xfrm>
          <a:prstGeom prst="rect">
            <a:avLst/>
          </a:prstGeom>
        </p:spPr>
        <p:txBody>
          <a:bodyPr wrap="square">
            <a:spAutoFit/>
          </a:bodyPr>
          <a:lstStyle/>
          <a:p>
            <a:pPr algn="ctr" rtl="1"/>
            <a:r>
              <a:rPr lang="ar-JO" sz="3200" b="1" dirty="0">
                <a:solidFill>
                  <a:schemeClr val="tx2">
                    <a:lumMod val="75000"/>
                  </a:schemeClr>
                </a:solidFill>
              </a:rPr>
              <a:t>إيجابيات التعلم الإلكتروني الغير متزامن مثل:</a:t>
            </a:r>
            <a:r>
              <a:rPr lang="en-US" sz="3200" b="1" dirty="0">
                <a:solidFill>
                  <a:schemeClr val="tx2">
                    <a:lumMod val="75000"/>
                  </a:schemeClr>
                </a:solidFill>
                <a:effectLst/>
              </a:rPr>
              <a:t> </a:t>
            </a:r>
            <a:endParaRPr lang="en-US" sz="3200" b="1" dirty="0">
              <a:solidFill>
                <a:schemeClr val="tx2">
                  <a:lumMod val="75000"/>
                </a:schemeClr>
              </a:solidFill>
            </a:endParaRPr>
          </a:p>
        </p:txBody>
      </p:sp>
      <p:sp>
        <p:nvSpPr>
          <p:cNvPr id="19" name="Rectangle 18"/>
          <p:cNvSpPr/>
          <p:nvPr/>
        </p:nvSpPr>
        <p:spPr>
          <a:xfrm>
            <a:off x="6310451" y="268795"/>
            <a:ext cx="2379177" cy="461665"/>
          </a:xfrm>
          <a:prstGeom prst="rect">
            <a:avLst/>
          </a:prstGeom>
        </p:spPr>
        <p:txBody>
          <a:bodyPr wrap="none">
            <a:spAutoFit/>
          </a:bodyPr>
          <a:lstStyle/>
          <a:p>
            <a:pPr algn="ctr" rtl="1"/>
            <a:r>
              <a:rPr lang="x-none" sz="2400" b="1" dirty="0">
                <a:solidFill>
                  <a:schemeClr val="tx2">
                    <a:lumMod val="75000"/>
                  </a:schemeClr>
                </a:solidFill>
                <a:latin typeface="Calibri"/>
                <a:cs typeface="Calibri"/>
              </a:rPr>
              <a:t>أنواع التعلم الإلكتروني</a:t>
            </a:r>
            <a:endParaRPr lang="en-US" sz="2400" b="1" dirty="0">
              <a:solidFill>
                <a:schemeClr val="tx2">
                  <a:lumMod val="75000"/>
                </a:schemeClr>
              </a:solidFill>
              <a:latin typeface="Calibri"/>
              <a:cs typeface="Calibri"/>
            </a:endParaRPr>
          </a:p>
        </p:txBody>
      </p:sp>
      <p:sp>
        <p:nvSpPr>
          <p:cNvPr id="3" name="TextBox 2"/>
          <p:cNvSpPr txBox="1"/>
          <p:nvPr/>
        </p:nvSpPr>
        <p:spPr>
          <a:xfrm>
            <a:off x="598656" y="4460324"/>
            <a:ext cx="7809941" cy="1569660"/>
          </a:xfrm>
          <a:prstGeom prst="rect">
            <a:avLst/>
          </a:prstGeom>
          <a:noFill/>
        </p:spPr>
        <p:txBody>
          <a:bodyPr wrap="square" rtlCol="0">
            <a:spAutoFit/>
          </a:bodyPr>
          <a:lstStyle/>
          <a:p>
            <a:pPr algn="ctr" rtl="1"/>
            <a:r>
              <a:rPr lang="x-none" sz="3200" b="1" dirty="0">
                <a:solidFill>
                  <a:srgbClr val="EB5C73"/>
                </a:solidFill>
              </a:rPr>
              <a:t>المتعلم </a:t>
            </a:r>
            <a:r>
              <a:rPr lang="ar-SA" sz="3200" b="1" dirty="0">
                <a:solidFill>
                  <a:srgbClr val="EB5C73"/>
                </a:solidFill>
              </a:rPr>
              <a:t>يختار الوقت </a:t>
            </a:r>
            <a:r>
              <a:rPr lang="x-none" sz="3200" b="1" dirty="0">
                <a:solidFill>
                  <a:srgbClr val="EB5C73"/>
                </a:solidFill>
              </a:rPr>
              <a:t>والزمان المناسب له لإنهاء المادة التعليمية وإعادة مادة التعلم والرجــــوع إليها إلكترونيــــــاً في أي وقت. </a:t>
            </a:r>
            <a:endParaRPr lang="en-US" sz="3200" b="1" dirty="0">
              <a:solidFill>
                <a:srgbClr val="EB5C73"/>
              </a:solidFill>
            </a:endParaRPr>
          </a:p>
        </p:txBody>
      </p:sp>
      <p:pic>
        <p:nvPicPr>
          <p:cNvPr id="11" name="Picture 10"/>
          <p:cNvPicPr/>
          <p:nvPr/>
        </p:nvPicPr>
        <p:blipFill rotWithShape="1">
          <a:blip r:embed="rId4" cstate="print">
            <a:clrChange>
              <a:clrFrom>
                <a:srgbClr val="FFFFFF"/>
              </a:clrFrom>
              <a:clrTo>
                <a:srgbClr val="FFFFFF">
                  <a:alpha val="0"/>
                </a:srgbClr>
              </a:clrTo>
            </a:clrChange>
          </a:blip>
          <a:srcRect t="52707"/>
          <a:stretch/>
        </p:blipFill>
        <p:spPr>
          <a:xfrm>
            <a:off x="2166844" y="2179507"/>
            <a:ext cx="4917798" cy="1928629"/>
          </a:xfrm>
          <a:prstGeom prst="rect">
            <a:avLst/>
          </a:prstGeom>
        </p:spPr>
      </p:pic>
    </p:spTree>
    <p:custDataLst>
      <p:tags r:id="rId1"/>
    </p:custDataLst>
    <p:extLst>
      <p:ext uri="{BB962C8B-B14F-4D97-AF65-F5344CB8AC3E}">
        <p14:creationId xmlns:p14="http://schemas.microsoft.com/office/powerpoint/2010/main" val="3747381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89AA46"/>
        </a:solidFill>
        <a:effectLst/>
      </p:bgPr>
    </p:bg>
    <p:spTree>
      <p:nvGrpSpPr>
        <p:cNvPr id="1" name=""/>
        <p:cNvGrpSpPr/>
        <p:nvPr/>
      </p:nvGrpSpPr>
      <p:grpSpPr>
        <a:xfrm>
          <a:off x="0" y="0"/>
          <a:ext cx="0" cy="0"/>
          <a:chOff x="0" y="0"/>
          <a:chExt cx="0" cy="0"/>
        </a:xfrm>
      </p:grpSpPr>
      <p:sp>
        <p:nvSpPr>
          <p:cNvPr id="18" name="Rectangle 17"/>
          <p:cNvSpPr/>
          <p:nvPr/>
        </p:nvSpPr>
        <p:spPr>
          <a:xfrm>
            <a:off x="40652" y="204320"/>
            <a:ext cx="9071992" cy="61720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p>
        </p:txBody>
      </p:sp>
      <p:sp>
        <p:nvSpPr>
          <p:cNvPr id="22" name="TextBox 21"/>
          <p:cNvSpPr txBox="1"/>
          <p:nvPr/>
        </p:nvSpPr>
        <p:spPr>
          <a:xfrm>
            <a:off x="1261157" y="313985"/>
            <a:ext cx="1786065" cy="461665"/>
          </a:xfrm>
          <a:prstGeom prst="rect">
            <a:avLst/>
          </a:prstGeom>
          <a:noFill/>
        </p:spPr>
        <p:txBody>
          <a:bodyPr wrap="none" rtlCol="0">
            <a:spAutoFit/>
          </a:bodyPr>
          <a:lstStyle/>
          <a:p>
            <a:pPr algn="r" rtl="1"/>
            <a:r>
              <a:rPr lang="x-none" sz="2400" b="1" dirty="0">
                <a:solidFill>
                  <a:schemeClr val="bg1">
                    <a:lumMod val="75000"/>
                  </a:schemeClr>
                </a:solidFill>
                <a:latin typeface="Calibri"/>
                <a:cs typeface="Calibri"/>
              </a:rPr>
              <a:t>التعلم الالكتروني</a:t>
            </a:r>
            <a:endParaRPr lang="en-US" b="1" dirty="0">
              <a:solidFill>
                <a:schemeClr val="bg1">
                  <a:lumMod val="75000"/>
                </a:schemeClr>
              </a:solidFill>
              <a:latin typeface="Calibri"/>
              <a:cs typeface="Calibri"/>
            </a:endParaRPr>
          </a:p>
        </p:txBody>
      </p:sp>
      <p:grpSp>
        <p:nvGrpSpPr>
          <p:cNvPr id="23" name="Group 9"/>
          <p:cNvGrpSpPr>
            <a:grpSpLocks/>
          </p:cNvGrpSpPr>
          <p:nvPr/>
        </p:nvGrpSpPr>
        <p:grpSpPr bwMode="auto">
          <a:xfrm>
            <a:off x="107504" y="220000"/>
            <a:ext cx="647700" cy="454025"/>
            <a:chOff x="0" y="0"/>
            <a:chExt cx="408" cy="286"/>
          </a:xfrm>
        </p:grpSpPr>
        <p:sp>
          <p:nvSpPr>
            <p:cNvPr id="24"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pPr algn="r" rtl="1"/>
              <a:endParaRPr lang="en-US">
                <a:latin typeface="Calibri"/>
                <a:cs typeface="Calibri"/>
                <a:sym typeface="宋体" pitchFamily="2" charset="-122"/>
              </a:endParaRPr>
            </a:p>
          </p:txBody>
        </p:sp>
        <p:sp>
          <p:nvSpPr>
            <p:cNvPr id="25"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pPr algn="r" rtl="1"/>
              <a:endParaRPr lang="en-US">
                <a:latin typeface="Calibri"/>
                <a:cs typeface="Calibri"/>
                <a:sym typeface="宋体" pitchFamily="2" charset="-122"/>
              </a:endParaRPr>
            </a:p>
          </p:txBody>
        </p:sp>
      </p:grpSp>
      <p:sp>
        <p:nvSpPr>
          <p:cNvPr id="19" name="Rectangle 18"/>
          <p:cNvSpPr/>
          <p:nvPr/>
        </p:nvSpPr>
        <p:spPr>
          <a:xfrm>
            <a:off x="6310451" y="268795"/>
            <a:ext cx="2379177" cy="461665"/>
          </a:xfrm>
          <a:prstGeom prst="rect">
            <a:avLst/>
          </a:prstGeom>
        </p:spPr>
        <p:txBody>
          <a:bodyPr wrap="none">
            <a:spAutoFit/>
          </a:bodyPr>
          <a:lstStyle/>
          <a:p>
            <a:pPr algn="ctr" rtl="1"/>
            <a:r>
              <a:rPr lang="x-none" sz="2400" b="1" dirty="0">
                <a:solidFill>
                  <a:schemeClr val="tx2">
                    <a:lumMod val="75000"/>
                  </a:schemeClr>
                </a:solidFill>
                <a:latin typeface="Calibri"/>
                <a:cs typeface="Calibri"/>
              </a:rPr>
              <a:t>أنواع التعلم الإلكتروني</a:t>
            </a:r>
            <a:endParaRPr lang="en-US" sz="2400" b="1" dirty="0">
              <a:solidFill>
                <a:schemeClr val="tx2">
                  <a:lumMod val="75000"/>
                </a:schemeClr>
              </a:solidFill>
              <a:latin typeface="Calibri"/>
              <a:cs typeface="Calibri"/>
            </a:endParaRPr>
          </a:p>
        </p:txBody>
      </p:sp>
      <p:sp>
        <p:nvSpPr>
          <p:cNvPr id="3" name="TextBox 2"/>
          <p:cNvSpPr txBox="1"/>
          <p:nvPr/>
        </p:nvSpPr>
        <p:spPr>
          <a:xfrm>
            <a:off x="1598248" y="3535209"/>
            <a:ext cx="6399858" cy="1569660"/>
          </a:xfrm>
          <a:prstGeom prst="rect">
            <a:avLst/>
          </a:prstGeom>
          <a:noFill/>
        </p:spPr>
        <p:txBody>
          <a:bodyPr wrap="square" rtlCol="0">
            <a:spAutoFit/>
          </a:bodyPr>
          <a:lstStyle/>
          <a:p>
            <a:pPr algn="ctr" rtl="1"/>
            <a:r>
              <a:rPr lang="x-none" sz="3200" b="1">
                <a:solidFill>
                  <a:schemeClr val="bg1"/>
                </a:solidFill>
              </a:rPr>
              <a:t>لا </a:t>
            </a:r>
            <a:r>
              <a:rPr lang="x-none" sz="3200" b="1" dirty="0">
                <a:solidFill>
                  <a:schemeClr val="bg1"/>
                </a:solidFill>
              </a:rPr>
              <a:t>يمكن الاعتماد على التعلم المتزامن أو غير المتزامن فقط في تصميم المواقف التعليمية، بل يجب على المصمم التعليمي </a:t>
            </a:r>
            <a:r>
              <a:rPr lang="x-none" sz="3200" b="1">
                <a:solidFill>
                  <a:schemeClr val="bg1"/>
                </a:solidFill>
              </a:rPr>
              <a:t>الدمج بينهما</a:t>
            </a:r>
            <a:r>
              <a:rPr lang="ar-SA" sz="3200" b="1" dirty="0">
                <a:solidFill>
                  <a:schemeClr val="bg1"/>
                </a:solidFill>
              </a:rPr>
              <a:t>...</a:t>
            </a:r>
            <a:endParaRPr lang="en-US" sz="3200" b="1" dirty="0">
              <a:solidFill>
                <a:schemeClr val="bg1"/>
              </a:solidFill>
            </a:endParaRPr>
          </a:p>
        </p:txBody>
      </p:sp>
      <p:pic>
        <p:nvPicPr>
          <p:cNvPr id="11" name="Picture 10"/>
          <p:cNvPicPr/>
          <p:nvPr/>
        </p:nvPicPr>
        <p:blipFill rotWithShape="1">
          <a:blip r:embed="rId4" cstate="print">
            <a:clrChange>
              <a:clrFrom>
                <a:srgbClr val="FFFFFF"/>
              </a:clrFrom>
              <a:clrTo>
                <a:srgbClr val="FFFFFF">
                  <a:alpha val="0"/>
                </a:srgbClr>
              </a:clrTo>
            </a:clrChange>
          </a:blip>
          <a:srcRect t="52707"/>
          <a:stretch/>
        </p:blipFill>
        <p:spPr>
          <a:xfrm>
            <a:off x="799708" y="1277912"/>
            <a:ext cx="4071204" cy="1928629"/>
          </a:xfrm>
          <a:prstGeom prst="rect">
            <a:avLst/>
          </a:prstGeom>
        </p:spPr>
      </p:pic>
      <p:pic>
        <p:nvPicPr>
          <p:cNvPr id="12" name="Picture 11"/>
          <p:cNvPicPr/>
          <p:nvPr/>
        </p:nvPicPr>
        <p:blipFill rotWithShape="1">
          <a:blip r:embed="rId5" cstate="print">
            <a:clrChange>
              <a:clrFrom>
                <a:srgbClr val="FFFFFF"/>
              </a:clrFrom>
              <a:clrTo>
                <a:srgbClr val="FFFFFF">
                  <a:alpha val="0"/>
                </a:srgbClr>
              </a:clrTo>
            </a:clrChange>
          </a:blip>
          <a:srcRect t="38325"/>
          <a:stretch/>
        </p:blipFill>
        <p:spPr>
          <a:xfrm>
            <a:off x="4605483" y="1277912"/>
            <a:ext cx="3496120" cy="1834550"/>
          </a:xfrm>
          <a:prstGeom prst="rect">
            <a:avLst/>
          </a:prstGeom>
        </p:spPr>
      </p:pic>
    </p:spTree>
    <p:custDataLst>
      <p:tags r:id="rId1"/>
    </p:custDataLst>
    <p:extLst>
      <p:ext uri="{BB962C8B-B14F-4D97-AF65-F5344CB8AC3E}">
        <p14:creationId xmlns:p14="http://schemas.microsoft.com/office/powerpoint/2010/main" val="1171935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0652" y="204320"/>
            <a:ext cx="9071992" cy="617205"/>
          </a:xfrm>
          <a:prstGeom prst="rect">
            <a:avLst/>
          </a:prstGeom>
          <a:solidFill>
            <a:schemeClr val="accent5">
              <a:alpha val="43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799708" y="282625"/>
            <a:ext cx="2247514" cy="461665"/>
          </a:xfrm>
          <a:prstGeom prst="rect">
            <a:avLst/>
          </a:prstGeom>
          <a:noFill/>
        </p:spPr>
        <p:txBody>
          <a:bodyPr wrap="none" rtlCol="0">
            <a:spAutoFit/>
          </a:bodyPr>
          <a:lstStyle/>
          <a:p>
            <a:r>
              <a:rPr lang="x-none" sz="2400" b="1" dirty="0">
                <a:solidFill>
                  <a:schemeClr val="bg1">
                    <a:lumMod val="75000"/>
                  </a:schemeClr>
                </a:solidFill>
                <a:latin typeface="Calibri"/>
                <a:cs typeface="Calibri"/>
              </a:rPr>
              <a:t>التعلم الالكتروني</a:t>
            </a:r>
            <a:endParaRPr lang="en-US" b="1" dirty="0">
              <a:solidFill>
                <a:schemeClr val="bg1">
                  <a:lumMod val="75000"/>
                </a:schemeClr>
              </a:solidFill>
              <a:latin typeface="Calibri"/>
              <a:cs typeface="Calibri"/>
            </a:endParaRPr>
          </a:p>
        </p:txBody>
      </p:sp>
      <p:grpSp>
        <p:nvGrpSpPr>
          <p:cNvPr id="23" name="Group 9"/>
          <p:cNvGrpSpPr>
            <a:grpSpLocks/>
          </p:cNvGrpSpPr>
          <p:nvPr/>
        </p:nvGrpSpPr>
        <p:grpSpPr bwMode="auto">
          <a:xfrm>
            <a:off x="107504" y="188640"/>
            <a:ext cx="647700" cy="454025"/>
            <a:chOff x="0" y="0"/>
            <a:chExt cx="408" cy="286"/>
          </a:xfrm>
        </p:grpSpPr>
        <p:sp>
          <p:nvSpPr>
            <p:cNvPr id="24"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endParaRPr lang="en-US">
                <a:latin typeface="Calibri"/>
                <a:cs typeface="Calibri"/>
                <a:sym typeface="宋体" pitchFamily="2" charset="-122"/>
              </a:endParaRPr>
            </a:p>
          </p:txBody>
        </p:sp>
        <p:sp>
          <p:nvSpPr>
            <p:cNvPr id="25"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endParaRPr lang="en-US">
                <a:latin typeface="Calibri"/>
                <a:cs typeface="Calibri"/>
                <a:sym typeface="宋体" pitchFamily="2" charset="-122"/>
              </a:endParaRPr>
            </a:p>
          </p:txBody>
        </p:sp>
      </p:grpSp>
      <p:sp>
        <p:nvSpPr>
          <p:cNvPr id="2" name="Rectangle 1"/>
          <p:cNvSpPr/>
          <p:nvPr/>
        </p:nvSpPr>
        <p:spPr>
          <a:xfrm>
            <a:off x="1492056" y="1122656"/>
            <a:ext cx="6444165" cy="523220"/>
          </a:xfrm>
          <a:prstGeom prst="rect">
            <a:avLst/>
          </a:prstGeom>
        </p:spPr>
        <p:txBody>
          <a:bodyPr wrap="square">
            <a:spAutoFit/>
          </a:bodyPr>
          <a:lstStyle/>
          <a:p>
            <a:pPr algn="ctr"/>
            <a:r>
              <a:rPr lang="x-none" sz="2800" b="1" dirty="0">
                <a:solidFill>
                  <a:schemeClr val="tx2">
                    <a:lumMod val="75000"/>
                  </a:schemeClr>
                </a:solidFill>
              </a:rPr>
              <a:t>نسب توظيف التعلم الإلكتروني في العملية التعليمية</a:t>
            </a:r>
            <a:endParaRPr lang="en-US" sz="2800" dirty="0">
              <a:solidFill>
                <a:schemeClr val="tx2">
                  <a:lumMod val="75000"/>
                </a:schemeClr>
              </a:solidFill>
            </a:endParaRPr>
          </a:p>
        </p:txBody>
      </p:sp>
      <p:sp>
        <p:nvSpPr>
          <p:cNvPr id="19" name="Rectangle 18"/>
          <p:cNvSpPr/>
          <p:nvPr/>
        </p:nvSpPr>
        <p:spPr>
          <a:xfrm>
            <a:off x="6310451" y="268795"/>
            <a:ext cx="2379177" cy="461665"/>
          </a:xfrm>
          <a:prstGeom prst="rect">
            <a:avLst/>
          </a:prstGeom>
        </p:spPr>
        <p:txBody>
          <a:bodyPr wrap="none">
            <a:spAutoFit/>
          </a:bodyPr>
          <a:lstStyle/>
          <a:p>
            <a:pPr algn="ctr"/>
            <a:r>
              <a:rPr lang="x-none" sz="2400" b="1" dirty="0">
                <a:solidFill>
                  <a:schemeClr val="tx2">
                    <a:lumMod val="75000"/>
                  </a:schemeClr>
                </a:solidFill>
                <a:latin typeface="Calibri"/>
                <a:cs typeface="Calibri"/>
              </a:rPr>
              <a:t>أنواع التعلم الإلكتروني</a:t>
            </a:r>
            <a:endParaRPr lang="en-US" sz="2400" b="1" dirty="0">
              <a:solidFill>
                <a:schemeClr val="tx2">
                  <a:lumMod val="75000"/>
                </a:schemeClr>
              </a:solidFill>
              <a:latin typeface="Calibri"/>
              <a:cs typeface="Calibri"/>
            </a:endParaRPr>
          </a:p>
        </p:txBody>
      </p:sp>
      <p:pic>
        <p:nvPicPr>
          <p:cNvPr id="12" name="Picture 11"/>
          <p:cNvPicPr/>
          <p:nvPr/>
        </p:nvPicPr>
        <p:blipFill>
          <a:blip r:embed="rId4" cstate="print">
            <a:clrChange>
              <a:clrFrom>
                <a:srgbClr val="FFFFFF"/>
              </a:clrFrom>
              <a:clrTo>
                <a:srgbClr val="FFFFFF">
                  <a:alpha val="0"/>
                </a:srgbClr>
              </a:clrTo>
            </a:clrChange>
          </a:blip>
          <a:stretch>
            <a:fillRect/>
          </a:stretch>
        </p:blipFill>
        <p:spPr>
          <a:xfrm>
            <a:off x="394842" y="2193232"/>
            <a:ext cx="8165164" cy="3639694"/>
          </a:xfrm>
          <a:prstGeom prst="rect">
            <a:avLst/>
          </a:prstGeom>
        </p:spPr>
      </p:pic>
    </p:spTree>
    <p:custDataLst>
      <p:tags r:id="rId1"/>
    </p:custDataLst>
    <p:extLst>
      <p:ext uri="{BB962C8B-B14F-4D97-AF65-F5344CB8AC3E}">
        <p14:creationId xmlns:p14="http://schemas.microsoft.com/office/powerpoint/2010/main" val="4008871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0652" y="204320"/>
            <a:ext cx="9071992" cy="617205"/>
          </a:xfrm>
          <a:prstGeom prst="rect">
            <a:avLst/>
          </a:prstGeom>
          <a:solidFill>
            <a:schemeClr val="accent5">
              <a:alpha val="43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p>
        </p:txBody>
      </p:sp>
      <p:sp>
        <p:nvSpPr>
          <p:cNvPr id="22" name="TextBox 21"/>
          <p:cNvSpPr txBox="1"/>
          <p:nvPr/>
        </p:nvSpPr>
        <p:spPr>
          <a:xfrm>
            <a:off x="1261157" y="282625"/>
            <a:ext cx="1786065" cy="461665"/>
          </a:xfrm>
          <a:prstGeom prst="rect">
            <a:avLst/>
          </a:prstGeom>
          <a:noFill/>
        </p:spPr>
        <p:txBody>
          <a:bodyPr wrap="none" rtlCol="0">
            <a:spAutoFit/>
          </a:bodyPr>
          <a:lstStyle/>
          <a:p>
            <a:pPr algn="r" rtl="1"/>
            <a:r>
              <a:rPr lang="x-none" sz="2400" b="1" dirty="0">
                <a:solidFill>
                  <a:schemeClr val="bg1">
                    <a:lumMod val="75000"/>
                  </a:schemeClr>
                </a:solidFill>
                <a:latin typeface="Calibri"/>
                <a:cs typeface="Calibri"/>
              </a:rPr>
              <a:t>التعلم الالكتروني</a:t>
            </a:r>
            <a:endParaRPr lang="en-US" b="1" dirty="0">
              <a:solidFill>
                <a:schemeClr val="bg1">
                  <a:lumMod val="75000"/>
                </a:schemeClr>
              </a:solidFill>
              <a:latin typeface="Calibri"/>
              <a:cs typeface="Calibri"/>
            </a:endParaRPr>
          </a:p>
        </p:txBody>
      </p:sp>
      <p:grpSp>
        <p:nvGrpSpPr>
          <p:cNvPr id="23" name="Group 9"/>
          <p:cNvGrpSpPr>
            <a:grpSpLocks/>
          </p:cNvGrpSpPr>
          <p:nvPr/>
        </p:nvGrpSpPr>
        <p:grpSpPr bwMode="auto">
          <a:xfrm>
            <a:off x="107504" y="188640"/>
            <a:ext cx="647700" cy="454025"/>
            <a:chOff x="0" y="0"/>
            <a:chExt cx="408" cy="286"/>
          </a:xfrm>
        </p:grpSpPr>
        <p:sp>
          <p:nvSpPr>
            <p:cNvPr id="24"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pPr algn="r" rtl="1"/>
              <a:endParaRPr lang="en-US">
                <a:latin typeface="Calibri"/>
                <a:cs typeface="Calibri"/>
                <a:sym typeface="宋体" pitchFamily="2" charset="-122"/>
              </a:endParaRPr>
            </a:p>
          </p:txBody>
        </p:sp>
        <p:sp>
          <p:nvSpPr>
            <p:cNvPr id="25"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pPr algn="r" rtl="1"/>
              <a:endParaRPr lang="en-US">
                <a:latin typeface="Calibri"/>
                <a:cs typeface="Calibri"/>
                <a:sym typeface="宋体" pitchFamily="2" charset="-122"/>
              </a:endParaRPr>
            </a:p>
          </p:txBody>
        </p:sp>
      </p:grpSp>
      <p:sp>
        <p:nvSpPr>
          <p:cNvPr id="2" name="Rectangle 1"/>
          <p:cNvSpPr/>
          <p:nvPr/>
        </p:nvSpPr>
        <p:spPr>
          <a:xfrm>
            <a:off x="1492056" y="981536"/>
            <a:ext cx="6444165" cy="523220"/>
          </a:xfrm>
          <a:prstGeom prst="rect">
            <a:avLst/>
          </a:prstGeom>
        </p:spPr>
        <p:txBody>
          <a:bodyPr wrap="square">
            <a:spAutoFit/>
          </a:bodyPr>
          <a:lstStyle/>
          <a:p>
            <a:pPr algn="ctr" rtl="1"/>
            <a:r>
              <a:rPr lang="x-none" sz="2800" b="1" dirty="0">
                <a:solidFill>
                  <a:schemeClr val="tx2">
                    <a:lumMod val="75000"/>
                  </a:schemeClr>
                </a:solidFill>
              </a:rPr>
              <a:t>نسب توظيف التعلم الإلكتروني في العملية التعليمية</a:t>
            </a:r>
            <a:endParaRPr lang="en-US" sz="2800" dirty="0">
              <a:solidFill>
                <a:schemeClr val="tx2">
                  <a:lumMod val="75000"/>
                </a:schemeClr>
              </a:solidFill>
            </a:endParaRPr>
          </a:p>
        </p:txBody>
      </p:sp>
      <p:sp>
        <p:nvSpPr>
          <p:cNvPr id="19" name="Rectangle 18"/>
          <p:cNvSpPr/>
          <p:nvPr/>
        </p:nvSpPr>
        <p:spPr>
          <a:xfrm>
            <a:off x="6610212" y="268795"/>
            <a:ext cx="1779653" cy="461665"/>
          </a:xfrm>
          <a:prstGeom prst="rect">
            <a:avLst/>
          </a:prstGeom>
        </p:spPr>
        <p:txBody>
          <a:bodyPr wrap="none">
            <a:spAutoFit/>
          </a:bodyPr>
          <a:lstStyle/>
          <a:p>
            <a:pPr algn="ctr" rtl="1"/>
            <a:r>
              <a:rPr lang="x-none" sz="2400" b="1" dirty="0">
                <a:solidFill>
                  <a:schemeClr val="tx2">
                    <a:lumMod val="75000"/>
                  </a:schemeClr>
                </a:solidFill>
                <a:latin typeface="Calibri"/>
                <a:cs typeface="Calibri"/>
              </a:rPr>
              <a:t>التعلم الإلكتروني</a:t>
            </a:r>
            <a:endParaRPr lang="en-US" sz="2400" b="1" dirty="0">
              <a:solidFill>
                <a:schemeClr val="tx2">
                  <a:lumMod val="75000"/>
                </a:schemeClr>
              </a:solidFill>
              <a:latin typeface="Calibri"/>
              <a:cs typeface="Calibri"/>
            </a:endParaRPr>
          </a:p>
        </p:txBody>
      </p:sp>
      <p:sp>
        <p:nvSpPr>
          <p:cNvPr id="3" name="TextBox 2"/>
          <p:cNvSpPr txBox="1"/>
          <p:nvPr/>
        </p:nvSpPr>
        <p:spPr>
          <a:xfrm>
            <a:off x="574447" y="1598836"/>
            <a:ext cx="8187584" cy="707886"/>
          </a:xfrm>
          <a:prstGeom prst="rect">
            <a:avLst/>
          </a:prstGeom>
          <a:noFill/>
        </p:spPr>
        <p:txBody>
          <a:bodyPr wrap="square" rtlCol="0">
            <a:spAutoFit/>
          </a:bodyPr>
          <a:lstStyle/>
          <a:p>
            <a:pPr algn="ctr" rtl="1"/>
            <a:r>
              <a:rPr lang="x-none" sz="2000" b="1" dirty="0">
                <a:solidFill>
                  <a:schemeClr val="accent6">
                    <a:lumMod val="50000"/>
                  </a:schemeClr>
                </a:solidFill>
              </a:rPr>
              <a:t>يتفاوت استخدام التعلم الإلكتروني بنسب مختلفة في التعليم وتبعاً لنسبة الاستخدام تتحدد نوعية التعلم </a:t>
            </a:r>
            <a:r>
              <a:rPr lang="ar-SA" sz="2000" b="1" dirty="0">
                <a:solidFill>
                  <a:schemeClr val="accent6">
                    <a:lumMod val="50000"/>
                  </a:schemeClr>
                </a:solidFill>
              </a:rPr>
              <a:t>، </a:t>
            </a:r>
            <a:r>
              <a:rPr lang="x-none" sz="2000" b="1" dirty="0">
                <a:solidFill>
                  <a:schemeClr val="accent6">
                    <a:lumMod val="50000"/>
                  </a:schemeClr>
                </a:solidFill>
              </a:rPr>
              <a:t>والجدول الآتي يوضح هذه النسب ونوعية التعلم الممثل لها.</a:t>
            </a:r>
            <a:endParaRPr lang="en-US" sz="2000" b="1" dirty="0">
              <a:solidFill>
                <a:schemeClr val="accent6">
                  <a:lumMod val="50000"/>
                </a:schemeClr>
              </a:solidFill>
            </a:endParaRPr>
          </a:p>
        </p:txBody>
      </p:sp>
      <p:sp>
        <p:nvSpPr>
          <p:cNvPr id="4" name="TextBox 3"/>
          <p:cNvSpPr txBox="1"/>
          <p:nvPr/>
        </p:nvSpPr>
        <p:spPr>
          <a:xfrm>
            <a:off x="4005206" y="4395632"/>
            <a:ext cx="184666" cy="369332"/>
          </a:xfrm>
          <a:prstGeom prst="rect">
            <a:avLst/>
          </a:prstGeom>
          <a:noFill/>
        </p:spPr>
        <p:txBody>
          <a:bodyPr wrap="none" rtlCol="0">
            <a:spAutoFit/>
          </a:bodyPr>
          <a:lstStyle/>
          <a:p>
            <a:pPr algn="r" rtl="1"/>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842433056"/>
              </p:ext>
            </p:extLst>
          </p:nvPr>
        </p:nvGraphicFramePr>
        <p:xfrm>
          <a:off x="621481" y="2401735"/>
          <a:ext cx="7962321" cy="3825339"/>
        </p:xfrm>
        <a:graphic>
          <a:graphicData uri="http://schemas.openxmlformats.org/drawingml/2006/table">
            <a:tbl>
              <a:tblPr firstRow="1" bandRow="1">
                <a:tableStyleId>{46F890A9-2807-4EBB-B81D-B2AA78EC7F39}</a:tableStyleId>
              </a:tblPr>
              <a:tblGrid>
                <a:gridCol w="2012367">
                  <a:extLst>
                    <a:ext uri="{9D8B030D-6E8A-4147-A177-3AD203B41FA5}">
                      <a16:colId xmlns:a16="http://schemas.microsoft.com/office/drawing/2014/main" val="20000"/>
                    </a:ext>
                  </a:extLst>
                </a:gridCol>
                <a:gridCol w="3888062">
                  <a:extLst>
                    <a:ext uri="{9D8B030D-6E8A-4147-A177-3AD203B41FA5}">
                      <a16:colId xmlns:a16="http://schemas.microsoft.com/office/drawing/2014/main" val="20001"/>
                    </a:ext>
                  </a:extLst>
                </a:gridCol>
                <a:gridCol w="2061892">
                  <a:extLst>
                    <a:ext uri="{9D8B030D-6E8A-4147-A177-3AD203B41FA5}">
                      <a16:colId xmlns:a16="http://schemas.microsoft.com/office/drawing/2014/main" val="20002"/>
                    </a:ext>
                  </a:extLst>
                </a:gridCol>
              </a:tblGrid>
              <a:tr h="927695">
                <a:tc>
                  <a:txBody>
                    <a:bodyPr/>
                    <a:lstStyle/>
                    <a:p>
                      <a:pPr algn="ctr">
                        <a:lnSpc>
                          <a:spcPct val="115000"/>
                        </a:lnSpc>
                        <a:spcAft>
                          <a:spcPts val="0"/>
                        </a:spcAft>
                        <a:tabLst>
                          <a:tab pos="2233930" algn="l"/>
                        </a:tabLst>
                      </a:pPr>
                      <a:r>
                        <a:rPr lang="x-none" sz="1800" b="1" kern="1200" dirty="0">
                          <a:solidFill>
                            <a:srgbClr val="FFFFFF"/>
                          </a:solidFill>
                          <a:effectLst/>
                          <a:latin typeface="Calibri"/>
                          <a:ea typeface="Calibri"/>
                          <a:cs typeface="Simplified Arabic"/>
                        </a:rPr>
                        <a:t>نسبة المحتوى الإلكتروني</a:t>
                      </a:r>
                      <a:endParaRPr lang="en-US" sz="1800" b="1" dirty="0">
                        <a:effectLst/>
                        <a:latin typeface="Calibri"/>
                        <a:ea typeface="Calibri"/>
                        <a:cs typeface="Arial"/>
                      </a:endParaRPr>
                    </a:p>
                  </a:txBody>
                  <a:tcPr marL="68580" marR="68580" marT="0" marB="0" anchor="ctr"/>
                </a:tc>
                <a:tc>
                  <a:txBody>
                    <a:bodyPr/>
                    <a:lstStyle/>
                    <a:p>
                      <a:pPr algn="ctr">
                        <a:lnSpc>
                          <a:spcPct val="115000"/>
                        </a:lnSpc>
                        <a:spcAft>
                          <a:spcPts val="0"/>
                        </a:spcAft>
                        <a:tabLst>
                          <a:tab pos="2233930" algn="l"/>
                        </a:tabLst>
                      </a:pPr>
                      <a:r>
                        <a:rPr lang="x-none" sz="1800" b="1" kern="1200" dirty="0">
                          <a:solidFill>
                            <a:srgbClr val="FFFFFF"/>
                          </a:solidFill>
                          <a:effectLst/>
                          <a:latin typeface="Calibri"/>
                          <a:ea typeface="Calibri"/>
                          <a:cs typeface="Simplified Arabic"/>
                        </a:rPr>
                        <a:t>الوصف</a:t>
                      </a:r>
                      <a:endParaRPr lang="en-US" sz="1800" b="1" dirty="0">
                        <a:effectLst/>
                        <a:latin typeface="Calibri"/>
                        <a:ea typeface="Calibri"/>
                        <a:cs typeface="Arial"/>
                      </a:endParaRPr>
                    </a:p>
                  </a:txBody>
                  <a:tcPr marL="68580" marR="68580" marT="0" marB="0" anchor="ctr"/>
                </a:tc>
                <a:tc>
                  <a:txBody>
                    <a:bodyPr/>
                    <a:lstStyle/>
                    <a:p>
                      <a:pPr algn="ctr">
                        <a:lnSpc>
                          <a:spcPct val="115000"/>
                        </a:lnSpc>
                        <a:spcAft>
                          <a:spcPts val="0"/>
                        </a:spcAft>
                        <a:tabLst>
                          <a:tab pos="2233930" algn="l"/>
                        </a:tabLst>
                      </a:pPr>
                      <a:r>
                        <a:rPr lang="x-none" sz="1800" b="1" kern="1200" dirty="0">
                          <a:solidFill>
                            <a:srgbClr val="FFFFFF"/>
                          </a:solidFill>
                          <a:effectLst/>
                          <a:latin typeface="Calibri"/>
                          <a:ea typeface="Calibri"/>
                          <a:cs typeface="Simplified Arabic"/>
                        </a:rPr>
                        <a:t>نوع التعلم</a:t>
                      </a:r>
                      <a:endParaRPr lang="en-US" sz="1800" b="1" dirty="0">
                        <a:effectLst/>
                        <a:latin typeface="Calibri"/>
                        <a:ea typeface="Calibri"/>
                        <a:cs typeface="Arial"/>
                      </a:endParaRPr>
                    </a:p>
                  </a:txBody>
                  <a:tcPr marL="68580" marR="68580" marT="0" marB="0" anchor="ctr"/>
                </a:tc>
                <a:extLst>
                  <a:ext uri="{0D108BD9-81ED-4DB2-BD59-A6C34878D82A}">
                    <a16:rowId xmlns:a16="http://schemas.microsoft.com/office/drawing/2014/main" val="10000"/>
                  </a:ext>
                </a:extLst>
              </a:tr>
              <a:tr h="724411">
                <a:tc>
                  <a:txBody>
                    <a:bodyPr/>
                    <a:lstStyle/>
                    <a:p>
                      <a:pPr algn="ctr">
                        <a:lnSpc>
                          <a:spcPct val="115000"/>
                        </a:lnSpc>
                        <a:spcAft>
                          <a:spcPts val="0"/>
                        </a:spcAft>
                        <a:tabLst>
                          <a:tab pos="2233930" algn="l"/>
                        </a:tabLst>
                      </a:pPr>
                      <a:r>
                        <a:rPr lang="x-none" sz="1800" b="1" kern="1200">
                          <a:solidFill>
                            <a:srgbClr val="000000"/>
                          </a:solidFill>
                          <a:effectLst/>
                          <a:latin typeface="Calibri"/>
                          <a:ea typeface="Calibri"/>
                          <a:cs typeface="Simplified Arabic"/>
                        </a:rPr>
                        <a:t>0%</a:t>
                      </a:r>
                      <a:endParaRPr lang="en-US" sz="1800">
                        <a:effectLst/>
                        <a:latin typeface="Calibri"/>
                        <a:ea typeface="Calibri"/>
                        <a:cs typeface="Arial"/>
                      </a:endParaRPr>
                    </a:p>
                  </a:txBody>
                  <a:tcPr marL="68580" marR="68580" marT="0" marB="0"/>
                </a:tc>
                <a:tc>
                  <a:txBody>
                    <a:bodyPr/>
                    <a:lstStyle/>
                    <a:p>
                      <a:pPr algn="ctr">
                        <a:lnSpc>
                          <a:spcPct val="115000"/>
                        </a:lnSpc>
                        <a:spcAft>
                          <a:spcPts val="0"/>
                        </a:spcAft>
                        <a:tabLst>
                          <a:tab pos="2233930" algn="l"/>
                        </a:tabLst>
                      </a:pPr>
                      <a:r>
                        <a:rPr lang="x-none" sz="1600" b="0" kern="1200" dirty="0">
                          <a:solidFill>
                            <a:srgbClr val="000000"/>
                          </a:solidFill>
                          <a:effectLst/>
                          <a:latin typeface="Calibri"/>
                          <a:ea typeface="Calibri"/>
                          <a:cs typeface="Calibri"/>
                        </a:rPr>
                        <a:t>لا يستخدم الإنترنت في عرض المحتوى </a:t>
                      </a:r>
                      <a:r>
                        <a:rPr lang="ar-SA" sz="1600" b="0" kern="1200" dirty="0">
                          <a:solidFill>
                            <a:srgbClr val="000000"/>
                          </a:solidFill>
                          <a:effectLst/>
                          <a:latin typeface="Calibri"/>
                          <a:ea typeface="Calibri"/>
                          <a:cs typeface="Calibri"/>
                        </a:rPr>
                        <a:t>و</a:t>
                      </a:r>
                      <a:r>
                        <a:rPr lang="x-none" sz="1600" b="0" kern="1200" dirty="0">
                          <a:solidFill>
                            <a:srgbClr val="000000"/>
                          </a:solidFill>
                          <a:effectLst/>
                          <a:latin typeface="Calibri"/>
                          <a:ea typeface="Calibri"/>
                          <a:cs typeface="Calibri"/>
                        </a:rPr>
                        <a:t>الأنشطة</a:t>
                      </a:r>
                      <a:endParaRPr lang="en-US" sz="1600" b="0" dirty="0">
                        <a:effectLst/>
                        <a:latin typeface="Calibri"/>
                        <a:ea typeface="Calibri"/>
                        <a:cs typeface="Calibri"/>
                      </a:endParaRPr>
                    </a:p>
                  </a:txBody>
                  <a:tcPr marL="68580" marR="68580" marT="0" marB="0"/>
                </a:tc>
                <a:tc>
                  <a:txBody>
                    <a:bodyPr/>
                    <a:lstStyle/>
                    <a:p>
                      <a:pPr algn="ctr">
                        <a:lnSpc>
                          <a:spcPct val="115000"/>
                        </a:lnSpc>
                        <a:spcAft>
                          <a:spcPts val="0"/>
                        </a:spcAft>
                        <a:tabLst>
                          <a:tab pos="2233930" algn="l"/>
                        </a:tabLst>
                      </a:pPr>
                      <a:r>
                        <a:rPr lang="x-none" sz="2000" b="0" kern="1200">
                          <a:solidFill>
                            <a:srgbClr val="000000"/>
                          </a:solidFill>
                          <a:effectLst/>
                          <a:latin typeface="Calibri"/>
                          <a:ea typeface="Calibri"/>
                          <a:cs typeface="Simplified Arabic"/>
                        </a:rPr>
                        <a:t>مقرر تقليدي</a:t>
                      </a:r>
                      <a:endParaRPr lang="en-US" sz="2000" b="0">
                        <a:effectLst/>
                        <a:latin typeface="Calibri"/>
                        <a:ea typeface="Calibri"/>
                        <a:cs typeface="Arial"/>
                      </a:endParaRPr>
                    </a:p>
                  </a:txBody>
                  <a:tcPr marL="68580" marR="68580" marT="0" marB="0"/>
                </a:tc>
                <a:extLst>
                  <a:ext uri="{0D108BD9-81ED-4DB2-BD59-A6C34878D82A}">
                    <a16:rowId xmlns:a16="http://schemas.microsoft.com/office/drawing/2014/main" val="10001"/>
                  </a:ext>
                </a:extLst>
              </a:tr>
              <a:tr h="724411">
                <a:tc>
                  <a:txBody>
                    <a:bodyPr/>
                    <a:lstStyle/>
                    <a:p>
                      <a:pPr algn="ctr">
                        <a:lnSpc>
                          <a:spcPct val="115000"/>
                        </a:lnSpc>
                        <a:spcAft>
                          <a:spcPts val="0"/>
                        </a:spcAft>
                        <a:tabLst>
                          <a:tab pos="2233930" algn="l"/>
                        </a:tabLst>
                      </a:pPr>
                      <a:r>
                        <a:rPr lang="x-none" sz="1800" b="1" kern="1200">
                          <a:solidFill>
                            <a:srgbClr val="000000"/>
                          </a:solidFill>
                          <a:effectLst/>
                          <a:latin typeface="Calibri"/>
                          <a:ea typeface="Calibri"/>
                          <a:cs typeface="Simplified Arabic"/>
                        </a:rPr>
                        <a:t>1%-29%</a:t>
                      </a:r>
                      <a:endParaRPr lang="en-US" sz="1800">
                        <a:effectLst/>
                        <a:latin typeface="Calibri"/>
                        <a:ea typeface="Calibri"/>
                        <a:cs typeface="Arial"/>
                      </a:endParaRPr>
                    </a:p>
                  </a:txBody>
                  <a:tcPr marL="68580" marR="68580" marT="0" marB="0"/>
                </a:tc>
                <a:tc>
                  <a:txBody>
                    <a:bodyPr/>
                    <a:lstStyle/>
                    <a:p>
                      <a:pPr algn="ctr">
                        <a:lnSpc>
                          <a:spcPct val="115000"/>
                        </a:lnSpc>
                        <a:spcAft>
                          <a:spcPts val="0"/>
                        </a:spcAft>
                        <a:tabLst>
                          <a:tab pos="2233930" algn="l"/>
                        </a:tabLst>
                      </a:pPr>
                      <a:r>
                        <a:rPr lang="x-none" sz="1600" b="0" kern="1200" dirty="0">
                          <a:solidFill>
                            <a:srgbClr val="000000"/>
                          </a:solidFill>
                          <a:effectLst/>
                          <a:latin typeface="Calibri"/>
                          <a:ea typeface="Calibri"/>
                          <a:cs typeface="Calibri"/>
                        </a:rPr>
                        <a:t>يستخدم نظام إدارة التعلم في توصيل المقرر للطلاب </a:t>
                      </a:r>
                      <a:r>
                        <a:rPr lang="ar-SA" sz="1600" b="0" kern="1200" dirty="0">
                          <a:solidFill>
                            <a:srgbClr val="000000"/>
                          </a:solidFill>
                          <a:effectLst/>
                          <a:latin typeface="Calibri"/>
                          <a:ea typeface="Calibri"/>
                          <a:cs typeface="Calibri"/>
                        </a:rPr>
                        <a:t>و</a:t>
                      </a:r>
                      <a:r>
                        <a:rPr lang="x-none" sz="1600" b="0" kern="1200" dirty="0">
                          <a:solidFill>
                            <a:srgbClr val="000000"/>
                          </a:solidFill>
                          <a:effectLst/>
                          <a:latin typeface="Calibri"/>
                          <a:ea typeface="Calibri"/>
                          <a:cs typeface="Calibri"/>
                        </a:rPr>
                        <a:t>باقي الأنشطة وجها لوجه</a:t>
                      </a:r>
                      <a:endParaRPr lang="en-US" sz="1600" b="0" dirty="0">
                        <a:effectLst/>
                        <a:latin typeface="Calibri"/>
                        <a:ea typeface="Calibri"/>
                        <a:cs typeface="Calibri"/>
                      </a:endParaRPr>
                    </a:p>
                  </a:txBody>
                  <a:tcPr marL="68580" marR="68580" marT="0" marB="0"/>
                </a:tc>
                <a:tc>
                  <a:txBody>
                    <a:bodyPr/>
                    <a:lstStyle/>
                    <a:p>
                      <a:pPr algn="ctr">
                        <a:lnSpc>
                          <a:spcPct val="115000"/>
                        </a:lnSpc>
                        <a:spcAft>
                          <a:spcPts val="0"/>
                        </a:spcAft>
                        <a:tabLst>
                          <a:tab pos="2233930" algn="l"/>
                        </a:tabLst>
                      </a:pPr>
                      <a:r>
                        <a:rPr lang="x-none" sz="2000" b="0" kern="1200">
                          <a:solidFill>
                            <a:srgbClr val="000000"/>
                          </a:solidFill>
                          <a:effectLst/>
                          <a:latin typeface="Calibri"/>
                          <a:ea typeface="Calibri"/>
                          <a:cs typeface="Simplified Arabic"/>
                        </a:rPr>
                        <a:t>مقرر معزز بالإنترنت</a:t>
                      </a:r>
                      <a:endParaRPr lang="en-US" sz="2000" b="0">
                        <a:effectLst/>
                        <a:latin typeface="Calibri"/>
                        <a:ea typeface="Calibri"/>
                        <a:cs typeface="Arial"/>
                      </a:endParaRPr>
                    </a:p>
                  </a:txBody>
                  <a:tcPr marL="68580" marR="68580" marT="0" marB="0"/>
                </a:tc>
                <a:extLst>
                  <a:ext uri="{0D108BD9-81ED-4DB2-BD59-A6C34878D82A}">
                    <a16:rowId xmlns:a16="http://schemas.microsoft.com/office/drawing/2014/main" val="10002"/>
                  </a:ext>
                </a:extLst>
              </a:tr>
              <a:tr h="724411">
                <a:tc>
                  <a:txBody>
                    <a:bodyPr/>
                    <a:lstStyle/>
                    <a:p>
                      <a:pPr algn="ctr">
                        <a:lnSpc>
                          <a:spcPct val="115000"/>
                        </a:lnSpc>
                        <a:spcAft>
                          <a:spcPts val="0"/>
                        </a:spcAft>
                        <a:tabLst>
                          <a:tab pos="2233930" algn="l"/>
                        </a:tabLst>
                      </a:pPr>
                      <a:r>
                        <a:rPr lang="x-none" sz="1800" b="1" kern="1200">
                          <a:solidFill>
                            <a:srgbClr val="000000"/>
                          </a:solidFill>
                          <a:effectLst/>
                          <a:latin typeface="Calibri"/>
                          <a:ea typeface="Calibri"/>
                          <a:cs typeface="Simplified Arabic"/>
                        </a:rPr>
                        <a:t>30%-79%</a:t>
                      </a:r>
                      <a:endParaRPr lang="en-US" sz="1800">
                        <a:effectLst/>
                        <a:latin typeface="Calibri"/>
                        <a:ea typeface="Calibri"/>
                        <a:cs typeface="Arial"/>
                      </a:endParaRPr>
                    </a:p>
                  </a:txBody>
                  <a:tcPr marL="68580" marR="68580" marT="0" marB="0"/>
                </a:tc>
                <a:tc>
                  <a:txBody>
                    <a:bodyPr/>
                    <a:lstStyle/>
                    <a:p>
                      <a:pPr algn="ctr">
                        <a:lnSpc>
                          <a:spcPct val="115000"/>
                        </a:lnSpc>
                        <a:spcAft>
                          <a:spcPts val="0"/>
                        </a:spcAft>
                        <a:tabLst>
                          <a:tab pos="2233930" algn="l"/>
                        </a:tabLst>
                      </a:pPr>
                      <a:r>
                        <a:rPr lang="x-none" sz="1600" b="0" kern="1200" dirty="0">
                          <a:solidFill>
                            <a:srgbClr val="000000"/>
                          </a:solidFill>
                          <a:effectLst/>
                          <a:latin typeface="Calibri"/>
                          <a:ea typeface="Calibri"/>
                          <a:cs typeface="Calibri"/>
                        </a:rPr>
                        <a:t>يقسم المحتوى والنشاط بين ما يمارس وجهاً لوجه وما يؤدى </a:t>
                      </a:r>
                      <a:r>
                        <a:rPr lang="x-none" sz="1600" b="0" kern="1200">
                          <a:solidFill>
                            <a:srgbClr val="000000"/>
                          </a:solidFill>
                          <a:effectLst/>
                          <a:latin typeface="Calibri"/>
                          <a:ea typeface="Calibri"/>
                          <a:cs typeface="Calibri"/>
                        </a:rPr>
                        <a:t>عبر الإنترنت</a:t>
                      </a:r>
                      <a:endParaRPr lang="en-US" sz="1600" b="0" dirty="0">
                        <a:effectLst/>
                        <a:latin typeface="Calibri"/>
                        <a:ea typeface="Calibri"/>
                        <a:cs typeface="Calibri"/>
                      </a:endParaRPr>
                    </a:p>
                  </a:txBody>
                  <a:tcPr marL="68580" marR="68580" marT="0" marB="0"/>
                </a:tc>
                <a:tc>
                  <a:txBody>
                    <a:bodyPr/>
                    <a:lstStyle/>
                    <a:p>
                      <a:pPr algn="ctr">
                        <a:lnSpc>
                          <a:spcPct val="115000"/>
                        </a:lnSpc>
                        <a:spcAft>
                          <a:spcPts val="0"/>
                        </a:spcAft>
                        <a:tabLst>
                          <a:tab pos="2233930" algn="l"/>
                        </a:tabLst>
                      </a:pPr>
                      <a:r>
                        <a:rPr lang="x-none" sz="2000" b="0" kern="1200">
                          <a:solidFill>
                            <a:srgbClr val="000000"/>
                          </a:solidFill>
                          <a:effectLst/>
                          <a:latin typeface="Calibri"/>
                          <a:ea typeface="Calibri"/>
                          <a:cs typeface="Simplified Arabic"/>
                        </a:rPr>
                        <a:t>مدمج</a:t>
                      </a:r>
                      <a:endParaRPr lang="en-US" sz="2000" b="0">
                        <a:effectLst/>
                        <a:latin typeface="Calibri"/>
                        <a:ea typeface="Calibri"/>
                        <a:cs typeface="Arial"/>
                      </a:endParaRPr>
                    </a:p>
                  </a:txBody>
                  <a:tcPr marL="68580" marR="68580" marT="0" marB="0"/>
                </a:tc>
                <a:extLst>
                  <a:ext uri="{0D108BD9-81ED-4DB2-BD59-A6C34878D82A}">
                    <a16:rowId xmlns:a16="http://schemas.microsoft.com/office/drawing/2014/main" val="10003"/>
                  </a:ext>
                </a:extLst>
              </a:tr>
              <a:tr h="724411">
                <a:tc>
                  <a:txBody>
                    <a:bodyPr/>
                    <a:lstStyle/>
                    <a:p>
                      <a:pPr algn="ctr">
                        <a:lnSpc>
                          <a:spcPct val="115000"/>
                        </a:lnSpc>
                        <a:spcAft>
                          <a:spcPts val="0"/>
                        </a:spcAft>
                        <a:tabLst>
                          <a:tab pos="2233930" algn="l"/>
                        </a:tabLst>
                      </a:pPr>
                      <a:r>
                        <a:rPr lang="x-none" sz="1800" b="1" kern="1200" dirty="0">
                          <a:solidFill>
                            <a:srgbClr val="000000"/>
                          </a:solidFill>
                          <a:effectLst/>
                          <a:latin typeface="Calibri"/>
                          <a:ea typeface="Calibri"/>
                          <a:cs typeface="Simplified Arabic"/>
                        </a:rPr>
                        <a:t>80% +</a:t>
                      </a:r>
                      <a:endParaRPr lang="en-US" sz="1800" dirty="0">
                        <a:effectLst/>
                        <a:latin typeface="Calibri"/>
                        <a:ea typeface="Calibri"/>
                        <a:cs typeface="Arial"/>
                      </a:endParaRPr>
                    </a:p>
                  </a:txBody>
                  <a:tcPr marL="68580" marR="68580" marT="0" marB="0"/>
                </a:tc>
                <a:tc>
                  <a:txBody>
                    <a:bodyPr/>
                    <a:lstStyle/>
                    <a:p>
                      <a:pPr algn="ctr">
                        <a:lnSpc>
                          <a:spcPct val="115000"/>
                        </a:lnSpc>
                        <a:spcAft>
                          <a:spcPts val="0"/>
                        </a:spcAft>
                        <a:tabLst>
                          <a:tab pos="2233930" algn="l"/>
                        </a:tabLst>
                      </a:pPr>
                      <a:r>
                        <a:rPr lang="x-none" sz="1600" b="0" kern="1200" dirty="0">
                          <a:solidFill>
                            <a:srgbClr val="000000"/>
                          </a:solidFill>
                          <a:effectLst/>
                          <a:latin typeface="Calibri"/>
                          <a:ea typeface="Calibri"/>
                          <a:cs typeface="Calibri"/>
                        </a:rPr>
                        <a:t>تعد الإنترنت بيئة التعلم الأساسية </a:t>
                      </a:r>
                      <a:r>
                        <a:rPr lang="ar-SA" sz="1600" b="0" kern="1200" dirty="0">
                          <a:solidFill>
                            <a:srgbClr val="000000"/>
                          </a:solidFill>
                          <a:effectLst/>
                          <a:latin typeface="Calibri"/>
                          <a:ea typeface="Calibri"/>
                          <a:cs typeface="Calibri"/>
                        </a:rPr>
                        <a:t>لكن </a:t>
                      </a:r>
                      <a:r>
                        <a:rPr lang="x-none" sz="1600" b="0" kern="1200" dirty="0">
                          <a:solidFill>
                            <a:srgbClr val="000000"/>
                          </a:solidFill>
                          <a:effectLst/>
                          <a:latin typeface="Calibri"/>
                          <a:ea typeface="Calibri"/>
                          <a:cs typeface="Calibri"/>
                        </a:rPr>
                        <a:t>قد يتطلب النظام التعليمي أداء الاختبارات وجها لوجه</a:t>
                      </a:r>
                      <a:endParaRPr lang="en-US" sz="1600" b="0" dirty="0">
                        <a:effectLst/>
                        <a:latin typeface="Calibri"/>
                        <a:ea typeface="Calibri"/>
                        <a:cs typeface="Calibri"/>
                      </a:endParaRPr>
                    </a:p>
                  </a:txBody>
                  <a:tcPr marL="68580" marR="68580" marT="0" marB="0"/>
                </a:tc>
                <a:tc>
                  <a:txBody>
                    <a:bodyPr/>
                    <a:lstStyle/>
                    <a:p>
                      <a:pPr algn="ctr">
                        <a:lnSpc>
                          <a:spcPct val="115000"/>
                        </a:lnSpc>
                        <a:spcAft>
                          <a:spcPts val="0"/>
                        </a:spcAft>
                        <a:tabLst>
                          <a:tab pos="2233930" algn="l"/>
                        </a:tabLst>
                      </a:pPr>
                      <a:r>
                        <a:rPr lang="x-none" sz="2000" b="0" kern="1200" dirty="0">
                          <a:solidFill>
                            <a:srgbClr val="000000"/>
                          </a:solidFill>
                          <a:effectLst/>
                          <a:latin typeface="Calibri"/>
                          <a:ea typeface="Calibri"/>
                          <a:cs typeface="Simplified Arabic"/>
                        </a:rPr>
                        <a:t>على الخط المباشر</a:t>
                      </a:r>
                      <a:endParaRPr lang="en-US" sz="2000" b="0" dirty="0">
                        <a:effectLst/>
                        <a:latin typeface="Calibri"/>
                        <a:ea typeface="Calibri"/>
                        <a:cs typeface="Arial"/>
                      </a:endParaRPr>
                    </a:p>
                  </a:txBody>
                  <a:tcPr marL="68580" marR="68580" marT="0" marB="0"/>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1207676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11560" y="2017304"/>
            <a:ext cx="4107418" cy="4649162"/>
          </a:xfrm>
          <a:prstGeom prst="rect">
            <a:avLst/>
          </a:prstGeom>
          <a:solidFill>
            <a:schemeClr val="accent1">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x-none" sz="2000" b="1" dirty="0">
                <a:solidFill>
                  <a:schemeClr val="bg1"/>
                </a:solidFill>
                <a:latin typeface="Calibri"/>
                <a:cs typeface="Calibri"/>
              </a:rPr>
              <a:t>الحضور كاملاً في القاعات  الدراسية</a:t>
            </a:r>
          </a:p>
          <a:p>
            <a:pPr algn="ctr" rtl="1"/>
            <a:r>
              <a:rPr lang="ar-SA" sz="2000" b="1" dirty="0">
                <a:solidFill>
                  <a:schemeClr val="bg1"/>
                </a:solidFill>
                <a:latin typeface="Calibri"/>
                <a:cs typeface="Calibri"/>
              </a:rPr>
              <a:t>ي</a:t>
            </a:r>
            <a:r>
              <a:rPr lang="x-none" sz="2000" b="1">
                <a:solidFill>
                  <a:schemeClr val="bg1"/>
                </a:solidFill>
                <a:latin typeface="Calibri"/>
                <a:cs typeface="Calibri"/>
              </a:rPr>
              <a:t>ستخدم التعلم </a:t>
            </a:r>
            <a:r>
              <a:rPr lang="x-none" sz="2000" b="1" dirty="0">
                <a:solidFill>
                  <a:schemeClr val="bg1"/>
                </a:solidFill>
                <a:latin typeface="Calibri"/>
                <a:cs typeface="Calibri"/>
              </a:rPr>
              <a:t>الإلكتروني لدعم عمليتي التعليم والتعلًم.</a:t>
            </a:r>
          </a:p>
          <a:p>
            <a:pPr algn="ctr" rtl="1"/>
            <a:r>
              <a:rPr lang="x-none" sz="2000" b="1">
                <a:solidFill>
                  <a:schemeClr val="bg1"/>
                </a:solidFill>
                <a:latin typeface="Calibri"/>
                <a:cs typeface="Calibri"/>
              </a:rPr>
              <a:t>ويمكن أن يطلق عليه التعلم الم</a:t>
            </a:r>
            <a:r>
              <a:rPr lang="ar-SA" sz="2000" b="1" dirty="0">
                <a:solidFill>
                  <a:schemeClr val="bg1"/>
                </a:solidFill>
                <a:latin typeface="Calibri"/>
                <a:cs typeface="Calibri"/>
              </a:rPr>
              <a:t>عزز</a:t>
            </a:r>
            <a:r>
              <a:rPr lang="x-none" sz="2000" b="1">
                <a:solidFill>
                  <a:schemeClr val="bg1"/>
                </a:solidFill>
                <a:latin typeface="Calibri"/>
                <a:cs typeface="Calibri"/>
              </a:rPr>
              <a:t> بالإنترنت</a:t>
            </a:r>
            <a:endParaRPr lang="en-GB" sz="2000" b="1" dirty="0">
              <a:solidFill>
                <a:schemeClr val="bg1"/>
              </a:solidFill>
              <a:latin typeface="Calibri"/>
              <a:cs typeface="Calibri"/>
            </a:endParaRPr>
          </a:p>
          <a:p>
            <a:pPr algn="ctr" rtl="1"/>
            <a:r>
              <a:rPr lang="x-none" sz="2000">
                <a:solidFill>
                  <a:schemeClr val="bg1"/>
                </a:solidFill>
              </a:rPr>
              <a:t> </a:t>
            </a:r>
            <a:endParaRPr lang="en-US" sz="2000" dirty="0">
              <a:solidFill>
                <a:schemeClr val="bg1"/>
              </a:solidFill>
            </a:endParaRPr>
          </a:p>
          <a:p>
            <a:pPr algn="ctr" rtl="1"/>
            <a:r>
              <a:rPr lang="x-none" sz="2400" b="1">
                <a:solidFill>
                  <a:srgbClr val="FFFF00"/>
                </a:solidFill>
                <a:latin typeface="Calibri"/>
                <a:cs typeface="Calibri"/>
              </a:rPr>
              <a:t>أمثلة</a:t>
            </a:r>
            <a:endParaRPr lang="ar-SA" sz="2400" b="1" dirty="0">
              <a:solidFill>
                <a:srgbClr val="FFFF00"/>
              </a:solidFill>
              <a:latin typeface="Calibri"/>
              <a:cs typeface="Calibri"/>
            </a:endParaRPr>
          </a:p>
          <a:p>
            <a:pPr algn="ctr" rtl="1"/>
            <a:r>
              <a:rPr lang="x-none" sz="2000" b="1">
                <a:solidFill>
                  <a:schemeClr val="bg1"/>
                </a:solidFill>
                <a:latin typeface="Calibri"/>
                <a:cs typeface="Calibri"/>
              </a:rPr>
              <a:t>توجيه </a:t>
            </a:r>
            <a:r>
              <a:rPr lang="x-none" sz="2000" b="1" dirty="0">
                <a:solidFill>
                  <a:schemeClr val="bg1"/>
                </a:solidFill>
                <a:latin typeface="Calibri"/>
                <a:cs typeface="Calibri"/>
              </a:rPr>
              <a:t>الطلاب إلى تحضير الدرس القادم بالاطلاع على بعض المواقع </a:t>
            </a:r>
            <a:r>
              <a:rPr lang="x-none" sz="2000" b="1">
                <a:solidFill>
                  <a:schemeClr val="bg1"/>
                </a:solidFill>
                <a:latin typeface="Calibri"/>
                <a:cs typeface="Calibri"/>
              </a:rPr>
              <a:t>بالإنترنت</a:t>
            </a:r>
            <a:r>
              <a:rPr lang="en-US" sz="2000" b="1" dirty="0">
                <a:solidFill>
                  <a:schemeClr val="bg1"/>
                </a:solidFill>
                <a:latin typeface="Calibri"/>
                <a:cs typeface="Calibri"/>
              </a:rPr>
              <a:t>.</a:t>
            </a:r>
            <a:endParaRPr lang="ar-SA" sz="2000" b="1" dirty="0">
              <a:solidFill>
                <a:schemeClr val="bg1"/>
              </a:solidFill>
              <a:latin typeface="Calibri"/>
              <a:cs typeface="Calibri"/>
            </a:endParaRPr>
          </a:p>
          <a:p>
            <a:pPr algn="ctr" rtl="1"/>
            <a:endParaRPr lang="en-US" sz="2000" b="1" dirty="0">
              <a:solidFill>
                <a:schemeClr val="bg1"/>
              </a:solidFill>
              <a:latin typeface="Calibri"/>
              <a:cs typeface="Calibri"/>
            </a:endParaRPr>
          </a:p>
          <a:p>
            <a:pPr algn="ctr" rtl="1"/>
            <a:r>
              <a:rPr lang="x-none" sz="2000" b="1" dirty="0">
                <a:solidFill>
                  <a:schemeClr val="bg1"/>
                </a:solidFill>
                <a:latin typeface="Calibri"/>
                <a:cs typeface="Calibri"/>
              </a:rPr>
              <a:t>وضع الجداول المدرسية، على أحد مواقع الإنترنت</a:t>
            </a:r>
            <a:r>
              <a:rPr lang="en-US" sz="2000" b="1" dirty="0">
                <a:solidFill>
                  <a:schemeClr val="bg1"/>
                </a:solidFill>
                <a:latin typeface="Calibri"/>
                <a:cs typeface="Calibri"/>
              </a:rPr>
              <a:t>.</a:t>
            </a:r>
          </a:p>
        </p:txBody>
      </p:sp>
      <p:sp>
        <p:nvSpPr>
          <p:cNvPr id="17" name="Rectangle 16"/>
          <p:cNvSpPr/>
          <p:nvPr/>
        </p:nvSpPr>
        <p:spPr>
          <a:xfrm>
            <a:off x="611560" y="1569576"/>
            <a:ext cx="4107418" cy="504056"/>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KW" sz="2000" b="1" dirty="0">
                <a:solidFill>
                  <a:schemeClr val="tx2">
                    <a:lumMod val="75000"/>
                  </a:schemeClr>
                </a:solidFill>
                <a:latin typeface="Calibri"/>
                <a:cs typeface="Calibri"/>
              </a:rPr>
              <a:t>التعلم الإلكتروني الداعم</a:t>
            </a:r>
            <a:r>
              <a:rPr lang="en-US" sz="2000" b="1" dirty="0">
                <a:solidFill>
                  <a:schemeClr val="tx2">
                    <a:lumMod val="75000"/>
                  </a:schemeClr>
                </a:solidFill>
                <a:latin typeface="Calibri"/>
                <a:cs typeface="Calibri"/>
              </a:rPr>
              <a:t>Enhanced </a:t>
            </a:r>
            <a:endParaRPr lang="en-US" sz="2000" dirty="0">
              <a:solidFill>
                <a:schemeClr val="tx2">
                  <a:lumMod val="75000"/>
                </a:schemeClr>
              </a:solidFill>
              <a:latin typeface="Calibri"/>
              <a:cs typeface="Calibri"/>
            </a:endParaRPr>
          </a:p>
        </p:txBody>
      </p:sp>
      <p:sp>
        <p:nvSpPr>
          <p:cNvPr id="19" name="Rectangle 18"/>
          <p:cNvSpPr/>
          <p:nvPr/>
        </p:nvSpPr>
        <p:spPr>
          <a:xfrm>
            <a:off x="40652" y="204320"/>
            <a:ext cx="9071992" cy="617205"/>
          </a:xfrm>
          <a:prstGeom prst="rect">
            <a:avLst/>
          </a:prstGeom>
          <a:solidFill>
            <a:schemeClr val="accent5">
              <a:alpha val="43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latin typeface="Calibri"/>
              <a:cs typeface="Calibri"/>
            </a:endParaRPr>
          </a:p>
        </p:txBody>
      </p:sp>
      <p:sp>
        <p:nvSpPr>
          <p:cNvPr id="20" name="TextBox 19"/>
          <p:cNvSpPr txBox="1"/>
          <p:nvPr/>
        </p:nvSpPr>
        <p:spPr>
          <a:xfrm>
            <a:off x="1261157" y="282625"/>
            <a:ext cx="1786065" cy="461665"/>
          </a:xfrm>
          <a:prstGeom prst="rect">
            <a:avLst/>
          </a:prstGeom>
          <a:noFill/>
        </p:spPr>
        <p:txBody>
          <a:bodyPr wrap="none" rtlCol="0">
            <a:spAutoFit/>
          </a:bodyPr>
          <a:lstStyle/>
          <a:p>
            <a:pPr algn="r" rtl="1"/>
            <a:r>
              <a:rPr lang="x-none" sz="2400" b="1" dirty="0">
                <a:solidFill>
                  <a:schemeClr val="bg1">
                    <a:lumMod val="75000"/>
                  </a:schemeClr>
                </a:solidFill>
                <a:latin typeface="Calibri"/>
                <a:cs typeface="Calibri"/>
              </a:rPr>
              <a:t>التعلم الالكتروني</a:t>
            </a:r>
            <a:endParaRPr lang="en-US" b="1" dirty="0">
              <a:solidFill>
                <a:schemeClr val="bg1">
                  <a:lumMod val="75000"/>
                </a:schemeClr>
              </a:solidFill>
              <a:latin typeface="Calibri"/>
              <a:cs typeface="Calibri"/>
            </a:endParaRPr>
          </a:p>
        </p:txBody>
      </p:sp>
      <p:grpSp>
        <p:nvGrpSpPr>
          <p:cNvPr id="21" name="Group 9"/>
          <p:cNvGrpSpPr>
            <a:grpSpLocks/>
          </p:cNvGrpSpPr>
          <p:nvPr/>
        </p:nvGrpSpPr>
        <p:grpSpPr bwMode="auto">
          <a:xfrm>
            <a:off x="107504" y="188640"/>
            <a:ext cx="647700" cy="454025"/>
            <a:chOff x="0" y="0"/>
            <a:chExt cx="408" cy="286"/>
          </a:xfrm>
        </p:grpSpPr>
        <p:sp>
          <p:nvSpPr>
            <p:cNvPr id="22"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pPr algn="r" rtl="1"/>
              <a:endParaRPr lang="en-US">
                <a:latin typeface="Calibri"/>
                <a:cs typeface="Calibri"/>
                <a:sym typeface="宋体" pitchFamily="2" charset="-122"/>
              </a:endParaRPr>
            </a:p>
          </p:txBody>
        </p:sp>
        <p:sp>
          <p:nvSpPr>
            <p:cNvPr id="23"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pPr algn="r" rtl="1"/>
              <a:endParaRPr lang="en-US">
                <a:latin typeface="Calibri"/>
                <a:cs typeface="Calibri"/>
                <a:sym typeface="宋体" pitchFamily="2" charset="-122"/>
              </a:endParaRPr>
            </a:p>
          </p:txBody>
        </p:sp>
      </p:grpSp>
      <p:sp>
        <p:nvSpPr>
          <p:cNvPr id="24" name="Rectangle 23"/>
          <p:cNvSpPr/>
          <p:nvPr/>
        </p:nvSpPr>
        <p:spPr>
          <a:xfrm>
            <a:off x="6310451" y="268795"/>
            <a:ext cx="2379177" cy="461665"/>
          </a:xfrm>
          <a:prstGeom prst="rect">
            <a:avLst/>
          </a:prstGeom>
        </p:spPr>
        <p:txBody>
          <a:bodyPr wrap="none">
            <a:spAutoFit/>
          </a:bodyPr>
          <a:lstStyle/>
          <a:p>
            <a:pPr algn="ctr" rtl="1"/>
            <a:r>
              <a:rPr lang="x-none" sz="2400" b="1" dirty="0">
                <a:solidFill>
                  <a:schemeClr val="tx2">
                    <a:lumMod val="75000"/>
                  </a:schemeClr>
                </a:solidFill>
                <a:latin typeface="Calibri"/>
                <a:cs typeface="Calibri"/>
              </a:rPr>
              <a:t>أنواع التعلم الإلكتروني</a:t>
            </a:r>
            <a:endParaRPr lang="en-US" sz="2400" b="1" dirty="0">
              <a:solidFill>
                <a:schemeClr val="tx2">
                  <a:lumMod val="75000"/>
                </a:schemeClr>
              </a:solidFill>
              <a:latin typeface="Calibri"/>
              <a:cs typeface="Calibri"/>
            </a:endParaRPr>
          </a:p>
        </p:txBody>
      </p:sp>
      <p:sp>
        <p:nvSpPr>
          <p:cNvPr id="3" name="Rectangle 2"/>
          <p:cNvSpPr/>
          <p:nvPr/>
        </p:nvSpPr>
        <p:spPr>
          <a:xfrm>
            <a:off x="1849965" y="934266"/>
            <a:ext cx="6114291" cy="400110"/>
          </a:xfrm>
          <a:prstGeom prst="rect">
            <a:avLst/>
          </a:prstGeom>
        </p:spPr>
        <p:txBody>
          <a:bodyPr wrap="square">
            <a:spAutoFit/>
          </a:bodyPr>
          <a:lstStyle/>
          <a:p>
            <a:pPr algn="ctr" rtl="1"/>
            <a:r>
              <a:rPr lang="ar-KW" sz="2000" b="1" dirty="0">
                <a:solidFill>
                  <a:schemeClr val="tx2">
                    <a:lumMod val="75000"/>
                  </a:schemeClr>
                </a:solidFill>
                <a:latin typeface="Calibri"/>
                <a:cs typeface="Calibri"/>
              </a:rPr>
              <a:t>هناك ثلاثة مستويات لتوظيف التعلم الإلكتروني في التعليم</a:t>
            </a:r>
            <a:endParaRPr lang="en-US" sz="2000" b="1" dirty="0">
              <a:solidFill>
                <a:schemeClr val="tx2">
                  <a:lumMod val="75000"/>
                </a:schemeClr>
              </a:solidFill>
              <a:latin typeface="Calibri"/>
              <a:cs typeface="Calibri"/>
            </a:endParaRPr>
          </a:p>
        </p:txBody>
      </p:sp>
      <p:pic>
        <p:nvPicPr>
          <p:cNvPr id="5" name="Picture 4" descr="120032077.jpg"/>
          <p:cNvPicPr>
            <a:picLocks noChangeAspect="1"/>
          </p:cNvPicPr>
          <p:nvPr/>
        </p:nvPicPr>
        <p:blipFill rotWithShape="1">
          <a:blip r:embed="rId4">
            <a:extLst>
              <a:ext uri="{28A0092B-C50C-407E-A947-70E740481C1C}">
                <a14:useLocalDpi xmlns:a14="http://schemas.microsoft.com/office/drawing/2010/main" val="0"/>
              </a:ext>
            </a:extLst>
          </a:blip>
          <a:srcRect r="8963"/>
          <a:stretch/>
        </p:blipFill>
        <p:spPr>
          <a:xfrm>
            <a:off x="5199558" y="4486529"/>
            <a:ext cx="1653666" cy="1631568"/>
          </a:xfrm>
          <a:prstGeom prst="rect">
            <a:avLst/>
          </a:prstGeom>
        </p:spPr>
      </p:pic>
      <p:pic>
        <p:nvPicPr>
          <p:cNvPr id="6" name="Picture 5" descr="images.jp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52031" y="2073632"/>
            <a:ext cx="3810000" cy="2133600"/>
          </a:xfrm>
          <a:prstGeom prst="rect">
            <a:avLst/>
          </a:prstGeom>
        </p:spPr>
      </p:pic>
      <p:pic>
        <p:nvPicPr>
          <p:cNvPr id="7" name="Picture 6" descr="Unknown.pn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85786" y="4437227"/>
            <a:ext cx="1697150" cy="1697150"/>
          </a:xfrm>
          <a:prstGeom prst="rect">
            <a:avLst/>
          </a:prstGeom>
        </p:spPr>
      </p:pic>
    </p:spTree>
    <p:custDataLst>
      <p:tags r:id="rId1"/>
    </p:custDataLst>
    <p:extLst>
      <p:ext uri="{BB962C8B-B14F-4D97-AF65-F5344CB8AC3E}">
        <p14:creationId xmlns:p14="http://schemas.microsoft.com/office/powerpoint/2010/main" val="176900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diamond(in)">
                                      <p:cBhvr>
                                        <p:cTn id="13" dur="1000"/>
                                        <p:tgtEl>
                                          <p:spTgt spid="13">
                                            <p:txEl>
                                              <p:pRg st="0" end="0"/>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13">
                                            <p:txEl>
                                              <p:pRg st="1" end="1"/>
                                            </p:txEl>
                                          </p:spTgt>
                                        </p:tgtEl>
                                        <p:attrNameLst>
                                          <p:attrName>style.visibility</p:attrName>
                                        </p:attrNameLst>
                                      </p:cBhvr>
                                      <p:to>
                                        <p:strVal val="visible"/>
                                      </p:to>
                                    </p:set>
                                    <p:animEffect transition="in" filter="diamond(in)">
                                      <p:cBhvr>
                                        <p:cTn id="16" dur="1000"/>
                                        <p:tgtEl>
                                          <p:spTgt spid="13">
                                            <p:txEl>
                                              <p:pRg st="1" end="1"/>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diamond(in)">
                                      <p:cBhvr>
                                        <p:cTn id="19" dur="1000"/>
                                        <p:tgtEl>
                                          <p:spTgt spid="1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13">
                                            <p:txEl>
                                              <p:pRg st="4" end="4"/>
                                            </p:txEl>
                                          </p:spTgt>
                                        </p:tgtEl>
                                        <p:attrNameLst>
                                          <p:attrName>style.visibility</p:attrName>
                                        </p:attrNameLst>
                                      </p:cBhvr>
                                      <p:to>
                                        <p:strVal val="visible"/>
                                      </p:to>
                                    </p:set>
                                    <p:animEffect transition="in" filter="diamond(in)">
                                      <p:cBhvr>
                                        <p:cTn id="24" dur="1000"/>
                                        <p:tgtEl>
                                          <p:spTgt spid="1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1" fill="hold">
                                          <p:stCondLst>
                                            <p:cond delay="0"/>
                                          </p:stCondLst>
                                        </p:cTn>
                                        <p:tgtEl>
                                          <p:spTgt spid="13">
                                            <p:txEl>
                                              <p:pRg st="5" end="5"/>
                                            </p:txEl>
                                          </p:spTgt>
                                        </p:tgtEl>
                                        <p:attrNameLst>
                                          <p:attrName>style.visibility</p:attrName>
                                        </p:attrNameLst>
                                      </p:cBhvr>
                                      <p:to>
                                        <p:strVal val="visible"/>
                                      </p:to>
                                    </p:set>
                                    <p:animEffect transition="in" filter="diamond(in)">
                                      <p:cBhvr>
                                        <p:cTn id="29" dur="1000"/>
                                        <p:tgtEl>
                                          <p:spTgt spid="1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nodeType="clickEffect">
                                  <p:stCondLst>
                                    <p:cond delay="0"/>
                                  </p:stCondLst>
                                  <p:childTnLst>
                                    <p:set>
                                      <p:cBhvr>
                                        <p:cTn id="33" dur="1" fill="hold">
                                          <p:stCondLst>
                                            <p:cond delay="0"/>
                                          </p:stCondLst>
                                        </p:cTn>
                                        <p:tgtEl>
                                          <p:spTgt spid="13">
                                            <p:txEl>
                                              <p:pRg st="7" end="7"/>
                                            </p:txEl>
                                          </p:spTgt>
                                        </p:tgtEl>
                                        <p:attrNameLst>
                                          <p:attrName>style.visibility</p:attrName>
                                        </p:attrNameLst>
                                      </p:cBhvr>
                                      <p:to>
                                        <p:strVal val="visible"/>
                                      </p:to>
                                    </p:set>
                                    <p:animEffect transition="in" filter="diamond(in)">
                                      <p:cBhvr>
                                        <p:cTn id="34" dur="1000"/>
                                        <p:tgtEl>
                                          <p:spTgt spid="1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65486" y="1989440"/>
            <a:ext cx="3802533" cy="4536504"/>
          </a:xfrm>
          <a:prstGeom prst="rect">
            <a:avLst/>
          </a:prstGeom>
          <a:solidFill>
            <a:schemeClr val="accent4">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x-none" sz="2000" b="1">
                <a:latin typeface="Calibri"/>
                <a:cs typeface="Calibri"/>
              </a:rPr>
              <a:t>الحضور موزع </a:t>
            </a:r>
            <a:r>
              <a:rPr lang="x-none" sz="2000" b="1" dirty="0">
                <a:latin typeface="Calibri"/>
                <a:cs typeface="Calibri"/>
              </a:rPr>
              <a:t>ما بين القاعات الدراسية التقليد</a:t>
            </a:r>
            <a:r>
              <a:rPr lang="ar-SA" sz="2000" b="1" dirty="0">
                <a:latin typeface="Calibri"/>
                <a:cs typeface="Calibri"/>
              </a:rPr>
              <a:t>ية</a:t>
            </a:r>
            <a:r>
              <a:rPr lang="x-none" sz="2000" b="1" dirty="0">
                <a:latin typeface="Calibri"/>
                <a:cs typeface="Calibri"/>
              </a:rPr>
              <a:t> وبين الحضور</a:t>
            </a:r>
            <a:r>
              <a:rPr lang="en-US" sz="2000" b="1" dirty="0">
                <a:latin typeface="Calibri"/>
                <a:cs typeface="Calibri"/>
              </a:rPr>
              <a:t> </a:t>
            </a:r>
            <a:r>
              <a:rPr lang="x-none" sz="2000" b="1" dirty="0">
                <a:latin typeface="Calibri"/>
                <a:cs typeface="Calibri"/>
              </a:rPr>
              <a:t>الإلكتروني عبر نظم وأدوات وبيئات التعلم</a:t>
            </a:r>
            <a:r>
              <a:rPr lang="en-US" sz="2000" b="1" dirty="0">
                <a:latin typeface="Calibri"/>
                <a:cs typeface="Calibri"/>
              </a:rPr>
              <a:t> </a:t>
            </a:r>
            <a:r>
              <a:rPr lang="x-none" sz="2000" b="1" dirty="0">
                <a:latin typeface="Calibri"/>
                <a:cs typeface="Calibri"/>
              </a:rPr>
              <a:t>لإلكتروني بنسبة </a:t>
            </a:r>
            <a:r>
              <a:rPr lang="x-none" sz="2000" b="1">
                <a:latin typeface="Calibri"/>
                <a:cs typeface="Calibri"/>
              </a:rPr>
              <a:t>معينة.</a:t>
            </a:r>
            <a:endParaRPr lang="ar-SA" sz="2000" b="1" dirty="0">
              <a:latin typeface="Calibri"/>
              <a:cs typeface="Calibri"/>
            </a:endParaRPr>
          </a:p>
          <a:p>
            <a:pPr algn="ctr" rtl="1"/>
            <a:endParaRPr lang="x-none" sz="2000" b="1" dirty="0">
              <a:latin typeface="Calibri"/>
              <a:cs typeface="Calibri"/>
            </a:endParaRPr>
          </a:p>
          <a:p>
            <a:pPr algn="ctr" rtl="1"/>
            <a:r>
              <a:rPr lang="x-none" sz="2000" b="1">
                <a:solidFill>
                  <a:srgbClr val="FFFF00"/>
                </a:solidFill>
                <a:latin typeface="Calibri"/>
                <a:cs typeface="Calibri"/>
              </a:rPr>
              <a:t>مثال: </a:t>
            </a:r>
            <a:endParaRPr lang="ar-SA" sz="2000" b="1" dirty="0">
              <a:solidFill>
                <a:srgbClr val="FFFF00"/>
              </a:solidFill>
              <a:latin typeface="Calibri"/>
              <a:cs typeface="Calibri"/>
            </a:endParaRPr>
          </a:p>
          <a:p>
            <a:pPr algn="ctr" rtl="1"/>
            <a:endParaRPr lang="x-none" sz="2000" b="1">
              <a:solidFill>
                <a:srgbClr val="FFFF00"/>
              </a:solidFill>
              <a:latin typeface="Calibri"/>
              <a:cs typeface="Calibri"/>
            </a:endParaRPr>
          </a:p>
          <a:p>
            <a:pPr algn="ctr" rtl="1"/>
            <a:r>
              <a:rPr lang="x-none" sz="2000" b="1">
                <a:latin typeface="Calibri"/>
                <a:cs typeface="Calibri"/>
              </a:rPr>
              <a:t>75% حضور في الفصل الدراسي التقليدي و 25% حضور في القاعات الافتراضية </a:t>
            </a:r>
            <a:r>
              <a:rPr lang="en-US" sz="2000" b="1" dirty="0">
                <a:latin typeface="Calibri"/>
                <a:cs typeface="Calibri"/>
              </a:rPr>
              <a:t>Online</a:t>
            </a:r>
            <a:r>
              <a:rPr lang="x-none" sz="2000" b="1">
                <a:latin typeface="Calibri"/>
                <a:cs typeface="Calibri"/>
              </a:rPr>
              <a:t>.</a:t>
            </a:r>
          </a:p>
          <a:p>
            <a:pPr algn="ctr" rtl="1"/>
            <a:endParaRPr lang="en-US" sz="2000" b="1" dirty="0">
              <a:latin typeface="Calibri"/>
              <a:cs typeface="Calibri"/>
            </a:endParaRPr>
          </a:p>
        </p:txBody>
      </p:sp>
      <p:sp>
        <p:nvSpPr>
          <p:cNvPr id="19" name="Rectangle 18"/>
          <p:cNvSpPr/>
          <p:nvPr/>
        </p:nvSpPr>
        <p:spPr>
          <a:xfrm>
            <a:off x="398049" y="1517730"/>
            <a:ext cx="3672408" cy="504056"/>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KW" b="1" dirty="0">
                <a:solidFill>
                  <a:schemeClr val="tx2">
                    <a:lumMod val="75000"/>
                  </a:schemeClr>
                </a:solidFill>
                <a:latin typeface="Calibri"/>
                <a:cs typeface="Calibri"/>
              </a:rPr>
              <a:t>التعلم الإلكتروني المدمج</a:t>
            </a:r>
            <a:r>
              <a:rPr lang="x-none" b="1" dirty="0">
                <a:solidFill>
                  <a:schemeClr val="tx2">
                    <a:lumMod val="75000"/>
                  </a:schemeClr>
                </a:solidFill>
                <a:latin typeface="Calibri"/>
                <a:cs typeface="Calibri"/>
              </a:rPr>
              <a:t> </a:t>
            </a:r>
            <a:r>
              <a:rPr lang="en-US" b="1" dirty="0">
                <a:solidFill>
                  <a:schemeClr val="tx2">
                    <a:lumMod val="75000"/>
                  </a:schemeClr>
                </a:solidFill>
                <a:latin typeface="Calibri"/>
                <a:cs typeface="Calibri"/>
              </a:rPr>
              <a:t>Blended </a:t>
            </a:r>
            <a:endParaRPr lang="en-US" dirty="0">
              <a:solidFill>
                <a:schemeClr val="tx2">
                  <a:lumMod val="75000"/>
                </a:schemeClr>
              </a:solidFill>
              <a:latin typeface="Calibri"/>
              <a:cs typeface="Calibri"/>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3865" y="2790949"/>
            <a:ext cx="3429000" cy="2667000"/>
          </a:xfrm>
          <a:prstGeom prst="rect">
            <a:avLst/>
          </a:prstGeom>
        </p:spPr>
      </p:pic>
      <p:sp>
        <p:nvSpPr>
          <p:cNvPr id="18" name="Rectangle 17"/>
          <p:cNvSpPr/>
          <p:nvPr/>
        </p:nvSpPr>
        <p:spPr>
          <a:xfrm>
            <a:off x="40652" y="204320"/>
            <a:ext cx="9071992" cy="617205"/>
          </a:xfrm>
          <a:prstGeom prst="rect">
            <a:avLst/>
          </a:prstGeom>
          <a:solidFill>
            <a:schemeClr val="accent5">
              <a:alpha val="43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latin typeface="Calibri"/>
              <a:cs typeface="Calibri"/>
            </a:endParaRPr>
          </a:p>
        </p:txBody>
      </p:sp>
      <p:sp>
        <p:nvSpPr>
          <p:cNvPr id="20" name="TextBox 19"/>
          <p:cNvSpPr txBox="1"/>
          <p:nvPr/>
        </p:nvSpPr>
        <p:spPr>
          <a:xfrm>
            <a:off x="1261157" y="282625"/>
            <a:ext cx="1786065" cy="461665"/>
          </a:xfrm>
          <a:prstGeom prst="rect">
            <a:avLst/>
          </a:prstGeom>
          <a:noFill/>
        </p:spPr>
        <p:txBody>
          <a:bodyPr wrap="none" rtlCol="0">
            <a:spAutoFit/>
          </a:bodyPr>
          <a:lstStyle/>
          <a:p>
            <a:pPr algn="r" rtl="1"/>
            <a:r>
              <a:rPr lang="x-none" sz="2400" b="1" dirty="0">
                <a:solidFill>
                  <a:schemeClr val="bg1">
                    <a:lumMod val="75000"/>
                  </a:schemeClr>
                </a:solidFill>
                <a:latin typeface="Calibri"/>
                <a:cs typeface="Calibri"/>
              </a:rPr>
              <a:t>التعلم الالكتروني</a:t>
            </a:r>
            <a:endParaRPr lang="en-US" b="1" dirty="0">
              <a:solidFill>
                <a:schemeClr val="bg1">
                  <a:lumMod val="75000"/>
                </a:schemeClr>
              </a:solidFill>
              <a:latin typeface="Calibri"/>
              <a:cs typeface="Calibri"/>
            </a:endParaRPr>
          </a:p>
        </p:txBody>
      </p:sp>
      <p:grpSp>
        <p:nvGrpSpPr>
          <p:cNvPr id="21" name="Group 9"/>
          <p:cNvGrpSpPr>
            <a:grpSpLocks/>
          </p:cNvGrpSpPr>
          <p:nvPr/>
        </p:nvGrpSpPr>
        <p:grpSpPr bwMode="auto">
          <a:xfrm>
            <a:off x="107504" y="188640"/>
            <a:ext cx="647700" cy="454025"/>
            <a:chOff x="0" y="0"/>
            <a:chExt cx="408" cy="286"/>
          </a:xfrm>
        </p:grpSpPr>
        <p:sp>
          <p:nvSpPr>
            <p:cNvPr id="22"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pPr algn="r" rtl="1"/>
              <a:endParaRPr lang="en-US">
                <a:latin typeface="Calibri"/>
                <a:cs typeface="Calibri"/>
                <a:sym typeface="宋体" pitchFamily="2" charset="-122"/>
              </a:endParaRPr>
            </a:p>
          </p:txBody>
        </p:sp>
        <p:sp>
          <p:nvSpPr>
            <p:cNvPr id="23"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pPr algn="r" rtl="1"/>
              <a:endParaRPr lang="en-US">
                <a:latin typeface="Calibri"/>
                <a:cs typeface="Calibri"/>
                <a:sym typeface="宋体" pitchFamily="2" charset="-122"/>
              </a:endParaRPr>
            </a:p>
          </p:txBody>
        </p:sp>
      </p:grpSp>
      <p:sp>
        <p:nvSpPr>
          <p:cNvPr id="24" name="Rectangle 23"/>
          <p:cNvSpPr/>
          <p:nvPr/>
        </p:nvSpPr>
        <p:spPr>
          <a:xfrm>
            <a:off x="6610212" y="268795"/>
            <a:ext cx="1779653" cy="461665"/>
          </a:xfrm>
          <a:prstGeom prst="rect">
            <a:avLst/>
          </a:prstGeom>
        </p:spPr>
        <p:txBody>
          <a:bodyPr wrap="none">
            <a:spAutoFit/>
          </a:bodyPr>
          <a:lstStyle/>
          <a:p>
            <a:pPr algn="ctr" rtl="1"/>
            <a:r>
              <a:rPr lang="x-none" sz="2400" b="1" dirty="0">
                <a:solidFill>
                  <a:schemeClr val="tx2">
                    <a:lumMod val="75000"/>
                  </a:schemeClr>
                </a:solidFill>
                <a:latin typeface="Calibri"/>
                <a:cs typeface="Calibri"/>
              </a:rPr>
              <a:t>التعلم الإلكتروني</a:t>
            </a:r>
            <a:endParaRPr lang="en-US" sz="2400" b="1" dirty="0">
              <a:solidFill>
                <a:schemeClr val="tx2">
                  <a:lumMod val="75000"/>
                </a:schemeClr>
              </a:solidFill>
              <a:latin typeface="Calibri"/>
              <a:cs typeface="Calibri"/>
            </a:endParaRPr>
          </a:p>
        </p:txBody>
      </p:sp>
      <p:sp>
        <p:nvSpPr>
          <p:cNvPr id="25" name="Rectangle 24"/>
          <p:cNvSpPr/>
          <p:nvPr/>
        </p:nvSpPr>
        <p:spPr>
          <a:xfrm>
            <a:off x="1849965" y="934266"/>
            <a:ext cx="6114291" cy="400110"/>
          </a:xfrm>
          <a:prstGeom prst="rect">
            <a:avLst/>
          </a:prstGeom>
        </p:spPr>
        <p:txBody>
          <a:bodyPr wrap="square">
            <a:spAutoFit/>
          </a:bodyPr>
          <a:lstStyle/>
          <a:p>
            <a:pPr algn="ctr" rtl="1"/>
            <a:r>
              <a:rPr lang="ar-KW" sz="2000" b="1" dirty="0">
                <a:solidFill>
                  <a:schemeClr val="tx2">
                    <a:lumMod val="75000"/>
                  </a:schemeClr>
                </a:solidFill>
                <a:latin typeface="Calibri"/>
                <a:cs typeface="Calibri"/>
              </a:rPr>
              <a:t>هناك ثلاثة مستويات لتوظيف التعلم الإلكتروني في التعليم</a:t>
            </a:r>
            <a:endParaRPr lang="en-US" sz="2000" b="1" dirty="0">
              <a:solidFill>
                <a:schemeClr val="tx2">
                  <a:lumMod val="75000"/>
                </a:schemeClr>
              </a:solidFill>
              <a:latin typeface="Calibri"/>
              <a:cs typeface="Calibri"/>
            </a:endParaRPr>
          </a:p>
        </p:txBody>
      </p:sp>
    </p:spTree>
    <p:custDataLst>
      <p:tags r:id="rId1"/>
    </p:custDataLst>
    <p:extLst>
      <p:ext uri="{BB962C8B-B14F-4D97-AF65-F5344CB8AC3E}">
        <p14:creationId xmlns:p14="http://schemas.microsoft.com/office/powerpoint/2010/main" val="298071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diamond(in)">
                                      <p:cBhvr>
                                        <p:cTn id="13" dur="10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15">
                                            <p:txEl>
                                              <p:pRg st="2" end="2"/>
                                            </p:txEl>
                                          </p:spTgt>
                                        </p:tgtEl>
                                        <p:attrNameLst>
                                          <p:attrName>style.visibility</p:attrName>
                                        </p:attrNameLst>
                                      </p:cBhvr>
                                      <p:to>
                                        <p:strVal val="visible"/>
                                      </p:to>
                                    </p:set>
                                    <p:animEffect transition="in" filter="diamond(in)">
                                      <p:cBhvr>
                                        <p:cTn id="18" dur="1000"/>
                                        <p:tgtEl>
                                          <p:spTgt spid="1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animEffect transition="in" filter="diamond(in)">
                                      <p:cBhvr>
                                        <p:cTn id="23" dur="10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67867" y="1945974"/>
            <a:ext cx="3672086" cy="4401683"/>
          </a:xfrm>
          <a:prstGeom prst="rect">
            <a:avLst/>
          </a:prstGeom>
          <a:solidFill>
            <a:schemeClr val="accent6">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KW" sz="2000" b="1" dirty="0">
                <a:solidFill>
                  <a:schemeClr val="tx2">
                    <a:lumMod val="75000"/>
                  </a:schemeClr>
                </a:solidFill>
                <a:latin typeface="Calibri"/>
                <a:cs typeface="Calibri"/>
              </a:rPr>
              <a:t>يتم تقديم</a:t>
            </a:r>
            <a:r>
              <a:rPr lang="x-none" sz="2000" b="1" dirty="0">
                <a:solidFill>
                  <a:schemeClr val="tx2">
                    <a:lumMod val="75000"/>
                  </a:schemeClr>
                </a:solidFill>
                <a:latin typeface="Calibri"/>
                <a:cs typeface="Calibri"/>
              </a:rPr>
              <a:t> </a:t>
            </a:r>
            <a:r>
              <a:rPr lang="ar-KW" sz="2000" b="1" dirty="0">
                <a:solidFill>
                  <a:schemeClr val="tx2">
                    <a:lumMod val="75000"/>
                  </a:schemeClr>
                </a:solidFill>
                <a:latin typeface="Calibri"/>
                <a:cs typeface="Calibri"/>
              </a:rPr>
              <a:t>المادة التعليمية بالكامل بوساطة الإنترنت</a:t>
            </a:r>
            <a:r>
              <a:rPr lang="x-none" sz="2000" b="1">
                <a:solidFill>
                  <a:schemeClr val="tx2">
                    <a:lumMod val="75000"/>
                  </a:schemeClr>
                </a:solidFill>
                <a:latin typeface="Calibri"/>
                <a:cs typeface="Calibri"/>
              </a:rPr>
              <a:t>.</a:t>
            </a:r>
            <a:endParaRPr lang="ar-SA" sz="2000" b="1" dirty="0">
              <a:solidFill>
                <a:schemeClr val="tx2">
                  <a:lumMod val="75000"/>
                </a:schemeClr>
              </a:solidFill>
              <a:latin typeface="Calibri"/>
              <a:cs typeface="Calibri"/>
            </a:endParaRPr>
          </a:p>
          <a:p>
            <a:pPr algn="ctr" rtl="1"/>
            <a:endParaRPr lang="x-none" sz="2000" b="1" dirty="0">
              <a:solidFill>
                <a:schemeClr val="tx2">
                  <a:lumMod val="75000"/>
                </a:schemeClr>
              </a:solidFill>
              <a:latin typeface="Calibri"/>
              <a:cs typeface="Calibri"/>
            </a:endParaRPr>
          </a:p>
          <a:p>
            <a:pPr algn="ctr" rtl="1"/>
            <a:r>
              <a:rPr lang="ar-SA" sz="2000" b="1" dirty="0">
                <a:solidFill>
                  <a:srgbClr val="C00000"/>
                </a:solidFill>
                <a:latin typeface="Calibri"/>
                <a:cs typeface="Calibri"/>
              </a:rPr>
              <a:t>أمثلة: </a:t>
            </a:r>
          </a:p>
          <a:p>
            <a:pPr algn="ctr" rtl="1"/>
            <a:endParaRPr lang="ar-SA" sz="2000" b="1" dirty="0">
              <a:solidFill>
                <a:srgbClr val="C00000"/>
              </a:solidFill>
              <a:latin typeface="Calibri"/>
              <a:cs typeface="Calibri"/>
            </a:endParaRPr>
          </a:p>
          <a:p>
            <a:pPr algn="ctr" rtl="1"/>
            <a:r>
              <a:rPr lang="x-none" sz="2000" b="1">
                <a:solidFill>
                  <a:schemeClr val="tx2">
                    <a:lumMod val="75000"/>
                  </a:schemeClr>
                </a:solidFill>
                <a:latin typeface="Calibri"/>
                <a:cs typeface="Calibri"/>
              </a:rPr>
              <a:t>أن </a:t>
            </a:r>
            <a:r>
              <a:rPr lang="x-none" sz="2000" b="1" dirty="0">
                <a:solidFill>
                  <a:schemeClr val="tx2">
                    <a:lumMod val="75000"/>
                  </a:schemeClr>
                </a:solidFill>
                <a:latin typeface="Calibri"/>
                <a:cs typeface="Calibri"/>
              </a:rPr>
              <a:t>يدرس الطالب انفرادياً عن </a:t>
            </a:r>
            <a:r>
              <a:rPr lang="x-none" sz="2000" b="1">
                <a:solidFill>
                  <a:schemeClr val="tx2">
                    <a:lumMod val="75000"/>
                  </a:schemeClr>
                </a:solidFill>
                <a:latin typeface="Calibri"/>
                <a:cs typeface="Calibri"/>
              </a:rPr>
              <a:t>طريق الانترنت</a:t>
            </a:r>
            <a:endParaRPr lang="en-US" sz="2000" b="1" dirty="0">
              <a:solidFill>
                <a:schemeClr val="tx2">
                  <a:lumMod val="75000"/>
                </a:schemeClr>
              </a:solidFill>
              <a:latin typeface="Calibri"/>
              <a:cs typeface="Calibri"/>
            </a:endParaRPr>
          </a:p>
          <a:p>
            <a:pPr algn="ctr" rtl="1"/>
            <a:r>
              <a:rPr lang="x-none" sz="2000" b="1" dirty="0">
                <a:solidFill>
                  <a:schemeClr val="tx2">
                    <a:lumMod val="75000"/>
                  </a:schemeClr>
                </a:solidFill>
                <a:latin typeface="Calibri"/>
                <a:cs typeface="Calibri"/>
              </a:rPr>
              <a:t>أن يتعلم الطالب تشاركياً </a:t>
            </a:r>
            <a:r>
              <a:rPr lang="x-none" sz="2000" b="1" dirty="0">
                <a:solidFill>
                  <a:schemeClr val="tx2">
                    <a:lumMod val="75000"/>
                  </a:schemeClr>
                </a:solidFill>
                <a:latin typeface="Calibri"/>
                <a:cs typeface="Calibri"/>
                <a:sym typeface="Wingdings" pitchFamily="2" charset="2"/>
              </a:rPr>
              <a:t>عن طريق </a:t>
            </a:r>
            <a:r>
              <a:rPr lang="ar-SA" sz="2000" b="1" dirty="0">
                <a:solidFill>
                  <a:schemeClr val="tx2">
                    <a:lumMod val="75000"/>
                  </a:schemeClr>
                </a:solidFill>
                <a:latin typeface="Calibri"/>
                <a:cs typeface="Calibri"/>
                <a:sym typeface="Wingdings" pitchFamily="2" charset="2"/>
              </a:rPr>
              <a:t>الأدوات </a:t>
            </a:r>
            <a:r>
              <a:rPr lang="x-none" sz="2000" b="1">
                <a:solidFill>
                  <a:schemeClr val="tx2">
                    <a:lumMod val="75000"/>
                  </a:schemeClr>
                </a:solidFill>
                <a:latin typeface="Calibri"/>
                <a:cs typeface="Calibri"/>
              </a:rPr>
              <a:t>التشاركية </a:t>
            </a:r>
            <a:r>
              <a:rPr lang="ar-SA" sz="2000" b="1" dirty="0">
                <a:solidFill>
                  <a:schemeClr val="tx2">
                    <a:lumMod val="75000"/>
                  </a:schemeClr>
                </a:solidFill>
                <a:latin typeface="Calibri"/>
                <a:cs typeface="Calibri"/>
              </a:rPr>
              <a:t>مثل </a:t>
            </a:r>
            <a:r>
              <a:rPr lang="x-none" sz="2000" b="1">
                <a:solidFill>
                  <a:schemeClr val="tx2">
                    <a:lumMod val="75000"/>
                  </a:schemeClr>
                </a:solidFill>
                <a:latin typeface="Calibri"/>
                <a:cs typeface="Calibri"/>
              </a:rPr>
              <a:t>غرف</a:t>
            </a:r>
            <a:r>
              <a:rPr lang="en-US" sz="2000" b="1" dirty="0">
                <a:solidFill>
                  <a:schemeClr val="tx2">
                    <a:lumMod val="75000"/>
                  </a:schemeClr>
                </a:solidFill>
                <a:latin typeface="Calibri"/>
                <a:cs typeface="Calibri"/>
              </a:rPr>
              <a:t> </a:t>
            </a:r>
            <a:r>
              <a:rPr lang="x-none" sz="2000" b="1" dirty="0">
                <a:solidFill>
                  <a:schemeClr val="tx2">
                    <a:lumMod val="75000"/>
                  </a:schemeClr>
                </a:solidFill>
                <a:latin typeface="Calibri"/>
                <a:cs typeface="Calibri"/>
              </a:rPr>
              <a:t>المحادثة - مؤتمرات  الفيديو</a:t>
            </a:r>
            <a:r>
              <a:rPr lang="en-US" sz="2000" b="1" dirty="0">
                <a:solidFill>
                  <a:schemeClr val="tx2">
                    <a:lumMod val="75000"/>
                  </a:schemeClr>
                </a:solidFill>
                <a:latin typeface="Calibri"/>
                <a:cs typeface="Calibri"/>
              </a:rPr>
              <a:t>.</a:t>
            </a:r>
          </a:p>
        </p:txBody>
      </p:sp>
      <p:sp>
        <p:nvSpPr>
          <p:cNvPr id="18" name="Rectangle 17"/>
          <p:cNvSpPr/>
          <p:nvPr/>
        </p:nvSpPr>
        <p:spPr>
          <a:xfrm>
            <a:off x="467867" y="1525432"/>
            <a:ext cx="3672085" cy="504056"/>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KW" sz="2000" b="1" dirty="0">
                <a:solidFill>
                  <a:schemeClr val="tx2">
                    <a:lumMod val="75000"/>
                  </a:schemeClr>
                </a:solidFill>
                <a:latin typeface="Calibri"/>
                <a:cs typeface="Calibri"/>
              </a:rPr>
              <a:t>التعلم على الخط المباشر </a:t>
            </a:r>
            <a:r>
              <a:rPr lang="en-US" sz="2000" b="1" dirty="0">
                <a:solidFill>
                  <a:schemeClr val="tx2">
                    <a:lumMod val="75000"/>
                  </a:schemeClr>
                </a:solidFill>
                <a:latin typeface="Calibri"/>
                <a:cs typeface="Calibri"/>
              </a:rPr>
              <a:t>Online</a:t>
            </a:r>
            <a:endParaRPr lang="en-US" sz="2000" dirty="0">
              <a:solidFill>
                <a:schemeClr val="tx2">
                  <a:lumMod val="75000"/>
                </a:schemeClr>
              </a:solidFill>
              <a:latin typeface="Calibri"/>
              <a:cs typeface="Calibri"/>
            </a:endParaRP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31061" r="6572"/>
          <a:stretch/>
        </p:blipFill>
        <p:spPr>
          <a:xfrm>
            <a:off x="4499992" y="2492896"/>
            <a:ext cx="4158344" cy="2857500"/>
          </a:xfrm>
          <a:prstGeom prst="rect">
            <a:avLst/>
          </a:prstGeom>
        </p:spPr>
      </p:pic>
      <p:sp>
        <p:nvSpPr>
          <p:cNvPr id="20" name="Rectangle 19"/>
          <p:cNvSpPr/>
          <p:nvPr/>
        </p:nvSpPr>
        <p:spPr>
          <a:xfrm>
            <a:off x="40652" y="204320"/>
            <a:ext cx="9071992" cy="617205"/>
          </a:xfrm>
          <a:prstGeom prst="rect">
            <a:avLst/>
          </a:prstGeom>
          <a:solidFill>
            <a:schemeClr val="accent5">
              <a:alpha val="43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00000"/>
              </a:solidFill>
              <a:latin typeface="Calibri"/>
              <a:cs typeface="Calibri"/>
            </a:endParaRPr>
          </a:p>
        </p:txBody>
      </p:sp>
      <p:sp>
        <p:nvSpPr>
          <p:cNvPr id="21" name="TextBox 20"/>
          <p:cNvSpPr txBox="1"/>
          <p:nvPr/>
        </p:nvSpPr>
        <p:spPr>
          <a:xfrm>
            <a:off x="799708" y="282625"/>
            <a:ext cx="2247514" cy="461665"/>
          </a:xfrm>
          <a:prstGeom prst="rect">
            <a:avLst/>
          </a:prstGeom>
          <a:noFill/>
        </p:spPr>
        <p:txBody>
          <a:bodyPr wrap="none" rtlCol="0">
            <a:spAutoFit/>
          </a:bodyPr>
          <a:lstStyle/>
          <a:p>
            <a:r>
              <a:rPr lang="x-none" sz="2400" b="1" dirty="0">
                <a:solidFill>
                  <a:schemeClr val="bg1">
                    <a:lumMod val="75000"/>
                  </a:schemeClr>
                </a:solidFill>
                <a:latin typeface="Calibri"/>
                <a:cs typeface="Calibri"/>
              </a:rPr>
              <a:t>التعلم الالكتروني</a:t>
            </a:r>
            <a:endParaRPr lang="en-US" b="1" dirty="0">
              <a:solidFill>
                <a:schemeClr val="bg1">
                  <a:lumMod val="75000"/>
                </a:schemeClr>
              </a:solidFill>
              <a:latin typeface="Calibri"/>
              <a:cs typeface="Calibri"/>
            </a:endParaRPr>
          </a:p>
        </p:txBody>
      </p:sp>
      <p:grpSp>
        <p:nvGrpSpPr>
          <p:cNvPr id="22" name="Group 9"/>
          <p:cNvGrpSpPr>
            <a:grpSpLocks/>
          </p:cNvGrpSpPr>
          <p:nvPr/>
        </p:nvGrpSpPr>
        <p:grpSpPr bwMode="auto">
          <a:xfrm>
            <a:off x="107504" y="188640"/>
            <a:ext cx="647700" cy="454025"/>
            <a:chOff x="0" y="0"/>
            <a:chExt cx="408" cy="286"/>
          </a:xfrm>
        </p:grpSpPr>
        <p:sp>
          <p:nvSpPr>
            <p:cNvPr id="23"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endParaRPr lang="en-US">
                <a:latin typeface="Calibri"/>
                <a:cs typeface="Calibri"/>
                <a:sym typeface="宋体" pitchFamily="2" charset="-122"/>
              </a:endParaRPr>
            </a:p>
          </p:txBody>
        </p:sp>
        <p:sp>
          <p:nvSpPr>
            <p:cNvPr id="24"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endParaRPr lang="en-US">
                <a:latin typeface="Calibri"/>
                <a:cs typeface="Calibri"/>
                <a:sym typeface="宋体" pitchFamily="2" charset="-122"/>
              </a:endParaRPr>
            </a:p>
          </p:txBody>
        </p:sp>
      </p:grpSp>
      <p:sp>
        <p:nvSpPr>
          <p:cNvPr id="25" name="Rectangle 24"/>
          <p:cNvSpPr/>
          <p:nvPr/>
        </p:nvSpPr>
        <p:spPr>
          <a:xfrm>
            <a:off x="6610212" y="268795"/>
            <a:ext cx="1779653" cy="461665"/>
          </a:xfrm>
          <a:prstGeom prst="rect">
            <a:avLst/>
          </a:prstGeom>
        </p:spPr>
        <p:txBody>
          <a:bodyPr wrap="none">
            <a:spAutoFit/>
          </a:bodyPr>
          <a:lstStyle/>
          <a:p>
            <a:pPr algn="ctr"/>
            <a:r>
              <a:rPr lang="x-none" sz="2400" b="1" dirty="0">
                <a:solidFill>
                  <a:schemeClr val="tx2">
                    <a:lumMod val="75000"/>
                  </a:schemeClr>
                </a:solidFill>
                <a:latin typeface="Calibri"/>
                <a:cs typeface="Calibri"/>
              </a:rPr>
              <a:t>التعلم الإلكتروني</a:t>
            </a:r>
            <a:endParaRPr lang="en-US" sz="2400" b="1" dirty="0">
              <a:solidFill>
                <a:schemeClr val="tx2">
                  <a:lumMod val="75000"/>
                </a:schemeClr>
              </a:solidFill>
              <a:latin typeface="Calibri"/>
              <a:cs typeface="Calibri"/>
            </a:endParaRPr>
          </a:p>
        </p:txBody>
      </p:sp>
      <p:sp>
        <p:nvSpPr>
          <p:cNvPr id="26" name="Rectangle 25"/>
          <p:cNvSpPr/>
          <p:nvPr/>
        </p:nvSpPr>
        <p:spPr>
          <a:xfrm>
            <a:off x="1849965" y="934266"/>
            <a:ext cx="6114291" cy="400110"/>
          </a:xfrm>
          <a:prstGeom prst="rect">
            <a:avLst/>
          </a:prstGeom>
        </p:spPr>
        <p:txBody>
          <a:bodyPr wrap="square">
            <a:spAutoFit/>
          </a:bodyPr>
          <a:lstStyle/>
          <a:p>
            <a:pPr algn="ctr"/>
            <a:r>
              <a:rPr lang="ar-KW" sz="2000" b="1" dirty="0">
                <a:solidFill>
                  <a:schemeClr val="tx2">
                    <a:lumMod val="75000"/>
                  </a:schemeClr>
                </a:solidFill>
                <a:latin typeface="Calibri"/>
                <a:cs typeface="Calibri"/>
              </a:rPr>
              <a:t>هناك ثلاثة مستويات لتوظيف التعلم الإلكتروني في التعليم</a:t>
            </a:r>
            <a:endParaRPr lang="en-US" sz="2000" b="1" dirty="0">
              <a:solidFill>
                <a:schemeClr val="tx2">
                  <a:lumMod val="75000"/>
                </a:schemeClr>
              </a:solidFill>
              <a:latin typeface="Calibri"/>
              <a:cs typeface="Calibri"/>
            </a:endParaRPr>
          </a:p>
        </p:txBody>
      </p:sp>
    </p:spTree>
    <p:custDataLst>
      <p:tags r:id="rId1"/>
    </p:custDataLst>
    <p:extLst>
      <p:ext uri="{BB962C8B-B14F-4D97-AF65-F5344CB8AC3E}">
        <p14:creationId xmlns:p14="http://schemas.microsoft.com/office/powerpoint/2010/main" val="302544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diamond(in)">
                                      <p:cBhvr>
                                        <p:cTn id="13" dur="1000"/>
                                        <p:tgtEl>
                                          <p:spTgt spid="1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14">
                                            <p:txEl>
                                              <p:pRg st="2" end="2"/>
                                            </p:txEl>
                                          </p:spTgt>
                                        </p:tgtEl>
                                        <p:attrNameLst>
                                          <p:attrName>style.visibility</p:attrName>
                                        </p:attrNameLst>
                                      </p:cBhvr>
                                      <p:to>
                                        <p:strVal val="visible"/>
                                      </p:to>
                                    </p:set>
                                    <p:animEffect transition="in" filter="diamond(in)">
                                      <p:cBhvr>
                                        <p:cTn id="18" dur="1000"/>
                                        <p:tgtEl>
                                          <p:spTgt spid="1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animEffect transition="in" filter="diamond(in)">
                                      <p:cBhvr>
                                        <p:cTn id="23" dur="1000"/>
                                        <p:tgtEl>
                                          <p:spTgt spid="1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14">
                                            <p:txEl>
                                              <p:pRg st="5" end="5"/>
                                            </p:txEl>
                                          </p:spTgt>
                                        </p:tgtEl>
                                        <p:attrNameLst>
                                          <p:attrName>style.visibility</p:attrName>
                                        </p:attrNameLst>
                                      </p:cBhvr>
                                      <p:to>
                                        <p:strVal val="visible"/>
                                      </p:to>
                                    </p:set>
                                    <p:animEffect transition="in" filter="diamond(in)">
                                      <p:cBhvr>
                                        <p:cTn id="28" dur="10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9708" y="332656"/>
            <a:ext cx="2315057" cy="584775"/>
          </a:xfrm>
          <a:prstGeom prst="rect">
            <a:avLst/>
          </a:prstGeom>
          <a:noFill/>
        </p:spPr>
        <p:txBody>
          <a:bodyPr wrap="none" rtlCol="0">
            <a:spAutoFit/>
          </a:bodyPr>
          <a:lstStyle/>
          <a:p>
            <a:r>
              <a:rPr lang="ar-SA" sz="3200" b="1" dirty="0">
                <a:solidFill>
                  <a:srgbClr val="C00000"/>
                </a:solidFill>
                <a:latin typeface="Calibri"/>
                <a:cs typeface="Calibri"/>
              </a:rPr>
              <a:t>هل تعلمين عن..</a:t>
            </a:r>
            <a:endParaRPr lang="en-US" sz="2400" b="1" dirty="0">
              <a:solidFill>
                <a:srgbClr val="C00000"/>
              </a:solidFill>
              <a:latin typeface="Calibri"/>
              <a:cs typeface="Calibri"/>
            </a:endParaRPr>
          </a:p>
        </p:txBody>
      </p:sp>
      <p:grpSp>
        <p:nvGrpSpPr>
          <p:cNvPr id="2" name="Group 9"/>
          <p:cNvGrpSpPr>
            <a:grpSpLocks/>
          </p:cNvGrpSpPr>
          <p:nvPr/>
        </p:nvGrpSpPr>
        <p:grpSpPr bwMode="auto">
          <a:xfrm>
            <a:off x="107504" y="238671"/>
            <a:ext cx="647700" cy="454025"/>
            <a:chOff x="0" y="0"/>
            <a:chExt cx="408" cy="286"/>
          </a:xfrm>
        </p:grpSpPr>
        <p:sp>
          <p:nvSpPr>
            <p:cNvPr id="6"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endParaRPr lang="en-US">
                <a:latin typeface="Calibri"/>
                <a:cs typeface="Calibri"/>
                <a:sym typeface="宋体" pitchFamily="2" charset="-122"/>
              </a:endParaRPr>
            </a:p>
          </p:txBody>
        </p:sp>
        <p:sp>
          <p:nvSpPr>
            <p:cNvPr id="7"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endParaRPr lang="en-US">
                <a:latin typeface="Calibri"/>
                <a:cs typeface="Calibri"/>
                <a:sym typeface="宋体" pitchFamily="2" charset="-122"/>
              </a:endParaRPr>
            </a:p>
          </p:txBody>
        </p:sp>
      </p:grpSp>
      <p:pic>
        <p:nvPicPr>
          <p:cNvPr id="8" name="sfa0e03f0c4f40c0ae14e3f53a151656"/>
          <p:cNvPicPr>
            <a:picLocks/>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7252569" y="1875097"/>
            <a:ext cx="1891431" cy="3938423"/>
          </a:xfrm>
          <a:prstGeom prst="rect">
            <a:avLst/>
          </a:prstGeom>
          <a:effectLst>
            <a:outerShdw blurRad="50800" dist="38100" dir="2700000" algn="tl" rotWithShape="0">
              <a:prstClr val="black">
                <a:alpha val="40000"/>
              </a:prstClr>
            </a:outerShdw>
          </a:effectLst>
        </p:spPr>
      </p:pic>
      <p:pic>
        <p:nvPicPr>
          <p:cNvPr id="2051" name="Picture 3"/>
          <p:cNvPicPr>
            <a:picLocks noChangeAspect="1" noChangeArrowheads="1"/>
          </p:cNvPicPr>
          <p:nvPr/>
        </p:nvPicPr>
        <p:blipFill>
          <a:blip r:embed="rId6"/>
          <a:srcRect/>
          <a:stretch>
            <a:fillRect/>
          </a:stretch>
        </p:blipFill>
        <p:spPr bwMode="auto">
          <a:xfrm>
            <a:off x="107504" y="1215340"/>
            <a:ext cx="7145065" cy="5116012"/>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38383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diamond(out)">
                                      <p:cBhvr>
                                        <p:cTn id="7"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987824" y="1772816"/>
            <a:ext cx="4494026" cy="4005064"/>
            <a:chOff x="4398454" y="1772816"/>
            <a:chExt cx="4494026" cy="4005064"/>
          </a:xfrm>
        </p:grpSpPr>
        <p:pic>
          <p:nvPicPr>
            <p:cNvPr id="5" name="Female 1"/>
            <p:cNvPicPr>
              <a:picLocks noChangeAspect="1"/>
            </p:cNvPicPr>
            <p:nvPr>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6990742" y="2348880"/>
              <a:ext cx="1901738" cy="3429000"/>
            </a:xfrm>
            <a:prstGeom prst="rect">
              <a:avLst/>
            </a:prstGeom>
            <a:effectLst>
              <a:outerShdw blurRad="50800" dist="38100" dir="2700000" algn="tl" rotWithShape="0">
                <a:prstClr val="black">
                  <a:alpha val="40000"/>
                </a:prstClr>
              </a:outerShdw>
            </a:effectLst>
          </p:spPr>
        </p:pic>
        <p:sp>
          <p:nvSpPr>
            <p:cNvPr id="6" name="Rounded Rectangular Callout 5"/>
            <p:cNvSpPr/>
            <p:nvPr/>
          </p:nvSpPr>
          <p:spPr>
            <a:xfrm>
              <a:off x="4398454" y="1772816"/>
              <a:ext cx="2736304" cy="1656184"/>
            </a:xfrm>
            <a:prstGeom prst="wedgeRoundRectCallout">
              <a:avLst>
                <a:gd name="adj1" fmla="val 64832"/>
                <a:gd name="adj2" fmla="val 21958"/>
                <a:gd name="adj3" fmla="val 16667"/>
              </a:avLst>
            </a:prstGeom>
            <a:solidFill>
              <a:schemeClr val="accent6">
                <a:lumMod val="75000"/>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r" rtl="1"/>
              <a:r>
                <a:rPr lang="x-none" sz="2000" b="1" dirty="0">
                  <a:latin typeface="Calibri"/>
                  <a:cs typeface="Calibri"/>
                </a:rPr>
                <a:t>لماذا ظهرت أنماط جديدة للتعلم مثل التعلم الالكتروني ؟</a:t>
              </a:r>
              <a:endParaRPr lang="en-US" sz="2000" b="1" dirty="0">
                <a:latin typeface="Calibri"/>
                <a:cs typeface="Calibri"/>
              </a:endParaRPr>
            </a:p>
          </p:txBody>
        </p:sp>
      </p:grpSp>
      <p:sp>
        <p:nvSpPr>
          <p:cNvPr id="14" name="TextBox 13"/>
          <p:cNvSpPr txBox="1"/>
          <p:nvPr/>
        </p:nvSpPr>
        <p:spPr>
          <a:xfrm>
            <a:off x="683568" y="375047"/>
            <a:ext cx="995015" cy="461665"/>
          </a:xfrm>
          <a:prstGeom prst="rect">
            <a:avLst/>
          </a:prstGeom>
          <a:noFill/>
        </p:spPr>
        <p:txBody>
          <a:bodyPr wrap="none" rtlCol="0">
            <a:spAutoFit/>
          </a:bodyPr>
          <a:lstStyle/>
          <a:p>
            <a:r>
              <a:rPr lang="x-none" sz="2400" b="1" dirty="0">
                <a:solidFill>
                  <a:schemeClr val="bg1">
                    <a:lumMod val="75000"/>
                  </a:schemeClr>
                </a:solidFill>
                <a:latin typeface="Calibri"/>
                <a:cs typeface="Calibri"/>
              </a:rPr>
              <a:t>البداية </a:t>
            </a:r>
            <a:endParaRPr lang="en-US" sz="2400" b="1" dirty="0">
              <a:solidFill>
                <a:schemeClr val="bg1">
                  <a:lumMod val="75000"/>
                </a:schemeClr>
              </a:solidFill>
              <a:latin typeface="Calibri"/>
              <a:cs typeface="Calibri"/>
            </a:endParaRPr>
          </a:p>
        </p:txBody>
      </p:sp>
      <p:grpSp>
        <p:nvGrpSpPr>
          <p:cNvPr id="15" name="Group 9"/>
          <p:cNvGrpSpPr>
            <a:grpSpLocks/>
          </p:cNvGrpSpPr>
          <p:nvPr/>
        </p:nvGrpSpPr>
        <p:grpSpPr bwMode="auto">
          <a:xfrm>
            <a:off x="107504" y="238671"/>
            <a:ext cx="647700" cy="454025"/>
            <a:chOff x="0" y="0"/>
            <a:chExt cx="408" cy="286"/>
          </a:xfrm>
        </p:grpSpPr>
        <p:sp>
          <p:nvSpPr>
            <p:cNvPr id="16"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endParaRPr lang="en-US">
                <a:latin typeface="Calibri"/>
                <a:cs typeface="Calibri"/>
                <a:sym typeface="宋体" pitchFamily="2" charset="-122"/>
              </a:endParaRPr>
            </a:p>
          </p:txBody>
        </p:sp>
        <p:sp>
          <p:nvSpPr>
            <p:cNvPr id="17"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endParaRPr lang="en-US">
                <a:latin typeface="Calibri"/>
                <a:cs typeface="Calibri"/>
                <a:sym typeface="宋体" pitchFamily="2" charset="-122"/>
              </a:endParaRPr>
            </a:p>
          </p:txBody>
        </p:sp>
      </p:grpSp>
      <p:pic>
        <p:nvPicPr>
          <p:cNvPr id="18" name="s5bcc18a133e4011a095b76bfc868e8d"/>
          <p:cNvPicPr>
            <a:picLocks/>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flipH="1">
            <a:off x="2195736" y="2492896"/>
            <a:ext cx="984756" cy="3429000"/>
          </a:xfrm>
          <a:prstGeom prst="rect">
            <a:avLst/>
          </a:prstGeom>
          <a:effectLst>
            <a:outerShdw blurRad="50800" dist="38100" dir="2700000" algn="tl" rotWithShape="0">
              <a:prstClr val="black">
                <a:alpha val="40000"/>
              </a:prstClr>
            </a:outerShdw>
          </a:effectLst>
        </p:spPr>
      </p:pic>
      <p:grpSp>
        <p:nvGrpSpPr>
          <p:cNvPr id="21" name="Group 20"/>
          <p:cNvGrpSpPr/>
          <p:nvPr/>
        </p:nvGrpSpPr>
        <p:grpSpPr>
          <a:xfrm>
            <a:off x="1658492" y="1790126"/>
            <a:ext cx="4065636" cy="4159154"/>
            <a:chOff x="1154436" y="1772816"/>
            <a:chExt cx="4065636" cy="4159154"/>
          </a:xfrm>
        </p:grpSpPr>
        <p:sp>
          <p:nvSpPr>
            <p:cNvPr id="9" name="Rounded Rectangular Callout 8"/>
            <p:cNvSpPr/>
            <p:nvPr/>
          </p:nvSpPr>
          <p:spPr>
            <a:xfrm>
              <a:off x="2483768" y="1772816"/>
              <a:ext cx="2736304" cy="1656184"/>
            </a:xfrm>
            <a:prstGeom prst="wedgeRoundRectCallout">
              <a:avLst>
                <a:gd name="adj1" fmla="val -67644"/>
                <a:gd name="adj2" fmla="val 22615"/>
                <a:gd name="adj3" fmla="val 16667"/>
              </a:avLst>
            </a:prstGeom>
            <a:solidFill>
              <a:schemeClr val="accent6">
                <a:lumMod val="75000"/>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r" rtl="1"/>
              <a:r>
                <a:rPr lang="x-none" sz="2000" b="1" dirty="0">
                  <a:latin typeface="Calibri"/>
                  <a:cs typeface="Calibri"/>
                </a:rPr>
                <a:t>هناك عدة أسباب دعت</a:t>
              </a:r>
              <a:r>
                <a:rPr lang="en-US" sz="2000" b="1" dirty="0">
                  <a:latin typeface="Calibri"/>
                  <a:cs typeface="Calibri"/>
                </a:rPr>
                <a:t> </a:t>
              </a:r>
              <a:r>
                <a:rPr lang="x-none" sz="2000" b="1" dirty="0">
                  <a:latin typeface="Calibri"/>
                  <a:cs typeface="Calibri"/>
                </a:rPr>
                <a:t>لاستحداث أنماط تعلم جديدة وهي : </a:t>
              </a:r>
              <a:endParaRPr lang="en-US" sz="2000" b="1" dirty="0">
                <a:latin typeface="Calibri"/>
                <a:cs typeface="Calibri"/>
              </a:endParaRPr>
            </a:p>
            <a:p>
              <a:pPr algn="r"/>
              <a:endParaRPr lang="en-US" sz="2000" b="1" dirty="0">
                <a:latin typeface="Calibri"/>
                <a:cs typeface="Calibri"/>
              </a:endParaRPr>
            </a:p>
          </p:txBody>
        </p:sp>
        <p:pic>
          <p:nvPicPr>
            <p:cNvPr id="19" name="Female 1"/>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flipH="1">
              <a:off x="1154436" y="2502970"/>
              <a:ext cx="1275529" cy="3429000"/>
            </a:xfrm>
            <a:prstGeom prst="rect">
              <a:avLst/>
            </a:prstGeom>
            <a:effectLst>
              <a:outerShdw blurRad="50800" dist="38100" dir="2700000" algn="tl" rotWithShape="0">
                <a:prstClr val="black">
                  <a:alpha val="40000"/>
                </a:prstClr>
              </a:outerShdw>
            </a:effectLst>
          </p:spPr>
        </p:pic>
      </p:grpSp>
      <p:pic>
        <p:nvPicPr>
          <p:cNvPr id="22" name="s7c3f64e6e5241eaae9b7be614d468bb"/>
          <p:cNvPicPr>
            <a:picLocks/>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6035516" y="2276872"/>
            <a:ext cx="984756" cy="342900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2635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9708" y="332656"/>
            <a:ext cx="1662635" cy="584775"/>
          </a:xfrm>
          <a:prstGeom prst="rect">
            <a:avLst/>
          </a:prstGeom>
          <a:noFill/>
        </p:spPr>
        <p:txBody>
          <a:bodyPr wrap="none" rtlCol="0">
            <a:spAutoFit/>
          </a:bodyPr>
          <a:lstStyle/>
          <a:p>
            <a:r>
              <a:rPr lang="ar-SA" sz="3200" b="1" dirty="0">
                <a:solidFill>
                  <a:schemeClr val="bg1">
                    <a:lumMod val="75000"/>
                  </a:schemeClr>
                </a:solidFill>
                <a:latin typeface="Calibri"/>
                <a:cs typeface="Calibri"/>
              </a:rPr>
              <a:t>فكري قليلًا</a:t>
            </a:r>
            <a:r>
              <a:rPr lang="x-none" sz="3200" b="1">
                <a:solidFill>
                  <a:schemeClr val="bg1">
                    <a:lumMod val="75000"/>
                  </a:schemeClr>
                </a:solidFill>
                <a:latin typeface="Calibri"/>
                <a:cs typeface="Calibri"/>
              </a:rPr>
              <a:t> </a:t>
            </a:r>
            <a:endParaRPr lang="en-US" sz="2400" b="1" dirty="0">
              <a:solidFill>
                <a:schemeClr val="bg1">
                  <a:lumMod val="75000"/>
                </a:schemeClr>
              </a:solidFill>
              <a:latin typeface="Calibri"/>
              <a:cs typeface="Calibri"/>
            </a:endParaRPr>
          </a:p>
        </p:txBody>
      </p:sp>
      <p:grpSp>
        <p:nvGrpSpPr>
          <p:cNvPr id="2" name="Group 9"/>
          <p:cNvGrpSpPr>
            <a:grpSpLocks/>
          </p:cNvGrpSpPr>
          <p:nvPr/>
        </p:nvGrpSpPr>
        <p:grpSpPr bwMode="auto">
          <a:xfrm>
            <a:off x="107504" y="238671"/>
            <a:ext cx="647700" cy="454025"/>
            <a:chOff x="0" y="0"/>
            <a:chExt cx="408" cy="286"/>
          </a:xfrm>
        </p:grpSpPr>
        <p:sp>
          <p:nvSpPr>
            <p:cNvPr id="6"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endParaRPr lang="en-US">
                <a:latin typeface="Calibri"/>
                <a:cs typeface="Calibri"/>
                <a:sym typeface="宋体" pitchFamily="2" charset="-122"/>
              </a:endParaRPr>
            </a:p>
          </p:txBody>
        </p:sp>
        <p:sp>
          <p:nvSpPr>
            <p:cNvPr id="7"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endParaRPr lang="en-US">
                <a:latin typeface="Calibri"/>
                <a:cs typeface="Calibri"/>
                <a:sym typeface="宋体" pitchFamily="2" charset="-122"/>
              </a:endParaRPr>
            </a:p>
          </p:txBody>
        </p:sp>
      </p:grpSp>
      <p:pic>
        <p:nvPicPr>
          <p:cNvPr id="8" name="sfa0e03f0c4f40c0ae14e3f53a151656"/>
          <p:cNvPicPr>
            <a:picLocks/>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7164288" y="1556792"/>
            <a:ext cx="1891431" cy="3429000"/>
          </a:xfrm>
          <a:prstGeom prst="rect">
            <a:avLst/>
          </a:prstGeom>
          <a:effectLst>
            <a:outerShdw blurRad="50800" dist="38100" dir="2700000" algn="tl" rotWithShape="0">
              <a:prstClr val="black">
                <a:alpha val="40000"/>
              </a:prstClr>
            </a:outerShdw>
          </a:effectLst>
        </p:spPr>
      </p:pic>
      <p:sp>
        <p:nvSpPr>
          <p:cNvPr id="10" name="TextBox 9"/>
          <p:cNvSpPr txBox="1"/>
          <p:nvPr/>
        </p:nvSpPr>
        <p:spPr>
          <a:xfrm>
            <a:off x="755206" y="1894114"/>
            <a:ext cx="6409082" cy="2308324"/>
          </a:xfrm>
          <a:prstGeom prst="rect">
            <a:avLst/>
          </a:prstGeom>
          <a:noFill/>
          <a:ln>
            <a:solidFill>
              <a:schemeClr val="accent6">
                <a:lumMod val="75000"/>
              </a:schemeClr>
            </a:solidFill>
            <a:prstDash val="dashDot"/>
          </a:ln>
        </p:spPr>
        <p:txBody>
          <a:bodyPr wrap="square" rtlCol="0">
            <a:spAutoFit/>
          </a:bodyPr>
          <a:lstStyle/>
          <a:p>
            <a:pPr algn="ctr" rtl="1"/>
            <a:endParaRPr lang="en-US" sz="2400" b="1" dirty="0">
              <a:solidFill>
                <a:schemeClr val="accent6">
                  <a:lumMod val="50000"/>
                </a:schemeClr>
              </a:solidFill>
              <a:latin typeface="Calibri"/>
              <a:cs typeface="Calibri"/>
            </a:endParaRPr>
          </a:p>
          <a:p>
            <a:pPr algn="ctr" rtl="1"/>
            <a:r>
              <a:rPr lang="ar-SA" sz="2400" b="1" dirty="0">
                <a:solidFill>
                  <a:srgbClr val="002060"/>
                </a:solidFill>
                <a:latin typeface="Calibri"/>
                <a:cs typeface="Calibri"/>
              </a:rPr>
              <a:t>وفقا للطريقة التي يقدم </a:t>
            </a:r>
            <a:r>
              <a:rPr lang="ar-SA" sz="2400" b="1" dirty="0" err="1">
                <a:solidFill>
                  <a:srgbClr val="002060"/>
                </a:solidFill>
                <a:latin typeface="Calibri"/>
                <a:cs typeface="Calibri"/>
              </a:rPr>
              <a:t>بها</a:t>
            </a:r>
            <a:r>
              <a:rPr lang="ar-SA" sz="2400" b="1" dirty="0">
                <a:solidFill>
                  <a:srgbClr val="002060"/>
                </a:solidFill>
                <a:latin typeface="Calibri"/>
                <a:cs typeface="Calibri"/>
              </a:rPr>
              <a:t> مقرر تقنيات التعليم، والأسلوب الذي يتبعه في تقديم محتوى المقرر وأنشطته؛ فكري لمدة دقيقة ثم حددي إلى أي النماذج ينتمي (</a:t>
            </a:r>
            <a:r>
              <a:rPr lang="ar-SA" sz="2400" b="1" dirty="0">
                <a:solidFill>
                  <a:srgbClr val="00B050"/>
                </a:solidFill>
                <a:latin typeface="Calibri"/>
                <a:cs typeface="Calibri"/>
              </a:rPr>
              <a:t>التقليدي ، الداعم ،المدمج ،على الخط المباشر </a:t>
            </a:r>
            <a:r>
              <a:rPr lang="ar-SA" sz="2400" b="1" dirty="0">
                <a:solidFill>
                  <a:srgbClr val="002060"/>
                </a:solidFill>
                <a:latin typeface="Calibri"/>
                <a:cs typeface="Calibri"/>
              </a:rPr>
              <a:t>)</a:t>
            </a:r>
            <a:endParaRPr lang="x-none" sz="2400" b="1" dirty="0">
              <a:solidFill>
                <a:srgbClr val="002060"/>
              </a:solidFill>
              <a:latin typeface="Calibri"/>
              <a:cs typeface="Calibri"/>
            </a:endParaRPr>
          </a:p>
          <a:p>
            <a:pPr algn="ctr"/>
            <a:endParaRPr lang="en-US" sz="2400" b="1" dirty="0">
              <a:solidFill>
                <a:schemeClr val="accent6">
                  <a:lumMod val="50000"/>
                </a:schemeClr>
              </a:solidFill>
              <a:latin typeface="Calibri"/>
              <a:cs typeface="Calibri"/>
            </a:endParaRPr>
          </a:p>
        </p:txBody>
      </p:sp>
    </p:spTree>
    <p:custDataLst>
      <p:tags r:id="rId1"/>
    </p:custDataLst>
    <p:extLst>
      <p:ext uri="{BB962C8B-B14F-4D97-AF65-F5344CB8AC3E}">
        <p14:creationId xmlns:p14="http://schemas.microsoft.com/office/powerpoint/2010/main" val="238383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a:spLocks noGrp="1" noChangeArrowheads="1"/>
          </p:cNvSpPr>
          <p:nvPr>
            <p:ph type="ctrTitle" idx="4294967295"/>
          </p:nvPr>
        </p:nvSpPr>
        <p:spPr>
          <a:xfrm>
            <a:off x="4773613" y="2492375"/>
            <a:ext cx="3883025" cy="1470025"/>
          </a:xfrm>
          <a:ln/>
        </p:spPr>
        <p:txBody>
          <a:bodyPr>
            <a:normAutofit/>
          </a:bodyPr>
          <a:lstStyle/>
          <a:p>
            <a:pPr marL="0" indent="0"/>
            <a:r>
              <a:rPr lang="x-none" sz="3600" b="1" dirty="0">
                <a:solidFill>
                  <a:srgbClr val="FF0066"/>
                </a:solidFill>
                <a:latin typeface="Calibri"/>
                <a:ea typeface="Adobe Gothic Std B" pitchFamily="34" charset="-128"/>
                <a:cs typeface="Calibri"/>
              </a:rPr>
              <a:t>التعلم المدمج</a:t>
            </a:r>
            <a:endParaRPr lang="en-US" sz="3600" b="1" dirty="0">
              <a:solidFill>
                <a:srgbClr val="FF0066"/>
              </a:solidFill>
              <a:latin typeface="Calibri"/>
              <a:cs typeface="Calibri"/>
            </a:endParaRPr>
          </a:p>
        </p:txBody>
      </p:sp>
      <p:grpSp>
        <p:nvGrpSpPr>
          <p:cNvPr id="4099" name="Group 3"/>
          <p:cNvGrpSpPr>
            <a:grpSpLocks/>
          </p:cNvGrpSpPr>
          <p:nvPr/>
        </p:nvGrpSpPr>
        <p:grpSpPr bwMode="auto">
          <a:xfrm>
            <a:off x="4651375" y="2971800"/>
            <a:ext cx="292100" cy="504825"/>
            <a:chOff x="0" y="0"/>
            <a:chExt cx="292995" cy="504056"/>
          </a:xfrm>
        </p:grpSpPr>
        <p:sp>
          <p:nvSpPr>
            <p:cNvPr id="4100" name="直接连接符 1068"/>
            <p:cNvSpPr>
              <a:spLocks noChangeShapeType="1"/>
            </p:cNvSpPr>
            <p:nvPr/>
          </p:nvSpPr>
          <p:spPr bwMode="auto">
            <a:xfrm>
              <a:off x="292995" y="0"/>
              <a:ext cx="1" cy="504056"/>
            </a:xfrm>
            <a:prstGeom prst="line">
              <a:avLst/>
            </a:prstGeom>
            <a:noFill/>
            <a:ln w="57150" cap="flat" cmpd="sng">
              <a:solidFill>
                <a:srgbClr val="00B0F0"/>
              </a:solidFill>
              <a:round/>
              <a:headEnd/>
              <a:tailEn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4101" name="直接连接符 79"/>
            <p:cNvSpPr>
              <a:spLocks noChangeShapeType="1"/>
            </p:cNvSpPr>
            <p:nvPr/>
          </p:nvSpPr>
          <p:spPr bwMode="auto">
            <a:xfrm>
              <a:off x="139562" y="144016"/>
              <a:ext cx="1" cy="360040"/>
            </a:xfrm>
            <a:prstGeom prst="line">
              <a:avLst/>
            </a:prstGeom>
            <a:noFill/>
            <a:ln w="57150" cap="flat" cmpd="sng">
              <a:solidFill>
                <a:srgbClr val="FFC000"/>
              </a:solidFill>
              <a:round/>
              <a:headEnd/>
              <a:tailEn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4102" name="直接连接符 84"/>
            <p:cNvSpPr>
              <a:spLocks noChangeShapeType="1"/>
            </p:cNvSpPr>
            <p:nvPr/>
          </p:nvSpPr>
          <p:spPr bwMode="auto">
            <a:xfrm>
              <a:off x="0" y="324036"/>
              <a:ext cx="1" cy="180020"/>
            </a:xfrm>
            <a:prstGeom prst="line">
              <a:avLst/>
            </a:prstGeom>
            <a:noFill/>
            <a:ln w="57150" cap="flat" cmpd="sng">
              <a:solidFill>
                <a:srgbClr val="92D050"/>
              </a:solidFill>
              <a:round/>
              <a:headEnd/>
              <a:tailEn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grpSp>
      <p:sp>
        <p:nvSpPr>
          <p:cNvPr id="4103" name="直接连接符 1078"/>
          <p:cNvSpPr>
            <a:spLocks noChangeShapeType="1"/>
          </p:cNvSpPr>
          <p:nvPr/>
        </p:nvSpPr>
        <p:spPr bwMode="auto">
          <a:xfrm>
            <a:off x="-103188" y="3465513"/>
            <a:ext cx="4754563" cy="1587"/>
          </a:xfrm>
          <a:prstGeom prst="line">
            <a:avLst/>
          </a:prstGeom>
          <a:noFill/>
          <a:ln w="9525" cap="flat" cmpd="sng">
            <a:solidFill>
              <a:srgbClr val="BFBFBF"/>
            </a:solidFill>
            <a:round/>
            <a:headEnd/>
            <a:tailEn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grpSp>
        <p:nvGrpSpPr>
          <p:cNvPr id="4104" name="Group 8"/>
          <p:cNvGrpSpPr>
            <a:grpSpLocks/>
          </p:cNvGrpSpPr>
          <p:nvPr/>
        </p:nvGrpSpPr>
        <p:grpSpPr bwMode="auto">
          <a:xfrm>
            <a:off x="34925" y="1749425"/>
            <a:ext cx="4159250" cy="3260725"/>
            <a:chOff x="0" y="0"/>
            <a:chExt cx="4157663" cy="3262312"/>
          </a:xfrm>
        </p:grpSpPr>
        <p:grpSp>
          <p:nvGrpSpPr>
            <p:cNvPr id="4105" name="Group 9"/>
            <p:cNvGrpSpPr>
              <a:grpSpLocks/>
            </p:cNvGrpSpPr>
            <p:nvPr/>
          </p:nvGrpSpPr>
          <p:grpSpPr bwMode="auto">
            <a:xfrm>
              <a:off x="0" y="1800225"/>
              <a:ext cx="636588" cy="454025"/>
              <a:chOff x="0" y="0"/>
              <a:chExt cx="401" cy="286"/>
            </a:xfrm>
          </p:grpSpPr>
          <p:sp>
            <p:nvSpPr>
              <p:cNvPr id="4106" name="AutoShape 24"/>
              <p:cNvSpPr>
                <a:spLocks noChangeArrowheads="1"/>
              </p:cNvSpPr>
              <p:nvPr/>
            </p:nvSpPr>
            <p:spPr bwMode="auto">
              <a:xfrm>
                <a:off x="174" y="90"/>
                <a:ext cx="227" cy="196"/>
              </a:xfrm>
              <a:prstGeom prst="hexagon">
                <a:avLst>
                  <a:gd name="adj" fmla="val 28949"/>
                  <a:gd name="vf" fmla="val 115470"/>
                </a:avLst>
              </a:prstGeom>
              <a:solidFill>
                <a:srgbClr val="9900CC">
                  <a:alpha val="37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07" name="AutoShape 25"/>
              <p:cNvSpPr>
                <a:spLocks noChangeArrowheads="1"/>
              </p:cNvSpPr>
              <p:nvPr/>
            </p:nvSpPr>
            <p:spPr bwMode="auto">
              <a:xfrm>
                <a:off x="0" y="0"/>
                <a:ext cx="227" cy="196"/>
              </a:xfrm>
              <a:prstGeom prst="hexagon">
                <a:avLst>
                  <a:gd name="adj" fmla="val 28949"/>
                  <a:gd name="vf" fmla="val 115470"/>
                </a:avLst>
              </a:prstGeom>
              <a:solidFill>
                <a:srgbClr val="9900CC">
                  <a:alpha val="15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sp>
          <p:nvSpPr>
            <p:cNvPr id="4108" name="AutoShape 26"/>
            <p:cNvSpPr>
              <a:spLocks noChangeArrowheads="1"/>
            </p:cNvSpPr>
            <p:nvPr/>
          </p:nvSpPr>
          <p:spPr bwMode="auto">
            <a:xfrm>
              <a:off x="2519363" y="2951162"/>
              <a:ext cx="360362" cy="311150"/>
            </a:xfrm>
            <a:prstGeom prst="hexagon">
              <a:avLst>
                <a:gd name="adj" fmla="val 28949"/>
                <a:gd name="vf" fmla="val 115470"/>
              </a:avLst>
            </a:prstGeom>
            <a:solidFill>
              <a:srgbClr val="FF9900">
                <a:alpha val="14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nvGrpSpPr>
            <p:cNvPr id="4109" name="Group 13"/>
            <p:cNvGrpSpPr>
              <a:grpSpLocks/>
            </p:cNvGrpSpPr>
            <p:nvPr/>
          </p:nvGrpSpPr>
          <p:grpSpPr bwMode="auto">
            <a:xfrm>
              <a:off x="503238" y="0"/>
              <a:ext cx="3654425" cy="2887662"/>
              <a:chOff x="0" y="0"/>
              <a:chExt cx="2302" cy="1819"/>
            </a:xfrm>
          </p:grpSpPr>
          <p:sp>
            <p:nvSpPr>
              <p:cNvPr id="4110" name="AutoShape 28"/>
              <p:cNvSpPr>
                <a:spLocks noChangeArrowheads="1"/>
              </p:cNvSpPr>
              <p:nvPr/>
            </p:nvSpPr>
            <p:spPr bwMode="auto">
              <a:xfrm>
                <a:off x="1203" y="219"/>
                <a:ext cx="227" cy="196"/>
              </a:xfrm>
              <a:prstGeom prst="hexagon">
                <a:avLst>
                  <a:gd name="adj" fmla="val 28949"/>
                  <a:gd name="vf" fmla="val 115470"/>
                </a:avLst>
              </a:prstGeom>
              <a:solidFill>
                <a:srgbClr val="0066FF">
                  <a:alpha val="15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nvGrpSpPr>
              <p:cNvPr id="4111" name="Group 15"/>
              <p:cNvGrpSpPr>
                <a:grpSpLocks/>
              </p:cNvGrpSpPr>
              <p:nvPr/>
            </p:nvGrpSpPr>
            <p:grpSpPr bwMode="auto">
              <a:xfrm>
                <a:off x="0" y="0"/>
                <a:ext cx="2302" cy="1819"/>
                <a:chOff x="0" y="0"/>
                <a:chExt cx="2302" cy="1819"/>
              </a:xfrm>
            </p:grpSpPr>
            <p:grpSp>
              <p:nvGrpSpPr>
                <p:cNvPr id="4112" name="Group 16"/>
                <p:cNvGrpSpPr>
                  <a:grpSpLocks/>
                </p:cNvGrpSpPr>
                <p:nvPr/>
              </p:nvGrpSpPr>
              <p:grpSpPr bwMode="auto">
                <a:xfrm>
                  <a:off x="0" y="0"/>
                  <a:ext cx="2302" cy="1819"/>
                  <a:chOff x="0" y="0"/>
                  <a:chExt cx="2302" cy="1819"/>
                </a:xfrm>
              </p:grpSpPr>
              <p:grpSp>
                <p:nvGrpSpPr>
                  <p:cNvPr id="4113" name="Group 17"/>
                  <p:cNvGrpSpPr>
                    <a:grpSpLocks/>
                  </p:cNvGrpSpPr>
                  <p:nvPr/>
                </p:nvGrpSpPr>
                <p:grpSpPr bwMode="auto">
                  <a:xfrm>
                    <a:off x="0" y="0"/>
                    <a:ext cx="2302" cy="1819"/>
                    <a:chOff x="0" y="0"/>
                    <a:chExt cx="2302" cy="1819"/>
                  </a:xfrm>
                </p:grpSpPr>
                <p:sp>
                  <p:nvSpPr>
                    <p:cNvPr id="4114" name="AutoShape 32"/>
                    <p:cNvSpPr>
                      <a:spLocks noChangeArrowheads="1"/>
                    </p:cNvSpPr>
                    <p:nvPr/>
                  </p:nvSpPr>
                  <p:spPr bwMode="auto">
                    <a:xfrm>
                      <a:off x="345" y="540"/>
                      <a:ext cx="227" cy="196"/>
                    </a:xfrm>
                    <a:prstGeom prst="hexagon">
                      <a:avLst>
                        <a:gd name="adj" fmla="val 28949"/>
                        <a:gd name="vf" fmla="val 115470"/>
                      </a:avLst>
                    </a:prstGeom>
                    <a:solidFill>
                      <a:srgbClr val="00CC66">
                        <a:alpha val="31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nvGrpSpPr>
                    <p:cNvPr id="4115" name="Group 19"/>
                    <p:cNvGrpSpPr>
                      <a:grpSpLocks/>
                    </p:cNvGrpSpPr>
                    <p:nvPr/>
                  </p:nvGrpSpPr>
                  <p:grpSpPr bwMode="auto">
                    <a:xfrm>
                      <a:off x="0" y="0"/>
                      <a:ext cx="2302" cy="1819"/>
                      <a:chOff x="0" y="0"/>
                      <a:chExt cx="2302" cy="1819"/>
                    </a:xfrm>
                  </p:grpSpPr>
                  <p:grpSp>
                    <p:nvGrpSpPr>
                      <p:cNvPr id="4116" name="Group 20"/>
                      <p:cNvGrpSpPr>
                        <a:grpSpLocks/>
                      </p:cNvGrpSpPr>
                      <p:nvPr/>
                    </p:nvGrpSpPr>
                    <p:grpSpPr bwMode="auto">
                      <a:xfrm>
                        <a:off x="0" y="0"/>
                        <a:ext cx="2302" cy="1819"/>
                        <a:chOff x="0" y="0"/>
                        <a:chExt cx="2302" cy="1819"/>
                      </a:xfrm>
                    </p:grpSpPr>
                    <p:sp>
                      <p:nvSpPr>
                        <p:cNvPr id="4117" name="AutoShape 35"/>
                        <p:cNvSpPr>
                          <a:spLocks noChangeArrowheads="1"/>
                        </p:cNvSpPr>
                        <p:nvPr/>
                      </p:nvSpPr>
                      <p:spPr bwMode="auto">
                        <a:xfrm>
                          <a:off x="1040" y="733"/>
                          <a:ext cx="227" cy="196"/>
                        </a:xfrm>
                        <a:prstGeom prst="hexagon">
                          <a:avLst>
                            <a:gd name="adj" fmla="val 28949"/>
                            <a:gd name="vf" fmla="val 115470"/>
                          </a:avLst>
                        </a:prstGeom>
                        <a:solidFill>
                          <a:srgbClr val="0066FF"/>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18" name="AutoShape 36"/>
                        <p:cNvSpPr>
                          <a:spLocks noChangeArrowheads="1"/>
                        </p:cNvSpPr>
                        <p:nvPr/>
                      </p:nvSpPr>
                      <p:spPr bwMode="auto">
                        <a:xfrm>
                          <a:off x="1055" y="1125"/>
                          <a:ext cx="227" cy="196"/>
                        </a:xfrm>
                        <a:prstGeom prst="hexagon">
                          <a:avLst>
                            <a:gd name="adj" fmla="val 28949"/>
                            <a:gd name="vf" fmla="val 115470"/>
                          </a:avLst>
                        </a:prstGeom>
                        <a:solidFill>
                          <a:srgbClr val="FF9900">
                            <a:alpha val="75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19" name="AutoShape 37"/>
                        <p:cNvSpPr>
                          <a:spLocks noChangeArrowheads="1"/>
                        </p:cNvSpPr>
                        <p:nvPr/>
                      </p:nvSpPr>
                      <p:spPr bwMode="auto">
                        <a:xfrm>
                          <a:off x="707" y="1143"/>
                          <a:ext cx="227" cy="196"/>
                        </a:xfrm>
                        <a:prstGeom prst="hexagon">
                          <a:avLst>
                            <a:gd name="adj" fmla="val 28949"/>
                            <a:gd name="vf" fmla="val 115470"/>
                          </a:avLst>
                        </a:prstGeom>
                        <a:solidFill>
                          <a:srgbClr val="9900CC">
                            <a:alpha val="68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nvGrpSpPr>
                        <p:cNvPr id="4120" name="Group 24"/>
                        <p:cNvGrpSpPr>
                          <a:grpSpLocks/>
                        </p:cNvGrpSpPr>
                        <p:nvPr/>
                      </p:nvGrpSpPr>
                      <p:grpSpPr bwMode="auto">
                        <a:xfrm>
                          <a:off x="0" y="0"/>
                          <a:ext cx="2302" cy="1819"/>
                          <a:chOff x="0" y="0"/>
                          <a:chExt cx="2302" cy="1819"/>
                        </a:xfrm>
                      </p:grpSpPr>
                      <p:sp>
                        <p:nvSpPr>
                          <p:cNvPr id="4121" name="AutoShape 39"/>
                          <p:cNvSpPr>
                            <a:spLocks noChangeArrowheads="1"/>
                          </p:cNvSpPr>
                          <p:nvPr/>
                        </p:nvSpPr>
                        <p:spPr bwMode="auto">
                          <a:xfrm>
                            <a:off x="863" y="640"/>
                            <a:ext cx="227" cy="196"/>
                          </a:xfrm>
                          <a:prstGeom prst="hexagon">
                            <a:avLst>
                              <a:gd name="adj" fmla="val 28949"/>
                              <a:gd name="vf" fmla="val 115470"/>
                            </a:avLst>
                          </a:prstGeom>
                          <a:solidFill>
                            <a:srgbClr val="00CC66"/>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22" name="AutoShape 40"/>
                          <p:cNvSpPr>
                            <a:spLocks noChangeArrowheads="1"/>
                          </p:cNvSpPr>
                          <p:nvPr/>
                        </p:nvSpPr>
                        <p:spPr bwMode="auto">
                          <a:xfrm>
                            <a:off x="866" y="442"/>
                            <a:ext cx="227" cy="196"/>
                          </a:xfrm>
                          <a:prstGeom prst="hexagon">
                            <a:avLst>
                              <a:gd name="adj" fmla="val 28949"/>
                              <a:gd name="vf" fmla="val 115470"/>
                            </a:avLst>
                          </a:prstGeom>
                          <a:solidFill>
                            <a:srgbClr val="00CC66">
                              <a:alpha val="73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23" name="AutoShape 41"/>
                          <p:cNvSpPr>
                            <a:spLocks noChangeArrowheads="1"/>
                          </p:cNvSpPr>
                          <p:nvPr/>
                        </p:nvSpPr>
                        <p:spPr bwMode="auto">
                          <a:xfrm>
                            <a:off x="692" y="338"/>
                            <a:ext cx="227" cy="196"/>
                          </a:xfrm>
                          <a:prstGeom prst="hexagon">
                            <a:avLst>
                              <a:gd name="adj" fmla="val 28949"/>
                              <a:gd name="vf" fmla="val 115470"/>
                            </a:avLst>
                          </a:prstGeom>
                          <a:solidFill>
                            <a:srgbClr val="00CC66">
                              <a:alpha val="45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24" name="AutoShape 42"/>
                          <p:cNvSpPr>
                            <a:spLocks noChangeArrowheads="1"/>
                          </p:cNvSpPr>
                          <p:nvPr/>
                        </p:nvSpPr>
                        <p:spPr bwMode="auto">
                          <a:xfrm>
                            <a:off x="883" y="1231"/>
                            <a:ext cx="227" cy="196"/>
                          </a:xfrm>
                          <a:prstGeom prst="hexagon">
                            <a:avLst>
                              <a:gd name="adj" fmla="val 28949"/>
                              <a:gd name="vf" fmla="val 115470"/>
                            </a:avLst>
                          </a:prstGeom>
                          <a:solidFill>
                            <a:srgbClr val="9900CC">
                              <a:alpha val="60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25" name="AutoShape 43"/>
                          <p:cNvSpPr>
                            <a:spLocks noChangeArrowheads="1"/>
                          </p:cNvSpPr>
                          <p:nvPr/>
                        </p:nvSpPr>
                        <p:spPr bwMode="auto">
                          <a:xfrm>
                            <a:off x="697" y="543"/>
                            <a:ext cx="227" cy="196"/>
                          </a:xfrm>
                          <a:prstGeom prst="hexagon">
                            <a:avLst>
                              <a:gd name="adj" fmla="val 28949"/>
                              <a:gd name="vf" fmla="val 115470"/>
                            </a:avLst>
                          </a:prstGeom>
                          <a:solidFill>
                            <a:srgbClr val="00CC66">
                              <a:alpha val="78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26" name="AutoShape 44"/>
                          <p:cNvSpPr>
                            <a:spLocks noChangeArrowheads="1"/>
                          </p:cNvSpPr>
                          <p:nvPr/>
                        </p:nvSpPr>
                        <p:spPr bwMode="auto">
                          <a:xfrm>
                            <a:off x="1221" y="824"/>
                            <a:ext cx="227" cy="196"/>
                          </a:xfrm>
                          <a:prstGeom prst="hexagon">
                            <a:avLst>
                              <a:gd name="adj" fmla="val 28949"/>
                              <a:gd name="vf" fmla="val 115470"/>
                            </a:avLst>
                          </a:prstGeom>
                          <a:solidFill>
                            <a:srgbClr val="AAE600"/>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27" name="AutoShape 45"/>
                          <p:cNvSpPr>
                            <a:spLocks noChangeArrowheads="1"/>
                          </p:cNvSpPr>
                          <p:nvPr/>
                        </p:nvSpPr>
                        <p:spPr bwMode="auto">
                          <a:xfrm>
                            <a:off x="1406" y="1319"/>
                            <a:ext cx="227" cy="196"/>
                          </a:xfrm>
                          <a:prstGeom prst="hexagon">
                            <a:avLst>
                              <a:gd name="adj" fmla="val 28949"/>
                              <a:gd name="vf" fmla="val 115470"/>
                            </a:avLst>
                          </a:prstGeom>
                          <a:solidFill>
                            <a:srgbClr val="FF9900">
                              <a:alpha val="40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28" name="AutoShape 46"/>
                          <p:cNvSpPr>
                            <a:spLocks noChangeArrowheads="1"/>
                          </p:cNvSpPr>
                          <p:nvPr/>
                        </p:nvSpPr>
                        <p:spPr bwMode="auto">
                          <a:xfrm>
                            <a:off x="1199" y="424"/>
                            <a:ext cx="227" cy="196"/>
                          </a:xfrm>
                          <a:prstGeom prst="hexagon">
                            <a:avLst>
                              <a:gd name="adj" fmla="val 28949"/>
                              <a:gd name="vf" fmla="val 115470"/>
                            </a:avLst>
                          </a:prstGeom>
                          <a:solidFill>
                            <a:srgbClr val="0066FF">
                              <a:alpha val="67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29" name="AutoShape 47"/>
                          <p:cNvSpPr>
                            <a:spLocks noChangeArrowheads="1"/>
                          </p:cNvSpPr>
                          <p:nvPr/>
                        </p:nvSpPr>
                        <p:spPr bwMode="auto">
                          <a:xfrm>
                            <a:off x="1373" y="325"/>
                            <a:ext cx="227" cy="196"/>
                          </a:xfrm>
                          <a:prstGeom prst="hexagon">
                            <a:avLst>
                              <a:gd name="adj" fmla="val 28949"/>
                              <a:gd name="vf" fmla="val 115470"/>
                            </a:avLst>
                          </a:prstGeom>
                          <a:solidFill>
                            <a:srgbClr val="0066FF">
                              <a:alpha val="31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30" name="AutoShape 48"/>
                          <p:cNvSpPr>
                            <a:spLocks noChangeArrowheads="1"/>
                          </p:cNvSpPr>
                          <p:nvPr/>
                        </p:nvSpPr>
                        <p:spPr bwMode="auto">
                          <a:xfrm>
                            <a:off x="525" y="847"/>
                            <a:ext cx="227" cy="196"/>
                          </a:xfrm>
                          <a:prstGeom prst="hexagon">
                            <a:avLst>
                              <a:gd name="adj" fmla="val 28949"/>
                              <a:gd name="vf" fmla="val 115470"/>
                            </a:avLst>
                          </a:prstGeom>
                          <a:solidFill>
                            <a:srgbClr val="FF0066">
                              <a:alpha val="56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31" name="AutoShape 49"/>
                          <p:cNvSpPr>
                            <a:spLocks noChangeArrowheads="1"/>
                          </p:cNvSpPr>
                          <p:nvPr/>
                        </p:nvSpPr>
                        <p:spPr bwMode="auto">
                          <a:xfrm>
                            <a:off x="702" y="941"/>
                            <a:ext cx="227" cy="196"/>
                          </a:xfrm>
                          <a:prstGeom prst="hexagon">
                            <a:avLst>
                              <a:gd name="adj" fmla="val 28949"/>
                              <a:gd name="vf" fmla="val 115470"/>
                            </a:avLst>
                          </a:prstGeom>
                          <a:solidFill>
                            <a:srgbClr val="FF0066">
                              <a:alpha val="78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32" name="AutoShape 50"/>
                          <p:cNvSpPr>
                            <a:spLocks noChangeArrowheads="1"/>
                          </p:cNvSpPr>
                          <p:nvPr/>
                        </p:nvSpPr>
                        <p:spPr bwMode="auto">
                          <a:xfrm>
                            <a:off x="353" y="948"/>
                            <a:ext cx="227" cy="196"/>
                          </a:xfrm>
                          <a:prstGeom prst="hexagon">
                            <a:avLst>
                              <a:gd name="adj" fmla="val 28949"/>
                              <a:gd name="vf" fmla="val 115470"/>
                            </a:avLst>
                          </a:prstGeom>
                          <a:solidFill>
                            <a:srgbClr val="FF0066">
                              <a:alpha val="45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33" name="AutoShape 51"/>
                          <p:cNvSpPr>
                            <a:spLocks noChangeArrowheads="1"/>
                          </p:cNvSpPr>
                          <p:nvPr/>
                        </p:nvSpPr>
                        <p:spPr bwMode="auto">
                          <a:xfrm>
                            <a:off x="1224" y="1022"/>
                            <a:ext cx="227" cy="196"/>
                          </a:xfrm>
                          <a:prstGeom prst="hexagon">
                            <a:avLst>
                              <a:gd name="adj" fmla="val 28949"/>
                              <a:gd name="vf" fmla="val 115470"/>
                            </a:avLst>
                          </a:prstGeom>
                          <a:solidFill>
                            <a:srgbClr val="FF9900">
                              <a:alpha val="68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34" name="AutoShape 52"/>
                          <p:cNvSpPr>
                            <a:spLocks noChangeArrowheads="1"/>
                          </p:cNvSpPr>
                          <p:nvPr/>
                        </p:nvSpPr>
                        <p:spPr bwMode="auto">
                          <a:xfrm>
                            <a:off x="1566" y="817"/>
                            <a:ext cx="227" cy="196"/>
                          </a:xfrm>
                          <a:prstGeom prst="hexagon">
                            <a:avLst>
                              <a:gd name="adj" fmla="val 28949"/>
                              <a:gd name="vf" fmla="val 115470"/>
                            </a:avLst>
                          </a:prstGeom>
                          <a:solidFill>
                            <a:srgbClr val="AAE600">
                              <a:alpha val="56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35" name="AutoShape 53"/>
                          <p:cNvSpPr>
                            <a:spLocks noChangeArrowheads="1"/>
                          </p:cNvSpPr>
                          <p:nvPr/>
                        </p:nvSpPr>
                        <p:spPr bwMode="auto">
                          <a:xfrm>
                            <a:off x="1549" y="220"/>
                            <a:ext cx="227" cy="196"/>
                          </a:xfrm>
                          <a:prstGeom prst="hexagon">
                            <a:avLst>
                              <a:gd name="adj" fmla="val 28949"/>
                              <a:gd name="vf" fmla="val 115470"/>
                            </a:avLst>
                          </a:prstGeom>
                          <a:solidFill>
                            <a:srgbClr val="0066FF">
                              <a:alpha val="12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36" name="AutoShape 54"/>
                          <p:cNvSpPr>
                            <a:spLocks noChangeArrowheads="1"/>
                          </p:cNvSpPr>
                          <p:nvPr/>
                        </p:nvSpPr>
                        <p:spPr bwMode="auto">
                          <a:xfrm>
                            <a:off x="879" y="1036"/>
                            <a:ext cx="227" cy="196"/>
                          </a:xfrm>
                          <a:prstGeom prst="hexagon">
                            <a:avLst>
                              <a:gd name="adj" fmla="val 28949"/>
                              <a:gd name="vf" fmla="val 115470"/>
                            </a:avLst>
                          </a:prstGeom>
                          <a:solidFill>
                            <a:srgbClr val="9900CC"/>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37" name="AutoShape 55"/>
                          <p:cNvSpPr>
                            <a:spLocks noChangeArrowheads="1"/>
                          </p:cNvSpPr>
                          <p:nvPr/>
                        </p:nvSpPr>
                        <p:spPr bwMode="auto">
                          <a:xfrm>
                            <a:off x="870" y="836"/>
                            <a:ext cx="227" cy="196"/>
                          </a:xfrm>
                          <a:prstGeom prst="hexagon">
                            <a:avLst>
                              <a:gd name="adj" fmla="val 28949"/>
                              <a:gd name="vf" fmla="val 115470"/>
                            </a:avLst>
                          </a:prstGeom>
                          <a:solidFill>
                            <a:srgbClr val="FF0066"/>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38" name="AutoShape 56"/>
                          <p:cNvSpPr>
                            <a:spLocks noChangeArrowheads="1"/>
                          </p:cNvSpPr>
                          <p:nvPr/>
                        </p:nvSpPr>
                        <p:spPr bwMode="auto">
                          <a:xfrm>
                            <a:off x="1048" y="930"/>
                            <a:ext cx="227" cy="196"/>
                          </a:xfrm>
                          <a:prstGeom prst="hexagon">
                            <a:avLst>
                              <a:gd name="adj" fmla="val 28949"/>
                              <a:gd name="vf" fmla="val 115470"/>
                            </a:avLst>
                          </a:prstGeom>
                          <a:solidFill>
                            <a:srgbClr val="FF9900"/>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39" name="AutoShape 57"/>
                          <p:cNvSpPr>
                            <a:spLocks noChangeArrowheads="1"/>
                          </p:cNvSpPr>
                          <p:nvPr/>
                        </p:nvSpPr>
                        <p:spPr bwMode="auto">
                          <a:xfrm>
                            <a:off x="1398" y="916"/>
                            <a:ext cx="227" cy="196"/>
                          </a:xfrm>
                          <a:prstGeom prst="hexagon">
                            <a:avLst>
                              <a:gd name="adj" fmla="val 28949"/>
                              <a:gd name="vf" fmla="val 115470"/>
                            </a:avLst>
                          </a:prstGeom>
                          <a:solidFill>
                            <a:srgbClr val="AAE600"/>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40" name="AutoShape 58"/>
                          <p:cNvSpPr>
                            <a:spLocks noChangeArrowheads="1"/>
                          </p:cNvSpPr>
                          <p:nvPr/>
                        </p:nvSpPr>
                        <p:spPr bwMode="auto">
                          <a:xfrm>
                            <a:off x="1210" y="623"/>
                            <a:ext cx="227" cy="196"/>
                          </a:xfrm>
                          <a:prstGeom prst="hexagon">
                            <a:avLst>
                              <a:gd name="adj" fmla="val 28949"/>
                              <a:gd name="vf" fmla="val 115470"/>
                            </a:avLst>
                          </a:prstGeom>
                          <a:solidFill>
                            <a:srgbClr val="0066FF">
                              <a:alpha val="71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41" name="AutoShape 59"/>
                          <p:cNvSpPr>
                            <a:spLocks noChangeArrowheads="1"/>
                          </p:cNvSpPr>
                          <p:nvPr/>
                        </p:nvSpPr>
                        <p:spPr bwMode="auto">
                          <a:xfrm>
                            <a:off x="1035" y="532"/>
                            <a:ext cx="227" cy="196"/>
                          </a:xfrm>
                          <a:prstGeom prst="hexagon">
                            <a:avLst>
                              <a:gd name="adj" fmla="val 28949"/>
                              <a:gd name="vf" fmla="val 115470"/>
                            </a:avLst>
                          </a:prstGeom>
                          <a:solidFill>
                            <a:srgbClr val="0066FF">
                              <a:alpha val="84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42" name="AutoShape 60"/>
                          <p:cNvSpPr>
                            <a:spLocks noChangeArrowheads="1"/>
                          </p:cNvSpPr>
                          <p:nvPr/>
                        </p:nvSpPr>
                        <p:spPr bwMode="auto">
                          <a:xfrm>
                            <a:off x="1230" y="1223"/>
                            <a:ext cx="227" cy="196"/>
                          </a:xfrm>
                          <a:prstGeom prst="hexagon">
                            <a:avLst>
                              <a:gd name="adj" fmla="val 28949"/>
                              <a:gd name="vf" fmla="val 115470"/>
                            </a:avLst>
                          </a:prstGeom>
                          <a:solidFill>
                            <a:srgbClr val="FF9900">
                              <a:alpha val="50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43" name="AutoShape 61"/>
                          <p:cNvSpPr>
                            <a:spLocks noChangeArrowheads="1"/>
                          </p:cNvSpPr>
                          <p:nvPr/>
                        </p:nvSpPr>
                        <p:spPr bwMode="auto">
                          <a:xfrm>
                            <a:off x="695" y="742"/>
                            <a:ext cx="227" cy="196"/>
                          </a:xfrm>
                          <a:prstGeom prst="hexagon">
                            <a:avLst>
                              <a:gd name="adj" fmla="val 28949"/>
                              <a:gd name="vf" fmla="val 115470"/>
                            </a:avLst>
                          </a:prstGeom>
                          <a:solidFill>
                            <a:srgbClr val="FF0066">
                              <a:alpha val="78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44" name="AutoShape 62"/>
                          <p:cNvSpPr>
                            <a:spLocks noChangeArrowheads="1"/>
                          </p:cNvSpPr>
                          <p:nvPr/>
                        </p:nvSpPr>
                        <p:spPr bwMode="auto">
                          <a:xfrm>
                            <a:off x="351" y="748"/>
                            <a:ext cx="227" cy="196"/>
                          </a:xfrm>
                          <a:prstGeom prst="hexagon">
                            <a:avLst>
                              <a:gd name="adj" fmla="val 28949"/>
                              <a:gd name="vf" fmla="val 115470"/>
                            </a:avLst>
                          </a:prstGeom>
                          <a:solidFill>
                            <a:srgbClr val="FF0066">
                              <a:alpha val="56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45" name="AutoShape 63"/>
                          <p:cNvSpPr>
                            <a:spLocks noChangeArrowheads="1"/>
                          </p:cNvSpPr>
                          <p:nvPr/>
                        </p:nvSpPr>
                        <p:spPr bwMode="auto">
                          <a:xfrm>
                            <a:off x="179" y="849"/>
                            <a:ext cx="227" cy="196"/>
                          </a:xfrm>
                          <a:prstGeom prst="hexagon">
                            <a:avLst>
                              <a:gd name="adj" fmla="val 28949"/>
                              <a:gd name="vf" fmla="val 115470"/>
                            </a:avLst>
                          </a:prstGeom>
                          <a:solidFill>
                            <a:srgbClr val="FF0066">
                              <a:alpha val="31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46" name="AutoShape 64"/>
                          <p:cNvSpPr>
                            <a:spLocks noChangeArrowheads="1"/>
                          </p:cNvSpPr>
                          <p:nvPr/>
                        </p:nvSpPr>
                        <p:spPr bwMode="auto">
                          <a:xfrm>
                            <a:off x="1741" y="904"/>
                            <a:ext cx="227" cy="196"/>
                          </a:xfrm>
                          <a:prstGeom prst="hexagon">
                            <a:avLst>
                              <a:gd name="adj" fmla="val 28949"/>
                              <a:gd name="vf" fmla="val 115470"/>
                            </a:avLst>
                          </a:prstGeom>
                          <a:solidFill>
                            <a:srgbClr val="AAE600">
                              <a:alpha val="23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47" name="AutoShape 65"/>
                          <p:cNvSpPr>
                            <a:spLocks noChangeArrowheads="1"/>
                          </p:cNvSpPr>
                          <p:nvPr/>
                        </p:nvSpPr>
                        <p:spPr bwMode="auto">
                          <a:xfrm>
                            <a:off x="1898" y="797"/>
                            <a:ext cx="227" cy="196"/>
                          </a:xfrm>
                          <a:prstGeom prst="hexagon">
                            <a:avLst>
                              <a:gd name="adj" fmla="val 28949"/>
                              <a:gd name="vf" fmla="val 115470"/>
                            </a:avLst>
                          </a:prstGeom>
                          <a:solidFill>
                            <a:srgbClr val="AAE600">
                              <a:alpha val="20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48" name="AutoShape 66"/>
                          <p:cNvSpPr>
                            <a:spLocks noChangeArrowheads="1"/>
                          </p:cNvSpPr>
                          <p:nvPr/>
                        </p:nvSpPr>
                        <p:spPr bwMode="auto">
                          <a:xfrm>
                            <a:off x="1387" y="721"/>
                            <a:ext cx="227" cy="196"/>
                          </a:xfrm>
                          <a:prstGeom prst="hexagon">
                            <a:avLst>
                              <a:gd name="adj" fmla="val 28949"/>
                              <a:gd name="vf" fmla="val 115470"/>
                            </a:avLst>
                          </a:prstGeom>
                          <a:solidFill>
                            <a:srgbClr val="AAE600">
                              <a:alpha val="71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49" name="AutoShape 67"/>
                          <p:cNvSpPr>
                            <a:spLocks noChangeArrowheads="1"/>
                          </p:cNvSpPr>
                          <p:nvPr/>
                        </p:nvSpPr>
                        <p:spPr bwMode="auto">
                          <a:xfrm>
                            <a:off x="521" y="234"/>
                            <a:ext cx="227" cy="196"/>
                          </a:xfrm>
                          <a:prstGeom prst="hexagon">
                            <a:avLst>
                              <a:gd name="adj" fmla="val 28949"/>
                              <a:gd name="vf" fmla="val 115470"/>
                            </a:avLst>
                          </a:prstGeom>
                          <a:solidFill>
                            <a:srgbClr val="00CC66">
                              <a:alpha val="12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50" name="AutoShape 68"/>
                          <p:cNvSpPr>
                            <a:spLocks noChangeArrowheads="1"/>
                          </p:cNvSpPr>
                          <p:nvPr/>
                        </p:nvSpPr>
                        <p:spPr bwMode="auto">
                          <a:xfrm>
                            <a:off x="1370" y="526"/>
                            <a:ext cx="227" cy="196"/>
                          </a:xfrm>
                          <a:prstGeom prst="hexagon">
                            <a:avLst>
                              <a:gd name="adj" fmla="val 28949"/>
                              <a:gd name="vf" fmla="val 115470"/>
                            </a:avLst>
                          </a:prstGeom>
                          <a:solidFill>
                            <a:srgbClr val="0066FF">
                              <a:alpha val="67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51" name="AutoShape 69"/>
                          <p:cNvSpPr>
                            <a:spLocks noChangeArrowheads="1"/>
                          </p:cNvSpPr>
                          <p:nvPr/>
                        </p:nvSpPr>
                        <p:spPr bwMode="auto">
                          <a:xfrm>
                            <a:off x="1229" y="1416"/>
                            <a:ext cx="227" cy="196"/>
                          </a:xfrm>
                          <a:prstGeom prst="hexagon">
                            <a:avLst>
                              <a:gd name="adj" fmla="val 28949"/>
                              <a:gd name="vf" fmla="val 115470"/>
                            </a:avLst>
                          </a:prstGeom>
                          <a:solidFill>
                            <a:srgbClr val="FF9900">
                              <a:alpha val="6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52" name="AutoShape 70"/>
                          <p:cNvSpPr>
                            <a:spLocks noChangeArrowheads="1"/>
                          </p:cNvSpPr>
                          <p:nvPr/>
                        </p:nvSpPr>
                        <p:spPr bwMode="auto">
                          <a:xfrm>
                            <a:off x="1578" y="1424"/>
                            <a:ext cx="227" cy="196"/>
                          </a:xfrm>
                          <a:prstGeom prst="hexagon">
                            <a:avLst>
                              <a:gd name="adj" fmla="val 28949"/>
                              <a:gd name="vf" fmla="val 115470"/>
                            </a:avLst>
                          </a:prstGeom>
                          <a:solidFill>
                            <a:srgbClr val="FF9900">
                              <a:alpha val="34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53" name="AutoShape 71"/>
                          <p:cNvSpPr>
                            <a:spLocks noChangeArrowheads="1"/>
                          </p:cNvSpPr>
                          <p:nvPr/>
                        </p:nvSpPr>
                        <p:spPr bwMode="auto">
                          <a:xfrm>
                            <a:off x="1037" y="334"/>
                            <a:ext cx="227" cy="196"/>
                          </a:xfrm>
                          <a:prstGeom prst="hexagon">
                            <a:avLst>
                              <a:gd name="adj" fmla="val 28949"/>
                              <a:gd name="vf" fmla="val 115470"/>
                            </a:avLst>
                          </a:prstGeom>
                          <a:solidFill>
                            <a:srgbClr val="0066FF">
                              <a:alpha val="57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54" name="AutoShape 72"/>
                          <p:cNvSpPr>
                            <a:spLocks noChangeArrowheads="1"/>
                          </p:cNvSpPr>
                          <p:nvPr/>
                        </p:nvSpPr>
                        <p:spPr bwMode="auto">
                          <a:xfrm>
                            <a:off x="1540" y="415"/>
                            <a:ext cx="227" cy="196"/>
                          </a:xfrm>
                          <a:prstGeom prst="hexagon">
                            <a:avLst>
                              <a:gd name="adj" fmla="val 28949"/>
                              <a:gd name="vf" fmla="val 115470"/>
                            </a:avLst>
                          </a:prstGeom>
                          <a:solidFill>
                            <a:srgbClr val="0066FF">
                              <a:alpha val="42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55" name="AutoShape 73"/>
                          <p:cNvSpPr>
                            <a:spLocks noChangeArrowheads="1"/>
                          </p:cNvSpPr>
                          <p:nvPr/>
                        </p:nvSpPr>
                        <p:spPr bwMode="auto">
                          <a:xfrm>
                            <a:off x="1576" y="1017"/>
                            <a:ext cx="227" cy="196"/>
                          </a:xfrm>
                          <a:prstGeom prst="hexagon">
                            <a:avLst>
                              <a:gd name="adj" fmla="val 28949"/>
                              <a:gd name="vf" fmla="val 115470"/>
                            </a:avLst>
                          </a:prstGeom>
                          <a:solidFill>
                            <a:srgbClr val="AAE600">
                              <a:alpha val="51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56" name="AutoShape 74"/>
                          <p:cNvSpPr>
                            <a:spLocks noChangeArrowheads="1"/>
                          </p:cNvSpPr>
                          <p:nvPr/>
                        </p:nvSpPr>
                        <p:spPr bwMode="auto">
                          <a:xfrm>
                            <a:off x="1029" y="135"/>
                            <a:ext cx="227" cy="196"/>
                          </a:xfrm>
                          <a:prstGeom prst="hexagon">
                            <a:avLst>
                              <a:gd name="adj" fmla="val 28949"/>
                              <a:gd name="vf" fmla="val 115470"/>
                            </a:avLst>
                          </a:prstGeom>
                          <a:solidFill>
                            <a:srgbClr val="00CC66">
                              <a:alpha val="4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57" name="AutoShape 75"/>
                          <p:cNvSpPr>
                            <a:spLocks noChangeArrowheads="1"/>
                          </p:cNvSpPr>
                          <p:nvPr/>
                        </p:nvSpPr>
                        <p:spPr bwMode="auto">
                          <a:xfrm>
                            <a:off x="1585" y="1623"/>
                            <a:ext cx="227" cy="196"/>
                          </a:xfrm>
                          <a:prstGeom prst="hexagon">
                            <a:avLst>
                              <a:gd name="adj" fmla="val 28949"/>
                              <a:gd name="vf" fmla="val 115470"/>
                            </a:avLst>
                          </a:prstGeom>
                          <a:solidFill>
                            <a:srgbClr val="FF9900">
                              <a:alpha val="4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58" name="AutoShape 76"/>
                          <p:cNvSpPr>
                            <a:spLocks noChangeArrowheads="1"/>
                          </p:cNvSpPr>
                          <p:nvPr/>
                        </p:nvSpPr>
                        <p:spPr bwMode="auto">
                          <a:xfrm>
                            <a:off x="860" y="243"/>
                            <a:ext cx="227" cy="196"/>
                          </a:xfrm>
                          <a:prstGeom prst="hexagon">
                            <a:avLst>
                              <a:gd name="adj" fmla="val 28949"/>
                              <a:gd name="vf" fmla="val 115470"/>
                            </a:avLst>
                          </a:prstGeom>
                          <a:solidFill>
                            <a:srgbClr val="00CC66">
                              <a:alpha val="34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59" name="AutoShape 77"/>
                          <p:cNvSpPr>
                            <a:spLocks noChangeArrowheads="1"/>
                          </p:cNvSpPr>
                          <p:nvPr/>
                        </p:nvSpPr>
                        <p:spPr bwMode="auto">
                          <a:xfrm>
                            <a:off x="1249" y="0"/>
                            <a:ext cx="227" cy="196"/>
                          </a:xfrm>
                          <a:prstGeom prst="hexagon">
                            <a:avLst>
                              <a:gd name="adj" fmla="val 28949"/>
                              <a:gd name="vf" fmla="val 115470"/>
                            </a:avLst>
                          </a:prstGeom>
                          <a:solidFill>
                            <a:srgbClr val="0066FF">
                              <a:alpha val="3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60" name="AutoShape 78"/>
                          <p:cNvSpPr>
                            <a:spLocks noChangeArrowheads="1"/>
                          </p:cNvSpPr>
                          <p:nvPr/>
                        </p:nvSpPr>
                        <p:spPr bwMode="auto">
                          <a:xfrm>
                            <a:off x="2075" y="697"/>
                            <a:ext cx="227" cy="196"/>
                          </a:xfrm>
                          <a:prstGeom prst="hexagon">
                            <a:avLst>
                              <a:gd name="adj" fmla="val 28949"/>
                              <a:gd name="vf" fmla="val 115470"/>
                            </a:avLst>
                          </a:prstGeom>
                          <a:solidFill>
                            <a:srgbClr val="AAE600">
                              <a:alpha val="14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61" name="AutoShape 79"/>
                          <p:cNvSpPr>
                            <a:spLocks noChangeArrowheads="1"/>
                          </p:cNvSpPr>
                          <p:nvPr/>
                        </p:nvSpPr>
                        <p:spPr bwMode="auto">
                          <a:xfrm>
                            <a:off x="1399" y="1117"/>
                            <a:ext cx="227" cy="196"/>
                          </a:xfrm>
                          <a:prstGeom prst="hexagon">
                            <a:avLst>
                              <a:gd name="adj" fmla="val 28949"/>
                              <a:gd name="vf" fmla="val 115470"/>
                            </a:avLst>
                          </a:prstGeom>
                          <a:solidFill>
                            <a:srgbClr val="FF9900">
                              <a:alpha val="68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62" name="AutoShape 80"/>
                          <p:cNvSpPr>
                            <a:spLocks noChangeArrowheads="1"/>
                          </p:cNvSpPr>
                          <p:nvPr/>
                        </p:nvSpPr>
                        <p:spPr bwMode="auto">
                          <a:xfrm>
                            <a:off x="539" y="1437"/>
                            <a:ext cx="227" cy="196"/>
                          </a:xfrm>
                          <a:prstGeom prst="hexagon">
                            <a:avLst>
                              <a:gd name="adj" fmla="val 28949"/>
                              <a:gd name="vf" fmla="val 115470"/>
                            </a:avLst>
                          </a:prstGeom>
                          <a:solidFill>
                            <a:srgbClr val="9900CC">
                              <a:alpha val="31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63" name="AutoShape 81"/>
                          <p:cNvSpPr>
                            <a:spLocks noChangeArrowheads="1"/>
                          </p:cNvSpPr>
                          <p:nvPr/>
                        </p:nvSpPr>
                        <p:spPr bwMode="auto">
                          <a:xfrm>
                            <a:off x="531" y="1046"/>
                            <a:ext cx="227" cy="196"/>
                          </a:xfrm>
                          <a:prstGeom prst="hexagon">
                            <a:avLst>
                              <a:gd name="adj" fmla="val 28949"/>
                              <a:gd name="vf" fmla="val 115470"/>
                            </a:avLst>
                          </a:prstGeom>
                          <a:solidFill>
                            <a:srgbClr val="FF0066">
                              <a:alpha val="60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64" name="AutoShape 82"/>
                          <p:cNvSpPr>
                            <a:spLocks noChangeArrowheads="1"/>
                          </p:cNvSpPr>
                          <p:nvPr/>
                        </p:nvSpPr>
                        <p:spPr bwMode="auto">
                          <a:xfrm>
                            <a:off x="1755" y="1103"/>
                            <a:ext cx="227" cy="196"/>
                          </a:xfrm>
                          <a:prstGeom prst="hexagon">
                            <a:avLst>
                              <a:gd name="adj" fmla="val 28949"/>
                              <a:gd name="vf" fmla="val 115470"/>
                            </a:avLst>
                          </a:prstGeom>
                          <a:solidFill>
                            <a:srgbClr val="AAE600">
                              <a:alpha val="14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65" name="AutoShape 83"/>
                          <p:cNvSpPr>
                            <a:spLocks noChangeArrowheads="1"/>
                          </p:cNvSpPr>
                          <p:nvPr/>
                        </p:nvSpPr>
                        <p:spPr bwMode="auto">
                          <a:xfrm>
                            <a:off x="0" y="756"/>
                            <a:ext cx="227" cy="196"/>
                          </a:xfrm>
                          <a:prstGeom prst="hexagon">
                            <a:avLst>
                              <a:gd name="adj" fmla="val 28949"/>
                              <a:gd name="vf" fmla="val 115470"/>
                            </a:avLst>
                          </a:prstGeom>
                          <a:solidFill>
                            <a:srgbClr val="FF0066">
                              <a:alpha val="12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66" name="AutoShape 84"/>
                          <p:cNvSpPr>
                            <a:spLocks noChangeArrowheads="1"/>
                          </p:cNvSpPr>
                          <p:nvPr/>
                        </p:nvSpPr>
                        <p:spPr bwMode="auto">
                          <a:xfrm>
                            <a:off x="1726" y="711"/>
                            <a:ext cx="227" cy="196"/>
                          </a:xfrm>
                          <a:prstGeom prst="hexagon">
                            <a:avLst>
                              <a:gd name="adj" fmla="val 28949"/>
                              <a:gd name="vf" fmla="val 115470"/>
                            </a:avLst>
                          </a:prstGeom>
                          <a:solidFill>
                            <a:srgbClr val="AAE600">
                              <a:alpha val="29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67" name="AutoShape 85"/>
                          <p:cNvSpPr>
                            <a:spLocks noChangeArrowheads="1"/>
                          </p:cNvSpPr>
                          <p:nvPr/>
                        </p:nvSpPr>
                        <p:spPr bwMode="auto">
                          <a:xfrm>
                            <a:off x="1058" y="1323"/>
                            <a:ext cx="227" cy="196"/>
                          </a:xfrm>
                          <a:prstGeom prst="hexagon">
                            <a:avLst>
                              <a:gd name="adj" fmla="val 28949"/>
                              <a:gd name="vf" fmla="val 115470"/>
                            </a:avLst>
                          </a:prstGeom>
                          <a:solidFill>
                            <a:srgbClr val="FF9900">
                              <a:alpha val="26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68" name="AutoShape 86"/>
                          <p:cNvSpPr>
                            <a:spLocks noChangeArrowheads="1"/>
                          </p:cNvSpPr>
                          <p:nvPr/>
                        </p:nvSpPr>
                        <p:spPr bwMode="auto">
                          <a:xfrm>
                            <a:off x="531" y="1245"/>
                            <a:ext cx="227" cy="196"/>
                          </a:xfrm>
                          <a:prstGeom prst="hexagon">
                            <a:avLst>
                              <a:gd name="adj" fmla="val 28949"/>
                              <a:gd name="vf" fmla="val 115470"/>
                            </a:avLst>
                          </a:prstGeom>
                          <a:solidFill>
                            <a:srgbClr val="9900CC">
                              <a:alpha val="48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69" name="AutoShape 87"/>
                          <p:cNvSpPr>
                            <a:spLocks noChangeArrowheads="1"/>
                          </p:cNvSpPr>
                          <p:nvPr/>
                        </p:nvSpPr>
                        <p:spPr bwMode="auto">
                          <a:xfrm>
                            <a:off x="361" y="1536"/>
                            <a:ext cx="227" cy="196"/>
                          </a:xfrm>
                          <a:prstGeom prst="hexagon">
                            <a:avLst>
                              <a:gd name="adj" fmla="val 28949"/>
                              <a:gd name="vf" fmla="val 115470"/>
                            </a:avLst>
                          </a:prstGeom>
                          <a:solidFill>
                            <a:srgbClr val="9900CC">
                              <a:alpha val="9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70" name="AutoShape 88"/>
                          <p:cNvSpPr>
                            <a:spLocks noChangeArrowheads="1"/>
                          </p:cNvSpPr>
                          <p:nvPr/>
                        </p:nvSpPr>
                        <p:spPr bwMode="auto">
                          <a:xfrm>
                            <a:off x="888" y="1429"/>
                            <a:ext cx="227" cy="196"/>
                          </a:xfrm>
                          <a:prstGeom prst="hexagon">
                            <a:avLst>
                              <a:gd name="adj" fmla="val 28949"/>
                              <a:gd name="vf" fmla="val 115470"/>
                            </a:avLst>
                          </a:prstGeom>
                          <a:solidFill>
                            <a:srgbClr val="9900CC">
                              <a:alpha val="48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71" name="AutoShape 89"/>
                          <p:cNvSpPr>
                            <a:spLocks noChangeArrowheads="1"/>
                          </p:cNvSpPr>
                          <p:nvPr/>
                        </p:nvSpPr>
                        <p:spPr bwMode="auto">
                          <a:xfrm>
                            <a:off x="525" y="433"/>
                            <a:ext cx="227" cy="196"/>
                          </a:xfrm>
                          <a:prstGeom prst="hexagon">
                            <a:avLst>
                              <a:gd name="adj" fmla="val 28949"/>
                              <a:gd name="vf" fmla="val 115470"/>
                            </a:avLst>
                          </a:prstGeom>
                          <a:solidFill>
                            <a:srgbClr val="00CC66">
                              <a:alpha val="60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grpSp>
                  <p:sp>
                    <p:nvSpPr>
                      <p:cNvPr id="4172" name="AutoShape 90"/>
                      <p:cNvSpPr>
                        <a:spLocks noChangeArrowheads="1"/>
                      </p:cNvSpPr>
                      <p:nvPr/>
                    </p:nvSpPr>
                    <p:spPr bwMode="auto">
                      <a:xfrm>
                        <a:off x="517" y="638"/>
                        <a:ext cx="227" cy="196"/>
                      </a:xfrm>
                      <a:prstGeom prst="hexagon">
                        <a:avLst>
                          <a:gd name="adj" fmla="val 28949"/>
                          <a:gd name="vf" fmla="val 115470"/>
                        </a:avLst>
                      </a:prstGeom>
                      <a:solidFill>
                        <a:srgbClr val="FF0066">
                          <a:alpha val="60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73" name="AutoShape 91"/>
                      <p:cNvSpPr>
                        <a:spLocks noChangeArrowheads="1"/>
                      </p:cNvSpPr>
                      <p:nvPr/>
                    </p:nvSpPr>
                    <p:spPr bwMode="auto">
                      <a:xfrm>
                        <a:off x="1556" y="610"/>
                        <a:ext cx="227" cy="196"/>
                      </a:xfrm>
                      <a:prstGeom prst="hexagon">
                        <a:avLst>
                          <a:gd name="adj" fmla="val 28949"/>
                          <a:gd name="vf" fmla="val 115470"/>
                        </a:avLst>
                      </a:prstGeom>
                      <a:solidFill>
                        <a:srgbClr val="0066FF">
                          <a:alpha val="60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74" name="AutoShape 92"/>
                      <p:cNvSpPr>
                        <a:spLocks noChangeArrowheads="1"/>
                      </p:cNvSpPr>
                      <p:nvPr/>
                    </p:nvSpPr>
                    <p:spPr bwMode="auto">
                      <a:xfrm>
                        <a:off x="710" y="1344"/>
                        <a:ext cx="227" cy="196"/>
                      </a:xfrm>
                      <a:prstGeom prst="hexagon">
                        <a:avLst>
                          <a:gd name="adj" fmla="val 28949"/>
                          <a:gd name="vf" fmla="val 115470"/>
                        </a:avLst>
                      </a:prstGeom>
                      <a:solidFill>
                        <a:srgbClr val="9900CC">
                          <a:alpha val="56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grpSp>
              <p:sp>
                <p:nvSpPr>
                  <p:cNvPr id="4175" name="AutoShape 93"/>
                  <p:cNvSpPr>
                    <a:spLocks noChangeArrowheads="1"/>
                  </p:cNvSpPr>
                  <p:nvPr/>
                </p:nvSpPr>
                <p:spPr bwMode="auto">
                  <a:xfrm>
                    <a:off x="1582" y="1209"/>
                    <a:ext cx="227" cy="196"/>
                  </a:xfrm>
                  <a:prstGeom prst="hexagon">
                    <a:avLst>
                      <a:gd name="adj" fmla="val 28949"/>
                      <a:gd name="vf" fmla="val 115470"/>
                    </a:avLst>
                  </a:prstGeom>
                  <a:solidFill>
                    <a:srgbClr val="AAE600">
                      <a:alpha val="20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sp>
              <p:nvSpPr>
                <p:cNvPr id="4176" name="AutoShape 94"/>
                <p:cNvSpPr>
                  <a:spLocks noChangeArrowheads="1"/>
                </p:cNvSpPr>
                <p:nvPr/>
              </p:nvSpPr>
              <p:spPr bwMode="auto">
                <a:xfrm>
                  <a:off x="1065" y="1526"/>
                  <a:ext cx="227" cy="196"/>
                </a:xfrm>
                <a:prstGeom prst="hexagon">
                  <a:avLst>
                    <a:gd name="adj" fmla="val 28949"/>
                    <a:gd name="vf" fmla="val 115470"/>
                  </a:avLst>
                </a:prstGeom>
                <a:solidFill>
                  <a:srgbClr val="9900CC">
                    <a:alpha val="12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grpSp>
        <p:grpSp>
          <p:nvGrpSpPr>
            <p:cNvPr id="4177" name="Group 81"/>
            <p:cNvGrpSpPr>
              <a:grpSpLocks/>
            </p:cNvGrpSpPr>
            <p:nvPr/>
          </p:nvGrpSpPr>
          <p:grpSpPr bwMode="auto">
            <a:xfrm>
              <a:off x="863600" y="431800"/>
              <a:ext cx="638175" cy="636587"/>
              <a:chOff x="0" y="0"/>
              <a:chExt cx="402" cy="401"/>
            </a:xfrm>
          </p:grpSpPr>
          <p:sp>
            <p:nvSpPr>
              <p:cNvPr id="4178" name="AutoShape 111"/>
              <p:cNvSpPr>
                <a:spLocks noChangeArrowheads="1"/>
              </p:cNvSpPr>
              <p:nvPr/>
            </p:nvSpPr>
            <p:spPr bwMode="auto">
              <a:xfrm>
                <a:off x="175" y="106"/>
                <a:ext cx="227" cy="196"/>
              </a:xfrm>
              <a:prstGeom prst="hexagon">
                <a:avLst>
                  <a:gd name="adj" fmla="val 28949"/>
                  <a:gd name="vf" fmla="val 115470"/>
                </a:avLst>
              </a:prstGeom>
              <a:solidFill>
                <a:srgbClr val="00CC66">
                  <a:alpha val="12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79" name="AutoShape 112"/>
              <p:cNvSpPr>
                <a:spLocks noChangeArrowheads="1"/>
              </p:cNvSpPr>
              <p:nvPr/>
            </p:nvSpPr>
            <p:spPr bwMode="auto">
              <a:xfrm>
                <a:off x="0" y="205"/>
                <a:ext cx="227" cy="196"/>
              </a:xfrm>
              <a:prstGeom prst="hexagon">
                <a:avLst>
                  <a:gd name="adj" fmla="val 28949"/>
                  <a:gd name="vf" fmla="val 115470"/>
                </a:avLst>
              </a:prstGeom>
              <a:solidFill>
                <a:srgbClr val="00CC66">
                  <a:alpha val="25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80" name="AutoShape 113"/>
              <p:cNvSpPr>
                <a:spLocks noChangeArrowheads="1"/>
              </p:cNvSpPr>
              <p:nvPr/>
            </p:nvSpPr>
            <p:spPr bwMode="auto">
              <a:xfrm>
                <a:off x="5" y="0"/>
                <a:ext cx="227" cy="196"/>
              </a:xfrm>
              <a:prstGeom prst="hexagon">
                <a:avLst>
                  <a:gd name="adj" fmla="val 28949"/>
                  <a:gd name="vf" fmla="val 115470"/>
                </a:avLst>
              </a:prstGeom>
              <a:solidFill>
                <a:srgbClr val="00CC66">
                  <a:alpha val="4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grpSp>
          <p:nvGrpSpPr>
            <p:cNvPr id="4181" name="Group 85"/>
            <p:cNvGrpSpPr>
              <a:grpSpLocks/>
            </p:cNvGrpSpPr>
            <p:nvPr/>
          </p:nvGrpSpPr>
          <p:grpSpPr bwMode="auto">
            <a:xfrm>
              <a:off x="2232025" y="0"/>
              <a:ext cx="647700" cy="454025"/>
              <a:chOff x="0" y="0"/>
              <a:chExt cx="408" cy="286"/>
            </a:xfrm>
          </p:grpSpPr>
          <p:sp>
            <p:nvSpPr>
              <p:cNvPr id="4182" name="AutoShape 115"/>
              <p:cNvSpPr>
                <a:spLocks noChangeArrowheads="1"/>
              </p:cNvSpPr>
              <p:nvPr/>
            </p:nvSpPr>
            <p:spPr bwMode="auto">
              <a:xfrm>
                <a:off x="181" y="90"/>
                <a:ext cx="227" cy="196"/>
              </a:xfrm>
              <a:prstGeom prst="hexagon">
                <a:avLst>
                  <a:gd name="adj" fmla="val 28949"/>
                  <a:gd name="vf" fmla="val 115470"/>
                </a:avLst>
              </a:prstGeom>
              <a:solidFill>
                <a:srgbClr val="0066FF">
                  <a:alpha val="12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83" name="AutoShape 116"/>
              <p:cNvSpPr>
                <a:spLocks noChangeArrowheads="1"/>
              </p:cNvSpPr>
              <p:nvPr/>
            </p:nvSpPr>
            <p:spPr bwMode="auto">
              <a:xfrm>
                <a:off x="0" y="0"/>
                <a:ext cx="227" cy="196"/>
              </a:xfrm>
              <a:prstGeom prst="hexagon">
                <a:avLst>
                  <a:gd name="adj" fmla="val 28949"/>
                  <a:gd name="vf" fmla="val 115470"/>
                </a:avLst>
              </a:prstGeom>
              <a:solidFill>
                <a:srgbClr val="0066FF">
                  <a:alpha val="4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grpSp>
          <p:nvGrpSpPr>
            <p:cNvPr id="4184" name="Group 88"/>
            <p:cNvGrpSpPr>
              <a:grpSpLocks/>
            </p:cNvGrpSpPr>
            <p:nvPr/>
          </p:nvGrpSpPr>
          <p:grpSpPr bwMode="auto">
            <a:xfrm>
              <a:off x="2808288" y="431800"/>
              <a:ext cx="647700" cy="454025"/>
              <a:chOff x="0" y="0"/>
              <a:chExt cx="408" cy="286"/>
            </a:xfrm>
          </p:grpSpPr>
          <p:sp>
            <p:nvSpPr>
              <p:cNvPr id="4185" name="AutoShape 118"/>
              <p:cNvSpPr>
                <a:spLocks noChangeArrowheads="1"/>
              </p:cNvSpPr>
              <p:nvPr/>
            </p:nvSpPr>
            <p:spPr bwMode="auto">
              <a:xfrm>
                <a:off x="181" y="90"/>
                <a:ext cx="227" cy="196"/>
              </a:xfrm>
              <a:prstGeom prst="hexagon">
                <a:avLst>
                  <a:gd name="adj" fmla="val 28949"/>
                  <a:gd name="vf" fmla="val 115470"/>
                </a:avLst>
              </a:prstGeom>
              <a:solidFill>
                <a:srgbClr val="0066FF">
                  <a:alpha val="12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86" name="AutoShape 119"/>
              <p:cNvSpPr>
                <a:spLocks noChangeArrowheads="1"/>
              </p:cNvSpPr>
              <p:nvPr/>
            </p:nvSpPr>
            <p:spPr bwMode="auto">
              <a:xfrm>
                <a:off x="0" y="0"/>
                <a:ext cx="227" cy="196"/>
              </a:xfrm>
              <a:prstGeom prst="hexagon">
                <a:avLst>
                  <a:gd name="adj" fmla="val 28949"/>
                  <a:gd name="vf" fmla="val 115470"/>
                </a:avLst>
              </a:prstGeom>
              <a:solidFill>
                <a:srgbClr val="0066FF">
                  <a:alpha val="4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grpSp>
          <p:nvGrpSpPr>
            <p:cNvPr id="4187" name="Group 91"/>
            <p:cNvGrpSpPr>
              <a:grpSpLocks/>
            </p:cNvGrpSpPr>
            <p:nvPr/>
          </p:nvGrpSpPr>
          <p:grpSpPr bwMode="auto">
            <a:xfrm>
              <a:off x="2592388" y="1871662"/>
              <a:ext cx="638175" cy="636588"/>
              <a:chOff x="0" y="0"/>
              <a:chExt cx="402" cy="401"/>
            </a:xfrm>
          </p:grpSpPr>
          <p:sp>
            <p:nvSpPr>
              <p:cNvPr id="4188" name="AutoShape 121"/>
              <p:cNvSpPr>
                <a:spLocks noChangeArrowheads="1"/>
              </p:cNvSpPr>
              <p:nvPr/>
            </p:nvSpPr>
            <p:spPr bwMode="auto">
              <a:xfrm>
                <a:off x="175" y="106"/>
                <a:ext cx="227" cy="196"/>
              </a:xfrm>
              <a:prstGeom prst="hexagon">
                <a:avLst>
                  <a:gd name="adj" fmla="val 28949"/>
                  <a:gd name="vf" fmla="val 115470"/>
                </a:avLst>
              </a:prstGeom>
              <a:solidFill>
                <a:srgbClr val="FF9900">
                  <a:alpha val="12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89" name="AutoShape 122"/>
              <p:cNvSpPr>
                <a:spLocks noChangeArrowheads="1"/>
              </p:cNvSpPr>
              <p:nvPr/>
            </p:nvSpPr>
            <p:spPr bwMode="auto">
              <a:xfrm>
                <a:off x="0" y="205"/>
                <a:ext cx="227" cy="196"/>
              </a:xfrm>
              <a:prstGeom prst="hexagon">
                <a:avLst>
                  <a:gd name="adj" fmla="val 28949"/>
                  <a:gd name="vf" fmla="val 115470"/>
                </a:avLst>
              </a:prstGeom>
              <a:solidFill>
                <a:srgbClr val="FF9900">
                  <a:alpha val="9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90" name="AutoShape 123"/>
              <p:cNvSpPr>
                <a:spLocks noChangeArrowheads="1"/>
              </p:cNvSpPr>
              <p:nvPr/>
            </p:nvSpPr>
            <p:spPr bwMode="auto">
              <a:xfrm>
                <a:off x="5" y="0"/>
                <a:ext cx="227" cy="196"/>
              </a:xfrm>
              <a:prstGeom prst="hexagon">
                <a:avLst>
                  <a:gd name="adj" fmla="val 28949"/>
                  <a:gd name="vf" fmla="val 115470"/>
                </a:avLst>
              </a:prstGeom>
              <a:solidFill>
                <a:srgbClr val="99CC00">
                  <a:alpha val="4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grpSp>
          <p:nvGrpSpPr>
            <p:cNvPr id="4191" name="Group 95"/>
            <p:cNvGrpSpPr>
              <a:grpSpLocks/>
            </p:cNvGrpSpPr>
            <p:nvPr/>
          </p:nvGrpSpPr>
          <p:grpSpPr bwMode="auto">
            <a:xfrm>
              <a:off x="935038" y="1439862"/>
              <a:ext cx="638175" cy="636588"/>
              <a:chOff x="0" y="0"/>
              <a:chExt cx="402" cy="401"/>
            </a:xfrm>
          </p:grpSpPr>
          <p:sp>
            <p:nvSpPr>
              <p:cNvPr id="4192" name="AutoShape 125"/>
              <p:cNvSpPr>
                <a:spLocks noChangeArrowheads="1"/>
              </p:cNvSpPr>
              <p:nvPr/>
            </p:nvSpPr>
            <p:spPr bwMode="auto">
              <a:xfrm>
                <a:off x="175" y="106"/>
                <a:ext cx="227" cy="196"/>
              </a:xfrm>
              <a:prstGeom prst="hexagon">
                <a:avLst>
                  <a:gd name="adj" fmla="val 28949"/>
                  <a:gd name="vf" fmla="val 115470"/>
                </a:avLst>
              </a:prstGeom>
              <a:solidFill>
                <a:srgbClr val="FF0066">
                  <a:alpha val="12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93" name="AutoShape 126"/>
              <p:cNvSpPr>
                <a:spLocks noChangeArrowheads="1"/>
              </p:cNvSpPr>
              <p:nvPr/>
            </p:nvSpPr>
            <p:spPr bwMode="auto">
              <a:xfrm>
                <a:off x="0" y="205"/>
                <a:ext cx="227" cy="196"/>
              </a:xfrm>
              <a:prstGeom prst="hexagon">
                <a:avLst>
                  <a:gd name="adj" fmla="val 28949"/>
                  <a:gd name="vf" fmla="val 115470"/>
                </a:avLst>
              </a:prstGeom>
              <a:solidFill>
                <a:srgbClr val="FF0066">
                  <a:alpha val="9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94" name="AutoShape 127"/>
              <p:cNvSpPr>
                <a:spLocks noChangeArrowheads="1"/>
              </p:cNvSpPr>
              <p:nvPr/>
            </p:nvSpPr>
            <p:spPr bwMode="auto">
              <a:xfrm>
                <a:off x="5" y="0"/>
                <a:ext cx="227" cy="196"/>
              </a:xfrm>
              <a:prstGeom prst="hexagon">
                <a:avLst>
                  <a:gd name="adj" fmla="val 28949"/>
                  <a:gd name="vf" fmla="val 115470"/>
                </a:avLst>
              </a:prstGeom>
              <a:solidFill>
                <a:srgbClr val="FF0066">
                  <a:alpha val="4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sp>
          <p:nvSpPr>
            <p:cNvPr id="4195" name="Oval 133"/>
            <p:cNvSpPr>
              <a:spLocks noChangeArrowheads="1"/>
            </p:cNvSpPr>
            <p:nvPr/>
          </p:nvSpPr>
          <p:spPr bwMode="auto">
            <a:xfrm rot="13545536">
              <a:off x="2735298" y="428610"/>
              <a:ext cx="71437" cy="71438"/>
            </a:xfrm>
            <a:prstGeom prst="ellipse">
              <a:avLst/>
            </a:prstGeom>
            <a:noFill/>
            <a:ln w="12700" cap="flat" cmpd="sng">
              <a:solidFill>
                <a:srgbClr val="0066FF">
                  <a:alpha val="9999"/>
                </a:srgb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96" name="Oval 169"/>
            <p:cNvSpPr>
              <a:spLocks noChangeArrowheads="1"/>
            </p:cNvSpPr>
            <p:nvPr/>
          </p:nvSpPr>
          <p:spPr bwMode="auto">
            <a:xfrm rot="18854464" flipH="1">
              <a:off x="1398601" y="746606"/>
              <a:ext cx="71438" cy="63404"/>
            </a:xfrm>
            <a:prstGeom prst="ellipse">
              <a:avLst/>
            </a:prstGeom>
            <a:noFill/>
            <a:ln w="12700" cap="flat" cmpd="sng">
              <a:solidFill>
                <a:srgbClr val="00CC6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spTree>
    <p:custDataLst>
      <p:tags r:id="rId1"/>
    </p:custDataLst>
    <p:extLst>
      <p:ext uri="{BB962C8B-B14F-4D97-AF65-F5344CB8AC3E}">
        <p14:creationId xmlns:p14="http://schemas.microsoft.com/office/powerpoint/2010/main" val="6760715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892" y="4795369"/>
            <a:ext cx="1259632" cy="1959428"/>
          </a:xfrm>
          <a:prstGeom prst="rect">
            <a:avLst/>
          </a:prstGeom>
        </p:spPr>
      </p:pic>
      <p:sp>
        <p:nvSpPr>
          <p:cNvPr id="3" name="Rectangle 2"/>
          <p:cNvSpPr/>
          <p:nvPr/>
        </p:nvSpPr>
        <p:spPr>
          <a:xfrm>
            <a:off x="1592572" y="5800880"/>
            <a:ext cx="6808609" cy="830997"/>
          </a:xfrm>
          <a:prstGeom prst="rect">
            <a:avLst/>
          </a:prstGeom>
        </p:spPr>
        <p:txBody>
          <a:bodyPr wrap="square">
            <a:spAutoFit/>
          </a:bodyPr>
          <a:lstStyle/>
          <a:p>
            <a:pPr algn="ctr" rtl="1"/>
            <a:r>
              <a:rPr lang="x-none" sz="2400" b="1" dirty="0">
                <a:solidFill>
                  <a:schemeClr val="tx2">
                    <a:lumMod val="75000"/>
                  </a:schemeClr>
                </a:solidFill>
                <a:latin typeface="Calibri"/>
                <a:cs typeface="Calibri"/>
              </a:rPr>
              <a:t>على المعلم الناجح أن يجعل طلابه يعملون ويتكلمون ويفكرون في </a:t>
            </a:r>
            <a:r>
              <a:rPr lang="x-none" sz="2400" b="1">
                <a:solidFill>
                  <a:schemeClr val="tx2">
                    <a:lumMod val="75000"/>
                  </a:schemeClr>
                </a:solidFill>
                <a:latin typeface="Calibri"/>
                <a:cs typeface="Calibri"/>
              </a:rPr>
              <a:t>الوقت نفسه</a:t>
            </a:r>
            <a:endParaRPr lang="x-none" sz="2400" b="1" dirty="0">
              <a:solidFill>
                <a:schemeClr val="tx2">
                  <a:lumMod val="75000"/>
                </a:schemeClr>
              </a:solidFill>
              <a:latin typeface="Calibri"/>
              <a:cs typeface="Calibri"/>
            </a:endParaRPr>
          </a:p>
        </p:txBody>
      </p:sp>
      <p:sp>
        <p:nvSpPr>
          <p:cNvPr id="18" name="Rectangle 17"/>
          <p:cNvSpPr/>
          <p:nvPr/>
        </p:nvSpPr>
        <p:spPr>
          <a:xfrm>
            <a:off x="40652" y="204320"/>
            <a:ext cx="9071992" cy="617205"/>
          </a:xfrm>
          <a:prstGeom prst="rect">
            <a:avLst/>
          </a:prstGeom>
          <a:solidFill>
            <a:schemeClr val="accent5">
              <a:alpha val="43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21" name="TextBox 20"/>
          <p:cNvSpPr txBox="1"/>
          <p:nvPr/>
        </p:nvSpPr>
        <p:spPr>
          <a:xfrm>
            <a:off x="799708" y="282625"/>
            <a:ext cx="1705022" cy="461665"/>
          </a:xfrm>
          <a:prstGeom prst="rect">
            <a:avLst/>
          </a:prstGeom>
          <a:noFill/>
        </p:spPr>
        <p:txBody>
          <a:bodyPr wrap="none" rtlCol="0">
            <a:spAutoFit/>
          </a:bodyPr>
          <a:lstStyle/>
          <a:p>
            <a:pPr algn="ctr"/>
            <a:r>
              <a:rPr lang="x-none" sz="2400" b="1" dirty="0">
                <a:solidFill>
                  <a:schemeClr val="bg1">
                    <a:lumMod val="75000"/>
                  </a:schemeClr>
                </a:solidFill>
                <a:latin typeface="Calibri"/>
                <a:cs typeface="Calibri"/>
              </a:rPr>
              <a:t>التعلم </a:t>
            </a:r>
            <a:r>
              <a:rPr lang="ar-SA" sz="2400" b="1" dirty="0">
                <a:solidFill>
                  <a:schemeClr val="bg1">
                    <a:lumMod val="75000"/>
                  </a:schemeClr>
                </a:solidFill>
                <a:latin typeface="Calibri"/>
                <a:cs typeface="Calibri"/>
              </a:rPr>
              <a:t>المدمج </a:t>
            </a:r>
            <a:endParaRPr lang="en-US" b="1" dirty="0">
              <a:solidFill>
                <a:schemeClr val="bg1">
                  <a:lumMod val="75000"/>
                </a:schemeClr>
              </a:solidFill>
              <a:latin typeface="Calibri"/>
              <a:cs typeface="Calibri"/>
            </a:endParaRPr>
          </a:p>
        </p:txBody>
      </p:sp>
      <p:grpSp>
        <p:nvGrpSpPr>
          <p:cNvPr id="22" name="Group 9"/>
          <p:cNvGrpSpPr>
            <a:grpSpLocks/>
          </p:cNvGrpSpPr>
          <p:nvPr/>
        </p:nvGrpSpPr>
        <p:grpSpPr bwMode="auto">
          <a:xfrm>
            <a:off x="107504" y="188640"/>
            <a:ext cx="647700" cy="454025"/>
            <a:chOff x="0" y="0"/>
            <a:chExt cx="408" cy="286"/>
          </a:xfrm>
        </p:grpSpPr>
        <p:sp>
          <p:nvSpPr>
            <p:cNvPr id="23"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sp>
          <p:nvSpPr>
            <p:cNvPr id="24"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grpSp>
      <p:sp>
        <p:nvSpPr>
          <p:cNvPr id="4" name="Rectangle 3"/>
          <p:cNvSpPr/>
          <p:nvPr/>
        </p:nvSpPr>
        <p:spPr>
          <a:xfrm>
            <a:off x="2696201" y="969252"/>
            <a:ext cx="4122231" cy="523220"/>
          </a:xfrm>
          <a:prstGeom prst="rect">
            <a:avLst/>
          </a:prstGeom>
        </p:spPr>
        <p:txBody>
          <a:bodyPr wrap="square">
            <a:spAutoFit/>
          </a:bodyPr>
          <a:lstStyle/>
          <a:p>
            <a:pPr algn="ctr" rtl="1"/>
            <a:r>
              <a:rPr lang="x-none" sz="2800" b="1" dirty="0">
                <a:solidFill>
                  <a:schemeClr val="tx2">
                    <a:lumMod val="75000"/>
                  </a:schemeClr>
                </a:solidFill>
                <a:cs typeface="Calibri"/>
              </a:rPr>
              <a:t>الطلبة يتعلمون حوالي</a:t>
            </a:r>
            <a:r>
              <a:rPr lang="en-US" sz="2800" b="1" dirty="0">
                <a:solidFill>
                  <a:schemeClr val="tx2">
                    <a:lumMod val="75000"/>
                  </a:schemeClr>
                </a:solidFill>
                <a:cs typeface="Calibri"/>
              </a:rPr>
              <a:t> :</a:t>
            </a:r>
            <a:r>
              <a:rPr lang="x-none" sz="2800" b="1" dirty="0">
                <a:solidFill>
                  <a:schemeClr val="tx2">
                    <a:lumMod val="75000"/>
                  </a:schemeClr>
                </a:solidFill>
                <a:cs typeface="Calibri"/>
              </a:rPr>
              <a:t> </a:t>
            </a:r>
            <a:endParaRPr lang="en-US" sz="2000" b="1" dirty="0">
              <a:solidFill>
                <a:schemeClr val="tx2">
                  <a:lumMod val="75000"/>
                </a:schemeClr>
              </a:solidFill>
            </a:endParaRPr>
          </a:p>
        </p:txBody>
      </p:sp>
      <p:grpSp>
        <p:nvGrpSpPr>
          <p:cNvPr id="11" name="Group 10"/>
          <p:cNvGrpSpPr/>
          <p:nvPr/>
        </p:nvGrpSpPr>
        <p:grpSpPr>
          <a:xfrm>
            <a:off x="1072641" y="3717597"/>
            <a:ext cx="2907299" cy="1478280"/>
            <a:chOff x="-775446" y="2690474"/>
            <a:chExt cx="2907299" cy="1478280"/>
          </a:xfrm>
        </p:grpSpPr>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273" y="2690474"/>
              <a:ext cx="1973580" cy="1478280"/>
            </a:xfrm>
            <a:prstGeom prst="rect">
              <a:avLst/>
            </a:prstGeom>
          </p:spPr>
        </p:pic>
        <p:sp>
          <p:nvSpPr>
            <p:cNvPr id="10" name="TextBox 9"/>
            <p:cNvSpPr txBox="1"/>
            <p:nvPr/>
          </p:nvSpPr>
          <p:spPr>
            <a:xfrm>
              <a:off x="-775446" y="3179965"/>
              <a:ext cx="810413" cy="523220"/>
            </a:xfrm>
            <a:prstGeom prst="rect">
              <a:avLst/>
            </a:prstGeom>
            <a:solidFill>
              <a:srgbClr val="FFFFFF"/>
            </a:solidFill>
          </p:spPr>
          <p:txBody>
            <a:bodyPr wrap="none">
              <a:spAutoFit/>
            </a:bodyPr>
            <a:lstStyle>
              <a:defPPr>
                <a:defRPr lang="en-US"/>
              </a:defPPr>
              <a:lvl1pPr algn="just" rtl="1">
                <a:defRPr sz="2400">
                  <a:solidFill>
                    <a:schemeClr val="accent6">
                      <a:lumMod val="75000"/>
                    </a:schemeClr>
                  </a:solidFill>
                  <a:latin typeface="Calibri"/>
                  <a:cs typeface="Calibri"/>
                </a:defRPr>
              </a:lvl1pPr>
            </a:lstStyle>
            <a:p>
              <a:pPr algn="ctr"/>
              <a:r>
                <a:rPr lang="en-US" sz="2800" b="1" dirty="0"/>
                <a:t>70%</a:t>
              </a:r>
              <a:endParaRPr lang="x-none" dirty="0"/>
            </a:p>
          </p:txBody>
        </p:sp>
      </p:grpSp>
      <p:grpSp>
        <p:nvGrpSpPr>
          <p:cNvPr id="8" name="Group 7"/>
          <p:cNvGrpSpPr/>
          <p:nvPr/>
        </p:nvGrpSpPr>
        <p:grpSpPr>
          <a:xfrm>
            <a:off x="3286149" y="3686206"/>
            <a:ext cx="5201879" cy="1441889"/>
            <a:chOff x="322865" y="2749767"/>
            <a:chExt cx="5201879" cy="1441889"/>
          </a:xfrm>
        </p:grpSpPr>
        <p:grpSp>
          <p:nvGrpSpPr>
            <p:cNvPr id="5" name="Group 4"/>
            <p:cNvGrpSpPr/>
            <p:nvPr/>
          </p:nvGrpSpPr>
          <p:grpSpPr>
            <a:xfrm>
              <a:off x="2400861" y="2749767"/>
              <a:ext cx="3123883" cy="1441889"/>
              <a:chOff x="5374984" y="4074424"/>
              <a:chExt cx="3123883" cy="1441889"/>
            </a:xfrm>
          </p:grpSpPr>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l="13660" r="9096" b="15111"/>
              <a:stretch/>
            </p:blipFill>
            <p:spPr>
              <a:xfrm>
                <a:off x="5374984" y="4105815"/>
                <a:ext cx="1459729" cy="1313115"/>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50994" y="4074424"/>
                <a:ext cx="1647873" cy="1441889"/>
              </a:xfrm>
              <a:prstGeom prst="rect">
                <a:avLst/>
              </a:prstGeom>
            </p:spPr>
          </p:pic>
        </p:grpSp>
        <p:sp>
          <p:nvSpPr>
            <p:cNvPr id="14" name="Rectangle 13"/>
            <p:cNvSpPr/>
            <p:nvPr/>
          </p:nvSpPr>
          <p:spPr>
            <a:xfrm>
              <a:off x="322865" y="3311096"/>
              <a:ext cx="2232071" cy="523220"/>
            </a:xfrm>
            <a:prstGeom prst="rect">
              <a:avLst/>
            </a:prstGeom>
            <a:noFill/>
          </p:spPr>
          <p:txBody>
            <a:bodyPr wrap="square">
              <a:spAutoFit/>
            </a:bodyPr>
            <a:lstStyle/>
            <a:p>
              <a:pPr lvl="3"/>
              <a:r>
                <a:rPr lang="en-US" sz="2800" b="1" dirty="0">
                  <a:solidFill>
                    <a:schemeClr val="accent6">
                      <a:lumMod val="75000"/>
                    </a:schemeClr>
                  </a:solidFill>
                  <a:latin typeface="Calibri"/>
                  <a:cs typeface="Calibri"/>
                </a:rPr>
                <a:t>50%</a:t>
              </a:r>
              <a:endParaRPr lang="en-US" sz="2400" dirty="0">
                <a:solidFill>
                  <a:schemeClr val="accent6">
                    <a:lumMod val="75000"/>
                  </a:schemeClr>
                </a:solidFill>
                <a:latin typeface="Calibri"/>
                <a:cs typeface="Calibri"/>
              </a:endParaRPr>
            </a:p>
          </p:txBody>
        </p:sp>
      </p:grpSp>
      <p:grpSp>
        <p:nvGrpSpPr>
          <p:cNvPr id="7" name="Group 6"/>
          <p:cNvGrpSpPr/>
          <p:nvPr/>
        </p:nvGrpSpPr>
        <p:grpSpPr>
          <a:xfrm>
            <a:off x="1592572" y="2097538"/>
            <a:ext cx="2211371" cy="1313115"/>
            <a:chOff x="4720709" y="2619527"/>
            <a:chExt cx="2211371" cy="1313115"/>
          </a:xfrm>
        </p:grpSpPr>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13660" r="9096" b="15111"/>
            <a:stretch/>
          </p:blipFill>
          <p:spPr>
            <a:xfrm>
              <a:off x="5472351" y="2619527"/>
              <a:ext cx="1459729" cy="1313115"/>
            </a:xfrm>
            <a:prstGeom prst="rect">
              <a:avLst/>
            </a:prstGeom>
          </p:spPr>
        </p:pic>
        <p:sp>
          <p:nvSpPr>
            <p:cNvPr id="12" name="Rectangle 11"/>
            <p:cNvSpPr/>
            <p:nvPr/>
          </p:nvSpPr>
          <p:spPr>
            <a:xfrm>
              <a:off x="4720709" y="3125350"/>
              <a:ext cx="810413" cy="523220"/>
            </a:xfrm>
            <a:prstGeom prst="rect">
              <a:avLst/>
            </a:prstGeom>
            <a:solidFill>
              <a:srgbClr val="FFFFFF"/>
            </a:solidFill>
          </p:spPr>
          <p:txBody>
            <a:bodyPr wrap="none">
              <a:spAutoFit/>
            </a:bodyPr>
            <a:lstStyle/>
            <a:p>
              <a:pPr algn="ctr" rtl="1"/>
              <a:r>
                <a:rPr lang="en-US" sz="2800" b="1" dirty="0">
                  <a:solidFill>
                    <a:schemeClr val="accent6">
                      <a:lumMod val="75000"/>
                    </a:schemeClr>
                  </a:solidFill>
                  <a:latin typeface="Calibri"/>
                  <a:cs typeface="Calibri"/>
                </a:rPr>
                <a:t>30%</a:t>
              </a:r>
              <a:endParaRPr lang="en-US" sz="2400" dirty="0">
                <a:solidFill>
                  <a:schemeClr val="accent6">
                    <a:lumMod val="75000"/>
                  </a:schemeClr>
                </a:solidFill>
                <a:latin typeface="Calibri"/>
                <a:cs typeface="Calibri"/>
              </a:endParaRPr>
            </a:p>
          </p:txBody>
        </p:sp>
      </p:grpSp>
      <p:grpSp>
        <p:nvGrpSpPr>
          <p:cNvPr id="6" name="Group 5"/>
          <p:cNvGrpSpPr/>
          <p:nvPr/>
        </p:nvGrpSpPr>
        <p:grpSpPr>
          <a:xfrm>
            <a:off x="5483821" y="1968764"/>
            <a:ext cx="2506412" cy="1441889"/>
            <a:chOff x="6328261" y="2580079"/>
            <a:chExt cx="2506412" cy="1441889"/>
          </a:xfrm>
        </p:grpSpPr>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86800" y="2580079"/>
              <a:ext cx="1647873" cy="1441889"/>
            </a:xfrm>
            <a:prstGeom prst="rect">
              <a:avLst/>
            </a:prstGeom>
          </p:spPr>
        </p:pic>
        <p:sp>
          <p:nvSpPr>
            <p:cNvPr id="9" name="Rectangle 8"/>
            <p:cNvSpPr/>
            <p:nvPr/>
          </p:nvSpPr>
          <p:spPr>
            <a:xfrm>
              <a:off x="6328261" y="3095330"/>
              <a:ext cx="810413" cy="523220"/>
            </a:xfrm>
            <a:prstGeom prst="rect">
              <a:avLst/>
            </a:prstGeom>
            <a:solidFill>
              <a:srgbClr val="FFFFFF"/>
            </a:solidFill>
          </p:spPr>
          <p:txBody>
            <a:bodyPr wrap="none">
              <a:spAutoFit/>
            </a:bodyPr>
            <a:lstStyle/>
            <a:p>
              <a:pPr algn="ctr" rtl="1"/>
              <a:r>
                <a:rPr lang="en-US" sz="2800" b="1" dirty="0">
                  <a:solidFill>
                    <a:schemeClr val="accent6">
                      <a:lumMod val="75000"/>
                    </a:schemeClr>
                  </a:solidFill>
                  <a:latin typeface="Calibri"/>
                  <a:cs typeface="Calibri"/>
                </a:rPr>
                <a:t>20%</a:t>
              </a:r>
              <a:endParaRPr lang="en-US" sz="2400" dirty="0">
                <a:solidFill>
                  <a:schemeClr val="accent6">
                    <a:lumMod val="75000"/>
                  </a:schemeClr>
                </a:solidFill>
                <a:latin typeface="Calibri"/>
                <a:cs typeface="Calibri"/>
              </a:endParaRPr>
            </a:p>
          </p:txBody>
        </p:sp>
      </p:grpSp>
    </p:spTree>
    <p:custDataLst>
      <p:tags r:id="rId1"/>
    </p:custDataLst>
    <p:extLst>
      <p:ext uri="{BB962C8B-B14F-4D97-AF65-F5344CB8AC3E}">
        <p14:creationId xmlns:p14="http://schemas.microsoft.com/office/powerpoint/2010/main" val="231225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amond(in)">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amond(in)">
                                      <p:cBhvr>
                                        <p:cTn id="27" dur="1000"/>
                                        <p:tgtEl>
                                          <p:spTgt spid="2"/>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diamond(in)">
                                      <p:cBhvr>
                                        <p:cTn id="3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0652" y="204320"/>
            <a:ext cx="9071992" cy="617205"/>
          </a:xfrm>
          <a:prstGeom prst="rect">
            <a:avLst/>
          </a:prstGeom>
          <a:solidFill>
            <a:schemeClr val="accent5">
              <a:alpha val="43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grpSp>
        <p:nvGrpSpPr>
          <p:cNvPr id="18" name="Group 17"/>
          <p:cNvGrpSpPr/>
          <p:nvPr/>
        </p:nvGrpSpPr>
        <p:grpSpPr>
          <a:xfrm>
            <a:off x="1060204" y="4885728"/>
            <a:ext cx="6960056" cy="1698741"/>
            <a:chOff x="-923892" y="5239368"/>
            <a:chExt cx="6960056" cy="1698741"/>
          </a:xfrm>
        </p:grpSpPr>
        <p:sp>
          <p:nvSpPr>
            <p:cNvPr id="13" name="Oval 12"/>
            <p:cNvSpPr>
              <a:spLocks noChangeAspect="1"/>
            </p:cNvSpPr>
            <p:nvPr/>
          </p:nvSpPr>
          <p:spPr>
            <a:xfrm>
              <a:off x="-923892" y="5534000"/>
              <a:ext cx="1503954" cy="1404109"/>
            </a:xfrm>
            <a:prstGeom prst="ellipse">
              <a:avLst/>
            </a:prstGeom>
            <a:solidFill>
              <a:schemeClr val="accent4">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b="1" dirty="0">
                  <a:solidFill>
                    <a:schemeClr val="bg1"/>
                  </a:solidFill>
                  <a:latin typeface="Calibri"/>
                  <a:cs typeface="Calibri"/>
                </a:rPr>
                <a:t>أي مكان</a:t>
              </a:r>
              <a:endParaRPr lang="en-US" b="1" dirty="0">
                <a:solidFill>
                  <a:schemeClr val="bg1"/>
                </a:solidFill>
                <a:latin typeface="Calibri"/>
                <a:cs typeface="Calibri"/>
              </a:endParaRPr>
            </a:p>
          </p:txBody>
        </p:sp>
        <p:sp>
          <p:nvSpPr>
            <p:cNvPr id="14" name="Oval 13"/>
            <p:cNvSpPr>
              <a:spLocks noChangeAspect="1"/>
            </p:cNvSpPr>
            <p:nvPr/>
          </p:nvSpPr>
          <p:spPr>
            <a:xfrm>
              <a:off x="1811521" y="5517231"/>
              <a:ext cx="1503954" cy="1404109"/>
            </a:xfrm>
            <a:prstGeom prst="ellipse">
              <a:avLst/>
            </a:prstGeom>
            <a:solidFill>
              <a:schemeClr val="accent3">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600" b="1" dirty="0">
                  <a:solidFill>
                    <a:schemeClr val="tx2">
                      <a:lumMod val="75000"/>
                    </a:schemeClr>
                  </a:solidFill>
                  <a:latin typeface="Calibri"/>
                  <a:cs typeface="Calibri"/>
                </a:rPr>
                <a:t>أي زمان</a:t>
              </a:r>
              <a:endParaRPr lang="en-US" sz="1600" b="1" dirty="0">
                <a:solidFill>
                  <a:schemeClr val="tx2">
                    <a:lumMod val="75000"/>
                  </a:schemeClr>
                </a:solidFill>
                <a:latin typeface="Calibri"/>
                <a:cs typeface="Calibri"/>
              </a:endParaRPr>
            </a:p>
          </p:txBody>
        </p:sp>
        <p:sp>
          <p:nvSpPr>
            <p:cNvPr id="15" name="Oval 14"/>
            <p:cNvSpPr>
              <a:spLocks noChangeAspect="1"/>
            </p:cNvSpPr>
            <p:nvPr/>
          </p:nvSpPr>
          <p:spPr>
            <a:xfrm>
              <a:off x="400322" y="5239368"/>
              <a:ext cx="1503954" cy="1404109"/>
            </a:xfrm>
            <a:prstGeom prst="ellipse">
              <a:avLst/>
            </a:prstGeom>
            <a:solidFill>
              <a:srgbClr val="33B39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b="1" dirty="0">
                  <a:latin typeface="Calibri"/>
                  <a:cs typeface="Calibri"/>
                </a:rPr>
                <a:t>الفاعلية </a:t>
              </a:r>
              <a:endParaRPr lang="en-US" b="1" dirty="0">
                <a:latin typeface="Calibri"/>
                <a:cs typeface="Calibri"/>
              </a:endParaRPr>
            </a:p>
          </p:txBody>
        </p:sp>
        <p:sp>
          <p:nvSpPr>
            <p:cNvPr id="16" name="Oval 15"/>
            <p:cNvSpPr>
              <a:spLocks noChangeAspect="1"/>
            </p:cNvSpPr>
            <p:nvPr/>
          </p:nvSpPr>
          <p:spPr>
            <a:xfrm>
              <a:off x="4532210" y="5517231"/>
              <a:ext cx="1503954" cy="1404109"/>
            </a:xfrm>
            <a:prstGeom prst="ellipse">
              <a:avLst/>
            </a:prstGeom>
            <a:solidFill>
              <a:srgbClr val="33B39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b="1" dirty="0">
                  <a:solidFill>
                    <a:schemeClr val="bg1"/>
                  </a:solidFill>
                  <a:latin typeface="Calibri"/>
                  <a:cs typeface="Calibri"/>
                </a:rPr>
                <a:t>المرونة </a:t>
              </a:r>
              <a:endParaRPr lang="en-US" b="1" dirty="0">
                <a:solidFill>
                  <a:schemeClr val="bg1"/>
                </a:solidFill>
                <a:latin typeface="Calibri"/>
                <a:cs typeface="Calibri"/>
              </a:endParaRPr>
            </a:p>
          </p:txBody>
        </p:sp>
        <p:sp>
          <p:nvSpPr>
            <p:cNvPr id="17" name="Oval 16"/>
            <p:cNvSpPr>
              <a:spLocks noChangeAspect="1"/>
            </p:cNvSpPr>
            <p:nvPr/>
          </p:nvSpPr>
          <p:spPr>
            <a:xfrm>
              <a:off x="3210400" y="5344727"/>
              <a:ext cx="1503954" cy="1404109"/>
            </a:xfrm>
            <a:prstGeom prst="ellipse">
              <a:avLst/>
            </a:prstGeom>
            <a:solidFill>
              <a:schemeClr val="accent4">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b="1" dirty="0">
                  <a:latin typeface="Calibri"/>
                  <a:cs typeface="Calibri"/>
                </a:rPr>
                <a:t>الكفاءة </a:t>
              </a:r>
              <a:endParaRPr lang="en-US" b="1" dirty="0">
                <a:latin typeface="Calibri"/>
                <a:cs typeface="Calibri"/>
              </a:endParaRPr>
            </a:p>
          </p:txBody>
        </p:sp>
      </p:grpSp>
      <p:sp>
        <p:nvSpPr>
          <p:cNvPr id="2" name="TextBox 1"/>
          <p:cNvSpPr txBox="1"/>
          <p:nvPr/>
        </p:nvSpPr>
        <p:spPr>
          <a:xfrm>
            <a:off x="6437954" y="268957"/>
            <a:ext cx="2258952" cy="461665"/>
          </a:xfrm>
          <a:prstGeom prst="rect">
            <a:avLst/>
          </a:prstGeom>
          <a:noFill/>
        </p:spPr>
        <p:txBody>
          <a:bodyPr wrap="none" rtlCol="0">
            <a:spAutoFit/>
          </a:bodyPr>
          <a:lstStyle/>
          <a:p>
            <a:r>
              <a:rPr lang="x-none" sz="2400" b="1" dirty="0">
                <a:solidFill>
                  <a:schemeClr val="tx2">
                    <a:lumMod val="75000"/>
                  </a:schemeClr>
                </a:solidFill>
                <a:latin typeface="Calibri"/>
                <a:cs typeface="Calibri"/>
              </a:rPr>
              <a:t>يتسم التعلم المدمج بـ </a:t>
            </a:r>
            <a:endParaRPr lang="en-US" sz="2400" b="1" dirty="0">
              <a:solidFill>
                <a:schemeClr val="tx2">
                  <a:lumMod val="75000"/>
                </a:schemeClr>
              </a:solidFill>
              <a:latin typeface="Calibri"/>
              <a:cs typeface="Calibri"/>
            </a:endParaRPr>
          </a:p>
        </p:txBody>
      </p:sp>
      <p:graphicFrame>
        <p:nvGraphicFramePr>
          <p:cNvPr id="3" name="Diagram 2"/>
          <p:cNvGraphicFramePr/>
          <p:nvPr>
            <p:extLst>
              <p:ext uri="{D42A27DB-BD31-4B8C-83A1-F6EECF244321}">
                <p14:modId xmlns:p14="http://schemas.microsoft.com/office/powerpoint/2010/main" val="654785576"/>
              </p:ext>
            </p:extLst>
          </p:nvPr>
        </p:nvGraphicFramePr>
        <p:xfrm>
          <a:off x="1428328" y="11652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5" name="TextBox 24"/>
          <p:cNvSpPr txBox="1"/>
          <p:nvPr/>
        </p:nvSpPr>
        <p:spPr>
          <a:xfrm>
            <a:off x="799708" y="282625"/>
            <a:ext cx="1705022" cy="461665"/>
          </a:xfrm>
          <a:prstGeom prst="rect">
            <a:avLst/>
          </a:prstGeom>
          <a:noFill/>
        </p:spPr>
        <p:txBody>
          <a:bodyPr wrap="none" rtlCol="0">
            <a:spAutoFit/>
          </a:bodyPr>
          <a:lstStyle/>
          <a:p>
            <a:pPr algn="ctr"/>
            <a:r>
              <a:rPr lang="x-none" sz="2400" b="1" dirty="0">
                <a:solidFill>
                  <a:schemeClr val="bg1">
                    <a:lumMod val="75000"/>
                  </a:schemeClr>
                </a:solidFill>
                <a:latin typeface="Calibri"/>
                <a:cs typeface="Calibri"/>
              </a:rPr>
              <a:t>التعلم </a:t>
            </a:r>
            <a:r>
              <a:rPr lang="ar-SA" sz="2400" b="1" dirty="0">
                <a:solidFill>
                  <a:schemeClr val="bg1">
                    <a:lumMod val="75000"/>
                  </a:schemeClr>
                </a:solidFill>
                <a:latin typeface="Calibri"/>
                <a:cs typeface="Calibri"/>
              </a:rPr>
              <a:t>المدمج </a:t>
            </a:r>
            <a:endParaRPr lang="en-US" b="1" dirty="0">
              <a:solidFill>
                <a:schemeClr val="bg1">
                  <a:lumMod val="75000"/>
                </a:schemeClr>
              </a:solidFill>
              <a:latin typeface="Calibri"/>
              <a:cs typeface="Calibri"/>
            </a:endParaRPr>
          </a:p>
        </p:txBody>
      </p:sp>
      <p:grpSp>
        <p:nvGrpSpPr>
          <p:cNvPr id="26" name="Group 9"/>
          <p:cNvGrpSpPr>
            <a:grpSpLocks/>
          </p:cNvGrpSpPr>
          <p:nvPr/>
        </p:nvGrpSpPr>
        <p:grpSpPr bwMode="auto">
          <a:xfrm>
            <a:off x="107504" y="188640"/>
            <a:ext cx="647700" cy="454025"/>
            <a:chOff x="0" y="0"/>
            <a:chExt cx="408" cy="286"/>
          </a:xfrm>
        </p:grpSpPr>
        <p:sp>
          <p:nvSpPr>
            <p:cNvPr id="27"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sp>
          <p:nvSpPr>
            <p:cNvPr id="28"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grpSp>
    </p:spTree>
    <p:custDataLst>
      <p:tags r:id="rId1"/>
    </p:custDataLst>
    <p:extLst>
      <p:ext uri="{BB962C8B-B14F-4D97-AF65-F5344CB8AC3E}">
        <p14:creationId xmlns:p14="http://schemas.microsoft.com/office/powerpoint/2010/main" val="343795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amond(in)">
                                      <p:cBhvr>
                                        <p:cTn id="1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354817" y="1196752"/>
            <a:ext cx="2225295" cy="216024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b="1">
                <a:solidFill>
                  <a:schemeClr val="tx2">
                    <a:lumMod val="75000"/>
                  </a:schemeClr>
                </a:solidFill>
                <a:latin typeface="Calibri"/>
                <a:cs typeface="Calibri"/>
              </a:rPr>
              <a:t>مسميات</a:t>
            </a:r>
            <a:r>
              <a:rPr lang="en-US" sz="2400" b="1" dirty="0">
                <a:solidFill>
                  <a:schemeClr val="tx2">
                    <a:lumMod val="75000"/>
                  </a:schemeClr>
                </a:solidFill>
                <a:latin typeface="Calibri"/>
                <a:cs typeface="Calibri"/>
              </a:rPr>
              <a:t> </a:t>
            </a:r>
            <a:r>
              <a:rPr lang="x-none" sz="2400" b="1">
                <a:solidFill>
                  <a:schemeClr val="tx2">
                    <a:lumMod val="75000"/>
                  </a:schemeClr>
                </a:solidFill>
                <a:latin typeface="Calibri"/>
                <a:cs typeface="Calibri"/>
              </a:rPr>
              <a:t>التعلم </a:t>
            </a:r>
            <a:r>
              <a:rPr lang="x-none" sz="2400" b="1" dirty="0">
                <a:solidFill>
                  <a:schemeClr val="tx2">
                    <a:lumMod val="75000"/>
                  </a:schemeClr>
                </a:solidFill>
                <a:latin typeface="Calibri"/>
                <a:cs typeface="Calibri"/>
              </a:rPr>
              <a:t>المدمج </a:t>
            </a:r>
            <a:endParaRPr lang="en-US" sz="2400" b="1" dirty="0">
              <a:solidFill>
                <a:schemeClr val="tx2">
                  <a:lumMod val="75000"/>
                </a:schemeClr>
              </a:solidFill>
              <a:latin typeface="Calibri"/>
              <a:cs typeface="Calibri"/>
            </a:endParaRPr>
          </a:p>
        </p:txBody>
      </p:sp>
      <p:sp>
        <p:nvSpPr>
          <p:cNvPr id="9" name="Oval 8"/>
          <p:cNvSpPr>
            <a:spLocks noChangeAspect="1"/>
          </p:cNvSpPr>
          <p:nvPr/>
        </p:nvSpPr>
        <p:spPr>
          <a:xfrm>
            <a:off x="2078658" y="3644852"/>
            <a:ext cx="1710634" cy="1583998"/>
          </a:xfrm>
          <a:prstGeom prst="ellipse">
            <a:avLst/>
          </a:prstGeom>
          <a:solidFill>
            <a:srgbClr val="EB5C73"/>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x-none" b="1" dirty="0">
                <a:solidFill>
                  <a:schemeClr val="tx2">
                    <a:lumMod val="75000"/>
                  </a:schemeClr>
                </a:solidFill>
                <a:latin typeface="Calibri"/>
                <a:cs typeface="Calibri"/>
              </a:rPr>
              <a:t>التعلم الهجين</a:t>
            </a:r>
          </a:p>
        </p:txBody>
      </p:sp>
      <p:sp>
        <p:nvSpPr>
          <p:cNvPr id="10" name="Oval 9"/>
          <p:cNvSpPr>
            <a:spLocks noChangeAspect="1"/>
          </p:cNvSpPr>
          <p:nvPr/>
        </p:nvSpPr>
        <p:spPr>
          <a:xfrm>
            <a:off x="5499926" y="3626238"/>
            <a:ext cx="1710634" cy="1583998"/>
          </a:xfrm>
          <a:prstGeom prst="ellipse">
            <a:avLst/>
          </a:prstGeom>
          <a:solidFill>
            <a:srgbClr val="F8CF2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x-none" b="1" dirty="0">
                <a:solidFill>
                  <a:schemeClr val="tx2">
                    <a:lumMod val="75000"/>
                  </a:schemeClr>
                </a:solidFill>
                <a:latin typeface="Calibri"/>
                <a:cs typeface="Calibri"/>
              </a:rPr>
              <a:t> التعلم الخليط</a:t>
            </a:r>
          </a:p>
        </p:txBody>
      </p:sp>
      <p:sp>
        <p:nvSpPr>
          <p:cNvPr id="11" name="Oval 10"/>
          <p:cNvSpPr>
            <a:spLocks noChangeAspect="1"/>
          </p:cNvSpPr>
          <p:nvPr/>
        </p:nvSpPr>
        <p:spPr>
          <a:xfrm>
            <a:off x="3789292" y="3626238"/>
            <a:ext cx="1710634" cy="1583998"/>
          </a:xfrm>
          <a:prstGeom prst="ellipse">
            <a:avLst/>
          </a:prstGeom>
          <a:solidFill>
            <a:srgbClr val="CFCB2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x-none" b="1" dirty="0">
                <a:solidFill>
                  <a:schemeClr val="tx2">
                    <a:lumMod val="75000"/>
                  </a:schemeClr>
                </a:solidFill>
                <a:latin typeface="Calibri"/>
                <a:cs typeface="Calibri"/>
              </a:rPr>
              <a:t> التعلم المزيج </a:t>
            </a:r>
          </a:p>
        </p:txBody>
      </p:sp>
      <p:sp>
        <p:nvSpPr>
          <p:cNvPr id="21" name="Oval 20"/>
          <p:cNvSpPr>
            <a:spLocks/>
          </p:cNvSpPr>
          <p:nvPr/>
        </p:nvSpPr>
        <p:spPr>
          <a:xfrm>
            <a:off x="402743" y="3644858"/>
            <a:ext cx="1661083" cy="1583992"/>
          </a:xfrm>
          <a:prstGeom prst="ellipse">
            <a:avLst/>
          </a:prstGeom>
          <a:solidFill>
            <a:srgbClr val="F8CF2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lumMod val="75000"/>
                  </a:schemeClr>
                </a:solidFill>
                <a:latin typeface="Calibri"/>
                <a:cs typeface="Calibri"/>
              </a:rPr>
              <a:t>Multi-method Learning</a:t>
            </a:r>
            <a:endParaRPr lang="x-none" sz="1600" b="1" dirty="0">
              <a:solidFill>
                <a:schemeClr val="tx2">
                  <a:lumMod val="75000"/>
                </a:schemeClr>
              </a:solidFill>
              <a:latin typeface="Calibri"/>
              <a:cs typeface="Calibri"/>
            </a:endParaRPr>
          </a:p>
        </p:txBody>
      </p:sp>
      <p:sp>
        <p:nvSpPr>
          <p:cNvPr id="22" name="Oval 21"/>
          <p:cNvSpPr>
            <a:spLocks/>
          </p:cNvSpPr>
          <p:nvPr/>
        </p:nvSpPr>
        <p:spPr>
          <a:xfrm>
            <a:off x="7210560" y="3626238"/>
            <a:ext cx="1661083" cy="1583992"/>
          </a:xfrm>
          <a:prstGeom prst="ellipse">
            <a:avLst/>
          </a:prstGeom>
          <a:solidFill>
            <a:srgbClr val="BB456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x-none" sz="2000" b="1" dirty="0">
                <a:solidFill>
                  <a:schemeClr val="tx2">
                    <a:lumMod val="75000"/>
                  </a:schemeClr>
                </a:solidFill>
                <a:latin typeface="Calibri"/>
                <a:cs typeface="Calibri"/>
              </a:rPr>
              <a:t>التعلم </a:t>
            </a:r>
            <a:r>
              <a:rPr lang="x-none" sz="2000" b="1" dirty="0" err="1">
                <a:solidFill>
                  <a:schemeClr val="tx2">
                    <a:lumMod val="75000"/>
                  </a:schemeClr>
                </a:solidFill>
                <a:latin typeface="Calibri"/>
                <a:cs typeface="Calibri"/>
              </a:rPr>
              <a:t>المتمازج</a:t>
            </a:r>
            <a:endParaRPr lang="x-none" sz="2000" b="1" dirty="0">
              <a:solidFill>
                <a:schemeClr val="tx2">
                  <a:lumMod val="75000"/>
                </a:schemeClr>
              </a:solidFill>
              <a:latin typeface="Calibri"/>
              <a:cs typeface="Calibri"/>
            </a:endParaRPr>
          </a:p>
        </p:txBody>
      </p:sp>
      <p:sp>
        <p:nvSpPr>
          <p:cNvPr id="24" name="Rectangle 23"/>
          <p:cNvSpPr/>
          <p:nvPr/>
        </p:nvSpPr>
        <p:spPr>
          <a:xfrm>
            <a:off x="40652" y="204320"/>
            <a:ext cx="9071992" cy="617205"/>
          </a:xfrm>
          <a:prstGeom prst="rect">
            <a:avLst/>
          </a:prstGeom>
          <a:solidFill>
            <a:schemeClr val="accent5">
              <a:alpha val="43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lumMod val="75000"/>
                </a:schemeClr>
              </a:solidFill>
              <a:latin typeface="Calibri"/>
              <a:cs typeface="Calibri"/>
            </a:endParaRPr>
          </a:p>
        </p:txBody>
      </p:sp>
      <p:sp>
        <p:nvSpPr>
          <p:cNvPr id="25" name="TextBox 24"/>
          <p:cNvSpPr txBox="1"/>
          <p:nvPr/>
        </p:nvSpPr>
        <p:spPr>
          <a:xfrm>
            <a:off x="6395766" y="268957"/>
            <a:ext cx="2311850" cy="461665"/>
          </a:xfrm>
          <a:prstGeom prst="rect">
            <a:avLst/>
          </a:prstGeom>
          <a:noFill/>
        </p:spPr>
        <p:txBody>
          <a:bodyPr wrap="none" rtlCol="0">
            <a:spAutoFit/>
          </a:bodyPr>
          <a:lstStyle/>
          <a:p>
            <a:pPr algn="ctr"/>
            <a:r>
              <a:rPr lang="x-none" sz="2400" b="1" dirty="0">
                <a:solidFill>
                  <a:schemeClr val="tx2">
                    <a:lumMod val="75000"/>
                  </a:schemeClr>
                </a:solidFill>
                <a:cs typeface="Calibri"/>
              </a:rPr>
              <a:t>مسميات التعلم المدمج</a:t>
            </a:r>
            <a:endParaRPr lang="en-US" sz="2400" b="1" dirty="0">
              <a:solidFill>
                <a:schemeClr val="tx2">
                  <a:lumMod val="75000"/>
                </a:schemeClr>
              </a:solidFill>
              <a:cs typeface="Calibri"/>
            </a:endParaRPr>
          </a:p>
        </p:txBody>
      </p:sp>
      <p:sp>
        <p:nvSpPr>
          <p:cNvPr id="26" name="TextBox 25"/>
          <p:cNvSpPr txBox="1"/>
          <p:nvPr/>
        </p:nvSpPr>
        <p:spPr>
          <a:xfrm>
            <a:off x="888228" y="282625"/>
            <a:ext cx="1527982" cy="461665"/>
          </a:xfrm>
          <a:prstGeom prst="rect">
            <a:avLst/>
          </a:prstGeom>
          <a:noFill/>
        </p:spPr>
        <p:txBody>
          <a:bodyPr wrap="none" rtlCol="0">
            <a:spAutoFit/>
          </a:bodyPr>
          <a:lstStyle/>
          <a:p>
            <a:pPr algn="ctr"/>
            <a:r>
              <a:rPr lang="x-none" sz="2400" b="1" dirty="0">
                <a:solidFill>
                  <a:schemeClr val="bg1">
                    <a:lumMod val="65000"/>
                  </a:schemeClr>
                </a:solidFill>
                <a:latin typeface="Calibri"/>
                <a:cs typeface="Calibri"/>
              </a:rPr>
              <a:t>التعلم </a:t>
            </a:r>
            <a:r>
              <a:rPr lang="ar-SA" sz="2400" b="1" dirty="0">
                <a:solidFill>
                  <a:schemeClr val="bg1">
                    <a:lumMod val="65000"/>
                  </a:schemeClr>
                </a:solidFill>
                <a:latin typeface="Calibri"/>
                <a:cs typeface="Calibri"/>
              </a:rPr>
              <a:t>المدمج </a:t>
            </a:r>
            <a:endParaRPr lang="en-US" b="1" dirty="0">
              <a:solidFill>
                <a:schemeClr val="bg1">
                  <a:lumMod val="65000"/>
                </a:schemeClr>
              </a:solidFill>
              <a:latin typeface="Calibri"/>
              <a:cs typeface="Calibri"/>
            </a:endParaRPr>
          </a:p>
        </p:txBody>
      </p:sp>
      <p:grpSp>
        <p:nvGrpSpPr>
          <p:cNvPr id="27" name="Group 9"/>
          <p:cNvGrpSpPr>
            <a:grpSpLocks/>
          </p:cNvGrpSpPr>
          <p:nvPr/>
        </p:nvGrpSpPr>
        <p:grpSpPr bwMode="auto">
          <a:xfrm>
            <a:off x="107504" y="188640"/>
            <a:ext cx="647700" cy="454025"/>
            <a:chOff x="0" y="0"/>
            <a:chExt cx="408" cy="286"/>
          </a:xfrm>
        </p:grpSpPr>
        <p:sp>
          <p:nvSpPr>
            <p:cNvPr id="28"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pPr algn="ctr"/>
              <a:endParaRPr lang="en-US">
                <a:solidFill>
                  <a:schemeClr val="tx2">
                    <a:lumMod val="75000"/>
                  </a:schemeClr>
                </a:solidFill>
                <a:latin typeface="Calibri"/>
                <a:cs typeface="Calibri"/>
                <a:sym typeface="宋体" pitchFamily="2" charset="-122"/>
              </a:endParaRPr>
            </a:p>
          </p:txBody>
        </p:sp>
        <p:sp>
          <p:nvSpPr>
            <p:cNvPr id="29"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pPr algn="ctr"/>
              <a:endParaRPr lang="en-US">
                <a:solidFill>
                  <a:schemeClr val="tx2">
                    <a:lumMod val="75000"/>
                  </a:schemeClr>
                </a:solidFill>
                <a:latin typeface="Calibri"/>
                <a:cs typeface="Calibri"/>
                <a:sym typeface="宋体" pitchFamily="2" charset="-122"/>
              </a:endParaRPr>
            </a:p>
          </p:txBody>
        </p:sp>
      </p:grpSp>
    </p:spTree>
    <p:custDataLst>
      <p:tags r:id="rId1"/>
    </p:custDataLst>
    <p:extLst>
      <p:ext uri="{BB962C8B-B14F-4D97-AF65-F5344CB8AC3E}">
        <p14:creationId xmlns:p14="http://schemas.microsoft.com/office/powerpoint/2010/main" val="245705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amond(in)">
                                      <p:cBhvr>
                                        <p:cTn id="12" dur="1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amond(in)">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amond(in)">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amond(in)">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diamond(in)">
                                      <p:cBhvr>
                                        <p:cTn id="3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21" grpId="0" animBg="1"/>
      <p:bldP spid="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95571" y="4534350"/>
            <a:ext cx="6333436" cy="1200328"/>
          </a:xfrm>
          <a:prstGeom prst="rect">
            <a:avLst/>
          </a:prstGeom>
        </p:spPr>
        <p:txBody>
          <a:bodyPr wrap="square">
            <a:spAutoFit/>
          </a:bodyPr>
          <a:lstStyle/>
          <a:p>
            <a:pPr algn="ctr" rtl="1"/>
            <a:r>
              <a:rPr lang="ar-SA" sz="2400" b="1" dirty="0">
                <a:solidFill>
                  <a:schemeClr val="tx2">
                    <a:lumMod val="75000"/>
                  </a:schemeClr>
                </a:solidFill>
              </a:rPr>
              <a:t>هو </a:t>
            </a:r>
            <a:r>
              <a:rPr lang="x-none" sz="2400" b="1">
                <a:solidFill>
                  <a:schemeClr val="tx2">
                    <a:lumMod val="75000"/>
                  </a:schemeClr>
                </a:solidFill>
              </a:rPr>
              <a:t>التعلم </a:t>
            </a:r>
            <a:r>
              <a:rPr lang="x-none" sz="2400" b="1" dirty="0">
                <a:solidFill>
                  <a:schemeClr val="tx2">
                    <a:lumMod val="75000"/>
                  </a:schemeClr>
                </a:solidFill>
              </a:rPr>
              <a:t>الذي يمزج بين خصائص كل من التعليم الصفي التقليدي والتعلم عبر الإنترنت في نموذج متكامل، يستفيد من أقصى التقنيات المتاحة لكل منهما </a:t>
            </a:r>
            <a:endParaRPr lang="x-none" sz="2400" b="1" dirty="0">
              <a:solidFill>
                <a:schemeClr val="tx2">
                  <a:lumMod val="75000"/>
                </a:schemeClr>
              </a:solidFill>
              <a:latin typeface="Calibri"/>
              <a:cs typeface="Calibri"/>
            </a:endParaRPr>
          </a:p>
        </p:txBody>
      </p:sp>
      <p:sp>
        <p:nvSpPr>
          <p:cNvPr id="13" name="Rectangle 12"/>
          <p:cNvSpPr/>
          <p:nvPr/>
        </p:nvSpPr>
        <p:spPr>
          <a:xfrm>
            <a:off x="40652" y="204320"/>
            <a:ext cx="9071992" cy="617205"/>
          </a:xfrm>
          <a:prstGeom prst="rect">
            <a:avLst/>
          </a:prstGeom>
          <a:solidFill>
            <a:schemeClr val="accent5">
              <a:alpha val="43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14" name="TextBox 13"/>
          <p:cNvSpPr txBox="1"/>
          <p:nvPr/>
        </p:nvSpPr>
        <p:spPr>
          <a:xfrm>
            <a:off x="6465498" y="268957"/>
            <a:ext cx="2172390" cy="461665"/>
          </a:xfrm>
          <a:prstGeom prst="rect">
            <a:avLst/>
          </a:prstGeom>
          <a:noFill/>
        </p:spPr>
        <p:txBody>
          <a:bodyPr wrap="none" rtlCol="0">
            <a:spAutoFit/>
          </a:bodyPr>
          <a:lstStyle/>
          <a:p>
            <a:pPr algn="ctr"/>
            <a:r>
              <a:rPr lang="ar-SA" sz="2400" b="1" dirty="0">
                <a:solidFill>
                  <a:schemeClr val="tx2">
                    <a:lumMod val="75000"/>
                  </a:schemeClr>
                </a:solidFill>
                <a:latin typeface="Calibri"/>
                <a:cs typeface="Calibri"/>
              </a:rPr>
              <a:t>تعريف </a:t>
            </a:r>
            <a:r>
              <a:rPr lang="x-none" sz="2400" b="1" dirty="0">
                <a:solidFill>
                  <a:schemeClr val="tx2">
                    <a:lumMod val="75000"/>
                  </a:schemeClr>
                </a:solidFill>
                <a:latin typeface="Calibri"/>
                <a:cs typeface="Calibri"/>
              </a:rPr>
              <a:t>التعلم المدمج</a:t>
            </a:r>
            <a:endParaRPr lang="en-US" sz="2400" b="1" dirty="0">
              <a:solidFill>
                <a:schemeClr val="tx2">
                  <a:lumMod val="75000"/>
                </a:schemeClr>
              </a:solidFill>
              <a:latin typeface="Calibri"/>
              <a:cs typeface="Calibri"/>
            </a:endParaRPr>
          </a:p>
        </p:txBody>
      </p:sp>
      <p:sp>
        <p:nvSpPr>
          <p:cNvPr id="15" name="TextBox 14"/>
          <p:cNvSpPr txBox="1"/>
          <p:nvPr/>
        </p:nvSpPr>
        <p:spPr>
          <a:xfrm>
            <a:off x="799708" y="282625"/>
            <a:ext cx="1705022" cy="461665"/>
          </a:xfrm>
          <a:prstGeom prst="rect">
            <a:avLst/>
          </a:prstGeom>
          <a:noFill/>
        </p:spPr>
        <p:txBody>
          <a:bodyPr wrap="none" rtlCol="0">
            <a:spAutoFit/>
          </a:bodyPr>
          <a:lstStyle/>
          <a:p>
            <a:pPr algn="ctr"/>
            <a:r>
              <a:rPr lang="x-none" sz="2400" b="1" dirty="0">
                <a:solidFill>
                  <a:schemeClr val="bg1">
                    <a:lumMod val="75000"/>
                  </a:schemeClr>
                </a:solidFill>
                <a:latin typeface="Calibri"/>
                <a:cs typeface="Calibri"/>
              </a:rPr>
              <a:t>التعلم </a:t>
            </a:r>
            <a:r>
              <a:rPr lang="ar-SA" sz="2400" b="1" dirty="0">
                <a:solidFill>
                  <a:schemeClr val="bg1">
                    <a:lumMod val="75000"/>
                  </a:schemeClr>
                </a:solidFill>
                <a:latin typeface="Calibri"/>
                <a:cs typeface="Calibri"/>
              </a:rPr>
              <a:t>المدمج </a:t>
            </a:r>
            <a:endParaRPr lang="en-US" b="1" dirty="0">
              <a:solidFill>
                <a:schemeClr val="bg1">
                  <a:lumMod val="75000"/>
                </a:schemeClr>
              </a:solidFill>
              <a:latin typeface="Calibri"/>
              <a:cs typeface="Calibri"/>
            </a:endParaRPr>
          </a:p>
        </p:txBody>
      </p:sp>
      <p:grpSp>
        <p:nvGrpSpPr>
          <p:cNvPr id="16" name="Group 9"/>
          <p:cNvGrpSpPr>
            <a:grpSpLocks/>
          </p:cNvGrpSpPr>
          <p:nvPr/>
        </p:nvGrpSpPr>
        <p:grpSpPr bwMode="auto">
          <a:xfrm>
            <a:off x="107504" y="188640"/>
            <a:ext cx="647700" cy="454025"/>
            <a:chOff x="0" y="0"/>
            <a:chExt cx="408" cy="286"/>
          </a:xfrm>
        </p:grpSpPr>
        <p:sp>
          <p:nvSpPr>
            <p:cNvPr id="17"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sp>
          <p:nvSpPr>
            <p:cNvPr id="18"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grpSp>
      <p:pic>
        <p:nvPicPr>
          <p:cNvPr id="20" name="Picture 19"/>
          <p:cNvPicPr/>
          <p:nvPr/>
        </p:nvPicPr>
        <p:blipFill>
          <a:blip r:embed="rId4" cstate="print"/>
          <a:srcRect t="30769"/>
          <a:stretch>
            <a:fillRect/>
          </a:stretch>
        </p:blipFill>
        <p:spPr>
          <a:xfrm>
            <a:off x="1906431" y="1447799"/>
            <a:ext cx="5568214" cy="2752471"/>
          </a:xfrm>
          <a:prstGeom prst="rect">
            <a:avLst/>
          </a:prstGeom>
        </p:spPr>
      </p:pic>
    </p:spTree>
    <p:custDataLst>
      <p:tags r:id="rId1"/>
    </p:custDataLst>
    <p:extLst>
      <p:ext uri="{BB962C8B-B14F-4D97-AF65-F5344CB8AC3E}">
        <p14:creationId xmlns:p14="http://schemas.microsoft.com/office/powerpoint/2010/main" val="266604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747428"/>
            <a:ext cx="2295700" cy="2295700"/>
          </a:xfrm>
          <a:prstGeom prst="rect">
            <a:avLst/>
          </a:prstGeom>
        </p:spPr>
      </p:pic>
      <p:sp>
        <p:nvSpPr>
          <p:cNvPr id="12" name="Rectangle 11"/>
          <p:cNvSpPr/>
          <p:nvPr/>
        </p:nvSpPr>
        <p:spPr>
          <a:xfrm>
            <a:off x="1907171" y="1527858"/>
            <a:ext cx="6722696" cy="3359061"/>
          </a:xfrm>
          <a:prstGeom prst="rect">
            <a:avLst/>
          </a:prstGeom>
        </p:spPr>
        <p:txBody>
          <a:bodyPr wrap="square">
            <a:spAutoFit/>
          </a:bodyPr>
          <a:lstStyle/>
          <a:p>
            <a:pPr marL="285750" lvl="0" indent="-285750" algn="r" rtl="1">
              <a:lnSpc>
                <a:spcPct val="150000"/>
              </a:lnSpc>
              <a:buFont typeface="Arial" pitchFamily="34" charset="0"/>
              <a:buChar char="•"/>
            </a:pPr>
            <a:r>
              <a:rPr lang="x-none" sz="2400" b="1" dirty="0">
                <a:solidFill>
                  <a:schemeClr val="accent1">
                    <a:lumMod val="75000"/>
                  </a:schemeClr>
                </a:solidFill>
                <a:latin typeface="Calibri"/>
                <a:cs typeface="Calibri"/>
              </a:rPr>
              <a:t>الجمع بين مزايا التعلم الإلكتروني</a:t>
            </a:r>
            <a:r>
              <a:rPr lang="en-US" sz="2400" b="1" dirty="0">
                <a:solidFill>
                  <a:schemeClr val="accent1">
                    <a:lumMod val="75000"/>
                  </a:schemeClr>
                </a:solidFill>
                <a:latin typeface="Calibri"/>
                <a:cs typeface="Calibri"/>
              </a:rPr>
              <a:t> </a:t>
            </a:r>
            <a:r>
              <a:rPr lang="ar-SA" sz="2400" b="1" dirty="0">
                <a:solidFill>
                  <a:schemeClr val="accent1">
                    <a:lumMod val="75000"/>
                  </a:schemeClr>
                </a:solidFill>
                <a:latin typeface="Calibri"/>
                <a:cs typeface="Calibri"/>
              </a:rPr>
              <a:t>و</a:t>
            </a:r>
            <a:r>
              <a:rPr lang="x-none" sz="2400" b="1" dirty="0">
                <a:solidFill>
                  <a:schemeClr val="accent1">
                    <a:lumMod val="75000"/>
                  </a:schemeClr>
                </a:solidFill>
                <a:latin typeface="Calibri"/>
                <a:cs typeface="Calibri"/>
              </a:rPr>
              <a:t>التعليم التقليدي</a:t>
            </a:r>
            <a:r>
              <a:rPr lang="en-US" sz="2400" b="1" dirty="0">
                <a:solidFill>
                  <a:schemeClr val="accent1">
                    <a:lumMod val="75000"/>
                  </a:schemeClr>
                </a:solidFill>
                <a:latin typeface="Calibri"/>
                <a:cs typeface="Calibri"/>
              </a:rPr>
              <a:t> .</a:t>
            </a:r>
          </a:p>
          <a:p>
            <a:pPr marL="285750" lvl="0" indent="-285750" algn="r" rtl="1">
              <a:lnSpc>
                <a:spcPct val="150000"/>
              </a:lnSpc>
              <a:buFont typeface="Arial" pitchFamily="34" charset="0"/>
              <a:buChar char="•"/>
            </a:pPr>
            <a:r>
              <a:rPr lang="en-US" sz="2400" b="1" dirty="0">
                <a:solidFill>
                  <a:schemeClr val="accent1">
                    <a:lumMod val="75000"/>
                  </a:schemeClr>
                </a:solidFill>
                <a:latin typeface="Calibri"/>
                <a:cs typeface="Calibri"/>
              </a:rPr>
              <a:t> </a:t>
            </a:r>
            <a:r>
              <a:rPr lang="x-none" sz="2400" b="1" dirty="0">
                <a:solidFill>
                  <a:schemeClr val="accent1">
                    <a:lumMod val="75000"/>
                  </a:schemeClr>
                </a:solidFill>
                <a:latin typeface="Calibri"/>
                <a:cs typeface="Calibri"/>
              </a:rPr>
              <a:t>تدريب المتعلمين و المعلمين على تقنيات التعلم الإلكتروني </a:t>
            </a:r>
            <a:r>
              <a:rPr lang="ar-SA" sz="2400" b="1" dirty="0">
                <a:solidFill>
                  <a:schemeClr val="accent1">
                    <a:lumMod val="75000"/>
                  </a:schemeClr>
                </a:solidFill>
                <a:latin typeface="Calibri"/>
                <a:cs typeface="Calibri"/>
              </a:rPr>
              <a:t>.</a:t>
            </a:r>
            <a:endParaRPr lang="en-US" sz="2400" b="1" dirty="0">
              <a:solidFill>
                <a:schemeClr val="accent1">
                  <a:lumMod val="75000"/>
                </a:schemeClr>
              </a:solidFill>
              <a:latin typeface="Calibri"/>
              <a:cs typeface="Calibri"/>
            </a:endParaRPr>
          </a:p>
          <a:p>
            <a:pPr marL="285750" lvl="0" indent="-285750" algn="r" rtl="1">
              <a:lnSpc>
                <a:spcPct val="150000"/>
              </a:lnSpc>
              <a:buFont typeface="Arial" pitchFamily="34" charset="0"/>
              <a:buChar char="•"/>
            </a:pPr>
            <a:r>
              <a:rPr lang="en-US" sz="2400" b="1" dirty="0">
                <a:solidFill>
                  <a:schemeClr val="accent1">
                    <a:lumMod val="75000"/>
                  </a:schemeClr>
                </a:solidFill>
                <a:latin typeface="Calibri"/>
                <a:cs typeface="Calibri"/>
              </a:rPr>
              <a:t> </a:t>
            </a:r>
            <a:r>
              <a:rPr lang="x-none" sz="2400" b="1" dirty="0">
                <a:solidFill>
                  <a:schemeClr val="accent1">
                    <a:lumMod val="75000"/>
                  </a:schemeClr>
                </a:solidFill>
                <a:latin typeface="Calibri"/>
                <a:cs typeface="Calibri"/>
              </a:rPr>
              <a:t>تدعيم طرق التدريس التقليدية بالوسائط التكنولوجية</a:t>
            </a:r>
            <a:r>
              <a:rPr lang="en-US" sz="2400" b="1" dirty="0">
                <a:solidFill>
                  <a:schemeClr val="accent1">
                    <a:lumMod val="75000"/>
                  </a:schemeClr>
                </a:solidFill>
                <a:latin typeface="Calibri"/>
                <a:cs typeface="Calibri"/>
              </a:rPr>
              <a:t>.</a:t>
            </a:r>
          </a:p>
          <a:p>
            <a:pPr marL="285750" lvl="0" indent="-285750" algn="r" rtl="1">
              <a:lnSpc>
                <a:spcPct val="150000"/>
              </a:lnSpc>
              <a:buFont typeface="Arial" pitchFamily="34" charset="0"/>
              <a:buChar char="•"/>
            </a:pPr>
            <a:r>
              <a:rPr lang="x-none" sz="2400" b="1" dirty="0">
                <a:solidFill>
                  <a:schemeClr val="accent1">
                    <a:lumMod val="75000"/>
                  </a:schemeClr>
                </a:solidFill>
                <a:latin typeface="Calibri"/>
                <a:cs typeface="Calibri"/>
              </a:rPr>
              <a:t>توفير الإمكانات المادية للتعليم من قاعات تدريسية وأجهزة</a:t>
            </a:r>
            <a:r>
              <a:rPr lang="en-US" sz="2400" b="1" dirty="0">
                <a:solidFill>
                  <a:schemeClr val="accent1">
                    <a:lumMod val="75000"/>
                  </a:schemeClr>
                </a:solidFill>
                <a:latin typeface="Calibri"/>
                <a:cs typeface="Calibri"/>
              </a:rPr>
              <a:t> .</a:t>
            </a:r>
          </a:p>
          <a:p>
            <a:pPr marL="285750" lvl="0" indent="-285750" algn="r" rtl="1">
              <a:lnSpc>
                <a:spcPct val="150000"/>
              </a:lnSpc>
              <a:buFont typeface="Arial" pitchFamily="34" charset="0"/>
              <a:buChar char="•"/>
            </a:pPr>
            <a:r>
              <a:rPr lang="en-US" sz="2400" b="1" dirty="0">
                <a:solidFill>
                  <a:schemeClr val="accent1">
                    <a:lumMod val="75000"/>
                  </a:schemeClr>
                </a:solidFill>
                <a:latin typeface="Calibri"/>
                <a:cs typeface="Calibri"/>
              </a:rPr>
              <a:t> </a:t>
            </a:r>
            <a:r>
              <a:rPr lang="x-none" sz="2400" b="1" dirty="0">
                <a:solidFill>
                  <a:schemeClr val="accent1">
                    <a:lumMod val="75000"/>
                  </a:schemeClr>
                </a:solidFill>
                <a:latin typeface="Calibri"/>
                <a:cs typeface="Calibri"/>
              </a:rPr>
              <a:t>تحقيق نسب استيعاب أعلى من التعليم التقليدي</a:t>
            </a:r>
            <a:r>
              <a:rPr lang="en-US" sz="2400" b="1" dirty="0">
                <a:solidFill>
                  <a:schemeClr val="accent1">
                    <a:lumMod val="75000"/>
                  </a:schemeClr>
                </a:solidFill>
                <a:latin typeface="Calibri"/>
                <a:cs typeface="Calibri"/>
              </a:rPr>
              <a:t>.</a:t>
            </a:r>
          </a:p>
          <a:p>
            <a:pPr marL="285750" lvl="0" indent="-285750" algn="r" rtl="1">
              <a:lnSpc>
                <a:spcPct val="150000"/>
              </a:lnSpc>
              <a:buFont typeface="Arial" pitchFamily="34" charset="0"/>
              <a:buChar char="•"/>
            </a:pPr>
            <a:r>
              <a:rPr lang="en-US" sz="2400" b="1" dirty="0">
                <a:solidFill>
                  <a:schemeClr val="accent1">
                    <a:lumMod val="75000"/>
                  </a:schemeClr>
                </a:solidFill>
                <a:latin typeface="Calibri"/>
                <a:cs typeface="Calibri"/>
              </a:rPr>
              <a:t> </a:t>
            </a:r>
            <a:r>
              <a:rPr lang="x-none" sz="2400" b="1" dirty="0">
                <a:solidFill>
                  <a:schemeClr val="accent1">
                    <a:lumMod val="75000"/>
                  </a:schemeClr>
                </a:solidFill>
                <a:latin typeface="Calibri"/>
                <a:cs typeface="Calibri"/>
              </a:rPr>
              <a:t>سهولة التواصل بين المتعلم والمعلم، وبين المتعلمين </a:t>
            </a:r>
            <a:r>
              <a:rPr lang="ar-SA" sz="2400" b="1" dirty="0">
                <a:solidFill>
                  <a:schemeClr val="accent1">
                    <a:lumMod val="75000"/>
                  </a:schemeClr>
                </a:solidFill>
                <a:latin typeface="Calibri"/>
                <a:cs typeface="Calibri"/>
              </a:rPr>
              <a:t>مع </a:t>
            </a:r>
            <a:r>
              <a:rPr lang="x-none" sz="2400" b="1" dirty="0">
                <a:solidFill>
                  <a:schemeClr val="accent1">
                    <a:lumMod val="75000"/>
                  </a:schemeClr>
                </a:solidFill>
                <a:latin typeface="Calibri"/>
                <a:cs typeface="Calibri"/>
              </a:rPr>
              <a:t>بعضهم.</a:t>
            </a:r>
            <a:endParaRPr lang="en-US" sz="2400" b="1" dirty="0">
              <a:solidFill>
                <a:schemeClr val="accent1">
                  <a:lumMod val="75000"/>
                </a:schemeClr>
              </a:solidFill>
              <a:latin typeface="Calibri"/>
              <a:cs typeface="Calibri"/>
            </a:endParaRPr>
          </a:p>
        </p:txBody>
      </p:sp>
      <p:sp>
        <p:nvSpPr>
          <p:cNvPr id="10" name="Rectangle 9"/>
          <p:cNvSpPr/>
          <p:nvPr/>
        </p:nvSpPr>
        <p:spPr>
          <a:xfrm>
            <a:off x="40652" y="204320"/>
            <a:ext cx="9071992" cy="617205"/>
          </a:xfrm>
          <a:prstGeom prst="rect">
            <a:avLst/>
          </a:prstGeom>
          <a:solidFill>
            <a:schemeClr val="accent5">
              <a:alpha val="43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13" name="TextBox 12"/>
          <p:cNvSpPr txBox="1"/>
          <p:nvPr/>
        </p:nvSpPr>
        <p:spPr>
          <a:xfrm>
            <a:off x="6553663" y="268957"/>
            <a:ext cx="1996059" cy="461665"/>
          </a:xfrm>
          <a:prstGeom prst="rect">
            <a:avLst/>
          </a:prstGeom>
          <a:noFill/>
        </p:spPr>
        <p:txBody>
          <a:bodyPr wrap="none" rtlCol="0">
            <a:spAutoFit/>
          </a:bodyPr>
          <a:lstStyle/>
          <a:p>
            <a:pPr algn="ctr"/>
            <a:r>
              <a:rPr lang="x-none" sz="2400" b="1" dirty="0">
                <a:solidFill>
                  <a:schemeClr val="tx2">
                    <a:lumMod val="75000"/>
                  </a:schemeClr>
                </a:solidFill>
                <a:cs typeface="Calibri"/>
              </a:rPr>
              <a:t>مزايا التعلم المدمج</a:t>
            </a:r>
            <a:endParaRPr lang="en-US" sz="2400" dirty="0">
              <a:solidFill>
                <a:schemeClr val="tx2">
                  <a:lumMod val="75000"/>
                </a:schemeClr>
              </a:solidFill>
              <a:cs typeface="Calibri"/>
            </a:endParaRPr>
          </a:p>
        </p:txBody>
      </p:sp>
      <p:sp>
        <p:nvSpPr>
          <p:cNvPr id="14" name="TextBox 13"/>
          <p:cNvSpPr txBox="1"/>
          <p:nvPr/>
        </p:nvSpPr>
        <p:spPr>
          <a:xfrm>
            <a:off x="799708" y="282625"/>
            <a:ext cx="1705022" cy="461665"/>
          </a:xfrm>
          <a:prstGeom prst="rect">
            <a:avLst/>
          </a:prstGeom>
          <a:noFill/>
        </p:spPr>
        <p:txBody>
          <a:bodyPr wrap="none" rtlCol="0">
            <a:spAutoFit/>
          </a:bodyPr>
          <a:lstStyle/>
          <a:p>
            <a:pPr algn="ctr"/>
            <a:r>
              <a:rPr lang="x-none" sz="2400" b="1" dirty="0">
                <a:solidFill>
                  <a:schemeClr val="bg1">
                    <a:lumMod val="75000"/>
                  </a:schemeClr>
                </a:solidFill>
                <a:latin typeface="Calibri"/>
                <a:cs typeface="Calibri"/>
              </a:rPr>
              <a:t>التعلم </a:t>
            </a:r>
            <a:r>
              <a:rPr lang="ar-SA" sz="2400" b="1" dirty="0">
                <a:solidFill>
                  <a:schemeClr val="bg1">
                    <a:lumMod val="75000"/>
                  </a:schemeClr>
                </a:solidFill>
                <a:latin typeface="Calibri"/>
                <a:cs typeface="Calibri"/>
              </a:rPr>
              <a:t>المدمج </a:t>
            </a:r>
            <a:endParaRPr lang="en-US" b="1" dirty="0">
              <a:solidFill>
                <a:schemeClr val="bg1">
                  <a:lumMod val="75000"/>
                </a:schemeClr>
              </a:solidFill>
              <a:latin typeface="Calibri"/>
              <a:cs typeface="Calibri"/>
            </a:endParaRPr>
          </a:p>
        </p:txBody>
      </p:sp>
      <p:grpSp>
        <p:nvGrpSpPr>
          <p:cNvPr id="15" name="Group 9"/>
          <p:cNvGrpSpPr>
            <a:grpSpLocks/>
          </p:cNvGrpSpPr>
          <p:nvPr/>
        </p:nvGrpSpPr>
        <p:grpSpPr bwMode="auto">
          <a:xfrm>
            <a:off x="107504" y="188640"/>
            <a:ext cx="647700" cy="454025"/>
            <a:chOff x="0" y="0"/>
            <a:chExt cx="408" cy="286"/>
          </a:xfrm>
        </p:grpSpPr>
        <p:sp>
          <p:nvSpPr>
            <p:cNvPr id="16"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sp>
          <p:nvSpPr>
            <p:cNvPr id="17"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grpSp>
    </p:spTree>
    <p:custDataLst>
      <p:tags r:id="rId1"/>
    </p:custDataLst>
    <p:extLst>
      <p:ext uri="{BB962C8B-B14F-4D97-AF65-F5344CB8AC3E}">
        <p14:creationId xmlns:p14="http://schemas.microsoft.com/office/powerpoint/2010/main" val="168151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051721" y="2290046"/>
            <a:ext cx="6552727" cy="528350"/>
          </a:xfrm>
          <a:prstGeom prst="rect">
            <a:avLst/>
          </a:prstGeom>
        </p:spPr>
        <p:txBody>
          <a:bodyPr wrap="square">
            <a:spAutoFit/>
          </a:bodyPr>
          <a:lstStyle/>
          <a:p>
            <a:pPr marL="342900" indent="-342900" algn="just" rtl="1">
              <a:lnSpc>
                <a:spcPct val="150000"/>
              </a:lnSpc>
              <a:buFont typeface="Arial" pitchFamily="34" charset="0"/>
              <a:buChar char="•"/>
            </a:pPr>
            <a:endParaRPr lang="en-US" sz="2000" b="1" dirty="0">
              <a:solidFill>
                <a:schemeClr val="bg1"/>
              </a:solidFill>
              <a:latin typeface="Calibri"/>
              <a:cs typeface="Calibri"/>
            </a:endParaRPr>
          </a:p>
        </p:txBody>
      </p:sp>
      <p:grpSp>
        <p:nvGrpSpPr>
          <p:cNvPr id="121" name="Group 120"/>
          <p:cNvGrpSpPr/>
          <p:nvPr/>
        </p:nvGrpSpPr>
        <p:grpSpPr>
          <a:xfrm>
            <a:off x="4284731" y="1023375"/>
            <a:ext cx="1617728" cy="1451203"/>
            <a:chOff x="4162540" y="1822"/>
            <a:chExt cx="1468006" cy="954204"/>
          </a:xfrm>
          <a:solidFill>
            <a:srgbClr val="E8CD28"/>
          </a:solidFill>
        </p:grpSpPr>
        <p:sp>
          <p:nvSpPr>
            <p:cNvPr id="143" name="Rounded Rectangle 142"/>
            <p:cNvSpPr/>
            <p:nvPr/>
          </p:nvSpPr>
          <p:spPr>
            <a:xfrm>
              <a:off x="4162540" y="1822"/>
              <a:ext cx="1468006" cy="95420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4" name="Rounded Rectangle 4"/>
            <p:cNvSpPr/>
            <p:nvPr/>
          </p:nvSpPr>
          <p:spPr>
            <a:xfrm>
              <a:off x="4209120" y="48402"/>
              <a:ext cx="1374846" cy="86104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x-none" b="1" u="sng" kern="1200" dirty="0">
                  <a:solidFill>
                    <a:schemeClr val="bg1"/>
                  </a:solidFill>
                  <a:latin typeface="Calibri"/>
                  <a:cs typeface="Calibri"/>
                </a:rPr>
                <a:t>التخطيط الجيد </a:t>
              </a:r>
              <a:r>
                <a:rPr lang="x-none" b="1" kern="1200" dirty="0">
                  <a:solidFill>
                    <a:schemeClr val="bg1"/>
                  </a:solidFill>
                  <a:latin typeface="Calibri"/>
                  <a:cs typeface="Calibri"/>
                </a:rPr>
                <a:t>لتوظيف تقنيات التعلم الإلكتروني</a:t>
              </a:r>
              <a:endParaRPr lang="en-US" kern="1200" dirty="0">
                <a:solidFill>
                  <a:schemeClr val="bg1"/>
                </a:solidFill>
                <a:latin typeface="Calibri"/>
                <a:cs typeface="Calibri"/>
              </a:endParaRPr>
            </a:p>
          </p:txBody>
        </p:sp>
      </p:grpSp>
      <p:sp>
        <p:nvSpPr>
          <p:cNvPr id="122" name="Straight Connector 5"/>
          <p:cNvSpPr/>
          <p:nvPr/>
        </p:nvSpPr>
        <p:spPr>
          <a:xfrm>
            <a:off x="2767159" y="1500478"/>
            <a:ext cx="4962428" cy="5312898"/>
          </a:xfrm>
          <a:custGeom>
            <a:avLst/>
            <a:gdLst/>
            <a:ahLst/>
            <a:cxnLst/>
            <a:rect l="0" t="0" r="0" b="0"/>
            <a:pathLst>
              <a:path>
                <a:moveTo>
                  <a:pt x="3170977" y="196267"/>
                </a:moveTo>
                <a:arcTo wR="2251575" hR="2251575" stAng="17646025" swAng="926135"/>
              </a:path>
            </a:pathLst>
          </a:custGeom>
          <a:ln>
            <a:tailEnd type="arrow"/>
          </a:ln>
        </p:spPr>
        <p:style>
          <a:lnRef idx="1">
            <a:schemeClr val="accent6"/>
          </a:lnRef>
          <a:fillRef idx="0">
            <a:schemeClr val="accent6"/>
          </a:fillRef>
          <a:effectRef idx="0">
            <a:schemeClr val="accent6"/>
          </a:effectRef>
          <a:fontRef idx="minor">
            <a:schemeClr val="tx1"/>
          </a:fontRef>
        </p:style>
      </p:sp>
      <p:grpSp>
        <p:nvGrpSpPr>
          <p:cNvPr id="123" name="Group 122"/>
          <p:cNvGrpSpPr/>
          <p:nvPr/>
        </p:nvGrpSpPr>
        <p:grpSpPr>
          <a:xfrm>
            <a:off x="6234653" y="2149162"/>
            <a:ext cx="2150230" cy="1125787"/>
            <a:chOff x="6112462" y="1127609"/>
            <a:chExt cx="1468006" cy="954204"/>
          </a:xfrm>
          <a:solidFill>
            <a:srgbClr val="7030A0"/>
          </a:solidFill>
        </p:grpSpPr>
        <p:sp>
          <p:nvSpPr>
            <p:cNvPr id="141" name="Rounded Rectangle 140"/>
            <p:cNvSpPr/>
            <p:nvPr/>
          </p:nvSpPr>
          <p:spPr>
            <a:xfrm>
              <a:off x="6112462" y="1127609"/>
              <a:ext cx="1468006" cy="95420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2" name="Rounded Rectangle 7"/>
            <p:cNvSpPr/>
            <p:nvPr/>
          </p:nvSpPr>
          <p:spPr>
            <a:xfrm>
              <a:off x="6159042" y="1174189"/>
              <a:ext cx="1374846" cy="86104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x-none" sz="1600" b="1" kern="1200" dirty="0">
                  <a:solidFill>
                    <a:schemeClr val="bg1"/>
                  </a:solidFill>
                  <a:latin typeface="Calibri"/>
                  <a:cs typeface="Calibri"/>
                </a:rPr>
                <a:t>التأكد من </a:t>
              </a:r>
              <a:r>
                <a:rPr lang="x-none" sz="1600" b="1" u="sng" kern="1200" dirty="0">
                  <a:solidFill>
                    <a:schemeClr val="bg1"/>
                  </a:solidFill>
                  <a:latin typeface="Calibri"/>
                  <a:cs typeface="Calibri"/>
                </a:rPr>
                <a:t>مهارات</a:t>
              </a:r>
              <a:r>
                <a:rPr lang="x-none" sz="1600" b="1" kern="1200" dirty="0">
                  <a:solidFill>
                    <a:schemeClr val="bg1"/>
                  </a:solidFill>
                  <a:latin typeface="Calibri"/>
                  <a:cs typeface="Calibri"/>
                </a:rPr>
                <a:t> المعلمين والمتعلمين في استخدام تقنيات التعلم الإلكتروني.</a:t>
              </a:r>
              <a:endParaRPr lang="en-US" sz="1600" kern="1200" dirty="0">
                <a:solidFill>
                  <a:schemeClr val="bg1"/>
                </a:solidFill>
                <a:latin typeface="Calibri"/>
                <a:cs typeface="Calibri"/>
              </a:endParaRPr>
            </a:p>
          </p:txBody>
        </p:sp>
      </p:grpSp>
      <p:sp>
        <p:nvSpPr>
          <p:cNvPr id="124" name="Straight Connector 8"/>
          <p:cNvSpPr/>
          <p:nvPr/>
        </p:nvSpPr>
        <p:spPr>
          <a:xfrm>
            <a:off x="2767159" y="1500478"/>
            <a:ext cx="4962428" cy="5312898"/>
          </a:xfrm>
          <a:custGeom>
            <a:avLst/>
            <a:gdLst/>
            <a:ahLst/>
            <a:cxnLst/>
            <a:rect l="0" t="0" r="0" b="0"/>
            <a:pathLst>
              <a:path>
                <a:moveTo>
                  <a:pt x="4467971" y="1855115"/>
                </a:moveTo>
                <a:arcTo wR="2251575" hR="2251575" stAng="20991505" swAng="1216990"/>
              </a:path>
            </a:pathLst>
          </a:custGeom>
          <a:ln>
            <a:tailEnd type="arrow"/>
          </a:ln>
        </p:spPr>
        <p:style>
          <a:lnRef idx="1">
            <a:schemeClr val="accent6"/>
          </a:lnRef>
          <a:fillRef idx="0">
            <a:schemeClr val="accent6"/>
          </a:fillRef>
          <a:effectRef idx="0">
            <a:schemeClr val="accent6"/>
          </a:effectRef>
          <a:fontRef idx="minor">
            <a:schemeClr val="tx1"/>
          </a:fontRef>
        </p:style>
      </p:sp>
      <p:grpSp>
        <p:nvGrpSpPr>
          <p:cNvPr id="125" name="Group 124"/>
          <p:cNvGrpSpPr/>
          <p:nvPr/>
        </p:nvGrpSpPr>
        <p:grpSpPr>
          <a:xfrm>
            <a:off x="6234652" y="4293096"/>
            <a:ext cx="2082003" cy="1125787"/>
            <a:chOff x="6112462" y="3379185"/>
            <a:chExt cx="1468006" cy="954204"/>
          </a:xfrm>
          <a:solidFill>
            <a:srgbClr val="CD297F"/>
          </a:solidFill>
        </p:grpSpPr>
        <p:sp>
          <p:nvSpPr>
            <p:cNvPr id="139" name="Rounded Rectangle 138"/>
            <p:cNvSpPr/>
            <p:nvPr/>
          </p:nvSpPr>
          <p:spPr>
            <a:xfrm>
              <a:off x="6112462" y="3379185"/>
              <a:ext cx="1468006" cy="95420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0" name="Rounded Rectangle 10"/>
            <p:cNvSpPr/>
            <p:nvPr/>
          </p:nvSpPr>
          <p:spPr>
            <a:xfrm>
              <a:off x="6159042" y="3425765"/>
              <a:ext cx="1374846" cy="86104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x-none" sz="1600" b="1" kern="1200" dirty="0">
                  <a:solidFill>
                    <a:schemeClr val="bg1"/>
                  </a:solidFill>
                  <a:latin typeface="Calibri"/>
                  <a:cs typeface="Calibri"/>
                </a:rPr>
                <a:t>التأكد من </a:t>
              </a:r>
              <a:r>
                <a:rPr lang="x-none" sz="1600" b="1" u="sng" kern="1200" dirty="0">
                  <a:solidFill>
                    <a:schemeClr val="bg1"/>
                  </a:solidFill>
                  <a:latin typeface="Calibri"/>
                  <a:cs typeface="Calibri"/>
                </a:rPr>
                <a:t>توافر</a:t>
              </a:r>
              <a:r>
                <a:rPr lang="x-none" sz="1600" b="1" kern="1200" dirty="0">
                  <a:solidFill>
                    <a:schemeClr val="bg1"/>
                  </a:solidFill>
                  <a:latin typeface="Calibri"/>
                  <a:cs typeface="Calibri"/>
                </a:rPr>
                <a:t> الأجهزة والمراجع والمصادر المستخدمة في بيئة التعلم المدمج.</a:t>
              </a:r>
              <a:endParaRPr lang="en-US" sz="1600" kern="1200" dirty="0">
                <a:solidFill>
                  <a:schemeClr val="bg1"/>
                </a:solidFill>
                <a:latin typeface="Calibri"/>
                <a:cs typeface="Calibri"/>
              </a:endParaRPr>
            </a:p>
          </p:txBody>
        </p:sp>
      </p:grpSp>
      <p:sp>
        <p:nvSpPr>
          <p:cNvPr id="126" name="Straight Connector 11"/>
          <p:cNvSpPr/>
          <p:nvPr/>
        </p:nvSpPr>
        <p:spPr>
          <a:xfrm>
            <a:off x="2767159" y="1500478"/>
            <a:ext cx="4962428" cy="5312898"/>
          </a:xfrm>
          <a:custGeom>
            <a:avLst/>
            <a:gdLst/>
            <a:ahLst/>
            <a:cxnLst/>
            <a:rect l="0" t="0" r="0" b="0"/>
            <a:pathLst>
              <a:path>
                <a:moveTo>
                  <a:pt x="3684845" y="3988046"/>
                </a:moveTo>
                <a:arcTo wR="2251575" hR="2251575" stAng="3027840" swAng="926135"/>
              </a:path>
            </a:pathLst>
          </a:custGeom>
          <a:ln>
            <a:tailEnd type="arrow"/>
          </a:ln>
        </p:spPr>
        <p:style>
          <a:lnRef idx="1">
            <a:schemeClr val="accent6"/>
          </a:lnRef>
          <a:fillRef idx="0">
            <a:schemeClr val="accent6"/>
          </a:fillRef>
          <a:effectRef idx="0">
            <a:schemeClr val="accent6"/>
          </a:effectRef>
          <a:fontRef idx="minor">
            <a:schemeClr val="tx1"/>
          </a:fontRef>
        </p:style>
      </p:sp>
      <p:grpSp>
        <p:nvGrpSpPr>
          <p:cNvPr id="127" name="Group 126"/>
          <p:cNvGrpSpPr/>
          <p:nvPr/>
        </p:nvGrpSpPr>
        <p:grpSpPr>
          <a:xfrm>
            <a:off x="4284731" y="5177078"/>
            <a:ext cx="1617728" cy="1475235"/>
            <a:chOff x="4162540" y="4504973"/>
            <a:chExt cx="1468006" cy="954204"/>
          </a:xfrm>
          <a:solidFill>
            <a:schemeClr val="accent5">
              <a:lumMod val="75000"/>
            </a:schemeClr>
          </a:solidFill>
        </p:grpSpPr>
        <p:sp>
          <p:nvSpPr>
            <p:cNvPr id="137" name="Rounded Rectangle 136"/>
            <p:cNvSpPr/>
            <p:nvPr/>
          </p:nvSpPr>
          <p:spPr>
            <a:xfrm>
              <a:off x="4162540" y="4504973"/>
              <a:ext cx="1468006" cy="95420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8" name="Rounded Rectangle 13"/>
            <p:cNvSpPr/>
            <p:nvPr/>
          </p:nvSpPr>
          <p:spPr>
            <a:xfrm>
              <a:off x="4209120" y="4551553"/>
              <a:ext cx="1374846" cy="86104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x-none" b="1" kern="1200" dirty="0">
                  <a:solidFill>
                    <a:schemeClr val="bg1"/>
                  </a:solidFill>
                  <a:latin typeface="Calibri"/>
                  <a:cs typeface="Calibri"/>
                </a:rPr>
                <a:t>بدء البرنامج </a:t>
              </a:r>
              <a:r>
                <a:rPr lang="x-none" b="1" u="sng" kern="1200" dirty="0">
                  <a:solidFill>
                    <a:schemeClr val="bg1"/>
                  </a:solidFill>
                  <a:latin typeface="Calibri"/>
                  <a:cs typeface="Calibri"/>
                </a:rPr>
                <a:t>بجلسة عامة </a:t>
              </a:r>
              <a:r>
                <a:rPr lang="x-none" b="1" kern="1200" dirty="0">
                  <a:solidFill>
                    <a:schemeClr val="bg1"/>
                  </a:solidFill>
                  <a:latin typeface="Calibri"/>
                  <a:cs typeface="Calibri"/>
                </a:rPr>
                <a:t>وجهاً لوجه لتوضيح سير البرنامج. </a:t>
              </a:r>
              <a:endParaRPr lang="en-US" kern="1200" dirty="0">
                <a:solidFill>
                  <a:schemeClr val="bg1"/>
                </a:solidFill>
                <a:latin typeface="Calibri"/>
                <a:cs typeface="Calibri"/>
              </a:endParaRPr>
            </a:p>
          </p:txBody>
        </p:sp>
      </p:grpSp>
      <p:sp>
        <p:nvSpPr>
          <p:cNvPr id="128" name="Straight Connector 14"/>
          <p:cNvSpPr/>
          <p:nvPr/>
        </p:nvSpPr>
        <p:spPr>
          <a:xfrm>
            <a:off x="2767159" y="1500478"/>
            <a:ext cx="4962428" cy="5312898"/>
          </a:xfrm>
          <a:custGeom>
            <a:avLst/>
            <a:gdLst/>
            <a:ahLst/>
            <a:cxnLst/>
            <a:rect l="0" t="0" r="0" b="0"/>
            <a:pathLst>
              <a:path>
                <a:moveTo>
                  <a:pt x="1332173" y="4306884"/>
                </a:moveTo>
                <a:arcTo wR="2251575" hR="2251575" stAng="6846025" swAng="926135"/>
              </a:path>
            </a:pathLst>
          </a:custGeom>
          <a:ln>
            <a:tailEnd type="arrow"/>
          </a:ln>
        </p:spPr>
        <p:style>
          <a:lnRef idx="1">
            <a:schemeClr val="accent6"/>
          </a:lnRef>
          <a:fillRef idx="0">
            <a:schemeClr val="accent6"/>
          </a:fillRef>
          <a:effectRef idx="0">
            <a:schemeClr val="accent6"/>
          </a:effectRef>
          <a:fontRef idx="minor">
            <a:schemeClr val="tx1"/>
          </a:fontRef>
        </p:style>
      </p:sp>
      <p:grpSp>
        <p:nvGrpSpPr>
          <p:cNvPr id="129" name="Group 128"/>
          <p:cNvGrpSpPr/>
          <p:nvPr/>
        </p:nvGrpSpPr>
        <p:grpSpPr>
          <a:xfrm>
            <a:off x="2334809" y="4293096"/>
            <a:ext cx="1949922" cy="1125787"/>
            <a:chOff x="2212618" y="3379185"/>
            <a:chExt cx="1468006" cy="954204"/>
          </a:xfrm>
          <a:solidFill>
            <a:srgbClr val="92D050"/>
          </a:solidFill>
        </p:grpSpPr>
        <p:sp>
          <p:nvSpPr>
            <p:cNvPr id="135" name="Rounded Rectangle 134"/>
            <p:cNvSpPr/>
            <p:nvPr/>
          </p:nvSpPr>
          <p:spPr>
            <a:xfrm>
              <a:off x="2212618" y="3379185"/>
              <a:ext cx="1468006" cy="95420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6" name="Rounded Rectangle 16"/>
            <p:cNvSpPr/>
            <p:nvPr/>
          </p:nvSpPr>
          <p:spPr>
            <a:xfrm>
              <a:off x="2259198" y="3425765"/>
              <a:ext cx="1374846" cy="86104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x-none" sz="1600" b="1" kern="1200" dirty="0">
                  <a:solidFill>
                    <a:schemeClr val="bg1"/>
                  </a:solidFill>
                  <a:latin typeface="Calibri"/>
                  <a:cs typeface="Calibri"/>
                </a:rPr>
                <a:t>العمل على </a:t>
              </a:r>
              <a:r>
                <a:rPr lang="x-none" sz="1600" b="1" u="sng" kern="1200" dirty="0">
                  <a:solidFill>
                    <a:schemeClr val="bg1"/>
                  </a:solidFill>
                  <a:latin typeface="Calibri"/>
                  <a:cs typeface="Calibri"/>
                </a:rPr>
                <a:t>وجود </a:t>
              </a:r>
              <a:r>
                <a:rPr lang="x-none" sz="1600" b="1" u="sng" kern="1200">
                  <a:solidFill>
                    <a:schemeClr val="bg1"/>
                  </a:solidFill>
                  <a:latin typeface="Calibri"/>
                  <a:cs typeface="Calibri"/>
                </a:rPr>
                <a:t>المعلمين </a:t>
              </a:r>
              <a:r>
                <a:rPr lang="ar-SA" sz="1600" b="1" dirty="0">
                  <a:solidFill>
                    <a:schemeClr val="bg1"/>
                  </a:solidFill>
                  <a:latin typeface="Calibri"/>
                  <a:cs typeface="Calibri"/>
                </a:rPr>
                <a:t>(</a:t>
              </a:r>
              <a:r>
                <a:rPr lang="x-none" sz="1600" b="1" kern="1200">
                  <a:solidFill>
                    <a:schemeClr val="bg1"/>
                  </a:solidFill>
                  <a:latin typeface="Calibri"/>
                  <a:cs typeface="Calibri"/>
                </a:rPr>
                <a:t>إلكترونيًا/وجهًا لوجه</a:t>
              </a:r>
              <a:r>
                <a:rPr lang="ar-SA" sz="1600" b="1" kern="1200" dirty="0">
                  <a:solidFill>
                    <a:schemeClr val="bg1"/>
                  </a:solidFill>
                  <a:latin typeface="Calibri"/>
                  <a:cs typeface="Calibri"/>
                </a:rPr>
                <a:t>)</a:t>
              </a:r>
              <a:r>
                <a:rPr lang="x-none" sz="1600" b="1" kern="1200">
                  <a:solidFill>
                    <a:schemeClr val="bg1"/>
                  </a:solidFill>
                  <a:latin typeface="Calibri"/>
                  <a:cs typeface="Calibri"/>
                </a:rPr>
                <a:t> </a:t>
              </a:r>
              <a:r>
                <a:rPr lang="x-none" sz="1600" b="1" kern="1200" dirty="0">
                  <a:solidFill>
                    <a:schemeClr val="bg1"/>
                  </a:solidFill>
                  <a:latin typeface="Calibri"/>
                  <a:cs typeface="Calibri"/>
                </a:rPr>
                <a:t>للتجاوب مع المتعلمين .</a:t>
              </a:r>
              <a:endParaRPr lang="en-US" sz="1600" kern="1200" dirty="0">
                <a:solidFill>
                  <a:schemeClr val="bg1"/>
                </a:solidFill>
                <a:latin typeface="Calibri"/>
                <a:cs typeface="Calibri"/>
              </a:endParaRPr>
            </a:p>
          </p:txBody>
        </p:sp>
      </p:grpSp>
      <p:sp>
        <p:nvSpPr>
          <p:cNvPr id="130" name="Straight Connector 17"/>
          <p:cNvSpPr/>
          <p:nvPr/>
        </p:nvSpPr>
        <p:spPr>
          <a:xfrm>
            <a:off x="2767159" y="1500478"/>
            <a:ext cx="4962428" cy="5312898"/>
          </a:xfrm>
          <a:custGeom>
            <a:avLst/>
            <a:gdLst/>
            <a:ahLst/>
            <a:cxnLst/>
            <a:rect l="0" t="0" r="0" b="0"/>
            <a:pathLst>
              <a:path>
                <a:moveTo>
                  <a:pt x="35179" y="2648035"/>
                </a:moveTo>
                <a:arcTo wR="2251575" hR="2251575" stAng="10191505" swAng="1216990"/>
              </a:path>
            </a:pathLst>
          </a:custGeom>
          <a:ln>
            <a:tailEnd type="arrow"/>
          </a:ln>
        </p:spPr>
        <p:style>
          <a:lnRef idx="1">
            <a:schemeClr val="accent6"/>
          </a:lnRef>
          <a:fillRef idx="0">
            <a:schemeClr val="accent6"/>
          </a:fillRef>
          <a:effectRef idx="0">
            <a:schemeClr val="accent6"/>
          </a:effectRef>
          <a:fontRef idx="minor">
            <a:schemeClr val="tx1"/>
          </a:fontRef>
        </p:style>
      </p:sp>
      <p:grpSp>
        <p:nvGrpSpPr>
          <p:cNvPr id="131" name="Group 130"/>
          <p:cNvGrpSpPr/>
          <p:nvPr/>
        </p:nvGrpSpPr>
        <p:grpSpPr>
          <a:xfrm>
            <a:off x="2334809" y="2149162"/>
            <a:ext cx="1888050" cy="1125787"/>
            <a:chOff x="2212618" y="1127609"/>
            <a:chExt cx="1468006" cy="954204"/>
          </a:xfrm>
          <a:solidFill>
            <a:schemeClr val="accent6">
              <a:lumMod val="75000"/>
            </a:schemeClr>
          </a:solidFill>
        </p:grpSpPr>
        <p:sp>
          <p:nvSpPr>
            <p:cNvPr id="133" name="Rounded Rectangle 132"/>
            <p:cNvSpPr/>
            <p:nvPr/>
          </p:nvSpPr>
          <p:spPr>
            <a:xfrm>
              <a:off x="2212618" y="1127609"/>
              <a:ext cx="1468006" cy="95420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4" name="Rounded Rectangle 19"/>
            <p:cNvSpPr/>
            <p:nvPr/>
          </p:nvSpPr>
          <p:spPr>
            <a:xfrm>
              <a:off x="2259198" y="1174189"/>
              <a:ext cx="1374846" cy="86104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x-none" b="1" u="sng" kern="1200" dirty="0">
                  <a:solidFill>
                    <a:schemeClr val="bg1"/>
                  </a:solidFill>
                  <a:latin typeface="Calibri"/>
                  <a:cs typeface="Calibri"/>
                </a:rPr>
                <a:t>تنوع</a:t>
              </a:r>
              <a:r>
                <a:rPr lang="x-none" b="1" kern="1200" dirty="0">
                  <a:solidFill>
                    <a:schemeClr val="bg1"/>
                  </a:solidFill>
                  <a:latin typeface="Calibri"/>
                  <a:cs typeface="Calibri"/>
                </a:rPr>
                <a:t> مصادر المعلومات لمراعاة الفروق الفردية بين المتعلمين .</a:t>
              </a:r>
              <a:endParaRPr lang="en-US" kern="1200" dirty="0">
                <a:solidFill>
                  <a:schemeClr val="bg1"/>
                </a:solidFill>
                <a:latin typeface="Calibri"/>
                <a:cs typeface="Calibri"/>
              </a:endParaRPr>
            </a:p>
          </p:txBody>
        </p:sp>
      </p:grpSp>
      <p:sp>
        <p:nvSpPr>
          <p:cNvPr id="132" name="Straight Connector 20"/>
          <p:cNvSpPr/>
          <p:nvPr/>
        </p:nvSpPr>
        <p:spPr>
          <a:xfrm>
            <a:off x="2767159" y="1500478"/>
            <a:ext cx="4962428" cy="5312898"/>
          </a:xfrm>
          <a:custGeom>
            <a:avLst/>
            <a:gdLst/>
            <a:ahLst/>
            <a:cxnLst/>
            <a:rect l="0" t="0" r="0" b="0"/>
            <a:pathLst>
              <a:path>
                <a:moveTo>
                  <a:pt x="818305" y="515104"/>
                </a:moveTo>
                <a:arcTo wR="2251575" hR="2251575" stAng="13827840" swAng="926135"/>
              </a:path>
            </a:pathLst>
          </a:custGeom>
          <a:ln>
            <a:tailEnd type="arrow"/>
          </a:ln>
        </p:spPr>
        <p:style>
          <a:lnRef idx="1">
            <a:schemeClr val="accent6"/>
          </a:lnRef>
          <a:fillRef idx="0">
            <a:schemeClr val="accent6"/>
          </a:fillRef>
          <a:effectRef idx="0">
            <a:schemeClr val="accent6"/>
          </a:effectRef>
          <a:fontRef idx="minor">
            <a:schemeClr val="tx1"/>
          </a:fontRef>
        </p:style>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051" y="1064486"/>
            <a:ext cx="1944216" cy="1716442"/>
          </a:xfrm>
          <a:prstGeom prst="rect">
            <a:avLst/>
          </a:prstGeom>
        </p:spPr>
      </p:pic>
      <p:pic>
        <p:nvPicPr>
          <p:cNvPr id="145" name="Picture 144"/>
          <p:cNvPicPr>
            <a:picLocks noChangeAspect="1"/>
          </p:cNvPicPr>
          <p:nvPr/>
        </p:nvPicPr>
        <p:blipFill>
          <a:blip r:embed="rId5" cstate="print">
            <a:extLst>
              <a:ext uri="{BEBA8EAE-BF5A-486C-A8C5-ECC9F3942E4B}">
                <a14:imgProps xmlns:a14="http://schemas.microsoft.com/office/drawing/2010/main">
                  <a14:imgLayer r:embed="rId6">
                    <a14:imgEffect>
                      <a14:backgroundRemoval t="3927" b="97382" l="0" r="98571">
                        <a14:foregroundMark x1="59796" y1="3927" x2="46531" y2="8639"/>
                        <a14:foregroundMark x1="68163" y1="37435" x2="65918" y2="47644"/>
                        <a14:foregroundMark x1="76735" y1="57853" x2="71224" y2="62827"/>
                        <a14:foregroundMark x1="84286" y1="94764" x2="3878" y2="95288"/>
                        <a14:foregroundMark x1="84286" y1="84293" x2="1020" y2="72513"/>
                        <a14:foregroundMark x1="17551" y1="90314" x2="0" y2="81675"/>
                        <a14:foregroundMark x1="97143" y1="87435" x2="82653" y2="96335"/>
                        <a14:foregroundMark x1="87755" y1="89005" x2="48163" y2="89005"/>
                        <a14:foregroundMark x1="92857" y1="91623" x2="98571" y2="97382"/>
                        <a14:foregroundMark x1="49796" y1="40052" x2="59388" y2="68848"/>
                        <a14:foregroundMark x1="47959" y1="44503" x2="48571" y2="70157"/>
                        <a14:foregroundMark x1="52857" y1="51832" x2="52857" y2="67277"/>
                        <a14:foregroundMark x1="52857" y1="41361" x2="58571" y2="40838"/>
                        <a14:foregroundMark x1="59796" y1="43717" x2="62653" y2="63351"/>
                        <a14:foregroundMark x1="46939" y1="47120" x2="46327" y2="69372"/>
                        <a14:foregroundMark x1="3061" y1="83770" x2="2653" y2="96859"/>
                        <a14:foregroundMark x1="92653" y1="94503" x2="28163" y2="96859"/>
                        <a14:foregroundMark x1="51020" y1="61257" x2="49388" y2="66754"/>
                        <a14:foregroundMark x1="55306" y1="63351" x2="53673" y2="71204"/>
                      </a14:backgroundRemoval>
                    </a14:imgEffect>
                  </a14:imgLayer>
                </a14:imgProps>
              </a:ext>
              <a:ext uri="{28A0092B-C50C-407E-A947-70E740481C1C}">
                <a14:useLocalDpi xmlns:a14="http://schemas.microsoft.com/office/drawing/2010/main" val="0"/>
              </a:ext>
            </a:extLst>
          </a:blip>
          <a:stretch>
            <a:fillRect/>
          </a:stretch>
        </p:blipFill>
        <p:spPr>
          <a:xfrm>
            <a:off x="107504" y="2996952"/>
            <a:ext cx="2064052" cy="1609118"/>
          </a:xfrm>
          <a:prstGeom prst="rect">
            <a:avLst/>
          </a:prstGeom>
        </p:spPr>
      </p:pic>
      <p:pic>
        <p:nvPicPr>
          <p:cNvPr id="146" name="Picture 1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9974" y="4800221"/>
            <a:ext cx="1897328" cy="1581107"/>
          </a:xfrm>
          <a:prstGeom prst="rect">
            <a:avLst/>
          </a:prstGeom>
        </p:spPr>
      </p:pic>
      <p:sp>
        <p:nvSpPr>
          <p:cNvPr id="36" name="Rectangle 35"/>
          <p:cNvSpPr/>
          <p:nvPr/>
        </p:nvSpPr>
        <p:spPr>
          <a:xfrm>
            <a:off x="40652" y="204320"/>
            <a:ext cx="9071992" cy="617205"/>
          </a:xfrm>
          <a:prstGeom prst="rect">
            <a:avLst/>
          </a:prstGeom>
          <a:solidFill>
            <a:schemeClr val="accent5">
              <a:alpha val="43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37" name="TextBox 36"/>
          <p:cNvSpPr txBox="1"/>
          <p:nvPr/>
        </p:nvSpPr>
        <p:spPr>
          <a:xfrm>
            <a:off x="4669648" y="272258"/>
            <a:ext cx="3472425" cy="461665"/>
          </a:xfrm>
          <a:prstGeom prst="rect">
            <a:avLst/>
          </a:prstGeom>
          <a:noFill/>
        </p:spPr>
        <p:txBody>
          <a:bodyPr wrap="none" rtlCol="0">
            <a:spAutoFit/>
          </a:bodyPr>
          <a:lstStyle/>
          <a:p>
            <a:r>
              <a:rPr lang="x-none" sz="2400" b="1" dirty="0">
                <a:solidFill>
                  <a:schemeClr val="tx2">
                    <a:lumMod val="75000"/>
                  </a:schemeClr>
                </a:solidFill>
                <a:cs typeface="Calibri"/>
              </a:rPr>
              <a:t>متطلبات تصميم بيئة التعلم المدمج</a:t>
            </a:r>
            <a:endParaRPr lang="en-US" sz="2400" dirty="0">
              <a:solidFill>
                <a:schemeClr val="tx2">
                  <a:lumMod val="75000"/>
                </a:schemeClr>
              </a:solidFill>
              <a:cs typeface="Calibri"/>
            </a:endParaRPr>
          </a:p>
        </p:txBody>
      </p:sp>
      <p:sp>
        <p:nvSpPr>
          <p:cNvPr id="38" name="TextBox 37"/>
          <p:cNvSpPr txBox="1"/>
          <p:nvPr/>
        </p:nvSpPr>
        <p:spPr>
          <a:xfrm>
            <a:off x="799708" y="282625"/>
            <a:ext cx="1705022" cy="461665"/>
          </a:xfrm>
          <a:prstGeom prst="rect">
            <a:avLst/>
          </a:prstGeom>
          <a:noFill/>
        </p:spPr>
        <p:txBody>
          <a:bodyPr wrap="none" rtlCol="0">
            <a:spAutoFit/>
          </a:bodyPr>
          <a:lstStyle/>
          <a:p>
            <a:pPr algn="ctr"/>
            <a:r>
              <a:rPr lang="x-none" sz="2400" b="1" dirty="0">
                <a:solidFill>
                  <a:schemeClr val="bg1">
                    <a:lumMod val="75000"/>
                  </a:schemeClr>
                </a:solidFill>
                <a:latin typeface="Calibri"/>
                <a:cs typeface="Calibri"/>
              </a:rPr>
              <a:t>التعلم </a:t>
            </a:r>
            <a:r>
              <a:rPr lang="ar-SA" sz="2400" b="1" dirty="0">
                <a:solidFill>
                  <a:schemeClr val="bg1">
                    <a:lumMod val="75000"/>
                  </a:schemeClr>
                </a:solidFill>
                <a:latin typeface="Calibri"/>
                <a:cs typeface="Calibri"/>
              </a:rPr>
              <a:t>المدمج </a:t>
            </a:r>
            <a:endParaRPr lang="en-US" b="1" dirty="0">
              <a:solidFill>
                <a:schemeClr val="bg1">
                  <a:lumMod val="75000"/>
                </a:schemeClr>
              </a:solidFill>
              <a:latin typeface="Calibri"/>
              <a:cs typeface="Calibri"/>
            </a:endParaRPr>
          </a:p>
        </p:txBody>
      </p:sp>
      <p:grpSp>
        <p:nvGrpSpPr>
          <p:cNvPr id="39" name="Group 9"/>
          <p:cNvGrpSpPr>
            <a:grpSpLocks/>
          </p:cNvGrpSpPr>
          <p:nvPr/>
        </p:nvGrpSpPr>
        <p:grpSpPr bwMode="auto">
          <a:xfrm>
            <a:off x="107504" y="188640"/>
            <a:ext cx="647700" cy="454025"/>
            <a:chOff x="0" y="0"/>
            <a:chExt cx="408" cy="286"/>
          </a:xfrm>
        </p:grpSpPr>
        <p:sp>
          <p:nvSpPr>
            <p:cNvPr id="40"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sp>
          <p:nvSpPr>
            <p:cNvPr id="41"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grpSp>
    </p:spTree>
    <p:custDataLst>
      <p:tags r:id="rId1"/>
    </p:custDataLst>
    <p:extLst>
      <p:ext uri="{BB962C8B-B14F-4D97-AF65-F5344CB8AC3E}">
        <p14:creationId xmlns:p14="http://schemas.microsoft.com/office/powerpoint/2010/main" val="30108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fade">
                                      <p:cBhvr>
                                        <p:cTn id="12" dur="500"/>
                                        <p:tgtEl>
                                          <p:spTgt spid="121"/>
                                        </p:tgtEl>
                                      </p:cBhvr>
                                    </p:animEffect>
                                  </p:childTnLst>
                                </p:cTn>
                              </p:par>
                              <p:par>
                                <p:cTn id="13" presetID="10" presetClass="entr" presetSubtype="0" fill="hold" nodeType="withEffect">
                                  <p:stCondLst>
                                    <p:cond delay="0"/>
                                  </p:stCondLst>
                                  <p:childTnLst>
                                    <p:set>
                                      <p:cBhvr>
                                        <p:cTn id="14" dur="1" fill="hold">
                                          <p:stCondLst>
                                            <p:cond delay="0"/>
                                          </p:stCondLst>
                                        </p:cTn>
                                        <p:tgtEl>
                                          <p:spTgt spid="122"/>
                                        </p:tgtEl>
                                        <p:attrNameLst>
                                          <p:attrName>style.visibility</p:attrName>
                                        </p:attrNameLst>
                                      </p:cBhvr>
                                      <p:to>
                                        <p:strVal val="visible"/>
                                      </p:to>
                                    </p:set>
                                    <p:animEffect transition="in" filter="fade">
                                      <p:cBhvr>
                                        <p:cTn id="15" dur="500"/>
                                        <p:tgtEl>
                                          <p:spTgt spid="122"/>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3"/>
                                        </p:tgtEl>
                                        <p:attrNameLst>
                                          <p:attrName>style.visibility</p:attrName>
                                        </p:attrNameLst>
                                      </p:cBhvr>
                                      <p:to>
                                        <p:strVal val="visible"/>
                                      </p:to>
                                    </p:set>
                                    <p:animEffect transition="in" filter="fade">
                                      <p:cBhvr>
                                        <p:cTn id="23" dur="500"/>
                                        <p:tgtEl>
                                          <p:spTgt spid="123"/>
                                        </p:tgtEl>
                                      </p:cBhvr>
                                    </p:animEffect>
                                  </p:childTnLst>
                                </p:cTn>
                              </p:par>
                              <p:par>
                                <p:cTn id="24" presetID="10" presetClass="exit" presetSubtype="0" fill="hold" nodeType="withEffect">
                                  <p:stCondLst>
                                    <p:cond delay="0"/>
                                  </p:stCondLst>
                                  <p:childTnLst>
                                    <p:animEffect transition="out" filter="fad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145"/>
                                        </p:tgtEl>
                                        <p:attrNameLst>
                                          <p:attrName>style.visibility</p:attrName>
                                        </p:attrNameLst>
                                      </p:cBhvr>
                                      <p:to>
                                        <p:strVal val="visible"/>
                                      </p:to>
                                    </p:set>
                                    <p:animEffect transition="in" filter="fade">
                                      <p:cBhvr>
                                        <p:cTn id="29" dur="500"/>
                                        <p:tgtEl>
                                          <p:spTgt spid="145"/>
                                        </p:tgtEl>
                                      </p:cBhvr>
                                    </p:animEffect>
                                  </p:childTnLst>
                                </p:cTn>
                              </p:par>
                              <p:par>
                                <p:cTn id="30" presetID="10" presetClass="entr" presetSubtype="0" fill="hold" nodeType="withEffect">
                                  <p:stCondLst>
                                    <p:cond delay="0"/>
                                  </p:stCondLst>
                                  <p:childTnLst>
                                    <p:set>
                                      <p:cBhvr>
                                        <p:cTn id="31" dur="1" fill="hold">
                                          <p:stCondLst>
                                            <p:cond delay="0"/>
                                          </p:stCondLst>
                                        </p:cTn>
                                        <p:tgtEl>
                                          <p:spTgt spid="124"/>
                                        </p:tgtEl>
                                        <p:attrNameLst>
                                          <p:attrName>style.visibility</p:attrName>
                                        </p:attrNameLst>
                                      </p:cBhvr>
                                      <p:to>
                                        <p:strVal val="visible"/>
                                      </p:to>
                                    </p:set>
                                    <p:animEffect transition="in" filter="fade">
                                      <p:cBhvr>
                                        <p:cTn id="32" dur="500"/>
                                        <p:tgtEl>
                                          <p:spTgt spid="1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5"/>
                                        </p:tgtEl>
                                        <p:attrNameLst>
                                          <p:attrName>style.visibility</p:attrName>
                                        </p:attrNameLst>
                                      </p:cBhvr>
                                      <p:to>
                                        <p:strVal val="visible"/>
                                      </p:to>
                                    </p:set>
                                    <p:animEffect transition="in" filter="fade">
                                      <p:cBhvr>
                                        <p:cTn id="37" dur="500"/>
                                        <p:tgtEl>
                                          <p:spTgt spid="125"/>
                                        </p:tgtEl>
                                      </p:cBhvr>
                                    </p:animEffect>
                                  </p:childTnLst>
                                </p:cTn>
                              </p:par>
                              <p:par>
                                <p:cTn id="38" presetID="10" presetClass="exit" presetSubtype="0" fill="hold" nodeType="withEffect">
                                  <p:stCondLst>
                                    <p:cond delay="0"/>
                                  </p:stCondLst>
                                  <p:childTnLst>
                                    <p:animEffect transition="out" filter="fade">
                                      <p:cBhvr>
                                        <p:cTn id="39" dur="500"/>
                                        <p:tgtEl>
                                          <p:spTgt spid="145"/>
                                        </p:tgtEl>
                                      </p:cBhvr>
                                    </p:animEffect>
                                    <p:set>
                                      <p:cBhvr>
                                        <p:cTn id="40" dur="1" fill="hold">
                                          <p:stCondLst>
                                            <p:cond delay="499"/>
                                          </p:stCondLst>
                                        </p:cTn>
                                        <p:tgtEl>
                                          <p:spTgt spid="145"/>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126"/>
                                        </p:tgtEl>
                                        <p:attrNameLst>
                                          <p:attrName>style.visibility</p:attrName>
                                        </p:attrNameLst>
                                      </p:cBhvr>
                                      <p:to>
                                        <p:strVal val="visible"/>
                                      </p:to>
                                    </p:set>
                                    <p:animEffect transition="in" filter="fade">
                                      <p:cBhvr>
                                        <p:cTn id="43" dur="500"/>
                                        <p:tgtEl>
                                          <p:spTgt spid="12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27"/>
                                        </p:tgtEl>
                                        <p:attrNameLst>
                                          <p:attrName>style.visibility</p:attrName>
                                        </p:attrNameLst>
                                      </p:cBhvr>
                                      <p:to>
                                        <p:strVal val="visible"/>
                                      </p:to>
                                    </p:set>
                                    <p:animEffect transition="in" filter="fade">
                                      <p:cBhvr>
                                        <p:cTn id="48" dur="500"/>
                                        <p:tgtEl>
                                          <p:spTgt spid="127"/>
                                        </p:tgtEl>
                                      </p:cBhvr>
                                    </p:animEffect>
                                  </p:childTnLst>
                                </p:cTn>
                              </p:par>
                              <p:par>
                                <p:cTn id="49" presetID="10" presetClass="entr" presetSubtype="0" fill="hold" nodeType="withEffect">
                                  <p:stCondLst>
                                    <p:cond delay="0"/>
                                  </p:stCondLst>
                                  <p:childTnLst>
                                    <p:set>
                                      <p:cBhvr>
                                        <p:cTn id="50" dur="1" fill="hold">
                                          <p:stCondLst>
                                            <p:cond delay="0"/>
                                          </p:stCondLst>
                                        </p:cTn>
                                        <p:tgtEl>
                                          <p:spTgt spid="128"/>
                                        </p:tgtEl>
                                        <p:attrNameLst>
                                          <p:attrName>style.visibility</p:attrName>
                                        </p:attrNameLst>
                                      </p:cBhvr>
                                      <p:to>
                                        <p:strVal val="visible"/>
                                      </p:to>
                                    </p:set>
                                    <p:animEffect transition="in" filter="fade">
                                      <p:cBhvr>
                                        <p:cTn id="51" dur="500"/>
                                        <p:tgtEl>
                                          <p:spTgt spid="12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500"/>
                                        <p:tgtEl>
                                          <p:spTgt spid="129"/>
                                        </p:tgtEl>
                                      </p:cBhvr>
                                    </p:animEffect>
                                  </p:childTnLst>
                                </p:cTn>
                              </p:par>
                              <p:par>
                                <p:cTn id="57" presetID="10" presetClass="entr" presetSubtype="0" fill="hold" nodeType="withEffect">
                                  <p:stCondLst>
                                    <p:cond delay="0"/>
                                  </p:stCondLst>
                                  <p:childTnLst>
                                    <p:set>
                                      <p:cBhvr>
                                        <p:cTn id="58" dur="1" fill="hold">
                                          <p:stCondLst>
                                            <p:cond delay="0"/>
                                          </p:stCondLst>
                                        </p:cTn>
                                        <p:tgtEl>
                                          <p:spTgt spid="130"/>
                                        </p:tgtEl>
                                        <p:attrNameLst>
                                          <p:attrName>style.visibility</p:attrName>
                                        </p:attrNameLst>
                                      </p:cBhvr>
                                      <p:to>
                                        <p:strVal val="visible"/>
                                      </p:to>
                                    </p:set>
                                    <p:animEffect transition="in" filter="fade">
                                      <p:cBhvr>
                                        <p:cTn id="59" dur="500"/>
                                        <p:tgtEl>
                                          <p:spTgt spid="130"/>
                                        </p:tgtEl>
                                      </p:cBhvr>
                                    </p:animEffect>
                                  </p:childTnLst>
                                </p:cTn>
                              </p:par>
                              <p:par>
                                <p:cTn id="60" presetID="10" presetClass="entr" presetSubtype="0" fill="hold" nodeType="withEffect">
                                  <p:stCondLst>
                                    <p:cond delay="0"/>
                                  </p:stCondLst>
                                  <p:childTnLst>
                                    <p:set>
                                      <p:cBhvr>
                                        <p:cTn id="61" dur="1" fill="hold">
                                          <p:stCondLst>
                                            <p:cond delay="0"/>
                                          </p:stCondLst>
                                        </p:cTn>
                                        <p:tgtEl>
                                          <p:spTgt spid="146"/>
                                        </p:tgtEl>
                                        <p:attrNameLst>
                                          <p:attrName>style.visibility</p:attrName>
                                        </p:attrNameLst>
                                      </p:cBhvr>
                                      <p:to>
                                        <p:strVal val="visible"/>
                                      </p:to>
                                    </p:set>
                                    <p:animEffect transition="in" filter="fade">
                                      <p:cBhvr>
                                        <p:cTn id="62" dur="500"/>
                                        <p:tgtEl>
                                          <p:spTgt spid="14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31"/>
                                        </p:tgtEl>
                                        <p:attrNameLst>
                                          <p:attrName>style.visibility</p:attrName>
                                        </p:attrNameLst>
                                      </p:cBhvr>
                                      <p:to>
                                        <p:strVal val="visible"/>
                                      </p:to>
                                    </p:set>
                                    <p:animEffect transition="in" filter="fade">
                                      <p:cBhvr>
                                        <p:cTn id="67" dur="500"/>
                                        <p:tgtEl>
                                          <p:spTgt spid="131"/>
                                        </p:tgtEl>
                                      </p:cBhvr>
                                    </p:animEffect>
                                  </p:childTnLst>
                                </p:cTn>
                              </p:par>
                              <p:par>
                                <p:cTn id="68" presetID="10" presetClass="exit" presetSubtype="0" fill="hold" nodeType="withEffect">
                                  <p:stCondLst>
                                    <p:cond delay="0"/>
                                  </p:stCondLst>
                                  <p:childTnLst>
                                    <p:animEffect transition="out" filter="fade">
                                      <p:cBhvr>
                                        <p:cTn id="69" dur="500"/>
                                        <p:tgtEl>
                                          <p:spTgt spid="146"/>
                                        </p:tgtEl>
                                      </p:cBhvr>
                                    </p:animEffect>
                                    <p:set>
                                      <p:cBhvr>
                                        <p:cTn id="70" dur="1" fill="hold">
                                          <p:stCondLst>
                                            <p:cond delay="499"/>
                                          </p:stCondLst>
                                        </p:cTn>
                                        <p:tgtEl>
                                          <p:spTgt spid="146"/>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32"/>
                                        </p:tgtEl>
                                        <p:attrNameLst>
                                          <p:attrName>style.visibility</p:attrName>
                                        </p:attrNameLst>
                                      </p:cBhvr>
                                      <p:to>
                                        <p:strVal val="visible"/>
                                      </p:to>
                                    </p:set>
                                    <p:animEffect transition="in" filter="fade">
                                      <p:cBhvr>
                                        <p:cTn id="73"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877607" y="1772816"/>
            <a:ext cx="4839786" cy="400110"/>
          </a:xfrm>
          <a:prstGeom prst="rect">
            <a:avLst/>
          </a:prstGeom>
        </p:spPr>
        <p:txBody>
          <a:bodyPr wrap="none">
            <a:spAutoFit/>
          </a:bodyPr>
          <a:lstStyle/>
          <a:p>
            <a:pPr algn="just" rtl="1"/>
            <a:r>
              <a:rPr lang="x-none" sz="2000" b="1" dirty="0">
                <a:solidFill>
                  <a:schemeClr val="tx2">
                    <a:lumMod val="75000"/>
                  </a:schemeClr>
                </a:solidFill>
                <a:latin typeface="Calibri"/>
                <a:cs typeface="Calibri"/>
              </a:rPr>
              <a:t>بطء الإنترنت مما يعطل سير العملية التعليمية.</a:t>
            </a:r>
            <a:endParaRPr lang="en-US" sz="2000" b="1" dirty="0">
              <a:solidFill>
                <a:schemeClr val="tx2">
                  <a:lumMod val="75000"/>
                </a:schemeClr>
              </a:solidFill>
              <a:latin typeface="Calibri"/>
              <a:cs typeface="Calibri"/>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2866" y="2348880"/>
            <a:ext cx="3824634" cy="2302721"/>
          </a:xfrm>
          <a:prstGeom prst="rect">
            <a:avLst/>
          </a:prstGeom>
        </p:spPr>
      </p:pic>
      <p:sp>
        <p:nvSpPr>
          <p:cNvPr id="14" name="Rectangle 13"/>
          <p:cNvSpPr/>
          <p:nvPr/>
        </p:nvSpPr>
        <p:spPr>
          <a:xfrm>
            <a:off x="1986612" y="2308810"/>
            <a:ext cx="7906155" cy="400110"/>
          </a:xfrm>
          <a:prstGeom prst="rect">
            <a:avLst/>
          </a:prstGeom>
        </p:spPr>
        <p:txBody>
          <a:bodyPr wrap="square">
            <a:spAutoFit/>
          </a:bodyPr>
          <a:lstStyle/>
          <a:p>
            <a:pPr algn="ctr" rtl="1"/>
            <a:r>
              <a:rPr lang="x-none" sz="2000" b="1" dirty="0">
                <a:solidFill>
                  <a:schemeClr val="tx2">
                    <a:lumMod val="75000"/>
                  </a:schemeClr>
                </a:solidFill>
                <a:latin typeface="Calibri"/>
                <a:cs typeface="Calibri"/>
              </a:rPr>
              <a:t>صعوبة متابعة الطلاب المتعثرين أثناء تنفيذ أنشطة التعلم الإلكتروني.</a:t>
            </a:r>
            <a:endParaRPr lang="en-US" sz="2000" b="1" dirty="0">
              <a:solidFill>
                <a:schemeClr val="tx2">
                  <a:lumMod val="75000"/>
                </a:schemeClr>
              </a:solidFill>
              <a:latin typeface="Calibri"/>
              <a:cs typeface="Calibri"/>
            </a:endParaRPr>
          </a:p>
        </p:txBody>
      </p:sp>
      <p:sp>
        <p:nvSpPr>
          <p:cNvPr id="15" name="Rectangle 14"/>
          <p:cNvSpPr/>
          <p:nvPr/>
        </p:nvSpPr>
        <p:spPr>
          <a:xfrm>
            <a:off x="2910740" y="2780928"/>
            <a:ext cx="5814412" cy="400110"/>
          </a:xfrm>
          <a:prstGeom prst="rect">
            <a:avLst/>
          </a:prstGeom>
        </p:spPr>
        <p:txBody>
          <a:bodyPr wrap="none">
            <a:spAutoFit/>
          </a:bodyPr>
          <a:lstStyle/>
          <a:p>
            <a:pPr algn="just" rtl="1"/>
            <a:r>
              <a:rPr lang="x-none" sz="2000" b="1" dirty="0">
                <a:solidFill>
                  <a:schemeClr val="tx2">
                    <a:lumMod val="75000"/>
                  </a:schemeClr>
                </a:solidFill>
                <a:latin typeface="Calibri"/>
                <a:cs typeface="Calibri"/>
              </a:rPr>
              <a:t>عدم تواجد المعلم في الوقت الذي يريده الطالب للمساعدة</a:t>
            </a:r>
            <a:r>
              <a:rPr lang="x-none" b="1" dirty="0">
                <a:solidFill>
                  <a:schemeClr val="accent3">
                    <a:lumMod val="75000"/>
                  </a:schemeClr>
                </a:solidFill>
                <a:latin typeface="Calibri"/>
                <a:cs typeface="Calibri"/>
              </a:rPr>
              <a:t>.</a:t>
            </a:r>
            <a:endParaRPr lang="en-US" b="1" dirty="0">
              <a:solidFill>
                <a:schemeClr val="accent3">
                  <a:lumMod val="75000"/>
                </a:schemeClr>
              </a:solidFill>
              <a:latin typeface="Calibri"/>
              <a:cs typeface="Calibri"/>
            </a:endParaRPr>
          </a:p>
        </p:txBody>
      </p:sp>
      <p:sp>
        <p:nvSpPr>
          <p:cNvPr id="16" name="Rectangle 15"/>
          <p:cNvSpPr/>
          <p:nvPr/>
        </p:nvSpPr>
        <p:spPr>
          <a:xfrm>
            <a:off x="6017055" y="3212976"/>
            <a:ext cx="2961032" cy="400110"/>
          </a:xfrm>
          <a:prstGeom prst="rect">
            <a:avLst/>
          </a:prstGeom>
        </p:spPr>
        <p:txBody>
          <a:bodyPr wrap="none">
            <a:spAutoFit/>
          </a:bodyPr>
          <a:lstStyle/>
          <a:p>
            <a:pPr algn="ctr" rtl="1"/>
            <a:r>
              <a:rPr lang="x-none" sz="2000" b="1" dirty="0">
                <a:solidFill>
                  <a:schemeClr val="tx2">
                    <a:lumMod val="75000"/>
                  </a:schemeClr>
                </a:solidFill>
                <a:latin typeface="Calibri"/>
                <a:cs typeface="Calibri"/>
              </a:rPr>
              <a:t>ارتفاع تكاليف التعلم المدمج.</a:t>
            </a:r>
            <a:endParaRPr lang="en-US" sz="2000" b="1" dirty="0">
              <a:solidFill>
                <a:schemeClr val="tx2">
                  <a:lumMod val="75000"/>
                </a:schemeClr>
              </a:solidFill>
              <a:latin typeface="Calibri"/>
              <a:cs typeface="Calibri"/>
            </a:endParaRPr>
          </a:p>
        </p:txBody>
      </p:sp>
      <p:sp>
        <p:nvSpPr>
          <p:cNvPr id="17" name="Rectangle 16"/>
          <p:cNvSpPr/>
          <p:nvPr/>
        </p:nvSpPr>
        <p:spPr>
          <a:xfrm>
            <a:off x="1657886" y="3645024"/>
            <a:ext cx="8288879" cy="400110"/>
          </a:xfrm>
          <a:prstGeom prst="rect">
            <a:avLst/>
          </a:prstGeom>
        </p:spPr>
        <p:txBody>
          <a:bodyPr wrap="square">
            <a:spAutoFit/>
          </a:bodyPr>
          <a:lstStyle/>
          <a:p>
            <a:pPr algn="ctr" rtl="1"/>
            <a:r>
              <a:rPr lang="x-none" sz="2000" b="1" dirty="0">
                <a:solidFill>
                  <a:schemeClr val="tx2">
                    <a:lumMod val="75000"/>
                  </a:schemeClr>
                </a:solidFill>
                <a:latin typeface="Calibri"/>
                <a:cs typeface="Calibri"/>
              </a:rPr>
              <a:t>الحاجة إلى تدريب المعلمين على كيفية تطبيق استراتيجية التعلم المدمج.</a:t>
            </a:r>
            <a:endParaRPr lang="en-US" sz="2000" b="1" dirty="0">
              <a:solidFill>
                <a:schemeClr val="tx2">
                  <a:lumMod val="75000"/>
                </a:schemeClr>
              </a:solidFill>
              <a:latin typeface="Calibri"/>
              <a:cs typeface="Calibri"/>
            </a:endParaRPr>
          </a:p>
        </p:txBody>
      </p:sp>
      <p:sp>
        <p:nvSpPr>
          <p:cNvPr id="18" name="Rectangle 17"/>
          <p:cNvSpPr/>
          <p:nvPr/>
        </p:nvSpPr>
        <p:spPr>
          <a:xfrm>
            <a:off x="265303" y="4077072"/>
            <a:ext cx="8425206" cy="400110"/>
          </a:xfrm>
          <a:prstGeom prst="rect">
            <a:avLst/>
          </a:prstGeom>
        </p:spPr>
        <p:txBody>
          <a:bodyPr wrap="square">
            <a:spAutoFit/>
          </a:bodyPr>
          <a:lstStyle/>
          <a:p>
            <a:pPr algn="just" rtl="1"/>
            <a:r>
              <a:rPr lang="x-none" sz="2000" b="1" dirty="0">
                <a:solidFill>
                  <a:schemeClr val="tx2">
                    <a:lumMod val="75000"/>
                  </a:schemeClr>
                </a:solidFill>
                <a:latin typeface="Calibri"/>
                <a:cs typeface="Calibri"/>
              </a:rPr>
              <a:t>فتور المعلمين بالمؤسسات التعليمية وتحفظهم على مبادئ استخدام التعلم المدمج. </a:t>
            </a:r>
            <a:endParaRPr lang="en-US" sz="2000" b="1" dirty="0">
              <a:solidFill>
                <a:schemeClr val="tx2">
                  <a:lumMod val="75000"/>
                </a:schemeClr>
              </a:solidFill>
              <a:latin typeface="Calibri"/>
              <a:cs typeface="Calibri"/>
            </a:endParaRPr>
          </a:p>
        </p:txBody>
      </p:sp>
      <p:sp>
        <p:nvSpPr>
          <p:cNvPr id="19" name="Rectangle 18"/>
          <p:cNvSpPr/>
          <p:nvPr/>
        </p:nvSpPr>
        <p:spPr>
          <a:xfrm>
            <a:off x="3088074" y="4477182"/>
            <a:ext cx="5601212" cy="400110"/>
          </a:xfrm>
          <a:prstGeom prst="rect">
            <a:avLst/>
          </a:prstGeom>
        </p:spPr>
        <p:txBody>
          <a:bodyPr wrap="none">
            <a:spAutoFit/>
          </a:bodyPr>
          <a:lstStyle/>
          <a:p>
            <a:pPr algn="just" rtl="1"/>
            <a:r>
              <a:rPr lang="x-none" sz="2000" b="1" dirty="0">
                <a:solidFill>
                  <a:schemeClr val="tx2">
                    <a:lumMod val="75000"/>
                  </a:schemeClr>
                </a:solidFill>
                <a:latin typeface="Calibri"/>
                <a:cs typeface="Calibri"/>
              </a:rPr>
              <a:t>نقص في كفاءة المعلمين لتدريس </a:t>
            </a:r>
            <a:r>
              <a:rPr lang="x-none" sz="2000" b="1">
                <a:solidFill>
                  <a:schemeClr val="tx2">
                    <a:lumMod val="75000"/>
                  </a:schemeClr>
                </a:solidFill>
                <a:latin typeface="Calibri"/>
                <a:cs typeface="Calibri"/>
              </a:rPr>
              <a:t>المقررات المدمجة</a:t>
            </a:r>
            <a:r>
              <a:rPr lang="ar-SA" sz="2000" b="1" dirty="0">
                <a:solidFill>
                  <a:schemeClr val="tx2">
                    <a:lumMod val="75000"/>
                  </a:schemeClr>
                </a:solidFill>
                <a:latin typeface="Calibri"/>
                <a:cs typeface="Calibri"/>
              </a:rPr>
              <a:t>(</a:t>
            </a:r>
            <a:r>
              <a:rPr lang="x-none" sz="2000" b="1">
                <a:solidFill>
                  <a:schemeClr val="tx2">
                    <a:lumMod val="75000"/>
                  </a:schemeClr>
                </a:solidFill>
                <a:latin typeface="Calibri"/>
                <a:cs typeface="Calibri"/>
              </a:rPr>
              <a:t>تقنيًا وتربويًا</a:t>
            </a:r>
            <a:r>
              <a:rPr lang="ar-SA" sz="2000" b="1" dirty="0">
                <a:solidFill>
                  <a:schemeClr val="tx2">
                    <a:lumMod val="75000"/>
                  </a:schemeClr>
                </a:solidFill>
                <a:latin typeface="Calibri"/>
                <a:cs typeface="Calibri"/>
              </a:rPr>
              <a:t>)</a:t>
            </a:r>
            <a:r>
              <a:rPr lang="x-none" sz="2000" b="1">
                <a:solidFill>
                  <a:schemeClr val="tx2">
                    <a:lumMod val="75000"/>
                  </a:schemeClr>
                </a:solidFill>
                <a:latin typeface="Calibri"/>
                <a:cs typeface="Calibri"/>
              </a:rPr>
              <a:t>.</a:t>
            </a:r>
            <a:endParaRPr lang="en-US" sz="2000" b="1" dirty="0">
              <a:solidFill>
                <a:schemeClr val="tx2">
                  <a:lumMod val="75000"/>
                </a:schemeClr>
              </a:solidFill>
              <a:latin typeface="Calibri"/>
              <a:cs typeface="Calibri"/>
            </a:endParaRPr>
          </a:p>
        </p:txBody>
      </p:sp>
      <p:sp>
        <p:nvSpPr>
          <p:cNvPr id="20" name="Rectangle 19"/>
          <p:cNvSpPr/>
          <p:nvPr/>
        </p:nvSpPr>
        <p:spPr>
          <a:xfrm>
            <a:off x="3657139" y="4869160"/>
            <a:ext cx="5032147" cy="400110"/>
          </a:xfrm>
          <a:prstGeom prst="rect">
            <a:avLst/>
          </a:prstGeom>
        </p:spPr>
        <p:txBody>
          <a:bodyPr wrap="none">
            <a:spAutoFit/>
          </a:bodyPr>
          <a:lstStyle/>
          <a:p>
            <a:pPr algn="just" rtl="1"/>
            <a:r>
              <a:rPr lang="x-none" sz="2000" b="1" dirty="0">
                <a:solidFill>
                  <a:schemeClr val="tx2">
                    <a:lumMod val="75000"/>
                  </a:schemeClr>
                </a:solidFill>
                <a:latin typeface="Calibri"/>
                <a:cs typeface="Calibri"/>
              </a:rPr>
              <a:t>تباين أجهزة الطلاب من حيث الإمكانات والسرعة</a:t>
            </a:r>
            <a:r>
              <a:rPr lang="x-none" b="1" dirty="0">
                <a:solidFill>
                  <a:schemeClr val="accent3">
                    <a:lumMod val="75000"/>
                  </a:schemeClr>
                </a:solidFill>
                <a:latin typeface="Calibri"/>
                <a:cs typeface="Calibri"/>
              </a:rPr>
              <a:t>.</a:t>
            </a:r>
            <a:endParaRPr lang="en-US" b="1" dirty="0">
              <a:solidFill>
                <a:schemeClr val="accent3">
                  <a:lumMod val="75000"/>
                </a:schemeClr>
              </a:solidFill>
              <a:latin typeface="Calibri"/>
              <a:cs typeface="Calibri"/>
            </a:endParaRPr>
          </a:p>
        </p:txBody>
      </p:sp>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r="33558"/>
          <a:stretch/>
        </p:blipFill>
        <p:spPr>
          <a:xfrm>
            <a:off x="2472866" y="3613086"/>
            <a:ext cx="3455181" cy="2403909"/>
          </a:xfrm>
          <a:prstGeom prst="rect">
            <a:avLst/>
          </a:prstGeom>
        </p:spPr>
      </p:pic>
      <p:sp>
        <p:nvSpPr>
          <p:cNvPr id="22" name="Rectangle 21"/>
          <p:cNvSpPr/>
          <p:nvPr/>
        </p:nvSpPr>
        <p:spPr>
          <a:xfrm>
            <a:off x="40652" y="204320"/>
            <a:ext cx="9071992" cy="617205"/>
          </a:xfrm>
          <a:prstGeom prst="rect">
            <a:avLst/>
          </a:prstGeom>
          <a:solidFill>
            <a:schemeClr val="accent5">
              <a:alpha val="43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23" name="TextBox 22"/>
          <p:cNvSpPr txBox="1"/>
          <p:nvPr/>
        </p:nvSpPr>
        <p:spPr>
          <a:xfrm>
            <a:off x="3196089" y="278029"/>
            <a:ext cx="5251758" cy="461665"/>
          </a:xfrm>
          <a:prstGeom prst="rect">
            <a:avLst/>
          </a:prstGeom>
          <a:noFill/>
        </p:spPr>
        <p:txBody>
          <a:bodyPr wrap="none" rtlCol="0">
            <a:spAutoFit/>
          </a:bodyPr>
          <a:lstStyle/>
          <a:p>
            <a:pPr algn="ctr"/>
            <a:r>
              <a:rPr lang="x-none" sz="2400" b="1" dirty="0">
                <a:solidFill>
                  <a:schemeClr val="tx2">
                    <a:lumMod val="75000"/>
                  </a:schemeClr>
                </a:solidFill>
                <a:cs typeface="Calibri"/>
              </a:rPr>
              <a:t>تحديات تطبيق التعلم المدمج في المؤسسات التعليمية</a:t>
            </a:r>
            <a:endParaRPr lang="en-US" sz="2400" b="1" dirty="0">
              <a:solidFill>
                <a:schemeClr val="tx2">
                  <a:lumMod val="75000"/>
                </a:schemeClr>
              </a:solidFill>
              <a:cs typeface="Calibri"/>
            </a:endParaRPr>
          </a:p>
        </p:txBody>
      </p:sp>
      <p:sp>
        <p:nvSpPr>
          <p:cNvPr id="24" name="TextBox 23"/>
          <p:cNvSpPr txBox="1"/>
          <p:nvPr/>
        </p:nvSpPr>
        <p:spPr>
          <a:xfrm>
            <a:off x="799708" y="282625"/>
            <a:ext cx="1705022" cy="461665"/>
          </a:xfrm>
          <a:prstGeom prst="rect">
            <a:avLst/>
          </a:prstGeom>
          <a:noFill/>
        </p:spPr>
        <p:txBody>
          <a:bodyPr wrap="none" rtlCol="0">
            <a:spAutoFit/>
          </a:bodyPr>
          <a:lstStyle/>
          <a:p>
            <a:pPr algn="ctr"/>
            <a:r>
              <a:rPr lang="x-none" sz="2400" b="1" dirty="0">
                <a:solidFill>
                  <a:schemeClr val="bg1">
                    <a:lumMod val="75000"/>
                  </a:schemeClr>
                </a:solidFill>
                <a:latin typeface="Calibri"/>
                <a:cs typeface="Calibri"/>
              </a:rPr>
              <a:t>التعلم </a:t>
            </a:r>
            <a:r>
              <a:rPr lang="ar-SA" sz="2400" b="1" dirty="0">
                <a:solidFill>
                  <a:schemeClr val="bg1">
                    <a:lumMod val="75000"/>
                  </a:schemeClr>
                </a:solidFill>
                <a:latin typeface="Calibri"/>
                <a:cs typeface="Calibri"/>
              </a:rPr>
              <a:t>المدمج </a:t>
            </a:r>
            <a:endParaRPr lang="en-US" b="1" dirty="0">
              <a:solidFill>
                <a:schemeClr val="bg1">
                  <a:lumMod val="75000"/>
                </a:schemeClr>
              </a:solidFill>
              <a:latin typeface="Calibri"/>
              <a:cs typeface="Calibri"/>
            </a:endParaRPr>
          </a:p>
        </p:txBody>
      </p:sp>
      <p:grpSp>
        <p:nvGrpSpPr>
          <p:cNvPr id="25" name="Group 9"/>
          <p:cNvGrpSpPr>
            <a:grpSpLocks/>
          </p:cNvGrpSpPr>
          <p:nvPr/>
        </p:nvGrpSpPr>
        <p:grpSpPr bwMode="auto">
          <a:xfrm>
            <a:off x="107504" y="188640"/>
            <a:ext cx="647700" cy="454025"/>
            <a:chOff x="0" y="0"/>
            <a:chExt cx="408" cy="286"/>
          </a:xfrm>
        </p:grpSpPr>
        <p:sp>
          <p:nvSpPr>
            <p:cNvPr id="26"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sp>
          <p:nvSpPr>
            <p:cNvPr id="27"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grpSp>
    </p:spTree>
    <p:custDataLst>
      <p:tags r:id="rId1"/>
    </p:custDataLst>
    <p:extLst>
      <p:ext uri="{BB962C8B-B14F-4D97-AF65-F5344CB8AC3E}">
        <p14:creationId xmlns:p14="http://schemas.microsoft.com/office/powerpoint/2010/main" val="235408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xit" presetSubtype="0" fill="hold" nodeType="withEffect">
                                  <p:stCondLst>
                                    <p:cond delay="0"/>
                                  </p:stCondLst>
                                  <p:childTnLst>
                                    <p:animEffect transition="out" filter="fade">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xit" presetSubtype="0" fill="hold" nodeType="withEffect">
                                  <p:stCondLst>
                                    <p:cond delay="0"/>
                                  </p:stCondLst>
                                  <p:childTnLst>
                                    <p:animEffect transition="out" filter="fade">
                                      <p:cBhvr>
                                        <p:cTn id="33" dur="500"/>
                                        <p:tgtEl>
                                          <p:spTgt spid="21"/>
                                        </p:tgtEl>
                                      </p:cBhvr>
                                    </p:animEffect>
                                    <p:set>
                                      <p:cBhvr>
                                        <p:cTn id="34" dur="1" fill="hold">
                                          <p:stCondLst>
                                            <p:cond delay="499"/>
                                          </p:stCondLst>
                                        </p:cTn>
                                        <p:tgtEl>
                                          <p:spTgt spid="2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p:bldP spid="16" grpId="0"/>
      <p:bldP spid="17" grpId="0"/>
      <p:bldP spid="18" grpId="0"/>
      <p:bldP spid="19" grpId="0"/>
      <p:bldP spid="2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tsumi"/>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5652120" y="1728192"/>
            <a:ext cx="2806090" cy="3429000"/>
          </a:xfrm>
          <a:prstGeom prst="rect">
            <a:avLst/>
          </a:prstGeom>
          <a:effectLst>
            <a:outerShdw blurRad="50800" dist="38100" dir="2700000" algn="tl" rotWithShape="0">
              <a:prstClr val="black">
                <a:alpha val="40000"/>
              </a:prstClr>
            </a:outerShdw>
          </a:effectLst>
        </p:spPr>
      </p:pic>
      <p:sp>
        <p:nvSpPr>
          <p:cNvPr id="3" name="Rectangle 2"/>
          <p:cNvSpPr/>
          <p:nvPr/>
        </p:nvSpPr>
        <p:spPr>
          <a:xfrm>
            <a:off x="799708" y="3271292"/>
            <a:ext cx="4572000" cy="1384995"/>
          </a:xfrm>
          <a:prstGeom prst="rect">
            <a:avLst/>
          </a:prstGeom>
        </p:spPr>
        <p:txBody>
          <a:bodyPr>
            <a:spAutoFit/>
          </a:bodyPr>
          <a:lstStyle/>
          <a:p>
            <a:pPr algn="ctr" rtl="1"/>
            <a:r>
              <a:rPr lang="x-none" sz="2800" b="1">
                <a:solidFill>
                  <a:srgbClr val="C00000"/>
                </a:solidFill>
                <a:latin typeface="Calibri"/>
                <a:cs typeface="Calibri"/>
              </a:rPr>
              <a:t>تغير</a:t>
            </a:r>
            <a:r>
              <a:rPr lang="x-none" sz="2800" b="1">
                <a:solidFill>
                  <a:schemeClr val="accent3">
                    <a:lumMod val="75000"/>
                  </a:schemeClr>
                </a:solidFill>
                <a:latin typeface="Calibri"/>
                <a:cs typeface="Calibri"/>
              </a:rPr>
              <a:t> </a:t>
            </a:r>
            <a:r>
              <a:rPr lang="x-none" sz="2800" b="1" dirty="0">
                <a:latin typeface="Calibri"/>
                <a:cs typeface="Calibri"/>
              </a:rPr>
              <a:t>دور المعلم </a:t>
            </a:r>
            <a:r>
              <a:rPr lang="x-none" sz="2800" b="1" dirty="0">
                <a:solidFill>
                  <a:srgbClr val="C00000"/>
                </a:solidFill>
                <a:latin typeface="Calibri"/>
                <a:cs typeface="Calibri"/>
              </a:rPr>
              <a:t>ولم يضمحل </a:t>
            </a:r>
            <a:r>
              <a:rPr lang="x-none" sz="2800" b="1" dirty="0">
                <a:latin typeface="Calibri"/>
                <a:cs typeface="Calibri"/>
              </a:rPr>
              <a:t>بل أصبح المعلم مزيجًا من مهام القائد ومدير المشروع البحثي والناقد </a:t>
            </a:r>
            <a:r>
              <a:rPr lang="x-none" sz="2800" b="1">
                <a:latin typeface="Calibri"/>
                <a:cs typeface="Calibri"/>
              </a:rPr>
              <a:t>والموجه</a:t>
            </a:r>
            <a:r>
              <a:rPr lang="en-US" sz="2800" b="1" dirty="0">
                <a:latin typeface="Calibri"/>
                <a:cs typeface="Calibri"/>
              </a:rPr>
              <a:t> </a:t>
            </a:r>
            <a:endParaRPr lang="x-none" sz="2800" b="1" dirty="0">
              <a:solidFill>
                <a:schemeClr val="accent2">
                  <a:lumMod val="75000"/>
                </a:schemeClr>
              </a:solidFill>
              <a:latin typeface="Calibri"/>
              <a:cs typeface="Calibri"/>
            </a:endParaRPr>
          </a:p>
        </p:txBody>
      </p:sp>
      <p:sp>
        <p:nvSpPr>
          <p:cNvPr id="11" name="Rectangle 10"/>
          <p:cNvSpPr/>
          <p:nvPr/>
        </p:nvSpPr>
        <p:spPr>
          <a:xfrm>
            <a:off x="40652" y="204320"/>
            <a:ext cx="9071992" cy="617205"/>
          </a:xfrm>
          <a:prstGeom prst="rect">
            <a:avLst/>
          </a:prstGeom>
          <a:solidFill>
            <a:schemeClr val="accent5">
              <a:alpha val="43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12" name="TextBox 11"/>
          <p:cNvSpPr txBox="1"/>
          <p:nvPr/>
        </p:nvSpPr>
        <p:spPr>
          <a:xfrm>
            <a:off x="5528263" y="305994"/>
            <a:ext cx="2861681" cy="461665"/>
          </a:xfrm>
          <a:prstGeom prst="rect">
            <a:avLst/>
          </a:prstGeom>
          <a:noFill/>
        </p:spPr>
        <p:txBody>
          <a:bodyPr wrap="none" rtlCol="0">
            <a:spAutoFit/>
          </a:bodyPr>
          <a:lstStyle/>
          <a:p>
            <a:r>
              <a:rPr lang="x-none" sz="2400" b="1" dirty="0">
                <a:solidFill>
                  <a:schemeClr val="tx2">
                    <a:lumMod val="75000"/>
                  </a:schemeClr>
                </a:solidFill>
                <a:latin typeface="Calibri"/>
                <a:cs typeface="Calibri"/>
              </a:rPr>
              <a:t>دور المعلم في التعلم المدمج</a:t>
            </a:r>
            <a:endParaRPr lang="en-US" sz="2400" b="1" dirty="0">
              <a:solidFill>
                <a:schemeClr val="tx2">
                  <a:lumMod val="75000"/>
                </a:schemeClr>
              </a:solidFill>
              <a:latin typeface="Calibri"/>
              <a:cs typeface="Calibri"/>
            </a:endParaRPr>
          </a:p>
        </p:txBody>
      </p:sp>
      <p:sp>
        <p:nvSpPr>
          <p:cNvPr id="13" name="TextBox 12"/>
          <p:cNvSpPr txBox="1"/>
          <p:nvPr/>
        </p:nvSpPr>
        <p:spPr>
          <a:xfrm>
            <a:off x="799708" y="282625"/>
            <a:ext cx="1705022" cy="461665"/>
          </a:xfrm>
          <a:prstGeom prst="rect">
            <a:avLst/>
          </a:prstGeom>
          <a:noFill/>
        </p:spPr>
        <p:txBody>
          <a:bodyPr wrap="none" rtlCol="0">
            <a:spAutoFit/>
          </a:bodyPr>
          <a:lstStyle/>
          <a:p>
            <a:pPr algn="ctr"/>
            <a:r>
              <a:rPr lang="x-none" sz="2400" b="1" dirty="0">
                <a:solidFill>
                  <a:schemeClr val="bg1">
                    <a:lumMod val="75000"/>
                  </a:schemeClr>
                </a:solidFill>
                <a:latin typeface="Calibri"/>
                <a:cs typeface="Calibri"/>
              </a:rPr>
              <a:t>التعلم </a:t>
            </a:r>
            <a:r>
              <a:rPr lang="ar-SA" sz="2400" b="1" dirty="0">
                <a:solidFill>
                  <a:schemeClr val="bg1">
                    <a:lumMod val="75000"/>
                  </a:schemeClr>
                </a:solidFill>
                <a:latin typeface="Calibri"/>
                <a:cs typeface="Calibri"/>
              </a:rPr>
              <a:t>المدمج </a:t>
            </a:r>
            <a:endParaRPr lang="en-US" b="1" dirty="0">
              <a:solidFill>
                <a:schemeClr val="bg1">
                  <a:lumMod val="75000"/>
                </a:schemeClr>
              </a:solidFill>
              <a:latin typeface="Calibri"/>
              <a:cs typeface="Calibri"/>
            </a:endParaRPr>
          </a:p>
        </p:txBody>
      </p:sp>
      <p:grpSp>
        <p:nvGrpSpPr>
          <p:cNvPr id="14" name="Group 9"/>
          <p:cNvGrpSpPr>
            <a:grpSpLocks/>
          </p:cNvGrpSpPr>
          <p:nvPr/>
        </p:nvGrpSpPr>
        <p:grpSpPr bwMode="auto">
          <a:xfrm>
            <a:off x="107504" y="188640"/>
            <a:ext cx="647700" cy="454025"/>
            <a:chOff x="0" y="0"/>
            <a:chExt cx="408" cy="286"/>
          </a:xfrm>
        </p:grpSpPr>
        <p:sp>
          <p:nvSpPr>
            <p:cNvPr id="15"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sp>
          <p:nvSpPr>
            <p:cNvPr id="16"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grpSp>
    </p:spTree>
    <p:custDataLst>
      <p:tags r:id="rId1"/>
    </p:custDataLst>
    <p:extLst>
      <p:ext uri="{BB962C8B-B14F-4D97-AF65-F5344CB8AC3E}">
        <p14:creationId xmlns:p14="http://schemas.microsoft.com/office/powerpoint/2010/main" val="1930709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9708" y="332656"/>
            <a:ext cx="1260857" cy="584776"/>
          </a:xfrm>
          <a:prstGeom prst="rect">
            <a:avLst/>
          </a:prstGeom>
          <a:noFill/>
        </p:spPr>
        <p:txBody>
          <a:bodyPr wrap="none" rtlCol="0">
            <a:spAutoFit/>
          </a:bodyPr>
          <a:lstStyle/>
          <a:p>
            <a:r>
              <a:rPr lang="x-none" sz="3200" b="1" dirty="0">
                <a:solidFill>
                  <a:schemeClr val="bg1">
                    <a:lumMod val="75000"/>
                  </a:schemeClr>
                </a:solidFill>
                <a:latin typeface="Calibri"/>
                <a:cs typeface="Calibri"/>
              </a:rPr>
              <a:t>البداية </a:t>
            </a:r>
            <a:endParaRPr lang="en-US" sz="2400" b="1" dirty="0">
              <a:solidFill>
                <a:schemeClr val="bg1">
                  <a:lumMod val="75000"/>
                </a:schemeClr>
              </a:solidFill>
              <a:latin typeface="Calibri"/>
              <a:cs typeface="Calibri"/>
            </a:endParaRPr>
          </a:p>
        </p:txBody>
      </p:sp>
      <p:grpSp>
        <p:nvGrpSpPr>
          <p:cNvPr id="5" name="Group 9"/>
          <p:cNvGrpSpPr>
            <a:grpSpLocks/>
          </p:cNvGrpSpPr>
          <p:nvPr/>
        </p:nvGrpSpPr>
        <p:grpSpPr bwMode="auto">
          <a:xfrm>
            <a:off x="107504" y="238671"/>
            <a:ext cx="647700" cy="454025"/>
            <a:chOff x="0" y="0"/>
            <a:chExt cx="408" cy="286"/>
          </a:xfrm>
        </p:grpSpPr>
        <p:sp>
          <p:nvSpPr>
            <p:cNvPr id="6"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endParaRPr lang="en-US">
                <a:latin typeface="Calibri"/>
                <a:cs typeface="Calibri"/>
                <a:sym typeface="宋体" pitchFamily="2" charset="-122"/>
              </a:endParaRPr>
            </a:p>
          </p:txBody>
        </p:sp>
        <p:sp>
          <p:nvSpPr>
            <p:cNvPr id="7"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endParaRPr lang="en-US">
                <a:latin typeface="Calibri"/>
                <a:cs typeface="Calibri"/>
                <a:sym typeface="宋体" pitchFamily="2" charset="-122"/>
              </a:endParaRPr>
            </a:p>
          </p:txBody>
        </p:sp>
      </p:grpSp>
      <p:pic>
        <p:nvPicPr>
          <p:cNvPr id="8" name="sfa0e03f0c4f40c0ae14e3f53a151656"/>
          <p:cNvPicPr>
            <a:picLocks/>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7164288" y="1219470"/>
            <a:ext cx="1891431" cy="3429000"/>
          </a:xfrm>
          <a:prstGeom prst="rect">
            <a:avLst/>
          </a:prstGeom>
          <a:effectLst>
            <a:outerShdw blurRad="50800" dist="38100" dir="2700000" algn="tl" rotWithShape="0">
              <a:prstClr val="black">
                <a:alpha val="40000"/>
              </a:prstClr>
            </a:outerShdw>
          </a:effectLst>
        </p:spPr>
      </p:pic>
      <p:sp>
        <p:nvSpPr>
          <p:cNvPr id="10" name="TextBox 9"/>
          <p:cNvSpPr txBox="1"/>
          <p:nvPr/>
        </p:nvSpPr>
        <p:spPr>
          <a:xfrm>
            <a:off x="4340399" y="1556792"/>
            <a:ext cx="2334292" cy="2308324"/>
          </a:xfrm>
          <a:prstGeom prst="rect">
            <a:avLst/>
          </a:prstGeom>
          <a:noFill/>
          <a:ln>
            <a:solidFill>
              <a:schemeClr val="accent6">
                <a:lumMod val="75000"/>
              </a:schemeClr>
            </a:solidFill>
            <a:prstDash val="dashDot"/>
          </a:ln>
        </p:spPr>
        <p:txBody>
          <a:bodyPr wrap="square" rtlCol="0">
            <a:spAutoFit/>
          </a:bodyPr>
          <a:lstStyle/>
          <a:p>
            <a:pPr algn="ctr" rtl="1"/>
            <a:endParaRPr lang="en-US" sz="2400" b="1" dirty="0">
              <a:solidFill>
                <a:schemeClr val="accent6">
                  <a:lumMod val="50000"/>
                </a:schemeClr>
              </a:solidFill>
              <a:latin typeface="Calibri"/>
              <a:cs typeface="Calibri"/>
            </a:endParaRPr>
          </a:p>
          <a:p>
            <a:pPr algn="ctr" rtl="1"/>
            <a:r>
              <a:rPr lang="x-none" sz="2400" b="1" dirty="0">
                <a:solidFill>
                  <a:srgbClr val="00B050"/>
                </a:solidFill>
                <a:latin typeface="Calibri"/>
                <a:cs typeface="Calibri"/>
              </a:rPr>
              <a:t>ظهور تغيرات مثل</a:t>
            </a:r>
            <a:r>
              <a:rPr lang="x-none" sz="2400" b="1" dirty="0">
                <a:solidFill>
                  <a:schemeClr val="accent6">
                    <a:lumMod val="50000"/>
                  </a:schemeClr>
                </a:solidFill>
                <a:latin typeface="Calibri"/>
                <a:cs typeface="Calibri"/>
              </a:rPr>
              <a:t>:</a:t>
            </a:r>
          </a:p>
          <a:p>
            <a:pPr marL="457200" indent="-457200" algn="r" rtl="1">
              <a:buFont typeface="Arial" pitchFamily="34" charset="0"/>
              <a:buChar char="•"/>
            </a:pPr>
            <a:r>
              <a:rPr lang="x-none" sz="2400" b="1">
                <a:solidFill>
                  <a:schemeClr val="accent6">
                    <a:lumMod val="50000"/>
                  </a:schemeClr>
                </a:solidFill>
                <a:latin typeface="Calibri"/>
                <a:cs typeface="Calibri"/>
              </a:rPr>
              <a:t>التقدم العلمي</a:t>
            </a:r>
            <a:endParaRPr lang="x-none" sz="2400" b="1" dirty="0">
              <a:solidFill>
                <a:schemeClr val="accent6">
                  <a:lumMod val="50000"/>
                </a:schemeClr>
              </a:solidFill>
              <a:latin typeface="Calibri"/>
              <a:cs typeface="Calibri"/>
            </a:endParaRPr>
          </a:p>
          <a:p>
            <a:pPr marL="457200" indent="-457200" algn="r" rtl="1">
              <a:buFont typeface="Arial" pitchFamily="34" charset="0"/>
              <a:buChar char="•"/>
            </a:pPr>
            <a:r>
              <a:rPr lang="x-none" sz="2400" b="1">
                <a:solidFill>
                  <a:schemeClr val="accent6">
                    <a:lumMod val="50000"/>
                  </a:schemeClr>
                </a:solidFill>
                <a:latin typeface="Calibri"/>
                <a:cs typeface="Calibri"/>
              </a:rPr>
              <a:t>التقدم التق</a:t>
            </a:r>
            <a:r>
              <a:rPr lang="ar-SA" sz="2400" b="1" dirty="0">
                <a:solidFill>
                  <a:schemeClr val="accent6">
                    <a:lumMod val="50000"/>
                  </a:schemeClr>
                </a:solidFill>
                <a:latin typeface="Calibri"/>
                <a:cs typeface="Calibri"/>
              </a:rPr>
              <a:t>ني</a:t>
            </a:r>
            <a:endParaRPr lang="x-none" sz="2400" b="1" dirty="0">
              <a:solidFill>
                <a:schemeClr val="accent6">
                  <a:lumMod val="50000"/>
                </a:schemeClr>
              </a:solidFill>
              <a:latin typeface="Calibri"/>
              <a:cs typeface="Calibri"/>
            </a:endParaRPr>
          </a:p>
          <a:p>
            <a:pPr marL="457200" indent="-457200" algn="r" rtl="1">
              <a:buFont typeface="Arial" pitchFamily="34" charset="0"/>
              <a:buChar char="•"/>
            </a:pPr>
            <a:r>
              <a:rPr lang="x-none" sz="2400" b="1">
                <a:solidFill>
                  <a:schemeClr val="accent6">
                    <a:lumMod val="50000"/>
                  </a:schemeClr>
                </a:solidFill>
                <a:latin typeface="Calibri"/>
                <a:cs typeface="Calibri"/>
              </a:rPr>
              <a:t>تقنية المعلومات</a:t>
            </a:r>
            <a:endParaRPr lang="x-none" sz="2400" b="1" dirty="0">
              <a:solidFill>
                <a:schemeClr val="accent6">
                  <a:lumMod val="50000"/>
                </a:schemeClr>
              </a:solidFill>
              <a:latin typeface="Calibri"/>
              <a:cs typeface="Calibri"/>
            </a:endParaRPr>
          </a:p>
          <a:p>
            <a:pPr algn="ctr"/>
            <a:endParaRPr lang="en-US" sz="2400" b="1" dirty="0">
              <a:solidFill>
                <a:schemeClr val="accent6">
                  <a:lumMod val="50000"/>
                </a:schemeClr>
              </a:solidFill>
              <a:latin typeface="Calibri"/>
              <a:cs typeface="Calibri"/>
            </a:endParaRPr>
          </a:p>
        </p:txBody>
      </p:sp>
      <p:sp>
        <p:nvSpPr>
          <p:cNvPr id="11" name="TextBox 10"/>
          <p:cNvSpPr txBox="1"/>
          <p:nvPr/>
        </p:nvSpPr>
        <p:spPr>
          <a:xfrm>
            <a:off x="637707" y="1556792"/>
            <a:ext cx="2845715" cy="2616101"/>
          </a:xfrm>
          <a:prstGeom prst="rect">
            <a:avLst/>
          </a:prstGeom>
          <a:noFill/>
          <a:ln>
            <a:solidFill>
              <a:schemeClr val="accent6">
                <a:lumMod val="75000"/>
              </a:schemeClr>
            </a:solidFill>
            <a:prstDash val="dashDot"/>
          </a:ln>
        </p:spPr>
        <p:txBody>
          <a:bodyPr wrap="square" rtlCol="0">
            <a:spAutoFit/>
          </a:bodyPr>
          <a:lstStyle/>
          <a:p>
            <a:pPr algn="r" rtl="1"/>
            <a:endParaRPr lang="en-US" sz="2000" b="1" dirty="0">
              <a:solidFill>
                <a:schemeClr val="accent6">
                  <a:lumMod val="50000"/>
                </a:schemeClr>
              </a:solidFill>
              <a:latin typeface="Calibri"/>
              <a:cs typeface="Calibri"/>
            </a:endParaRPr>
          </a:p>
          <a:p>
            <a:pPr algn="r" rtl="1"/>
            <a:r>
              <a:rPr lang="x-none" sz="2400" b="1" dirty="0">
                <a:solidFill>
                  <a:srgbClr val="00B050"/>
                </a:solidFill>
                <a:latin typeface="Calibri"/>
                <a:cs typeface="Calibri"/>
              </a:rPr>
              <a:t>ظهور مشكلات تربوية مثل:</a:t>
            </a:r>
            <a:endParaRPr lang="ar-SA" sz="2400" b="1" dirty="0">
              <a:solidFill>
                <a:srgbClr val="00B050"/>
              </a:solidFill>
              <a:latin typeface="Calibri"/>
              <a:cs typeface="Calibri"/>
            </a:endParaRPr>
          </a:p>
          <a:p>
            <a:pPr algn="r" rtl="1">
              <a:buFont typeface="Arial" pitchFamily="34" charset="0"/>
              <a:buChar char="•"/>
            </a:pPr>
            <a:r>
              <a:rPr lang="x-none" sz="2400" b="1">
                <a:solidFill>
                  <a:schemeClr val="accent6">
                    <a:lumMod val="50000"/>
                  </a:schemeClr>
                </a:solidFill>
                <a:latin typeface="Calibri"/>
                <a:cs typeface="Calibri"/>
              </a:rPr>
              <a:t>كثرة المعلومات</a:t>
            </a:r>
            <a:endParaRPr lang="ar-SA" sz="2400" b="1" dirty="0">
              <a:solidFill>
                <a:schemeClr val="accent6">
                  <a:lumMod val="50000"/>
                </a:schemeClr>
              </a:solidFill>
              <a:latin typeface="Calibri"/>
              <a:cs typeface="Calibri"/>
            </a:endParaRPr>
          </a:p>
          <a:p>
            <a:pPr algn="r" rtl="1">
              <a:buFont typeface="Arial" pitchFamily="34" charset="0"/>
              <a:buChar char="•"/>
            </a:pPr>
            <a:r>
              <a:rPr lang="x-none" sz="2400" b="1" dirty="0">
                <a:solidFill>
                  <a:schemeClr val="accent6">
                    <a:lumMod val="50000"/>
                  </a:schemeClr>
                </a:solidFill>
                <a:latin typeface="Calibri"/>
                <a:cs typeface="Calibri"/>
              </a:rPr>
              <a:t> زيادة </a:t>
            </a:r>
            <a:r>
              <a:rPr lang="x-none" sz="2400" b="1">
                <a:solidFill>
                  <a:schemeClr val="accent6">
                    <a:lumMod val="50000"/>
                  </a:schemeClr>
                </a:solidFill>
                <a:latin typeface="Calibri"/>
                <a:cs typeface="Calibri"/>
              </a:rPr>
              <a:t>عدد الطلاب</a:t>
            </a:r>
            <a:endParaRPr lang="ar-SA" sz="2400" b="1" dirty="0">
              <a:solidFill>
                <a:schemeClr val="accent6">
                  <a:lumMod val="50000"/>
                </a:schemeClr>
              </a:solidFill>
              <a:latin typeface="Calibri"/>
              <a:cs typeface="Calibri"/>
            </a:endParaRPr>
          </a:p>
          <a:p>
            <a:pPr algn="r" rtl="1">
              <a:buFont typeface="Arial" pitchFamily="34" charset="0"/>
              <a:buChar char="•"/>
            </a:pPr>
            <a:r>
              <a:rPr lang="x-none" sz="2400" b="1" dirty="0">
                <a:solidFill>
                  <a:schemeClr val="accent6">
                    <a:lumMod val="50000"/>
                  </a:schemeClr>
                </a:solidFill>
                <a:latin typeface="Calibri"/>
                <a:cs typeface="Calibri"/>
              </a:rPr>
              <a:t> </a:t>
            </a:r>
            <a:r>
              <a:rPr lang="x-none" sz="2400" b="1">
                <a:solidFill>
                  <a:schemeClr val="accent6">
                    <a:lumMod val="50000"/>
                  </a:schemeClr>
                </a:solidFill>
                <a:latin typeface="Calibri"/>
                <a:cs typeface="Calibri"/>
              </a:rPr>
              <a:t>نقص المعلمين</a:t>
            </a:r>
            <a:endParaRPr lang="ar-SA" sz="2400" b="1" dirty="0">
              <a:solidFill>
                <a:schemeClr val="accent6">
                  <a:lumMod val="50000"/>
                </a:schemeClr>
              </a:solidFill>
              <a:latin typeface="Calibri"/>
              <a:cs typeface="Calibri"/>
            </a:endParaRPr>
          </a:p>
          <a:p>
            <a:pPr algn="r" rtl="1">
              <a:buFont typeface="Arial" pitchFamily="34" charset="0"/>
              <a:buChar char="•"/>
            </a:pPr>
            <a:r>
              <a:rPr lang="x-none" sz="2400" b="1" dirty="0">
                <a:solidFill>
                  <a:schemeClr val="accent6">
                    <a:lumMod val="50000"/>
                  </a:schemeClr>
                </a:solidFill>
                <a:latin typeface="Calibri"/>
                <a:cs typeface="Calibri"/>
              </a:rPr>
              <a:t> </a:t>
            </a:r>
            <a:r>
              <a:rPr lang="x-none" sz="2400" b="1">
                <a:solidFill>
                  <a:schemeClr val="accent6">
                    <a:lumMod val="50000"/>
                  </a:schemeClr>
                </a:solidFill>
                <a:latin typeface="Calibri"/>
                <a:cs typeface="Calibri"/>
              </a:rPr>
              <a:t>بعد المسافات</a:t>
            </a:r>
            <a:endParaRPr lang="ar-SA" sz="2400" b="1" dirty="0">
              <a:solidFill>
                <a:schemeClr val="accent6">
                  <a:lumMod val="50000"/>
                </a:schemeClr>
              </a:solidFill>
              <a:latin typeface="Calibri"/>
              <a:cs typeface="Calibri"/>
            </a:endParaRPr>
          </a:p>
          <a:p>
            <a:pPr algn="r" rtl="1">
              <a:buFont typeface="Arial" pitchFamily="34" charset="0"/>
              <a:buChar char="•"/>
            </a:pPr>
            <a:r>
              <a:rPr lang="x-none" sz="2400" b="1" dirty="0">
                <a:solidFill>
                  <a:schemeClr val="accent6">
                    <a:lumMod val="50000"/>
                  </a:schemeClr>
                </a:solidFill>
                <a:latin typeface="Calibri"/>
                <a:cs typeface="Calibri"/>
              </a:rPr>
              <a:t> </a:t>
            </a:r>
            <a:r>
              <a:rPr lang="x-none" sz="2400" b="1">
                <a:solidFill>
                  <a:schemeClr val="accent6">
                    <a:lumMod val="50000"/>
                  </a:schemeClr>
                </a:solidFill>
                <a:latin typeface="Calibri"/>
                <a:cs typeface="Calibri"/>
              </a:rPr>
              <a:t>صعوبة التنق</a:t>
            </a:r>
            <a:r>
              <a:rPr lang="ar-SA" sz="2400" b="1" dirty="0">
                <a:solidFill>
                  <a:schemeClr val="accent6">
                    <a:lumMod val="50000"/>
                  </a:schemeClr>
                </a:solidFill>
                <a:latin typeface="Calibri"/>
                <a:cs typeface="Calibri"/>
              </a:rPr>
              <a:t>ل</a:t>
            </a:r>
            <a:endParaRPr lang="en-US" sz="2000" b="1" dirty="0">
              <a:solidFill>
                <a:schemeClr val="accent6">
                  <a:lumMod val="50000"/>
                </a:schemeClr>
              </a:solidFill>
              <a:latin typeface="Calibri"/>
              <a:cs typeface="Calibri"/>
            </a:endParaRPr>
          </a:p>
        </p:txBody>
      </p:sp>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5976" t="4585" r="3572" b="4842"/>
          <a:stretch/>
        </p:blipFill>
        <p:spPr>
          <a:xfrm>
            <a:off x="4340398" y="4374240"/>
            <a:ext cx="2612585" cy="1813781"/>
          </a:xfrm>
          <a:prstGeom prst="rect">
            <a:avLst/>
          </a:prstGeom>
        </p:spPr>
      </p:pic>
      <p:pic>
        <p:nvPicPr>
          <p:cNvPr id="13" name="Picture 12"/>
          <p:cNvPicPr>
            <a:picLocks noChangeAspect="1"/>
          </p:cNvPicPr>
          <p:nvPr/>
        </p:nvPicPr>
        <p:blipFill>
          <a:blip r:embed="rId7" cstate="print">
            <a:extLst>
              <a:ext uri="{BEBA8EAE-BF5A-486C-A8C5-ECC9F3942E4B}">
                <a14:imgProps xmlns:a14="http://schemas.microsoft.com/office/drawing/2010/main">
                  <a14:imgLayer r:embed="rId8">
                    <a14:imgEffect>
                      <a14:backgroundRemoval t="5634" b="91549" l="1688" r="91983">
                        <a14:foregroundMark x1="43460" y1="6573" x2="46835" y2="7042"/>
                        <a14:foregroundMark x1="84810" y1="55869" x2="83544" y2="80282"/>
                        <a14:foregroundMark x1="89030" y1="58216" x2="92405" y2="71362"/>
                        <a14:foregroundMark x1="19831" y1="91549" x2="62869" y2="91549"/>
                      </a14:backgroundRemoval>
                    </a14:imgEffect>
                  </a14:imgLayer>
                </a14:imgProps>
              </a:ext>
              <a:ext uri="{28A0092B-C50C-407E-A947-70E740481C1C}">
                <a14:useLocalDpi xmlns:a14="http://schemas.microsoft.com/office/drawing/2010/main" val="0"/>
              </a:ext>
            </a:extLst>
          </a:blip>
          <a:stretch>
            <a:fillRect/>
          </a:stretch>
        </p:blipFill>
        <p:spPr>
          <a:xfrm>
            <a:off x="1092244" y="4193435"/>
            <a:ext cx="2257425" cy="2028825"/>
          </a:xfrm>
          <a:prstGeom prst="rect">
            <a:avLst/>
          </a:prstGeom>
        </p:spPr>
      </p:pic>
    </p:spTree>
    <p:custDataLst>
      <p:tags r:id="rId1"/>
    </p:custDataLst>
    <p:extLst>
      <p:ext uri="{BB962C8B-B14F-4D97-AF65-F5344CB8AC3E}">
        <p14:creationId xmlns:p14="http://schemas.microsoft.com/office/powerpoint/2010/main" val="238383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Female 1"/>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7592687" y="2079830"/>
            <a:ext cx="1478737" cy="3634443"/>
          </a:xfrm>
          <a:prstGeom prst="rect">
            <a:avLst/>
          </a:prstGeom>
          <a:effectLst>
            <a:outerShdw blurRad="50800" dist="38100" dir="2700000" algn="tl" rotWithShape="0">
              <a:prstClr val="black">
                <a:alpha val="40000"/>
              </a:prstClr>
            </a:outerShdw>
          </a:effectLst>
        </p:spPr>
      </p:pic>
      <p:grpSp>
        <p:nvGrpSpPr>
          <p:cNvPr id="2" name="Group 1"/>
          <p:cNvGrpSpPr/>
          <p:nvPr/>
        </p:nvGrpSpPr>
        <p:grpSpPr>
          <a:xfrm>
            <a:off x="2448050" y="1772816"/>
            <a:ext cx="4997950" cy="972108"/>
            <a:chOff x="1086218" y="1520788"/>
            <a:chExt cx="4997950" cy="972108"/>
          </a:xfrm>
        </p:grpSpPr>
        <p:sp>
          <p:nvSpPr>
            <p:cNvPr id="12" name="Rounded Rectangle 11">
              <a:hlinkClick r:id="rId6" action="ppaction://hlinksldjump"/>
            </p:cNvPr>
            <p:cNvSpPr/>
            <p:nvPr/>
          </p:nvSpPr>
          <p:spPr>
            <a:xfrm>
              <a:off x="4283968" y="1556792"/>
              <a:ext cx="1800200" cy="936104"/>
            </a:xfrm>
            <a:prstGeom prst="roundRect">
              <a:avLst/>
            </a:prstGeom>
            <a:solidFill>
              <a:schemeClr val="accent4">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x-none" b="1" dirty="0">
                  <a:solidFill>
                    <a:schemeClr val="bg1"/>
                  </a:solidFill>
                  <a:latin typeface="Calibri"/>
                  <a:cs typeface="Calibri"/>
                </a:rPr>
                <a:t>ميسر للعمليات </a:t>
              </a:r>
              <a:r>
                <a:rPr lang="en-US" b="1" dirty="0">
                  <a:solidFill>
                    <a:schemeClr val="bg1"/>
                  </a:solidFill>
                  <a:latin typeface="Calibri"/>
                  <a:cs typeface="Calibri"/>
                </a:rPr>
                <a:t>Process Facilitator </a:t>
              </a:r>
            </a:p>
          </p:txBody>
        </p:sp>
        <p:sp>
          <p:nvSpPr>
            <p:cNvPr id="20" name="Rectangle 19"/>
            <p:cNvSpPr/>
            <p:nvPr/>
          </p:nvSpPr>
          <p:spPr>
            <a:xfrm>
              <a:off x="1086218" y="1520788"/>
              <a:ext cx="2986288" cy="972108"/>
            </a:xfrm>
            <a:prstGeom prst="rect">
              <a:avLst/>
            </a:prstGeom>
            <a:noFill/>
            <a:ln>
              <a:solidFill>
                <a:srgbClr val="CACE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x-none" sz="2000" dirty="0">
                  <a:solidFill>
                    <a:schemeClr val="accent1">
                      <a:lumMod val="50000"/>
                    </a:schemeClr>
                  </a:solidFill>
                  <a:latin typeface="Calibri"/>
                  <a:cs typeface="Calibri"/>
                </a:rPr>
                <a:t>يقدم الإرشادات ويتيح للمتعلمين</a:t>
              </a:r>
              <a:r>
                <a:rPr lang="en-US" sz="2000" dirty="0">
                  <a:solidFill>
                    <a:schemeClr val="accent1">
                      <a:lumMod val="50000"/>
                    </a:schemeClr>
                  </a:solidFill>
                  <a:latin typeface="Calibri"/>
                  <a:cs typeface="Calibri"/>
                </a:rPr>
                <a:t> </a:t>
              </a:r>
              <a:r>
                <a:rPr lang="x-none" sz="2000" dirty="0">
                  <a:solidFill>
                    <a:schemeClr val="accent1">
                      <a:lumMod val="50000"/>
                    </a:schemeClr>
                  </a:solidFill>
                  <a:latin typeface="Calibri"/>
                  <a:cs typeface="Calibri"/>
                </a:rPr>
                <a:t>اكتشاف مواد التعلم بأنفسهم.</a:t>
              </a:r>
            </a:p>
          </p:txBody>
        </p:sp>
      </p:grpSp>
      <p:grpSp>
        <p:nvGrpSpPr>
          <p:cNvPr id="11" name="Group 10"/>
          <p:cNvGrpSpPr/>
          <p:nvPr/>
        </p:nvGrpSpPr>
        <p:grpSpPr>
          <a:xfrm>
            <a:off x="2449808" y="4091372"/>
            <a:ext cx="4997950" cy="993812"/>
            <a:chOff x="1086218" y="2939244"/>
            <a:chExt cx="4997950" cy="993812"/>
          </a:xfrm>
        </p:grpSpPr>
        <p:sp>
          <p:nvSpPr>
            <p:cNvPr id="14" name="Rounded Rectangle 13">
              <a:hlinkClick r:id="rId7" action="ppaction://hlinksldjump"/>
            </p:cNvPr>
            <p:cNvSpPr/>
            <p:nvPr/>
          </p:nvSpPr>
          <p:spPr>
            <a:xfrm>
              <a:off x="4283968" y="2996952"/>
              <a:ext cx="1800200" cy="936104"/>
            </a:xfrm>
            <a:prstGeom prst="roundRect">
              <a:avLst/>
            </a:prstGeom>
            <a:solidFill>
              <a:schemeClr val="accent4">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x-none" b="1" dirty="0">
                  <a:solidFill>
                    <a:schemeClr val="bg1"/>
                  </a:solidFill>
                  <a:latin typeface="Calibri"/>
                  <a:cs typeface="Calibri"/>
                </a:rPr>
                <a:t>مبسط</a:t>
              </a:r>
              <a:r>
                <a:rPr lang="en-US" b="1" dirty="0">
                  <a:solidFill>
                    <a:schemeClr val="bg1"/>
                  </a:solidFill>
                  <a:latin typeface="Calibri"/>
                  <a:cs typeface="Calibri"/>
                </a:rPr>
                <a:t> </a:t>
              </a:r>
              <a:r>
                <a:rPr lang="x-none" b="1" dirty="0">
                  <a:solidFill>
                    <a:schemeClr val="bg1"/>
                  </a:solidFill>
                  <a:latin typeface="Calibri"/>
                  <a:cs typeface="Calibri"/>
                </a:rPr>
                <a:t>للمحتوى </a:t>
              </a:r>
              <a:r>
                <a:rPr lang="en-US" b="1" dirty="0">
                  <a:solidFill>
                    <a:schemeClr val="bg1"/>
                  </a:solidFill>
                  <a:latin typeface="Calibri"/>
                  <a:cs typeface="Calibri"/>
                </a:rPr>
                <a:t>Content Facilitator </a:t>
              </a:r>
              <a:endParaRPr lang="x-none" b="1" dirty="0">
                <a:solidFill>
                  <a:schemeClr val="bg1"/>
                </a:solidFill>
                <a:latin typeface="Calibri"/>
                <a:cs typeface="Calibri"/>
              </a:endParaRPr>
            </a:p>
          </p:txBody>
        </p:sp>
        <p:sp>
          <p:nvSpPr>
            <p:cNvPr id="21" name="Rectangle 20"/>
            <p:cNvSpPr/>
            <p:nvPr/>
          </p:nvSpPr>
          <p:spPr>
            <a:xfrm>
              <a:off x="1086218" y="2939244"/>
              <a:ext cx="2986288" cy="972108"/>
            </a:xfrm>
            <a:prstGeom prst="rect">
              <a:avLst/>
            </a:prstGeom>
            <a:noFill/>
            <a:ln>
              <a:solidFill>
                <a:srgbClr val="CACE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x-none" sz="2000" dirty="0">
                  <a:solidFill>
                    <a:schemeClr val="accent1">
                      <a:lumMod val="50000"/>
                    </a:schemeClr>
                  </a:solidFill>
                  <a:latin typeface="Calibri"/>
                  <a:cs typeface="Calibri"/>
                </a:rPr>
                <a:t>إكساب الطالب </a:t>
              </a:r>
              <a:r>
                <a:rPr lang="ar-SA" sz="2000" dirty="0">
                  <a:solidFill>
                    <a:schemeClr val="accent1">
                      <a:lumMod val="50000"/>
                    </a:schemeClr>
                  </a:solidFill>
                  <a:latin typeface="Calibri"/>
                  <a:cs typeface="Calibri"/>
                </a:rPr>
                <a:t>معارف و </a:t>
              </a:r>
              <a:r>
                <a:rPr lang="x-none" sz="2000">
                  <a:solidFill>
                    <a:schemeClr val="accent1">
                      <a:lumMod val="50000"/>
                    </a:schemeClr>
                  </a:solidFill>
                  <a:latin typeface="Calibri"/>
                  <a:cs typeface="Calibri"/>
                </a:rPr>
                <a:t>مهارات وقيم </a:t>
              </a:r>
              <a:r>
                <a:rPr lang="ar-SA" sz="2000" dirty="0">
                  <a:solidFill>
                    <a:schemeClr val="accent1">
                      <a:lumMod val="50000"/>
                    </a:schemeClr>
                  </a:solidFill>
                  <a:latin typeface="Calibri"/>
                  <a:cs typeface="Calibri"/>
                </a:rPr>
                <a:t>و</a:t>
              </a:r>
              <a:r>
                <a:rPr lang="x-none" sz="2000" dirty="0">
                  <a:solidFill>
                    <a:schemeClr val="accent1">
                      <a:lumMod val="50000"/>
                    </a:schemeClr>
                  </a:solidFill>
                  <a:latin typeface="Calibri"/>
                  <a:cs typeface="Calibri"/>
                </a:rPr>
                <a:t>ربطها بالواقع</a:t>
              </a:r>
            </a:p>
          </p:txBody>
        </p:sp>
      </p:grpSp>
      <p:grpSp>
        <p:nvGrpSpPr>
          <p:cNvPr id="3" name="Group 2"/>
          <p:cNvGrpSpPr/>
          <p:nvPr/>
        </p:nvGrpSpPr>
        <p:grpSpPr>
          <a:xfrm>
            <a:off x="467544" y="2924944"/>
            <a:ext cx="4968552" cy="1116124"/>
            <a:chOff x="2051720" y="2024844"/>
            <a:chExt cx="4968552" cy="1116124"/>
          </a:xfrm>
          <a:solidFill>
            <a:schemeClr val="accent4">
              <a:lumMod val="75000"/>
            </a:schemeClr>
          </a:solidFill>
        </p:grpSpPr>
        <p:sp>
          <p:nvSpPr>
            <p:cNvPr id="13" name="Rounded Rectangle 12">
              <a:hlinkClick r:id="rId7" action="ppaction://hlinksldjump"/>
            </p:cNvPr>
            <p:cNvSpPr/>
            <p:nvPr/>
          </p:nvSpPr>
          <p:spPr>
            <a:xfrm>
              <a:off x="2051720" y="2204864"/>
              <a:ext cx="1800200" cy="936104"/>
            </a:xfrm>
            <a:prstGeom prst="round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x-none" sz="2000" b="1" dirty="0">
                  <a:solidFill>
                    <a:schemeClr val="bg1"/>
                  </a:solidFill>
                  <a:latin typeface="Calibri"/>
                  <a:cs typeface="Calibri"/>
                </a:rPr>
                <a:t>تقني</a:t>
              </a:r>
              <a:endParaRPr lang="en-US" sz="2000" b="1" dirty="0">
                <a:solidFill>
                  <a:schemeClr val="bg1"/>
                </a:solidFill>
                <a:latin typeface="Calibri"/>
                <a:cs typeface="Calibri"/>
              </a:endParaRPr>
            </a:p>
            <a:p>
              <a:pPr lvl="0" algn="ctr" rtl="1"/>
              <a:r>
                <a:rPr lang="en-US" b="1" dirty="0">
                  <a:solidFill>
                    <a:schemeClr val="bg1"/>
                  </a:solidFill>
                  <a:latin typeface="Calibri"/>
                  <a:cs typeface="Calibri"/>
                </a:rPr>
                <a:t>Technologi</a:t>
              </a:r>
              <a:r>
                <a:rPr lang="en-US" sz="2000" b="1" dirty="0">
                  <a:solidFill>
                    <a:schemeClr val="bg1"/>
                  </a:solidFill>
                  <a:latin typeface="Calibri"/>
                  <a:cs typeface="Calibri"/>
                </a:rPr>
                <a:t>st</a:t>
              </a:r>
              <a:endParaRPr lang="en-US" b="1" dirty="0">
                <a:solidFill>
                  <a:schemeClr val="bg1"/>
                </a:solidFill>
                <a:latin typeface="Calibri"/>
                <a:cs typeface="Calibri"/>
              </a:endParaRPr>
            </a:p>
          </p:txBody>
        </p:sp>
        <p:sp>
          <p:nvSpPr>
            <p:cNvPr id="23" name="Rectangle 22"/>
            <p:cNvSpPr/>
            <p:nvPr/>
          </p:nvSpPr>
          <p:spPr>
            <a:xfrm>
              <a:off x="4033984" y="2024844"/>
              <a:ext cx="2986288" cy="972108"/>
            </a:xfrm>
            <a:prstGeom prst="rect">
              <a:avLst/>
            </a:prstGeom>
            <a:noFill/>
            <a:ln>
              <a:solidFill>
                <a:srgbClr val="CACE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x-none" sz="2000" dirty="0">
                  <a:solidFill>
                    <a:schemeClr val="accent1">
                      <a:lumMod val="50000"/>
                    </a:schemeClr>
                  </a:solidFill>
                  <a:latin typeface="Calibri"/>
                  <a:cs typeface="Calibri"/>
                </a:rPr>
                <a:t>مساعدة المتعلمين على الإبحار في محيط المعلومات</a:t>
              </a:r>
            </a:p>
          </p:txBody>
        </p:sp>
      </p:grpSp>
      <p:grpSp>
        <p:nvGrpSpPr>
          <p:cNvPr id="18" name="Group 17"/>
          <p:cNvGrpSpPr/>
          <p:nvPr/>
        </p:nvGrpSpPr>
        <p:grpSpPr>
          <a:xfrm>
            <a:off x="467544" y="5301208"/>
            <a:ext cx="4968552" cy="974542"/>
            <a:chOff x="2051720" y="3462570"/>
            <a:chExt cx="4968552" cy="974542"/>
          </a:xfrm>
        </p:grpSpPr>
        <p:sp>
          <p:nvSpPr>
            <p:cNvPr id="15" name="Rounded Rectangle 14">
              <a:hlinkClick r:id="" action="ppaction://noaction"/>
            </p:cNvPr>
            <p:cNvSpPr/>
            <p:nvPr/>
          </p:nvSpPr>
          <p:spPr>
            <a:xfrm>
              <a:off x="2051720" y="3501008"/>
              <a:ext cx="1800200" cy="936104"/>
            </a:xfrm>
            <a:prstGeom prst="roundRect">
              <a:avLst/>
            </a:prstGeom>
            <a:solidFill>
              <a:schemeClr val="accent4">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x-none" sz="2000" b="1" dirty="0">
                  <a:solidFill>
                    <a:schemeClr val="bg1"/>
                  </a:solidFill>
                  <a:latin typeface="Calibri"/>
                  <a:cs typeface="Calibri"/>
                </a:rPr>
                <a:t>مصمم للخبرات التعليمية</a:t>
              </a:r>
            </a:p>
          </p:txBody>
        </p:sp>
        <p:sp>
          <p:nvSpPr>
            <p:cNvPr id="24" name="Rectangle 23"/>
            <p:cNvSpPr/>
            <p:nvPr/>
          </p:nvSpPr>
          <p:spPr>
            <a:xfrm>
              <a:off x="4033984" y="3462570"/>
              <a:ext cx="2986288" cy="972108"/>
            </a:xfrm>
            <a:prstGeom prst="rect">
              <a:avLst/>
            </a:prstGeom>
            <a:noFill/>
            <a:ln>
              <a:solidFill>
                <a:srgbClr val="CACE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x-none" sz="2000" dirty="0">
                  <a:solidFill>
                    <a:schemeClr val="accent1">
                      <a:lumMod val="50000"/>
                    </a:schemeClr>
                  </a:solidFill>
                  <a:latin typeface="Calibri"/>
                  <a:cs typeface="Calibri"/>
                </a:rPr>
                <a:t>تصميم الخبرات التعليمية والنشاطات التربوية</a:t>
              </a:r>
            </a:p>
          </p:txBody>
        </p:sp>
      </p:grpSp>
      <p:sp>
        <p:nvSpPr>
          <p:cNvPr id="22" name="Rectangle 21"/>
          <p:cNvSpPr/>
          <p:nvPr/>
        </p:nvSpPr>
        <p:spPr>
          <a:xfrm>
            <a:off x="40652" y="204320"/>
            <a:ext cx="9071992" cy="617205"/>
          </a:xfrm>
          <a:prstGeom prst="rect">
            <a:avLst/>
          </a:prstGeom>
          <a:solidFill>
            <a:schemeClr val="accent5">
              <a:alpha val="43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latin typeface="Calibri"/>
              <a:cs typeface="Calibri"/>
            </a:endParaRPr>
          </a:p>
        </p:txBody>
      </p:sp>
      <p:sp>
        <p:nvSpPr>
          <p:cNvPr id="25" name="TextBox 24"/>
          <p:cNvSpPr txBox="1"/>
          <p:nvPr/>
        </p:nvSpPr>
        <p:spPr>
          <a:xfrm>
            <a:off x="6018782" y="305994"/>
            <a:ext cx="2861681" cy="461665"/>
          </a:xfrm>
          <a:prstGeom prst="rect">
            <a:avLst/>
          </a:prstGeom>
          <a:noFill/>
        </p:spPr>
        <p:txBody>
          <a:bodyPr wrap="none" rtlCol="0">
            <a:spAutoFit/>
          </a:bodyPr>
          <a:lstStyle/>
          <a:p>
            <a:pPr algn="r" rtl="1"/>
            <a:r>
              <a:rPr lang="x-none" sz="2400" b="1" dirty="0">
                <a:solidFill>
                  <a:schemeClr val="tx2">
                    <a:lumMod val="75000"/>
                  </a:schemeClr>
                </a:solidFill>
                <a:cs typeface="Calibri"/>
              </a:rPr>
              <a:t>دور المعلم في التعلم المدمج</a:t>
            </a:r>
            <a:endParaRPr lang="en-US" sz="2400" b="1" dirty="0">
              <a:solidFill>
                <a:schemeClr val="tx2">
                  <a:lumMod val="75000"/>
                </a:schemeClr>
              </a:solidFill>
              <a:cs typeface="Calibri"/>
            </a:endParaRPr>
          </a:p>
        </p:txBody>
      </p:sp>
      <p:sp>
        <p:nvSpPr>
          <p:cNvPr id="26" name="TextBox 25"/>
          <p:cNvSpPr txBox="1"/>
          <p:nvPr/>
        </p:nvSpPr>
        <p:spPr>
          <a:xfrm>
            <a:off x="888228" y="282625"/>
            <a:ext cx="1527982" cy="461665"/>
          </a:xfrm>
          <a:prstGeom prst="rect">
            <a:avLst/>
          </a:prstGeom>
          <a:noFill/>
        </p:spPr>
        <p:txBody>
          <a:bodyPr wrap="none" rtlCol="0">
            <a:spAutoFit/>
          </a:bodyPr>
          <a:lstStyle/>
          <a:p>
            <a:pPr algn="ctr" rtl="1"/>
            <a:r>
              <a:rPr lang="x-none" sz="2400" b="1" dirty="0">
                <a:solidFill>
                  <a:schemeClr val="bg1">
                    <a:lumMod val="75000"/>
                  </a:schemeClr>
                </a:solidFill>
                <a:latin typeface="Calibri"/>
                <a:cs typeface="Calibri"/>
              </a:rPr>
              <a:t>التعلم </a:t>
            </a:r>
            <a:r>
              <a:rPr lang="ar-SA" sz="2400" b="1" dirty="0">
                <a:solidFill>
                  <a:schemeClr val="bg1">
                    <a:lumMod val="75000"/>
                  </a:schemeClr>
                </a:solidFill>
                <a:latin typeface="Calibri"/>
                <a:cs typeface="Calibri"/>
              </a:rPr>
              <a:t>المدمج </a:t>
            </a:r>
            <a:endParaRPr lang="en-US" b="1" dirty="0">
              <a:solidFill>
                <a:schemeClr val="bg1">
                  <a:lumMod val="75000"/>
                </a:schemeClr>
              </a:solidFill>
              <a:latin typeface="Calibri"/>
              <a:cs typeface="Calibri"/>
            </a:endParaRPr>
          </a:p>
        </p:txBody>
      </p:sp>
      <p:grpSp>
        <p:nvGrpSpPr>
          <p:cNvPr id="27" name="Group 9"/>
          <p:cNvGrpSpPr>
            <a:grpSpLocks/>
          </p:cNvGrpSpPr>
          <p:nvPr/>
        </p:nvGrpSpPr>
        <p:grpSpPr bwMode="auto">
          <a:xfrm>
            <a:off x="107504" y="188640"/>
            <a:ext cx="647700" cy="454025"/>
            <a:chOff x="0" y="0"/>
            <a:chExt cx="408" cy="286"/>
          </a:xfrm>
        </p:grpSpPr>
        <p:sp>
          <p:nvSpPr>
            <p:cNvPr id="28"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pPr algn="ctr" rtl="1"/>
              <a:endParaRPr lang="en-US">
                <a:latin typeface="Calibri"/>
                <a:cs typeface="Calibri"/>
                <a:sym typeface="宋体" pitchFamily="2" charset="-122"/>
              </a:endParaRPr>
            </a:p>
          </p:txBody>
        </p:sp>
        <p:sp>
          <p:nvSpPr>
            <p:cNvPr id="29"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pPr algn="ctr" rtl="1"/>
              <a:endParaRPr lang="en-US">
                <a:latin typeface="Calibri"/>
                <a:cs typeface="Calibri"/>
                <a:sym typeface="宋体" pitchFamily="2" charset="-122"/>
              </a:endParaRPr>
            </a:p>
          </p:txBody>
        </p:sp>
      </p:grpSp>
    </p:spTree>
    <p:custDataLst>
      <p:tags r:id="rId1"/>
    </p:custDataLst>
    <p:extLst>
      <p:ext uri="{BB962C8B-B14F-4D97-AF65-F5344CB8AC3E}">
        <p14:creationId xmlns:p14="http://schemas.microsoft.com/office/powerpoint/2010/main" val="423314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amond(in)">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amond(in)">
                                      <p:cBhvr>
                                        <p:cTn id="2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Female 1"/>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7323196" y="2141054"/>
            <a:ext cx="1478737" cy="3634443"/>
          </a:xfrm>
          <a:prstGeom prst="rect">
            <a:avLst/>
          </a:prstGeom>
          <a:effectLst>
            <a:outerShdw blurRad="50800" dist="38100" dir="2700000" algn="tl" rotWithShape="0">
              <a:prstClr val="black">
                <a:alpha val="40000"/>
              </a:prstClr>
            </a:outerShdw>
          </a:effectLst>
        </p:spPr>
      </p:pic>
      <p:grpSp>
        <p:nvGrpSpPr>
          <p:cNvPr id="27" name="Group 26"/>
          <p:cNvGrpSpPr/>
          <p:nvPr/>
        </p:nvGrpSpPr>
        <p:grpSpPr>
          <a:xfrm>
            <a:off x="2190733" y="1988840"/>
            <a:ext cx="4973555" cy="972108"/>
            <a:chOff x="1110613" y="4401108"/>
            <a:chExt cx="4973555" cy="972108"/>
          </a:xfrm>
        </p:grpSpPr>
        <p:sp>
          <p:nvSpPr>
            <p:cNvPr id="16" name="Rounded Rectangle 15">
              <a:hlinkClick r:id="rId6" action="ppaction://hlinksldjump"/>
            </p:cNvPr>
            <p:cNvSpPr/>
            <p:nvPr/>
          </p:nvSpPr>
          <p:spPr>
            <a:xfrm>
              <a:off x="4283968" y="4437112"/>
              <a:ext cx="1800200" cy="936104"/>
            </a:xfrm>
            <a:prstGeom prst="roundRect">
              <a:avLst/>
            </a:prstGeom>
            <a:solidFill>
              <a:schemeClr val="accent4">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x-none" sz="2000" b="1" dirty="0">
                  <a:solidFill>
                    <a:schemeClr val="bg1"/>
                  </a:solidFill>
                  <a:latin typeface="Calibri"/>
                  <a:cs typeface="Calibri"/>
                </a:rPr>
                <a:t>باحث </a:t>
              </a:r>
              <a:r>
                <a:rPr lang="en-US" sz="2000" b="1" dirty="0">
                  <a:solidFill>
                    <a:schemeClr val="bg1"/>
                  </a:solidFill>
                  <a:latin typeface="Calibri"/>
                  <a:cs typeface="Calibri"/>
                </a:rPr>
                <a:t>Researcher </a:t>
              </a:r>
            </a:p>
          </p:txBody>
        </p:sp>
        <p:sp>
          <p:nvSpPr>
            <p:cNvPr id="22" name="Rectangle 21"/>
            <p:cNvSpPr/>
            <p:nvPr/>
          </p:nvSpPr>
          <p:spPr>
            <a:xfrm>
              <a:off x="1110613" y="4401108"/>
              <a:ext cx="2991291" cy="972108"/>
            </a:xfrm>
            <a:prstGeom prst="rect">
              <a:avLst/>
            </a:prstGeom>
            <a:noFill/>
            <a:ln>
              <a:solidFill>
                <a:srgbClr val="CACE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x-none" sz="2400" dirty="0">
                  <a:solidFill>
                    <a:schemeClr val="accent1">
                      <a:lumMod val="50000"/>
                    </a:schemeClr>
                  </a:solidFill>
                  <a:latin typeface="Calibri"/>
                  <a:cs typeface="Calibri"/>
                </a:rPr>
                <a:t>إجراء البحوث التجريبية، والبحث عما هو جديد</a:t>
              </a:r>
              <a:endParaRPr lang="en-US" sz="2400" dirty="0">
                <a:solidFill>
                  <a:schemeClr val="accent1">
                    <a:lumMod val="50000"/>
                  </a:schemeClr>
                </a:solidFill>
                <a:latin typeface="Calibri"/>
                <a:cs typeface="Calibri"/>
              </a:endParaRPr>
            </a:p>
          </p:txBody>
        </p:sp>
      </p:grpSp>
      <p:grpSp>
        <p:nvGrpSpPr>
          <p:cNvPr id="29" name="Group 28"/>
          <p:cNvGrpSpPr/>
          <p:nvPr/>
        </p:nvGrpSpPr>
        <p:grpSpPr>
          <a:xfrm>
            <a:off x="208469" y="3140968"/>
            <a:ext cx="4968552" cy="972108"/>
            <a:chOff x="2051720" y="4761148"/>
            <a:chExt cx="4968552" cy="972108"/>
          </a:xfrm>
        </p:grpSpPr>
        <p:sp>
          <p:nvSpPr>
            <p:cNvPr id="17" name="Rounded Rectangle 16">
              <a:hlinkClick r:id="" action="ppaction://noaction"/>
            </p:cNvPr>
            <p:cNvSpPr/>
            <p:nvPr/>
          </p:nvSpPr>
          <p:spPr>
            <a:xfrm>
              <a:off x="2051720" y="4797152"/>
              <a:ext cx="1800200" cy="936104"/>
            </a:xfrm>
            <a:prstGeom prst="roundRect">
              <a:avLst/>
            </a:prstGeom>
            <a:solidFill>
              <a:schemeClr val="accent4">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000" b="1" dirty="0">
                  <a:solidFill>
                    <a:schemeClr val="bg1"/>
                  </a:solidFill>
                  <a:latin typeface="Calibri"/>
                  <a:cs typeface="Calibri"/>
                </a:rPr>
                <a:t>مدير للعملية التعليمية</a:t>
              </a:r>
              <a:endParaRPr lang="en-US" sz="2000" b="1" dirty="0">
                <a:solidFill>
                  <a:schemeClr val="bg1"/>
                </a:solidFill>
                <a:latin typeface="Calibri"/>
                <a:cs typeface="Calibri"/>
              </a:endParaRPr>
            </a:p>
          </p:txBody>
        </p:sp>
        <p:sp>
          <p:nvSpPr>
            <p:cNvPr id="25" name="Rectangle 24"/>
            <p:cNvSpPr/>
            <p:nvPr/>
          </p:nvSpPr>
          <p:spPr>
            <a:xfrm>
              <a:off x="4033984" y="4761148"/>
              <a:ext cx="2986288" cy="972108"/>
            </a:xfrm>
            <a:prstGeom prst="rect">
              <a:avLst/>
            </a:prstGeom>
            <a:noFill/>
            <a:ln>
              <a:solidFill>
                <a:srgbClr val="CACE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x-none" sz="2400" dirty="0">
                  <a:solidFill>
                    <a:schemeClr val="accent1">
                      <a:lumMod val="50000"/>
                    </a:schemeClr>
                  </a:solidFill>
                  <a:latin typeface="Calibri"/>
                  <a:cs typeface="Calibri"/>
                </a:rPr>
                <a:t>يحدد عناصر العملية التعليمية</a:t>
              </a:r>
              <a:endParaRPr lang="x-none" sz="2400" b="1" dirty="0">
                <a:solidFill>
                  <a:schemeClr val="accent1">
                    <a:lumMod val="50000"/>
                  </a:schemeClr>
                </a:solidFill>
                <a:latin typeface="Calibri"/>
                <a:cs typeface="Calibri"/>
              </a:endParaRPr>
            </a:p>
          </p:txBody>
        </p:sp>
      </p:grpSp>
      <p:grpSp>
        <p:nvGrpSpPr>
          <p:cNvPr id="28" name="Group 27"/>
          <p:cNvGrpSpPr/>
          <p:nvPr/>
        </p:nvGrpSpPr>
        <p:grpSpPr>
          <a:xfrm>
            <a:off x="2195736" y="4293096"/>
            <a:ext cx="4896544" cy="972108"/>
            <a:chOff x="1043608" y="4653136"/>
            <a:chExt cx="4896544" cy="972108"/>
          </a:xfrm>
        </p:grpSpPr>
        <p:sp>
          <p:nvSpPr>
            <p:cNvPr id="19" name="Rounded Rectangle 18">
              <a:hlinkClick r:id="" action="ppaction://noaction"/>
            </p:cNvPr>
            <p:cNvSpPr/>
            <p:nvPr/>
          </p:nvSpPr>
          <p:spPr>
            <a:xfrm>
              <a:off x="4139952" y="4689140"/>
              <a:ext cx="1800200" cy="936104"/>
            </a:xfrm>
            <a:prstGeom prst="roundRect">
              <a:avLst/>
            </a:prstGeom>
            <a:solidFill>
              <a:schemeClr val="accent4">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b="1" dirty="0">
                  <a:solidFill>
                    <a:schemeClr val="bg1"/>
                  </a:solidFill>
                  <a:latin typeface="Calibri"/>
                  <a:cs typeface="Calibri"/>
                </a:rPr>
                <a:t>ناصح ومستشار</a:t>
              </a:r>
              <a:endParaRPr lang="en-US" sz="2400" b="1" dirty="0">
                <a:solidFill>
                  <a:schemeClr val="bg1"/>
                </a:solidFill>
                <a:latin typeface="Calibri"/>
                <a:cs typeface="Calibri"/>
              </a:endParaRPr>
            </a:p>
          </p:txBody>
        </p:sp>
        <p:sp>
          <p:nvSpPr>
            <p:cNvPr id="26" name="Rectangle 25"/>
            <p:cNvSpPr/>
            <p:nvPr/>
          </p:nvSpPr>
          <p:spPr>
            <a:xfrm>
              <a:off x="1043608" y="4653136"/>
              <a:ext cx="2986288" cy="972108"/>
            </a:xfrm>
            <a:prstGeom prst="rect">
              <a:avLst/>
            </a:prstGeom>
            <a:noFill/>
            <a:ln>
              <a:solidFill>
                <a:srgbClr val="CACE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x-none" sz="2400" dirty="0">
                  <a:solidFill>
                    <a:schemeClr val="accent1">
                      <a:lumMod val="50000"/>
                    </a:schemeClr>
                  </a:solidFill>
                  <a:latin typeface="Calibri"/>
                  <a:cs typeface="Calibri"/>
                </a:rPr>
                <a:t>تقديم النصح والمشورة للمتعلمين</a:t>
              </a:r>
            </a:p>
          </p:txBody>
        </p:sp>
      </p:grpSp>
      <p:sp>
        <p:nvSpPr>
          <p:cNvPr id="18" name="Rectangle 17"/>
          <p:cNvSpPr/>
          <p:nvPr/>
        </p:nvSpPr>
        <p:spPr>
          <a:xfrm>
            <a:off x="40652" y="204320"/>
            <a:ext cx="9071992" cy="617205"/>
          </a:xfrm>
          <a:prstGeom prst="rect">
            <a:avLst/>
          </a:prstGeom>
          <a:solidFill>
            <a:schemeClr val="accent5">
              <a:alpha val="43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20" name="TextBox 19"/>
          <p:cNvSpPr txBox="1"/>
          <p:nvPr/>
        </p:nvSpPr>
        <p:spPr>
          <a:xfrm>
            <a:off x="5528263" y="305994"/>
            <a:ext cx="2861681" cy="461665"/>
          </a:xfrm>
          <a:prstGeom prst="rect">
            <a:avLst/>
          </a:prstGeom>
          <a:noFill/>
        </p:spPr>
        <p:txBody>
          <a:bodyPr wrap="none" rtlCol="0">
            <a:spAutoFit/>
          </a:bodyPr>
          <a:lstStyle/>
          <a:p>
            <a:pPr algn="ctr"/>
            <a:r>
              <a:rPr lang="x-none" sz="2400" b="1" dirty="0">
                <a:solidFill>
                  <a:schemeClr val="tx2">
                    <a:lumMod val="75000"/>
                  </a:schemeClr>
                </a:solidFill>
                <a:latin typeface="Calibri"/>
                <a:cs typeface="Calibri"/>
              </a:rPr>
              <a:t>دور المعلم في التعلم المدمج</a:t>
            </a:r>
            <a:endParaRPr lang="en-US" sz="2400" b="1" dirty="0">
              <a:solidFill>
                <a:schemeClr val="tx2">
                  <a:lumMod val="75000"/>
                </a:schemeClr>
              </a:solidFill>
              <a:latin typeface="Calibri"/>
              <a:cs typeface="Calibri"/>
            </a:endParaRPr>
          </a:p>
        </p:txBody>
      </p:sp>
      <p:sp>
        <p:nvSpPr>
          <p:cNvPr id="21" name="TextBox 20"/>
          <p:cNvSpPr txBox="1"/>
          <p:nvPr/>
        </p:nvSpPr>
        <p:spPr>
          <a:xfrm>
            <a:off x="799708" y="282625"/>
            <a:ext cx="1705022" cy="461665"/>
          </a:xfrm>
          <a:prstGeom prst="rect">
            <a:avLst/>
          </a:prstGeom>
          <a:noFill/>
        </p:spPr>
        <p:txBody>
          <a:bodyPr wrap="none" rtlCol="0">
            <a:spAutoFit/>
          </a:bodyPr>
          <a:lstStyle/>
          <a:p>
            <a:pPr algn="ctr"/>
            <a:r>
              <a:rPr lang="x-none" sz="2400" b="1" dirty="0">
                <a:solidFill>
                  <a:schemeClr val="bg1">
                    <a:lumMod val="75000"/>
                  </a:schemeClr>
                </a:solidFill>
                <a:latin typeface="Calibri"/>
                <a:cs typeface="Calibri"/>
              </a:rPr>
              <a:t>التعلم </a:t>
            </a:r>
            <a:r>
              <a:rPr lang="ar-SA" sz="2400" b="1" dirty="0">
                <a:solidFill>
                  <a:schemeClr val="bg1">
                    <a:lumMod val="75000"/>
                  </a:schemeClr>
                </a:solidFill>
                <a:latin typeface="Calibri"/>
                <a:cs typeface="Calibri"/>
              </a:rPr>
              <a:t>المدمج </a:t>
            </a:r>
            <a:endParaRPr lang="en-US" b="1" dirty="0">
              <a:solidFill>
                <a:schemeClr val="bg1">
                  <a:lumMod val="75000"/>
                </a:schemeClr>
              </a:solidFill>
              <a:latin typeface="Calibri"/>
              <a:cs typeface="Calibri"/>
            </a:endParaRPr>
          </a:p>
        </p:txBody>
      </p:sp>
      <p:grpSp>
        <p:nvGrpSpPr>
          <p:cNvPr id="23" name="Group 9"/>
          <p:cNvGrpSpPr>
            <a:grpSpLocks/>
          </p:cNvGrpSpPr>
          <p:nvPr/>
        </p:nvGrpSpPr>
        <p:grpSpPr bwMode="auto">
          <a:xfrm>
            <a:off x="107504" y="188640"/>
            <a:ext cx="647700" cy="454025"/>
            <a:chOff x="0" y="0"/>
            <a:chExt cx="408" cy="286"/>
          </a:xfrm>
        </p:grpSpPr>
        <p:sp>
          <p:nvSpPr>
            <p:cNvPr id="24"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sp>
          <p:nvSpPr>
            <p:cNvPr id="30"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grpSp>
    </p:spTree>
    <p:custDataLst>
      <p:tags r:id="rId1"/>
    </p:custDataLst>
    <p:extLst>
      <p:ext uri="{BB962C8B-B14F-4D97-AF65-F5344CB8AC3E}">
        <p14:creationId xmlns:p14="http://schemas.microsoft.com/office/powerpoint/2010/main" val="365861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amond(in)">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diamond(in)">
                                      <p:cBhvr>
                                        <p:cTn id="12" dur="2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diamond(in)">
                                      <p:cBhvr>
                                        <p:cTn id="1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26595" t="14088" r="10992" b="12862"/>
          <a:stretch/>
        </p:blipFill>
        <p:spPr>
          <a:xfrm>
            <a:off x="-7011" y="5348997"/>
            <a:ext cx="1944489" cy="1509003"/>
          </a:xfrm>
          <a:prstGeom prst="rect">
            <a:avLst/>
          </a:prstGeom>
        </p:spPr>
      </p:pic>
      <p:sp>
        <p:nvSpPr>
          <p:cNvPr id="14" name="Rectangle 13"/>
          <p:cNvSpPr/>
          <p:nvPr/>
        </p:nvSpPr>
        <p:spPr>
          <a:xfrm>
            <a:off x="799708" y="1109935"/>
            <a:ext cx="8113597" cy="461665"/>
          </a:xfrm>
          <a:prstGeom prst="rect">
            <a:avLst/>
          </a:prstGeom>
        </p:spPr>
        <p:txBody>
          <a:bodyPr wrap="square">
            <a:spAutoFit/>
          </a:bodyPr>
          <a:lstStyle/>
          <a:p>
            <a:pPr algn="ctr" rtl="1"/>
            <a:r>
              <a:rPr lang="x-none" sz="2400" b="1" dirty="0">
                <a:solidFill>
                  <a:srgbClr val="C00000"/>
                </a:solidFill>
                <a:latin typeface="Calibri"/>
                <a:cs typeface="Calibri"/>
              </a:rPr>
              <a:t>تتبنى الجامعة</a:t>
            </a:r>
            <a:r>
              <a:rPr lang="ar-SA" sz="2400" b="1" dirty="0">
                <a:solidFill>
                  <a:srgbClr val="C00000"/>
                </a:solidFill>
                <a:latin typeface="Calibri"/>
                <a:cs typeface="Calibri"/>
              </a:rPr>
              <a:t> السعودية الإلكترونية</a:t>
            </a:r>
            <a:r>
              <a:rPr lang="x-none" sz="2400" b="1">
                <a:solidFill>
                  <a:srgbClr val="C00000"/>
                </a:solidFill>
                <a:latin typeface="Calibri"/>
                <a:cs typeface="Calibri"/>
              </a:rPr>
              <a:t> </a:t>
            </a:r>
            <a:r>
              <a:rPr lang="x-none" sz="2400" b="1" dirty="0">
                <a:solidFill>
                  <a:srgbClr val="C00000"/>
                </a:solidFill>
                <a:latin typeface="Calibri"/>
                <a:cs typeface="Calibri"/>
              </a:rPr>
              <a:t>النظام المدمج في التعلم الإلكتروني كالتالي:</a:t>
            </a:r>
          </a:p>
        </p:txBody>
      </p:sp>
      <p:graphicFrame>
        <p:nvGraphicFramePr>
          <p:cNvPr id="18" name="Chart 17"/>
          <p:cNvGraphicFramePr/>
          <p:nvPr>
            <p:extLst>
              <p:ext uri="{D42A27DB-BD31-4B8C-83A1-F6EECF244321}">
                <p14:modId xmlns:p14="http://schemas.microsoft.com/office/powerpoint/2010/main" val="4262894418"/>
              </p:ext>
            </p:extLst>
          </p:nvPr>
        </p:nvGraphicFramePr>
        <p:xfrm>
          <a:off x="493942" y="2276872"/>
          <a:ext cx="2844849" cy="3240945"/>
        </p:xfrm>
        <a:graphic>
          <a:graphicData uri="http://schemas.openxmlformats.org/drawingml/2006/chart">
            <c:chart xmlns:c="http://schemas.openxmlformats.org/drawingml/2006/chart" xmlns:r="http://schemas.openxmlformats.org/officeDocument/2006/relationships" r:id="rId5"/>
          </a:graphicData>
        </a:graphic>
      </p:graphicFrame>
      <p:sp>
        <p:nvSpPr>
          <p:cNvPr id="19" name="Rectangle 18"/>
          <p:cNvSpPr/>
          <p:nvPr/>
        </p:nvSpPr>
        <p:spPr>
          <a:xfrm>
            <a:off x="3207855" y="3284984"/>
            <a:ext cx="2342308" cy="461665"/>
          </a:xfrm>
          <a:prstGeom prst="rect">
            <a:avLst/>
          </a:prstGeom>
        </p:spPr>
        <p:txBody>
          <a:bodyPr wrap="none">
            <a:spAutoFit/>
          </a:bodyPr>
          <a:lstStyle/>
          <a:p>
            <a:pPr algn="just" rtl="1"/>
            <a:r>
              <a:rPr lang="x-none" sz="2400" b="1" dirty="0">
                <a:latin typeface="Calibri"/>
                <a:cs typeface="Calibri"/>
              </a:rPr>
              <a:t>حضور المباشر 25% </a:t>
            </a:r>
          </a:p>
        </p:txBody>
      </p:sp>
      <p:sp>
        <p:nvSpPr>
          <p:cNvPr id="38" name="Rectangle 37"/>
          <p:cNvSpPr/>
          <p:nvPr/>
        </p:nvSpPr>
        <p:spPr>
          <a:xfrm>
            <a:off x="3262358" y="4005064"/>
            <a:ext cx="2300630" cy="461665"/>
          </a:xfrm>
          <a:prstGeom prst="rect">
            <a:avLst/>
          </a:prstGeom>
        </p:spPr>
        <p:txBody>
          <a:bodyPr wrap="none">
            <a:spAutoFit/>
          </a:bodyPr>
          <a:lstStyle/>
          <a:p>
            <a:pPr algn="just" rtl="1"/>
            <a:r>
              <a:rPr lang="x-none" sz="2400" b="1" dirty="0">
                <a:latin typeface="Calibri"/>
                <a:cs typeface="Calibri"/>
              </a:rPr>
              <a:t>حضور عن بعد 75% </a:t>
            </a:r>
          </a:p>
        </p:txBody>
      </p:sp>
      <p:sp>
        <p:nvSpPr>
          <p:cNvPr id="39" name="Rectangle 38"/>
          <p:cNvSpPr/>
          <p:nvPr/>
        </p:nvSpPr>
        <p:spPr>
          <a:xfrm>
            <a:off x="5831289" y="2943728"/>
            <a:ext cx="3068496" cy="1384995"/>
          </a:xfrm>
          <a:prstGeom prst="rect">
            <a:avLst/>
          </a:prstGeom>
        </p:spPr>
        <p:txBody>
          <a:bodyPr wrap="square">
            <a:spAutoFit/>
          </a:bodyPr>
          <a:lstStyle/>
          <a:p>
            <a:pPr algn="r" rtl="1"/>
            <a:r>
              <a:rPr lang="x-none" sz="2400" b="1" dirty="0">
                <a:solidFill>
                  <a:srgbClr val="C00000"/>
                </a:solidFill>
                <a:latin typeface="Calibri"/>
                <a:cs typeface="Calibri"/>
              </a:rPr>
              <a:t>من خلال: </a:t>
            </a:r>
          </a:p>
          <a:p>
            <a:pPr algn="r" rtl="1"/>
            <a:r>
              <a:rPr lang="ar-SA" sz="2000" b="1" dirty="0">
                <a:latin typeface="Calibri"/>
                <a:cs typeface="Calibri"/>
              </a:rPr>
              <a:t>* </a:t>
            </a:r>
            <a:r>
              <a:rPr lang="x-none" sz="2000" b="1">
                <a:latin typeface="Calibri"/>
                <a:cs typeface="Calibri"/>
              </a:rPr>
              <a:t>الفصول </a:t>
            </a:r>
            <a:r>
              <a:rPr lang="x-none" sz="2000" b="1" dirty="0">
                <a:latin typeface="Calibri"/>
                <a:cs typeface="Calibri"/>
              </a:rPr>
              <a:t>الافتراضية</a:t>
            </a:r>
          </a:p>
          <a:p>
            <a:pPr algn="r" rtl="1"/>
            <a:r>
              <a:rPr lang="ar-SA" sz="2000" b="1" dirty="0">
                <a:latin typeface="Calibri"/>
                <a:cs typeface="Calibri"/>
              </a:rPr>
              <a:t>* </a:t>
            </a:r>
            <a:r>
              <a:rPr lang="x-none" sz="2000" b="1">
                <a:latin typeface="Calibri"/>
                <a:cs typeface="Calibri"/>
              </a:rPr>
              <a:t>المنتديات </a:t>
            </a:r>
            <a:r>
              <a:rPr lang="x-none" sz="2000" b="1" dirty="0">
                <a:latin typeface="Calibri"/>
                <a:cs typeface="Calibri"/>
              </a:rPr>
              <a:t>التعليمية</a:t>
            </a:r>
          </a:p>
          <a:p>
            <a:pPr algn="r" rtl="1"/>
            <a:r>
              <a:rPr lang="ar-SA" sz="2000" b="1" dirty="0">
                <a:latin typeface="Calibri"/>
                <a:cs typeface="Calibri"/>
              </a:rPr>
              <a:t>* </a:t>
            </a:r>
            <a:r>
              <a:rPr lang="x-none" sz="2000" b="1">
                <a:latin typeface="Calibri"/>
                <a:cs typeface="Calibri"/>
              </a:rPr>
              <a:t>محتوى </a:t>
            </a:r>
            <a:r>
              <a:rPr lang="x-none" sz="2000" b="1" dirty="0">
                <a:latin typeface="Calibri"/>
                <a:cs typeface="Calibri"/>
              </a:rPr>
              <a:t>التعليم الرقمي</a:t>
            </a:r>
          </a:p>
        </p:txBody>
      </p:sp>
      <p:sp>
        <p:nvSpPr>
          <p:cNvPr id="40" name="Right Brace 39"/>
          <p:cNvSpPr/>
          <p:nvPr/>
        </p:nvSpPr>
        <p:spPr>
          <a:xfrm>
            <a:off x="5621498" y="3212976"/>
            <a:ext cx="390662" cy="1383834"/>
          </a:xfrm>
          <a:prstGeom prst="rightBrace">
            <a:avLst/>
          </a:prstGeom>
          <a:noFill/>
          <a:ln w="28575">
            <a:solidFill>
              <a:srgbClr val="CACE2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Calibri"/>
              <a:cs typeface="Calibri"/>
            </a:endParaRPr>
          </a:p>
        </p:txBody>
      </p:sp>
      <p:sp>
        <p:nvSpPr>
          <p:cNvPr id="41" name="Rectangle 40"/>
          <p:cNvSpPr/>
          <p:nvPr/>
        </p:nvSpPr>
        <p:spPr>
          <a:xfrm>
            <a:off x="1937478" y="2842922"/>
            <a:ext cx="5984371" cy="2062103"/>
          </a:xfrm>
          <a:prstGeom prst="rect">
            <a:avLst/>
          </a:prstGeom>
        </p:spPr>
        <p:txBody>
          <a:bodyPr wrap="square">
            <a:spAutoFit/>
          </a:bodyPr>
          <a:lstStyle/>
          <a:p>
            <a:pPr algn="ctr" rtl="1"/>
            <a:r>
              <a:rPr lang="x-none" sz="3200" b="1" dirty="0">
                <a:solidFill>
                  <a:schemeClr val="bg1"/>
                </a:solidFill>
                <a:latin typeface="Calibri"/>
                <a:cs typeface="Calibri"/>
              </a:rPr>
              <a:t>تنتهج </a:t>
            </a:r>
            <a:r>
              <a:rPr lang="x-none" sz="3200" b="1" u="sng" dirty="0">
                <a:solidFill>
                  <a:srgbClr val="C00000"/>
                </a:solidFill>
                <a:latin typeface="Calibri"/>
                <a:cs typeface="Calibri"/>
              </a:rPr>
              <a:t>رؤية جديدة </a:t>
            </a:r>
            <a:r>
              <a:rPr lang="x-none" sz="3200" b="1" dirty="0">
                <a:solidFill>
                  <a:schemeClr val="bg1"/>
                </a:solidFill>
                <a:latin typeface="Calibri"/>
                <a:cs typeface="Calibri"/>
              </a:rPr>
              <a:t>لأدوار المتعلم تقوم على المسؤولية والقيادة الفردية الذاتية والتعلم الذاتي لتحقيق التقدم </a:t>
            </a:r>
            <a:r>
              <a:rPr lang="x-none" sz="3200" b="1">
                <a:solidFill>
                  <a:schemeClr val="bg1"/>
                </a:solidFill>
                <a:latin typeface="Calibri"/>
                <a:cs typeface="Calibri"/>
              </a:rPr>
              <a:t>الدراسي والنجاح الأكاديمي</a:t>
            </a:r>
            <a:endParaRPr lang="en-US" sz="3200" b="1" dirty="0">
              <a:solidFill>
                <a:schemeClr val="bg1"/>
              </a:solidFill>
              <a:latin typeface="Calibri"/>
              <a:cs typeface="Calibri"/>
            </a:endParaRPr>
          </a:p>
        </p:txBody>
      </p:sp>
      <p:sp>
        <p:nvSpPr>
          <p:cNvPr id="16" name="Rectangle 15"/>
          <p:cNvSpPr/>
          <p:nvPr/>
        </p:nvSpPr>
        <p:spPr>
          <a:xfrm>
            <a:off x="40652" y="204320"/>
            <a:ext cx="9071992" cy="617205"/>
          </a:xfrm>
          <a:prstGeom prst="rect">
            <a:avLst/>
          </a:prstGeom>
          <a:solidFill>
            <a:schemeClr val="accent5">
              <a:alpha val="43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17" name="TextBox 16"/>
          <p:cNvSpPr txBox="1"/>
          <p:nvPr/>
        </p:nvSpPr>
        <p:spPr>
          <a:xfrm>
            <a:off x="799708" y="282625"/>
            <a:ext cx="1705022" cy="461665"/>
          </a:xfrm>
          <a:prstGeom prst="rect">
            <a:avLst/>
          </a:prstGeom>
          <a:noFill/>
        </p:spPr>
        <p:txBody>
          <a:bodyPr wrap="none" rtlCol="0">
            <a:spAutoFit/>
          </a:bodyPr>
          <a:lstStyle/>
          <a:p>
            <a:pPr algn="ctr"/>
            <a:r>
              <a:rPr lang="x-none" sz="2400" b="1" dirty="0">
                <a:solidFill>
                  <a:schemeClr val="bg1">
                    <a:lumMod val="75000"/>
                  </a:schemeClr>
                </a:solidFill>
                <a:latin typeface="Calibri"/>
                <a:cs typeface="Calibri"/>
              </a:rPr>
              <a:t>التعلم </a:t>
            </a:r>
            <a:r>
              <a:rPr lang="ar-SA" sz="2400" b="1" dirty="0">
                <a:solidFill>
                  <a:schemeClr val="bg1">
                    <a:lumMod val="75000"/>
                  </a:schemeClr>
                </a:solidFill>
                <a:latin typeface="Calibri"/>
                <a:cs typeface="Calibri"/>
              </a:rPr>
              <a:t>المدمج </a:t>
            </a:r>
            <a:endParaRPr lang="en-US" b="1" dirty="0">
              <a:solidFill>
                <a:schemeClr val="bg1">
                  <a:lumMod val="75000"/>
                </a:schemeClr>
              </a:solidFill>
              <a:latin typeface="Calibri"/>
              <a:cs typeface="Calibri"/>
            </a:endParaRPr>
          </a:p>
        </p:txBody>
      </p:sp>
      <p:grpSp>
        <p:nvGrpSpPr>
          <p:cNvPr id="20" name="Group 9"/>
          <p:cNvGrpSpPr>
            <a:grpSpLocks/>
          </p:cNvGrpSpPr>
          <p:nvPr/>
        </p:nvGrpSpPr>
        <p:grpSpPr bwMode="auto">
          <a:xfrm>
            <a:off x="107504" y="188640"/>
            <a:ext cx="647700" cy="454025"/>
            <a:chOff x="0" y="0"/>
            <a:chExt cx="408" cy="286"/>
          </a:xfrm>
        </p:grpSpPr>
        <p:sp>
          <p:nvSpPr>
            <p:cNvPr id="21"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sp>
          <p:nvSpPr>
            <p:cNvPr id="22"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grpSp>
      <p:sp>
        <p:nvSpPr>
          <p:cNvPr id="2" name="Rectangle 1"/>
          <p:cNvSpPr/>
          <p:nvPr/>
        </p:nvSpPr>
        <p:spPr>
          <a:xfrm>
            <a:off x="5621498" y="282625"/>
            <a:ext cx="3246262" cy="461665"/>
          </a:xfrm>
          <a:prstGeom prst="rect">
            <a:avLst/>
          </a:prstGeom>
        </p:spPr>
        <p:txBody>
          <a:bodyPr wrap="none">
            <a:spAutoFit/>
          </a:bodyPr>
          <a:lstStyle/>
          <a:p>
            <a:pPr algn="r"/>
            <a:r>
              <a:rPr lang="ar-EG" sz="2400" b="1" dirty="0">
                <a:solidFill>
                  <a:schemeClr val="bg1"/>
                </a:solidFill>
                <a:latin typeface="Calibri"/>
                <a:cs typeface="Calibri"/>
              </a:rPr>
              <a:t>أمثلة تطبيق التعلم المدمج</a:t>
            </a:r>
            <a:endParaRPr lang="en-US" sz="2400" dirty="0">
              <a:solidFill>
                <a:schemeClr val="bg1"/>
              </a:solidFill>
              <a:latin typeface="Calibri"/>
              <a:cs typeface="Calibri"/>
            </a:endParaRPr>
          </a:p>
        </p:txBody>
      </p:sp>
    </p:spTree>
    <p:custDataLst>
      <p:tags r:id="rId1"/>
    </p:custDataLst>
    <p:extLst>
      <p:ext uri="{BB962C8B-B14F-4D97-AF65-F5344CB8AC3E}">
        <p14:creationId xmlns:p14="http://schemas.microsoft.com/office/powerpoint/2010/main" val="369598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52"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Scale>
                                      <p:cBhvr>
                                        <p:cTn id="17" dur="15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500" decel="50000" fill="hold">
                                          <p:stCondLst>
                                            <p:cond delay="0"/>
                                          </p:stCondLst>
                                        </p:cTn>
                                        <p:tgtEl>
                                          <p:spTgt spid="19"/>
                                        </p:tgtEl>
                                        <p:attrNameLst>
                                          <p:attrName>ppt_x</p:attrName>
                                          <p:attrName>ppt_y</p:attrName>
                                        </p:attrNameLst>
                                      </p:cBhvr>
                                    </p:animMotion>
                                    <p:animEffect transition="in" filter="fade">
                                      <p:cBhvr>
                                        <p:cTn id="19" dur="1500"/>
                                        <p:tgtEl>
                                          <p:spTgt spid="19"/>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Scale>
                                      <p:cBhvr>
                                        <p:cTn id="22" dur="150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500" decel="50000" fill="hold">
                                          <p:stCondLst>
                                            <p:cond delay="0"/>
                                          </p:stCondLst>
                                        </p:cTn>
                                        <p:tgtEl>
                                          <p:spTgt spid="38"/>
                                        </p:tgtEl>
                                        <p:attrNameLst>
                                          <p:attrName>ppt_x</p:attrName>
                                          <p:attrName>ppt_y</p:attrName>
                                        </p:attrNameLst>
                                      </p:cBhvr>
                                    </p:animMotion>
                                    <p:animEffect transition="in" filter="fade">
                                      <p:cBhvr>
                                        <p:cTn id="24" dur="1500"/>
                                        <p:tgtEl>
                                          <p:spTgt spid="38"/>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750"/>
                                        <p:tgtEl>
                                          <p:spTgt spid="40"/>
                                        </p:tgtEl>
                                      </p:cBhvr>
                                    </p:animEffect>
                                  </p:childTnLst>
                                </p:cTn>
                              </p:par>
                            </p:childTnLst>
                          </p:cTn>
                        </p:par>
                        <p:par>
                          <p:cTn id="29" fill="hold">
                            <p:stCondLst>
                              <p:cond delay="3250"/>
                            </p:stCondLst>
                            <p:childTnLst>
                              <p:par>
                                <p:cTn id="30" presetID="10"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9"/>
                                        </p:tgtEl>
                                      </p:cBhvr>
                                    </p:animEffect>
                                    <p:set>
                                      <p:cBhvr>
                                        <p:cTn id="40" dur="1" fill="hold">
                                          <p:stCondLst>
                                            <p:cond delay="499"/>
                                          </p:stCondLst>
                                        </p:cTn>
                                        <p:tgtEl>
                                          <p:spTgt spid="19"/>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38"/>
                                        </p:tgtEl>
                                      </p:cBhvr>
                                    </p:animEffect>
                                    <p:set>
                                      <p:cBhvr>
                                        <p:cTn id="43" dur="1" fill="hold">
                                          <p:stCondLst>
                                            <p:cond delay="499"/>
                                          </p:stCondLst>
                                        </p:cTn>
                                        <p:tgtEl>
                                          <p:spTgt spid="38"/>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40"/>
                                        </p:tgtEl>
                                      </p:cBhvr>
                                    </p:animEffect>
                                    <p:set>
                                      <p:cBhvr>
                                        <p:cTn id="46" dur="1" fill="hold">
                                          <p:stCondLst>
                                            <p:cond delay="499"/>
                                          </p:stCondLst>
                                        </p:cTn>
                                        <p:tgtEl>
                                          <p:spTgt spid="40"/>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39"/>
                                        </p:tgtEl>
                                      </p:cBhvr>
                                    </p:animEffect>
                                    <p:set>
                                      <p:cBhvr>
                                        <p:cTn id="49" dur="1" fill="hold">
                                          <p:stCondLst>
                                            <p:cond delay="499"/>
                                          </p:stCondLst>
                                        </p:cTn>
                                        <p:tgtEl>
                                          <p:spTgt spid="39"/>
                                        </p:tgtEl>
                                        <p:attrNameLst>
                                          <p:attrName>style.visibility</p:attrName>
                                        </p:attrNameLst>
                                      </p:cBhvr>
                                      <p:to>
                                        <p:strVal val="hidden"/>
                                      </p:to>
                                    </p:set>
                                  </p:childTnLst>
                                </p:cTn>
                              </p:par>
                            </p:childTnLst>
                          </p:cTn>
                        </p:par>
                        <p:par>
                          <p:cTn id="50" fill="hold">
                            <p:stCondLst>
                              <p:cond delay="500"/>
                            </p:stCondLst>
                            <p:childTnLst>
                              <p:par>
                                <p:cTn id="51" presetID="10" presetClass="exit" presetSubtype="0" fill="hold" grpId="1" nodeType="afterEffect">
                                  <p:stCondLst>
                                    <p:cond delay="0"/>
                                  </p:stCondLst>
                                  <p:childTnLst>
                                    <p:animEffect transition="out" filter="fade">
                                      <p:cBhvr>
                                        <p:cTn id="52" dur="500"/>
                                        <p:tgtEl>
                                          <p:spTgt spid="14"/>
                                        </p:tgtEl>
                                      </p:cBhvr>
                                    </p:animEffect>
                                    <p:set>
                                      <p:cBhvr>
                                        <p:cTn id="53" dur="1" fill="hold">
                                          <p:stCondLst>
                                            <p:cond delay="499"/>
                                          </p:stCondLst>
                                        </p:cTn>
                                        <p:tgtEl>
                                          <p:spTgt spid="14"/>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41">
                                            <p:txEl>
                                              <p:pRg st="0" end="0"/>
                                            </p:txEl>
                                          </p:spTgt>
                                        </p:tgtEl>
                                        <p:attrNameLst>
                                          <p:attrName>style.visibility</p:attrName>
                                        </p:attrNameLst>
                                      </p:cBhvr>
                                      <p:to>
                                        <p:strVal val="visible"/>
                                      </p:to>
                                    </p:set>
                                    <p:anim calcmode="lin" valueType="num">
                                      <p:cBhvr additive="base">
                                        <p:cTn id="58"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Graphic spid="18" grpId="0">
        <p:bldAsOne/>
      </p:bldGraphic>
      <p:bldGraphic spid="18" grpId="1">
        <p:bldAsOne/>
      </p:bldGraphic>
      <p:bldP spid="19" grpId="0"/>
      <p:bldP spid="19" grpId="1"/>
      <p:bldP spid="38" grpId="0"/>
      <p:bldP spid="38" grpId="1"/>
      <p:bldP spid="39" grpId="0"/>
      <p:bldP spid="39" grpId="1"/>
      <p:bldP spid="40" grpId="0" animBg="1"/>
      <p:bldP spid="40" grpId="1" animBg="1"/>
      <p:bldP spid="41"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213322" y="2760264"/>
            <a:ext cx="3816424" cy="1384995"/>
          </a:xfrm>
          <a:prstGeom prst="rect">
            <a:avLst/>
          </a:prstGeom>
        </p:spPr>
        <p:txBody>
          <a:bodyPr wrap="square">
            <a:spAutoFit/>
          </a:bodyPr>
          <a:lstStyle/>
          <a:p>
            <a:pPr algn="ctr" rtl="1"/>
            <a:r>
              <a:rPr lang="x-none" sz="2800" b="1" dirty="0">
                <a:solidFill>
                  <a:schemeClr val="accent3">
                    <a:lumMod val="50000"/>
                  </a:schemeClr>
                </a:solidFill>
                <a:latin typeface="Calibri"/>
                <a:cs typeface="Calibri"/>
              </a:rPr>
              <a:t>بيئة التعلم الإلكترونية</a:t>
            </a:r>
          </a:p>
          <a:p>
            <a:pPr algn="ctr" rtl="1"/>
            <a:r>
              <a:rPr lang="en-US" sz="2800" b="1" dirty="0">
                <a:solidFill>
                  <a:schemeClr val="accent3">
                    <a:lumMod val="50000"/>
                  </a:schemeClr>
                </a:solidFill>
                <a:latin typeface="Calibri"/>
                <a:cs typeface="Calibri"/>
              </a:rPr>
              <a:t> Electronic</a:t>
            </a:r>
          </a:p>
          <a:p>
            <a:pPr algn="ctr" rtl="1"/>
            <a:r>
              <a:rPr lang="en-US" sz="2800" b="1" dirty="0">
                <a:solidFill>
                  <a:schemeClr val="accent3">
                    <a:lumMod val="50000"/>
                  </a:schemeClr>
                </a:solidFill>
                <a:latin typeface="Calibri"/>
                <a:cs typeface="Calibri"/>
              </a:rPr>
              <a:t> Learning Environment</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498" y="1889139"/>
            <a:ext cx="4977253" cy="3484077"/>
          </a:xfrm>
          <a:prstGeom prst="rect">
            <a:avLst/>
          </a:prstGeom>
        </p:spPr>
      </p:pic>
      <p:sp>
        <p:nvSpPr>
          <p:cNvPr id="10" name="TextBox 9"/>
          <p:cNvSpPr txBox="1"/>
          <p:nvPr/>
        </p:nvSpPr>
        <p:spPr>
          <a:xfrm>
            <a:off x="740117" y="282625"/>
            <a:ext cx="2247514" cy="461665"/>
          </a:xfrm>
          <a:prstGeom prst="rect">
            <a:avLst/>
          </a:prstGeom>
          <a:noFill/>
        </p:spPr>
        <p:txBody>
          <a:bodyPr wrap="none" rtlCol="0">
            <a:spAutoFit/>
          </a:bodyPr>
          <a:lstStyle/>
          <a:p>
            <a:pPr algn="ctr"/>
            <a:r>
              <a:rPr lang="x-none" sz="2400" b="1" dirty="0">
                <a:solidFill>
                  <a:schemeClr val="bg1">
                    <a:lumMod val="75000"/>
                  </a:schemeClr>
                </a:solidFill>
                <a:latin typeface="Calibri"/>
                <a:cs typeface="Calibri"/>
              </a:rPr>
              <a:t>التعلم </a:t>
            </a:r>
            <a:r>
              <a:rPr lang="ar-SA" sz="2400" b="1" dirty="0">
                <a:solidFill>
                  <a:schemeClr val="bg1">
                    <a:lumMod val="75000"/>
                  </a:schemeClr>
                </a:solidFill>
                <a:latin typeface="Calibri"/>
                <a:cs typeface="Calibri"/>
              </a:rPr>
              <a:t>الالكتروني</a:t>
            </a:r>
            <a:endParaRPr lang="en-US" b="1" dirty="0">
              <a:solidFill>
                <a:schemeClr val="bg1">
                  <a:lumMod val="75000"/>
                </a:schemeClr>
              </a:solidFill>
              <a:latin typeface="Calibri"/>
              <a:cs typeface="Calibri"/>
            </a:endParaRPr>
          </a:p>
        </p:txBody>
      </p:sp>
      <p:grpSp>
        <p:nvGrpSpPr>
          <p:cNvPr id="12" name="Group 9"/>
          <p:cNvGrpSpPr>
            <a:grpSpLocks/>
          </p:cNvGrpSpPr>
          <p:nvPr/>
        </p:nvGrpSpPr>
        <p:grpSpPr bwMode="auto">
          <a:xfrm>
            <a:off x="107504" y="188640"/>
            <a:ext cx="647700" cy="454025"/>
            <a:chOff x="0" y="0"/>
            <a:chExt cx="408" cy="286"/>
          </a:xfrm>
        </p:grpSpPr>
        <p:sp>
          <p:nvSpPr>
            <p:cNvPr id="13"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sp>
          <p:nvSpPr>
            <p:cNvPr id="14"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grpSp>
    </p:spTree>
    <p:custDataLst>
      <p:tags r:id="rId1"/>
    </p:custDataLst>
    <p:extLst>
      <p:ext uri="{BB962C8B-B14F-4D97-AF65-F5344CB8AC3E}">
        <p14:creationId xmlns:p14="http://schemas.microsoft.com/office/powerpoint/2010/main" val="35796749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347864" y="1772816"/>
            <a:ext cx="4464496" cy="4005064"/>
            <a:chOff x="4716016" y="1772816"/>
            <a:chExt cx="4464496" cy="4005064"/>
          </a:xfrm>
        </p:grpSpPr>
        <p:pic>
          <p:nvPicPr>
            <p:cNvPr id="5" name="Female 1"/>
            <p:cNvPicPr>
              <a:picLocks noChangeAspect="1"/>
            </p:cNvPicPr>
            <p:nvPr>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7278774" y="2348880"/>
              <a:ext cx="1901738" cy="3429000"/>
            </a:xfrm>
            <a:prstGeom prst="rect">
              <a:avLst/>
            </a:prstGeom>
            <a:effectLst>
              <a:outerShdw blurRad="50800" dist="38100" dir="2700000" algn="tl" rotWithShape="0">
                <a:prstClr val="black">
                  <a:alpha val="40000"/>
                </a:prstClr>
              </a:outerShdw>
            </a:effectLst>
          </p:spPr>
        </p:pic>
        <p:sp>
          <p:nvSpPr>
            <p:cNvPr id="6" name="Rounded Rectangular Callout 5"/>
            <p:cNvSpPr/>
            <p:nvPr/>
          </p:nvSpPr>
          <p:spPr>
            <a:xfrm>
              <a:off x="4716016" y="1772816"/>
              <a:ext cx="2736304" cy="1656184"/>
            </a:xfrm>
            <a:prstGeom prst="wedgeRoundRectCallout">
              <a:avLst>
                <a:gd name="adj1" fmla="val 64832"/>
                <a:gd name="adj2" fmla="val 21958"/>
                <a:gd name="adj3" fmla="val 16667"/>
              </a:avLst>
            </a:prstGeom>
            <a:solidFill>
              <a:schemeClr val="accent6">
                <a:lumMod val="75000"/>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r>
                <a:rPr lang="x-none" sz="2000" b="1" dirty="0">
                  <a:latin typeface="Calibri"/>
                  <a:cs typeface="Calibri"/>
                </a:rPr>
                <a:t>ماذا يقصد ببيئات التعلم الالكتروني ؟</a:t>
              </a:r>
              <a:endParaRPr lang="en-US" sz="2000" b="1" dirty="0">
                <a:latin typeface="Calibri"/>
                <a:cs typeface="Calibri"/>
              </a:endParaRPr>
            </a:p>
          </p:txBody>
        </p:sp>
      </p:grpSp>
      <p:pic>
        <p:nvPicPr>
          <p:cNvPr id="18" name="s5bcc18a133e4011a095b76bfc868e8d"/>
          <p:cNvPicPr>
            <a:picLocks/>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flipH="1">
            <a:off x="2195736" y="2492896"/>
            <a:ext cx="984756" cy="3429000"/>
          </a:xfrm>
          <a:prstGeom prst="rect">
            <a:avLst/>
          </a:prstGeom>
          <a:effectLst>
            <a:outerShdw blurRad="50800" dist="38100" dir="2700000" algn="tl" rotWithShape="0">
              <a:prstClr val="black">
                <a:alpha val="40000"/>
              </a:prstClr>
            </a:outerShdw>
          </a:effectLst>
        </p:spPr>
      </p:pic>
      <p:grpSp>
        <p:nvGrpSpPr>
          <p:cNvPr id="21" name="Group 20"/>
          <p:cNvGrpSpPr/>
          <p:nvPr/>
        </p:nvGrpSpPr>
        <p:grpSpPr>
          <a:xfrm>
            <a:off x="1619672" y="1700808"/>
            <a:ext cx="4353668" cy="4248472"/>
            <a:chOff x="1154436" y="1683498"/>
            <a:chExt cx="4353668" cy="4248472"/>
          </a:xfrm>
        </p:grpSpPr>
        <p:sp>
          <p:nvSpPr>
            <p:cNvPr id="9" name="Rounded Rectangular Callout 8"/>
            <p:cNvSpPr/>
            <p:nvPr/>
          </p:nvSpPr>
          <p:spPr>
            <a:xfrm>
              <a:off x="2339752" y="1683498"/>
              <a:ext cx="3168352" cy="1710882"/>
            </a:xfrm>
            <a:prstGeom prst="wedgeRoundRectCallout">
              <a:avLst>
                <a:gd name="adj1" fmla="val -67644"/>
                <a:gd name="adj2" fmla="val 22615"/>
                <a:gd name="adj3" fmla="val 16667"/>
              </a:avLst>
            </a:prstGeom>
            <a:solidFill>
              <a:schemeClr val="accent6">
                <a:lumMod val="75000"/>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r>
                <a:rPr lang="x-none" sz="2000" b="1" dirty="0">
                  <a:latin typeface="Calibri"/>
                  <a:cs typeface="Calibri"/>
                </a:rPr>
                <a:t>عـدد من الحزم البرمــــــجــية التي تم تطــــويرها لتقـــوم بإدارة العمــليات المختلـــفة للتعلم </a:t>
              </a:r>
              <a:r>
                <a:rPr lang="x-none" sz="2000" b="1">
                  <a:latin typeface="Calibri"/>
                  <a:cs typeface="Calibri"/>
                </a:rPr>
                <a:t>الإلكتروني </a:t>
              </a:r>
              <a:r>
                <a:rPr lang="ar-SA" sz="2000" b="1" dirty="0">
                  <a:latin typeface="Calibri"/>
                  <a:cs typeface="Calibri"/>
                </a:rPr>
                <a:t>.</a:t>
              </a:r>
              <a:endParaRPr lang="x-none" sz="2000" b="1" dirty="0">
                <a:latin typeface="Calibri"/>
                <a:cs typeface="Calibri"/>
              </a:endParaRPr>
            </a:p>
          </p:txBody>
        </p:sp>
        <p:pic>
          <p:nvPicPr>
            <p:cNvPr id="19" name="Female 1"/>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flipH="1">
              <a:off x="1154436" y="2502970"/>
              <a:ext cx="1275529" cy="3429000"/>
            </a:xfrm>
            <a:prstGeom prst="rect">
              <a:avLst/>
            </a:prstGeom>
            <a:effectLst>
              <a:outerShdw blurRad="50800" dist="38100" dir="2700000" algn="tl" rotWithShape="0">
                <a:prstClr val="black">
                  <a:alpha val="40000"/>
                </a:prstClr>
              </a:outerShdw>
            </a:effectLst>
          </p:spPr>
        </p:pic>
      </p:grpSp>
      <p:pic>
        <p:nvPicPr>
          <p:cNvPr id="22" name="s7c3f64e6e5241eaae9b7be614d468bb"/>
          <p:cNvPicPr>
            <a:picLocks/>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6084168" y="2276872"/>
            <a:ext cx="984756" cy="3429000"/>
          </a:xfrm>
          <a:prstGeom prst="rect">
            <a:avLst/>
          </a:prstGeom>
          <a:effectLst>
            <a:outerShdw blurRad="50800" dist="38100" dir="2700000" algn="tl" rotWithShape="0">
              <a:prstClr val="black">
                <a:alpha val="40000"/>
              </a:prstClr>
            </a:outerShdw>
          </a:effectLst>
        </p:spPr>
      </p:pic>
      <p:sp>
        <p:nvSpPr>
          <p:cNvPr id="29" name="Rectangle 28"/>
          <p:cNvSpPr/>
          <p:nvPr/>
        </p:nvSpPr>
        <p:spPr>
          <a:xfrm>
            <a:off x="3275856" y="940001"/>
            <a:ext cx="4134465" cy="584776"/>
          </a:xfrm>
          <a:prstGeom prst="rect">
            <a:avLst/>
          </a:prstGeom>
        </p:spPr>
        <p:txBody>
          <a:bodyPr wrap="none">
            <a:spAutoFit/>
          </a:bodyPr>
          <a:lstStyle/>
          <a:p>
            <a:r>
              <a:rPr lang="x-none" sz="3200" b="1" dirty="0">
                <a:solidFill>
                  <a:schemeClr val="accent3">
                    <a:lumMod val="75000"/>
                  </a:schemeClr>
                </a:solidFill>
                <a:latin typeface="Calibri"/>
                <a:cs typeface="Calibri"/>
              </a:rPr>
              <a:t>بيئات التعـلُّم الإلكترونية</a:t>
            </a:r>
            <a:endParaRPr lang="en-US" sz="3200" dirty="0">
              <a:solidFill>
                <a:schemeClr val="accent3">
                  <a:lumMod val="75000"/>
                </a:schemeClr>
              </a:solidFill>
              <a:latin typeface="Calibri"/>
              <a:cs typeface="Calibri"/>
            </a:endParaRPr>
          </a:p>
        </p:txBody>
      </p:sp>
      <p:sp>
        <p:nvSpPr>
          <p:cNvPr id="17" name="Rectangle 16"/>
          <p:cNvSpPr/>
          <p:nvPr/>
        </p:nvSpPr>
        <p:spPr>
          <a:xfrm>
            <a:off x="40652" y="204320"/>
            <a:ext cx="9071992" cy="617205"/>
          </a:xfrm>
          <a:prstGeom prst="rect">
            <a:avLst/>
          </a:prstGeom>
          <a:solidFill>
            <a:schemeClr val="accent5">
              <a:alpha val="43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23" name="TextBox 22"/>
          <p:cNvSpPr txBox="1"/>
          <p:nvPr/>
        </p:nvSpPr>
        <p:spPr>
          <a:xfrm>
            <a:off x="5727836" y="305994"/>
            <a:ext cx="2953053" cy="461665"/>
          </a:xfrm>
          <a:prstGeom prst="rect">
            <a:avLst/>
          </a:prstGeom>
          <a:noFill/>
        </p:spPr>
        <p:txBody>
          <a:bodyPr wrap="none" rtlCol="0">
            <a:spAutoFit/>
          </a:bodyPr>
          <a:lstStyle/>
          <a:p>
            <a:pPr algn="ctr" rtl="1"/>
            <a:r>
              <a:rPr lang="x-none" sz="2400" b="1" dirty="0">
                <a:solidFill>
                  <a:schemeClr val="accent3">
                    <a:lumMod val="50000"/>
                  </a:schemeClr>
                </a:solidFill>
                <a:latin typeface="Calibri"/>
                <a:cs typeface="Calibri"/>
              </a:rPr>
              <a:t>مفهوم بيئة التعلم الإلكترونية</a:t>
            </a:r>
          </a:p>
        </p:txBody>
      </p:sp>
      <p:sp>
        <p:nvSpPr>
          <p:cNvPr id="30" name="TextBox 29"/>
          <p:cNvSpPr txBox="1"/>
          <p:nvPr/>
        </p:nvSpPr>
        <p:spPr>
          <a:xfrm>
            <a:off x="740117" y="282625"/>
            <a:ext cx="2247514" cy="461665"/>
          </a:xfrm>
          <a:prstGeom prst="rect">
            <a:avLst/>
          </a:prstGeom>
          <a:noFill/>
        </p:spPr>
        <p:txBody>
          <a:bodyPr wrap="none" rtlCol="0">
            <a:spAutoFit/>
          </a:bodyPr>
          <a:lstStyle/>
          <a:p>
            <a:pPr algn="ctr"/>
            <a:r>
              <a:rPr lang="x-none" sz="2400" b="1" dirty="0">
                <a:solidFill>
                  <a:schemeClr val="bg1">
                    <a:lumMod val="75000"/>
                  </a:schemeClr>
                </a:solidFill>
                <a:latin typeface="Calibri"/>
                <a:cs typeface="Calibri"/>
              </a:rPr>
              <a:t>التعلم </a:t>
            </a:r>
            <a:r>
              <a:rPr lang="ar-SA" sz="2400" b="1" dirty="0">
                <a:solidFill>
                  <a:schemeClr val="bg1">
                    <a:lumMod val="75000"/>
                  </a:schemeClr>
                </a:solidFill>
                <a:latin typeface="Calibri"/>
                <a:cs typeface="Calibri"/>
              </a:rPr>
              <a:t>الالكتروني</a:t>
            </a:r>
            <a:endParaRPr lang="en-US" b="1" dirty="0">
              <a:solidFill>
                <a:schemeClr val="bg1">
                  <a:lumMod val="75000"/>
                </a:schemeClr>
              </a:solidFill>
              <a:latin typeface="Calibri"/>
              <a:cs typeface="Calibri"/>
            </a:endParaRPr>
          </a:p>
        </p:txBody>
      </p:sp>
      <p:grpSp>
        <p:nvGrpSpPr>
          <p:cNvPr id="31" name="Group 9"/>
          <p:cNvGrpSpPr>
            <a:grpSpLocks/>
          </p:cNvGrpSpPr>
          <p:nvPr/>
        </p:nvGrpSpPr>
        <p:grpSpPr bwMode="auto">
          <a:xfrm>
            <a:off x="107504" y="188640"/>
            <a:ext cx="647700" cy="454025"/>
            <a:chOff x="0" y="0"/>
            <a:chExt cx="408" cy="286"/>
          </a:xfrm>
        </p:grpSpPr>
        <p:sp>
          <p:nvSpPr>
            <p:cNvPr id="32"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sp>
          <p:nvSpPr>
            <p:cNvPr id="33"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grpSp>
    </p:spTree>
    <p:custDataLst>
      <p:tags r:id="rId1"/>
    </p:custDataLst>
    <p:extLst>
      <p:ext uri="{BB962C8B-B14F-4D97-AF65-F5344CB8AC3E}">
        <p14:creationId xmlns:p14="http://schemas.microsoft.com/office/powerpoint/2010/main" val="68169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275855" y="1232388"/>
            <a:ext cx="4134465" cy="584776"/>
          </a:xfrm>
          <a:prstGeom prst="rect">
            <a:avLst/>
          </a:prstGeom>
        </p:spPr>
        <p:txBody>
          <a:bodyPr wrap="none">
            <a:spAutoFit/>
          </a:bodyPr>
          <a:lstStyle/>
          <a:p>
            <a:r>
              <a:rPr lang="x-none" sz="3200" b="1" dirty="0">
                <a:solidFill>
                  <a:schemeClr val="accent3">
                    <a:lumMod val="75000"/>
                  </a:schemeClr>
                </a:solidFill>
                <a:latin typeface="Calibri"/>
                <a:cs typeface="Calibri"/>
              </a:rPr>
              <a:t>بيئات التعـلُّم الإلكترونية</a:t>
            </a:r>
            <a:endParaRPr lang="en-US" sz="3200" dirty="0">
              <a:solidFill>
                <a:schemeClr val="accent3">
                  <a:lumMod val="75000"/>
                </a:schemeClr>
              </a:solidFill>
              <a:latin typeface="Calibri"/>
              <a:cs typeface="Calibri"/>
            </a:endParaRPr>
          </a:p>
        </p:txBody>
      </p:sp>
      <p:sp>
        <p:nvSpPr>
          <p:cNvPr id="11" name="Rectangle 10"/>
          <p:cNvSpPr/>
          <p:nvPr/>
        </p:nvSpPr>
        <p:spPr>
          <a:xfrm>
            <a:off x="467867" y="2276872"/>
            <a:ext cx="8046317" cy="1200328"/>
          </a:xfrm>
          <a:prstGeom prst="rect">
            <a:avLst/>
          </a:prstGeom>
        </p:spPr>
        <p:txBody>
          <a:bodyPr wrap="square">
            <a:spAutoFit/>
          </a:bodyPr>
          <a:lstStyle/>
          <a:p>
            <a:pPr algn="r" rtl="1"/>
            <a:r>
              <a:rPr lang="x-none" sz="2400" b="1" dirty="0">
                <a:solidFill>
                  <a:schemeClr val="accent6">
                    <a:lumMod val="75000"/>
                  </a:schemeClr>
                </a:solidFill>
                <a:latin typeface="Calibri"/>
                <a:cs typeface="Calibri"/>
              </a:rPr>
              <a:t>ومن المصطلحات التي تستخدم معها: </a:t>
            </a:r>
          </a:p>
          <a:p>
            <a:pPr marL="342900" indent="-342900" algn="r" rtl="1">
              <a:buFont typeface="Arial" pitchFamily="34" charset="0"/>
              <a:buChar char="•"/>
            </a:pPr>
            <a:r>
              <a:rPr lang="x-none" sz="2400" b="1" dirty="0">
                <a:solidFill>
                  <a:schemeClr val="accent1">
                    <a:lumMod val="50000"/>
                  </a:schemeClr>
                </a:solidFill>
                <a:latin typeface="Calibri"/>
                <a:cs typeface="Calibri"/>
              </a:rPr>
              <a:t>بيئات التعلم الافتراضي </a:t>
            </a:r>
            <a:r>
              <a:rPr lang="en-US" sz="2400" b="1" dirty="0">
                <a:solidFill>
                  <a:schemeClr val="accent1">
                    <a:lumMod val="50000"/>
                  </a:schemeClr>
                </a:solidFill>
                <a:latin typeface="Calibri"/>
                <a:cs typeface="Calibri"/>
              </a:rPr>
              <a:t> Virtual Learning Environments    </a:t>
            </a:r>
            <a:endParaRPr lang="x-none" sz="2400" b="1" dirty="0">
              <a:solidFill>
                <a:schemeClr val="accent1">
                  <a:lumMod val="50000"/>
                </a:schemeClr>
              </a:solidFill>
              <a:latin typeface="Calibri"/>
              <a:cs typeface="Calibri"/>
            </a:endParaRPr>
          </a:p>
          <a:p>
            <a:pPr marL="342900" indent="-342900" algn="r" rtl="1">
              <a:buFont typeface="Arial" pitchFamily="34" charset="0"/>
              <a:buChar char="•"/>
            </a:pPr>
            <a:r>
              <a:rPr lang="x-none" sz="2400" b="1" dirty="0">
                <a:solidFill>
                  <a:schemeClr val="accent1">
                    <a:lumMod val="50000"/>
                  </a:schemeClr>
                </a:solidFill>
                <a:latin typeface="Calibri"/>
                <a:cs typeface="Calibri"/>
              </a:rPr>
              <a:t>بيئات التعـلم المباشر</a:t>
            </a:r>
            <a:r>
              <a:rPr lang="en-US" sz="2400" b="1" dirty="0">
                <a:solidFill>
                  <a:schemeClr val="accent1">
                    <a:lumMod val="50000"/>
                  </a:schemeClr>
                </a:solidFill>
                <a:latin typeface="Calibri"/>
                <a:cs typeface="Calibri"/>
              </a:rPr>
              <a:t> Online Learning Environments           </a:t>
            </a:r>
            <a:r>
              <a:rPr lang="x-none" sz="2400" b="1" dirty="0">
                <a:solidFill>
                  <a:schemeClr val="accent1">
                    <a:lumMod val="50000"/>
                  </a:schemeClr>
                </a:solidFill>
                <a:latin typeface="Calibri"/>
                <a:cs typeface="Calibri"/>
              </a:rPr>
              <a:t> </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7624" y="3783916"/>
            <a:ext cx="6840760" cy="2606804"/>
          </a:xfrm>
          <a:prstGeom prst="rect">
            <a:avLst/>
          </a:prstGeom>
        </p:spPr>
      </p:pic>
      <p:sp>
        <p:nvSpPr>
          <p:cNvPr id="13" name="Rectangle 12"/>
          <p:cNvSpPr/>
          <p:nvPr/>
        </p:nvSpPr>
        <p:spPr>
          <a:xfrm>
            <a:off x="40652" y="204320"/>
            <a:ext cx="9071992" cy="617205"/>
          </a:xfrm>
          <a:prstGeom prst="rect">
            <a:avLst/>
          </a:prstGeom>
          <a:solidFill>
            <a:schemeClr val="accent5">
              <a:alpha val="43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14" name="TextBox 13"/>
          <p:cNvSpPr txBox="1"/>
          <p:nvPr/>
        </p:nvSpPr>
        <p:spPr>
          <a:xfrm>
            <a:off x="5727836" y="305994"/>
            <a:ext cx="2953053" cy="461665"/>
          </a:xfrm>
          <a:prstGeom prst="rect">
            <a:avLst/>
          </a:prstGeom>
          <a:noFill/>
        </p:spPr>
        <p:txBody>
          <a:bodyPr wrap="none" rtlCol="0">
            <a:spAutoFit/>
          </a:bodyPr>
          <a:lstStyle/>
          <a:p>
            <a:pPr algn="ctr" rtl="1"/>
            <a:r>
              <a:rPr lang="x-none" sz="2400" b="1" dirty="0">
                <a:solidFill>
                  <a:schemeClr val="accent3">
                    <a:lumMod val="50000"/>
                  </a:schemeClr>
                </a:solidFill>
                <a:latin typeface="Calibri"/>
                <a:cs typeface="Calibri"/>
              </a:rPr>
              <a:t>مفهوم بيئة التعلم الإلكترونية</a:t>
            </a:r>
          </a:p>
        </p:txBody>
      </p:sp>
      <p:sp>
        <p:nvSpPr>
          <p:cNvPr id="15" name="TextBox 14"/>
          <p:cNvSpPr txBox="1"/>
          <p:nvPr/>
        </p:nvSpPr>
        <p:spPr>
          <a:xfrm>
            <a:off x="740117" y="282625"/>
            <a:ext cx="2247514" cy="461665"/>
          </a:xfrm>
          <a:prstGeom prst="rect">
            <a:avLst/>
          </a:prstGeom>
          <a:noFill/>
        </p:spPr>
        <p:txBody>
          <a:bodyPr wrap="none" rtlCol="0">
            <a:spAutoFit/>
          </a:bodyPr>
          <a:lstStyle/>
          <a:p>
            <a:pPr algn="ctr"/>
            <a:r>
              <a:rPr lang="x-none" sz="2400" b="1" dirty="0">
                <a:solidFill>
                  <a:schemeClr val="bg1">
                    <a:lumMod val="75000"/>
                  </a:schemeClr>
                </a:solidFill>
                <a:latin typeface="Calibri"/>
                <a:cs typeface="Calibri"/>
              </a:rPr>
              <a:t>التعلم </a:t>
            </a:r>
            <a:r>
              <a:rPr lang="ar-SA" sz="2400" b="1" dirty="0">
                <a:solidFill>
                  <a:schemeClr val="bg1">
                    <a:lumMod val="75000"/>
                  </a:schemeClr>
                </a:solidFill>
                <a:latin typeface="Calibri"/>
                <a:cs typeface="Calibri"/>
              </a:rPr>
              <a:t>الالكتروني</a:t>
            </a:r>
            <a:endParaRPr lang="en-US" b="1" dirty="0">
              <a:solidFill>
                <a:schemeClr val="bg1">
                  <a:lumMod val="75000"/>
                </a:schemeClr>
              </a:solidFill>
              <a:latin typeface="Calibri"/>
              <a:cs typeface="Calibri"/>
            </a:endParaRPr>
          </a:p>
        </p:txBody>
      </p:sp>
      <p:grpSp>
        <p:nvGrpSpPr>
          <p:cNvPr id="16" name="Group 9"/>
          <p:cNvGrpSpPr>
            <a:grpSpLocks/>
          </p:cNvGrpSpPr>
          <p:nvPr/>
        </p:nvGrpSpPr>
        <p:grpSpPr bwMode="auto">
          <a:xfrm>
            <a:off x="107504" y="188640"/>
            <a:ext cx="647700" cy="454025"/>
            <a:chOff x="0" y="0"/>
            <a:chExt cx="408" cy="286"/>
          </a:xfrm>
        </p:grpSpPr>
        <p:sp>
          <p:nvSpPr>
            <p:cNvPr id="17"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sp>
          <p:nvSpPr>
            <p:cNvPr id="18"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grpSp>
    </p:spTree>
    <p:custDataLst>
      <p:tags r:id="rId1"/>
    </p:custDataLst>
    <p:extLst>
      <p:ext uri="{BB962C8B-B14F-4D97-AF65-F5344CB8AC3E}">
        <p14:creationId xmlns:p14="http://schemas.microsoft.com/office/powerpoint/2010/main" val="427696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275855" y="1232388"/>
            <a:ext cx="4134465" cy="584776"/>
          </a:xfrm>
          <a:prstGeom prst="rect">
            <a:avLst/>
          </a:prstGeom>
        </p:spPr>
        <p:txBody>
          <a:bodyPr wrap="none">
            <a:spAutoFit/>
          </a:bodyPr>
          <a:lstStyle/>
          <a:p>
            <a:r>
              <a:rPr lang="x-none" sz="3200" b="1" dirty="0">
                <a:solidFill>
                  <a:schemeClr val="accent3">
                    <a:lumMod val="75000"/>
                  </a:schemeClr>
                </a:solidFill>
                <a:latin typeface="Calibri"/>
                <a:cs typeface="Calibri"/>
              </a:rPr>
              <a:t>بيئات التعـلُّم الإلكترونية</a:t>
            </a:r>
            <a:endParaRPr lang="en-US" sz="3200" dirty="0">
              <a:solidFill>
                <a:schemeClr val="accent3">
                  <a:lumMod val="75000"/>
                </a:schemeClr>
              </a:solidFill>
              <a:latin typeface="Calibri"/>
              <a:cs typeface="Calibri"/>
            </a:endParaRPr>
          </a:p>
        </p:txBody>
      </p:sp>
      <p:sp>
        <p:nvSpPr>
          <p:cNvPr id="11" name="Rectangle 10"/>
          <p:cNvSpPr/>
          <p:nvPr/>
        </p:nvSpPr>
        <p:spPr>
          <a:xfrm>
            <a:off x="887476" y="2060848"/>
            <a:ext cx="7830616" cy="671851"/>
          </a:xfrm>
          <a:prstGeom prst="rect">
            <a:avLst/>
          </a:prstGeom>
        </p:spPr>
        <p:txBody>
          <a:bodyPr wrap="square">
            <a:spAutoFit/>
          </a:bodyPr>
          <a:lstStyle/>
          <a:p>
            <a:pPr algn="ctr" rtl="1">
              <a:lnSpc>
                <a:spcPct val="150000"/>
              </a:lnSpc>
            </a:pPr>
            <a:r>
              <a:rPr lang="x-none" sz="2800" b="1" dirty="0">
                <a:solidFill>
                  <a:schemeClr val="accent6">
                    <a:lumMod val="75000"/>
                  </a:schemeClr>
                </a:solidFill>
                <a:latin typeface="Calibri"/>
                <a:cs typeface="Calibri"/>
              </a:rPr>
              <a:t>تعدّ بيئات ودودة وصديقة </a:t>
            </a:r>
            <a:r>
              <a:rPr lang="en-US" sz="2800" b="1" dirty="0">
                <a:solidFill>
                  <a:schemeClr val="accent6">
                    <a:lumMod val="75000"/>
                  </a:schemeClr>
                </a:solidFill>
                <a:latin typeface="Calibri"/>
                <a:cs typeface="Calibri"/>
              </a:rPr>
              <a:t>Friendly Environment</a:t>
            </a:r>
            <a:r>
              <a:rPr lang="x-none" sz="2800" b="1" dirty="0">
                <a:solidFill>
                  <a:schemeClr val="accent6">
                    <a:lumMod val="75000"/>
                  </a:schemeClr>
                </a:solidFill>
                <a:latin typeface="Calibri"/>
                <a:cs typeface="Calibri"/>
              </a:rPr>
              <a:t> :</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459" y="5206617"/>
            <a:ext cx="1634598" cy="1634598"/>
          </a:xfrm>
          <a:prstGeom prst="rect">
            <a:avLst/>
          </a:prstGeom>
        </p:spPr>
      </p:pic>
      <p:sp>
        <p:nvSpPr>
          <p:cNvPr id="14" name="Rectangle 13"/>
          <p:cNvSpPr/>
          <p:nvPr/>
        </p:nvSpPr>
        <p:spPr>
          <a:xfrm>
            <a:off x="40652" y="204320"/>
            <a:ext cx="9071992" cy="617205"/>
          </a:xfrm>
          <a:prstGeom prst="rect">
            <a:avLst/>
          </a:prstGeom>
          <a:solidFill>
            <a:schemeClr val="accent5">
              <a:alpha val="43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15" name="TextBox 14"/>
          <p:cNvSpPr txBox="1"/>
          <p:nvPr/>
        </p:nvSpPr>
        <p:spPr>
          <a:xfrm>
            <a:off x="5727836" y="305994"/>
            <a:ext cx="2953053" cy="461665"/>
          </a:xfrm>
          <a:prstGeom prst="rect">
            <a:avLst/>
          </a:prstGeom>
          <a:noFill/>
        </p:spPr>
        <p:txBody>
          <a:bodyPr wrap="none" rtlCol="0">
            <a:spAutoFit/>
          </a:bodyPr>
          <a:lstStyle/>
          <a:p>
            <a:pPr algn="ctr" rtl="1"/>
            <a:r>
              <a:rPr lang="x-none" sz="2400" b="1" dirty="0">
                <a:solidFill>
                  <a:schemeClr val="accent3">
                    <a:lumMod val="50000"/>
                  </a:schemeClr>
                </a:solidFill>
                <a:latin typeface="Calibri"/>
                <a:cs typeface="Calibri"/>
              </a:rPr>
              <a:t>مفهوم بيئة التعلم الإلكترونية</a:t>
            </a:r>
          </a:p>
        </p:txBody>
      </p:sp>
      <p:sp>
        <p:nvSpPr>
          <p:cNvPr id="16" name="TextBox 15"/>
          <p:cNvSpPr txBox="1"/>
          <p:nvPr/>
        </p:nvSpPr>
        <p:spPr>
          <a:xfrm>
            <a:off x="740117" y="282625"/>
            <a:ext cx="2247514" cy="461665"/>
          </a:xfrm>
          <a:prstGeom prst="rect">
            <a:avLst/>
          </a:prstGeom>
          <a:noFill/>
        </p:spPr>
        <p:txBody>
          <a:bodyPr wrap="none" rtlCol="0">
            <a:spAutoFit/>
          </a:bodyPr>
          <a:lstStyle/>
          <a:p>
            <a:pPr algn="ctr"/>
            <a:r>
              <a:rPr lang="x-none" sz="2400" b="1" dirty="0">
                <a:solidFill>
                  <a:schemeClr val="bg1">
                    <a:lumMod val="75000"/>
                  </a:schemeClr>
                </a:solidFill>
                <a:latin typeface="Calibri"/>
                <a:cs typeface="Calibri"/>
              </a:rPr>
              <a:t>التعلم </a:t>
            </a:r>
            <a:r>
              <a:rPr lang="ar-SA" sz="2400" b="1" dirty="0">
                <a:solidFill>
                  <a:schemeClr val="bg1">
                    <a:lumMod val="75000"/>
                  </a:schemeClr>
                </a:solidFill>
                <a:latin typeface="Calibri"/>
                <a:cs typeface="Calibri"/>
              </a:rPr>
              <a:t>الالكتروني</a:t>
            </a:r>
            <a:endParaRPr lang="en-US" b="1" dirty="0">
              <a:solidFill>
                <a:schemeClr val="bg1">
                  <a:lumMod val="75000"/>
                </a:schemeClr>
              </a:solidFill>
              <a:latin typeface="Calibri"/>
              <a:cs typeface="Calibri"/>
            </a:endParaRPr>
          </a:p>
        </p:txBody>
      </p:sp>
      <p:grpSp>
        <p:nvGrpSpPr>
          <p:cNvPr id="17" name="Group 9"/>
          <p:cNvGrpSpPr>
            <a:grpSpLocks/>
          </p:cNvGrpSpPr>
          <p:nvPr/>
        </p:nvGrpSpPr>
        <p:grpSpPr bwMode="auto">
          <a:xfrm>
            <a:off x="107504" y="253760"/>
            <a:ext cx="647700" cy="454025"/>
            <a:chOff x="0" y="0"/>
            <a:chExt cx="408" cy="286"/>
          </a:xfrm>
        </p:grpSpPr>
        <p:sp>
          <p:nvSpPr>
            <p:cNvPr id="20"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sp>
          <p:nvSpPr>
            <p:cNvPr id="21"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grpSp>
      <p:sp>
        <p:nvSpPr>
          <p:cNvPr id="22" name="Rectangle 21"/>
          <p:cNvSpPr/>
          <p:nvPr/>
        </p:nvSpPr>
        <p:spPr>
          <a:xfrm>
            <a:off x="1805057" y="2945403"/>
            <a:ext cx="5989189" cy="617205"/>
          </a:xfrm>
          <a:prstGeom prst="rect">
            <a:avLst/>
          </a:prstGeom>
          <a:solidFill>
            <a:srgbClr val="CFCB2C">
              <a:alpha val="43000"/>
            </a:srgb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1">
              <a:lnSpc>
                <a:spcPct val="150000"/>
              </a:lnSpc>
            </a:pPr>
            <a:r>
              <a:rPr lang="x-none" sz="2000" b="1" dirty="0">
                <a:solidFill>
                  <a:schemeClr val="accent1">
                    <a:lumMod val="50000"/>
                  </a:schemeClr>
                </a:solidFill>
                <a:cs typeface="Calibri"/>
              </a:rPr>
              <a:t>تساعد على خفض الأعباء الجسدية والبيئية.</a:t>
            </a:r>
          </a:p>
        </p:txBody>
      </p:sp>
      <p:sp>
        <p:nvSpPr>
          <p:cNvPr id="23" name="Rectangle 22"/>
          <p:cNvSpPr/>
          <p:nvPr/>
        </p:nvSpPr>
        <p:spPr>
          <a:xfrm>
            <a:off x="1812639" y="3771757"/>
            <a:ext cx="5989189" cy="617205"/>
          </a:xfrm>
          <a:prstGeom prst="rect">
            <a:avLst/>
          </a:prstGeom>
          <a:solidFill>
            <a:srgbClr val="CFCB2C">
              <a:alpha val="43000"/>
            </a:srgb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1">
              <a:lnSpc>
                <a:spcPct val="150000"/>
              </a:lnSpc>
            </a:pPr>
            <a:r>
              <a:rPr lang="x-none" sz="2000" b="1" dirty="0">
                <a:solidFill>
                  <a:schemeClr val="accent1">
                    <a:lumMod val="50000"/>
                  </a:schemeClr>
                </a:solidFill>
                <a:cs typeface="Calibri"/>
              </a:rPr>
              <a:t>تلبي احتياجات المتعلمين.</a:t>
            </a:r>
          </a:p>
        </p:txBody>
      </p:sp>
      <p:sp>
        <p:nvSpPr>
          <p:cNvPr id="24" name="Rectangle 23"/>
          <p:cNvSpPr/>
          <p:nvPr/>
        </p:nvSpPr>
        <p:spPr>
          <a:xfrm>
            <a:off x="1805057" y="4589412"/>
            <a:ext cx="5989189" cy="617205"/>
          </a:xfrm>
          <a:prstGeom prst="rect">
            <a:avLst/>
          </a:prstGeom>
          <a:solidFill>
            <a:srgbClr val="CFCB2C">
              <a:alpha val="43000"/>
            </a:srgb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algn="ctr" rtl="1">
              <a:lnSpc>
                <a:spcPct val="150000"/>
              </a:lnSpc>
            </a:pPr>
            <a:r>
              <a:rPr lang="x-none" sz="2000" b="1" dirty="0">
                <a:solidFill>
                  <a:schemeClr val="accent1">
                    <a:lumMod val="50000"/>
                  </a:schemeClr>
                </a:solidFill>
                <a:cs typeface="Calibri"/>
              </a:rPr>
              <a:t>حل مشكلة ارتفاع كلفة المعامل والمواد اللازمة.</a:t>
            </a:r>
          </a:p>
        </p:txBody>
      </p:sp>
    </p:spTree>
    <p:custDataLst>
      <p:tags r:id="rId1"/>
    </p:custDataLst>
    <p:extLst>
      <p:ext uri="{BB962C8B-B14F-4D97-AF65-F5344CB8AC3E}">
        <p14:creationId xmlns:p14="http://schemas.microsoft.com/office/powerpoint/2010/main" val="14853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animBg="1"/>
      <p:bldP spid="23"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275855" y="1232388"/>
            <a:ext cx="4134465" cy="584776"/>
          </a:xfrm>
          <a:prstGeom prst="rect">
            <a:avLst/>
          </a:prstGeom>
        </p:spPr>
        <p:txBody>
          <a:bodyPr wrap="none">
            <a:spAutoFit/>
          </a:bodyPr>
          <a:lstStyle/>
          <a:p>
            <a:r>
              <a:rPr lang="x-none" sz="3200" b="1" dirty="0">
                <a:solidFill>
                  <a:schemeClr val="accent3">
                    <a:lumMod val="75000"/>
                  </a:schemeClr>
                </a:solidFill>
                <a:latin typeface="Calibri"/>
                <a:cs typeface="Calibri"/>
              </a:rPr>
              <a:t>بيئات التعـلُّم الإلكترونية</a:t>
            </a:r>
            <a:endParaRPr lang="en-US" sz="3200" dirty="0">
              <a:solidFill>
                <a:schemeClr val="accent3">
                  <a:lumMod val="75000"/>
                </a:schemeClr>
              </a:solidFill>
              <a:latin typeface="Calibri"/>
              <a:cs typeface="Calibri"/>
            </a:endParaRPr>
          </a:p>
        </p:txBody>
      </p:sp>
      <p:sp>
        <p:nvSpPr>
          <p:cNvPr id="14" name="Rectangle 13"/>
          <p:cNvSpPr/>
          <p:nvPr/>
        </p:nvSpPr>
        <p:spPr>
          <a:xfrm>
            <a:off x="467867" y="1988840"/>
            <a:ext cx="8521599" cy="671851"/>
          </a:xfrm>
          <a:prstGeom prst="rect">
            <a:avLst/>
          </a:prstGeom>
        </p:spPr>
        <p:txBody>
          <a:bodyPr wrap="square">
            <a:spAutoFit/>
          </a:bodyPr>
          <a:lstStyle/>
          <a:p>
            <a:pPr algn="ctr" rtl="1">
              <a:lnSpc>
                <a:spcPct val="150000"/>
              </a:lnSpc>
            </a:pPr>
            <a:r>
              <a:rPr lang="x-none" sz="2800" b="1" dirty="0">
                <a:solidFill>
                  <a:schemeClr val="accent6">
                    <a:lumMod val="75000"/>
                  </a:schemeClr>
                </a:solidFill>
                <a:latin typeface="Calibri"/>
                <a:cs typeface="Calibri"/>
              </a:rPr>
              <a:t>تعدّ بيئات ودودة وصديقة </a:t>
            </a:r>
            <a:r>
              <a:rPr lang="en-US" sz="2800" b="1" dirty="0">
                <a:solidFill>
                  <a:schemeClr val="accent6">
                    <a:lumMod val="75000"/>
                  </a:schemeClr>
                </a:solidFill>
                <a:latin typeface="Calibri"/>
                <a:cs typeface="Calibri"/>
              </a:rPr>
              <a:t>Friendly Environment</a:t>
            </a:r>
            <a:r>
              <a:rPr lang="x-none" sz="2800" b="1" dirty="0">
                <a:solidFill>
                  <a:schemeClr val="accent6">
                    <a:lumMod val="75000"/>
                  </a:schemeClr>
                </a:solidFill>
                <a:latin typeface="Calibri"/>
                <a:cs typeface="Calibri"/>
              </a:rPr>
              <a:t> :</a:t>
            </a: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2894" y="5093789"/>
            <a:ext cx="1148485" cy="1143381"/>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5665480"/>
            <a:ext cx="1881723" cy="1057289"/>
          </a:xfrm>
          <a:prstGeom prst="rect">
            <a:avLst/>
          </a:prstGeom>
        </p:spPr>
      </p:pic>
      <p:sp>
        <p:nvSpPr>
          <p:cNvPr id="17" name="Rectangle 16"/>
          <p:cNvSpPr/>
          <p:nvPr/>
        </p:nvSpPr>
        <p:spPr>
          <a:xfrm>
            <a:off x="40652" y="204320"/>
            <a:ext cx="9071992" cy="617205"/>
          </a:xfrm>
          <a:prstGeom prst="rect">
            <a:avLst/>
          </a:prstGeom>
          <a:solidFill>
            <a:schemeClr val="accent5">
              <a:alpha val="43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18" name="TextBox 17"/>
          <p:cNvSpPr txBox="1"/>
          <p:nvPr/>
        </p:nvSpPr>
        <p:spPr>
          <a:xfrm>
            <a:off x="5727836" y="305994"/>
            <a:ext cx="2953053" cy="461665"/>
          </a:xfrm>
          <a:prstGeom prst="rect">
            <a:avLst/>
          </a:prstGeom>
          <a:noFill/>
        </p:spPr>
        <p:txBody>
          <a:bodyPr wrap="none" rtlCol="0">
            <a:spAutoFit/>
          </a:bodyPr>
          <a:lstStyle/>
          <a:p>
            <a:pPr algn="ctr" rtl="1"/>
            <a:r>
              <a:rPr lang="x-none" sz="2400" b="1" dirty="0">
                <a:solidFill>
                  <a:schemeClr val="accent3">
                    <a:lumMod val="50000"/>
                  </a:schemeClr>
                </a:solidFill>
                <a:latin typeface="Calibri"/>
                <a:cs typeface="Calibri"/>
              </a:rPr>
              <a:t>مفهوم بيئة التعلم الإلكترونية</a:t>
            </a:r>
          </a:p>
        </p:txBody>
      </p:sp>
      <p:sp>
        <p:nvSpPr>
          <p:cNvPr id="19" name="TextBox 18"/>
          <p:cNvSpPr txBox="1"/>
          <p:nvPr/>
        </p:nvSpPr>
        <p:spPr>
          <a:xfrm>
            <a:off x="740117" y="282625"/>
            <a:ext cx="2247514" cy="461665"/>
          </a:xfrm>
          <a:prstGeom prst="rect">
            <a:avLst/>
          </a:prstGeom>
          <a:noFill/>
        </p:spPr>
        <p:txBody>
          <a:bodyPr wrap="none" rtlCol="0">
            <a:spAutoFit/>
          </a:bodyPr>
          <a:lstStyle/>
          <a:p>
            <a:pPr algn="ctr"/>
            <a:r>
              <a:rPr lang="x-none" sz="2400" b="1" dirty="0">
                <a:solidFill>
                  <a:schemeClr val="bg1">
                    <a:lumMod val="75000"/>
                  </a:schemeClr>
                </a:solidFill>
                <a:latin typeface="Calibri"/>
                <a:cs typeface="Calibri"/>
              </a:rPr>
              <a:t>التعلم </a:t>
            </a:r>
            <a:r>
              <a:rPr lang="ar-SA" sz="2400" b="1" dirty="0">
                <a:solidFill>
                  <a:schemeClr val="bg1">
                    <a:lumMod val="75000"/>
                  </a:schemeClr>
                </a:solidFill>
                <a:latin typeface="Calibri"/>
                <a:cs typeface="Calibri"/>
              </a:rPr>
              <a:t>الالكتروني</a:t>
            </a:r>
            <a:endParaRPr lang="en-US" b="1" dirty="0">
              <a:solidFill>
                <a:schemeClr val="bg1">
                  <a:lumMod val="75000"/>
                </a:schemeClr>
              </a:solidFill>
              <a:latin typeface="Calibri"/>
              <a:cs typeface="Calibri"/>
            </a:endParaRPr>
          </a:p>
        </p:txBody>
      </p:sp>
      <p:grpSp>
        <p:nvGrpSpPr>
          <p:cNvPr id="20" name="Group 9"/>
          <p:cNvGrpSpPr>
            <a:grpSpLocks/>
          </p:cNvGrpSpPr>
          <p:nvPr/>
        </p:nvGrpSpPr>
        <p:grpSpPr bwMode="auto">
          <a:xfrm>
            <a:off x="107504" y="188640"/>
            <a:ext cx="647700" cy="454025"/>
            <a:chOff x="0" y="0"/>
            <a:chExt cx="408" cy="286"/>
          </a:xfrm>
        </p:grpSpPr>
        <p:sp>
          <p:nvSpPr>
            <p:cNvPr id="21"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sp>
          <p:nvSpPr>
            <p:cNvPr id="22"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grpSp>
      <p:sp>
        <p:nvSpPr>
          <p:cNvPr id="23" name="Rectangle 22"/>
          <p:cNvSpPr/>
          <p:nvPr/>
        </p:nvSpPr>
        <p:spPr>
          <a:xfrm>
            <a:off x="1123412" y="3091923"/>
            <a:ext cx="6919563" cy="617205"/>
          </a:xfrm>
          <a:prstGeom prst="rect">
            <a:avLst/>
          </a:prstGeom>
          <a:solidFill>
            <a:srgbClr val="CFCB2C">
              <a:alpha val="43000"/>
            </a:srgb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1"/>
            <a:r>
              <a:rPr lang="x-none" sz="2000" b="1" dirty="0">
                <a:solidFill>
                  <a:schemeClr val="accent1">
                    <a:lumMod val="50000"/>
                  </a:schemeClr>
                </a:solidFill>
                <a:cs typeface="Calibri"/>
              </a:rPr>
              <a:t>تمكين المتعلم مشاهدة التفاعلات النووية الخطرة.</a:t>
            </a:r>
          </a:p>
        </p:txBody>
      </p:sp>
      <p:sp>
        <p:nvSpPr>
          <p:cNvPr id="24" name="Rectangle 23"/>
          <p:cNvSpPr/>
          <p:nvPr/>
        </p:nvSpPr>
        <p:spPr>
          <a:xfrm>
            <a:off x="1123412" y="3911607"/>
            <a:ext cx="6919563" cy="617205"/>
          </a:xfrm>
          <a:prstGeom prst="rect">
            <a:avLst/>
          </a:prstGeom>
          <a:solidFill>
            <a:srgbClr val="CFCB2C">
              <a:alpha val="43000"/>
            </a:srgb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1"/>
            <a:r>
              <a:rPr lang="x-none" sz="2000" b="1" dirty="0">
                <a:solidFill>
                  <a:schemeClr val="accent1">
                    <a:lumMod val="50000"/>
                  </a:schemeClr>
                </a:solidFill>
                <a:cs typeface="Calibri"/>
              </a:rPr>
              <a:t>مساندة المتعلم في عملية إدراك وتخيل الإجراءات والعمليات النظرية.</a:t>
            </a:r>
            <a:endParaRPr lang="en-US" sz="2000" b="1" dirty="0">
              <a:solidFill>
                <a:schemeClr val="accent1">
                  <a:lumMod val="50000"/>
                </a:schemeClr>
              </a:solidFill>
              <a:cs typeface="Calibri"/>
            </a:endParaRPr>
          </a:p>
        </p:txBody>
      </p:sp>
    </p:spTree>
    <p:custDataLst>
      <p:tags r:id="rId1"/>
    </p:custDataLst>
    <p:extLst>
      <p:ext uri="{BB962C8B-B14F-4D97-AF65-F5344CB8AC3E}">
        <p14:creationId xmlns:p14="http://schemas.microsoft.com/office/powerpoint/2010/main" val="103339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275855" y="1232388"/>
            <a:ext cx="4134465" cy="584776"/>
          </a:xfrm>
          <a:prstGeom prst="rect">
            <a:avLst/>
          </a:prstGeom>
        </p:spPr>
        <p:txBody>
          <a:bodyPr wrap="none">
            <a:spAutoFit/>
          </a:bodyPr>
          <a:lstStyle/>
          <a:p>
            <a:r>
              <a:rPr lang="x-none" sz="3200" b="1" dirty="0">
                <a:solidFill>
                  <a:schemeClr val="accent3">
                    <a:lumMod val="75000"/>
                  </a:schemeClr>
                </a:solidFill>
                <a:latin typeface="Calibri"/>
                <a:cs typeface="Calibri"/>
              </a:rPr>
              <a:t>بيئات التعـلُّم الإلكترونية</a:t>
            </a:r>
            <a:endParaRPr lang="en-US" sz="3200" dirty="0">
              <a:solidFill>
                <a:schemeClr val="accent3">
                  <a:lumMod val="75000"/>
                </a:schemeClr>
              </a:solidFill>
              <a:latin typeface="Calibri"/>
              <a:cs typeface="Calibri"/>
            </a:endParaRPr>
          </a:p>
        </p:txBody>
      </p:sp>
      <p:sp>
        <p:nvSpPr>
          <p:cNvPr id="14" name="Rectangle 13"/>
          <p:cNvSpPr/>
          <p:nvPr/>
        </p:nvSpPr>
        <p:spPr>
          <a:xfrm>
            <a:off x="1701928" y="2060848"/>
            <a:ext cx="6478119" cy="671851"/>
          </a:xfrm>
          <a:prstGeom prst="rect">
            <a:avLst/>
          </a:prstGeom>
        </p:spPr>
        <p:txBody>
          <a:bodyPr wrap="none">
            <a:spAutoFit/>
          </a:bodyPr>
          <a:lstStyle/>
          <a:p>
            <a:pPr algn="ctr" rtl="1">
              <a:lnSpc>
                <a:spcPct val="150000"/>
              </a:lnSpc>
            </a:pPr>
            <a:r>
              <a:rPr lang="x-none" sz="2800" b="1" dirty="0">
                <a:solidFill>
                  <a:schemeClr val="accent6">
                    <a:lumMod val="75000"/>
                  </a:schemeClr>
                </a:solidFill>
                <a:latin typeface="Calibri"/>
                <a:cs typeface="Calibri"/>
              </a:rPr>
              <a:t>تعدّ بيئات ودودة وصديقة </a:t>
            </a:r>
            <a:r>
              <a:rPr lang="en-US" sz="2800" b="1" dirty="0">
                <a:solidFill>
                  <a:schemeClr val="accent6">
                    <a:lumMod val="75000"/>
                  </a:schemeClr>
                </a:solidFill>
                <a:latin typeface="Calibri"/>
                <a:cs typeface="Calibri"/>
              </a:rPr>
              <a:t>Friendly Environment</a:t>
            </a:r>
            <a:r>
              <a:rPr lang="x-none" sz="2800" b="1" dirty="0">
                <a:solidFill>
                  <a:schemeClr val="accent6">
                    <a:lumMod val="75000"/>
                  </a:schemeClr>
                </a:solidFill>
                <a:latin typeface="Calibri"/>
                <a:cs typeface="Calibri"/>
              </a:rPr>
              <a:t> :</a:t>
            </a: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066" y="5030250"/>
            <a:ext cx="1705080" cy="1667523"/>
          </a:xfrm>
          <a:prstGeom prst="rect">
            <a:avLst/>
          </a:prstGeom>
        </p:spPr>
      </p:pic>
      <p:sp>
        <p:nvSpPr>
          <p:cNvPr id="13" name="Rectangle 12"/>
          <p:cNvSpPr/>
          <p:nvPr/>
        </p:nvSpPr>
        <p:spPr>
          <a:xfrm>
            <a:off x="40652" y="204320"/>
            <a:ext cx="9071992" cy="617205"/>
          </a:xfrm>
          <a:prstGeom prst="rect">
            <a:avLst/>
          </a:prstGeom>
          <a:solidFill>
            <a:schemeClr val="accent5">
              <a:alpha val="43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15" name="TextBox 14"/>
          <p:cNvSpPr txBox="1"/>
          <p:nvPr/>
        </p:nvSpPr>
        <p:spPr>
          <a:xfrm>
            <a:off x="6070879" y="305994"/>
            <a:ext cx="2266967" cy="461665"/>
          </a:xfrm>
          <a:prstGeom prst="rect">
            <a:avLst/>
          </a:prstGeom>
          <a:noFill/>
        </p:spPr>
        <p:txBody>
          <a:bodyPr wrap="none" rtlCol="0">
            <a:spAutoFit/>
          </a:bodyPr>
          <a:lstStyle/>
          <a:p>
            <a:pPr algn="ctr" rtl="1"/>
            <a:r>
              <a:rPr lang="x-none" sz="2400" b="1" dirty="0">
                <a:solidFill>
                  <a:schemeClr val="accent3">
                    <a:lumMod val="50000"/>
                  </a:schemeClr>
                </a:solidFill>
                <a:latin typeface="Calibri"/>
                <a:cs typeface="Calibri"/>
              </a:rPr>
              <a:t>بيئة التعلم الإلكترونية</a:t>
            </a:r>
          </a:p>
        </p:txBody>
      </p:sp>
      <p:sp>
        <p:nvSpPr>
          <p:cNvPr id="16" name="TextBox 15"/>
          <p:cNvSpPr txBox="1"/>
          <p:nvPr/>
        </p:nvSpPr>
        <p:spPr>
          <a:xfrm>
            <a:off x="740117" y="282625"/>
            <a:ext cx="2247514" cy="461665"/>
          </a:xfrm>
          <a:prstGeom prst="rect">
            <a:avLst/>
          </a:prstGeom>
          <a:noFill/>
        </p:spPr>
        <p:txBody>
          <a:bodyPr wrap="none" rtlCol="0">
            <a:spAutoFit/>
          </a:bodyPr>
          <a:lstStyle/>
          <a:p>
            <a:pPr algn="ctr"/>
            <a:r>
              <a:rPr lang="x-none" sz="2400" b="1" dirty="0">
                <a:solidFill>
                  <a:schemeClr val="bg1">
                    <a:lumMod val="75000"/>
                  </a:schemeClr>
                </a:solidFill>
                <a:latin typeface="Calibri"/>
                <a:cs typeface="Calibri"/>
              </a:rPr>
              <a:t>التعلم </a:t>
            </a:r>
            <a:r>
              <a:rPr lang="ar-SA" sz="2400" b="1" dirty="0">
                <a:solidFill>
                  <a:schemeClr val="bg1">
                    <a:lumMod val="75000"/>
                  </a:schemeClr>
                </a:solidFill>
                <a:latin typeface="Calibri"/>
                <a:cs typeface="Calibri"/>
              </a:rPr>
              <a:t>الالكتروني</a:t>
            </a:r>
            <a:endParaRPr lang="en-US" b="1" dirty="0">
              <a:solidFill>
                <a:schemeClr val="bg1">
                  <a:lumMod val="75000"/>
                </a:schemeClr>
              </a:solidFill>
              <a:latin typeface="Calibri"/>
              <a:cs typeface="Calibri"/>
            </a:endParaRPr>
          </a:p>
        </p:txBody>
      </p:sp>
      <p:grpSp>
        <p:nvGrpSpPr>
          <p:cNvPr id="20" name="Group 9"/>
          <p:cNvGrpSpPr>
            <a:grpSpLocks/>
          </p:cNvGrpSpPr>
          <p:nvPr/>
        </p:nvGrpSpPr>
        <p:grpSpPr bwMode="auto">
          <a:xfrm>
            <a:off x="107504" y="188640"/>
            <a:ext cx="647700" cy="454025"/>
            <a:chOff x="0" y="0"/>
            <a:chExt cx="408" cy="286"/>
          </a:xfrm>
        </p:grpSpPr>
        <p:sp>
          <p:nvSpPr>
            <p:cNvPr id="21"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sp>
          <p:nvSpPr>
            <p:cNvPr id="22"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grpSp>
      <p:sp>
        <p:nvSpPr>
          <p:cNvPr id="23" name="Rectangle 22"/>
          <p:cNvSpPr/>
          <p:nvPr/>
        </p:nvSpPr>
        <p:spPr>
          <a:xfrm>
            <a:off x="602409" y="3091923"/>
            <a:ext cx="8041083" cy="617205"/>
          </a:xfrm>
          <a:prstGeom prst="rect">
            <a:avLst/>
          </a:prstGeom>
          <a:solidFill>
            <a:srgbClr val="CFCB2C">
              <a:alpha val="43000"/>
            </a:srgb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1" algn="ctr" rtl="1"/>
            <a:r>
              <a:rPr lang="x-none" sz="2000" b="1" dirty="0">
                <a:solidFill>
                  <a:schemeClr val="accent1">
                    <a:lumMod val="50000"/>
                  </a:schemeClr>
                </a:solidFill>
                <a:cs typeface="Calibri"/>
              </a:rPr>
              <a:t>تجاوز الحدود المكانية والزمانية لتقديم الخدمة التعليمية والاستفادة منها.</a:t>
            </a:r>
          </a:p>
        </p:txBody>
      </p:sp>
      <p:sp>
        <p:nvSpPr>
          <p:cNvPr id="24" name="Rectangle 23"/>
          <p:cNvSpPr/>
          <p:nvPr/>
        </p:nvSpPr>
        <p:spPr>
          <a:xfrm>
            <a:off x="602409" y="3911607"/>
            <a:ext cx="8041083" cy="617205"/>
          </a:xfrm>
          <a:prstGeom prst="rect">
            <a:avLst/>
          </a:prstGeom>
          <a:solidFill>
            <a:srgbClr val="CFCB2C">
              <a:alpha val="43000"/>
            </a:srgb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1" algn="ctr" rtl="1"/>
            <a:r>
              <a:rPr lang="x-none" sz="2000" b="1" dirty="0">
                <a:solidFill>
                  <a:schemeClr val="accent1">
                    <a:lumMod val="50000"/>
                  </a:schemeClr>
                </a:solidFill>
                <a:cs typeface="Calibri"/>
              </a:rPr>
              <a:t>تعتبر بيئة التعلم الإلكترونية بيئة مرنة للتعلم بلا أرض أو جدران أو أسقف.</a:t>
            </a:r>
          </a:p>
        </p:txBody>
      </p:sp>
    </p:spTree>
    <p:custDataLst>
      <p:tags r:id="rId1"/>
    </p:custDataLst>
    <p:extLst>
      <p:ext uri="{BB962C8B-B14F-4D97-AF65-F5344CB8AC3E}">
        <p14:creationId xmlns:p14="http://schemas.microsoft.com/office/powerpoint/2010/main" val="87217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804888" y="826081"/>
            <a:ext cx="4540025" cy="523220"/>
          </a:xfrm>
          <a:prstGeom prst="rect">
            <a:avLst/>
          </a:prstGeom>
        </p:spPr>
        <p:txBody>
          <a:bodyPr wrap="none">
            <a:spAutoFit/>
          </a:bodyPr>
          <a:lstStyle/>
          <a:p>
            <a:pPr algn="ctr"/>
            <a:r>
              <a:rPr lang="x-none" sz="2800" b="1" dirty="0">
                <a:solidFill>
                  <a:schemeClr val="accent3">
                    <a:lumMod val="50000"/>
                  </a:schemeClr>
                </a:solidFill>
                <a:latin typeface="Calibri"/>
                <a:cs typeface="Calibri"/>
              </a:rPr>
              <a:t>متطلبات توظيف بيئة التعلم الإلكترونية</a:t>
            </a:r>
            <a:endParaRPr lang="en-US" sz="2800" b="1" dirty="0">
              <a:solidFill>
                <a:schemeClr val="accent3">
                  <a:lumMod val="50000"/>
                </a:schemeClr>
              </a:solidFill>
              <a:latin typeface="Calibri"/>
              <a:cs typeface="Calibri"/>
            </a:endParaRPr>
          </a:p>
        </p:txBody>
      </p:sp>
      <p:grpSp>
        <p:nvGrpSpPr>
          <p:cNvPr id="13" name="Group 12"/>
          <p:cNvGrpSpPr/>
          <p:nvPr/>
        </p:nvGrpSpPr>
        <p:grpSpPr>
          <a:xfrm>
            <a:off x="626682" y="5949280"/>
            <a:ext cx="4925249" cy="792088"/>
            <a:chOff x="755204" y="5877272"/>
            <a:chExt cx="3907729" cy="792088"/>
          </a:xfrm>
          <a:solidFill>
            <a:schemeClr val="accent5">
              <a:lumMod val="40000"/>
              <a:lumOff val="60000"/>
            </a:schemeClr>
          </a:solidFill>
        </p:grpSpPr>
        <p:sp>
          <p:nvSpPr>
            <p:cNvPr id="133" name="Rounded Rectangle 132"/>
            <p:cNvSpPr/>
            <p:nvPr/>
          </p:nvSpPr>
          <p:spPr>
            <a:xfrm>
              <a:off x="755204" y="5877272"/>
              <a:ext cx="3907729" cy="792088"/>
            </a:xfrm>
            <a:prstGeom prst="roundRect">
              <a:avLst/>
            </a:prstGeom>
            <a:grpFill/>
          </p:spPr>
          <p:style>
            <a:lnRef idx="2">
              <a:schemeClr val="lt1">
                <a:hueOff val="0"/>
                <a:satOff val="0"/>
                <a:lumOff val="0"/>
                <a:alphaOff val="0"/>
              </a:schemeClr>
            </a:lnRef>
            <a:fillRef idx="1">
              <a:schemeClr val="accent5">
                <a:hueOff val="-1986775"/>
                <a:satOff val="7962"/>
                <a:lumOff val="1726"/>
                <a:alphaOff val="0"/>
              </a:schemeClr>
            </a:fillRef>
            <a:effectRef idx="0">
              <a:schemeClr val="accent5">
                <a:hueOff val="-1986775"/>
                <a:satOff val="7962"/>
                <a:lumOff val="1726"/>
                <a:alphaOff val="0"/>
              </a:schemeClr>
            </a:effectRef>
            <a:fontRef idx="minor">
              <a:schemeClr val="lt1"/>
            </a:fontRef>
          </p:style>
        </p:sp>
        <p:sp>
          <p:nvSpPr>
            <p:cNvPr id="12" name="Rectangle 11"/>
            <p:cNvSpPr/>
            <p:nvPr/>
          </p:nvSpPr>
          <p:spPr>
            <a:xfrm>
              <a:off x="755204" y="5974690"/>
              <a:ext cx="3816424" cy="369332"/>
            </a:xfrm>
            <a:prstGeom prst="rect">
              <a:avLst/>
            </a:prstGeom>
            <a:grpFill/>
          </p:spPr>
          <p:txBody>
            <a:bodyPr wrap="square">
              <a:spAutoFit/>
            </a:bodyPr>
            <a:lstStyle/>
            <a:p>
              <a:pPr algn="ctr" rtl="1"/>
              <a:r>
                <a:rPr lang="x-none" b="1" dirty="0">
                  <a:solidFill>
                    <a:schemeClr val="accent1">
                      <a:lumMod val="50000"/>
                    </a:schemeClr>
                  </a:solidFill>
                  <a:latin typeface="Calibri"/>
                  <a:cs typeface="Calibri"/>
                </a:rPr>
                <a:t>تبني المؤسسات التعليمية لنظام </a:t>
              </a:r>
              <a:r>
                <a:rPr lang="x-none" b="1">
                  <a:solidFill>
                    <a:schemeClr val="accent1">
                      <a:lumMod val="50000"/>
                    </a:schemeClr>
                  </a:solidFill>
                  <a:latin typeface="Calibri"/>
                  <a:cs typeface="Calibri"/>
                </a:rPr>
                <a:t>التعلم الإلكتروني</a:t>
              </a:r>
              <a:endParaRPr lang="en-US" b="1" dirty="0">
                <a:solidFill>
                  <a:schemeClr val="accent1">
                    <a:lumMod val="50000"/>
                  </a:schemeClr>
                </a:solidFill>
                <a:latin typeface="Calibri"/>
                <a:cs typeface="Calibri"/>
              </a:endParaRPr>
            </a:p>
          </p:txBody>
        </p:sp>
      </p:grpSp>
      <p:grpSp>
        <p:nvGrpSpPr>
          <p:cNvPr id="169" name="Group 168"/>
          <p:cNvGrpSpPr/>
          <p:nvPr/>
        </p:nvGrpSpPr>
        <p:grpSpPr>
          <a:xfrm>
            <a:off x="1346610" y="5157192"/>
            <a:ext cx="4937981" cy="792088"/>
            <a:chOff x="2339752" y="4941168"/>
            <a:chExt cx="3907729" cy="792088"/>
          </a:xfrm>
          <a:solidFill>
            <a:schemeClr val="accent5">
              <a:lumMod val="40000"/>
              <a:lumOff val="60000"/>
            </a:schemeClr>
          </a:solidFill>
        </p:grpSpPr>
        <p:grpSp>
          <p:nvGrpSpPr>
            <p:cNvPr id="137" name="Group 136"/>
            <p:cNvGrpSpPr/>
            <p:nvPr/>
          </p:nvGrpSpPr>
          <p:grpSpPr>
            <a:xfrm>
              <a:off x="2339752" y="4941168"/>
              <a:ext cx="3907729" cy="792088"/>
              <a:chOff x="3414381" y="4514784"/>
              <a:chExt cx="1652346" cy="442887"/>
            </a:xfrm>
            <a:grpFill/>
          </p:grpSpPr>
          <p:sp>
            <p:nvSpPr>
              <p:cNvPr id="138" name="Rounded Rectangle 137"/>
              <p:cNvSpPr/>
              <p:nvPr/>
            </p:nvSpPr>
            <p:spPr>
              <a:xfrm>
                <a:off x="3414381" y="4514784"/>
                <a:ext cx="1652346" cy="442887"/>
              </a:xfrm>
              <a:prstGeom prst="roundRect">
                <a:avLst/>
              </a:prstGeom>
              <a:grpFill/>
            </p:spPr>
            <p:style>
              <a:lnRef idx="2">
                <a:schemeClr val="lt1">
                  <a:hueOff val="0"/>
                  <a:satOff val="0"/>
                  <a:lumOff val="0"/>
                  <a:alphaOff val="0"/>
                </a:schemeClr>
              </a:lnRef>
              <a:fillRef idx="1">
                <a:schemeClr val="accent5">
                  <a:hueOff val="-1986775"/>
                  <a:satOff val="7962"/>
                  <a:lumOff val="1726"/>
                  <a:alphaOff val="0"/>
                </a:schemeClr>
              </a:fillRef>
              <a:effectRef idx="0">
                <a:schemeClr val="accent5">
                  <a:hueOff val="-1986775"/>
                  <a:satOff val="7962"/>
                  <a:lumOff val="1726"/>
                  <a:alphaOff val="0"/>
                </a:schemeClr>
              </a:effectRef>
              <a:fontRef idx="minor">
                <a:schemeClr val="lt1"/>
              </a:fontRef>
            </p:style>
          </p:sp>
          <p:sp>
            <p:nvSpPr>
              <p:cNvPr id="139" name="Rounded Rectangle 24"/>
              <p:cNvSpPr/>
              <p:nvPr/>
            </p:nvSpPr>
            <p:spPr>
              <a:xfrm>
                <a:off x="3436001" y="4536404"/>
                <a:ext cx="1609106" cy="39964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49747" tIns="68580" rIns="68580" bIns="68580" numCol="1" spcCol="1270" anchor="ctr" anchorCtr="0">
                <a:noAutofit/>
              </a:bodyPr>
              <a:lstStyle/>
              <a:p>
                <a:pPr lvl="0" algn="l" defTabSz="800100">
                  <a:lnSpc>
                    <a:spcPct val="90000"/>
                  </a:lnSpc>
                  <a:spcBef>
                    <a:spcPct val="0"/>
                  </a:spcBef>
                  <a:spcAft>
                    <a:spcPct val="35000"/>
                  </a:spcAft>
                </a:pPr>
                <a:endParaRPr lang="en-US" sz="1800" kern="1200">
                  <a:latin typeface="Calibri"/>
                  <a:cs typeface="Calibri"/>
                </a:endParaRPr>
              </a:p>
            </p:txBody>
          </p:sp>
        </p:grpSp>
        <p:sp>
          <p:nvSpPr>
            <p:cNvPr id="164" name="Rectangle 163"/>
            <p:cNvSpPr/>
            <p:nvPr/>
          </p:nvSpPr>
          <p:spPr>
            <a:xfrm>
              <a:off x="2390881" y="5066582"/>
              <a:ext cx="3805469" cy="369332"/>
            </a:xfrm>
            <a:prstGeom prst="rect">
              <a:avLst/>
            </a:prstGeom>
            <a:grpFill/>
          </p:spPr>
          <p:txBody>
            <a:bodyPr wrap="square">
              <a:spAutoFit/>
            </a:bodyPr>
            <a:lstStyle/>
            <a:p>
              <a:pPr algn="ctr" rtl="1"/>
              <a:r>
                <a:rPr lang="x-none" b="1" dirty="0">
                  <a:solidFill>
                    <a:schemeClr val="accent1">
                      <a:lumMod val="50000"/>
                    </a:schemeClr>
                  </a:solidFill>
                  <a:latin typeface="Calibri"/>
                  <a:cs typeface="Calibri"/>
                </a:rPr>
                <a:t>تحديد جهات إنشاء البنية الأساسية </a:t>
              </a:r>
              <a:r>
                <a:rPr lang="x-none" b="1">
                  <a:solidFill>
                    <a:schemeClr val="accent1">
                      <a:lumMod val="50000"/>
                    </a:schemeClr>
                  </a:solidFill>
                  <a:latin typeface="Calibri"/>
                  <a:cs typeface="Calibri"/>
                </a:rPr>
                <a:t>للتعلم الإلكتروني</a:t>
              </a:r>
              <a:endParaRPr lang="en-US" b="1" dirty="0">
                <a:solidFill>
                  <a:schemeClr val="accent1">
                    <a:lumMod val="50000"/>
                  </a:schemeClr>
                </a:solidFill>
                <a:latin typeface="Calibri"/>
                <a:cs typeface="Calibri"/>
              </a:endParaRPr>
            </a:p>
          </p:txBody>
        </p:sp>
      </p:grpSp>
      <p:grpSp>
        <p:nvGrpSpPr>
          <p:cNvPr id="170" name="Group 169"/>
          <p:cNvGrpSpPr/>
          <p:nvPr/>
        </p:nvGrpSpPr>
        <p:grpSpPr>
          <a:xfrm>
            <a:off x="2201310" y="4365104"/>
            <a:ext cx="4929914" cy="792088"/>
            <a:chOff x="3275856" y="4005064"/>
            <a:chExt cx="3907729" cy="792088"/>
          </a:xfrm>
          <a:solidFill>
            <a:schemeClr val="accent5">
              <a:lumMod val="40000"/>
              <a:lumOff val="60000"/>
            </a:schemeClr>
          </a:solidFill>
        </p:grpSpPr>
        <p:grpSp>
          <p:nvGrpSpPr>
            <p:cNvPr id="146" name="Group 145"/>
            <p:cNvGrpSpPr/>
            <p:nvPr/>
          </p:nvGrpSpPr>
          <p:grpSpPr>
            <a:xfrm>
              <a:off x="3275856" y="4005064"/>
              <a:ext cx="3907729" cy="792088"/>
              <a:chOff x="3414381" y="4514784"/>
              <a:chExt cx="1652346" cy="442887"/>
            </a:xfrm>
            <a:grpFill/>
          </p:grpSpPr>
          <p:sp>
            <p:nvSpPr>
              <p:cNvPr id="147" name="Rounded Rectangle 146"/>
              <p:cNvSpPr/>
              <p:nvPr/>
            </p:nvSpPr>
            <p:spPr>
              <a:xfrm>
                <a:off x="3414381" y="4514784"/>
                <a:ext cx="1652346" cy="442887"/>
              </a:xfrm>
              <a:prstGeom prst="roundRect">
                <a:avLst/>
              </a:prstGeom>
              <a:grpFill/>
            </p:spPr>
            <p:style>
              <a:lnRef idx="2">
                <a:schemeClr val="lt1">
                  <a:hueOff val="0"/>
                  <a:satOff val="0"/>
                  <a:lumOff val="0"/>
                  <a:alphaOff val="0"/>
                </a:schemeClr>
              </a:lnRef>
              <a:fillRef idx="1">
                <a:schemeClr val="accent5">
                  <a:hueOff val="-1986775"/>
                  <a:satOff val="7962"/>
                  <a:lumOff val="1726"/>
                  <a:alphaOff val="0"/>
                </a:schemeClr>
              </a:fillRef>
              <a:effectRef idx="0">
                <a:schemeClr val="accent5">
                  <a:hueOff val="-1986775"/>
                  <a:satOff val="7962"/>
                  <a:lumOff val="1726"/>
                  <a:alphaOff val="0"/>
                </a:schemeClr>
              </a:effectRef>
              <a:fontRef idx="minor">
                <a:schemeClr val="lt1"/>
              </a:fontRef>
            </p:style>
          </p:sp>
          <p:sp>
            <p:nvSpPr>
              <p:cNvPr id="148" name="Rounded Rectangle 24"/>
              <p:cNvSpPr/>
              <p:nvPr/>
            </p:nvSpPr>
            <p:spPr>
              <a:xfrm>
                <a:off x="3436001" y="4536404"/>
                <a:ext cx="1609106" cy="39964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49747" tIns="68580" rIns="68580" bIns="68580" numCol="1" spcCol="1270" anchor="ctr" anchorCtr="0">
                <a:noAutofit/>
              </a:bodyPr>
              <a:lstStyle/>
              <a:p>
                <a:pPr lvl="0" algn="l" defTabSz="800100">
                  <a:lnSpc>
                    <a:spcPct val="90000"/>
                  </a:lnSpc>
                  <a:spcBef>
                    <a:spcPct val="0"/>
                  </a:spcBef>
                  <a:spcAft>
                    <a:spcPct val="35000"/>
                  </a:spcAft>
                </a:pPr>
                <a:endParaRPr lang="en-US" sz="1800" kern="1200">
                  <a:latin typeface="Calibri"/>
                  <a:cs typeface="Calibri"/>
                </a:endParaRPr>
              </a:p>
            </p:txBody>
          </p:sp>
        </p:grpSp>
        <p:sp>
          <p:nvSpPr>
            <p:cNvPr id="165" name="Rectangle 164"/>
            <p:cNvSpPr/>
            <p:nvPr/>
          </p:nvSpPr>
          <p:spPr>
            <a:xfrm>
              <a:off x="3491880" y="4112155"/>
              <a:ext cx="3514006" cy="646331"/>
            </a:xfrm>
            <a:prstGeom prst="rect">
              <a:avLst/>
            </a:prstGeom>
            <a:grpFill/>
          </p:spPr>
          <p:txBody>
            <a:bodyPr wrap="square">
              <a:spAutoFit/>
            </a:bodyPr>
            <a:lstStyle/>
            <a:p>
              <a:pPr algn="ctr" rtl="1"/>
              <a:r>
                <a:rPr lang="x-none" b="1" dirty="0">
                  <a:solidFill>
                    <a:schemeClr val="accent1">
                      <a:lumMod val="50000"/>
                    </a:schemeClr>
                  </a:solidFill>
                  <a:latin typeface="Calibri"/>
                  <a:cs typeface="Calibri"/>
                </a:rPr>
                <a:t>إعادة النظر في البرامج التعليمية لتتفق مع متطلبات </a:t>
              </a:r>
              <a:r>
                <a:rPr lang="x-none" b="1">
                  <a:solidFill>
                    <a:schemeClr val="accent1">
                      <a:lumMod val="50000"/>
                    </a:schemeClr>
                  </a:solidFill>
                  <a:latin typeface="Calibri"/>
                  <a:cs typeface="Calibri"/>
                </a:rPr>
                <a:t>التعلم الإلكتروني</a:t>
              </a:r>
              <a:endParaRPr lang="en-US" b="1" dirty="0">
                <a:solidFill>
                  <a:schemeClr val="accent1">
                    <a:lumMod val="50000"/>
                  </a:schemeClr>
                </a:solidFill>
                <a:latin typeface="Calibri"/>
                <a:cs typeface="Calibri"/>
              </a:endParaRPr>
            </a:p>
          </p:txBody>
        </p:sp>
      </p:grpSp>
      <p:grpSp>
        <p:nvGrpSpPr>
          <p:cNvPr id="171" name="Group 170"/>
          <p:cNvGrpSpPr/>
          <p:nvPr/>
        </p:nvGrpSpPr>
        <p:grpSpPr>
          <a:xfrm>
            <a:off x="2924629" y="3573016"/>
            <a:ext cx="5183472" cy="792088"/>
            <a:chOff x="4048647" y="2996952"/>
            <a:chExt cx="3907729" cy="792088"/>
          </a:xfrm>
          <a:solidFill>
            <a:schemeClr val="accent5">
              <a:lumMod val="40000"/>
              <a:lumOff val="60000"/>
            </a:schemeClr>
          </a:solidFill>
        </p:grpSpPr>
        <p:grpSp>
          <p:nvGrpSpPr>
            <p:cNvPr id="143" name="Group 142"/>
            <p:cNvGrpSpPr/>
            <p:nvPr/>
          </p:nvGrpSpPr>
          <p:grpSpPr>
            <a:xfrm>
              <a:off x="4048647" y="2996952"/>
              <a:ext cx="3907729" cy="792088"/>
              <a:chOff x="3414381" y="4514784"/>
              <a:chExt cx="1652346" cy="442887"/>
            </a:xfrm>
            <a:grpFill/>
          </p:grpSpPr>
          <p:sp>
            <p:nvSpPr>
              <p:cNvPr id="144" name="Rounded Rectangle 143"/>
              <p:cNvSpPr/>
              <p:nvPr/>
            </p:nvSpPr>
            <p:spPr>
              <a:xfrm>
                <a:off x="3414381" y="4514784"/>
                <a:ext cx="1652346" cy="442887"/>
              </a:xfrm>
              <a:prstGeom prst="roundRect">
                <a:avLst/>
              </a:prstGeom>
              <a:grpFill/>
            </p:spPr>
            <p:style>
              <a:lnRef idx="2">
                <a:schemeClr val="lt1">
                  <a:hueOff val="0"/>
                  <a:satOff val="0"/>
                  <a:lumOff val="0"/>
                  <a:alphaOff val="0"/>
                </a:schemeClr>
              </a:lnRef>
              <a:fillRef idx="1">
                <a:schemeClr val="accent5">
                  <a:hueOff val="-1986775"/>
                  <a:satOff val="7962"/>
                  <a:lumOff val="1726"/>
                  <a:alphaOff val="0"/>
                </a:schemeClr>
              </a:fillRef>
              <a:effectRef idx="0">
                <a:schemeClr val="accent5">
                  <a:hueOff val="-1986775"/>
                  <a:satOff val="7962"/>
                  <a:lumOff val="1726"/>
                  <a:alphaOff val="0"/>
                </a:schemeClr>
              </a:effectRef>
              <a:fontRef idx="minor">
                <a:schemeClr val="lt1"/>
              </a:fontRef>
            </p:style>
          </p:sp>
          <p:sp>
            <p:nvSpPr>
              <p:cNvPr id="145" name="Rounded Rectangle 24"/>
              <p:cNvSpPr/>
              <p:nvPr/>
            </p:nvSpPr>
            <p:spPr>
              <a:xfrm>
                <a:off x="3436001" y="4536404"/>
                <a:ext cx="1609106" cy="39964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49747" tIns="68580" rIns="68580" bIns="68580" numCol="1" spcCol="1270" anchor="ctr" anchorCtr="0">
                <a:noAutofit/>
              </a:bodyPr>
              <a:lstStyle/>
              <a:p>
                <a:pPr lvl="0" algn="l" defTabSz="800100">
                  <a:lnSpc>
                    <a:spcPct val="90000"/>
                  </a:lnSpc>
                  <a:spcBef>
                    <a:spcPct val="0"/>
                  </a:spcBef>
                  <a:spcAft>
                    <a:spcPct val="35000"/>
                  </a:spcAft>
                </a:pPr>
                <a:endParaRPr lang="en-US" sz="1800" kern="1200">
                  <a:latin typeface="Calibri"/>
                  <a:cs typeface="Calibri"/>
                </a:endParaRPr>
              </a:p>
            </p:txBody>
          </p:sp>
        </p:grpSp>
        <p:sp>
          <p:nvSpPr>
            <p:cNvPr id="166" name="Rectangle 165"/>
            <p:cNvSpPr/>
            <p:nvPr/>
          </p:nvSpPr>
          <p:spPr>
            <a:xfrm>
              <a:off x="4355976" y="3105835"/>
              <a:ext cx="3384376" cy="646331"/>
            </a:xfrm>
            <a:prstGeom prst="rect">
              <a:avLst/>
            </a:prstGeom>
            <a:grpFill/>
          </p:spPr>
          <p:txBody>
            <a:bodyPr wrap="square">
              <a:spAutoFit/>
            </a:bodyPr>
            <a:lstStyle/>
            <a:p>
              <a:pPr algn="ctr" rtl="1"/>
              <a:r>
                <a:rPr lang="x-none" b="1" dirty="0">
                  <a:solidFill>
                    <a:schemeClr val="accent1">
                      <a:lumMod val="50000"/>
                    </a:schemeClr>
                  </a:solidFill>
                  <a:latin typeface="Calibri"/>
                  <a:cs typeface="Calibri"/>
                </a:rPr>
                <a:t>تعديل الاتجاهات نحو التقنية عامة، ونظم التعلم </a:t>
              </a:r>
              <a:r>
                <a:rPr lang="x-none" b="1">
                  <a:solidFill>
                    <a:schemeClr val="accent1">
                      <a:lumMod val="50000"/>
                    </a:schemeClr>
                  </a:solidFill>
                  <a:latin typeface="Calibri"/>
                  <a:cs typeface="Calibri"/>
                </a:rPr>
                <a:t>الإلكتروني خاصة</a:t>
              </a:r>
              <a:endParaRPr lang="en-US" b="1" dirty="0">
                <a:solidFill>
                  <a:schemeClr val="accent1">
                    <a:lumMod val="50000"/>
                  </a:schemeClr>
                </a:solidFill>
                <a:latin typeface="Calibri"/>
                <a:cs typeface="Calibri"/>
              </a:endParaRPr>
            </a:p>
          </p:txBody>
        </p:sp>
      </p:grpSp>
      <p:grpSp>
        <p:nvGrpSpPr>
          <p:cNvPr id="172" name="Group 171"/>
          <p:cNvGrpSpPr/>
          <p:nvPr/>
        </p:nvGrpSpPr>
        <p:grpSpPr>
          <a:xfrm>
            <a:off x="3625335" y="2797123"/>
            <a:ext cx="5018157" cy="792088"/>
            <a:chOff x="4768727" y="2060845"/>
            <a:chExt cx="3907729" cy="792088"/>
          </a:xfrm>
          <a:solidFill>
            <a:schemeClr val="accent5">
              <a:lumMod val="40000"/>
              <a:lumOff val="60000"/>
            </a:schemeClr>
          </a:solidFill>
        </p:grpSpPr>
        <p:grpSp>
          <p:nvGrpSpPr>
            <p:cNvPr id="140" name="Group 139"/>
            <p:cNvGrpSpPr/>
            <p:nvPr/>
          </p:nvGrpSpPr>
          <p:grpSpPr>
            <a:xfrm>
              <a:off x="4768727" y="2060845"/>
              <a:ext cx="3907729" cy="792088"/>
              <a:chOff x="3414381" y="4514782"/>
              <a:chExt cx="1652346" cy="442887"/>
            </a:xfrm>
            <a:grpFill/>
          </p:grpSpPr>
          <p:sp>
            <p:nvSpPr>
              <p:cNvPr id="141" name="Rounded Rectangle 140"/>
              <p:cNvSpPr/>
              <p:nvPr/>
            </p:nvSpPr>
            <p:spPr>
              <a:xfrm>
                <a:off x="3414381" y="4514782"/>
                <a:ext cx="1652346" cy="442887"/>
              </a:xfrm>
              <a:prstGeom prst="roundRect">
                <a:avLst/>
              </a:prstGeom>
              <a:grpFill/>
            </p:spPr>
            <p:style>
              <a:lnRef idx="2">
                <a:schemeClr val="lt1">
                  <a:hueOff val="0"/>
                  <a:satOff val="0"/>
                  <a:lumOff val="0"/>
                  <a:alphaOff val="0"/>
                </a:schemeClr>
              </a:lnRef>
              <a:fillRef idx="1">
                <a:schemeClr val="accent5">
                  <a:hueOff val="-1986775"/>
                  <a:satOff val="7962"/>
                  <a:lumOff val="1726"/>
                  <a:alphaOff val="0"/>
                </a:schemeClr>
              </a:fillRef>
              <a:effectRef idx="0">
                <a:schemeClr val="accent5">
                  <a:hueOff val="-1986775"/>
                  <a:satOff val="7962"/>
                  <a:lumOff val="1726"/>
                  <a:alphaOff val="0"/>
                </a:schemeClr>
              </a:effectRef>
              <a:fontRef idx="minor">
                <a:schemeClr val="lt1"/>
              </a:fontRef>
            </p:style>
          </p:sp>
          <p:sp>
            <p:nvSpPr>
              <p:cNvPr id="142" name="Rounded Rectangle 24"/>
              <p:cNvSpPr/>
              <p:nvPr/>
            </p:nvSpPr>
            <p:spPr>
              <a:xfrm>
                <a:off x="3436001" y="4536404"/>
                <a:ext cx="1609106" cy="39964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49747" tIns="68580" rIns="68580" bIns="68580" numCol="1" spcCol="1270" anchor="ctr" anchorCtr="0">
                <a:noAutofit/>
              </a:bodyPr>
              <a:lstStyle/>
              <a:p>
                <a:pPr lvl="0" algn="l" defTabSz="800100">
                  <a:lnSpc>
                    <a:spcPct val="90000"/>
                  </a:lnSpc>
                  <a:spcBef>
                    <a:spcPct val="0"/>
                  </a:spcBef>
                  <a:spcAft>
                    <a:spcPct val="35000"/>
                  </a:spcAft>
                </a:pPr>
                <a:endParaRPr lang="en-US" sz="1800" kern="1200">
                  <a:latin typeface="Calibri"/>
                  <a:cs typeface="Calibri"/>
                </a:endParaRPr>
              </a:p>
            </p:txBody>
          </p:sp>
        </p:grpSp>
        <p:sp>
          <p:nvSpPr>
            <p:cNvPr id="167" name="Rectangle 166"/>
            <p:cNvSpPr/>
            <p:nvPr/>
          </p:nvSpPr>
          <p:spPr>
            <a:xfrm>
              <a:off x="4825598" y="2133726"/>
              <a:ext cx="3642499" cy="369332"/>
            </a:xfrm>
            <a:prstGeom prst="rect">
              <a:avLst/>
            </a:prstGeom>
            <a:grpFill/>
          </p:spPr>
          <p:txBody>
            <a:bodyPr wrap="square">
              <a:spAutoFit/>
            </a:bodyPr>
            <a:lstStyle/>
            <a:p>
              <a:pPr algn="ctr" rtl="1"/>
              <a:r>
                <a:rPr lang="x-none" b="1" dirty="0">
                  <a:solidFill>
                    <a:schemeClr val="accent1">
                      <a:lumMod val="50000"/>
                    </a:schemeClr>
                  </a:solidFill>
                  <a:latin typeface="Calibri"/>
                  <a:cs typeface="Calibri"/>
                </a:rPr>
                <a:t>رفع القيود على التحاق المتعلمين ببرامج </a:t>
              </a:r>
              <a:r>
                <a:rPr lang="x-none" b="1">
                  <a:solidFill>
                    <a:schemeClr val="accent1">
                      <a:lumMod val="50000"/>
                    </a:schemeClr>
                  </a:solidFill>
                  <a:latin typeface="Calibri"/>
                  <a:cs typeface="Calibri"/>
                </a:rPr>
                <a:t>التعلم الإلكتروني</a:t>
              </a:r>
              <a:endParaRPr lang="x-none" b="1" dirty="0">
                <a:solidFill>
                  <a:schemeClr val="accent1">
                    <a:lumMod val="50000"/>
                  </a:schemeClr>
                </a:solidFill>
                <a:latin typeface="Calibri"/>
                <a:cs typeface="Calibri"/>
              </a:endParaRPr>
            </a:p>
          </p:txBody>
        </p:sp>
      </p:grpSp>
      <p:grpSp>
        <p:nvGrpSpPr>
          <p:cNvPr id="179" name="Group 178"/>
          <p:cNvGrpSpPr/>
          <p:nvPr/>
        </p:nvGrpSpPr>
        <p:grpSpPr>
          <a:xfrm>
            <a:off x="4153566" y="1988840"/>
            <a:ext cx="4959078" cy="792088"/>
            <a:chOff x="5154169" y="1484784"/>
            <a:chExt cx="3907729" cy="792088"/>
          </a:xfrm>
          <a:solidFill>
            <a:schemeClr val="accent5">
              <a:lumMod val="40000"/>
              <a:lumOff val="60000"/>
            </a:schemeClr>
          </a:solidFill>
        </p:grpSpPr>
        <p:grpSp>
          <p:nvGrpSpPr>
            <p:cNvPr id="174" name="Group 173"/>
            <p:cNvGrpSpPr/>
            <p:nvPr/>
          </p:nvGrpSpPr>
          <p:grpSpPr>
            <a:xfrm>
              <a:off x="5154169" y="1484784"/>
              <a:ext cx="3907729" cy="792088"/>
              <a:chOff x="3414381" y="4514784"/>
              <a:chExt cx="1652346" cy="442887"/>
            </a:xfrm>
            <a:grpFill/>
          </p:grpSpPr>
          <p:sp>
            <p:nvSpPr>
              <p:cNvPr id="176" name="Rounded Rectangle 175"/>
              <p:cNvSpPr/>
              <p:nvPr/>
            </p:nvSpPr>
            <p:spPr>
              <a:xfrm>
                <a:off x="3414381" y="4514784"/>
                <a:ext cx="1652346" cy="442887"/>
              </a:xfrm>
              <a:prstGeom prst="roundRect">
                <a:avLst/>
              </a:prstGeom>
              <a:grpFill/>
            </p:spPr>
            <p:style>
              <a:lnRef idx="2">
                <a:schemeClr val="lt1">
                  <a:hueOff val="0"/>
                  <a:satOff val="0"/>
                  <a:lumOff val="0"/>
                  <a:alphaOff val="0"/>
                </a:schemeClr>
              </a:lnRef>
              <a:fillRef idx="1">
                <a:schemeClr val="accent5">
                  <a:hueOff val="-1986775"/>
                  <a:satOff val="7962"/>
                  <a:lumOff val="1726"/>
                  <a:alphaOff val="0"/>
                </a:schemeClr>
              </a:fillRef>
              <a:effectRef idx="0">
                <a:schemeClr val="accent5">
                  <a:hueOff val="-1986775"/>
                  <a:satOff val="7962"/>
                  <a:lumOff val="1726"/>
                  <a:alphaOff val="0"/>
                </a:schemeClr>
              </a:effectRef>
              <a:fontRef idx="minor">
                <a:schemeClr val="lt1"/>
              </a:fontRef>
            </p:style>
          </p:sp>
          <p:sp>
            <p:nvSpPr>
              <p:cNvPr id="177" name="Rounded Rectangle 24"/>
              <p:cNvSpPr/>
              <p:nvPr/>
            </p:nvSpPr>
            <p:spPr>
              <a:xfrm>
                <a:off x="3436001" y="4536404"/>
                <a:ext cx="1609106" cy="39964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49747" tIns="68580" rIns="68580" bIns="68580" numCol="1" spcCol="1270" anchor="ctr" anchorCtr="0">
                <a:noAutofit/>
              </a:bodyPr>
              <a:lstStyle/>
              <a:p>
                <a:pPr lvl="0" algn="l" defTabSz="800100">
                  <a:lnSpc>
                    <a:spcPct val="90000"/>
                  </a:lnSpc>
                  <a:spcBef>
                    <a:spcPct val="0"/>
                  </a:spcBef>
                  <a:spcAft>
                    <a:spcPct val="35000"/>
                  </a:spcAft>
                </a:pPr>
                <a:endParaRPr lang="en-US" sz="1800" kern="1200">
                  <a:latin typeface="Calibri"/>
                  <a:cs typeface="Calibri"/>
                </a:endParaRPr>
              </a:p>
            </p:txBody>
          </p:sp>
        </p:grpSp>
        <p:sp>
          <p:nvSpPr>
            <p:cNvPr id="178" name="Rectangle 177"/>
            <p:cNvSpPr/>
            <p:nvPr/>
          </p:nvSpPr>
          <p:spPr>
            <a:xfrm>
              <a:off x="5443165" y="1696162"/>
              <a:ext cx="3288254" cy="369332"/>
            </a:xfrm>
            <a:prstGeom prst="rect">
              <a:avLst/>
            </a:prstGeom>
            <a:grpFill/>
          </p:spPr>
          <p:txBody>
            <a:bodyPr wrap="none">
              <a:spAutoFit/>
            </a:bodyPr>
            <a:lstStyle/>
            <a:p>
              <a:pPr algn="ctr" rtl="1"/>
              <a:r>
                <a:rPr lang="x-none" b="1" dirty="0">
                  <a:solidFill>
                    <a:schemeClr val="accent1">
                      <a:lumMod val="50000"/>
                    </a:schemeClr>
                  </a:solidFill>
                  <a:latin typeface="Calibri"/>
                  <a:cs typeface="Calibri"/>
                </a:rPr>
                <a:t>توفر مهارات خاصة لدى كل من المعلم والمتعلم</a:t>
              </a:r>
            </a:p>
          </p:txBody>
        </p:sp>
      </p:grpSp>
      <p:sp>
        <p:nvSpPr>
          <p:cNvPr id="214" name="Oval 213"/>
          <p:cNvSpPr/>
          <p:nvPr/>
        </p:nvSpPr>
        <p:spPr>
          <a:xfrm>
            <a:off x="486993" y="5607315"/>
            <a:ext cx="279379" cy="284259"/>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215" name="Oval 214"/>
          <p:cNvSpPr/>
          <p:nvPr/>
        </p:nvSpPr>
        <p:spPr>
          <a:xfrm>
            <a:off x="775025" y="5336102"/>
            <a:ext cx="279379" cy="284259"/>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216" name="Oval 215"/>
          <p:cNvSpPr/>
          <p:nvPr/>
        </p:nvSpPr>
        <p:spPr>
          <a:xfrm>
            <a:off x="1351089" y="4743219"/>
            <a:ext cx="279379" cy="284259"/>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217" name="Oval 216"/>
          <p:cNvSpPr/>
          <p:nvPr/>
        </p:nvSpPr>
        <p:spPr>
          <a:xfrm>
            <a:off x="1639121" y="4472006"/>
            <a:ext cx="279379" cy="284259"/>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218" name="Oval 217"/>
          <p:cNvSpPr/>
          <p:nvPr/>
        </p:nvSpPr>
        <p:spPr>
          <a:xfrm rot="20743637">
            <a:off x="2029890" y="3981183"/>
            <a:ext cx="279379" cy="284259"/>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219" name="Oval 218"/>
          <p:cNvSpPr/>
          <p:nvPr/>
        </p:nvSpPr>
        <p:spPr>
          <a:xfrm rot="20743637">
            <a:off x="2317922" y="3709970"/>
            <a:ext cx="279379" cy="284259"/>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220" name="Oval 219"/>
          <p:cNvSpPr/>
          <p:nvPr/>
        </p:nvSpPr>
        <p:spPr>
          <a:xfrm>
            <a:off x="2719241" y="3159043"/>
            <a:ext cx="279379" cy="284259"/>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221" name="Oval 220"/>
          <p:cNvSpPr/>
          <p:nvPr/>
        </p:nvSpPr>
        <p:spPr>
          <a:xfrm>
            <a:off x="3007273" y="2887830"/>
            <a:ext cx="279379" cy="284259"/>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222" name="Oval 221"/>
          <p:cNvSpPr/>
          <p:nvPr/>
        </p:nvSpPr>
        <p:spPr>
          <a:xfrm>
            <a:off x="3295305" y="2366955"/>
            <a:ext cx="279379" cy="284259"/>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223" name="Oval 222"/>
          <p:cNvSpPr/>
          <p:nvPr/>
        </p:nvSpPr>
        <p:spPr>
          <a:xfrm>
            <a:off x="3540859" y="2027507"/>
            <a:ext cx="279379" cy="284259"/>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grpSp>
        <p:nvGrpSpPr>
          <p:cNvPr id="231" name="Group 230"/>
          <p:cNvGrpSpPr/>
          <p:nvPr/>
        </p:nvGrpSpPr>
        <p:grpSpPr>
          <a:xfrm>
            <a:off x="3332291" y="1368004"/>
            <a:ext cx="756145" cy="515245"/>
            <a:chOff x="848617" y="2191737"/>
            <a:chExt cx="859831" cy="589761"/>
          </a:xfrm>
        </p:grpSpPr>
        <p:sp>
          <p:nvSpPr>
            <p:cNvPr id="224" name="Oval 223"/>
            <p:cNvSpPr/>
            <p:nvPr/>
          </p:nvSpPr>
          <p:spPr>
            <a:xfrm>
              <a:off x="1196277" y="2191737"/>
              <a:ext cx="207371" cy="210445"/>
            </a:xfrm>
            <a:prstGeom prst="ellipse">
              <a:avLst/>
            </a:prstGeom>
            <a:solidFill>
              <a:srgbClr val="27A9B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225" name="Oval 224"/>
            <p:cNvSpPr/>
            <p:nvPr/>
          </p:nvSpPr>
          <p:spPr>
            <a:xfrm>
              <a:off x="1348677" y="2344137"/>
              <a:ext cx="207371" cy="210445"/>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226" name="Oval 225"/>
            <p:cNvSpPr/>
            <p:nvPr/>
          </p:nvSpPr>
          <p:spPr>
            <a:xfrm>
              <a:off x="1501077" y="2496537"/>
              <a:ext cx="207371" cy="210445"/>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227" name="Oval 226"/>
            <p:cNvSpPr/>
            <p:nvPr/>
          </p:nvSpPr>
          <p:spPr>
            <a:xfrm>
              <a:off x="1020583" y="2360270"/>
              <a:ext cx="207371" cy="210445"/>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228" name="Oval 227"/>
            <p:cNvSpPr/>
            <p:nvPr/>
          </p:nvSpPr>
          <p:spPr>
            <a:xfrm>
              <a:off x="848617" y="2544312"/>
              <a:ext cx="207371" cy="210445"/>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229" name="Oval 228"/>
            <p:cNvSpPr/>
            <p:nvPr/>
          </p:nvSpPr>
          <p:spPr>
            <a:xfrm>
              <a:off x="1186010" y="2571053"/>
              <a:ext cx="207371" cy="210445"/>
            </a:xfrm>
            <a:prstGeom prst="ellipse">
              <a:avLst/>
            </a:prstGeom>
            <a:solidFill>
              <a:srgbClr val="27A9B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grpSp>
      <p:sp>
        <p:nvSpPr>
          <p:cNvPr id="56" name="Rectangle 55"/>
          <p:cNvSpPr/>
          <p:nvPr/>
        </p:nvSpPr>
        <p:spPr>
          <a:xfrm>
            <a:off x="40652" y="204320"/>
            <a:ext cx="9071992" cy="617205"/>
          </a:xfrm>
          <a:prstGeom prst="rect">
            <a:avLst/>
          </a:prstGeom>
          <a:solidFill>
            <a:schemeClr val="accent5">
              <a:alpha val="43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57" name="TextBox 56"/>
          <p:cNvSpPr txBox="1"/>
          <p:nvPr/>
        </p:nvSpPr>
        <p:spPr>
          <a:xfrm>
            <a:off x="6070879" y="305994"/>
            <a:ext cx="2266967" cy="461665"/>
          </a:xfrm>
          <a:prstGeom prst="rect">
            <a:avLst/>
          </a:prstGeom>
          <a:noFill/>
        </p:spPr>
        <p:txBody>
          <a:bodyPr wrap="none" rtlCol="0">
            <a:spAutoFit/>
          </a:bodyPr>
          <a:lstStyle/>
          <a:p>
            <a:pPr algn="ctr" rtl="1"/>
            <a:r>
              <a:rPr lang="x-none" sz="2400" b="1" dirty="0">
                <a:solidFill>
                  <a:schemeClr val="accent3">
                    <a:lumMod val="50000"/>
                  </a:schemeClr>
                </a:solidFill>
                <a:latin typeface="Calibri"/>
                <a:cs typeface="Calibri"/>
              </a:rPr>
              <a:t>بيئة التعلم الإلكترونية</a:t>
            </a:r>
          </a:p>
        </p:txBody>
      </p:sp>
      <p:sp>
        <p:nvSpPr>
          <p:cNvPr id="58" name="TextBox 57"/>
          <p:cNvSpPr txBox="1"/>
          <p:nvPr/>
        </p:nvSpPr>
        <p:spPr>
          <a:xfrm>
            <a:off x="740117" y="282625"/>
            <a:ext cx="2247514" cy="461665"/>
          </a:xfrm>
          <a:prstGeom prst="rect">
            <a:avLst/>
          </a:prstGeom>
          <a:noFill/>
        </p:spPr>
        <p:txBody>
          <a:bodyPr wrap="none" rtlCol="0">
            <a:spAutoFit/>
          </a:bodyPr>
          <a:lstStyle/>
          <a:p>
            <a:pPr algn="ctr"/>
            <a:r>
              <a:rPr lang="x-none" sz="2400" b="1" dirty="0">
                <a:solidFill>
                  <a:schemeClr val="bg1">
                    <a:lumMod val="75000"/>
                  </a:schemeClr>
                </a:solidFill>
                <a:latin typeface="Calibri"/>
                <a:cs typeface="Calibri"/>
              </a:rPr>
              <a:t>التعلم </a:t>
            </a:r>
            <a:r>
              <a:rPr lang="ar-SA" sz="2400" b="1" dirty="0">
                <a:solidFill>
                  <a:schemeClr val="bg1">
                    <a:lumMod val="75000"/>
                  </a:schemeClr>
                </a:solidFill>
                <a:latin typeface="Calibri"/>
                <a:cs typeface="Calibri"/>
              </a:rPr>
              <a:t>الالكتروني</a:t>
            </a:r>
            <a:endParaRPr lang="en-US" b="1" dirty="0">
              <a:solidFill>
                <a:schemeClr val="bg1">
                  <a:lumMod val="75000"/>
                </a:schemeClr>
              </a:solidFill>
              <a:latin typeface="Calibri"/>
              <a:cs typeface="Calibri"/>
            </a:endParaRPr>
          </a:p>
        </p:txBody>
      </p:sp>
      <p:grpSp>
        <p:nvGrpSpPr>
          <p:cNvPr id="59" name="Group 9"/>
          <p:cNvGrpSpPr>
            <a:grpSpLocks/>
          </p:cNvGrpSpPr>
          <p:nvPr/>
        </p:nvGrpSpPr>
        <p:grpSpPr bwMode="auto">
          <a:xfrm>
            <a:off x="107504" y="188640"/>
            <a:ext cx="647700" cy="454025"/>
            <a:chOff x="0" y="0"/>
            <a:chExt cx="408" cy="286"/>
          </a:xfrm>
        </p:grpSpPr>
        <p:sp>
          <p:nvSpPr>
            <p:cNvPr id="60"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sp>
          <p:nvSpPr>
            <p:cNvPr id="61"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grpSp>
    </p:spTree>
    <p:custDataLst>
      <p:tags r:id="rId1"/>
    </p:custDataLst>
    <p:extLst>
      <p:ext uri="{BB962C8B-B14F-4D97-AF65-F5344CB8AC3E}">
        <p14:creationId xmlns:p14="http://schemas.microsoft.com/office/powerpoint/2010/main" val="137677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fade">
                                      <p:cBhvr>
                                        <p:cTn id="7" dur="4000"/>
                                        <p:tgtEl>
                                          <p:spTgt spid="2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5"/>
                                        </p:tgtEl>
                                        <p:attrNameLst>
                                          <p:attrName>style.visibility</p:attrName>
                                        </p:attrNameLst>
                                      </p:cBhvr>
                                      <p:to>
                                        <p:strVal val="visible"/>
                                      </p:to>
                                    </p:set>
                                    <p:animEffect transition="in" filter="fade">
                                      <p:cBhvr>
                                        <p:cTn id="10" dur="4000"/>
                                        <p:tgtEl>
                                          <p:spTgt spid="215"/>
                                        </p:tgtEl>
                                      </p:cBhvr>
                                    </p:animEffect>
                                  </p:childTnLst>
                                </p:cTn>
                              </p:par>
                            </p:childTnLst>
                          </p:cTn>
                        </p:par>
                        <p:par>
                          <p:cTn id="11" fill="hold">
                            <p:stCondLst>
                              <p:cond delay="4000"/>
                            </p:stCondLst>
                            <p:childTnLst>
                              <p:par>
                                <p:cTn id="12" presetID="10" presetClass="entr" presetSubtype="0" fill="hold" grpId="0" nodeType="afterEffect">
                                  <p:stCondLst>
                                    <p:cond delay="0"/>
                                  </p:stCondLst>
                                  <p:childTnLst>
                                    <p:set>
                                      <p:cBhvr>
                                        <p:cTn id="13" dur="1" fill="hold">
                                          <p:stCondLst>
                                            <p:cond delay="0"/>
                                          </p:stCondLst>
                                        </p:cTn>
                                        <p:tgtEl>
                                          <p:spTgt spid="216"/>
                                        </p:tgtEl>
                                        <p:attrNameLst>
                                          <p:attrName>style.visibility</p:attrName>
                                        </p:attrNameLst>
                                      </p:cBhvr>
                                      <p:to>
                                        <p:strVal val="visible"/>
                                      </p:to>
                                    </p:set>
                                    <p:animEffect transition="in" filter="fade">
                                      <p:cBhvr>
                                        <p:cTn id="14" dur="3000"/>
                                        <p:tgtEl>
                                          <p:spTgt spid="216"/>
                                        </p:tgtEl>
                                      </p:cBhvr>
                                    </p:animEffect>
                                  </p:childTnLst>
                                </p:cTn>
                              </p:par>
                            </p:childTnLst>
                          </p:cTn>
                        </p:par>
                        <p:par>
                          <p:cTn id="15" fill="hold">
                            <p:stCondLst>
                              <p:cond delay="7000"/>
                            </p:stCondLst>
                            <p:childTnLst>
                              <p:par>
                                <p:cTn id="16" presetID="10" presetClass="entr" presetSubtype="0" fill="hold" grpId="0" nodeType="afterEffect">
                                  <p:stCondLst>
                                    <p:cond delay="0"/>
                                  </p:stCondLst>
                                  <p:childTnLst>
                                    <p:set>
                                      <p:cBhvr>
                                        <p:cTn id="17" dur="1" fill="hold">
                                          <p:stCondLst>
                                            <p:cond delay="0"/>
                                          </p:stCondLst>
                                        </p:cTn>
                                        <p:tgtEl>
                                          <p:spTgt spid="217"/>
                                        </p:tgtEl>
                                        <p:attrNameLst>
                                          <p:attrName>style.visibility</p:attrName>
                                        </p:attrNameLst>
                                      </p:cBhvr>
                                      <p:to>
                                        <p:strVal val="visible"/>
                                      </p:to>
                                    </p:set>
                                    <p:animEffect transition="in" filter="fade">
                                      <p:cBhvr>
                                        <p:cTn id="18" dur="3000"/>
                                        <p:tgtEl>
                                          <p:spTgt spid="2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8"/>
                                        </p:tgtEl>
                                        <p:attrNameLst>
                                          <p:attrName>style.visibility</p:attrName>
                                        </p:attrNameLst>
                                      </p:cBhvr>
                                      <p:to>
                                        <p:strVal val="visible"/>
                                      </p:to>
                                    </p:set>
                                    <p:animEffect transition="in" filter="fade">
                                      <p:cBhvr>
                                        <p:cTn id="21" dur="1250"/>
                                        <p:tgtEl>
                                          <p:spTgt spid="2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9"/>
                                        </p:tgtEl>
                                        <p:attrNameLst>
                                          <p:attrName>style.visibility</p:attrName>
                                        </p:attrNameLst>
                                      </p:cBhvr>
                                      <p:to>
                                        <p:strVal val="visible"/>
                                      </p:to>
                                    </p:set>
                                    <p:animEffect transition="in" filter="fade">
                                      <p:cBhvr>
                                        <p:cTn id="24" dur="1250"/>
                                        <p:tgtEl>
                                          <p:spTgt spid="2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0"/>
                                        </p:tgtEl>
                                        <p:attrNameLst>
                                          <p:attrName>style.visibility</p:attrName>
                                        </p:attrNameLst>
                                      </p:cBhvr>
                                      <p:to>
                                        <p:strVal val="visible"/>
                                      </p:to>
                                    </p:set>
                                    <p:animEffect transition="in" filter="fade">
                                      <p:cBhvr>
                                        <p:cTn id="27" dur="1500"/>
                                        <p:tgtEl>
                                          <p:spTgt spid="2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1"/>
                                        </p:tgtEl>
                                        <p:attrNameLst>
                                          <p:attrName>style.visibility</p:attrName>
                                        </p:attrNameLst>
                                      </p:cBhvr>
                                      <p:to>
                                        <p:strVal val="visible"/>
                                      </p:to>
                                    </p:set>
                                    <p:animEffect transition="in" filter="fade">
                                      <p:cBhvr>
                                        <p:cTn id="30" dur="1500"/>
                                        <p:tgtEl>
                                          <p:spTgt spid="2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2"/>
                                        </p:tgtEl>
                                        <p:attrNameLst>
                                          <p:attrName>style.visibility</p:attrName>
                                        </p:attrNameLst>
                                      </p:cBhvr>
                                      <p:to>
                                        <p:strVal val="visible"/>
                                      </p:to>
                                    </p:set>
                                    <p:animEffect transition="in" filter="fade">
                                      <p:cBhvr>
                                        <p:cTn id="33" dur="1500"/>
                                        <p:tgtEl>
                                          <p:spTgt spid="2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3"/>
                                        </p:tgtEl>
                                        <p:attrNameLst>
                                          <p:attrName>style.visibility</p:attrName>
                                        </p:attrNameLst>
                                      </p:cBhvr>
                                      <p:to>
                                        <p:strVal val="visible"/>
                                      </p:to>
                                    </p:set>
                                    <p:animEffect transition="in" filter="fade">
                                      <p:cBhvr>
                                        <p:cTn id="36" dur="1500"/>
                                        <p:tgtEl>
                                          <p:spTgt spid="223"/>
                                        </p:tgtEl>
                                      </p:cBhvr>
                                    </p:animEffect>
                                  </p:childTnLst>
                                </p:cTn>
                              </p:par>
                            </p:childTnLst>
                          </p:cTn>
                        </p:par>
                        <p:par>
                          <p:cTn id="37" fill="hold">
                            <p:stCondLst>
                              <p:cond delay="10000"/>
                            </p:stCondLst>
                            <p:childTnLst>
                              <p:par>
                                <p:cTn id="38" presetID="10" presetClass="entr" presetSubtype="0" fill="hold" nodeType="afterEffect">
                                  <p:stCondLst>
                                    <p:cond delay="0"/>
                                  </p:stCondLst>
                                  <p:childTnLst>
                                    <p:set>
                                      <p:cBhvr>
                                        <p:cTn id="39" dur="1" fill="hold">
                                          <p:stCondLst>
                                            <p:cond delay="0"/>
                                          </p:stCondLst>
                                        </p:cTn>
                                        <p:tgtEl>
                                          <p:spTgt spid="231"/>
                                        </p:tgtEl>
                                        <p:attrNameLst>
                                          <p:attrName>style.visibility</p:attrName>
                                        </p:attrNameLst>
                                      </p:cBhvr>
                                      <p:to>
                                        <p:strVal val="visible"/>
                                      </p:to>
                                    </p:set>
                                    <p:animEffect transition="in" filter="fade">
                                      <p:cBhvr>
                                        <p:cTn id="40" dur="500"/>
                                        <p:tgtEl>
                                          <p:spTgt spid="231"/>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7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7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7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a:spLocks noGrp="1" noChangeArrowheads="1"/>
          </p:cNvSpPr>
          <p:nvPr>
            <p:ph type="ctrTitle" idx="4294967295"/>
          </p:nvPr>
        </p:nvSpPr>
        <p:spPr>
          <a:xfrm>
            <a:off x="4937447" y="2420888"/>
            <a:ext cx="3883025" cy="1470025"/>
          </a:xfrm>
          <a:ln/>
        </p:spPr>
        <p:txBody>
          <a:bodyPr>
            <a:normAutofit/>
          </a:bodyPr>
          <a:lstStyle/>
          <a:p>
            <a:pPr marL="0" indent="0"/>
            <a:r>
              <a:rPr lang="ar-SA" sz="3600" b="1" dirty="0">
                <a:solidFill>
                  <a:srgbClr val="FF0066"/>
                </a:solidFill>
                <a:latin typeface="Calibri"/>
                <a:ea typeface="Adobe Gothic Std B" pitchFamily="34" charset="-128"/>
                <a:cs typeface="Calibri"/>
              </a:rPr>
              <a:t>نشأة </a:t>
            </a:r>
            <a:r>
              <a:rPr lang="x-none" sz="3600" b="1" dirty="0">
                <a:solidFill>
                  <a:srgbClr val="FF0066"/>
                </a:solidFill>
                <a:latin typeface="Calibri"/>
                <a:ea typeface="Adobe Gothic Std B" pitchFamily="34" charset="-128"/>
                <a:cs typeface="Calibri"/>
              </a:rPr>
              <a:t>التعلم الإلكتروني </a:t>
            </a:r>
            <a:endParaRPr lang="en-US" sz="3600" b="1" dirty="0">
              <a:solidFill>
                <a:srgbClr val="FF0066"/>
              </a:solidFill>
              <a:latin typeface="Calibri"/>
              <a:cs typeface="Calibri"/>
            </a:endParaRPr>
          </a:p>
        </p:txBody>
      </p:sp>
      <p:grpSp>
        <p:nvGrpSpPr>
          <p:cNvPr id="4099" name="Group 3"/>
          <p:cNvGrpSpPr>
            <a:grpSpLocks/>
          </p:cNvGrpSpPr>
          <p:nvPr/>
        </p:nvGrpSpPr>
        <p:grpSpPr bwMode="auto">
          <a:xfrm>
            <a:off x="4651375" y="2971800"/>
            <a:ext cx="292100" cy="504825"/>
            <a:chOff x="0" y="0"/>
            <a:chExt cx="292995" cy="504056"/>
          </a:xfrm>
        </p:grpSpPr>
        <p:sp>
          <p:nvSpPr>
            <p:cNvPr id="4100" name="直接连接符 1068"/>
            <p:cNvSpPr>
              <a:spLocks noChangeShapeType="1"/>
            </p:cNvSpPr>
            <p:nvPr/>
          </p:nvSpPr>
          <p:spPr bwMode="auto">
            <a:xfrm>
              <a:off x="292995" y="0"/>
              <a:ext cx="1" cy="504056"/>
            </a:xfrm>
            <a:prstGeom prst="line">
              <a:avLst/>
            </a:prstGeom>
            <a:noFill/>
            <a:ln w="57150" cap="flat" cmpd="sng">
              <a:solidFill>
                <a:srgbClr val="00B0F0"/>
              </a:solidFill>
              <a:round/>
              <a:headEnd/>
              <a:tailEn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4101" name="直接连接符 79"/>
            <p:cNvSpPr>
              <a:spLocks noChangeShapeType="1"/>
            </p:cNvSpPr>
            <p:nvPr/>
          </p:nvSpPr>
          <p:spPr bwMode="auto">
            <a:xfrm>
              <a:off x="139562" y="144016"/>
              <a:ext cx="1" cy="360040"/>
            </a:xfrm>
            <a:prstGeom prst="line">
              <a:avLst/>
            </a:prstGeom>
            <a:noFill/>
            <a:ln w="57150" cap="flat" cmpd="sng">
              <a:solidFill>
                <a:srgbClr val="FFC000"/>
              </a:solidFill>
              <a:round/>
              <a:headEnd/>
              <a:tailEn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4102" name="直接连接符 84"/>
            <p:cNvSpPr>
              <a:spLocks noChangeShapeType="1"/>
            </p:cNvSpPr>
            <p:nvPr/>
          </p:nvSpPr>
          <p:spPr bwMode="auto">
            <a:xfrm>
              <a:off x="0" y="324036"/>
              <a:ext cx="1" cy="180020"/>
            </a:xfrm>
            <a:prstGeom prst="line">
              <a:avLst/>
            </a:prstGeom>
            <a:noFill/>
            <a:ln w="57150" cap="flat" cmpd="sng">
              <a:solidFill>
                <a:srgbClr val="92D050"/>
              </a:solidFill>
              <a:round/>
              <a:headEnd/>
              <a:tailEn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grpSp>
      <p:sp>
        <p:nvSpPr>
          <p:cNvPr id="4103" name="直接连接符 1078"/>
          <p:cNvSpPr>
            <a:spLocks noChangeShapeType="1"/>
          </p:cNvSpPr>
          <p:nvPr/>
        </p:nvSpPr>
        <p:spPr bwMode="auto">
          <a:xfrm>
            <a:off x="-103188" y="3465513"/>
            <a:ext cx="4754563" cy="1587"/>
          </a:xfrm>
          <a:prstGeom prst="line">
            <a:avLst/>
          </a:prstGeom>
          <a:noFill/>
          <a:ln w="9525" cap="flat" cmpd="sng">
            <a:solidFill>
              <a:srgbClr val="BFBFBF"/>
            </a:solidFill>
            <a:round/>
            <a:headEnd/>
            <a:tailEn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grpSp>
        <p:nvGrpSpPr>
          <p:cNvPr id="4104" name="Group 8"/>
          <p:cNvGrpSpPr>
            <a:grpSpLocks/>
          </p:cNvGrpSpPr>
          <p:nvPr/>
        </p:nvGrpSpPr>
        <p:grpSpPr bwMode="auto">
          <a:xfrm>
            <a:off x="34925" y="1749425"/>
            <a:ext cx="4159250" cy="3260725"/>
            <a:chOff x="0" y="0"/>
            <a:chExt cx="4157663" cy="3262312"/>
          </a:xfrm>
        </p:grpSpPr>
        <p:grpSp>
          <p:nvGrpSpPr>
            <p:cNvPr id="4105" name="Group 9"/>
            <p:cNvGrpSpPr>
              <a:grpSpLocks/>
            </p:cNvGrpSpPr>
            <p:nvPr/>
          </p:nvGrpSpPr>
          <p:grpSpPr bwMode="auto">
            <a:xfrm>
              <a:off x="0" y="1800225"/>
              <a:ext cx="636588" cy="454025"/>
              <a:chOff x="0" y="0"/>
              <a:chExt cx="401" cy="286"/>
            </a:xfrm>
          </p:grpSpPr>
          <p:sp>
            <p:nvSpPr>
              <p:cNvPr id="4106" name="AutoShape 24"/>
              <p:cNvSpPr>
                <a:spLocks noChangeArrowheads="1"/>
              </p:cNvSpPr>
              <p:nvPr/>
            </p:nvSpPr>
            <p:spPr bwMode="auto">
              <a:xfrm>
                <a:off x="174" y="90"/>
                <a:ext cx="227" cy="196"/>
              </a:xfrm>
              <a:prstGeom prst="hexagon">
                <a:avLst>
                  <a:gd name="adj" fmla="val 28949"/>
                  <a:gd name="vf" fmla="val 115470"/>
                </a:avLst>
              </a:prstGeom>
              <a:solidFill>
                <a:srgbClr val="9900CC">
                  <a:alpha val="37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07" name="AutoShape 25"/>
              <p:cNvSpPr>
                <a:spLocks noChangeArrowheads="1"/>
              </p:cNvSpPr>
              <p:nvPr/>
            </p:nvSpPr>
            <p:spPr bwMode="auto">
              <a:xfrm>
                <a:off x="0" y="0"/>
                <a:ext cx="227" cy="196"/>
              </a:xfrm>
              <a:prstGeom prst="hexagon">
                <a:avLst>
                  <a:gd name="adj" fmla="val 28949"/>
                  <a:gd name="vf" fmla="val 115470"/>
                </a:avLst>
              </a:prstGeom>
              <a:solidFill>
                <a:srgbClr val="9900CC">
                  <a:alpha val="15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sp>
          <p:nvSpPr>
            <p:cNvPr id="4108" name="AutoShape 26"/>
            <p:cNvSpPr>
              <a:spLocks noChangeArrowheads="1"/>
            </p:cNvSpPr>
            <p:nvPr/>
          </p:nvSpPr>
          <p:spPr bwMode="auto">
            <a:xfrm>
              <a:off x="2519363" y="2951162"/>
              <a:ext cx="360362" cy="311150"/>
            </a:xfrm>
            <a:prstGeom prst="hexagon">
              <a:avLst>
                <a:gd name="adj" fmla="val 28949"/>
                <a:gd name="vf" fmla="val 115470"/>
              </a:avLst>
            </a:prstGeom>
            <a:solidFill>
              <a:srgbClr val="FF9900">
                <a:alpha val="14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nvGrpSpPr>
            <p:cNvPr id="4109" name="Group 13"/>
            <p:cNvGrpSpPr>
              <a:grpSpLocks/>
            </p:cNvGrpSpPr>
            <p:nvPr/>
          </p:nvGrpSpPr>
          <p:grpSpPr bwMode="auto">
            <a:xfrm>
              <a:off x="503238" y="0"/>
              <a:ext cx="3654425" cy="2887662"/>
              <a:chOff x="0" y="0"/>
              <a:chExt cx="2302" cy="1819"/>
            </a:xfrm>
          </p:grpSpPr>
          <p:sp>
            <p:nvSpPr>
              <p:cNvPr id="4110" name="AutoShape 28"/>
              <p:cNvSpPr>
                <a:spLocks noChangeArrowheads="1"/>
              </p:cNvSpPr>
              <p:nvPr/>
            </p:nvSpPr>
            <p:spPr bwMode="auto">
              <a:xfrm>
                <a:off x="1203" y="219"/>
                <a:ext cx="227" cy="196"/>
              </a:xfrm>
              <a:prstGeom prst="hexagon">
                <a:avLst>
                  <a:gd name="adj" fmla="val 28949"/>
                  <a:gd name="vf" fmla="val 115470"/>
                </a:avLst>
              </a:prstGeom>
              <a:solidFill>
                <a:srgbClr val="0066FF">
                  <a:alpha val="15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nvGrpSpPr>
              <p:cNvPr id="4111" name="Group 15"/>
              <p:cNvGrpSpPr>
                <a:grpSpLocks/>
              </p:cNvGrpSpPr>
              <p:nvPr/>
            </p:nvGrpSpPr>
            <p:grpSpPr bwMode="auto">
              <a:xfrm>
                <a:off x="0" y="0"/>
                <a:ext cx="2302" cy="1819"/>
                <a:chOff x="0" y="0"/>
                <a:chExt cx="2302" cy="1819"/>
              </a:xfrm>
            </p:grpSpPr>
            <p:grpSp>
              <p:nvGrpSpPr>
                <p:cNvPr id="4112" name="Group 16"/>
                <p:cNvGrpSpPr>
                  <a:grpSpLocks/>
                </p:cNvGrpSpPr>
                <p:nvPr/>
              </p:nvGrpSpPr>
              <p:grpSpPr bwMode="auto">
                <a:xfrm>
                  <a:off x="0" y="0"/>
                  <a:ext cx="2302" cy="1819"/>
                  <a:chOff x="0" y="0"/>
                  <a:chExt cx="2302" cy="1819"/>
                </a:xfrm>
              </p:grpSpPr>
              <p:grpSp>
                <p:nvGrpSpPr>
                  <p:cNvPr id="4113" name="Group 17"/>
                  <p:cNvGrpSpPr>
                    <a:grpSpLocks/>
                  </p:cNvGrpSpPr>
                  <p:nvPr/>
                </p:nvGrpSpPr>
                <p:grpSpPr bwMode="auto">
                  <a:xfrm>
                    <a:off x="0" y="0"/>
                    <a:ext cx="2302" cy="1819"/>
                    <a:chOff x="0" y="0"/>
                    <a:chExt cx="2302" cy="1819"/>
                  </a:xfrm>
                </p:grpSpPr>
                <p:sp>
                  <p:nvSpPr>
                    <p:cNvPr id="4114" name="AutoShape 32"/>
                    <p:cNvSpPr>
                      <a:spLocks noChangeArrowheads="1"/>
                    </p:cNvSpPr>
                    <p:nvPr/>
                  </p:nvSpPr>
                  <p:spPr bwMode="auto">
                    <a:xfrm>
                      <a:off x="345" y="540"/>
                      <a:ext cx="227" cy="196"/>
                    </a:xfrm>
                    <a:prstGeom prst="hexagon">
                      <a:avLst>
                        <a:gd name="adj" fmla="val 28949"/>
                        <a:gd name="vf" fmla="val 115470"/>
                      </a:avLst>
                    </a:prstGeom>
                    <a:solidFill>
                      <a:srgbClr val="00CC66">
                        <a:alpha val="31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nvGrpSpPr>
                    <p:cNvPr id="4115" name="Group 19"/>
                    <p:cNvGrpSpPr>
                      <a:grpSpLocks/>
                    </p:cNvGrpSpPr>
                    <p:nvPr/>
                  </p:nvGrpSpPr>
                  <p:grpSpPr bwMode="auto">
                    <a:xfrm>
                      <a:off x="0" y="0"/>
                      <a:ext cx="2302" cy="1819"/>
                      <a:chOff x="0" y="0"/>
                      <a:chExt cx="2302" cy="1819"/>
                    </a:xfrm>
                  </p:grpSpPr>
                  <p:grpSp>
                    <p:nvGrpSpPr>
                      <p:cNvPr id="4116" name="Group 20"/>
                      <p:cNvGrpSpPr>
                        <a:grpSpLocks/>
                      </p:cNvGrpSpPr>
                      <p:nvPr/>
                    </p:nvGrpSpPr>
                    <p:grpSpPr bwMode="auto">
                      <a:xfrm>
                        <a:off x="0" y="0"/>
                        <a:ext cx="2302" cy="1819"/>
                        <a:chOff x="0" y="0"/>
                        <a:chExt cx="2302" cy="1819"/>
                      </a:xfrm>
                    </p:grpSpPr>
                    <p:sp>
                      <p:nvSpPr>
                        <p:cNvPr id="4117" name="AutoShape 35"/>
                        <p:cNvSpPr>
                          <a:spLocks noChangeArrowheads="1"/>
                        </p:cNvSpPr>
                        <p:nvPr/>
                      </p:nvSpPr>
                      <p:spPr bwMode="auto">
                        <a:xfrm>
                          <a:off x="1040" y="733"/>
                          <a:ext cx="227" cy="196"/>
                        </a:xfrm>
                        <a:prstGeom prst="hexagon">
                          <a:avLst>
                            <a:gd name="adj" fmla="val 28949"/>
                            <a:gd name="vf" fmla="val 115470"/>
                          </a:avLst>
                        </a:prstGeom>
                        <a:solidFill>
                          <a:srgbClr val="0066FF"/>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18" name="AutoShape 36"/>
                        <p:cNvSpPr>
                          <a:spLocks noChangeArrowheads="1"/>
                        </p:cNvSpPr>
                        <p:nvPr/>
                      </p:nvSpPr>
                      <p:spPr bwMode="auto">
                        <a:xfrm>
                          <a:off x="1055" y="1125"/>
                          <a:ext cx="227" cy="196"/>
                        </a:xfrm>
                        <a:prstGeom prst="hexagon">
                          <a:avLst>
                            <a:gd name="adj" fmla="val 28949"/>
                            <a:gd name="vf" fmla="val 115470"/>
                          </a:avLst>
                        </a:prstGeom>
                        <a:solidFill>
                          <a:srgbClr val="FF9900">
                            <a:alpha val="75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19" name="AutoShape 37"/>
                        <p:cNvSpPr>
                          <a:spLocks noChangeArrowheads="1"/>
                        </p:cNvSpPr>
                        <p:nvPr/>
                      </p:nvSpPr>
                      <p:spPr bwMode="auto">
                        <a:xfrm>
                          <a:off x="707" y="1143"/>
                          <a:ext cx="227" cy="196"/>
                        </a:xfrm>
                        <a:prstGeom prst="hexagon">
                          <a:avLst>
                            <a:gd name="adj" fmla="val 28949"/>
                            <a:gd name="vf" fmla="val 115470"/>
                          </a:avLst>
                        </a:prstGeom>
                        <a:solidFill>
                          <a:srgbClr val="9900CC">
                            <a:alpha val="68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nvGrpSpPr>
                        <p:cNvPr id="4120" name="Group 24"/>
                        <p:cNvGrpSpPr>
                          <a:grpSpLocks/>
                        </p:cNvGrpSpPr>
                        <p:nvPr/>
                      </p:nvGrpSpPr>
                      <p:grpSpPr bwMode="auto">
                        <a:xfrm>
                          <a:off x="0" y="0"/>
                          <a:ext cx="2302" cy="1819"/>
                          <a:chOff x="0" y="0"/>
                          <a:chExt cx="2302" cy="1819"/>
                        </a:xfrm>
                      </p:grpSpPr>
                      <p:sp>
                        <p:nvSpPr>
                          <p:cNvPr id="4121" name="AutoShape 39"/>
                          <p:cNvSpPr>
                            <a:spLocks noChangeArrowheads="1"/>
                          </p:cNvSpPr>
                          <p:nvPr/>
                        </p:nvSpPr>
                        <p:spPr bwMode="auto">
                          <a:xfrm>
                            <a:off x="863" y="640"/>
                            <a:ext cx="227" cy="196"/>
                          </a:xfrm>
                          <a:prstGeom prst="hexagon">
                            <a:avLst>
                              <a:gd name="adj" fmla="val 28949"/>
                              <a:gd name="vf" fmla="val 115470"/>
                            </a:avLst>
                          </a:prstGeom>
                          <a:solidFill>
                            <a:srgbClr val="00CC66"/>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22" name="AutoShape 40"/>
                          <p:cNvSpPr>
                            <a:spLocks noChangeArrowheads="1"/>
                          </p:cNvSpPr>
                          <p:nvPr/>
                        </p:nvSpPr>
                        <p:spPr bwMode="auto">
                          <a:xfrm>
                            <a:off x="866" y="442"/>
                            <a:ext cx="227" cy="196"/>
                          </a:xfrm>
                          <a:prstGeom prst="hexagon">
                            <a:avLst>
                              <a:gd name="adj" fmla="val 28949"/>
                              <a:gd name="vf" fmla="val 115470"/>
                            </a:avLst>
                          </a:prstGeom>
                          <a:solidFill>
                            <a:srgbClr val="00CC66">
                              <a:alpha val="73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23" name="AutoShape 41"/>
                          <p:cNvSpPr>
                            <a:spLocks noChangeArrowheads="1"/>
                          </p:cNvSpPr>
                          <p:nvPr/>
                        </p:nvSpPr>
                        <p:spPr bwMode="auto">
                          <a:xfrm>
                            <a:off x="692" y="338"/>
                            <a:ext cx="227" cy="196"/>
                          </a:xfrm>
                          <a:prstGeom prst="hexagon">
                            <a:avLst>
                              <a:gd name="adj" fmla="val 28949"/>
                              <a:gd name="vf" fmla="val 115470"/>
                            </a:avLst>
                          </a:prstGeom>
                          <a:solidFill>
                            <a:srgbClr val="00CC66">
                              <a:alpha val="45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24" name="AutoShape 42"/>
                          <p:cNvSpPr>
                            <a:spLocks noChangeArrowheads="1"/>
                          </p:cNvSpPr>
                          <p:nvPr/>
                        </p:nvSpPr>
                        <p:spPr bwMode="auto">
                          <a:xfrm>
                            <a:off x="883" y="1231"/>
                            <a:ext cx="227" cy="196"/>
                          </a:xfrm>
                          <a:prstGeom prst="hexagon">
                            <a:avLst>
                              <a:gd name="adj" fmla="val 28949"/>
                              <a:gd name="vf" fmla="val 115470"/>
                            </a:avLst>
                          </a:prstGeom>
                          <a:solidFill>
                            <a:srgbClr val="9900CC">
                              <a:alpha val="60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25" name="AutoShape 43"/>
                          <p:cNvSpPr>
                            <a:spLocks noChangeArrowheads="1"/>
                          </p:cNvSpPr>
                          <p:nvPr/>
                        </p:nvSpPr>
                        <p:spPr bwMode="auto">
                          <a:xfrm>
                            <a:off x="697" y="543"/>
                            <a:ext cx="227" cy="196"/>
                          </a:xfrm>
                          <a:prstGeom prst="hexagon">
                            <a:avLst>
                              <a:gd name="adj" fmla="val 28949"/>
                              <a:gd name="vf" fmla="val 115470"/>
                            </a:avLst>
                          </a:prstGeom>
                          <a:solidFill>
                            <a:srgbClr val="00CC66">
                              <a:alpha val="78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26" name="AutoShape 44"/>
                          <p:cNvSpPr>
                            <a:spLocks noChangeArrowheads="1"/>
                          </p:cNvSpPr>
                          <p:nvPr/>
                        </p:nvSpPr>
                        <p:spPr bwMode="auto">
                          <a:xfrm>
                            <a:off x="1221" y="824"/>
                            <a:ext cx="227" cy="196"/>
                          </a:xfrm>
                          <a:prstGeom prst="hexagon">
                            <a:avLst>
                              <a:gd name="adj" fmla="val 28949"/>
                              <a:gd name="vf" fmla="val 115470"/>
                            </a:avLst>
                          </a:prstGeom>
                          <a:solidFill>
                            <a:srgbClr val="AAE600"/>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27" name="AutoShape 45"/>
                          <p:cNvSpPr>
                            <a:spLocks noChangeArrowheads="1"/>
                          </p:cNvSpPr>
                          <p:nvPr/>
                        </p:nvSpPr>
                        <p:spPr bwMode="auto">
                          <a:xfrm>
                            <a:off x="1406" y="1319"/>
                            <a:ext cx="227" cy="196"/>
                          </a:xfrm>
                          <a:prstGeom prst="hexagon">
                            <a:avLst>
                              <a:gd name="adj" fmla="val 28949"/>
                              <a:gd name="vf" fmla="val 115470"/>
                            </a:avLst>
                          </a:prstGeom>
                          <a:solidFill>
                            <a:srgbClr val="FF9900">
                              <a:alpha val="40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28" name="AutoShape 46"/>
                          <p:cNvSpPr>
                            <a:spLocks noChangeArrowheads="1"/>
                          </p:cNvSpPr>
                          <p:nvPr/>
                        </p:nvSpPr>
                        <p:spPr bwMode="auto">
                          <a:xfrm>
                            <a:off x="1199" y="424"/>
                            <a:ext cx="227" cy="196"/>
                          </a:xfrm>
                          <a:prstGeom prst="hexagon">
                            <a:avLst>
                              <a:gd name="adj" fmla="val 28949"/>
                              <a:gd name="vf" fmla="val 115470"/>
                            </a:avLst>
                          </a:prstGeom>
                          <a:solidFill>
                            <a:srgbClr val="0066FF">
                              <a:alpha val="67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29" name="AutoShape 47"/>
                          <p:cNvSpPr>
                            <a:spLocks noChangeArrowheads="1"/>
                          </p:cNvSpPr>
                          <p:nvPr/>
                        </p:nvSpPr>
                        <p:spPr bwMode="auto">
                          <a:xfrm>
                            <a:off x="1373" y="325"/>
                            <a:ext cx="227" cy="196"/>
                          </a:xfrm>
                          <a:prstGeom prst="hexagon">
                            <a:avLst>
                              <a:gd name="adj" fmla="val 28949"/>
                              <a:gd name="vf" fmla="val 115470"/>
                            </a:avLst>
                          </a:prstGeom>
                          <a:solidFill>
                            <a:srgbClr val="0066FF">
                              <a:alpha val="31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30" name="AutoShape 48"/>
                          <p:cNvSpPr>
                            <a:spLocks noChangeArrowheads="1"/>
                          </p:cNvSpPr>
                          <p:nvPr/>
                        </p:nvSpPr>
                        <p:spPr bwMode="auto">
                          <a:xfrm>
                            <a:off x="525" y="847"/>
                            <a:ext cx="227" cy="196"/>
                          </a:xfrm>
                          <a:prstGeom prst="hexagon">
                            <a:avLst>
                              <a:gd name="adj" fmla="val 28949"/>
                              <a:gd name="vf" fmla="val 115470"/>
                            </a:avLst>
                          </a:prstGeom>
                          <a:solidFill>
                            <a:srgbClr val="FF0066">
                              <a:alpha val="56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31" name="AutoShape 49"/>
                          <p:cNvSpPr>
                            <a:spLocks noChangeArrowheads="1"/>
                          </p:cNvSpPr>
                          <p:nvPr/>
                        </p:nvSpPr>
                        <p:spPr bwMode="auto">
                          <a:xfrm>
                            <a:off x="702" y="941"/>
                            <a:ext cx="227" cy="196"/>
                          </a:xfrm>
                          <a:prstGeom prst="hexagon">
                            <a:avLst>
                              <a:gd name="adj" fmla="val 28949"/>
                              <a:gd name="vf" fmla="val 115470"/>
                            </a:avLst>
                          </a:prstGeom>
                          <a:solidFill>
                            <a:srgbClr val="FF0066">
                              <a:alpha val="78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32" name="AutoShape 50"/>
                          <p:cNvSpPr>
                            <a:spLocks noChangeArrowheads="1"/>
                          </p:cNvSpPr>
                          <p:nvPr/>
                        </p:nvSpPr>
                        <p:spPr bwMode="auto">
                          <a:xfrm>
                            <a:off x="353" y="948"/>
                            <a:ext cx="227" cy="196"/>
                          </a:xfrm>
                          <a:prstGeom prst="hexagon">
                            <a:avLst>
                              <a:gd name="adj" fmla="val 28949"/>
                              <a:gd name="vf" fmla="val 115470"/>
                            </a:avLst>
                          </a:prstGeom>
                          <a:solidFill>
                            <a:srgbClr val="FF0066">
                              <a:alpha val="45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33" name="AutoShape 51"/>
                          <p:cNvSpPr>
                            <a:spLocks noChangeArrowheads="1"/>
                          </p:cNvSpPr>
                          <p:nvPr/>
                        </p:nvSpPr>
                        <p:spPr bwMode="auto">
                          <a:xfrm>
                            <a:off x="1224" y="1022"/>
                            <a:ext cx="227" cy="196"/>
                          </a:xfrm>
                          <a:prstGeom prst="hexagon">
                            <a:avLst>
                              <a:gd name="adj" fmla="val 28949"/>
                              <a:gd name="vf" fmla="val 115470"/>
                            </a:avLst>
                          </a:prstGeom>
                          <a:solidFill>
                            <a:srgbClr val="FF9900">
                              <a:alpha val="68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34" name="AutoShape 52"/>
                          <p:cNvSpPr>
                            <a:spLocks noChangeArrowheads="1"/>
                          </p:cNvSpPr>
                          <p:nvPr/>
                        </p:nvSpPr>
                        <p:spPr bwMode="auto">
                          <a:xfrm>
                            <a:off x="1566" y="817"/>
                            <a:ext cx="227" cy="196"/>
                          </a:xfrm>
                          <a:prstGeom prst="hexagon">
                            <a:avLst>
                              <a:gd name="adj" fmla="val 28949"/>
                              <a:gd name="vf" fmla="val 115470"/>
                            </a:avLst>
                          </a:prstGeom>
                          <a:solidFill>
                            <a:srgbClr val="AAE600">
                              <a:alpha val="56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35" name="AutoShape 53"/>
                          <p:cNvSpPr>
                            <a:spLocks noChangeArrowheads="1"/>
                          </p:cNvSpPr>
                          <p:nvPr/>
                        </p:nvSpPr>
                        <p:spPr bwMode="auto">
                          <a:xfrm>
                            <a:off x="1549" y="220"/>
                            <a:ext cx="227" cy="196"/>
                          </a:xfrm>
                          <a:prstGeom prst="hexagon">
                            <a:avLst>
                              <a:gd name="adj" fmla="val 28949"/>
                              <a:gd name="vf" fmla="val 115470"/>
                            </a:avLst>
                          </a:prstGeom>
                          <a:solidFill>
                            <a:srgbClr val="0066FF">
                              <a:alpha val="12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36" name="AutoShape 54"/>
                          <p:cNvSpPr>
                            <a:spLocks noChangeArrowheads="1"/>
                          </p:cNvSpPr>
                          <p:nvPr/>
                        </p:nvSpPr>
                        <p:spPr bwMode="auto">
                          <a:xfrm>
                            <a:off x="879" y="1036"/>
                            <a:ext cx="227" cy="196"/>
                          </a:xfrm>
                          <a:prstGeom prst="hexagon">
                            <a:avLst>
                              <a:gd name="adj" fmla="val 28949"/>
                              <a:gd name="vf" fmla="val 115470"/>
                            </a:avLst>
                          </a:prstGeom>
                          <a:solidFill>
                            <a:srgbClr val="9900CC"/>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37" name="AutoShape 55"/>
                          <p:cNvSpPr>
                            <a:spLocks noChangeArrowheads="1"/>
                          </p:cNvSpPr>
                          <p:nvPr/>
                        </p:nvSpPr>
                        <p:spPr bwMode="auto">
                          <a:xfrm>
                            <a:off x="870" y="836"/>
                            <a:ext cx="227" cy="196"/>
                          </a:xfrm>
                          <a:prstGeom prst="hexagon">
                            <a:avLst>
                              <a:gd name="adj" fmla="val 28949"/>
                              <a:gd name="vf" fmla="val 115470"/>
                            </a:avLst>
                          </a:prstGeom>
                          <a:solidFill>
                            <a:srgbClr val="FF0066"/>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38" name="AutoShape 56"/>
                          <p:cNvSpPr>
                            <a:spLocks noChangeArrowheads="1"/>
                          </p:cNvSpPr>
                          <p:nvPr/>
                        </p:nvSpPr>
                        <p:spPr bwMode="auto">
                          <a:xfrm>
                            <a:off x="1048" y="930"/>
                            <a:ext cx="227" cy="196"/>
                          </a:xfrm>
                          <a:prstGeom prst="hexagon">
                            <a:avLst>
                              <a:gd name="adj" fmla="val 28949"/>
                              <a:gd name="vf" fmla="val 115470"/>
                            </a:avLst>
                          </a:prstGeom>
                          <a:solidFill>
                            <a:srgbClr val="FF9900"/>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39" name="AutoShape 57"/>
                          <p:cNvSpPr>
                            <a:spLocks noChangeArrowheads="1"/>
                          </p:cNvSpPr>
                          <p:nvPr/>
                        </p:nvSpPr>
                        <p:spPr bwMode="auto">
                          <a:xfrm>
                            <a:off x="1398" y="916"/>
                            <a:ext cx="227" cy="196"/>
                          </a:xfrm>
                          <a:prstGeom prst="hexagon">
                            <a:avLst>
                              <a:gd name="adj" fmla="val 28949"/>
                              <a:gd name="vf" fmla="val 115470"/>
                            </a:avLst>
                          </a:prstGeom>
                          <a:solidFill>
                            <a:srgbClr val="AAE600"/>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40" name="AutoShape 58"/>
                          <p:cNvSpPr>
                            <a:spLocks noChangeArrowheads="1"/>
                          </p:cNvSpPr>
                          <p:nvPr/>
                        </p:nvSpPr>
                        <p:spPr bwMode="auto">
                          <a:xfrm>
                            <a:off x="1210" y="623"/>
                            <a:ext cx="227" cy="196"/>
                          </a:xfrm>
                          <a:prstGeom prst="hexagon">
                            <a:avLst>
                              <a:gd name="adj" fmla="val 28949"/>
                              <a:gd name="vf" fmla="val 115470"/>
                            </a:avLst>
                          </a:prstGeom>
                          <a:solidFill>
                            <a:srgbClr val="0066FF">
                              <a:alpha val="71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41" name="AutoShape 59"/>
                          <p:cNvSpPr>
                            <a:spLocks noChangeArrowheads="1"/>
                          </p:cNvSpPr>
                          <p:nvPr/>
                        </p:nvSpPr>
                        <p:spPr bwMode="auto">
                          <a:xfrm>
                            <a:off x="1035" y="532"/>
                            <a:ext cx="227" cy="196"/>
                          </a:xfrm>
                          <a:prstGeom prst="hexagon">
                            <a:avLst>
                              <a:gd name="adj" fmla="val 28949"/>
                              <a:gd name="vf" fmla="val 115470"/>
                            </a:avLst>
                          </a:prstGeom>
                          <a:solidFill>
                            <a:srgbClr val="0066FF">
                              <a:alpha val="84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42" name="AutoShape 60"/>
                          <p:cNvSpPr>
                            <a:spLocks noChangeArrowheads="1"/>
                          </p:cNvSpPr>
                          <p:nvPr/>
                        </p:nvSpPr>
                        <p:spPr bwMode="auto">
                          <a:xfrm>
                            <a:off x="1230" y="1223"/>
                            <a:ext cx="227" cy="196"/>
                          </a:xfrm>
                          <a:prstGeom prst="hexagon">
                            <a:avLst>
                              <a:gd name="adj" fmla="val 28949"/>
                              <a:gd name="vf" fmla="val 115470"/>
                            </a:avLst>
                          </a:prstGeom>
                          <a:solidFill>
                            <a:srgbClr val="FF9900">
                              <a:alpha val="50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43" name="AutoShape 61"/>
                          <p:cNvSpPr>
                            <a:spLocks noChangeArrowheads="1"/>
                          </p:cNvSpPr>
                          <p:nvPr/>
                        </p:nvSpPr>
                        <p:spPr bwMode="auto">
                          <a:xfrm>
                            <a:off x="695" y="742"/>
                            <a:ext cx="227" cy="196"/>
                          </a:xfrm>
                          <a:prstGeom prst="hexagon">
                            <a:avLst>
                              <a:gd name="adj" fmla="val 28949"/>
                              <a:gd name="vf" fmla="val 115470"/>
                            </a:avLst>
                          </a:prstGeom>
                          <a:solidFill>
                            <a:srgbClr val="FF0066">
                              <a:alpha val="78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44" name="AutoShape 62"/>
                          <p:cNvSpPr>
                            <a:spLocks noChangeArrowheads="1"/>
                          </p:cNvSpPr>
                          <p:nvPr/>
                        </p:nvSpPr>
                        <p:spPr bwMode="auto">
                          <a:xfrm>
                            <a:off x="351" y="748"/>
                            <a:ext cx="227" cy="196"/>
                          </a:xfrm>
                          <a:prstGeom prst="hexagon">
                            <a:avLst>
                              <a:gd name="adj" fmla="val 28949"/>
                              <a:gd name="vf" fmla="val 115470"/>
                            </a:avLst>
                          </a:prstGeom>
                          <a:solidFill>
                            <a:srgbClr val="FF0066">
                              <a:alpha val="56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45" name="AutoShape 63"/>
                          <p:cNvSpPr>
                            <a:spLocks noChangeArrowheads="1"/>
                          </p:cNvSpPr>
                          <p:nvPr/>
                        </p:nvSpPr>
                        <p:spPr bwMode="auto">
                          <a:xfrm>
                            <a:off x="179" y="849"/>
                            <a:ext cx="227" cy="196"/>
                          </a:xfrm>
                          <a:prstGeom prst="hexagon">
                            <a:avLst>
                              <a:gd name="adj" fmla="val 28949"/>
                              <a:gd name="vf" fmla="val 115470"/>
                            </a:avLst>
                          </a:prstGeom>
                          <a:solidFill>
                            <a:srgbClr val="FF0066">
                              <a:alpha val="31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46" name="AutoShape 64"/>
                          <p:cNvSpPr>
                            <a:spLocks noChangeArrowheads="1"/>
                          </p:cNvSpPr>
                          <p:nvPr/>
                        </p:nvSpPr>
                        <p:spPr bwMode="auto">
                          <a:xfrm>
                            <a:off x="1741" y="904"/>
                            <a:ext cx="227" cy="196"/>
                          </a:xfrm>
                          <a:prstGeom prst="hexagon">
                            <a:avLst>
                              <a:gd name="adj" fmla="val 28949"/>
                              <a:gd name="vf" fmla="val 115470"/>
                            </a:avLst>
                          </a:prstGeom>
                          <a:solidFill>
                            <a:srgbClr val="AAE600">
                              <a:alpha val="23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47" name="AutoShape 65"/>
                          <p:cNvSpPr>
                            <a:spLocks noChangeArrowheads="1"/>
                          </p:cNvSpPr>
                          <p:nvPr/>
                        </p:nvSpPr>
                        <p:spPr bwMode="auto">
                          <a:xfrm>
                            <a:off x="1898" y="797"/>
                            <a:ext cx="227" cy="196"/>
                          </a:xfrm>
                          <a:prstGeom prst="hexagon">
                            <a:avLst>
                              <a:gd name="adj" fmla="val 28949"/>
                              <a:gd name="vf" fmla="val 115470"/>
                            </a:avLst>
                          </a:prstGeom>
                          <a:solidFill>
                            <a:srgbClr val="AAE600">
                              <a:alpha val="20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48" name="AutoShape 66"/>
                          <p:cNvSpPr>
                            <a:spLocks noChangeArrowheads="1"/>
                          </p:cNvSpPr>
                          <p:nvPr/>
                        </p:nvSpPr>
                        <p:spPr bwMode="auto">
                          <a:xfrm>
                            <a:off x="1387" y="721"/>
                            <a:ext cx="227" cy="196"/>
                          </a:xfrm>
                          <a:prstGeom prst="hexagon">
                            <a:avLst>
                              <a:gd name="adj" fmla="val 28949"/>
                              <a:gd name="vf" fmla="val 115470"/>
                            </a:avLst>
                          </a:prstGeom>
                          <a:solidFill>
                            <a:srgbClr val="AAE600">
                              <a:alpha val="71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49" name="AutoShape 67"/>
                          <p:cNvSpPr>
                            <a:spLocks noChangeArrowheads="1"/>
                          </p:cNvSpPr>
                          <p:nvPr/>
                        </p:nvSpPr>
                        <p:spPr bwMode="auto">
                          <a:xfrm>
                            <a:off x="521" y="234"/>
                            <a:ext cx="227" cy="196"/>
                          </a:xfrm>
                          <a:prstGeom prst="hexagon">
                            <a:avLst>
                              <a:gd name="adj" fmla="val 28949"/>
                              <a:gd name="vf" fmla="val 115470"/>
                            </a:avLst>
                          </a:prstGeom>
                          <a:solidFill>
                            <a:srgbClr val="00CC66">
                              <a:alpha val="12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50" name="AutoShape 68"/>
                          <p:cNvSpPr>
                            <a:spLocks noChangeArrowheads="1"/>
                          </p:cNvSpPr>
                          <p:nvPr/>
                        </p:nvSpPr>
                        <p:spPr bwMode="auto">
                          <a:xfrm>
                            <a:off x="1370" y="526"/>
                            <a:ext cx="227" cy="196"/>
                          </a:xfrm>
                          <a:prstGeom prst="hexagon">
                            <a:avLst>
                              <a:gd name="adj" fmla="val 28949"/>
                              <a:gd name="vf" fmla="val 115470"/>
                            </a:avLst>
                          </a:prstGeom>
                          <a:solidFill>
                            <a:srgbClr val="0066FF">
                              <a:alpha val="67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51" name="AutoShape 69"/>
                          <p:cNvSpPr>
                            <a:spLocks noChangeArrowheads="1"/>
                          </p:cNvSpPr>
                          <p:nvPr/>
                        </p:nvSpPr>
                        <p:spPr bwMode="auto">
                          <a:xfrm>
                            <a:off x="1229" y="1416"/>
                            <a:ext cx="227" cy="196"/>
                          </a:xfrm>
                          <a:prstGeom prst="hexagon">
                            <a:avLst>
                              <a:gd name="adj" fmla="val 28949"/>
                              <a:gd name="vf" fmla="val 115470"/>
                            </a:avLst>
                          </a:prstGeom>
                          <a:solidFill>
                            <a:srgbClr val="FF9900">
                              <a:alpha val="6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52" name="AutoShape 70"/>
                          <p:cNvSpPr>
                            <a:spLocks noChangeArrowheads="1"/>
                          </p:cNvSpPr>
                          <p:nvPr/>
                        </p:nvSpPr>
                        <p:spPr bwMode="auto">
                          <a:xfrm>
                            <a:off x="1578" y="1424"/>
                            <a:ext cx="227" cy="196"/>
                          </a:xfrm>
                          <a:prstGeom prst="hexagon">
                            <a:avLst>
                              <a:gd name="adj" fmla="val 28949"/>
                              <a:gd name="vf" fmla="val 115470"/>
                            </a:avLst>
                          </a:prstGeom>
                          <a:solidFill>
                            <a:srgbClr val="FF9900">
                              <a:alpha val="34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53" name="AutoShape 71"/>
                          <p:cNvSpPr>
                            <a:spLocks noChangeArrowheads="1"/>
                          </p:cNvSpPr>
                          <p:nvPr/>
                        </p:nvSpPr>
                        <p:spPr bwMode="auto">
                          <a:xfrm>
                            <a:off x="1037" y="334"/>
                            <a:ext cx="227" cy="196"/>
                          </a:xfrm>
                          <a:prstGeom prst="hexagon">
                            <a:avLst>
                              <a:gd name="adj" fmla="val 28949"/>
                              <a:gd name="vf" fmla="val 115470"/>
                            </a:avLst>
                          </a:prstGeom>
                          <a:solidFill>
                            <a:srgbClr val="0066FF">
                              <a:alpha val="57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54" name="AutoShape 72"/>
                          <p:cNvSpPr>
                            <a:spLocks noChangeArrowheads="1"/>
                          </p:cNvSpPr>
                          <p:nvPr/>
                        </p:nvSpPr>
                        <p:spPr bwMode="auto">
                          <a:xfrm>
                            <a:off x="1540" y="415"/>
                            <a:ext cx="227" cy="196"/>
                          </a:xfrm>
                          <a:prstGeom prst="hexagon">
                            <a:avLst>
                              <a:gd name="adj" fmla="val 28949"/>
                              <a:gd name="vf" fmla="val 115470"/>
                            </a:avLst>
                          </a:prstGeom>
                          <a:solidFill>
                            <a:srgbClr val="0066FF">
                              <a:alpha val="42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55" name="AutoShape 73"/>
                          <p:cNvSpPr>
                            <a:spLocks noChangeArrowheads="1"/>
                          </p:cNvSpPr>
                          <p:nvPr/>
                        </p:nvSpPr>
                        <p:spPr bwMode="auto">
                          <a:xfrm>
                            <a:off x="1576" y="1017"/>
                            <a:ext cx="227" cy="196"/>
                          </a:xfrm>
                          <a:prstGeom prst="hexagon">
                            <a:avLst>
                              <a:gd name="adj" fmla="val 28949"/>
                              <a:gd name="vf" fmla="val 115470"/>
                            </a:avLst>
                          </a:prstGeom>
                          <a:solidFill>
                            <a:srgbClr val="AAE600">
                              <a:alpha val="51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56" name="AutoShape 74"/>
                          <p:cNvSpPr>
                            <a:spLocks noChangeArrowheads="1"/>
                          </p:cNvSpPr>
                          <p:nvPr/>
                        </p:nvSpPr>
                        <p:spPr bwMode="auto">
                          <a:xfrm>
                            <a:off x="1029" y="135"/>
                            <a:ext cx="227" cy="196"/>
                          </a:xfrm>
                          <a:prstGeom prst="hexagon">
                            <a:avLst>
                              <a:gd name="adj" fmla="val 28949"/>
                              <a:gd name="vf" fmla="val 115470"/>
                            </a:avLst>
                          </a:prstGeom>
                          <a:solidFill>
                            <a:srgbClr val="00CC66">
                              <a:alpha val="4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57" name="AutoShape 75"/>
                          <p:cNvSpPr>
                            <a:spLocks noChangeArrowheads="1"/>
                          </p:cNvSpPr>
                          <p:nvPr/>
                        </p:nvSpPr>
                        <p:spPr bwMode="auto">
                          <a:xfrm>
                            <a:off x="1585" y="1623"/>
                            <a:ext cx="227" cy="196"/>
                          </a:xfrm>
                          <a:prstGeom prst="hexagon">
                            <a:avLst>
                              <a:gd name="adj" fmla="val 28949"/>
                              <a:gd name="vf" fmla="val 115470"/>
                            </a:avLst>
                          </a:prstGeom>
                          <a:solidFill>
                            <a:srgbClr val="FF9900">
                              <a:alpha val="4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58" name="AutoShape 76"/>
                          <p:cNvSpPr>
                            <a:spLocks noChangeArrowheads="1"/>
                          </p:cNvSpPr>
                          <p:nvPr/>
                        </p:nvSpPr>
                        <p:spPr bwMode="auto">
                          <a:xfrm>
                            <a:off x="860" y="243"/>
                            <a:ext cx="227" cy="196"/>
                          </a:xfrm>
                          <a:prstGeom prst="hexagon">
                            <a:avLst>
                              <a:gd name="adj" fmla="val 28949"/>
                              <a:gd name="vf" fmla="val 115470"/>
                            </a:avLst>
                          </a:prstGeom>
                          <a:solidFill>
                            <a:srgbClr val="00CC66">
                              <a:alpha val="34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59" name="AutoShape 77"/>
                          <p:cNvSpPr>
                            <a:spLocks noChangeArrowheads="1"/>
                          </p:cNvSpPr>
                          <p:nvPr/>
                        </p:nvSpPr>
                        <p:spPr bwMode="auto">
                          <a:xfrm>
                            <a:off x="1249" y="0"/>
                            <a:ext cx="227" cy="196"/>
                          </a:xfrm>
                          <a:prstGeom prst="hexagon">
                            <a:avLst>
                              <a:gd name="adj" fmla="val 28949"/>
                              <a:gd name="vf" fmla="val 115470"/>
                            </a:avLst>
                          </a:prstGeom>
                          <a:solidFill>
                            <a:srgbClr val="0066FF">
                              <a:alpha val="3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60" name="AutoShape 78"/>
                          <p:cNvSpPr>
                            <a:spLocks noChangeArrowheads="1"/>
                          </p:cNvSpPr>
                          <p:nvPr/>
                        </p:nvSpPr>
                        <p:spPr bwMode="auto">
                          <a:xfrm>
                            <a:off x="2075" y="697"/>
                            <a:ext cx="227" cy="196"/>
                          </a:xfrm>
                          <a:prstGeom prst="hexagon">
                            <a:avLst>
                              <a:gd name="adj" fmla="val 28949"/>
                              <a:gd name="vf" fmla="val 115470"/>
                            </a:avLst>
                          </a:prstGeom>
                          <a:solidFill>
                            <a:srgbClr val="AAE600">
                              <a:alpha val="14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61" name="AutoShape 79"/>
                          <p:cNvSpPr>
                            <a:spLocks noChangeArrowheads="1"/>
                          </p:cNvSpPr>
                          <p:nvPr/>
                        </p:nvSpPr>
                        <p:spPr bwMode="auto">
                          <a:xfrm>
                            <a:off x="1399" y="1117"/>
                            <a:ext cx="227" cy="196"/>
                          </a:xfrm>
                          <a:prstGeom prst="hexagon">
                            <a:avLst>
                              <a:gd name="adj" fmla="val 28949"/>
                              <a:gd name="vf" fmla="val 115470"/>
                            </a:avLst>
                          </a:prstGeom>
                          <a:solidFill>
                            <a:srgbClr val="FF9900">
                              <a:alpha val="68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62" name="AutoShape 80"/>
                          <p:cNvSpPr>
                            <a:spLocks noChangeArrowheads="1"/>
                          </p:cNvSpPr>
                          <p:nvPr/>
                        </p:nvSpPr>
                        <p:spPr bwMode="auto">
                          <a:xfrm>
                            <a:off x="539" y="1437"/>
                            <a:ext cx="227" cy="196"/>
                          </a:xfrm>
                          <a:prstGeom prst="hexagon">
                            <a:avLst>
                              <a:gd name="adj" fmla="val 28949"/>
                              <a:gd name="vf" fmla="val 115470"/>
                            </a:avLst>
                          </a:prstGeom>
                          <a:solidFill>
                            <a:srgbClr val="9900CC">
                              <a:alpha val="31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63" name="AutoShape 81"/>
                          <p:cNvSpPr>
                            <a:spLocks noChangeArrowheads="1"/>
                          </p:cNvSpPr>
                          <p:nvPr/>
                        </p:nvSpPr>
                        <p:spPr bwMode="auto">
                          <a:xfrm>
                            <a:off x="531" y="1046"/>
                            <a:ext cx="227" cy="196"/>
                          </a:xfrm>
                          <a:prstGeom prst="hexagon">
                            <a:avLst>
                              <a:gd name="adj" fmla="val 28949"/>
                              <a:gd name="vf" fmla="val 115470"/>
                            </a:avLst>
                          </a:prstGeom>
                          <a:solidFill>
                            <a:srgbClr val="FF0066">
                              <a:alpha val="60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64" name="AutoShape 82"/>
                          <p:cNvSpPr>
                            <a:spLocks noChangeArrowheads="1"/>
                          </p:cNvSpPr>
                          <p:nvPr/>
                        </p:nvSpPr>
                        <p:spPr bwMode="auto">
                          <a:xfrm>
                            <a:off x="1755" y="1103"/>
                            <a:ext cx="227" cy="196"/>
                          </a:xfrm>
                          <a:prstGeom prst="hexagon">
                            <a:avLst>
                              <a:gd name="adj" fmla="val 28949"/>
                              <a:gd name="vf" fmla="val 115470"/>
                            </a:avLst>
                          </a:prstGeom>
                          <a:solidFill>
                            <a:srgbClr val="AAE600">
                              <a:alpha val="14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65" name="AutoShape 83"/>
                          <p:cNvSpPr>
                            <a:spLocks noChangeArrowheads="1"/>
                          </p:cNvSpPr>
                          <p:nvPr/>
                        </p:nvSpPr>
                        <p:spPr bwMode="auto">
                          <a:xfrm>
                            <a:off x="0" y="756"/>
                            <a:ext cx="227" cy="196"/>
                          </a:xfrm>
                          <a:prstGeom prst="hexagon">
                            <a:avLst>
                              <a:gd name="adj" fmla="val 28949"/>
                              <a:gd name="vf" fmla="val 115470"/>
                            </a:avLst>
                          </a:prstGeom>
                          <a:solidFill>
                            <a:srgbClr val="FF0066">
                              <a:alpha val="12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66" name="AutoShape 84"/>
                          <p:cNvSpPr>
                            <a:spLocks noChangeArrowheads="1"/>
                          </p:cNvSpPr>
                          <p:nvPr/>
                        </p:nvSpPr>
                        <p:spPr bwMode="auto">
                          <a:xfrm>
                            <a:off x="1726" y="711"/>
                            <a:ext cx="227" cy="196"/>
                          </a:xfrm>
                          <a:prstGeom prst="hexagon">
                            <a:avLst>
                              <a:gd name="adj" fmla="val 28949"/>
                              <a:gd name="vf" fmla="val 115470"/>
                            </a:avLst>
                          </a:prstGeom>
                          <a:solidFill>
                            <a:srgbClr val="AAE600">
                              <a:alpha val="29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67" name="AutoShape 85"/>
                          <p:cNvSpPr>
                            <a:spLocks noChangeArrowheads="1"/>
                          </p:cNvSpPr>
                          <p:nvPr/>
                        </p:nvSpPr>
                        <p:spPr bwMode="auto">
                          <a:xfrm>
                            <a:off x="1058" y="1323"/>
                            <a:ext cx="227" cy="196"/>
                          </a:xfrm>
                          <a:prstGeom prst="hexagon">
                            <a:avLst>
                              <a:gd name="adj" fmla="val 28949"/>
                              <a:gd name="vf" fmla="val 115470"/>
                            </a:avLst>
                          </a:prstGeom>
                          <a:solidFill>
                            <a:srgbClr val="FF9900">
                              <a:alpha val="26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68" name="AutoShape 86"/>
                          <p:cNvSpPr>
                            <a:spLocks noChangeArrowheads="1"/>
                          </p:cNvSpPr>
                          <p:nvPr/>
                        </p:nvSpPr>
                        <p:spPr bwMode="auto">
                          <a:xfrm>
                            <a:off x="531" y="1245"/>
                            <a:ext cx="227" cy="196"/>
                          </a:xfrm>
                          <a:prstGeom prst="hexagon">
                            <a:avLst>
                              <a:gd name="adj" fmla="val 28949"/>
                              <a:gd name="vf" fmla="val 115470"/>
                            </a:avLst>
                          </a:prstGeom>
                          <a:solidFill>
                            <a:srgbClr val="9900CC">
                              <a:alpha val="48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69" name="AutoShape 87"/>
                          <p:cNvSpPr>
                            <a:spLocks noChangeArrowheads="1"/>
                          </p:cNvSpPr>
                          <p:nvPr/>
                        </p:nvSpPr>
                        <p:spPr bwMode="auto">
                          <a:xfrm>
                            <a:off x="361" y="1536"/>
                            <a:ext cx="227" cy="196"/>
                          </a:xfrm>
                          <a:prstGeom prst="hexagon">
                            <a:avLst>
                              <a:gd name="adj" fmla="val 28949"/>
                              <a:gd name="vf" fmla="val 115470"/>
                            </a:avLst>
                          </a:prstGeom>
                          <a:solidFill>
                            <a:srgbClr val="9900CC">
                              <a:alpha val="9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70" name="AutoShape 88"/>
                          <p:cNvSpPr>
                            <a:spLocks noChangeArrowheads="1"/>
                          </p:cNvSpPr>
                          <p:nvPr/>
                        </p:nvSpPr>
                        <p:spPr bwMode="auto">
                          <a:xfrm>
                            <a:off x="888" y="1429"/>
                            <a:ext cx="227" cy="196"/>
                          </a:xfrm>
                          <a:prstGeom prst="hexagon">
                            <a:avLst>
                              <a:gd name="adj" fmla="val 28949"/>
                              <a:gd name="vf" fmla="val 115470"/>
                            </a:avLst>
                          </a:prstGeom>
                          <a:solidFill>
                            <a:srgbClr val="9900CC">
                              <a:alpha val="48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71" name="AutoShape 89"/>
                          <p:cNvSpPr>
                            <a:spLocks noChangeArrowheads="1"/>
                          </p:cNvSpPr>
                          <p:nvPr/>
                        </p:nvSpPr>
                        <p:spPr bwMode="auto">
                          <a:xfrm>
                            <a:off x="525" y="433"/>
                            <a:ext cx="227" cy="196"/>
                          </a:xfrm>
                          <a:prstGeom prst="hexagon">
                            <a:avLst>
                              <a:gd name="adj" fmla="val 28949"/>
                              <a:gd name="vf" fmla="val 115470"/>
                            </a:avLst>
                          </a:prstGeom>
                          <a:solidFill>
                            <a:srgbClr val="00CC66">
                              <a:alpha val="60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grpSp>
                  <p:sp>
                    <p:nvSpPr>
                      <p:cNvPr id="4172" name="AutoShape 90"/>
                      <p:cNvSpPr>
                        <a:spLocks noChangeArrowheads="1"/>
                      </p:cNvSpPr>
                      <p:nvPr/>
                    </p:nvSpPr>
                    <p:spPr bwMode="auto">
                      <a:xfrm>
                        <a:off x="517" y="638"/>
                        <a:ext cx="227" cy="196"/>
                      </a:xfrm>
                      <a:prstGeom prst="hexagon">
                        <a:avLst>
                          <a:gd name="adj" fmla="val 28949"/>
                          <a:gd name="vf" fmla="val 115470"/>
                        </a:avLst>
                      </a:prstGeom>
                      <a:solidFill>
                        <a:srgbClr val="FF0066">
                          <a:alpha val="60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73" name="AutoShape 91"/>
                      <p:cNvSpPr>
                        <a:spLocks noChangeArrowheads="1"/>
                      </p:cNvSpPr>
                      <p:nvPr/>
                    </p:nvSpPr>
                    <p:spPr bwMode="auto">
                      <a:xfrm>
                        <a:off x="1556" y="610"/>
                        <a:ext cx="227" cy="196"/>
                      </a:xfrm>
                      <a:prstGeom prst="hexagon">
                        <a:avLst>
                          <a:gd name="adj" fmla="val 28949"/>
                          <a:gd name="vf" fmla="val 115470"/>
                        </a:avLst>
                      </a:prstGeom>
                      <a:solidFill>
                        <a:srgbClr val="0066FF">
                          <a:alpha val="60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74" name="AutoShape 92"/>
                      <p:cNvSpPr>
                        <a:spLocks noChangeArrowheads="1"/>
                      </p:cNvSpPr>
                      <p:nvPr/>
                    </p:nvSpPr>
                    <p:spPr bwMode="auto">
                      <a:xfrm>
                        <a:off x="710" y="1344"/>
                        <a:ext cx="227" cy="196"/>
                      </a:xfrm>
                      <a:prstGeom prst="hexagon">
                        <a:avLst>
                          <a:gd name="adj" fmla="val 28949"/>
                          <a:gd name="vf" fmla="val 115470"/>
                        </a:avLst>
                      </a:prstGeom>
                      <a:solidFill>
                        <a:srgbClr val="9900CC">
                          <a:alpha val="56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grpSp>
              <p:sp>
                <p:nvSpPr>
                  <p:cNvPr id="4175" name="AutoShape 93"/>
                  <p:cNvSpPr>
                    <a:spLocks noChangeArrowheads="1"/>
                  </p:cNvSpPr>
                  <p:nvPr/>
                </p:nvSpPr>
                <p:spPr bwMode="auto">
                  <a:xfrm>
                    <a:off x="1582" y="1209"/>
                    <a:ext cx="227" cy="196"/>
                  </a:xfrm>
                  <a:prstGeom prst="hexagon">
                    <a:avLst>
                      <a:gd name="adj" fmla="val 28949"/>
                      <a:gd name="vf" fmla="val 115470"/>
                    </a:avLst>
                  </a:prstGeom>
                  <a:solidFill>
                    <a:srgbClr val="AAE600">
                      <a:alpha val="20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sp>
              <p:nvSpPr>
                <p:cNvPr id="4176" name="AutoShape 94"/>
                <p:cNvSpPr>
                  <a:spLocks noChangeArrowheads="1"/>
                </p:cNvSpPr>
                <p:nvPr/>
              </p:nvSpPr>
              <p:spPr bwMode="auto">
                <a:xfrm>
                  <a:off x="1065" y="1526"/>
                  <a:ext cx="227" cy="196"/>
                </a:xfrm>
                <a:prstGeom prst="hexagon">
                  <a:avLst>
                    <a:gd name="adj" fmla="val 28949"/>
                    <a:gd name="vf" fmla="val 115470"/>
                  </a:avLst>
                </a:prstGeom>
                <a:solidFill>
                  <a:srgbClr val="9900CC">
                    <a:alpha val="12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grpSp>
        <p:grpSp>
          <p:nvGrpSpPr>
            <p:cNvPr id="4177" name="Group 81"/>
            <p:cNvGrpSpPr>
              <a:grpSpLocks/>
            </p:cNvGrpSpPr>
            <p:nvPr/>
          </p:nvGrpSpPr>
          <p:grpSpPr bwMode="auto">
            <a:xfrm>
              <a:off x="863600" y="431800"/>
              <a:ext cx="638175" cy="636587"/>
              <a:chOff x="0" y="0"/>
              <a:chExt cx="402" cy="401"/>
            </a:xfrm>
          </p:grpSpPr>
          <p:sp>
            <p:nvSpPr>
              <p:cNvPr id="4178" name="AutoShape 111"/>
              <p:cNvSpPr>
                <a:spLocks noChangeArrowheads="1"/>
              </p:cNvSpPr>
              <p:nvPr/>
            </p:nvSpPr>
            <p:spPr bwMode="auto">
              <a:xfrm>
                <a:off x="175" y="106"/>
                <a:ext cx="227" cy="196"/>
              </a:xfrm>
              <a:prstGeom prst="hexagon">
                <a:avLst>
                  <a:gd name="adj" fmla="val 28949"/>
                  <a:gd name="vf" fmla="val 115470"/>
                </a:avLst>
              </a:prstGeom>
              <a:solidFill>
                <a:srgbClr val="00CC66">
                  <a:alpha val="12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79" name="AutoShape 112"/>
              <p:cNvSpPr>
                <a:spLocks noChangeArrowheads="1"/>
              </p:cNvSpPr>
              <p:nvPr/>
            </p:nvSpPr>
            <p:spPr bwMode="auto">
              <a:xfrm>
                <a:off x="0" y="205"/>
                <a:ext cx="227" cy="196"/>
              </a:xfrm>
              <a:prstGeom prst="hexagon">
                <a:avLst>
                  <a:gd name="adj" fmla="val 28949"/>
                  <a:gd name="vf" fmla="val 115470"/>
                </a:avLst>
              </a:prstGeom>
              <a:solidFill>
                <a:srgbClr val="00CC66">
                  <a:alpha val="25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80" name="AutoShape 113"/>
              <p:cNvSpPr>
                <a:spLocks noChangeArrowheads="1"/>
              </p:cNvSpPr>
              <p:nvPr/>
            </p:nvSpPr>
            <p:spPr bwMode="auto">
              <a:xfrm>
                <a:off x="5" y="0"/>
                <a:ext cx="227" cy="196"/>
              </a:xfrm>
              <a:prstGeom prst="hexagon">
                <a:avLst>
                  <a:gd name="adj" fmla="val 28949"/>
                  <a:gd name="vf" fmla="val 115470"/>
                </a:avLst>
              </a:prstGeom>
              <a:solidFill>
                <a:srgbClr val="00CC66">
                  <a:alpha val="4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grpSp>
          <p:nvGrpSpPr>
            <p:cNvPr id="4181" name="Group 85"/>
            <p:cNvGrpSpPr>
              <a:grpSpLocks/>
            </p:cNvGrpSpPr>
            <p:nvPr/>
          </p:nvGrpSpPr>
          <p:grpSpPr bwMode="auto">
            <a:xfrm>
              <a:off x="2232025" y="0"/>
              <a:ext cx="647700" cy="454025"/>
              <a:chOff x="0" y="0"/>
              <a:chExt cx="408" cy="286"/>
            </a:xfrm>
          </p:grpSpPr>
          <p:sp>
            <p:nvSpPr>
              <p:cNvPr id="4182" name="AutoShape 115"/>
              <p:cNvSpPr>
                <a:spLocks noChangeArrowheads="1"/>
              </p:cNvSpPr>
              <p:nvPr/>
            </p:nvSpPr>
            <p:spPr bwMode="auto">
              <a:xfrm>
                <a:off x="181" y="90"/>
                <a:ext cx="227" cy="196"/>
              </a:xfrm>
              <a:prstGeom prst="hexagon">
                <a:avLst>
                  <a:gd name="adj" fmla="val 28949"/>
                  <a:gd name="vf" fmla="val 115470"/>
                </a:avLst>
              </a:prstGeom>
              <a:solidFill>
                <a:srgbClr val="0066FF">
                  <a:alpha val="12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83" name="AutoShape 116"/>
              <p:cNvSpPr>
                <a:spLocks noChangeArrowheads="1"/>
              </p:cNvSpPr>
              <p:nvPr/>
            </p:nvSpPr>
            <p:spPr bwMode="auto">
              <a:xfrm>
                <a:off x="0" y="0"/>
                <a:ext cx="227" cy="196"/>
              </a:xfrm>
              <a:prstGeom prst="hexagon">
                <a:avLst>
                  <a:gd name="adj" fmla="val 28949"/>
                  <a:gd name="vf" fmla="val 115470"/>
                </a:avLst>
              </a:prstGeom>
              <a:solidFill>
                <a:srgbClr val="0066FF">
                  <a:alpha val="4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grpSp>
          <p:nvGrpSpPr>
            <p:cNvPr id="4184" name="Group 88"/>
            <p:cNvGrpSpPr>
              <a:grpSpLocks/>
            </p:cNvGrpSpPr>
            <p:nvPr/>
          </p:nvGrpSpPr>
          <p:grpSpPr bwMode="auto">
            <a:xfrm>
              <a:off x="2808288" y="431800"/>
              <a:ext cx="647700" cy="454025"/>
              <a:chOff x="0" y="0"/>
              <a:chExt cx="408" cy="286"/>
            </a:xfrm>
          </p:grpSpPr>
          <p:sp>
            <p:nvSpPr>
              <p:cNvPr id="4185" name="AutoShape 118"/>
              <p:cNvSpPr>
                <a:spLocks noChangeArrowheads="1"/>
              </p:cNvSpPr>
              <p:nvPr/>
            </p:nvSpPr>
            <p:spPr bwMode="auto">
              <a:xfrm>
                <a:off x="181" y="90"/>
                <a:ext cx="227" cy="196"/>
              </a:xfrm>
              <a:prstGeom prst="hexagon">
                <a:avLst>
                  <a:gd name="adj" fmla="val 28949"/>
                  <a:gd name="vf" fmla="val 115470"/>
                </a:avLst>
              </a:prstGeom>
              <a:solidFill>
                <a:srgbClr val="0066FF">
                  <a:alpha val="12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86" name="AutoShape 119"/>
              <p:cNvSpPr>
                <a:spLocks noChangeArrowheads="1"/>
              </p:cNvSpPr>
              <p:nvPr/>
            </p:nvSpPr>
            <p:spPr bwMode="auto">
              <a:xfrm>
                <a:off x="0" y="0"/>
                <a:ext cx="227" cy="196"/>
              </a:xfrm>
              <a:prstGeom prst="hexagon">
                <a:avLst>
                  <a:gd name="adj" fmla="val 28949"/>
                  <a:gd name="vf" fmla="val 115470"/>
                </a:avLst>
              </a:prstGeom>
              <a:solidFill>
                <a:srgbClr val="0066FF">
                  <a:alpha val="4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grpSp>
          <p:nvGrpSpPr>
            <p:cNvPr id="4187" name="Group 91"/>
            <p:cNvGrpSpPr>
              <a:grpSpLocks/>
            </p:cNvGrpSpPr>
            <p:nvPr/>
          </p:nvGrpSpPr>
          <p:grpSpPr bwMode="auto">
            <a:xfrm>
              <a:off x="2592388" y="1871662"/>
              <a:ext cx="638175" cy="636588"/>
              <a:chOff x="0" y="0"/>
              <a:chExt cx="402" cy="401"/>
            </a:xfrm>
          </p:grpSpPr>
          <p:sp>
            <p:nvSpPr>
              <p:cNvPr id="4188" name="AutoShape 121"/>
              <p:cNvSpPr>
                <a:spLocks noChangeArrowheads="1"/>
              </p:cNvSpPr>
              <p:nvPr/>
            </p:nvSpPr>
            <p:spPr bwMode="auto">
              <a:xfrm>
                <a:off x="175" y="106"/>
                <a:ext cx="227" cy="196"/>
              </a:xfrm>
              <a:prstGeom prst="hexagon">
                <a:avLst>
                  <a:gd name="adj" fmla="val 28949"/>
                  <a:gd name="vf" fmla="val 115470"/>
                </a:avLst>
              </a:prstGeom>
              <a:solidFill>
                <a:srgbClr val="FF9900">
                  <a:alpha val="12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89" name="AutoShape 122"/>
              <p:cNvSpPr>
                <a:spLocks noChangeArrowheads="1"/>
              </p:cNvSpPr>
              <p:nvPr/>
            </p:nvSpPr>
            <p:spPr bwMode="auto">
              <a:xfrm>
                <a:off x="0" y="205"/>
                <a:ext cx="227" cy="196"/>
              </a:xfrm>
              <a:prstGeom prst="hexagon">
                <a:avLst>
                  <a:gd name="adj" fmla="val 28949"/>
                  <a:gd name="vf" fmla="val 115470"/>
                </a:avLst>
              </a:prstGeom>
              <a:solidFill>
                <a:srgbClr val="FF9900">
                  <a:alpha val="9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90" name="AutoShape 123"/>
              <p:cNvSpPr>
                <a:spLocks noChangeArrowheads="1"/>
              </p:cNvSpPr>
              <p:nvPr/>
            </p:nvSpPr>
            <p:spPr bwMode="auto">
              <a:xfrm>
                <a:off x="5" y="0"/>
                <a:ext cx="227" cy="196"/>
              </a:xfrm>
              <a:prstGeom prst="hexagon">
                <a:avLst>
                  <a:gd name="adj" fmla="val 28949"/>
                  <a:gd name="vf" fmla="val 115470"/>
                </a:avLst>
              </a:prstGeom>
              <a:solidFill>
                <a:srgbClr val="99CC00">
                  <a:alpha val="4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grpSp>
          <p:nvGrpSpPr>
            <p:cNvPr id="4191" name="Group 95"/>
            <p:cNvGrpSpPr>
              <a:grpSpLocks/>
            </p:cNvGrpSpPr>
            <p:nvPr/>
          </p:nvGrpSpPr>
          <p:grpSpPr bwMode="auto">
            <a:xfrm>
              <a:off x="935038" y="1439862"/>
              <a:ext cx="638175" cy="636588"/>
              <a:chOff x="0" y="0"/>
              <a:chExt cx="402" cy="401"/>
            </a:xfrm>
          </p:grpSpPr>
          <p:sp>
            <p:nvSpPr>
              <p:cNvPr id="4192" name="AutoShape 125"/>
              <p:cNvSpPr>
                <a:spLocks noChangeArrowheads="1"/>
              </p:cNvSpPr>
              <p:nvPr/>
            </p:nvSpPr>
            <p:spPr bwMode="auto">
              <a:xfrm>
                <a:off x="175" y="106"/>
                <a:ext cx="227" cy="196"/>
              </a:xfrm>
              <a:prstGeom prst="hexagon">
                <a:avLst>
                  <a:gd name="adj" fmla="val 28949"/>
                  <a:gd name="vf" fmla="val 115470"/>
                </a:avLst>
              </a:prstGeom>
              <a:solidFill>
                <a:srgbClr val="FF0066">
                  <a:alpha val="12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93" name="AutoShape 126"/>
              <p:cNvSpPr>
                <a:spLocks noChangeArrowheads="1"/>
              </p:cNvSpPr>
              <p:nvPr/>
            </p:nvSpPr>
            <p:spPr bwMode="auto">
              <a:xfrm>
                <a:off x="0" y="205"/>
                <a:ext cx="227" cy="196"/>
              </a:xfrm>
              <a:prstGeom prst="hexagon">
                <a:avLst>
                  <a:gd name="adj" fmla="val 28949"/>
                  <a:gd name="vf" fmla="val 115470"/>
                </a:avLst>
              </a:prstGeom>
              <a:solidFill>
                <a:srgbClr val="FF0066">
                  <a:alpha val="9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94" name="AutoShape 127"/>
              <p:cNvSpPr>
                <a:spLocks noChangeArrowheads="1"/>
              </p:cNvSpPr>
              <p:nvPr/>
            </p:nvSpPr>
            <p:spPr bwMode="auto">
              <a:xfrm>
                <a:off x="5" y="0"/>
                <a:ext cx="227" cy="196"/>
              </a:xfrm>
              <a:prstGeom prst="hexagon">
                <a:avLst>
                  <a:gd name="adj" fmla="val 28949"/>
                  <a:gd name="vf" fmla="val 115470"/>
                </a:avLst>
              </a:prstGeom>
              <a:solidFill>
                <a:srgbClr val="FF0066">
                  <a:alpha val="4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sp>
          <p:nvSpPr>
            <p:cNvPr id="4195" name="Oval 133"/>
            <p:cNvSpPr>
              <a:spLocks noChangeArrowheads="1"/>
            </p:cNvSpPr>
            <p:nvPr/>
          </p:nvSpPr>
          <p:spPr bwMode="auto">
            <a:xfrm rot="13545536">
              <a:off x="2735298" y="428610"/>
              <a:ext cx="71437" cy="71438"/>
            </a:xfrm>
            <a:prstGeom prst="ellipse">
              <a:avLst/>
            </a:prstGeom>
            <a:noFill/>
            <a:ln w="12700" cap="flat" cmpd="sng">
              <a:solidFill>
                <a:srgbClr val="0066FF">
                  <a:alpha val="9999"/>
                </a:srgb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96" name="Oval 169"/>
            <p:cNvSpPr>
              <a:spLocks noChangeArrowheads="1"/>
            </p:cNvSpPr>
            <p:nvPr/>
          </p:nvSpPr>
          <p:spPr bwMode="auto">
            <a:xfrm rot="18854464" flipH="1">
              <a:off x="1398601" y="746606"/>
              <a:ext cx="71438" cy="63404"/>
            </a:xfrm>
            <a:prstGeom prst="ellipse">
              <a:avLst/>
            </a:prstGeom>
            <a:noFill/>
            <a:ln w="12700" cap="flat" cmpd="sng">
              <a:solidFill>
                <a:srgbClr val="00CC6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spTree>
    <p:custDataLst>
      <p:tags r:id="rId1"/>
    </p:custDataLst>
    <p:extLst>
      <p:ext uri="{BB962C8B-B14F-4D97-AF65-F5344CB8AC3E}">
        <p14:creationId xmlns:p14="http://schemas.microsoft.com/office/powerpoint/2010/main" val="33377033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492045" y="3656800"/>
            <a:ext cx="4620599" cy="646331"/>
          </a:xfrm>
          <a:prstGeom prst="rect">
            <a:avLst/>
          </a:prstGeom>
        </p:spPr>
        <p:txBody>
          <a:bodyPr wrap="square">
            <a:spAutoFit/>
          </a:bodyPr>
          <a:lstStyle/>
          <a:p>
            <a:pPr algn="ctr" rtl="1"/>
            <a:r>
              <a:rPr lang="x-none" sz="3600" b="1" dirty="0">
                <a:solidFill>
                  <a:schemeClr val="accent3">
                    <a:lumMod val="50000"/>
                  </a:schemeClr>
                </a:solidFill>
                <a:latin typeface="Calibri"/>
                <a:cs typeface="Calibri"/>
              </a:rPr>
              <a:t>نظم إدارة </a:t>
            </a:r>
            <a:r>
              <a:rPr lang="x-none" sz="3600" b="1">
                <a:solidFill>
                  <a:schemeClr val="accent3">
                    <a:lumMod val="50000"/>
                  </a:schemeClr>
                </a:solidFill>
                <a:latin typeface="Calibri"/>
                <a:cs typeface="Calibri"/>
              </a:rPr>
              <a:t>التعلم ال</a:t>
            </a:r>
            <a:r>
              <a:rPr lang="ar-SA" sz="3600" b="1" dirty="0">
                <a:solidFill>
                  <a:schemeClr val="accent3">
                    <a:lumMod val="50000"/>
                  </a:schemeClr>
                </a:solidFill>
                <a:latin typeface="Calibri"/>
                <a:cs typeface="Calibri"/>
              </a:rPr>
              <a:t>إ</a:t>
            </a:r>
            <a:r>
              <a:rPr lang="x-none" sz="3600" b="1">
                <a:solidFill>
                  <a:schemeClr val="accent3">
                    <a:lumMod val="50000"/>
                  </a:schemeClr>
                </a:solidFill>
                <a:latin typeface="Calibri"/>
                <a:cs typeface="Calibri"/>
              </a:rPr>
              <a:t>لكتروني </a:t>
            </a:r>
            <a:endParaRPr lang="en-US" sz="3600" b="1" dirty="0">
              <a:solidFill>
                <a:schemeClr val="accent3">
                  <a:lumMod val="50000"/>
                </a:schemeClr>
              </a:solidFill>
              <a:latin typeface="Calibri"/>
              <a:cs typeface="Calibri"/>
            </a:endParaRPr>
          </a:p>
        </p:txBody>
      </p:sp>
      <p:pic>
        <p:nvPicPr>
          <p:cNvPr id="11" name="Picture 10"/>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2084501"/>
            <a:ext cx="4977253" cy="3484077"/>
          </a:xfrm>
          <a:prstGeom prst="rect">
            <a:avLst/>
          </a:prstGeom>
        </p:spPr>
      </p:pic>
      <p:sp>
        <p:nvSpPr>
          <p:cNvPr id="14" name="TextBox 13"/>
          <p:cNvSpPr txBox="1"/>
          <p:nvPr/>
        </p:nvSpPr>
        <p:spPr>
          <a:xfrm>
            <a:off x="755205" y="331515"/>
            <a:ext cx="3080588" cy="400110"/>
          </a:xfrm>
          <a:prstGeom prst="rect">
            <a:avLst/>
          </a:prstGeom>
          <a:noFill/>
        </p:spPr>
        <p:txBody>
          <a:bodyPr wrap="none" rtlCol="0">
            <a:spAutoFit/>
          </a:bodyPr>
          <a:lstStyle/>
          <a:p>
            <a:pPr algn="ctr"/>
            <a:r>
              <a:rPr lang="ar-SA" sz="2000" b="1" dirty="0">
                <a:solidFill>
                  <a:schemeClr val="bg1">
                    <a:lumMod val="75000"/>
                  </a:schemeClr>
                </a:solidFill>
                <a:latin typeface="Calibri"/>
                <a:cs typeface="Calibri"/>
              </a:rPr>
              <a:t>أنظمة إدارة التعلم الالكتروني</a:t>
            </a:r>
            <a:endParaRPr lang="en-US" sz="1600" b="1" dirty="0">
              <a:solidFill>
                <a:schemeClr val="bg1">
                  <a:lumMod val="75000"/>
                </a:schemeClr>
              </a:solidFill>
              <a:latin typeface="Calibri"/>
              <a:cs typeface="Calibri"/>
            </a:endParaRPr>
          </a:p>
        </p:txBody>
      </p:sp>
      <p:grpSp>
        <p:nvGrpSpPr>
          <p:cNvPr id="15" name="Group 9"/>
          <p:cNvGrpSpPr>
            <a:grpSpLocks/>
          </p:cNvGrpSpPr>
          <p:nvPr/>
        </p:nvGrpSpPr>
        <p:grpSpPr bwMode="auto">
          <a:xfrm>
            <a:off x="107504" y="188640"/>
            <a:ext cx="647700" cy="454025"/>
            <a:chOff x="0" y="0"/>
            <a:chExt cx="408" cy="286"/>
          </a:xfrm>
        </p:grpSpPr>
        <p:sp>
          <p:nvSpPr>
            <p:cNvPr id="16"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sp>
          <p:nvSpPr>
            <p:cNvPr id="17"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grpSp>
    </p:spTree>
    <p:custDataLst>
      <p:tags r:id="rId1"/>
    </p:custDataLst>
    <p:extLst>
      <p:ext uri="{BB962C8B-B14F-4D97-AF65-F5344CB8AC3E}">
        <p14:creationId xmlns:p14="http://schemas.microsoft.com/office/powerpoint/2010/main" val="34243939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صر نائب للمحتوى 2"/>
          <p:cNvSpPr>
            <a:spLocks noGrp="1"/>
          </p:cNvSpPr>
          <p:nvPr>
            <p:ph idx="4294967295"/>
          </p:nvPr>
        </p:nvSpPr>
        <p:spPr>
          <a:xfrm>
            <a:off x="5958052" y="2269204"/>
            <a:ext cx="2430372" cy="1231804"/>
          </a:xfrm>
        </p:spPr>
        <p:txBody>
          <a:bodyPr>
            <a:noAutofit/>
          </a:bodyPr>
          <a:lstStyle/>
          <a:p>
            <a:pPr marL="0" indent="0" algn="ctr" rtl="1">
              <a:lnSpc>
                <a:spcPct val="120000"/>
              </a:lnSpc>
              <a:buNone/>
            </a:pPr>
            <a:r>
              <a:rPr lang="x-none" sz="2800" b="1" dirty="0">
                <a:solidFill>
                  <a:schemeClr val="bg1"/>
                </a:solidFill>
                <a:latin typeface="Calibri"/>
                <a:cs typeface="Calibri"/>
              </a:rPr>
              <a:t>أولاً : أنظمة إدارة التعليم </a:t>
            </a:r>
            <a:r>
              <a:rPr lang="en-US" sz="2800" b="1" dirty="0">
                <a:solidFill>
                  <a:schemeClr val="bg1"/>
                </a:solidFill>
                <a:latin typeface="Calibri"/>
                <a:cs typeface="Calibri"/>
              </a:rPr>
              <a:t>LMS</a:t>
            </a:r>
            <a:endParaRPr lang="en-US" sz="2800" dirty="0">
              <a:solidFill>
                <a:schemeClr val="bg1"/>
              </a:solidFill>
              <a:latin typeface="Calibri"/>
              <a:cs typeface="Calibri"/>
            </a:endParaRPr>
          </a:p>
        </p:txBody>
      </p:sp>
      <p:sp>
        <p:nvSpPr>
          <p:cNvPr id="15" name="Rectangle 14"/>
          <p:cNvSpPr/>
          <p:nvPr/>
        </p:nvSpPr>
        <p:spPr>
          <a:xfrm>
            <a:off x="780753" y="2781298"/>
            <a:ext cx="7607671" cy="2246769"/>
          </a:xfrm>
          <a:prstGeom prst="rect">
            <a:avLst/>
          </a:prstGeom>
        </p:spPr>
        <p:txBody>
          <a:bodyPr wrap="square">
            <a:spAutoFit/>
          </a:bodyPr>
          <a:lstStyle/>
          <a:p>
            <a:pPr algn="ctr" rtl="1"/>
            <a:r>
              <a:rPr lang="ar-EG" sz="2800" b="1" dirty="0">
                <a:solidFill>
                  <a:schemeClr val="tx2"/>
                </a:solidFill>
              </a:rPr>
              <a:t>برنامج </a:t>
            </a:r>
            <a:r>
              <a:rPr lang="en-US" sz="2800" b="1" dirty="0">
                <a:solidFill>
                  <a:schemeClr val="tx2"/>
                </a:solidFill>
              </a:rPr>
              <a:t>Software</a:t>
            </a:r>
            <a:r>
              <a:rPr lang="ar-EG" sz="2800" b="1" dirty="0">
                <a:solidFill>
                  <a:schemeClr val="tx2"/>
                </a:solidFill>
              </a:rPr>
              <a:t> صمم للمساعدة في إدارة ومتابعة وتقديم الأنشطة التعليمية والتعليم المستمر، لذا هو يعتبر حل استراتيجي </a:t>
            </a:r>
            <a:r>
              <a:rPr lang="ar-SA" sz="2800" b="1" dirty="0">
                <a:solidFill>
                  <a:schemeClr val="tx2"/>
                </a:solidFill>
              </a:rPr>
              <a:t>ل</a:t>
            </a:r>
            <a:r>
              <a:rPr lang="ar-EG" sz="2800" b="1" dirty="0">
                <a:solidFill>
                  <a:schemeClr val="tx2"/>
                </a:solidFill>
              </a:rPr>
              <a:t>إدارة جميع أوجه التعلم في المؤسسة التعليمية بما في ذلك الاتصال المباشر </a:t>
            </a:r>
            <a:r>
              <a:rPr lang="en-US" sz="2800" b="1" dirty="0">
                <a:solidFill>
                  <a:schemeClr val="tx2"/>
                </a:solidFill>
              </a:rPr>
              <a:t>Online</a:t>
            </a:r>
            <a:r>
              <a:rPr lang="ar-EG" sz="2800" b="1" dirty="0">
                <a:solidFill>
                  <a:schemeClr val="tx2"/>
                </a:solidFill>
              </a:rPr>
              <a:t> أو القاعات الافتراضية </a:t>
            </a:r>
            <a:r>
              <a:rPr lang="en-US" sz="2800" b="1" dirty="0">
                <a:solidFill>
                  <a:schemeClr val="tx2"/>
                </a:solidFill>
              </a:rPr>
              <a:t>Virtual Classroom</a:t>
            </a:r>
            <a:r>
              <a:rPr lang="ar-EG" sz="2800" b="1" dirty="0">
                <a:solidFill>
                  <a:schemeClr val="tx2"/>
                </a:solidFill>
              </a:rPr>
              <a:t> أو المقررات الموجهة من قبل هيئة التدريس</a:t>
            </a:r>
            <a:r>
              <a:rPr lang="ar-SA" sz="2800" b="1" dirty="0">
                <a:solidFill>
                  <a:schemeClr val="tx2"/>
                </a:solidFill>
              </a:rPr>
              <a:t>.</a:t>
            </a:r>
            <a:endParaRPr lang="en-US" sz="2800" b="1" dirty="0">
              <a:solidFill>
                <a:schemeClr val="tx2"/>
              </a:solidFill>
            </a:endParaRPr>
          </a:p>
        </p:txBody>
      </p:sp>
      <p:sp>
        <p:nvSpPr>
          <p:cNvPr id="24" name="Rectangle 23"/>
          <p:cNvSpPr/>
          <p:nvPr/>
        </p:nvSpPr>
        <p:spPr>
          <a:xfrm>
            <a:off x="40652" y="204320"/>
            <a:ext cx="9071992" cy="617205"/>
          </a:xfrm>
          <a:prstGeom prst="rect">
            <a:avLst/>
          </a:prstGeom>
          <a:solidFill>
            <a:schemeClr val="accent5">
              <a:alpha val="43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25" name="Rectangle 24"/>
          <p:cNvSpPr/>
          <p:nvPr/>
        </p:nvSpPr>
        <p:spPr>
          <a:xfrm>
            <a:off x="5951657" y="294652"/>
            <a:ext cx="2828017" cy="461665"/>
          </a:xfrm>
          <a:prstGeom prst="rect">
            <a:avLst/>
          </a:prstGeom>
        </p:spPr>
        <p:txBody>
          <a:bodyPr wrap="none">
            <a:spAutoFit/>
          </a:bodyPr>
          <a:lstStyle/>
          <a:p>
            <a:pPr algn="ctr" rtl="1"/>
            <a:r>
              <a:rPr lang="x-none" sz="2400" b="1" dirty="0">
                <a:solidFill>
                  <a:schemeClr val="accent3">
                    <a:lumMod val="50000"/>
                  </a:schemeClr>
                </a:solidFill>
                <a:latin typeface="Calibri"/>
                <a:cs typeface="Calibri"/>
              </a:rPr>
              <a:t>نظم إدارة التعلم الالكتروني </a:t>
            </a:r>
            <a:endParaRPr lang="en-US" sz="2400" b="1" dirty="0">
              <a:solidFill>
                <a:schemeClr val="accent3">
                  <a:lumMod val="50000"/>
                </a:schemeClr>
              </a:solidFill>
              <a:latin typeface="Calibri"/>
              <a:cs typeface="Calibri"/>
            </a:endParaRPr>
          </a:p>
        </p:txBody>
      </p:sp>
      <p:sp>
        <p:nvSpPr>
          <p:cNvPr id="26" name="TextBox 25"/>
          <p:cNvSpPr txBox="1"/>
          <p:nvPr/>
        </p:nvSpPr>
        <p:spPr>
          <a:xfrm>
            <a:off x="755205" y="331515"/>
            <a:ext cx="3080588" cy="400110"/>
          </a:xfrm>
          <a:prstGeom prst="rect">
            <a:avLst/>
          </a:prstGeom>
          <a:noFill/>
        </p:spPr>
        <p:txBody>
          <a:bodyPr wrap="none" rtlCol="0">
            <a:spAutoFit/>
          </a:bodyPr>
          <a:lstStyle/>
          <a:p>
            <a:pPr algn="ctr"/>
            <a:r>
              <a:rPr lang="ar-SA" sz="2000" b="1" dirty="0">
                <a:solidFill>
                  <a:schemeClr val="bg1">
                    <a:lumMod val="75000"/>
                  </a:schemeClr>
                </a:solidFill>
                <a:latin typeface="Calibri"/>
                <a:cs typeface="Calibri"/>
              </a:rPr>
              <a:t>أنظمة إدارة التعلم الالكتروني</a:t>
            </a:r>
            <a:endParaRPr lang="en-US" sz="1600" b="1" dirty="0">
              <a:solidFill>
                <a:schemeClr val="bg1">
                  <a:lumMod val="75000"/>
                </a:schemeClr>
              </a:solidFill>
              <a:latin typeface="Calibri"/>
              <a:cs typeface="Calibri"/>
            </a:endParaRPr>
          </a:p>
        </p:txBody>
      </p:sp>
      <p:grpSp>
        <p:nvGrpSpPr>
          <p:cNvPr id="27" name="Group 9"/>
          <p:cNvGrpSpPr>
            <a:grpSpLocks/>
          </p:cNvGrpSpPr>
          <p:nvPr/>
        </p:nvGrpSpPr>
        <p:grpSpPr bwMode="auto">
          <a:xfrm>
            <a:off x="107504" y="188640"/>
            <a:ext cx="647700" cy="454025"/>
            <a:chOff x="0" y="0"/>
            <a:chExt cx="408" cy="286"/>
          </a:xfrm>
        </p:grpSpPr>
        <p:sp>
          <p:nvSpPr>
            <p:cNvPr id="28"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sp>
          <p:nvSpPr>
            <p:cNvPr id="29"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grpSp>
      <p:sp>
        <p:nvSpPr>
          <p:cNvPr id="2" name="Rectangle 1"/>
          <p:cNvSpPr/>
          <p:nvPr/>
        </p:nvSpPr>
        <p:spPr>
          <a:xfrm>
            <a:off x="2647666" y="1966851"/>
            <a:ext cx="6048735" cy="584775"/>
          </a:xfrm>
          <a:prstGeom prst="rect">
            <a:avLst/>
          </a:prstGeom>
        </p:spPr>
        <p:txBody>
          <a:bodyPr wrap="square">
            <a:spAutoFit/>
          </a:bodyPr>
          <a:lstStyle/>
          <a:p>
            <a:pPr algn="r" rtl="1"/>
            <a:r>
              <a:rPr lang="ar-EG" sz="3200" b="1" dirty="0">
                <a:solidFill>
                  <a:srgbClr val="C00000"/>
                </a:solidFill>
              </a:rPr>
              <a:t>يعرف نظام </a:t>
            </a:r>
            <a:r>
              <a:rPr lang="ar-SA" sz="3200" b="1" dirty="0">
                <a:solidFill>
                  <a:srgbClr val="C00000"/>
                </a:solidFill>
              </a:rPr>
              <a:t>إ</a:t>
            </a:r>
            <a:r>
              <a:rPr lang="ar-EG" sz="3200" b="1" dirty="0">
                <a:solidFill>
                  <a:srgbClr val="C00000"/>
                </a:solidFill>
              </a:rPr>
              <a:t>دارة التعلم  </a:t>
            </a:r>
            <a:r>
              <a:rPr lang="en-US" sz="3200" b="1" dirty="0">
                <a:solidFill>
                  <a:srgbClr val="C00000"/>
                </a:solidFill>
              </a:rPr>
              <a:t>LMS</a:t>
            </a:r>
            <a:r>
              <a:rPr lang="ar-EG" sz="3200" b="1" dirty="0">
                <a:solidFill>
                  <a:srgbClr val="C00000"/>
                </a:solidFill>
              </a:rPr>
              <a:t> على أنه</a:t>
            </a:r>
            <a:r>
              <a:rPr lang="ar-SA" sz="3200" b="1" dirty="0">
                <a:solidFill>
                  <a:srgbClr val="C00000"/>
                </a:solidFill>
              </a:rPr>
              <a:t>:</a:t>
            </a:r>
            <a:r>
              <a:rPr lang="ar-EG" sz="3200" b="1" dirty="0">
                <a:solidFill>
                  <a:srgbClr val="C00000"/>
                </a:solidFill>
              </a:rPr>
              <a:t> </a:t>
            </a:r>
            <a:endParaRPr lang="en-US" sz="2400" b="1" dirty="0">
              <a:solidFill>
                <a:srgbClr val="C00000"/>
              </a:solidFill>
            </a:endParaRPr>
          </a:p>
        </p:txBody>
      </p:sp>
    </p:spTree>
    <p:custDataLst>
      <p:tags r:id="rId1"/>
    </p:custDataLst>
    <p:extLst>
      <p:ext uri="{BB962C8B-B14F-4D97-AF65-F5344CB8AC3E}">
        <p14:creationId xmlns:p14="http://schemas.microsoft.com/office/powerpoint/2010/main" val="30484779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160163" y="6381328"/>
            <a:ext cx="2440259" cy="369332"/>
          </a:xfrm>
          <a:prstGeom prst="rect">
            <a:avLst/>
          </a:prstGeom>
          <a:noFill/>
        </p:spPr>
        <p:txBody>
          <a:bodyPr wrap="none" rtlCol="0">
            <a:spAutoFit/>
          </a:bodyPr>
          <a:lstStyle/>
          <a:p>
            <a:r>
              <a:rPr lang="x-none" b="1" dirty="0">
                <a:solidFill>
                  <a:schemeClr val="bg1">
                    <a:lumMod val="75000"/>
                  </a:schemeClr>
                </a:solidFill>
                <a:latin typeface="Calibri"/>
                <a:cs typeface="Calibri"/>
              </a:rPr>
              <a:t>التعلم الالكتروني والمدمج </a:t>
            </a:r>
            <a:endParaRPr lang="en-US" b="1" dirty="0">
              <a:solidFill>
                <a:schemeClr val="bg1">
                  <a:lumMod val="75000"/>
                </a:schemeClr>
              </a:solidFill>
              <a:latin typeface="Calibri"/>
              <a:cs typeface="Calibri"/>
            </a:endParaRPr>
          </a:p>
        </p:txBody>
      </p:sp>
      <p:sp>
        <p:nvSpPr>
          <p:cNvPr id="10" name="Rectangle 9"/>
          <p:cNvSpPr/>
          <p:nvPr/>
        </p:nvSpPr>
        <p:spPr>
          <a:xfrm>
            <a:off x="2203933" y="1076011"/>
            <a:ext cx="4389343" cy="523220"/>
          </a:xfrm>
          <a:prstGeom prst="rect">
            <a:avLst/>
          </a:prstGeom>
        </p:spPr>
        <p:txBody>
          <a:bodyPr wrap="none">
            <a:spAutoFit/>
          </a:bodyPr>
          <a:lstStyle/>
          <a:p>
            <a:pPr algn="ctr"/>
            <a:r>
              <a:rPr lang="x-none" sz="2800" b="1" dirty="0">
                <a:solidFill>
                  <a:schemeClr val="accent3">
                    <a:lumMod val="75000"/>
                  </a:schemeClr>
                </a:solidFill>
                <a:latin typeface="Calibri"/>
                <a:cs typeface="Calibri"/>
              </a:rPr>
              <a:t>مميزات أنظمة إدارة التعلم الالكتروني</a:t>
            </a:r>
            <a:endParaRPr lang="en-US" sz="2800" dirty="0">
              <a:solidFill>
                <a:schemeClr val="accent3">
                  <a:lumMod val="75000"/>
                </a:schemeClr>
              </a:solidFill>
              <a:latin typeface="Calibri"/>
              <a:cs typeface="Calibri"/>
            </a:endParaRPr>
          </a:p>
        </p:txBody>
      </p:sp>
      <p:grpSp>
        <p:nvGrpSpPr>
          <p:cNvPr id="47" name="Group 46"/>
          <p:cNvGrpSpPr/>
          <p:nvPr/>
        </p:nvGrpSpPr>
        <p:grpSpPr>
          <a:xfrm>
            <a:off x="4037708" y="3457240"/>
            <a:ext cx="1068585" cy="1068585"/>
            <a:chOff x="2513707" y="1497707"/>
            <a:chExt cx="1068585" cy="1068585"/>
          </a:xfrm>
        </p:grpSpPr>
        <p:sp>
          <p:nvSpPr>
            <p:cNvPr id="84" name="Oval 83"/>
            <p:cNvSpPr/>
            <p:nvPr/>
          </p:nvSpPr>
          <p:spPr>
            <a:xfrm>
              <a:off x="2513707" y="1497707"/>
              <a:ext cx="1068585" cy="1068585"/>
            </a:xfrm>
            <a:prstGeom prst="ellipse">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5" name="Oval 4"/>
            <p:cNvSpPr/>
            <p:nvPr/>
          </p:nvSpPr>
          <p:spPr>
            <a:xfrm>
              <a:off x="2670198" y="1654198"/>
              <a:ext cx="755603" cy="75560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latin typeface="Calibri"/>
                <a:cs typeface="Calibri"/>
              </a:endParaRPr>
            </a:p>
          </p:txBody>
        </p:sp>
      </p:grpSp>
      <p:grpSp>
        <p:nvGrpSpPr>
          <p:cNvPr id="48" name="Group 47"/>
          <p:cNvGrpSpPr/>
          <p:nvPr/>
        </p:nvGrpSpPr>
        <p:grpSpPr>
          <a:xfrm>
            <a:off x="4390341" y="3137081"/>
            <a:ext cx="363319" cy="226246"/>
            <a:chOff x="2866340" y="1177548"/>
            <a:chExt cx="363319" cy="226246"/>
          </a:xfrm>
        </p:grpSpPr>
        <p:sp>
          <p:nvSpPr>
            <p:cNvPr id="82" name="Right Arrow 81"/>
            <p:cNvSpPr/>
            <p:nvPr/>
          </p:nvSpPr>
          <p:spPr>
            <a:xfrm rot="16200000">
              <a:off x="2934877" y="1109011"/>
              <a:ext cx="226245" cy="363319"/>
            </a:xfrm>
            <a:prstGeom prst="rightArrow">
              <a:avLst>
                <a:gd name="adj1" fmla="val 60000"/>
                <a:gd name="adj2" fmla="val 50000"/>
              </a:avLst>
            </a:prstGeom>
          </p:spPr>
          <p:style>
            <a:lnRef idx="0">
              <a:schemeClr val="accent3">
                <a:tint val="60000"/>
                <a:hueOff val="0"/>
                <a:satOff val="0"/>
                <a:lumOff val="0"/>
                <a:alphaOff val="0"/>
              </a:schemeClr>
            </a:lnRef>
            <a:fillRef idx="1">
              <a:schemeClr val="accent3">
                <a:tint val="60000"/>
                <a:hueOff val="0"/>
                <a:satOff val="0"/>
                <a:lumOff val="0"/>
                <a:alphaOff val="0"/>
              </a:schemeClr>
            </a:fillRef>
            <a:effectRef idx="0">
              <a:schemeClr val="accent3">
                <a:tint val="60000"/>
                <a:hueOff val="0"/>
                <a:satOff val="0"/>
                <a:lumOff val="0"/>
                <a:alphaOff val="0"/>
              </a:schemeClr>
            </a:effectRef>
            <a:fontRef idx="minor">
              <a:schemeClr val="dk1">
                <a:hueOff val="0"/>
                <a:satOff val="0"/>
                <a:lumOff val="0"/>
                <a:alphaOff val="0"/>
              </a:schemeClr>
            </a:fontRef>
          </p:style>
        </p:sp>
        <p:sp>
          <p:nvSpPr>
            <p:cNvPr id="83" name="Right Arrow 6"/>
            <p:cNvSpPr/>
            <p:nvPr/>
          </p:nvSpPr>
          <p:spPr>
            <a:xfrm rot="16200000">
              <a:off x="2968814" y="1215612"/>
              <a:ext cx="158372" cy="2179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Calibri"/>
                <a:cs typeface="Calibri"/>
              </a:endParaRPr>
            </a:p>
          </p:txBody>
        </p:sp>
      </p:grpSp>
      <p:grpSp>
        <p:nvGrpSpPr>
          <p:cNvPr id="49" name="Group 48"/>
          <p:cNvGrpSpPr/>
          <p:nvPr/>
        </p:nvGrpSpPr>
        <p:grpSpPr>
          <a:xfrm>
            <a:off x="4037708" y="1961776"/>
            <a:ext cx="1068585" cy="1068585"/>
            <a:chOff x="2513707" y="2243"/>
            <a:chExt cx="1068585" cy="1068585"/>
          </a:xfrm>
        </p:grpSpPr>
        <p:sp>
          <p:nvSpPr>
            <p:cNvPr id="80" name="Oval 79"/>
            <p:cNvSpPr/>
            <p:nvPr/>
          </p:nvSpPr>
          <p:spPr>
            <a:xfrm>
              <a:off x="2513707" y="2243"/>
              <a:ext cx="1068585" cy="1068585"/>
            </a:xfrm>
            <a:prstGeom prst="ellipse">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1" name="Oval 8"/>
            <p:cNvSpPr/>
            <p:nvPr/>
          </p:nvSpPr>
          <p:spPr>
            <a:xfrm>
              <a:off x="2670198" y="158734"/>
              <a:ext cx="755603" cy="75560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x-none" sz="1800" kern="1200" dirty="0">
                  <a:solidFill>
                    <a:schemeClr val="accent1">
                      <a:lumMod val="50000"/>
                    </a:schemeClr>
                  </a:solidFill>
                  <a:latin typeface="Calibri"/>
                  <a:cs typeface="Calibri"/>
                </a:rPr>
                <a:t>التسجيل </a:t>
              </a:r>
              <a:endParaRPr lang="en-US" sz="1800" kern="1200" dirty="0">
                <a:solidFill>
                  <a:schemeClr val="accent1">
                    <a:lumMod val="50000"/>
                  </a:schemeClr>
                </a:solidFill>
                <a:latin typeface="Calibri"/>
                <a:cs typeface="Calibri"/>
              </a:endParaRPr>
            </a:p>
          </p:txBody>
        </p:sp>
      </p:grpSp>
      <p:grpSp>
        <p:nvGrpSpPr>
          <p:cNvPr id="50" name="Group 49"/>
          <p:cNvGrpSpPr/>
          <p:nvPr/>
        </p:nvGrpSpPr>
        <p:grpSpPr>
          <a:xfrm>
            <a:off x="5100887" y="3439208"/>
            <a:ext cx="226245" cy="363319"/>
            <a:chOff x="3576886" y="1479675"/>
            <a:chExt cx="226245" cy="363319"/>
          </a:xfrm>
        </p:grpSpPr>
        <p:sp>
          <p:nvSpPr>
            <p:cNvPr id="78" name="Right Arrow 77"/>
            <p:cNvSpPr/>
            <p:nvPr/>
          </p:nvSpPr>
          <p:spPr>
            <a:xfrm rot="19800000">
              <a:off x="3576886" y="1479675"/>
              <a:ext cx="226245" cy="363319"/>
            </a:xfrm>
            <a:prstGeom prst="rightArrow">
              <a:avLst>
                <a:gd name="adj1" fmla="val 60000"/>
                <a:gd name="adj2" fmla="val 50000"/>
              </a:avLst>
            </a:prstGeom>
          </p:spPr>
          <p:style>
            <a:lnRef idx="0">
              <a:schemeClr val="accent3">
                <a:tint val="60000"/>
                <a:hueOff val="0"/>
                <a:satOff val="0"/>
                <a:lumOff val="0"/>
                <a:alphaOff val="0"/>
              </a:schemeClr>
            </a:lnRef>
            <a:fillRef idx="1">
              <a:schemeClr val="accent3">
                <a:tint val="60000"/>
                <a:hueOff val="0"/>
                <a:satOff val="0"/>
                <a:lumOff val="0"/>
                <a:alphaOff val="0"/>
              </a:schemeClr>
            </a:fillRef>
            <a:effectRef idx="0">
              <a:schemeClr val="accent3">
                <a:tint val="60000"/>
                <a:hueOff val="0"/>
                <a:satOff val="0"/>
                <a:lumOff val="0"/>
                <a:alphaOff val="0"/>
              </a:schemeClr>
            </a:effectRef>
            <a:fontRef idx="minor">
              <a:schemeClr val="dk1">
                <a:hueOff val="0"/>
                <a:satOff val="0"/>
                <a:lumOff val="0"/>
                <a:alphaOff val="0"/>
              </a:schemeClr>
            </a:fontRef>
          </p:style>
        </p:sp>
        <p:sp>
          <p:nvSpPr>
            <p:cNvPr id="79" name="Right Arrow 10"/>
            <p:cNvSpPr/>
            <p:nvPr/>
          </p:nvSpPr>
          <p:spPr>
            <a:xfrm rot="19800000">
              <a:off x="3581433" y="1569307"/>
              <a:ext cx="158372" cy="2179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Calibri"/>
                <a:cs typeface="Calibri"/>
              </a:endParaRPr>
            </a:p>
          </p:txBody>
        </p:sp>
      </p:grpSp>
      <p:grpSp>
        <p:nvGrpSpPr>
          <p:cNvPr id="51" name="Group 50"/>
          <p:cNvGrpSpPr/>
          <p:nvPr/>
        </p:nvGrpSpPr>
        <p:grpSpPr>
          <a:xfrm>
            <a:off x="5332817" y="2709508"/>
            <a:ext cx="1068585" cy="1068585"/>
            <a:chOff x="3808816" y="749975"/>
            <a:chExt cx="1068585" cy="1068585"/>
          </a:xfrm>
        </p:grpSpPr>
        <p:sp>
          <p:nvSpPr>
            <p:cNvPr id="76" name="Oval 75"/>
            <p:cNvSpPr/>
            <p:nvPr/>
          </p:nvSpPr>
          <p:spPr>
            <a:xfrm>
              <a:off x="3808816" y="749975"/>
              <a:ext cx="1068585" cy="1068585"/>
            </a:xfrm>
            <a:prstGeom prst="ellipse">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7" name="Oval 12"/>
            <p:cNvSpPr/>
            <p:nvPr/>
          </p:nvSpPr>
          <p:spPr>
            <a:xfrm>
              <a:off x="3965307" y="906466"/>
              <a:ext cx="755603" cy="75560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x-none" sz="1800" kern="1200" dirty="0">
                  <a:solidFill>
                    <a:schemeClr val="accent1">
                      <a:lumMod val="50000"/>
                    </a:schemeClr>
                  </a:solidFill>
                  <a:latin typeface="Calibri"/>
                  <a:cs typeface="Calibri"/>
                </a:rPr>
                <a:t>الجدولة</a:t>
              </a:r>
              <a:endParaRPr lang="en-US" sz="1800" kern="1200" dirty="0">
                <a:solidFill>
                  <a:schemeClr val="accent1">
                    <a:lumMod val="50000"/>
                  </a:schemeClr>
                </a:solidFill>
                <a:latin typeface="Calibri"/>
                <a:cs typeface="Calibri"/>
              </a:endParaRPr>
            </a:p>
          </p:txBody>
        </p:sp>
      </p:grpSp>
      <p:grpSp>
        <p:nvGrpSpPr>
          <p:cNvPr id="52" name="Group 51"/>
          <p:cNvGrpSpPr/>
          <p:nvPr/>
        </p:nvGrpSpPr>
        <p:grpSpPr>
          <a:xfrm>
            <a:off x="5100887" y="4180537"/>
            <a:ext cx="226245" cy="363319"/>
            <a:chOff x="3576886" y="2221004"/>
            <a:chExt cx="226245" cy="363319"/>
          </a:xfrm>
        </p:grpSpPr>
        <p:sp>
          <p:nvSpPr>
            <p:cNvPr id="74" name="Right Arrow 73"/>
            <p:cNvSpPr/>
            <p:nvPr/>
          </p:nvSpPr>
          <p:spPr>
            <a:xfrm rot="1800000">
              <a:off x="3576886" y="2221004"/>
              <a:ext cx="226245" cy="363319"/>
            </a:xfrm>
            <a:prstGeom prst="rightArrow">
              <a:avLst>
                <a:gd name="adj1" fmla="val 60000"/>
                <a:gd name="adj2" fmla="val 50000"/>
              </a:avLst>
            </a:prstGeom>
          </p:spPr>
          <p:style>
            <a:lnRef idx="0">
              <a:schemeClr val="accent3">
                <a:tint val="60000"/>
                <a:hueOff val="0"/>
                <a:satOff val="0"/>
                <a:lumOff val="0"/>
                <a:alphaOff val="0"/>
              </a:schemeClr>
            </a:lnRef>
            <a:fillRef idx="1">
              <a:schemeClr val="accent3">
                <a:tint val="60000"/>
                <a:hueOff val="0"/>
                <a:satOff val="0"/>
                <a:lumOff val="0"/>
                <a:alphaOff val="0"/>
              </a:schemeClr>
            </a:fillRef>
            <a:effectRef idx="0">
              <a:schemeClr val="accent3">
                <a:tint val="60000"/>
                <a:hueOff val="0"/>
                <a:satOff val="0"/>
                <a:lumOff val="0"/>
                <a:alphaOff val="0"/>
              </a:schemeClr>
            </a:effectRef>
            <a:fontRef idx="minor">
              <a:schemeClr val="dk1">
                <a:hueOff val="0"/>
                <a:satOff val="0"/>
                <a:lumOff val="0"/>
                <a:alphaOff val="0"/>
              </a:schemeClr>
            </a:fontRef>
          </p:style>
        </p:sp>
        <p:sp>
          <p:nvSpPr>
            <p:cNvPr id="75" name="Right Arrow 14"/>
            <p:cNvSpPr/>
            <p:nvPr/>
          </p:nvSpPr>
          <p:spPr>
            <a:xfrm rot="1800000">
              <a:off x="3581433" y="2276700"/>
              <a:ext cx="158372" cy="2179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Calibri"/>
                <a:cs typeface="Calibri"/>
              </a:endParaRPr>
            </a:p>
          </p:txBody>
        </p:sp>
      </p:grpSp>
      <p:grpSp>
        <p:nvGrpSpPr>
          <p:cNvPr id="53" name="Group 52"/>
          <p:cNvGrpSpPr/>
          <p:nvPr/>
        </p:nvGrpSpPr>
        <p:grpSpPr>
          <a:xfrm>
            <a:off x="5332817" y="4204972"/>
            <a:ext cx="1068585" cy="1068585"/>
            <a:chOff x="3808816" y="2245439"/>
            <a:chExt cx="1068585" cy="1068585"/>
          </a:xfrm>
        </p:grpSpPr>
        <p:sp>
          <p:nvSpPr>
            <p:cNvPr id="72" name="Oval 71"/>
            <p:cNvSpPr/>
            <p:nvPr/>
          </p:nvSpPr>
          <p:spPr>
            <a:xfrm>
              <a:off x="3808816" y="2245439"/>
              <a:ext cx="1068585" cy="1068585"/>
            </a:xfrm>
            <a:prstGeom prst="ellipse">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3" name="Oval 16"/>
            <p:cNvSpPr/>
            <p:nvPr/>
          </p:nvSpPr>
          <p:spPr>
            <a:xfrm>
              <a:off x="3965307" y="2401930"/>
              <a:ext cx="755603" cy="75560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x-none" sz="1800" kern="1200" dirty="0">
                  <a:solidFill>
                    <a:schemeClr val="accent1">
                      <a:lumMod val="50000"/>
                    </a:schemeClr>
                  </a:solidFill>
                  <a:latin typeface="Calibri"/>
                  <a:cs typeface="Calibri"/>
                </a:rPr>
                <a:t>التوصيل</a:t>
              </a:r>
              <a:endParaRPr lang="en-US" sz="1800" kern="1200" dirty="0">
                <a:solidFill>
                  <a:schemeClr val="accent1">
                    <a:lumMod val="50000"/>
                  </a:schemeClr>
                </a:solidFill>
                <a:latin typeface="Calibri"/>
                <a:cs typeface="Calibri"/>
              </a:endParaRPr>
            </a:p>
          </p:txBody>
        </p:sp>
      </p:grpSp>
      <p:grpSp>
        <p:nvGrpSpPr>
          <p:cNvPr id="54" name="Group 53"/>
          <p:cNvGrpSpPr/>
          <p:nvPr/>
        </p:nvGrpSpPr>
        <p:grpSpPr>
          <a:xfrm>
            <a:off x="4390341" y="4619739"/>
            <a:ext cx="363319" cy="226245"/>
            <a:chOff x="2866340" y="2660206"/>
            <a:chExt cx="363319" cy="226245"/>
          </a:xfrm>
        </p:grpSpPr>
        <p:sp>
          <p:nvSpPr>
            <p:cNvPr id="70" name="Right Arrow 69"/>
            <p:cNvSpPr/>
            <p:nvPr/>
          </p:nvSpPr>
          <p:spPr>
            <a:xfrm rot="5400000">
              <a:off x="2934877" y="2591669"/>
              <a:ext cx="226245" cy="363319"/>
            </a:xfrm>
            <a:prstGeom prst="rightArrow">
              <a:avLst>
                <a:gd name="adj1" fmla="val 60000"/>
                <a:gd name="adj2" fmla="val 50000"/>
              </a:avLst>
            </a:prstGeom>
          </p:spPr>
          <p:style>
            <a:lnRef idx="0">
              <a:schemeClr val="accent3">
                <a:tint val="60000"/>
                <a:hueOff val="0"/>
                <a:satOff val="0"/>
                <a:lumOff val="0"/>
                <a:alphaOff val="0"/>
              </a:schemeClr>
            </a:lnRef>
            <a:fillRef idx="1">
              <a:schemeClr val="accent3">
                <a:tint val="60000"/>
                <a:hueOff val="0"/>
                <a:satOff val="0"/>
                <a:lumOff val="0"/>
                <a:alphaOff val="0"/>
              </a:schemeClr>
            </a:fillRef>
            <a:effectRef idx="0">
              <a:schemeClr val="accent3">
                <a:tint val="60000"/>
                <a:hueOff val="0"/>
                <a:satOff val="0"/>
                <a:lumOff val="0"/>
                <a:alphaOff val="0"/>
              </a:schemeClr>
            </a:effectRef>
            <a:fontRef idx="minor">
              <a:schemeClr val="dk1">
                <a:hueOff val="0"/>
                <a:satOff val="0"/>
                <a:lumOff val="0"/>
                <a:alphaOff val="0"/>
              </a:schemeClr>
            </a:fontRef>
          </p:style>
        </p:sp>
        <p:sp>
          <p:nvSpPr>
            <p:cNvPr id="71" name="Right Arrow 18"/>
            <p:cNvSpPr/>
            <p:nvPr/>
          </p:nvSpPr>
          <p:spPr>
            <a:xfrm rot="5400000">
              <a:off x="2968814" y="2630397"/>
              <a:ext cx="158372" cy="2179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Calibri"/>
                <a:cs typeface="Calibri"/>
              </a:endParaRPr>
            </a:p>
          </p:txBody>
        </p:sp>
      </p:grpSp>
      <p:grpSp>
        <p:nvGrpSpPr>
          <p:cNvPr id="55" name="Group 54"/>
          <p:cNvGrpSpPr/>
          <p:nvPr/>
        </p:nvGrpSpPr>
        <p:grpSpPr>
          <a:xfrm>
            <a:off x="4037708" y="4952703"/>
            <a:ext cx="1068585" cy="1068585"/>
            <a:chOff x="2513707" y="2993170"/>
            <a:chExt cx="1068585" cy="1068585"/>
          </a:xfrm>
        </p:grpSpPr>
        <p:sp>
          <p:nvSpPr>
            <p:cNvPr id="68" name="Oval 67"/>
            <p:cNvSpPr/>
            <p:nvPr/>
          </p:nvSpPr>
          <p:spPr>
            <a:xfrm>
              <a:off x="2513707" y="2993170"/>
              <a:ext cx="1068585" cy="1068585"/>
            </a:xfrm>
            <a:prstGeom prst="ellipse">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9" name="Oval 20"/>
            <p:cNvSpPr/>
            <p:nvPr/>
          </p:nvSpPr>
          <p:spPr>
            <a:xfrm>
              <a:off x="2670198" y="3149661"/>
              <a:ext cx="755603" cy="75560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x-none" sz="1800" kern="1200" dirty="0">
                  <a:solidFill>
                    <a:schemeClr val="accent1">
                      <a:lumMod val="50000"/>
                    </a:schemeClr>
                  </a:solidFill>
                  <a:latin typeface="Calibri"/>
                  <a:cs typeface="Calibri"/>
                </a:rPr>
                <a:t>التتبع</a:t>
              </a:r>
              <a:endParaRPr lang="en-US" sz="1800" kern="1200" dirty="0">
                <a:solidFill>
                  <a:schemeClr val="accent1">
                    <a:lumMod val="50000"/>
                  </a:schemeClr>
                </a:solidFill>
                <a:latin typeface="Calibri"/>
                <a:cs typeface="Calibri"/>
              </a:endParaRPr>
            </a:p>
          </p:txBody>
        </p:sp>
      </p:grpSp>
      <p:grpSp>
        <p:nvGrpSpPr>
          <p:cNvPr id="56" name="Group 55"/>
          <p:cNvGrpSpPr/>
          <p:nvPr/>
        </p:nvGrpSpPr>
        <p:grpSpPr>
          <a:xfrm>
            <a:off x="3816868" y="4180537"/>
            <a:ext cx="226245" cy="363319"/>
            <a:chOff x="2292867" y="2221004"/>
            <a:chExt cx="226245" cy="363319"/>
          </a:xfrm>
        </p:grpSpPr>
        <p:sp>
          <p:nvSpPr>
            <p:cNvPr id="66" name="Right Arrow 65"/>
            <p:cNvSpPr/>
            <p:nvPr/>
          </p:nvSpPr>
          <p:spPr>
            <a:xfrm rot="9000000">
              <a:off x="2292867" y="2221004"/>
              <a:ext cx="226245" cy="363319"/>
            </a:xfrm>
            <a:prstGeom prst="rightArrow">
              <a:avLst>
                <a:gd name="adj1" fmla="val 60000"/>
                <a:gd name="adj2" fmla="val 50000"/>
              </a:avLst>
            </a:prstGeom>
          </p:spPr>
          <p:style>
            <a:lnRef idx="0">
              <a:schemeClr val="accent3">
                <a:tint val="60000"/>
                <a:hueOff val="0"/>
                <a:satOff val="0"/>
                <a:lumOff val="0"/>
                <a:alphaOff val="0"/>
              </a:schemeClr>
            </a:lnRef>
            <a:fillRef idx="1">
              <a:schemeClr val="accent3">
                <a:tint val="60000"/>
                <a:hueOff val="0"/>
                <a:satOff val="0"/>
                <a:lumOff val="0"/>
                <a:alphaOff val="0"/>
              </a:schemeClr>
            </a:fillRef>
            <a:effectRef idx="0">
              <a:schemeClr val="accent3">
                <a:tint val="60000"/>
                <a:hueOff val="0"/>
                <a:satOff val="0"/>
                <a:lumOff val="0"/>
                <a:alphaOff val="0"/>
              </a:schemeClr>
            </a:effectRef>
            <a:fontRef idx="minor">
              <a:schemeClr val="dk1">
                <a:hueOff val="0"/>
                <a:satOff val="0"/>
                <a:lumOff val="0"/>
                <a:alphaOff val="0"/>
              </a:schemeClr>
            </a:fontRef>
          </p:style>
        </p:sp>
        <p:sp>
          <p:nvSpPr>
            <p:cNvPr id="67" name="Right Arrow 22"/>
            <p:cNvSpPr/>
            <p:nvPr/>
          </p:nvSpPr>
          <p:spPr>
            <a:xfrm rot="19800000">
              <a:off x="2356193" y="2276700"/>
              <a:ext cx="158372" cy="2179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Calibri"/>
                <a:cs typeface="Calibri"/>
              </a:endParaRPr>
            </a:p>
          </p:txBody>
        </p:sp>
      </p:grpSp>
      <p:grpSp>
        <p:nvGrpSpPr>
          <p:cNvPr id="57" name="Group 56"/>
          <p:cNvGrpSpPr/>
          <p:nvPr/>
        </p:nvGrpSpPr>
        <p:grpSpPr>
          <a:xfrm>
            <a:off x="2742598" y="4204972"/>
            <a:ext cx="1068585" cy="1068585"/>
            <a:chOff x="1218597" y="2245439"/>
            <a:chExt cx="1068585" cy="1068585"/>
          </a:xfrm>
        </p:grpSpPr>
        <p:sp>
          <p:nvSpPr>
            <p:cNvPr id="64" name="Oval 63"/>
            <p:cNvSpPr/>
            <p:nvPr/>
          </p:nvSpPr>
          <p:spPr>
            <a:xfrm>
              <a:off x="1218597" y="2245439"/>
              <a:ext cx="1068585" cy="1068585"/>
            </a:xfrm>
            <a:prstGeom prst="ellipse">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5" name="Oval 24"/>
            <p:cNvSpPr/>
            <p:nvPr/>
          </p:nvSpPr>
          <p:spPr>
            <a:xfrm>
              <a:off x="1342526" y="2401930"/>
              <a:ext cx="842104" cy="75560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x-none" sz="1800" kern="1200" dirty="0">
                  <a:solidFill>
                    <a:schemeClr val="accent1">
                      <a:lumMod val="50000"/>
                    </a:schemeClr>
                  </a:solidFill>
                  <a:latin typeface="Calibri"/>
                  <a:cs typeface="Calibri"/>
                </a:rPr>
                <a:t>الاتصالات</a:t>
              </a:r>
              <a:endParaRPr lang="en-US" sz="1800" kern="1200" dirty="0">
                <a:solidFill>
                  <a:schemeClr val="accent1">
                    <a:lumMod val="50000"/>
                  </a:schemeClr>
                </a:solidFill>
                <a:latin typeface="Calibri"/>
                <a:cs typeface="Calibri"/>
              </a:endParaRPr>
            </a:p>
          </p:txBody>
        </p:sp>
      </p:grpSp>
      <p:grpSp>
        <p:nvGrpSpPr>
          <p:cNvPr id="58" name="Group 57"/>
          <p:cNvGrpSpPr/>
          <p:nvPr/>
        </p:nvGrpSpPr>
        <p:grpSpPr>
          <a:xfrm>
            <a:off x="3816868" y="3439208"/>
            <a:ext cx="226245" cy="363319"/>
            <a:chOff x="2292867" y="1479675"/>
            <a:chExt cx="226245" cy="363319"/>
          </a:xfrm>
        </p:grpSpPr>
        <p:sp>
          <p:nvSpPr>
            <p:cNvPr id="62" name="Right Arrow 61"/>
            <p:cNvSpPr/>
            <p:nvPr/>
          </p:nvSpPr>
          <p:spPr>
            <a:xfrm rot="12600000">
              <a:off x="2292867" y="1479675"/>
              <a:ext cx="226245" cy="363319"/>
            </a:xfrm>
            <a:prstGeom prst="rightArrow">
              <a:avLst>
                <a:gd name="adj1" fmla="val 60000"/>
                <a:gd name="adj2" fmla="val 50000"/>
              </a:avLst>
            </a:prstGeom>
          </p:spPr>
          <p:style>
            <a:lnRef idx="0">
              <a:schemeClr val="accent3">
                <a:tint val="60000"/>
                <a:hueOff val="0"/>
                <a:satOff val="0"/>
                <a:lumOff val="0"/>
                <a:alphaOff val="0"/>
              </a:schemeClr>
            </a:lnRef>
            <a:fillRef idx="1">
              <a:schemeClr val="accent3">
                <a:tint val="60000"/>
                <a:hueOff val="0"/>
                <a:satOff val="0"/>
                <a:lumOff val="0"/>
                <a:alphaOff val="0"/>
              </a:schemeClr>
            </a:fillRef>
            <a:effectRef idx="0">
              <a:schemeClr val="accent3">
                <a:tint val="60000"/>
                <a:hueOff val="0"/>
                <a:satOff val="0"/>
                <a:lumOff val="0"/>
                <a:alphaOff val="0"/>
              </a:schemeClr>
            </a:effectRef>
            <a:fontRef idx="minor">
              <a:schemeClr val="dk1">
                <a:hueOff val="0"/>
                <a:satOff val="0"/>
                <a:lumOff val="0"/>
                <a:alphaOff val="0"/>
              </a:schemeClr>
            </a:fontRef>
          </p:style>
        </p:sp>
        <p:sp>
          <p:nvSpPr>
            <p:cNvPr id="63" name="Right Arrow 26"/>
            <p:cNvSpPr/>
            <p:nvPr/>
          </p:nvSpPr>
          <p:spPr>
            <a:xfrm rot="23400000">
              <a:off x="2356193" y="1569307"/>
              <a:ext cx="158372" cy="2179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Calibri"/>
                <a:cs typeface="Calibri"/>
              </a:endParaRPr>
            </a:p>
          </p:txBody>
        </p:sp>
      </p:grpSp>
      <p:grpSp>
        <p:nvGrpSpPr>
          <p:cNvPr id="59" name="Group 58"/>
          <p:cNvGrpSpPr/>
          <p:nvPr/>
        </p:nvGrpSpPr>
        <p:grpSpPr>
          <a:xfrm>
            <a:off x="2742598" y="2709508"/>
            <a:ext cx="1068585" cy="1068585"/>
            <a:chOff x="1218597" y="749975"/>
            <a:chExt cx="1068585" cy="1068585"/>
          </a:xfrm>
        </p:grpSpPr>
        <p:sp>
          <p:nvSpPr>
            <p:cNvPr id="60" name="Oval 59"/>
            <p:cNvSpPr/>
            <p:nvPr/>
          </p:nvSpPr>
          <p:spPr>
            <a:xfrm>
              <a:off x="1218597" y="749975"/>
              <a:ext cx="1068585" cy="1068585"/>
            </a:xfrm>
            <a:prstGeom prst="ellipse">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1" name="Oval 28"/>
            <p:cNvSpPr/>
            <p:nvPr/>
          </p:nvSpPr>
          <p:spPr>
            <a:xfrm>
              <a:off x="1218597" y="906466"/>
              <a:ext cx="998595" cy="75560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x-none" sz="1800" kern="1200" dirty="0">
                  <a:solidFill>
                    <a:schemeClr val="accent1">
                      <a:lumMod val="50000"/>
                    </a:schemeClr>
                  </a:solidFill>
                  <a:latin typeface="Calibri"/>
                  <a:cs typeface="Calibri"/>
                </a:rPr>
                <a:t>الاختبارات</a:t>
              </a:r>
              <a:endParaRPr lang="en-US" sz="1800" kern="1200" dirty="0">
                <a:solidFill>
                  <a:schemeClr val="accent1">
                    <a:lumMod val="50000"/>
                  </a:schemeClr>
                </a:solidFill>
                <a:latin typeface="Calibri"/>
                <a:cs typeface="Calibri"/>
              </a:endParaRPr>
            </a:p>
          </p:txBody>
        </p:sp>
      </p:grpSp>
      <p:sp>
        <p:nvSpPr>
          <p:cNvPr id="86" name="TextBox 85"/>
          <p:cNvSpPr txBox="1"/>
          <p:nvPr/>
        </p:nvSpPr>
        <p:spPr>
          <a:xfrm>
            <a:off x="4202387" y="3745533"/>
            <a:ext cx="755603" cy="461665"/>
          </a:xfrm>
          <a:prstGeom prst="rect">
            <a:avLst/>
          </a:prstGeom>
          <a:noFill/>
        </p:spPr>
        <p:txBody>
          <a:bodyPr wrap="square" rtlCol="0">
            <a:spAutoFit/>
          </a:bodyPr>
          <a:lstStyle/>
          <a:p>
            <a:r>
              <a:rPr lang="en-US" sz="2400" b="1" dirty="0">
                <a:solidFill>
                  <a:schemeClr val="accent1">
                    <a:lumMod val="50000"/>
                  </a:schemeClr>
                </a:solidFill>
                <a:latin typeface="Calibri"/>
                <a:cs typeface="Calibri"/>
              </a:rPr>
              <a:t>LMS</a:t>
            </a:r>
            <a:endParaRPr lang="en-US" b="1" dirty="0">
              <a:solidFill>
                <a:schemeClr val="accent1">
                  <a:lumMod val="50000"/>
                </a:schemeClr>
              </a:solidFill>
              <a:latin typeface="Calibri"/>
              <a:cs typeface="Calibri"/>
            </a:endParaRPr>
          </a:p>
        </p:txBody>
      </p:sp>
      <p:grpSp>
        <p:nvGrpSpPr>
          <p:cNvPr id="96" name="Group 95"/>
          <p:cNvGrpSpPr/>
          <p:nvPr/>
        </p:nvGrpSpPr>
        <p:grpSpPr>
          <a:xfrm>
            <a:off x="1090494" y="2348880"/>
            <a:ext cx="2720689" cy="1799433"/>
            <a:chOff x="1090494" y="2348880"/>
            <a:chExt cx="2720689" cy="1799433"/>
          </a:xfrm>
        </p:grpSpPr>
        <p:cxnSp>
          <p:nvCxnSpPr>
            <p:cNvPr id="93" name="Straight Connector 92"/>
            <p:cNvCxnSpPr/>
            <p:nvPr/>
          </p:nvCxnSpPr>
          <p:spPr>
            <a:xfrm flipH="1">
              <a:off x="1090494" y="2348880"/>
              <a:ext cx="2720689"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95" name="Straight Arrow Connector 94"/>
            <p:cNvCxnSpPr/>
            <p:nvPr/>
          </p:nvCxnSpPr>
          <p:spPr>
            <a:xfrm>
              <a:off x="1090494" y="2348880"/>
              <a:ext cx="0" cy="1799433"/>
            </a:xfrm>
            <a:prstGeom prst="straightConnector1">
              <a:avLst/>
            </a:prstGeom>
            <a:ln w="12700">
              <a:tailEnd type="arrow"/>
            </a:ln>
          </p:spPr>
          <p:style>
            <a:lnRef idx="1">
              <a:schemeClr val="accent2"/>
            </a:lnRef>
            <a:fillRef idx="0">
              <a:schemeClr val="accent2"/>
            </a:fillRef>
            <a:effectRef idx="0">
              <a:schemeClr val="accent2"/>
            </a:effectRef>
            <a:fontRef idx="minor">
              <a:schemeClr val="tx1"/>
            </a:fontRef>
          </p:style>
        </p:cxnSp>
      </p:grpSp>
      <p:sp>
        <p:nvSpPr>
          <p:cNvPr id="97" name="Hexagon 96"/>
          <p:cNvSpPr/>
          <p:nvPr/>
        </p:nvSpPr>
        <p:spPr>
          <a:xfrm>
            <a:off x="-612576" y="4390118"/>
            <a:ext cx="2987092" cy="2495266"/>
          </a:xfrm>
          <a:prstGeom prst="hexagon">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r>
              <a:rPr lang="x-none" sz="2400" dirty="0">
                <a:solidFill>
                  <a:schemeClr val="bg1"/>
                </a:solidFill>
                <a:latin typeface="Calibri"/>
                <a:cs typeface="Calibri"/>
              </a:rPr>
              <a:t>إدراج</a:t>
            </a:r>
            <a:r>
              <a:rPr lang="x-none" sz="2400" dirty="0">
                <a:solidFill>
                  <a:srgbClr val="C00000"/>
                </a:solidFill>
                <a:latin typeface="Calibri"/>
                <a:cs typeface="Calibri"/>
              </a:rPr>
              <a:t> </a:t>
            </a:r>
            <a:r>
              <a:rPr lang="x-none" sz="2400" dirty="0">
                <a:latin typeface="Calibri"/>
                <a:cs typeface="Calibri"/>
              </a:rPr>
              <a:t>وإدارة </a:t>
            </a:r>
            <a:endParaRPr lang="en-US" sz="2400" dirty="0">
              <a:latin typeface="Calibri"/>
              <a:cs typeface="Calibri"/>
            </a:endParaRPr>
          </a:p>
          <a:p>
            <a:pPr algn="ctr" rtl="1"/>
            <a:r>
              <a:rPr lang="x-none" sz="2400" dirty="0">
                <a:latin typeface="Calibri"/>
                <a:cs typeface="Calibri"/>
              </a:rPr>
              <a:t>بيانات المتعلمين</a:t>
            </a:r>
            <a:endParaRPr lang="en-US" sz="2400" dirty="0">
              <a:latin typeface="Calibri"/>
              <a:cs typeface="Calibri"/>
            </a:endParaRPr>
          </a:p>
        </p:txBody>
      </p:sp>
      <p:grpSp>
        <p:nvGrpSpPr>
          <p:cNvPr id="103" name="Group 102"/>
          <p:cNvGrpSpPr/>
          <p:nvPr/>
        </p:nvGrpSpPr>
        <p:grpSpPr>
          <a:xfrm>
            <a:off x="6595394" y="3141735"/>
            <a:ext cx="1216966" cy="1098023"/>
            <a:chOff x="6595394" y="3141735"/>
            <a:chExt cx="1216966" cy="1557190"/>
          </a:xfrm>
        </p:grpSpPr>
        <p:cxnSp>
          <p:nvCxnSpPr>
            <p:cNvPr id="99" name="Straight Connector 98"/>
            <p:cNvCxnSpPr/>
            <p:nvPr/>
          </p:nvCxnSpPr>
          <p:spPr>
            <a:xfrm flipH="1">
              <a:off x="6595394" y="3141735"/>
              <a:ext cx="1216966"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00" name="Straight Arrow Connector 99"/>
            <p:cNvCxnSpPr/>
            <p:nvPr/>
          </p:nvCxnSpPr>
          <p:spPr>
            <a:xfrm>
              <a:off x="7812360" y="3141735"/>
              <a:ext cx="0" cy="1557190"/>
            </a:xfrm>
            <a:prstGeom prst="straightConnector1">
              <a:avLst/>
            </a:prstGeom>
            <a:ln w="12700">
              <a:tailEnd type="arrow"/>
            </a:ln>
          </p:spPr>
          <p:style>
            <a:lnRef idx="1">
              <a:schemeClr val="accent2"/>
            </a:lnRef>
            <a:fillRef idx="0">
              <a:schemeClr val="accent2"/>
            </a:fillRef>
            <a:effectRef idx="0">
              <a:schemeClr val="accent2"/>
            </a:effectRef>
            <a:fontRef idx="minor">
              <a:schemeClr val="tx1"/>
            </a:fontRef>
          </p:style>
        </p:cxnSp>
      </p:grpSp>
      <p:sp>
        <p:nvSpPr>
          <p:cNvPr id="104" name="Hexagon 103"/>
          <p:cNvSpPr/>
          <p:nvPr/>
        </p:nvSpPr>
        <p:spPr>
          <a:xfrm>
            <a:off x="6804248" y="4390118"/>
            <a:ext cx="2987092" cy="2495266"/>
          </a:xfrm>
          <a:prstGeom prst="hexagon">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rtl="1"/>
            <a:r>
              <a:rPr lang="en-US" sz="2400" dirty="0">
                <a:solidFill>
                  <a:schemeClr val="bg1"/>
                </a:solidFill>
                <a:latin typeface="Calibri"/>
                <a:cs typeface="Calibri"/>
              </a:rPr>
              <a:t>          </a:t>
            </a:r>
            <a:r>
              <a:rPr lang="x-none" sz="2400" dirty="0">
                <a:solidFill>
                  <a:schemeClr val="bg1"/>
                </a:solidFill>
                <a:latin typeface="Calibri"/>
                <a:cs typeface="Calibri"/>
              </a:rPr>
              <a:t>جدولة المقرر </a:t>
            </a:r>
            <a:r>
              <a:rPr lang="en-US" sz="2400" dirty="0">
                <a:solidFill>
                  <a:schemeClr val="bg1"/>
                </a:solidFill>
                <a:latin typeface="Calibri"/>
                <a:cs typeface="Calibri"/>
              </a:rPr>
              <a:t>        </a:t>
            </a:r>
            <a:r>
              <a:rPr lang="x-none" sz="2400" dirty="0">
                <a:solidFill>
                  <a:schemeClr val="bg1"/>
                </a:solidFill>
                <a:latin typeface="Calibri"/>
                <a:cs typeface="Calibri"/>
              </a:rPr>
              <a:t>ووضع خطة للتعليم.</a:t>
            </a:r>
            <a:endParaRPr lang="en-US" sz="2400" dirty="0">
              <a:solidFill>
                <a:schemeClr val="bg1"/>
              </a:solidFill>
              <a:latin typeface="Calibri"/>
              <a:cs typeface="Calibri"/>
            </a:endParaRPr>
          </a:p>
        </p:txBody>
      </p:sp>
      <p:grpSp>
        <p:nvGrpSpPr>
          <p:cNvPr id="111" name="Group 110"/>
          <p:cNvGrpSpPr/>
          <p:nvPr/>
        </p:nvGrpSpPr>
        <p:grpSpPr>
          <a:xfrm>
            <a:off x="5895386" y="5373216"/>
            <a:ext cx="836854" cy="769341"/>
            <a:chOff x="5731120" y="5373216"/>
            <a:chExt cx="836854" cy="769341"/>
          </a:xfrm>
        </p:grpSpPr>
        <p:cxnSp>
          <p:nvCxnSpPr>
            <p:cNvPr id="106" name="Straight Connector 105"/>
            <p:cNvCxnSpPr/>
            <p:nvPr/>
          </p:nvCxnSpPr>
          <p:spPr>
            <a:xfrm>
              <a:off x="5731120" y="5373216"/>
              <a:ext cx="0" cy="739694"/>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07" name="Straight Arrow Connector 106"/>
            <p:cNvCxnSpPr/>
            <p:nvPr/>
          </p:nvCxnSpPr>
          <p:spPr>
            <a:xfrm>
              <a:off x="5731120" y="6123533"/>
              <a:ext cx="836854" cy="19024"/>
            </a:xfrm>
            <a:prstGeom prst="straightConnector1">
              <a:avLst/>
            </a:prstGeom>
            <a:ln w="12700">
              <a:tailEnd type="arrow"/>
            </a:ln>
          </p:spPr>
          <p:style>
            <a:lnRef idx="1">
              <a:schemeClr val="accent2"/>
            </a:lnRef>
            <a:fillRef idx="0">
              <a:schemeClr val="accent2"/>
            </a:fillRef>
            <a:effectRef idx="0">
              <a:schemeClr val="accent2"/>
            </a:effectRef>
            <a:fontRef idx="minor">
              <a:schemeClr val="tx1"/>
            </a:fontRef>
          </p:style>
        </p:cxnSp>
      </p:grpSp>
      <p:sp>
        <p:nvSpPr>
          <p:cNvPr id="112" name="Hexagon 111"/>
          <p:cNvSpPr/>
          <p:nvPr/>
        </p:nvSpPr>
        <p:spPr>
          <a:xfrm>
            <a:off x="6804248" y="4365104"/>
            <a:ext cx="2987092" cy="2495266"/>
          </a:xfrm>
          <a:prstGeom prst="hexagon">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rtl="1"/>
            <a:r>
              <a:rPr lang="en-US" sz="2400" b="1" dirty="0">
                <a:solidFill>
                  <a:schemeClr val="bg1"/>
                </a:solidFill>
                <a:latin typeface="Calibri"/>
                <a:cs typeface="Calibri"/>
              </a:rPr>
              <a:t> </a:t>
            </a:r>
            <a:r>
              <a:rPr lang="x-none" sz="2400" b="1">
                <a:solidFill>
                  <a:schemeClr val="bg1"/>
                </a:solidFill>
                <a:latin typeface="Calibri"/>
                <a:cs typeface="Calibri"/>
              </a:rPr>
              <a:t>إتاحة </a:t>
            </a:r>
            <a:r>
              <a:rPr lang="x-none" sz="2400" b="1" dirty="0">
                <a:solidFill>
                  <a:schemeClr val="bg1"/>
                </a:solidFill>
                <a:latin typeface="Calibri"/>
                <a:cs typeface="Calibri"/>
              </a:rPr>
              <a:t>المحتوى للمتعلم</a:t>
            </a:r>
            <a:endParaRPr lang="en-US" sz="2400" b="1" dirty="0">
              <a:solidFill>
                <a:schemeClr val="bg1"/>
              </a:solidFill>
              <a:latin typeface="Calibri"/>
              <a:cs typeface="Calibri"/>
            </a:endParaRPr>
          </a:p>
        </p:txBody>
      </p:sp>
      <p:grpSp>
        <p:nvGrpSpPr>
          <p:cNvPr id="125" name="Group 124"/>
          <p:cNvGrpSpPr/>
          <p:nvPr/>
        </p:nvGrpSpPr>
        <p:grpSpPr>
          <a:xfrm>
            <a:off x="2742598" y="5661248"/>
            <a:ext cx="1209472" cy="586688"/>
            <a:chOff x="2742598" y="5661248"/>
            <a:chExt cx="1209472" cy="586688"/>
          </a:xfrm>
        </p:grpSpPr>
        <p:grpSp>
          <p:nvGrpSpPr>
            <p:cNvPr id="118" name="Group 117"/>
            <p:cNvGrpSpPr/>
            <p:nvPr/>
          </p:nvGrpSpPr>
          <p:grpSpPr>
            <a:xfrm>
              <a:off x="2742598" y="5661248"/>
              <a:ext cx="912094" cy="586688"/>
              <a:chOff x="2485140" y="5661248"/>
              <a:chExt cx="912094" cy="586688"/>
            </a:xfrm>
          </p:grpSpPr>
          <p:cxnSp>
            <p:nvCxnSpPr>
              <p:cNvPr id="114" name="Straight Connector 113"/>
              <p:cNvCxnSpPr/>
              <p:nvPr/>
            </p:nvCxnSpPr>
            <p:spPr>
              <a:xfrm>
                <a:off x="3397234" y="5661248"/>
                <a:ext cx="0" cy="576064"/>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15" name="Straight Arrow Connector 114"/>
              <p:cNvCxnSpPr/>
              <p:nvPr/>
            </p:nvCxnSpPr>
            <p:spPr>
              <a:xfrm flipH="1" flipV="1">
                <a:off x="2485140" y="6237312"/>
                <a:ext cx="907616" cy="10624"/>
              </a:xfrm>
              <a:prstGeom prst="straightConnector1">
                <a:avLst/>
              </a:prstGeom>
              <a:ln w="12700">
                <a:tailEnd type="arrow"/>
              </a:ln>
            </p:spPr>
            <p:style>
              <a:lnRef idx="1">
                <a:schemeClr val="accent2"/>
              </a:lnRef>
              <a:fillRef idx="0">
                <a:schemeClr val="accent2"/>
              </a:fillRef>
              <a:effectRef idx="0">
                <a:schemeClr val="accent2"/>
              </a:effectRef>
              <a:fontRef idx="minor">
                <a:schemeClr val="tx1"/>
              </a:fontRef>
            </p:style>
          </p:cxnSp>
        </p:grpSp>
        <p:cxnSp>
          <p:nvCxnSpPr>
            <p:cNvPr id="119" name="Straight Connector 118"/>
            <p:cNvCxnSpPr/>
            <p:nvPr/>
          </p:nvCxnSpPr>
          <p:spPr>
            <a:xfrm flipH="1">
              <a:off x="3654692" y="5661248"/>
              <a:ext cx="297378" cy="0"/>
            </a:xfrm>
            <a:prstGeom prst="line">
              <a:avLst/>
            </a:prstGeom>
            <a:ln w="12700"/>
          </p:spPr>
          <p:style>
            <a:lnRef idx="1">
              <a:schemeClr val="accent2"/>
            </a:lnRef>
            <a:fillRef idx="0">
              <a:schemeClr val="accent2"/>
            </a:fillRef>
            <a:effectRef idx="0">
              <a:schemeClr val="accent2"/>
            </a:effectRef>
            <a:fontRef idx="minor">
              <a:schemeClr val="tx1"/>
            </a:fontRef>
          </p:style>
        </p:cxnSp>
      </p:grpSp>
      <p:sp>
        <p:nvSpPr>
          <p:cNvPr id="126" name="Hexagon 125"/>
          <p:cNvSpPr/>
          <p:nvPr/>
        </p:nvSpPr>
        <p:spPr>
          <a:xfrm>
            <a:off x="-640980" y="4390118"/>
            <a:ext cx="2987092" cy="2495266"/>
          </a:xfrm>
          <a:prstGeom prst="hexagon">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r>
              <a:rPr lang="x-none" sz="2400" dirty="0">
                <a:solidFill>
                  <a:schemeClr val="bg1"/>
                </a:solidFill>
                <a:latin typeface="Calibri"/>
                <a:cs typeface="Calibri"/>
              </a:rPr>
              <a:t>متابعة أداء المتعلم </a:t>
            </a:r>
            <a:endParaRPr lang="en-US" sz="2400" dirty="0">
              <a:solidFill>
                <a:schemeClr val="bg1"/>
              </a:solidFill>
              <a:latin typeface="Calibri"/>
              <a:cs typeface="Calibri"/>
            </a:endParaRPr>
          </a:p>
          <a:p>
            <a:pPr algn="ctr" rtl="1"/>
            <a:r>
              <a:rPr lang="x-none" sz="2400" dirty="0">
                <a:solidFill>
                  <a:schemeClr val="bg1"/>
                </a:solidFill>
                <a:latin typeface="Calibri"/>
                <a:cs typeface="Calibri"/>
              </a:rPr>
              <a:t>و إصدار التقارير</a:t>
            </a:r>
            <a:endParaRPr lang="en-US" sz="2400" dirty="0">
              <a:solidFill>
                <a:schemeClr val="bg1"/>
              </a:solidFill>
              <a:latin typeface="Calibri"/>
              <a:cs typeface="Calibri"/>
            </a:endParaRPr>
          </a:p>
        </p:txBody>
      </p:sp>
      <p:grpSp>
        <p:nvGrpSpPr>
          <p:cNvPr id="136" name="Group 135"/>
          <p:cNvGrpSpPr/>
          <p:nvPr/>
        </p:nvGrpSpPr>
        <p:grpSpPr>
          <a:xfrm>
            <a:off x="2450838" y="5355642"/>
            <a:ext cx="810350" cy="586688"/>
            <a:chOff x="2450838" y="5355642"/>
            <a:chExt cx="810350" cy="586688"/>
          </a:xfrm>
        </p:grpSpPr>
        <p:cxnSp>
          <p:nvCxnSpPr>
            <p:cNvPr id="130" name="Straight Connector 129"/>
            <p:cNvCxnSpPr/>
            <p:nvPr/>
          </p:nvCxnSpPr>
          <p:spPr>
            <a:xfrm>
              <a:off x="3261188" y="5355642"/>
              <a:ext cx="0" cy="576064"/>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31" name="Straight Arrow Connector 130"/>
            <p:cNvCxnSpPr/>
            <p:nvPr/>
          </p:nvCxnSpPr>
          <p:spPr>
            <a:xfrm flipH="1" flipV="1">
              <a:off x="2450838" y="5931706"/>
              <a:ext cx="805872" cy="10624"/>
            </a:xfrm>
            <a:prstGeom prst="straightConnector1">
              <a:avLst/>
            </a:prstGeom>
            <a:ln w="12700">
              <a:tailEnd type="arrow"/>
            </a:ln>
          </p:spPr>
          <p:style>
            <a:lnRef idx="1">
              <a:schemeClr val="accent2"/>
            </a:lnRef>
            <a:fillRef idx="0">
              <a:schemeClr val="accent2"/>
            </a:fillRef>
            <a:effectRef idx="0">
              <a:schemeClr val="accent2"/>
            </a:effectRef>
            <a:fontRef idx="minor">
              <a:schemeClr val="tx1"/>
            </a:fontRef>
          </p:style>
        </p:cxnSp>
      </p:grpSp>
      <p:sp>
        <p:nvSpPr>
          <p:cNvPr id="137" name="Hexagon 136"/>
          <p:cNvSpPr/>
          <p:nvPr/>
        </p:nvSpPr>
        <p:spPr>
          <a:xfrm>
            <a:off x="-536254" y="4413615"/>
            <a:ext cx="2987092" cy="2495266"/>
          </a:xfrm>
          <a:prstGeom prst="hexagon">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rtl="1"/>
            <a:r>
              <a:rPr lang="x-none" sz="2000" b="1" dirty="0">
                <a:solidFill>
                  <a:schemeClr val="bg1"/>
                </a:solidFill>
                <a:latin typeface="Calibri"/>
                <a:cs typeface="Calibri"/>
              </a:rPr>
              <a:t>التواصل بين المتعلمين من خلال المحادثة، ومنتديات النقاش، والبريد، ومشاركة الشاشات.</a:t>
            </a:r>
            <a:endParaRPr lang="en-US" sz="2000" b="1" dirty="0">
              <a:solidFill>
                <a:schemeClr val="bg1"/>
              </a:solidFill>
              <a:latin typeface="Calibri"/>
              <a:cs typeface="Calibri"/>
            </a:endParaRPr>
          </a:p>
        </p:txBody>
      </p:sp>
      <p:grpSp>
        <p:nvGrpSpPr>
          <p:cNvPr id="138" name="Group 137"/>
          <p:cNvGrpSpPr/>
          <p:nvPr/>
        </p:nvGrpSpPr>
        <p:grpSpPr>
          <a:xfrm>
            <a:off x="1090494" y="3250203"/>
            <a:ext cx="1639578" cy="954769"/>
            <a:chOff x="2171606" y="2348880"/>
            <a:chExt cx="1639578" cy="954769"/>
          </a:xfrm>
        </p:grpSpPr>
        <p:cxnSp>
          <p:nvCxnSpPr>
            <p:cNvPr id="139" name="Straight Connector 138"/>
            <p:cNvCxnSpPr/>
            <p:nvPr/>
          </p:nvCxnSpPr>
          <p:spPr>
            <a:xfrm flipH="1">
              <a:off x="2171606" y="2348880"/>
              <a:ext cx="1639578"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40" name="Straight Arrow Connector 139"/>
            <p:cNvCxnSpPr/>
            <p:nvPr/>
          </p:nvCxnSpPr>
          <p:spPr>
            <a:xfrm>
              <a:off x="2171606" y="2348880"/>
              <a:ext cx="0" cy="954769"/>
            </a:xfrm>
            <a:prstGeom prst="straightConnector1">
              <a:avLst/>
            </a:prstGeom>
            <a:ln w="12700">
              <a:tailEnd type="arrow"/>
            </a:ln>
          </p:spPr>
          <p:style>
            <a:lnRef idx="1">
              <a:schemeClr val="accent2"/>
            </a:lnRef>
            <a:fillRef idx="0">
              <a:schemeClr val="accent2"/>
            </a:fillRef>
            <a:effectRef idx="0">
              <a:schemeClr val="accent2"/>
            </a:effectRef>
            <a:fontRef idx="minor">
              <a:schemeClr val="tx1"/>
            </a:fontRef>
          </p:style>
        </p:cxnSp>
      </p:grpSp>
      <p:sp>
        <p:nvSpPr>
          <p:cNvPr id="143" name="Hexagon 142"/>
          <p:cNvSpPr/>
          <p:nvPr/>
        </p:nvSpPr>
        <p:spPr>
          <a:xfrm>
            <a:off x="-610147" y="4388529"/>
            <a:ext cx="2987092" cy="2495266"/>
          </a:xfrm>
          <a:prstGeom prst="hexagon">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rtl="1"/>
            <a:r>
              <a:rPr lang="x-none" sz="2400" b="1" dirty="0">
                <a:solidFill>
                  <a:schemeClr val="bg1"/>
                </a:solidFill>
                <a:latin typeface="Calibri"/>
                <a:cs typeface="Calibri"/>
              </a:rPr>
              <a:t>إجراء اختبارات للمتعلمين والتعامل مع </a:t>
            </a:r>
            <a:r>
              <a:rPr lang="x-none" sz="2400" b="1">
                <a:solidFill>
                  <a:schemeClr val="bg1"/>
                </a:solidFill>
                <a:latin typeface="Calibri"/>
                <a:cs typeface="Calibri"/>
              </a:rPr>
              <a:t>تقييمهم</a:t>
            </a:r>
            <a:r>
              <a:rPr lang="en-US" sz="2400" b="1" dirty="0">
                <a:solidFill>
                  <a:schemeClr val="bg1"/>
                </a:solidFill>
                <a:latin typeface="Calibri"/>
                <a:cs typeface="Calibri"/>
              </a:rPr>
              <a:t> </a:t>
            </a:r>
          </a:p>
        </p:txBody>
      </p:sp>
      <p:sp>
        <p:nvSpPr>
          <p:cNvPr id="88" name="Rectangle 87"/>
          <p:cNvSpPr/>
          <p:nvPr/>
        </p:nvSpPr>
        <p:spPr>
          <a:xfrm>
            <a:off x="40652" y="204320"/>
            <a:ext cx="9071992" cy="617205"/>
          </a:xfrm>
          <a:prstGeom prst="rect">
            <a:avLst/>
          </a:prstGeom>
          <a:solidFill>
            <a:schemeClr val="accent5">
              <a:alpha val="43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89" name="Rectangle 88"/>
          <p:cNvSpPr/>
          <p:nvPr/>
        </p:nvSpPr>
        <p:spPr>
          <a:xfrm>
            <a:off x="5593476" y="294652"/>
            <a:ext cx="2828017" cy="461665"/>
          </a:xfrm>
          <a:prstGeom prst="rect">
            <a:avLst/>
          </a:prstGeom>
        </p:spPr>
        <p:txBody>
          <a:bodyPr wrap="none">
            <a:spAutoFit/>
          </a:bodyPr>
          <a:lstStyle/>
          <a:p>
            <a:pPr algn="ctr" rtl="1"/>
            <a:r>
              <a:rPr lang="x-none" sz="2400" b="1" dirty="0">
                <a:solidFill>
                  <a:schemeClr val="accent3">
                    <a:lumMod val="50000"/>
                  </a:schemeClr>
                </a:solidFill>
                <a:latin typeface="Calibri"/>
                <a:cs typeface="Calibri"/>
              </a:rPr>
              <a:t>نظم إدارة التعلم الالكتروني </a:t>
            </a:r>
            <a:endParaRPr lang="en-US" sz="2400" b="1" dirty="0">
              <a:solidFill>
                <a:schemeClr val="accent3">
                  <a:lumMod val="50000"/>
                </a:schemeClr>
              </a:solidFill>
              <a:latin typeface="Calibri"/>
              <a:cs typeface="Calibri"/>
            </a:endParaRPr>
          </a:p>
        </p:txBody>
      </p:sp>
      <p:sp>
        <p:nvSpPr>
          <p:cNvPr id="90" name="TextBox 89"/>
          <p:cNvSpPr txBox="1"/>
          <p:nvPr/>
        </p:nvSpPr>
        <p:spPr>
          <a:xfrm>
            <a:off x="755205" y="331515"/>
            <a:ext cx="3080588" cy="400110"/>
          </a:xfrm>
          <a:prstGeom prst="rect">
            <a:avLst/>
          </a:prstGeom>
          <a:noFill/>
        </p:spPr>
        <p:txBody>
          <a:bodyPr wrap="none" rtlCol="0">
            <a:spAutoFit/>
          </a:bodyPr>
          <a:lstStyle/>
          <a:p>
            <a:pPr algn="ctr"/>
            <a:r>
              <a:rPr lang="ar-SA" sz="2000" b="1" dirty="0">
                <a:solidFill>
                  <a:schemeClr val="bg1">
                    <a:lumMod val="75000"/>
                  </a:schemeClr>
                </a:solidFill>
                <a:latin typeface="Calibri"/>
                <a:cs typeface="Calibri"/>
              </a:rPr>
              <a:t>أنظمة إدارة التعلم الالكتروني</a:t>
            </a:r>
            <a:endParaRPr lang="en-US" sz="1600" b="1" dirty="0">
              <a:solidFill>
                <a:schemeClr val="bg1">
                  <a:lumMod val="75000"/>
                </a:schemeClr>
              </a:solidFill>
              <a:latin typeface="Calibri"/>
              <a:cs typeface="Calibri"/>
            </a:endParaRPr>
          </a:p>
        </p:txBody>
      </p:sp>
      <p:grpSp>
        <p:nvGrpSpPr>
          <p:cNvPr id="91" name="Group 9"/>
          <p:cNvGrpSpPr>
            <a:grpSpLocks/>
          </p:cNvGrpSpPr>
          <p:nvPr/>
        </p:nvGrpSpPr>
        <p:grpSpPr bwMode="auto">
          <a:xfrm>
            <a:off x="107504" y="188640"/>
            <a:ext cx="647700" cy="454025"/>
            <a:chOff x="0" y="0"/>
            <a:chExt cx="408" cy="286"/>
          </a:xfrm>
        </p:grpSpPr>
        <p:sp>
          <p:nvSpPr>
            <p:cNvPr id="92"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sp>
          <p:nvSpPr>
            <p:cNvPr id="94"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grpSp>
    </p:spTree>
    <p:custDataLst>
      <p:tags r:id="rId1"/>
    </p:custDataLst>
    <p:extLst>
      <p:ext uri="{BB962C8B-B14F-4D97-AF65-F5344CB8AC3E}">
        <p14:creationId xmlns:p14="http://schemas.microsoft.com/office/powerpoint/2010/main" val="183649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par>
                                <p:cTn id="8" presetID="10"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nodeType="withEffect">
                                  <p:stCondLst>
                                    <p:cond delay="75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nodeType="withEffect">
                                  <p:stCondLst>
                                    <p:cond delay="100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par>
                                <p:cTn id="17" presetID="10" presetClass="entr" presetSubtype="0" fill="hold" nodeType="withEffect">
                                  <p:stCondLst>
                                    <p:cond delay="1000"/>
                                  </p:stCondLst>
                                  <p:childTnLst>
                                    <p:set>
                                      <p:cBhvr>
                                        <p:cTn id="18" dur="1" fill="hold">
                                          <p:stCondLst>
                                            <p:cond delay="0"/>
                                          </p:stCondLst>
                                        </p:cTn>
                                        <p:tgtEl>
                                          <p:spTgt spid="96"/>
                                        </p:tgtEl>
                                        <p:attrNameLst>
                                          <p:attrName>style.visibility</p:attrName>
                                        </p:attrNameLst>
                                      </p:cBhvr>
                                      <p:to>
                                        <p:strVal val="visible"/>
                                      </p:to>
                                    </p:set>
                                    <p:animEffect transition="in" filter="fade">
                                      <p:cBhvr>
                                        <p:cTn id="19" dur="500"/>
                                        <p:tgtEl>
                                          <p:spTgt spid="96"/>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97"/>
                                        </p:tgtEl>
                                        <p:attrNameLst>
                                          <p:attrName>style.visibility</p:attrName>
                                        </p:attrNameLst>
                                      </p:cBhvr>
                                      <p:to>
                                        <p:strVal val="visible"/>
                                      </p:to>
                                    </p:set>
                                    <p:animEffect transition="in" filter="fade">
                                      <p:cBhvr>
                                        <p:cTn id="22" dur="500"/>
                                        <p:tgtEl>
                                          <p:spTgt spid="9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childTnLst>
                          </p:cTn>
                        </p:par>
                        <p:par>
                          <p:cTn id="28" fill="hold">
                            <p:stCondLst>
                              <p:cond delay="500"/>
                            </p:stCondLst>
                            <p:childTnLst>
                              <p:par>
                                <p:cTn id="29" presetID="10" presetClass="exit" presetSubtype="0" fill="hold" nodeType="afterEffect">
                                  <p:stCondLst>
                                    <p:cond delay="0"/>
                                  </p:stCondLst>
                                  <p:childTnLst>
                                    <p:animEffect transition="out" filter="fade">
                                      <p:cBhvr>
                                        <p:cTn id="30" dur="500"/>
                                        <p:tgtEl>
                                          <p:spTgt spid="96"/>
                                        </p:tgtEl>
                                      </p:cBhvr>
                                    </p:animEffect>
                                    <p:set>
                                      <p:cBhvr>
                                        <p:cTn id="31" dur="1" fill="hold">
                                          <p:stCondLst>
                                            <p:cond delay="499"/>
                                          </p:stCondLst>
                                        </p:cTn>
                                        <p:tgtEl>
                                          <p:spTgt spid="96"/>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500"/>
                                        <p:tgtEl>
                                          <p:spTgt spid="51"/>
                                        </p:tgtEl>
                                      </p:cBhvr>
                                    </p:animEffect>
                                  </p:childTnLst>
                                </p:cTn>
                              </p:par>
                              <p:par>
                                <p:cTn id="35" presetID="10" presetClass="entr" presetSubtype="0" fill="hold" nodeType="withEffect">
                                  <p:stCondLst>
                                    <p:cond delay="0"/>
                                  </p:stCondLst>
                                  <p:childTnLst>
                                    <p:set>
                                      <p:cBhvr>
                                        <p:cTn id="36" dur="1" fill="hold">
                                          <p:stCondLst>
                                            <p:cond delay="0"/>
                                          </p:stCondLst>
                                        </p:cTn>
                                        <p:tgtEl>
                                          <p:spTgt spid="103"/>
                                        </p:tgtEl>
                                        <p:attrNameLst>
                                          <p:attrName>style.visibility</p:attrName>
                                        </p:attrNameLst>
                                      </p:cBhvr>
                                      <p:to>
                                        <p:strVal val="visible"/>
                                      </p:to>
                                    </p:set>
                                    <p:animEffect transition="in" filter="fade">
                                      <p:cBhvr>
                                        <p:cTn id="37" dur="500"/>
                                        <p:tgtEl>
                                          <p:spTgt spid="103"/>
                                        </p:tgtEl>
                                      </p:cBhvr>
                                    </p:animEffect>
                                  </p:childTnLst>
                                </p:cTn>
                              </p:par>
                            </p:childTnLst>
                          </p:cTn>
                        </p:par>
                        <p:par>
                          <p:cTn id="38" fill="hold">
                            <p:stCondLst>
                              <p:cond delay="1000"/>
                            </p:stCondLst>
                            <p:childTnLst>
                              <p:par>
                                <p:cTn id="39" presetID="10" presetClass="exit" presetSubtype="0" fill="hold" grpId="1" nodeType="afterEffect">
                                  <p:stCondLst>
                                    <p:cond delay="0"/>
                                  </p:stCondLst>
                                  <p:childTnLst>
                                    <p:animEffect transition="out" filter="fade">
                                      <p:cBhvr>
                                        <p:cTn id="40" dur="500"/>
                                        <p:tgtEl>
                                          <p:spTgt spid="97"/>
                                        </p:tgtEl>
                                      </p:cBhvr>
                                    </p:animEffect>
                                    <p:set>
                                      <p:cBhvr>
                                        <p:cTn id="41" dur="1" fill="hold">
                                          <p:stCondLst>
                                            <p:cond delay="499"/>
                                          </p:stCondLst>
                                        </p:cTn>
                                        <p:tgtEl>
                                          <p:spTgt spid="97"/>
                                        </p:tgtEl>
                                        <p:attrNameLst>
                                          <p:attrName>style.visibility</p:attrName>
                                        </p:attrNameLst>
                                      </p:cBhvr>
                                      <p:to>
                                        <p:strVal val="hidden"/>
                                      </p:to>
                                    </p:set>
                                  </p:childTnLst>
                                </p:cTn>
                              </p:par>
                              <p:par>
                                <p:cTn id="42" presetID="10" presetClass="entr" presetSubtype="0" fill="hold" grpId="0" nodeType="withEffect">
                                  <p:stCondLst>
                                    <p:cond delay="1250"/>
                                  </p:stCondLst>
                                  <p:childTnLst>
                                    <p:set>
                                      <p:cBhvr>
                                        <p:cTn id="43" dur="1" fill="hold">
                                          <p:stCondLst>
                                            <p:cond delay="0"/>
                                          </p:stCondLst>
                                        </p:cTn>
                                        <p:tgtEl>
                                          <p:spTgt spid="104"/>
                                        </p:tgtEl>
                                        <p:attrNameLst>
                                          <p:attrName>style.visibility</p:attrName>
                                        </p:attrNameLst>
                                      </p:cBhvr>
                                      <p:to>
                                        <p:strVal val="visible"/>
                                      </p:to>
                                    </p:set>
                                    <p:animEffect transition="in" filter="fade">
                                      <p:cBhvr>
                                        <p:cTn id="44" dur="500"/>
                                        <p:tgtEl>
                                          <p:spTgt spid="10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500"/>
                                        <p:tgtEl>
                                          <p:spTgt spid="52"/>
                                        </p:tgtEl>
                                      </p:cBhvr>
                                    </p:animEffect>
                                  </p:childTnLst>
                                </p:cTn>
                              </p:par>
                              <p:par>
                                <p:cTn id="50" presetID="10" presetClass="exit" presetSubtype="0" fill="hold" nodeType="withEffect">
                                  <p:stCondLst>
                                    <p:cond delay="0"/>
                                  </p:stCondLst>
                                  <p:childTnLst>
                                    <p:animEffect transition="out" filter="fade">
                                      <p:cBhvr>
                                        <p:cTn id="51" dur="500"/>
                                        <p:tgtEl>
                                          <p:spTgt spid="103"/>
                                        </p:tgtEl>
                                      </p:cBhvr>
                                    </p:animEffect>
                                    <p:set>
                                      <p:cBhvr>
                                        <p:cTn id="52" dur="1" fill="hold">
                                          <p:stCondLst>
                                            <p:cond delay="499"/>
                                          </p:stCondLst>
                                        </p:cTn>
                                        <p:tgtEl>
                                          <p:spTgt spid="103"/>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fade">
                                      <p:cBhvr>
                                        <p:cTn id="55" dur="500"/>
                                        <p:tgtEl>
                                          <p:spTgt spid="53"/>
                                        </p:tgtEl>
                                      </p:cBhvr>
                                    </p:animEffect>
                                  </p:childTnLst>
                                </p:cTn>
                              </p:par>
                              <p:par>
                                <p:cTn id="56" presetID="10" presetClass="entr" presetSubtype="0" fill="hold" nodeType="with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fade">
                                      <p:cBhvr>
                                        <p:cTn id="58" dur="500"/>
                                        <p:tgtEl>
                                          <p:spTgt spid="111"/>
                                        </p:tgtEl>
                                      </p:cBhvr>
                                    </p:animEffect>
                                  </p:childTnLst>
                                </p:cTn>
                              </p:par>
                            </p:childTnLst>
                          </p:cTn>
                        </p:par>
                        <p:par>
                          <p:cTn id="59" fill="hold">
                            <p:stCondLst>
                              <p:cond delay="500"/>
                            </p:stCondLst>
                            <p:childTnLst>
                              <p:par>
                                <p:cTn id="60" presetID="10" presetClass="exit" presetSubtype="0" fill="hold" grpId="1" nodeType="afterEffect">
                                  <p:stCondLst>
                                    <p:cond delay="0"/>
                                  </p:stCondLst>
                                  <p:childTnLst>
                                    <p:animEffect transition="out" filter="fade">
                                      <p:cBhvr>
                                        <p:cTn id="61" dur="500"/>
                                        <p:tgtEl>
                                          <p:spTgt spid="104"/>
                                        </p:tgtEl>
                                      </p:cBhvr>
                                    </p:animEffect>
                                    <p:set>
                                      <p:cBhvr>
                                        <p:cTn id="62" dur="1" fill="hold">
                                          <p:stCondLst>
                                            <p:cond delay="499"/>
                                          </p:stCondLst>
                                        </p:cTn>
                                        <p:tgtEl>
                                          <p:spTgt spid="104"/>
                                        </p:tgtEl>
                                        <p:attrNameLst>
                                          <p:attrName>style.visibility</p:attrName>
                                        </p:attrNameLst>
                                      </p:cBhvr>
                                      <p:to>
                                        <p:strVal val="hidden"/>
                                      </p:to>
                                    </p:set>
                                  </p:childTnLst>
                                </p:cTn>
                              </p:par>
                              <p:par>
                                <p:cTn id="63" presetID="10" presetClass="entr" presetSubtype="0" fill="hold" grpId="0" nodeType="withEffect">
                                  <p:stCondLst>
                                    <p:cond delay="1250"/>
                                  </p:stCondLst>
                                  <p:childTnLst>
                                    <p:set>
                                      <p:cBhvr>
                                        <p:cTn id="64" dur="1" fill="hold">
                                          <p:stCondLst>
                                            <p:cond delay="0"/>
                                          </p:stCondLst>
                                        </p:cTn>
                                        <p:tgtEl>
                                          <p:spTgt spid="112"/>
                                        </p:tgtEl>
                                        <p:attrNameLst>
                                          <p:attrName>style.visibility</p:attrName>
                                        </p:attrNameLst>
                                      </p:cBhvr>
                                      <p:to>
                                        <p:strVal val="visible"/>
                                      </p:to>
                                    </p:set>
                                    <p:animEffect transition="in" filter="fade">
                                      <p:cBhvr>
                                        <p:cTn id="65" dur="500"/>
                                        <p:tgtEl>
                                          <p:spTgt spid="11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500"/>
                                        <p:tgtEl>
                                          <p:spTgt spid="54"/>
                                        </p:tgtEl>
                                      </p:cBhvr>
                                    </p:animEffect>
                                  </p:childTnLst>
                                </p:cTn>
                              </p:par>
                              <p:par>
                                <p:cTn id="71" presetID="10"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500"/>
                                        <p:tgtEl>
                                          <p:spTgt spid="55"/>
                                        </p:tgtEl>
                                      </p:cBhvr>
                                    </p:animEffect>
                                  </p:childTnLst>
                                </p:cTn>
                              </p:par>
                              <p:par>
                                <p:cTn id="74" presetID="10" presetClass="entr" presetSubtype="0" fill="hold" nodeType="withEffect">
                                  <p:stCondLst>
                                    <p:cond delay="0"/>
                                  </p:stCondLst>
                                  <p:childTnLst>
                                    <p:set>
                                      <p:cBhvr>
                                        <p:cTn id="75" dur="1" fill="hold">
                                          <p:stCondLst>
                                            <p:cond delay="0"/>
                                          </p:stCondLst>
                                        </p:cTn>
                                        <p:tgtEl>
                                          <p:spTgt spid="125"/>
                                        </p:tgtEl>
                                        <p:attrNameLst>
                                          <p:attrName>style.visibility</p:attrName>
                                        </p:attrNameLst>
                                      </p:cBhvr>
                                      <p:to>
                                        <p:strVal val="visible"/>
                                      </p:to>
                                    </p:set>
                                    <p:animEffect transition="in" filter="fade">
                                      <p:cBhvr>
                                        <p:cTn id="76" dur="500"/>
                                        <p:tgtEl>
                                          <p:spTgt spid="125"/>
                                        </p:tgtEl>
                                      </p:cBhvr>
                                    </p:animEffect>
                                  </p:childTnLst>
                                </p:cTn>
                              </p:par>
                            </p:childTnLst>
                          </p:cTn>
                        </p:par>
                        <p:par>
                          <p:cTn id="77" fill="hold">
                            <p:stCondLst>
                              <p:cond delay="500"/>
                            </p:stCondLst>
                            <p:childTnLst>
                              <p:par>
                                <p:cTn id="78" presetID="10" presetClass="exit" presetSubtype="0" fill="hold" grpId="1" nodeType="afterEffect">
                                  <p:stCondLst>
                                    <p:cond delay="0"/>
                                  </p:stCondLst>
                                  <p:childTnLst>
                                    <p:animEffect transition="out" filter="fade">
                                      <p:cBhvr>
                                        <p:cTn id="79" dur="500"/>
                                        <p:tgtEl>
                                          <p:spTgt spid="112"/>
                                        </p:tgtEl>
                                      </p:cBhvr>
                                    </p:animEffect>
                                    <p:set>
                                      <p:cBhvr>
                                        <p:cTn id="80" dur="1" fill="hold">
                                          <p:stCondLst>
                                            <p:cond delay="499"/>
                                          </p:stCondLst>
                                        </p:cTn>
                                        <p:tgtEl>
                                          <p:spTgt spid="112"/>
                                        </p:tgtEl>
                                        <p:attrNameLst>
                                          <p:attrName>style.visibility</p:attrName>
                                        </p:attrNameLst>
                                      </p:cBhvr>
                                      <p:to>
                                        <p:strVal val="hidden"/>
                                      </p:to>
                                    </p:set>
                                  </p:childTnLst>
                                </p:cTn>
                              </p:par>
                              <p:par>
                                <p:cTn id="81" presetID="10" presetClass="entr" presetSubtype="0" fill="hold" grpId="0" nodeType="withEffect">
                                  <p:stCondLst>
                                    <p:cond delay="1250"/>
                                  </p:stCondLst>
                                  <p:childTnLst>
                                    <p:set>
                                      <p:cBhvr>
                                        <p:cTn id="82" dur="1" fill="hold">
                                          <p:stCondLst>
                                            <p:cond delay="0"/>
                                          </p:stCondLst>
                                        </p:cTn>
                                        <p:tgtEl>
                                          <p:spTgt spid="126"/>
                                        </p:tgtEl>
                                        <p:attrNameLst>
                                          <p:attrName>style.visibility</p:attrName>
                                        </p:attrNameLst>
                                      </p:cBhvr>
                                      <p:to>
                                        <p:strVal val="visible"/>
                                      </p:to>
                                    </p:set>
                                    <p:animEffect transition="in" filter="fade">
                                      <p:cBhvr>
                                        <p:cTn id="83" dur="500"/>
                                        <p:tgtEl>
                                          <p:spTgt spid="126"/>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56"/>
                                        </p:tgtEl>
                                        <p:attrNameLst>
                                          <p:attrName>style.visibility</p:attrName>
                                        </p:attrNameLst>
                                      </p:cBhvr>
                                      <p:to>
                                        <p:strVal val="visible"/>
                                      </p:to>
                                    </p:set>
                                    <p:animEffect transition="in" filter="fade">
                                      <p:cBhvr>
                                        <p:cTn id="88" dur="500"/>
                                        <p:tgtEl>
                                          <p:spTgt spid="56"/>
                                        </p:tgtEl>
                                      </p:cBhvr>
                                    </p:animEffect>
                                  </p:childTnLst>
                                </p:cTn>
                              </p:par>
                              <p:par>
                                <p:cTn id="89" presetID="10" presetClass="exit" presetSubtype="0" fill="hold" nodeType="withEffect">
                                  <p:stCondLst>
                                    <p:cond delay="0"/>
                                  </p:stCondLst>
                                  <p:childTnLst>
                                    <p:animEffect transition="out" filter="fade">
                                      <p:cBhvr>
                                        <p:cTn id="90" dur="500"/>
                                        <p:tgtEl>
                                          <p:spTgt spid="111"/>
                                        </p:tgtEl>
                                      </p:cBhvr>
                                    </p:animEffect>
                                    <p:set>
                                      <p:cBhvr>
                                        <p:cTn id="91" dur="1" fill="hold">
                                          <p:stCondLst>
                                            <p:cond delay="499"/>
                                          </p:stCondLst>
                                        </p:cTn>
                                        <p:tgtEl>
                                          <p:spTgt spid="111"/>
                                        </p:tgtEl>
                                        <p:attrNameLst>
                                          <p:attrName>style.visibility</p:attrName>
                                        </p:attrNameLst>
                                      </p:cBhvr>
                                      <p:to>
                                        <p:strVal val="hidden"/>
                                      </p:to>
                                    </p:set>
                                  </p:childTnLst>
                                </p:cTn>
                              </p:par>
                              <p:par>
                                <p:cTn id="92" presetID="10" presetClass="entr" presetSubtype="0" fill="hold" nodeType="withEffect">
                                  <p:stCondLst>
                                    <p:cond delay="0"/>
                                  </p:stCondLst>
                                  <p:childTnLst>
                                    <p:set>
                                      <p:cBhvr>
                                        <p:cTn id="93" dur="1" fill="hold">
                                          <p:stCondLst>
                                            <p:cond delay="0"/>
                                          </p:stCondLst>
                                        </p:cTn>
                                        <p:tgtEl>
                                          <p:spTgt spid="57"/>
                                        </p:tgtEl>
                                        <p:attrNameLst>
                                          <p:attrName>style.visibility</p:attrName>
                                        </p:attrNameLst>
                                      </p:cBhvr>
                                      <p:to>
                                        <p:strVal val="visible"/>
                                      </p:to>
                                    </p:set>
                                    <p:animEffect transition="in" filter="fade">
                                      <p:cBhvr>
                                        <p:cTn id="94" dur="500"/>
                                        <p:tgtEl>
                                          <p:spTgt spid="57"/>
                                        </p:tgtEl>
                                      </p:cBhvr>
                                    </p:animEffect>
                                  </p:childTnLst>
                                </p:cTn>
                              </p:par>
                              <p:par>
                                <p:cTn id="95" presetID="10" presetClass="entr" presetSubtype="0" fill="hold" nodeType="withEffect">
                                  <p:stCondLst>
                                    <p:cond delay="0"/>
                                  </p:stCondLst>
                                  <p:childTnLst>
                                    <p:set>
                                      <p:cBhvr>
                                        <p:cTn id="96" dur="1" fill="hold">
                                          <p:stCondLst>
                                            <p:cond delay="0"/>
                                          </p:stCondLst>
                                        </p:cTn>
                                        <p:tgtEl>
                                          <p:spTgt spid="136"/>
                                        </p:tgtEl>
                                        <p:attrNameLst>
                                          <p:attrName>style.visibility</p:attrName>
                                        </p:attrNameLst>
                                      </p:cBhvr>
                                      <p:to>
                                        <p:strVal val="visible"/>
                                      </p:to>
                                    </p:set>
                                    <p:animEffect transition="in" filter="fade">
                                      <p:cBhvr>
                                        <p:cTn id="97" dur="500"/>
                                        <p:tgtEl>
                                          <p:spTgt spid="136"/>
                                        </p:tgtEl>
                                      </p:cBhvr>
                                    </p:animEffect>
                                  </p:childTnLst>
                                </p:cTn>
                              </p:par>
                            </p:childTnLst>
                          </p:cTn>
                        </p:par>
                        <p:par>
                          <p:cTn id="98" fill="hold">
                            <p:stCondLst>
                              <p:cond delay="500"/>
                            </p:stCondLst>
                            <p:childTnLst>
                              <p:par>
                                <p:cTn id="99" presetID="10" presetClass="exit" presetSubtype="0" fill="hold" grpId="1" nodeType="afterEffect">
                                  <p:stCondLst>
                                    <p:cond delay="0"/>
                                  </p:stCondLst>
                                  <p:childTnLst>
                                    <p:animEffect transition="out" filter="fade">
                                      <p:cBhvr>
                                        <p:cTn id="100" dur="500"/>
                                        <p:tgtEl>
                                          <p:spTgt spid="126"/>
                                        </p:tgtEl>
                                      </p:cBhvr>
                                    </p:animEffect>
                                    <p:set>
                                      <p:cBhvr>
                                        <p:cTn id="101" dur="1" fill="hold">
                                          <p:stCondLst>
                                            <p:cond delay="499"/>
                                          </p:stCondLst>
                                        </p:cTn>
                                        <p:tgtEl>
                                          <p:spTgt spid="126"/>
                                        </p:tgtEl>
                                        <p:attrNameLst>
                                          <p:attrName>style.visibility</p:attrName>
                                        </p:attrNameLst>
                                      </p:cBhvr>
                                      <p:to>
                                        <p:strVal val="hidden"/>
                                      </p:to>
                                    </p:set>
                                  </p:childTnLst>
                                </p:cTn>
                              </p:par>
                              <p:par>
                                <p:cTn id="102" presetID="10" presetClass="entr" presetSubtype="0" fill="hold" grpId="0" nodeType="withEffect">
                                  <p:stCondLst>
                                    <p:cond delay="0"/>
                                  </p:stCondLst>
                                  <p:childTnLst>
                                    <p:set>
                                      <p:cBhvr>
                                        <p:cTn id="103" dur="1" fill="hold">
                                          <p:stCondLst>
                                            <p:cond delay="0"/>
                                          </p:stCondLst>
                                        </p:cTn>
                                        <p:tgtEl>
                                          <p:spTgt spid="137"/>
                                        </p:tgtEl>
                                        <p:attrNameLst>
                                          <p:attrName>style.visibility</p:attrName>
                                        </p:attrNameLst>
                                      </p:cBhvr>
                                      <p:to>
                                        <p:strVal val="visible"/>
                                      </p:to>
                                    </p:set>
                                    <p:animEffect transition="in" filter="fade">
                                      <p:cBhvr>
                                        <p:cTn id="104" dur="500"/>
                                        <p:tgtEl>
                                          <p:spTgt spid="137"/>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138"/>
                                        </p:tgtEl>
                                        <p:attrNameLst>
                                          <p:attrName>style.visibility</p:attrName>
                                        </p:attrNameLst>
                                      </p:cBhvr>
                                      <p:to>
                                        <p:strVal val="visible"/>
                                      </p:to>
                                    </p:set>
                                    <p:animEffect transition="in" filter="fade">
                                      <p:cBhvr>
                                        <p:cTn id="109" dur="500"/>
                                        <p:tgtEl>
                                          <p:spTgt spid="138"/>
                                        </p:tgtEl>
                                      </p:cBhvr>
                                    </p:animEffect>
                                  </p:childTnLst>
                                </p:cTn>
                              </p:par>
                              <p:par>
                                <p:cTn id="110" presetID="10" presetClass="exit" presetSubtype="0" fill="hold" nodeType="withEffect">
                                  <p:stCondLst>
                                    <p:cond delay="0"/>
                                  </p:stCondLst>
                                  <p:childTnLst>
                                    <p:animEffect transition="out" filter="fade">
                                      <p:cBhvr>
                                        <p:cTn id="111" dur="500"/>
                                        <p:tgtEl>
                                          <p:spTgt spid="125"/>
                                        </p:tgtEl>
                                      </p:cBhvr>
                                    </p:animEffect>
                                    <p:set>
                                      <p:cBhvr>
                                        <p:cTn id="112" dur="1" fill="hold">
                                          <p:stCondLst>
                                            <p:cond delay="499"/>
                                          </p:stCondLst>
                                        </p:cTn>
                                        <p:tgtEl>
                                          <p:spTgt spid="125"/>
                                        </p:tgtEl>
                                        <p:attrNameLst>
                                          <p:attrName>style.visibility</p:attrName>
                                        </p:attrNameLst>
                                      </p:cBhvr>
                                      <p:to>
                                        <p:strVal val="hidden"/>
                                      </p:to>
                                    </p:set>
                                  </p:childTnLst>
                                </p:cTn>
                              </p:par>
                            </p:childTnLst>
                          </p:cTn>
                        </p:par>
                        <p:par>
                          <p:cTn id="113" fill="hold">
                            <p:stCondLst>
                              <p:cond delay="500"/>
                            </p:stCondLst>
                            <p:childTnLst>
                              <p:par>
                                <p:cTn id="114" presetID="10" presetClass="exit" presetSubtype="0" fill="hold" grpId="1" nodeType="afterEffect">
                                  <p:stCondLst>
                                    <p:cond delay="0"/>
                                  </p:stCondLst>
                                  <p:childTnLst>
                                    <p:animEffect transition="out" filter="fade">
                                      <p:cBhvr>
                                        <p:cTn id="115" dur="500"/>
                                        <p:tgtEl>
                                          <p:spTgt spid="137"/>
                                        </p:tgtEl>
                                      </p:cBhvr>
                                    </p:animEffect>
                                    <p:set>
                                      <p:cBhvr>
                                        <p:cTn id="116" dur="1" fill="hold">
                                          <p:stCondLst>
                                            <p:cond delay="499"/>
                                          </p:stCondLst>
                                        </p:cTn>
                                        <p:tgtEl>
                                          <p:spTgt spid="137"/>
                                        </p:tgtEl>
                                        <p:attrNameLst>
                                          <p:attrName>style.visibility</p:attrName>
                                        </p:attrNameLst>
                                      </p:cBhvr>
                                      <p:to>
                                        <p:strVal val="hidden"/>
                                      </p:to>
                                    </p:set>
                                  </p:childTnLst>
                                </p:cTn>
                              </p:par>
                              <p:par>
                                <p:cTn id="117" presetID="10" presetClass="entr" presetSubtype="0" fill="hold" grpId="0" nodeType="withEffect">
                                  <p:stCondLst>
                                    <p:cond delay="0"/>
                                  </p:stCondLst>
                                  <p:childTnLst>
                                    <p:set>
                                      <p:cBhvr>
                                        <p:cTn id="118" dur="1" fill="hold">
                                          <p:stCondLst>
                                            <p:cond delay="0"/>
                                          </p:stCondLst>
                                        </p:cTn>
                                        <p:tgtEl>
                                          <p:spTgt spid="143"/>
                                        </p:tgtEl>
                                        <p:attrNameLst>
                                          <p:attrName>style.visibility</p:attrName>
                                        </p:attrNameLst>
                                      </p:cBhvr>
                                      <p:to>
                                        <p:strVal val="visible"/>
                                      </p:to>
                                    </p:set>
                                    <p:animEffect transition="in" filter="fade">
                                      <p:cBhvr>
                                        <p:cTn id="119" dur="500"/>
                                        <p:tgtEl>
                                          <p:spTgt spid="143"/>
                                        </p:tgtEl>
                                      </p:cBhvr>
                                    </p:animEffect>
                                  </p:childTnLst>
                                </p:cTn>
                              </p:par>
                              <p:par>
                                <p:cTn id="120" presetID="10" presetClass="entr" presetSubtype="0" fill="hold" nodeType="withEffect">
                                  <p:stCondLst>
                                    <p:cond delay="0"/>
                                  </p:stCondLst>
                                  <p:childTnLst>
                                    <p:set>
                                      <p:cBhvr>
                                        <p:cTn id="121" dur="1" fill="hold">
                                          <p:stCondLst>
                                            <p:cond delay="0"/>
                                          </p:stCondLst>
                                        </p:cTn>
                                        <p:tgtEl>
                                          <p:spTgt spid="58"/>
                                        </p:tgtEl>
                                        <p:attrNameLst>
                                          <p:attrName>style.visibility</p:attrName>
                                        </p:attrNameLst>
                                      </p:cBhvr>
                                      <p:to>
                                        <p:strVal val="visible"/>
                                      </p:to>
                                    </p:set>
                                    <p:animEffect transition="in" filter="fade">
                                      <p:cBhvr>
                                        <p:cTn id="122" dur="500"/>
                                        <p:tgtEl>
                                          <p:spTgt spid="58"/>
                                        </p:tgtEl>
                                      </p:cBhvr>
                                    </p:animEffect>
                                  </p:childTnLst>
                                </p:cTn>
                              </p:par>
                              <p:par>
                                <p:cTn id="123" presetID="10" presetClass="entr" presetSubtype="0" fill="hold" nodeType="withEffect">
                                  <p:stCondLst>
                                    <p:cond delay="0"/>
                                  </p:stCondLst>
                                  <p:childTnLst>
                                    <p:set>
                                      <p:cBhvr>
                                        <p:cTn id="124" dur="1" fill="hold">
                                          <p:stCondLst>
                                            <p:cond delay="0"/>
                                          </p:stCondLst>
                                        </p:cTn>
                                        <p:tgtEl>
                                          <p:spTgt spid="59"/>
                                        </p:tgtEl>
                                        <p:attrNameLst>
                                          <p:attrName>style.visibility</p:attrName>
                                        </p:attrNameLst>
                                      </p:cBhvr>
                                      <p:to>
                                        <p:strVal val="visible"/>
                                      </p:to>
                                    </p:set>
                                    <p:animEffect transition="in" filter="fade">
                                      <p:cBhvr>
                                        <p:cTn id="125" dur="500"/>
                                        <p:tgtEl>
                                          <p:spTgt spid="59"/>
                                        </p:tgtEl>
                                      </p:cBhvr>
                                    </p:animEffect>
                                  </p:childTnLst>
                                </p:cTn>
                              </p:par>
                              <p:par>
                                <p:cTn id="126" presetID="10" presetClass="exit" presetSubtype="0" fill="hold" nodeType="withEffect">
                                  <p:stCondLst>
                                    <p:cond delay="0"/>
                                  </p:stCondLst>
                                  <p:childTnLst>
                                    <p:animEffect transition="out" filter="fade">
                                      <p:cBhvr>
                                        <p:cTn id="127" dur="500"/>
                                        <p:tgtEl>
                                          <p:spTgt spid="136"/>
                                        </p:tgtEl>
                                      </p:cBhvr>
                                    </p:animEffect>
                                    <p:set>
                                      <p:cBhvr>
                                        <p:cTn id="128" dur="1" fill="hold">
                                          <p:stCondLst>
                                            <p:cond delay="499"/>
                                          </p:stCondLst>
                                        </p:cTn>
                                        <p:tgtEl>
                                          <p:spTgt spid="136"/>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10" presetClass="exit" presetSubtype="0" fill="hold" grpId="1" nodeType="clickEffect">
                                  <p:stCondLst>
                                    <p:cond delay="0"/>
                                  </p:stCondLst>
                                  <p:childTnLst>
                                    <p:animEffect transition="out" filter="fade">
                                      <p:cBhvr>
                                        <p:cTn id="132" dur="500"/>
                                        <p:tgtEl>
                                          <p:spTgt spid="143"/>
                                        </p:tgtEl>
                                      </p:cBhvr>
                                    </p:animEffect>
                                    <p:set>
                                      <p:cBhvr>
                                        <p:cTn id="133" dur="1" fill="hold">
                                          <p:stCondLst>
                                            <p:cond delay="499"/>
                                          </p:stCondLst>
                                        </p:cTn>
                                        <p:tgtEl>
                                          <p:spTgt spid="1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97" grpId="0" animBg="1"/>
      <p:bldP spid="97" grpId="1" animBg="1"/>
      <p:bldP spid="104" grpId="0" animBg="1"/>
      <p:bldP spid="104" grpId="1" animBg="1"/>
      <p:bldP spid="112" grpId="0" animBg="1"/>
      <p:bldP spid="112" grpId="1" animBg="1"/>
      <p:bldP spid="126" grpId="0" animBg="1"/>
      <p:bldP spid="126" grpId="1" animBg="1"/>
      <p:bldP spid="137" grpId="0" animBg="1"/>
      <p:bldP spid="137" grpId="1" animBg="1"/>
      <p:bldP spid="143" grpId="0" animBg="1"/>
      <p:bldP spid="143"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صر نائب للمحتوى 2"/>
          <p:cNvSpPr>
            <a:spLocks noGrp="1"/>
          </p:cNvSpPr>
          <p:nvPr>
            <p:ph idx="4294967295"/>
          </p:nvPr>
        </p:nvSpPr>
        <p:spPr>
          <a:xfrm>
            <a:off x="5958052" y="2269204"/>
            <a:ext cx="2430372" cy="1231804"/>
          </a:xfrm>
        </p:spPr>
        <p:txBody>
          <a:bodyPr>
            <a:noAutofit/>
          </a:bodyPr>
          <a:lstStyle/>
          <a:p>
            <a:pPr marL="0" indent="0" algn="ctr" rtl="1">
              <a:lnSpc>
                <a:spcPct val="120000"/>
              </a:lnSpc>
              <a:buNone/>
            </a:pPr>
            <a:r>
              <a:rPr lang="x-none" sz="2800" b="1" dirty="0">
                <a:solidFill>
                  <a:schemeClr val="bg1"/>
                </a:solidFill>
                <a:latin typeface="Calibri"/>
                <a:cs typeface="Calibri"/>
              </a:rPr>
              <a:t>أولاً : أنظمة إدارة التعليم </a:t>
            </a:r>
            <a:r>
              <a:rPr lang="en-US" sz="2800" b="1" dirty="0">
                <a:solidFill>
                  <a:schemeClr val="bg1"/>
                </a:solidFill>
                <a:latin typeface="Calibri"/>
                <a:cs typeface="Calibri"/>
              </a:rPr>
              <a:t>LMS</a:t>
            </a:r>
            <a:endParaRPr lang="en-US" sz="2800" dirty="0">
              <a:solidFill>
                <a:schemeClr val="bg1"/>
              </a:solidFill>
              <a:latin typeface="Calibri"/>
              <a:cs typeface="Calibri"/>
            </a:endParaRPr>
          </a:p>
        </p:txBody>
      </p:sp>
      <p:sp>
        <p:nvSpPr>
          <p:cNvPr id="24" name="Rectangle 23"/>
          <p:cNvSpPr/>
          <p:nvPr/>
        </p:nvSpPr>
        <p:spPr>
          <a:xfrm>
            <a:off x="40652" y="204320"/>
            <a:ext cx="9071992" cy="617205"/>
          </a:xfrm>
          <a:prstGeom prst="rect">
            <a:avLst/>
          </a:prstGeom>
          <a:solidFill>
            <a:schemeClr val="accent5">
              <a:alpha val="43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25" name="Rectangle 24"/>
          <p:cNvSpPr/>
          <p:nvPr/>
        </p:nvSpPr>
        <p:spPr>
          <a:xfrm>
            <a:off x="5180703" y="294652"/>
            <a:ext cx="3653564" cy="461665"/>
          </a:xfrm>
          <a:prstGeom prst="rect">
            <a:avLst/>
          </a:prstGeom>
        </p:spPr>
        <p:txBody>
          <a:bodyPr wrap="none">
            <a:spAutoFit/>
          </a:bodyPr>
          <a:lstStyle/>
          <a:p>
            <a:pPr algn="ctr" rtl="1"/>
            <a:r>
              <a:rPr lang="ar-SA" sz="2400" b="1" dirty="0">
                <a:solidFill>
                  <a:schemeClr val="accent3">
                    <a:lumMod val="50000"/>
                  </a:schemeClr>
                </a:solidFill>
                <a:latin typeface="Calibri"/>
                <a:cs typeface="Calibri"/>
              </a:rPr>
              <a:t>مميزات </a:t>
            </a:r>
            <a:r>
              <a:rPr lang="x-none" sz="2400" b="1" dirty="0">
                <a:solidFill>
                  <a:schemeClr val="accent3">
                    <a:lumMod val="50000"/>
                  </a:schemeClr>
                </a:solidFill>
                <a:latin typeface="Calibri"/>
                <a:cs typeface="Calibri"/>
              </a:rPr>
              <a:t>نظم إدارة التعلم الالكتروني </a:t>
            </a:r>
            <a:endParaRPr lang="en-US" sz="2400" b="1" dirty="0">
              <a:solidFill>
                <a:schemeClr val="accent3">
                  <a:lumMod val="50000"/>
                </a:schemeClr>
              </a:solidFill>
              <a:latin typeface="Calibri"/>
              <a:cs typeface="Calibri"/>
            </a:endParaRPr>
          </a:p>
        </p:txBody>
      </p:sp>
      <p:sp>
        <p:nvSpPr>
          <p:cNvPr id="26" name="TextBox 25"/>
          <p:cNvSpPr txBox="1"/>
          <p:nvPr/>
        </p:nvSpPr>
        <p:spPr>
          <a:xfrm>
            <a:off x="755205" y="331515"/>
            <a:ext cx="3080588" cy="400110"/>
          </a:xfrm>
          <a:prstGeom prst="rect">
            <a:avLst/>
          </a:prstGeom>
          <a:noFill/>
        </p:spPr>
        <p:txBody>
          <a:bodyPr wrap="none" rtlCol="0">
            <a:spAutoFit/>
          </a:bodyPr>
          <a:lstStyle/>
          <a:p>
            <a:pPr algn="ctr"/>
            <a:r>
              <a:rPr lang="ar-SA" sz="2000" b="1" dirty="0">
                <a:solidFill>
                  <a:schemeClr val="bg1">
                    <a:lumMod val="75000"/>
                  </a:schemeClr>
                </a:solidFill>
                <a:latin typeface="Calibri"/>
                <a:cs typeface="Calibri"/>
              </a:rPr>
              <a:t>أنظمة إدارة التعلم الالكتروني</a:t>
            </a:r>
            <a:endParaRPr lang="en-US" sz="1600" b="1" dirty="0">
              <a:solidFill>
                <a:schemeClr val="bg1">
                  <a:lumMod val="75000"/>
                </a:schemeClr>
              </a:solidFill>
              <a:latin typeface="Calibri"/>
              <a:cs typeface="Calibri"/>
            </a:endParaRPr>
          </a:p>
        </p:txBody>
      </p:sp>
      <p:grpSp>
        <p:nvGrpSpPr>
          <p:cNvPr id="27" name="Group 9"/>
          <p:cNvGrpSpPr>
            <a:grpSpLocks/>
          </p:cNvGrpSpPr>
          <p:nvPr/>
        </p:nvGrpSpPr>
        <p:grpSpPr bwMode="auto">
          <a:xfrm>
            <a:off x="107504" y="188640"/>
            <a:ext cx="647700" cy="454025"/>
            <a:chOff x="0" y="0"/>
            <a:chExt cx="408" cy="286"/>
          </a:xfrm>
        </p:grpSpPr>
        <p:sp>
          <p:nvSpPr>
            <p:cNvPr id="28"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sp>
          <p:nvSpPr>
            <p:cNvPr id="29"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grpSp>
      <p:pic>
        <p:nvPicPr>
          <p:cNvPr id="11" name="Picture 10"/>
          <p:cNvPicPr/>
          <p:nvPr/>
        </p:nvPicPr>
        <p:blipFill>
          <a:blip r:embed="rId4" cstate="print"/>
          <a:stretch>
            <a:fillRect/>
          </a:stretch>
        </p:blipFill>
        <p:spPr>
          <a:xfrm>
            <a:off x="933182" y="1107048"/>
            <a:ext cx="7770484" cy="5421280"/>
          </a:xfrm>
          <a:prstGeom prst="rect">
            <a:avLst/>
          </a:prstGeom>
        </p:spPr>
      </p:pic>
    </p:spTree>
    <p:custDataLst>
      <p:tags r:id="rId1"/>
    </p:custDataLst>
    <p:extLst>
      <p:ext uri="{BB962C8B-B14F-4D97-AF65-F5344CB8AC3E}">
        <p14:creationId xmlns:p14="http://schemas.microsoft.com/office/powerpoint/2010/main" val="12624169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213322" y="3303567"/>
            <a:ext cx="3816424" cy="584775"/>
          </a:xfrm>
          <a:prstGeom prst="rect">
            <a:avLst/>
          </a:prstGeom>
        </p:spPr>
        <p:txBody>
          <a:bodyPr wrap="square">
            <a:spAutoFit/>
          </a:bodyPr>
          <a:lstStyle/>
          <a:p>
            <a:pPr algn="ctr" rtl="1"/>
            <a:r>
              <a:rPr lang="x-none" sz="3200" b="1" dirty="0">
                <a:solidFill>
                  <a:schemeClr val="accent3">
                    <a:lumMod val="50000"/>
                  </a:schemeClr>
                </a:solidFill>
                <a:latin typeface="Calibri"/>
                <a:cs typeface="Calibri"/>
              </a:rPr>
              <a:t>أنواع نظم </a:t>
            </a:r>
            <a:r>
              <a:rPr lang="x-none" sz="3200" b="1">
                <a:solidFill>
                  <a:schemeClr val="accent3">
                    <a:lumMod val="50000"/>
                  </a:schemeClr>
                </a:solidFill>
                <a:latin typeface="Calibri"/>
                <a:cs typeface="Calibri"/>
              </a:rPr>
              <a:t>التعلم ال</a:t>
            </a:r>
            <a:r>
              <a:rPr lang="ar-SA" sz="3200" b="1" dirty="0">
                <a:solidFill>
                  <a:schemeClr val="accent3">
                    <a:lumMod val="50000"/>
                  </a:schemeClr>
                </a:solidFill>
                <a:latin typeface="Calibri"/>
                <a:cs typeface="Calibri"/>
              </a:rPr>
              <a:t>إ</a:t>
            </a:r>
            <a:r>
              <a:rPr lang="x-none" sz="3200" b="1">
                <a:solidFill>
                  <a:schemeClr val="accent3">
                    <a:lumMod val="50000"/>
                  </a:schemeClr>
                </a:solidFill>
                <a:latin typeface="Calibri"/>
                <a:cs typeface="Calibri"/>
              </a:rPr>
              <a:t>لكتروني </a:t>
            </a:r>
            <a:endParaRPr lang="en-US" sz="3200" b="1" dirty="0">
              <a:solidFill>
                <a:schemeClr val="accent3">
                  <a:lumMod val="50000"/>
                </a:schemeClr>
              </a:solidFill>
              <a:latin typeface="Calibri"/>
              <a:cs typeface="Calibri"/>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498" y="1889139"/>
            <a:ext cx="4977253" cy="3484077"/>
          </a:xfrm>
          <a:prstGeom prst="rect">
            <a:avLst/>
          </a:prstGeom>
        </p:spPr>
      </p:pic>
      <p:sp>
        <p:nvSpPr>
          <p:cNvPr id="14" name="TextBox 13"/>
          <p:cNvSpPr txBox="1"/>
          <p:nvPr/>
        </p:nvSpPr>
        <p:spPr>
          <a:xfrm>
            <a:off x="755205" y="331515"/>
            <a:ext cx="3080588" cy="400110"/>
          </a:xfrm>
          <a:prstGeom prst="rect">
            <a:avLst/>
          </a:prstGeom>
          <a:noFill/>
        </p:spPr>
        <p:txBody>
          <a:bodyPr wrap="none" rtlCol="0">
            <a:spAutoFit/>
          </a:bodyPr>
          <a:lstStyle/>
          <a:p>
            <a:pPr algn="ctr"/>
            <a:r>
              <a:rPr lang="ar-SA" sz="2000" b="1" dirty="0">
                <a:solidFill>
                  <a:schemeClr val="bg1">
                    <a:lumMod val="75000"/>
                  </a:schemeClr>
                </a:solidFill>
                <a:latin typeface="Calibri"/>
                <a:cs typeface="Calibri"/>
              </a:rPr>
              <a:t>أنظمة إدارة التعلم الالكتروني</a:t>
            </a:r>
            <a:endParaRPr lang="en-US" sz="1600" b="1" dirty="0">
              <a:solidFill>
                <a:schemeClr val="bg1">
                  <a:lumMod val="75000"/>
                </a:schemeClr>
              </a:solidFill>
              <a:latin typeface="Calibri"/>
              <a:cs typeface="Calibri"/>
            </a:endParaRPr>
          </a:p>
        </p:txBody>
      </p:sp>
      <p:grpSp>
        <p:nvGrpSpPr>
          <p:cNvPr id="15" name="Group 9"/>
          <p:cNvGrpSpPr>
            <a:grpSpLocks/>
          </p:cNvGrpSpPr>
          <p:nvPr/>
        </p:nvGrpSpPr>
        <p:grpSpPr bwMode="auto">
          <a:xfrm>
            <a:off x="107504" y="188640"/>
            <a:ext cx="647700" cy="454025"/>
            <a:chOff x="0" y="0"/>
            <a:chExt cx="408" cy="286"/>
          </a:xfrm>
        </p:grpSpPr>
        <p:sp>
          <p:nvSpPr>
            <p:cNvPr id="16"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sp>
          <p:nvSpPr>
            <p:cNvPr id="17"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grpSp>
    </p:spTree>
    <p:custDataLst>
      <p:tags r:id="rId1"/>
    </p:custDataLst>
    <p:extLst>
      <p:ext uri="{BB962C8B-B14F-4D97-AF65-F5344CB8AC3E}">
        <p14:creationId xmlns:p14="http://schemas.microsoft.com/office/powerpoint/2010/main" val="22666512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صر نائب للمحتوى 2"/>
          <p:cNvSpPr>
            <a:spLocks noGrp="1"/>
          </p:cNvSpPr>
          <p:nvPr>
            <p:ph idx="4294967295"/>
          </p:nvPr>
        </p:nvSpPr>
        <p:spPr>
          <a:xfrm>
            <a:off x="5958052" y="2269204"/>
            <a:ext cx="2430372" cy="1231804"/>
          </a:xfrm>
        </p:spPr>
        <p:txBody>
          <a:bodyPr>
            <a:noAutofit/>
          </a:bodyPr>
          <a:lstStyle/>
          <a:p>
            <a:pPr marL="0" indent="0" algn="ctr" rtl="1">
              <a:lnSpc>
                <a:spcPct val="120000"/>
              </a:lnSpc>
              <a:buNone/>
            </a:pPr>
            <a:r>
              <a:rPr lang="x-none" sz="2800" b="1" dirty="0">
                <a:solidFill>
                  <a:schemeClr val="bg1"/>
                </a:solidFill>
                <a:latin typeface="Calibri"/>
                <a:cs typeface="Calibri"/>
              </a:rPr>
              <a:t>أولاً : أنظمة إدارة التعليم </a:t>
            </a:r>
            <a:r>
              <a:rPr lang="en-US" sz="2800" b="1" dirty="0">
                <a:solidFill>
                  <a:schemeClr val="bg1"/>
                </a:solidFill>
                <a:latin typeface="Calibri"/>
                <a:cs typeface="Calibri"/>
              </a:rPr>
              <a:t>LMS</a:t>
            </a:r>
            <a:endParaRPr lang="en-US" sz="2800" dirty="0">
              <a:solidFill>
                <a:schemeClr val="bg1"/>
              </a:solidFill>
              <a:latin typeface="Calibri"/>
              <a:cs typeface="Calibri"/>
            </a:endParaRPr>
          </a:p>
        </p:txBody>
      </p:sp>
      <p:sp>
        <p:nvSpPr>
          <p:cNvPr id="24" name="Rectangle 23"/>
          <p:cNvSpPr/>
          <p:nvPr/>
        </p:nvSpPr>
        <p:spPr>
          <a:xfrm>
            <a:off x="40652" y="204320"/>
            <a:ext cx="9071992" cy="617205"/>
          </a:xfrm>
          <a:prstGeom prst="rect">
            <a:avLst/>
          </a:prstGeom>
          <a:solidFill>
            <a:schemeClr val="accent5">
              <a:alpha val="43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25" name="Rectangle 24"/>
          <p:cNvSpPr/>
          <p:nvPr/>
        </p:nvSpPr>
        <p:spPr>
          <a:xfrm>
            <a:off x="5593476" y="294652"/>
            <a:ext cx="2828017" cy="461665"/>
          </a:xfrm>
          <a:prstGeom prst="rect">
            <a:avLst/>
          </a:prstGeom>
        </p:spPr>
        <p:txBody>
          <a:bodyPr wrap="none">
            <a:spAutoFit/>
          </a:bodyPr>
          <a:lstStyle/>
          <a:p>
            <a:pPr algn="ctr" rtl="1"/>
            <a:r>
              <a:rPr lang="x-none" sz="2400" b="1" dirty="0">
                <a:solidFill>
                  <a:schemeClr val="accent3">
                    <a:lumMod val="50000"/>
                  </a:schemeClr>
                </a:solidFill>
                <a:latin typeface="Calibri"/>
                <a:cs typeface="Calibri"/>
              </a:rPr>
              <a:t>نظم إدارة التعلم الالكتروني </a:t>
            </a:r>
            <a:endParaRPr lang="en-US" sz="2400" b="1" dirty="0">
              <a:solidFill>
                <a:schemeClr val="accent3">
                  <a:lumMod val="50000"/>
                </a:schemeClr>
              </a:solidFill>
              <a:latin typeface="Calibri"/>
              <a:cs typeface="Calibri"/>
            </a:endParaRPr>
          </a:p>
        </p:txBody>
      </p:sp>
      <p:sp>
        <p:nvSpPr>
          <p:cNvPr id="26" name="TextBox 25"/>
          <p:cNvSpPr txBox="1"/>
          <p:nvPr/>
        </p:nvSpPr>
        <p:spPr>
          <a:xfrm>
            <a:off x="755205" y="331515"/>
            <a:ext cx="3080588" cy="400110"/>
          </a:xfrm>
          <a:prstGeom prst="rect">
            <a:avLst/>
          </a:prstGeom>
          <a:noFill/>
        </p:spPr>
        <p:txBody>
          <a:bodyPr wrap="none" rtlCol="0">
            <a:spAutoFit/>
          </a:bodyPr>
          <a:lstStyle/>
          <a:p>
            <a:pPr algn="ctr"/>
            <a:r>
              <a:rPr lang="ar-SA" sz="2000" b="1" dirty="0">
                <a:solidFill>
                  <a:schemeClr val="bg1">
                    <a:lumMod val="75000"/>
                  </a:schemeClr>
                </a:solidFill>
                <a:latin typeface="Calibri"/>
                <a:cs typeface="Calibri"/>
              </a:rPr>
              <a:t>أنظمة إدارة التعلم الالكتروني</a:t>
            </a:r>
            <a:endParaRPr lang="en-US" sz="1600" b="1" dirty="0">
              <a:solidFill>
                <a:schemeClr val="bg1">
                  <a:lumMod val="75000"/>
                </a:schemeClr>
              </a:solidFill>
              <a:latin typeface="Calibri"/>
              <a:cs typeface="Calibri"/>
            </a:endParaRPr>
          </a:p>
        </p:txBody>
      </p:sp>
      <p:grpSp>
        <p:nvGrpSpPr>
          <p:cNvPr id="27" name="Group 9"/>
          <p:cNvGrpSpPr>
            <a:grpSpLocks/>
          </p:cNvGrpSpPr>
          <p:nvPr/>
        </p:nvGrpSpPr>
        <p:grpSpPr bwMode="auto">
          <a:xfrm>
            <a:off x="107504" y="188640"/>
            <a:ext cx="647700" cy="454025"/>
            <a:chOff x="0" y="0"/>
            <a:chExt cx="408" cy="286"/>
          </a:xfrm>
        </p:grpSpPr>
        <p:sp>
          <p:nvSpPr>
            <p:cNvPr id="28"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sp>
          <p:nvSpPr>
            <p:cNvPr id="29"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grpSp>
      <p:sp>
        <p:nvSpPr>
          <p:cNvPr id="2" name="TextBox 1"/>
          <p:cNvSpPr txBox="1"/>
          <p:nvPr/>
        </p:nvSpPr>
        <p:spPr>
          <a:xfrm>
            <a:off x="3364149" y="1124636"/>
            <a:ext cx="3103145" cy="523220"/>
          </a:xfrm>
          <a:prstGeom prst="rect">
            <a:avLst/>
          </a:prstGeom>
        </p:spPr>
        <p:txBody>
          <a:bodyPr wrap="square">
            <a:spAutoFit/>
          </a:bodyPr>
          <a:lstStyle>
            <a:defPPr>
              <a:defRPr lang="en-US"/>
            </a:defPPr>
            <a:lvl1pPr algn="ctr">
              <a:defRPr sz="2800" b="1">
                <a:solidFill>
                  <a:schemeClr val="accent3">
                    <a:lumMod val="50000"/>
                  </a:schemeClr>
                </a:solidFill>
              </a:defRPr>
            </a:lvl1pPr>
          </a:lstStyle>
          <a:p>
            <a:r>
              <a:rPr lang="ar-SA" dirty="0"/>
              <a:t>أنواع نظم التعلم الالكتروني</a:t>
            </a:r>
            <a:endParaRPr lang="en-US" dirty="0"/>
          </a:p>
        </p:txBody>
      </p:sp>
      <p:pic>
        <p:nvPicPr>
          <p:cNvPr id="12" name="Picture 11"/>
          <p:cNvPicPr/>
          <p:nvPr/>
        </p:nvPicPr>
        <p:blipFill>
          <a:blip r:embed="rId4" cstate="print"/>
          <a:stretch>
            <a:fillRect/>
          </a:stretch>
        </p:blipFill>
        <p:spPr>
          <a:xfrm>
            <a:off x="911753" y="2286267"/>
            <a:ext cx="7326597" cy="3956068"/>
          </a:xfrm>
          <a:prstGeom prst="rect">
            <a:avLst/>
          </a:prstGeom>
        </p:spPr>
      </p:pic>
    </p:spTree>
    <p:custDataLst>
      <p:tags r:id="rId1"/>
    </p:custDataLst>
    <p:extLst>
      <p:ext uri="{BB962C8B-B14F-4D97-AF65-F5344CB8AC3E}">
        <p14:creationId xmlns:p14="http://schemas.microsoft.com/office/powerpoint/2010/main" val="30518674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9"/>
          <p:cNvGrpSpPr>
            <a:grpSpLocks/>
          </p:cNvGrpSpPr>
          <p:nvPr/>
        </p:nvGrpSpPr>
        <p:grpSpPr bwMode="auto">
          <a:xfrm>
            <a:off x="107504" y="238671"/>
            <a:ext cx="647700" cy="454025"/>
            <a:chOff x="0" y="0"/>
            <a:chExt cx="408" cy="286"/>
          </a:xfrm>
        </p:grpSpPr>
        <p:sp>
          <p:nvSpPr>
            <p:cNvPr id="6"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endParaRPr lang="en-US">
                <a:latin typeface="Calibri"/>
                <a:cs typeface="Calibri"/>
                <a:sym typeface="宋体" pitchFamily="2" charset="-122"/>
              </a:endParaRPr>
            </a:p>
          </p:txBody>
        </p:sp>
        <p:sp>
          <p:nvSpPr>
            <p:cNvPr id="7"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endParaRPr lang="en-US">
                <a:latin typeface="Calibri"/>
                <a:cs typeface="Calibri"/>
                <a:sym typeface="宋体" pitchFamily="2" charset="-122"/>
              </a:endParaRPr>
            </a:p>
          </p:txBody>
        </p:sp>
      </p:grpSp>
      <p:sp>
        <p:nvSpPr>
          <p:cNvPr id="9" name="Rectangle 8"/>
          <p:cNvSpPr/>
          <p:nvPr/>
        </p:nvSpPr>
        <p:spPr>
          <a:xfrm>
            <a:off x="5213322" y="2826514"/>
            <a:ext cx="3816424" cy="1077218"/>
          </a:xfrm>
          <a:prstGeom prst="rect">
            <a:avLst/>
          </a:prstGeom>
        </p:spPr>
        <p:txBody>
          <a:bodyPr wrap="square">
            <a:spAutoFit/>
          </a:bodyPr>
          <a:lstStyle/>
          <a:p>
            <a:pPr algn="ctr" rtl="1"/>
            <a:r>
              <a:rPr lang="x-none" sz="3200" b="1" dirty="0">
                <a:solidFill>
                  <a:schemeClr val="accent3">
                    <a:lumMod val="50000"/>
                  </a:schemeClr>
                </a:solidFill>
                <a:latin typeface="Calibri"/>
                <a:cs typeface="Calibri"/>
              </a:rPr>
              <a:t>أنظمة مفتوحة المصدر</a:t>
            </a:r>
          </a:p>
          <a:p>
            <a:pPr algn="ctr" rtl="1"/>
            <a:r>
              <a:rPr lang="en-US" sz="3200" b="1" dirty="0">
                <a:solidFill>
                  <a:schemeClr val="accent3">
                    <a:lumMod val="50000"/>
                  </a:schemeClr>
                </a:solidFill>
                <a:latin typeface="Calibri"/>
                <a:cs typeface="Calibri"/>
              </a:rPr>
              <a:t>Open Source </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498" y="1889139"/>
            <a:ext cx="4977253" cy="3484077"/>
          </a:xfrm>
          <a:prstGeom prst="rect">
            <a:avLst/>
          </a:prstGeom>
        </p:spPr>
      </p:pic>
      <p:sp>
        <p:nvSpPr>
          <p:cNvPr id="10" name="TextBox 9"/>
          <p:cNvSpPr txBox="1"/>
          <p:nvPr/>
        </p:nvSpPr>
        <p:spPr>
          <a:xfrm>
            <a:off x="799708" y="332656"/>
            <a:ext cx="3659772" cy="461665"/>
          </a:xfrm>
          <a:prstGeom prst="rect">
            <a:avLst/>
          </a:prstGeom>
          <a:noFill/>
        </p:spPr>
        <p:txBody>
          <a:bodyPr wrap="none" rtlCol="0">
            <a:spAutoFit/>
          </a:bodyPr>
          <a:lstStyle/>
          <a:p>
            <a:pPr lvl="0"/>
            <a:r>
              <a:rPr lang="x-none" sz="2400" b="1" dirty="0">
                <a:solidFill>
                  <a:schemeClr val="bg1">
                    <a:lumMod val="75000"/>
                  </a:schemeClr>
                </a:solidFill>
                <a:latin typeface="Calibri"/>
                <a:cs typeface="Calibri"/>
              </a:rPr>
              <a:t>أنظمة إدارة التعلم الالكتروني </a:t>
            </a:r>
            <a:endParaRPr lang="en-US" sz="2400" b="1" dirty="0">
              <a:solidFill>
                <a:schemeClr val="bg1">
                  <a:lumMod val="75000"/>
                </a:schemeClr>
              </a:solidFill>
              <a:latin typeface="Calibri"/>
              <a:cs typeface="Calibri"/>
            </a:endParaRPr>
          </a:p>
        </p:txBody>
      </p:sp>
    </p:spTree>
    <p:custDataLst>
      <p:tags r:id="rId1"/>
    </p:custDataLst>
    <p:extLst>
      <p:ext uri="{BB962C8B-B14F-4D97-AF65-F5344CB8AC3E}">
        <p14:creationId xmlns:p14="http://schemas.microsoft.com/office/powerpoint/2010/main" val="30024667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http://upload.wikimedia.org/wikipedia/commons/2/27/Moodle-logo-large.jpg"/>
          <p:cNvPicPr/>
          <p:nvPr/>
        </p:nvPicPr>
        <p:blipFill>
          <a:blip r:embed="rId4" cstate="print">
            <a:clrChange>
              <a:clrFrom>
                <a:srgbClr val="FFFFFF"/>
              </a:clrFrom>
              <a:clrTo>
                <a:srgbClr val="FFFFFF">
                  <a:alpha val="0"/>
                </a:srgbClr>
              </a:clrTo>
            </a:clrChange>
            <a:alphaModFix amt="7000"/>
            <a:extLst>
              <a:ext uri="{28A0092B-C50C-407E-A947-70E740481C1C}">
                <a14:useLocalDpi xmlns:a14="http://schemas.microsoft.com/office/drawing/2010/main" val="0"/>
              </a:ext>
            </a:extLst>
          </a:blip>
          <a:srcRect/>
          <a:stretch>
            <a:fillRect/>
          </a:stretch>
        </p:blipFill>
        <p:spPr bwMode="auto">
          <a:xfrm>
            <a:off x="270314" y="1111126"/>
            <a:ext cx="8603006" cy="3691508"/>
          </a:xfrm>
          <a:prstGeom prst="rect">
            <a:avLst/>
          </a:prstGeom>
          <a:noFill/>
          <a:ln>
            <a:noFill/>
          </a:ln>
        </p:spPr>
      </p:pic>
      <p:sp>
        <p:nvSpPr>
          <p:cNvPr id="13" name="Rectangle 12"/>
          <p:cNvSpPr/>
          <p:nvPr/>
        </p:nvSpPr>
        <p:spPr>
          <a:xfrm>
            <a:off x="40652" y="204320"/>
            <a:ext cx="9071992" cy="617205"/>
          </a:xfrm>
          <a:prstGeom prst="rect">
            <a:avLst/>
          </a:prstGeom>
          <a:solidFill>
            <a:schemeClr val="accent5">
              <a:alpha val="43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9" name="Rectangle 8"/>
          <p:cNvSpPr/>
          <p:nvPr/>
        </p:nvSpPr>
        <p:spPr>
          <a:xfrm>
            <a:off x="6329178" y="269960"/>
            <a:ext cx="2375970" cy="461665"/>
          </a:xfrm>
          <a:prstGeom prst="rect">
            <a:avLst/>
          </a:prstGeom>
        </p:spPr>
        <p:txBody>
          <a:bodyPr wrap="none">
            <a:spAutoFit/>
          </a:bodyPr>
          <a:lstStyle/>
          <a:p>
            <a:pPr algn="ctr" rtl="1"/>
            <a:r>
              <a:rPr lang="x-none" sz="2400" b="1" dirty="0">
                <a:solidFill>
                  <a:schemeClr val="accent3">
                    <a:lumMod val="50000"/>
                  </a:schemeClr>
                </a:solidFill>
                <a:latin typeface="Calibri"/>
                <a:cs typeface="Calibri"/>
              </a:rPr>
              <a:t>أنظمة مفتوحة المصدر</a:t>
            </a:r>
            <a:endParaRPr lang="en-US" sz="2400" b="1" dirty="0">
              <a:solidFill>
                <a:schemeClr val="accent3">
                  <a:lumMod val="50000"/>
                </a:schemeClr>
              </a:solidFill>
              <a:latin typeface="Calibri"/>
              <a:cs typeface="Calibri"/>
            </a:endParaRPr>
          </a:p>
        </p:txBody>
      </p:sp>
      <p:sp>
        <p:nvSpPr>
          <p:cNvPr id="10" name="Rectangle 9"/>
          <p:cNvSpPr/>
          <p:nvPr/>
        </p:nvSpPr>
        <p:spPr>
          <a:xfrm>
            <a:off x="3564855" y="948326"/>
            <a:ext cx="2551233" cy="954107"/>
          </a:xfrm>
          <a:prstGeom prst="rect">
            <a:avLst/>
          </a:prstGeom>
        </p:spPr>
        <p:txBody>
          <a:bodyPr wrap="square">
            <a:spAutoFit/>
          </a:bodyPr>
          <a:lstStyle/>
          <a:p>
            <a:pPr algn="ctr"/>
            <a:r>
              <a:rPr lang="ar-EG" sz="2800" b="1" dirty="0">
                <a:solidFill>
                  <a:schemeClr val="accent3">
                    <a:lumMod val="50000"/>
                  </a:schemeClr>
                </a:solidFill>
              </a:rPr>
              <a:t>نظام المودل </a:t>
            </a:r>
            <a:r>
              <a:rPr lang="en-US" sz="2800" b="1" dirty="0">
                <a:solidFill>
                  <a:schemeClr val="accent3">
                    <a:lumMod val="50000"/>
                  </a:schemeClr>
                </a:solidFill>
              </a:rPr>
              <a:t>Moodle</a:t>
            </a:r>
          </a:p>
        </p:txBody>
      </p:sp>
      <p:sp>
        <p:nvSpPr>
          <p:cNvPr id="15" name="Rectangle 14"/>
          <p:cNvSpPr/>
          <p:nvPr/>
        </p:nvSpPr>
        <p:spPr>
          <a:xfrm>
            <a:off x="2260866" y="2658929"/>
            <a:ext cx="6851778" cy="830997"/>
          </a:xfrm>
          <a:prstGeom prst="rect">
            <a:avLst/>
          </a:prstGeom>
        </p:spPr>
        <p:txBody>
          <a:bodyPr wrap="square">
            <a:spAutoFit/>
          </a:bodyPr>
          <a:lstStyle/>
          <a:p>
            <a:pPr lvl="0" algn="ctr" rtl="1"/>
            <a:r>
              <a:rPr lang="x-none" sz="2400" b="1" dirty="0">
                <a:solidFill>
                  <a:schemeClr val="accent1">
                    <a:lumMod val="50000"/>
                  </a:schemeClr>
                </a:solidFill>
                <a:latin typeface="Calibri"/>
                <a:cs typeface="Calibri"/>
              </a:rPr>
              <a:t>نظام إدارة تعلم مفتوح المصدر صمم على أسس تعليمية ليساعد المعلمين على توفير بيئة تعليمية الكترونية</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979" y="2278585"/>
            <a:ext cx="2061887" cy="1828800"/>
          </a:xfrm>
          <a:prstGeom prst="rect">
            <a:avLst/>
          </a:prstGeom>
        </p:spPr>
      </p:pic>
      <p:sp>
        <p:nvSpPr>
          <p:cNvPr id="14" name="TextBox 13"/>
          <p:cNvSpPr txBox="1"/>
          <p:nvPr/>
        </p:nvSpPr>
        <p:spPr>
          <a:xfrm>
            <a:off x="755205" y="331515"/>
            <a:ext cx="3080588" cy="400110"/>
          </a:xfrm>
          <a:prstGeom prst="rect">
            <a:avLst/>
          </a:prstGeom>
          <a:noFill/>
        </p:spPr>
        <p:txBody>
          <a:bodyPr wrap="none" rtlCol="0">
            <a:spAutoFit/>
          </a:bodyPr>
          <a:lstStyle/>
          <a:p>
            <a:pPr algn="ctr"/>
            <a:r>
              <a:rPr lang="ar-SA" sz="2000" b="1" dirty="0">
                <a:solidFill>
                  <a:schemeClr val="bg1">
                    <a:lumMod val="75000"/>
                  </a:schemeClr>
                </a:solidFill>
                <a:latin typeface="Calibri"/>
                <a:cs typeface="Calibri"/>
              </a:rPr>
              <a:t>أنظمة إدارة التعلم الالكتروني</a:t>
            </a:r>
            <a:endParaRPr lang="en-US" sz="1600" b="1" dirty="0">
              <a:solidFill>
                <a:schemeClr val="bg1">
                  <a:lumMod val="75000"/>
                </a:schemeClr>
              </a:solidFill>
              <a:latin typeface="Calibri"/>
              <a:cs typeface="Calibri"/>
            </a:endParaRPr>
          </a:p>
        </p:txBody>
      </p:sp>
      <p:grpSp>
        <p:nvGrpSpPr>
          <p:cNvPr id="16" name="Group 9"/>
          <p:cNvGrpSpPr>
            <a:grpSpLocks/>
          </p:cNvGrpSpPr>
          <p:nvPr/>
        </p:nvGrpSpPr>
        <p:grpSpPr bwMode="auto">
          <a:xfrm>
            <a:off x="107504" y="188640"/>
            <a:ext cx="647700" cy="454025"/>
            <a:chOff x="0" y="0"/>
            <a:chExt cx="408" cy="286"/>
          </a:xfrm>
        </p:grpSpPr>
        <p:sp>
          <p:nvSpPr>
            <p:cNvPr id="17"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sp>
          <p:nvSpPr>
            <p:cNvPr id="18"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grpSp>
      <p:sp>
        <p:nvSpPr>
          <p:cNvPr id="4" name="Rectangle 3"/>
          <p:cNvSpPr>
            <a:spLocks/>
          </p:cNvSpPr>
          <p:nvPr/>
        </p:nvSpPr>
        <p:spPr>
          <a:xfrm>
            <a:off x="6887520" y="4949157"/>
            <a:ext cx="2268000" cy="944247"/>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ar-EG" sz="2400" b="1" dirty="0"/>
              <a:t>المناقشات </a:t>
            </a:r>
            <a:endParaRPr lang="en-US" sz="2400" dirty="0"/>
          </a:p>
        </p:txBody>
      </p:sp>
      <p:sp>
        <p:nvSpPr>
          <p:cNvPr id="19" name="Rectangle 18"/>
          <p:cNvSpPr>
            <a:spLocks/>
          </p:cNvSpPr>
          <p:nvPr/>
        </p:nvSpPr>
        <p:spPr>
          <a:xfrm>
            <a:off x="4590474" y="4949157"/>
            <a:ext cx="2268000" cy="944247"/>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ar-EG" sz="2400" b="1" dirty="0"/>
              <a:t>غرف الدردشة </a:t>
            </a:r>
            <a:endParaRPr lang="en-US" sz="2400" dirty="0"/>
          </a:p>
        </p:txBody>
      </p:sp>
      <p:sp>
        <p:nvSpPr>
          <p:cNvPr id="20" name="Rectangle 19"/>
          <p:cNvSpPr>
            <a:spLocks/>
          </p:cNvSpPr>
          <p:nvPr/>
        </p:nvSpPr>
        <p:spPr>
          <a:xfrm>
            <a:off x="2296827" y="4949157"/>
            <a:ext cx="2268000" cy="94424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ar-EG" sz="2400" b="1" dirty="0"/>
              <a:t>البحث </a:t>
            </a:r>
            <a:endParaRPr lang="en-US" dirty="0"/>
          </a:p>
        </p:txBody>
      </p:sp>
      <p:sp>
        <p:nvSpPr>
          <p:cNvPr id="21" name="Rectangle 20"/>
          <p:cNvSpPr>
            <a:spLocks/>
          </p:cNvSpPr>
          <p:nvPr/>
        </p:nvSpPr>
        <p:spPr>
          <a:xfrm>
            <a:off x="3180" y="4949157"/>
            <a:ext cx="2268000" cy="944247"/>
          </a:xfrm>
          <a:prstGeom prst="rect">
            <a:avLst/>
          </a:prstGeom>
          <a:solidFill>
            <a:srgbClr val="A8A9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ar-EG" sz="2400" b="1" dirty="0"/>
              <a:t>تكوين مجموعات </a:t>
            </a:r>
            <a:endParaRPr lang="en-US" sz="2400" dirty="0"/>
          </a:p>
        </p:txBody>
      </p:sp>
      <p:sp>
        <p:nvSpPr>
          <p:cNvPr id="22" name="Rectangle 21"/>
          <p:cNvSpPr>
            <a:spLocks/>
          </p:cNvSpPr>
          <p:nvPr/>
        </p:nvSpPr>
        <p:spPr>
          <a:xfrm>
            <a:off x="6877206" y="5909684"/>
            <a:ext cx="2268000" cy="944247"/>
          </a:xfrm>
          <a:prstGeom prst="rect">
            <a:avLst/>
          </a:prstGeom>
          <a:solidFill>
            <a:srgbClr val="A8A9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ar-EG" sz="2400" b="1" dirty="0"/>
              <a:t>إنشاء اختبارات </a:t>
            </a:r>
            <a:endParaRPr lang="en-US" sz="2400" dirty="0"/>
          </a:p>
        </p:txBody>
      </p:sp>
      <p:sp>
        <p:nvSpPr>
          <p:cNvPr id="23" name="Rectangle 22"/>
          <p:cNvSpPr>
            <a:spLocks/>
          </p:cNvSpPr>
          <p:nvPr/>
        </p:nvSpPr>
        <p:spPr>
          <a:xfrm>
            <a:off x="4580160" y="5909684"/>
            <a:ext cx="2268000" cy="94424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ar-EG" sz="2400" b="1" dirty="0"/>
              <a:t>الأدوات </a:t>
            </a:r>
            <a:endParaRPr lang="en-US" sz="2400" dirty="0"/>
          </a:p>
        </p:txBody>
      </p:sp>
      <p:sp>
        <p:nvSpPr>
          <p:cNvPr id="24" name="Rectangle 23"/>
          <p:cNvSpPr>
            <a:spLocks/>
          </p:cNvSpPr>
          <p:nvPr/>
        </p:nvSpPr>
        <p:spPr>
          <a:xfrm>
            <a:off x="2286513" y="5909684"/>
            <a:ext cx="2268000" cy="944247"/>
          </a:xfrm>
          <a:prstGeom prst="rect">
            <a:avLst/>
          </a:prstGeom>
          <a:solidFill>
            <a:srgbClr val="F8CF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ar-EG" sz="2400" b="1" dirty="0"/>
              <a:t>تعدد اللغات</a:t>
            </a:r>
            <a:endParaRPr lang="en-US" sz="2400" b="1" dirty="0"/>
          </a:p>
        </p:txBody>
      </p:sp>
      <p:sp>
        <p:nvSpPr>
          <p:cNvPr id="25" name="Rectangle 24"/>
          <p:cNvSpPr>
            <a:spLocks/>
          </p:cNvSpPr>
          <p:nvPr/>
        </p:nvSpPr>
        <p:spPr>
          <a:xfrm>
            <a:off x="-7134" y="5909684"/>
            <a:ext cx="2268000" cy="944247"/>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2400" b="1" dirty="0"/>
              <a:t>SCORM</a:t>
            </a:r>
          </a:p>
        </p:txBody>
      </p:sp>
      <p:pic>
        <p:nvPicPr>
          <p:cNvPr id="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96827" y="5909684"/>
            <a:ext cx="841897" cy="944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p:cNvPicPr>
            <a:picLocks noChangeAspect="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296827" y="4950761"/>
            <a:ext cx="1223338" cy="843377"/>
          </a:xfrm>
          <a:prstGeom prst="rect">
            <a:avLst/>
          </a:prstGeom>
        </p:spPr>
      </p:pic>
      <p:pic>
        <p:nvPicPr>
          <p:cNvPr id="28" name="Picture 27"/>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77206" y="6080853"/>
            <a:ext cx="820345" cy="724238"/>
          </a:xfrm>
          <a:prstGeom prst="rect">
            <a:avLst/>
          </a:prstGeom>
        </p:spPr>
      </p:pic>
      <p:pic>
        <p:nvPicPr>
          <p:cNvPr id="29" name="Picture 28"/>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104" y="5046838"/>
            <a:ext cx="790265" cy="732606"/>
          </a:xfrm>
          <a:prstGeom prst="rect">
            <a:avLst/>
          </a:prstGeom>
        </p:spPr>
      </p:pic>
      <p:pic>
        <p:nvPicPr>
          <p:cNvPr id="30" name="Picture 29" descr="chat.gi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54513" y="4949157"/>
            <a:ext cx="735117" cy="889393"/>
          </a:xfrm>
          <a:prstGeom prst="rect">
            <a:avLst/>
          </a:prstGeom>
        </p:spPr>
      </p:pic>
      <p:pic>
        <p:nvPicPr>
          <p:cNvPr id="31" name="Picture 30" descr="Toolbox3.gi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90474" y="5943928"/>
            <a:ext cx="994021" cy="861163"/>
          </a:xfrm>
          <a:prstGeom prst="rect">
            <a:avLst/>
          </a:prstGeom>
        </p:spPr>
      </p:pic>
      <p:pic>
        <p:nvPicPr>
          <p:cNvPr id="32" name="Picture 31" descr="6a00d8341c997553ef0120a75a1674970b-320wi.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5946138"/>
            <a:ext cx="1182963" cy="828074"/>
          </a:xfrm>
          <a:prstGeom prst="rect">
            <a:avLst/>
          </a:prstGeom>
        </p:spPr>
      </p:pic>
      <p:pic>
        <p:nvPicPr>
          <p:cNvPr id="33" name="Picture 32" descr="Unknown.jpg"/>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82895" y="5171526"/>
            <a:ext cx="920082" cy="559078"/>
          </a:xfrm>
          <a:prstGeom prst="rect">
            <a:avLst/>
          </a:prstGeom>
        </p:spPr>
      </p:pic>
    </p:spTree>
    <p:custDataLst>
      <p:tags r:id="rId1"/>
    </p:custDataLst>
    <p:extLst>
      <p:ext uri="{BB962C8B-B14F-4D97-AF65-F5344CB8AC3E}">
        <p14:creationId xmlns:p14="http://schemas.microsoft.com/office/powerpoint/2010/main" val="257820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animBg="1"/>
      <p:bldP spid="19" grpId="0" animBg="1"/>
      <p:bldP spid="20" grpId="0" animBg="1"/>
      <p:bldP spid="21" grpId="0" animBg="1"/>
      <p:bldP spid="22" grpId="0" animBg="1"/>
      <p:bldP spid="23" grpId="0" animBg="1"/>
      <p:bldP spid="24" grpId="0" animBg="1"/>
      <p:bldP spid="2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213460" y="1124744"/>
            <a:ext cx="2890535" cy="523220"/>
          </a:xfrm>
          <a:prstGeom prst="rect">
            <a:avLst/>
          </a:prstGeom>
        </p:spPr>
        <p:txBody>
          <a:bodyPr wrap="none">
            <a:spAutoFit/>
          </a:bodyPr>
          <a:lstStyle/>
          <a:p>
            <a:pPr algn="r" rtl="1"/>
            <a:r>
              <a:rPr lang="ar-EG" sz="2800" b="1" dirty="0">
                <a:solidFill>
                  <a:srgbClr val="77933C"/>
                </a:solidFill>
                <a:latin typeface="Calibri"/>
                <a:cs typeface="Calibri"/>
              </a:rPr>
              <a:t>نظام آتيوتر </a:t>
            </a:r>
            <a:r>
              <a:rPr lang="en-US" sz="2800" b="1" dirty="0" err="1">
                <a:solidFill>
                  <a:srgbClr val="77933C"/>
                </a:solidFill>
                <a:latin typeface="Calibri"/>
                <a:cs typeface="Calibri"/>
              </a:rPr>
              <a:t>Atutor</a:t>
            </a:r>
            <a:endParaRPr lang="en-US" sz="2800" dirty="0">
              <a:solidFill>
                <a:srgbClr val="77933C"/>
              </a:solidFill>
              <a:latin typeface="Calibri"/>
              <a:cs typeface="Calibri"/>
            </a:endParaRPr>
          </a:p>
        </p:txBody>
      </p:sp>
      <p:sp>
        <p:nvSpPr>
          <p:cNvPr id="15" name="Rectangle 14"/>
          <p:cNvSpPr/>
          <p:nvPr/>
        </p:nvSpPr>
        <p:spPr>
          <a:xfrm>
            <a:off x="2621294" y="2601560"/>
            <a:ext cx="6298830" cy="1200328"/>
          </a:xfrm>
          <a:prstGeom prst="rect">
            <a:avLst/>
          </a:prstGeom>
        </p:spPr>
        <p:txBody>
          <a:bodyPr wrap="square">
            <a:spAutoFit/>
          </a:bodyPr>
          <a:lstStyle/>
          <a:p>
            <a:pPr algn="ctr" rtl="1"/>
            <a:r>
              <a:rPr lang="x-none" sz="2400" b="1" dirty="0">
                <a:solidFill>
                  <a:schemeClr val="accent1">
                    <a:lumMod val="50000"/>
                  </a:schemeClr>
                </a:solidFill>
                <a:latin typeface="Calibri"/>
                <a:cs typeface="Calibri"/>
              </a:rPr>
              <a:t>نظام إدارة تعلم مفتوح المصدر صمم ليكون سهل وسريع  التركيب من قبل مديري النظام و سهل الاستخدام لكل من المعلم والمتعلم</a:t>
            </a:r>
            <a:r>
              <a:rPr lang="en-US" sz="2400" b="1" dirty="0">
                <a:solidFill>
                  <a:schemeClr val="accent1">
                    <a:lumMod val="50000"/>
                  </a:schemeClr>
                </a:solidFill>
                <a:latin typeface="Calibri"/>
                <a:cs typeface="Calibri"/>
              </a:rPr>
              <a:t>.</a:t>
            </a:r>
            <a:endParaRPr lang="x-none" sz="2400" b="1" dirty="0">
              <a:solidFill>
                <a:schemeClr val="accent1">
                  <a:lumMod val="50000"/>
                </a:schemeClr>
              </a:solidFill>
              <a:latin typeface="Calibri"/>
              <a:cs typeface="Calibri"/>
            </a:endParaRPr>
          </a:p>
        </p:txBody>
      </p:sp>
      <p:pic>
        <p:nvPicPr>
          <p:cNvPr id="2" name="Picture 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4842" y="2866711"/>
            <a:ext cx="1862532" cy="553361"/>
          </a:xfrm>
          <a:prstGeom prst="rect">
            <a:avLst/>
          </a:prstGeom>
        </p:spPr>
      </p:pic>
      <p:sp>
        <p:nvSpPr>
          <p:cNvPr id="13" name="Rectangle 12"/>
          <p:cNvSpPr/>
          <p:nvPr/>
        </p:nvSpPr>
        <p:spPr>
          <a:xfrm>
            <a:off x="40652" y="204320"/>
            <a:ext cx="9071992" cy="617205"/>
          </a:xfrm>
          <a:prstGeom prst="rect">
            <a:avLst/>
          </a:prstGeom>
          <a:solidFill>
            <a:schemeClr val="accent5">
              <a:alpha val="43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14" name="Rectangle 13"/>
          <p:cNvSpPr/>
          <p:nvPr/>
        </p:nvSpPr>
        <p:spPr>
          <a:xfrm>
            <a:off x="6329178" y="269960"/>
            <a:ext cx="2375970" cy="461665"/>
          </a:xfrm>
          <a:prstGeom prst="rect">
            <a:avLst/>
          </a:prstGeom>
        </p:spPr>
        <p:txBody>
          <a:bodyPr wrap="none">
            <a:spAutoFit/>
          </a:bodyPr>
          <a:lstStyle/>
          <a:p>
            <a:pPr algn="ctr" rtl="1"/>
            <a:r>
              <a:rPr lang="x-none" sz="2400" b="1" dirty="0">
                <a:solidFill>
                  <a:schemeClr val="accent3">
                    <a:lumMod val="50000"/>
                  </a:schemeClr>
                </a:solidFill>
                <a:latin typeface="Calibri"/>
                <a:cs typeface="Calibri"/>
              </a:rPr>
              <a:t>أنظمة مفتوحة المصدر</a:t>
            </a:r>
            <a:endParaRPr lang="en-US" sz="2400" b="1" dirty="0">
              <a:solidFill>
                <a:schemeClr val="accent3">
                  <a:lumMod val="50000"/>
                </a:schemeClr>
              </a:solidFill>
              <a:latin typeface="Calibri"/>
              <a:cs typeface="Calibri"/>
            </a:endParaRPr>
          </a:p>
        </p:txBody>
      </p:sp>
      <p:sp>
        <p:nvSpPr>
          <p:cNvPr id="16" name="TextBox 15"/>
          <p:cNvSpPr txBox="1"/>
          <p:nvPr/>
        </p:nvSpPr>
        <p:spPr>
          <a:xfrm>
            <a:off x="755205" y="331515"/>
            <a:ext cx="3080588" cy="400110"/>
          </a:xfrm>
          <a:prstGeom prst="rect">
            <a:avLst/>
          </a:prstGeom>
          <a:noFill/>
        </p:spPr>
        <p:txBody>
          <a:bodyPr wrap="none" rtlCol="0">
            <a:spAutoFit/>
          </a:bodyPr>
          <a:lstStyle/>
          <a:p>
            <a:pPr algn="ctr"/>
            <a:r>
              <a:rPr lang="ar-SA" sz="2000" b="1" dirty="0">
                <a:solidFill>
                  <a:schemeClr val="bg1">
                    <a:lumMod val="75000"/>
                  </a:schemeClr>
                </a:solidFill>
                <a:latin typeface="Calibri"/>
                <a:cs typeface="Calibri"/>
              </a:rPr>
              <a:t>أنظمة إدارة التعلم الالكتروني</a:t>
            </a:r>
            <a:endParaRPr lang="en-US" sz="1600" b="1" dirty="0">
              <a:solidFill>
                <a:schemeClr val="bg1">
                  <a:lumMod val="75000"/>
                </a:schemeClr>
              </a:solidFill>
              <a:latin typeface="Calibri"/>
              <a:cs typeface="Calibri"/>
            </a:endParaRPr>
          </a:p>
        </p:txBody>
      </p:sp>
      <p:grpSp>
        <p:nvGrpSpPr>
          <p:cNvPr id="17" name="Group 9"/>
          <p:cNvGrpSpPr>
            <a:grpSpLocks/>
          </p:cNvGrpSpPr>
          <p:nvPr/>
        </p:nvGrpSpPr>
        <p:grpSpPr bwMode="auto">
          <a:xfrm>
            <a:off x="107504" y="188640"/>
            <a:ext cx="647700" cy="454025"/>
            <a:chOff x="0" y="0"/>
            <a:chExt cx="408" cy="286"/>
          </a:xfrm>
        </p:grpSpPr>
        <p:sp>
          <p:nvSpPr>
            <p:cNvPr id="18"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sp>
          <p:nvSpPr>
            <p:cNvPr id="19"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grpSp>
      <p:sp>
        <p:nvSpPr>
          <p:cNvPr id="20" name="Rectangle 19"/>
          <p:cNvSpPr>
            <a:spLocks/>
          </p:cNvSpPr>
          <p:nvPr/>
        </p:nvSpPr>
        <p:spPr>
          <a:xfrm>
            <a:off x="4590474" y="5597168"/>
            <a:ext cx="2268000" cy="944247"/>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ar-EG" sz="2400" b="1" dirty="0"/>
              <a:t>المناقشات </a:t>
            </a:r>
            <a:endParaRPr lang="en-US" sz="2400" dirty="0"/>
          </a:p>
        </p:txBody>
      </p:sp>
      <p:sp>
        <p:nvSpPr>
          <p:cNvPr id="21" name="Rectangle 20"/>
          <p:cNvSpPr>
            <a:spLocks/>
          </p:cNvSpPr>
          <p:nvPr/>
        </p:nvSpPr>
        <p:spPr>
          <a:xfrm>
            <a:off x="4590474" y="4636641"/>
            <a:ext cx="2268000" cy="94424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2400" b="1" dirty="0"/>
              <a:t>المحادثة بين المجموعات</a:t>
            </a:r>
            <a:endParaRPr lang="en-US" sz="2400" dirty="0"/>
          </a:p>
        </p:txBody>
      </p:sp>
      <p:sp>
        <p:nvSpPr>
          <p:cNvPr id="22" name="Rectangle 21"/>
          <p:cNvSpPr>
            <a:spLocks/>
          </p:cNvSpPr>
          <p:nvPr/>
        </p:nvSpPr>
        <p:spPr>
          <a:xfrm>
            <a:off x="18513" y="5597168"/>
            <a:ext cx="2268000" cy="94424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ar-EG" sz="2400" b="1" dirty="0"/>
              <a:t>البحث </a:t>
            </a:r>
            <a:endParaRPr lang="en-US" dirty="0"/>
          </a:p>
        </p:txBody>
      </p:sp>
      <p:sp>
        <p:nvSpPr>
          <p:cNvPr id="23" name="Rectangle 22"/>
          <p:cNvSpPr>
            <a:spLocks/>
          </p:cNvSpPr>
          <p:nvPr/>
        </p:nvSpPr>
        <p:spPr>
          <a:xfrm>
            <a:off x="3180" y="4636641"/>
            <a:ext cx="2268000" cy="944247"/>
          </a:xfrm>
          <a:prstGeom prst="rect">
            <a:avLst/>
          </a:prstGeom>
          <a:solidFill>
            <a:srgbClr val="A8A9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ar-EG" sz="2400" b="1" dirty="0"/>
              <a:t>تحميل المتعلم للمادة</a:t>
            </a:r>
            <a:endParaRPr lang="en-US" sz="2400" dirty="0"/>
          </a:p>
        </p:txBody>
      </p:sp>
      <p:sp>
        <p:nvSpPr>
          <p:cNvPr id="24" name="Rectangle 23"/>
          <p:cNvSpPr>
            <a:spLocks/>
          </p:cNvSpPr>
          <p:nvPr/>
        </p:nvSpPr>
        <p:spPr>
          <a:xfrm>
            <a:off x="6877206" y="4636642"/>
            <a:ext cx="2268000" cy="1904773"/>
          </a:xfrm>
          <a:prstGeom prst="rect">
            <a:avLst/>
          </a:prstGeom>
          <a:solidFill>
            <a:srgbClr val="A8A9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ar-EG" sz="2400" b="1" dirty="0"/>
              <a:t>إمكانية استخدام بريد الإنترنت</a:t>
            </a:r>
            <a:endParaRPr lang="en-US" sz="2400" dirty="0"/>
          </a:p>
        </p:txBody>
      </p:sp>
      <p:sp>
        <p:nvSpPr>
          <p:cNvPr id="26" name="Rectangle 25"/>
          <p:cNvSpPr>
            <a:spLocks/>
          </p:cNvSpPr>
          <p:nvPr/>
        </p:nvSpPr>
        <p:spPr>
          <a:xfrm>
            <a:off x="2286513" y="4636642"/>
            <a:ext cx="2268000" cy="1904774"/>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ar-EG" sz="2400" b="1" dirty="0"/>
              <a:t>إنشاء تسلسل تعليمي للمحتوى</a:t>
            </a:r>
            <a:endParaRPr lang="en-US" sz="2400" b="1" dirty="0"/>
          </a:p>
        </p:txBody>
      </p:sp>
    </p:spTree>
    <p:custDataLst>
      <p:tags r:id="rId1"/>
    </p:custDataLst>
    <p:extLst>
      <p:ext uri="{BB962C8B-B14F-4D97-AF65-F5344CB8AC3E}">
        <p14:creationId xmlns:p14="http://schemas.microsoft.com/office/powerpoint/2010/main" val="182606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animBg="1"/>
      <p:bldP spid="21" grpId="0" animBg="1"/>
      <p:bldP spid="22" grpId="0" animBg="1"/>
      <p:bldP spid="23" grpId="0" animBg="1"/>
      <p:bldP spid="24" grpId="0" animBg="1"/>
      <p:bldP spid="2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9"/>
          <p:cNvGrpSpPr>
            <a:grpSpLocks/>
          </p:cNvGrpSpPr>
          <p:nvPr/>
        </p:nvGrpSpPr>
        <p:grpSpPr bwMode="auto">
          <a:xfrm>
            <a:off x="107504" y="238671"/>
            <a:ext cx="647700" cy="454025"/>
            <a:chOff x="0" y="0"/>
            <a:chExt cx="408" cy="286"/>
          </a:xfrm>
        </p:grpSpPr>
        <p:sp>
          <p:nvSpPr>
            <p:cNvPr id="6"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endParaRPr lang="en-US">
                <a:latin typeface="Calibri"/>
                <a:cs typeface="Calibri"/>
                <a:sym typeface="宋体" pitchFamily="2" charset="-122"/>
              </a:endParaRPr>
            </a:p>
          </p:txBody>
        </p:sp>
        <p:sp>
          <p:nvSpPr>
            <p:cNvPr id="7"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endParaRPr lang="en-US">
                <a:latin typeface="Calibri"/>
                <a:cs typeface="Calibri"/>
                <a:sym typeface="宋体" pitchFamily="2" charset="-122"/>
              </a:endParaRPr>
            </a:p>
          </p:txBody>
        </p:sp>
      </p:grpSp>
      <p:sp>
        <p:nvSpPr>
          <p:cNvPr id="9" name="Rectangle 8"/>
          <p:cNvSpPr/>
          <p:nvPr/>
        </p:nvSpPr>
        <p:spPr>
          <a:xfrm>
            <a:off x="4786710" y="2826514"/>
            <a:ext cx="4243036" cy="1569660"/>
          </a:xfrm>
          <a:prstGeom prst="rect">
            <a:avLst/>
          </a:prstGeom>
        </p:spPr>
        <p:txBody>
          <a:bodyPr wrap="square">
            <a:spAutoFit/>
          </a:bodyPr>
          <a:lstStyle/>
          <a:p>
            <a:pPr algn="ctr" rtl="1"/>
            <a:r>
              <a:rPr lang="ar-EG" sz="3200" b="1" dirty="0">
                <a:solidFill>
                  <a:schemeClr val="accent3">
                    <a:lumMod val="50000"/>
                  </a:schemeClr>
                </a:solidFill>
                <a:latin typeface="Calibri"/>
                <a:cs typeface="Calibri"/>
              </a:rPr>
              <a:t>أنظمة إدارة التعلم الإلكتروني التجارية </a:t>
            </a:r>
            <a:r>
              <a:rPr lang="en-US" sz="3200" b="1" dirty="0">
                <a:solidFill>
                  <a:schemeClr val="accent3">
                    <a:lumMod val="50000"/>
                  </a:schemeClr>
                </a:solidFill>
                <a:latin typeface="Calibri"/>
                <a:cs typeface="Calibri"/>
              </a:rPr>
              <a:t>Commercial</a:t>
            </a:r>
          </a:p>
          <a:p>
            <a:pPr algn="ctr" rtl="1"/>
            <a:endParaRPr lang="x-none" sz="3200" b="1" dirty="0">
              <a:solidFill>
                <a:schemeClr val="accent3">
                  <a:lumMod val="50000"/>
                </a:schemeClr>
              </a:solidFill>
              <a:latin typeface="Calibri"/>
              <a:cs typeface="Calibri"/>
            </a:endParaRPr>
          </a:p>
        </p:txBody>
      </p:sp>
      <p:pic>
        <p:nvPicPr>
          <p:cNvPr id="11" name="Picture 10"/>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562" y="1889139"/>
            <a:ext cx="4977253" cy="3484077"/>
          </a:xfrm>
          <a:prstGeom prst="rect">
            <a:avLst/>
          </a:prstGeom>
        </p:spPr>
      </p:pic>
      <p:sp>
        <p:nvSpPr>
          <p:cNvPr id="10" name="TextBox 9"/>
          <p:cNvSpPr txBox="1"/>
          <p:nvPr/>
        </p:nvSpPr>
        <p:spPr>
          <a:xfrm>
            <a:off x="799708" y="332656"/>
            <a:ext cx="3659772" cy="461665"/>
          </a:xfrm>
          <a:prstGeom prst="rect">
            <a:avLst/>
          </a:prstGeom>
          <a:noFill/>
        </p:spPr>
        <p:txBody>
          <a:bodyPr wrap="none" rtlCol="0">
            <a:spAutoFit/>
          </a:bodyPr>
          <a:lstStyle/>
          <a:p>
            <a:pPr lvl="0"/>
            <a:r>
              <a:rPr lang="x-none" sz="2400" b="1" dirty="0">
                <a:solidFill>
                  <a:schemeClr val="bg1">
                    <a:lumMod val="75000"/>
                  </a:schemeClr>
                </a:solidFill>
                <a:latin typeface="Calibri"/>
                <a:cs typeface="Calibri"/>
              </a:rPr>
              <a:t>أنظمة إدارة التعلم الالكتروني </a:t>
            </a:r>
            <a:endParaRPr lang="en-US" sz="2400" b="1" dirty="0">
              <a:solidFill>
                <a:schemeClr val="bg1">
                  <a:lumMod val="75000"/>
                </a:schemeClr>
              </a:solidFill>
              <a:latin typeface="Calibri"/>
              <a:cs typeface="Calibri"/>
            </a:endParaRPr>
          </a:p>
        </p:txBody>
      </p:sp>
    </p:spTree>
    <p:custDataLst>
      <p:tags r:id="rId1"/>
    </p:custDataLst>
    <p:extLst>
      <p:ext uri="{BB962C8B-B14F-4D97-AF65-F5344CB8AC3E}">
        <p14:creationId xmlns:p14="http://schemas.microsoft.com/office/powerpoint/2010/main" val="3673930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52" y="204320"/>
            <a:ext cx="9071992" cy="617205"/>
          </a:xfrm>
          <a:prstGeom prst="rect">
            <a:avLst/>
          </a:prstGeom>
          <a:solidFill>
            <a:schemeClr val="accent5">
              <a:alpha val="43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99708" y="282625"/>
            <a:ext cx="2247514" cy="461665"/>
          </a:xfrm>
          <a:prstGeom prst="rect">
            <a:avLst/>
          </a:prstGeom>
          <a:noFill/>
        </p:spPr>
        <p:txBody>
          <a:bodyPr wrap="none" rtlCol="0">
            <a:spAutoFit/>
          </a:bodyPr>
          <a:lstStyle/>
          <a:p>
            <a:r>
              <a:rPr lang="x-none" sz="2400" b="1" dirty="0">
                <a:solidFill>
                  <a:schemeClr val="bg1">
                    <a:lumMod val="75000"/>
                  </a:schemeClr>
                </a:solidFill>
                <a:latin typeface="Calibri"/>
                <a:cs typeface="Calibri"/>
              </a:rPr>
              <a:t>التعلم الالكتروني</a:t>
            </a:r>
            <a:endParaRPr lang="en-US" b="1" dirty="0">
              <a:solidFill>
                <a:schemeClr val="bg1">
                  <a:lumMod val="75000"/>
                </a:schemeClr>
              </a:solidFill>
              <a:latin typeface="Calibri"/>
              <a:cs typeface="Calibri"/>
            </a:endParaRPr>
          </a:p>
        </p:txBody>
      </p:sp>
      <p:grpSp>
        <p:nvGrpSpPr>
          <p:cNvPr id="6" name="Group 9"/>
          <p:cNvGrpSpPr>
            <a:grpSpLocks/>
          </p:cNvGrpSpPr>
          <p:nvPr/>
        </p:nvGrpSpPr>
        <p:grpSpPr bwMode="auto">
          <a:xfrm>
            <a:off x="107504" y="188640"/>
            <a:ext cx="647700" cy="454025"/>
            <a:chOff x="0" y="0"/>
            <a:chExt cx="408" cy="286"/>
          </a:xfrm>
        </p:grpSpPr>
        <p:sp>
          <p:nvSpPr>
            <p:cNvPr id="7"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endParaRPr lang="en-US">
                <a:latin typeface="Calibri"/>
                <a:cs typeface="Calibri"/>
                <a:sym typeface="宋体" pitchFamily="2" charset="-122"/>
              </a:endParaRPr>
            </a:p>
          </p:txBody>
        </p:sp>
        <p:sp>
          <p:nvSpPr>
            <p:cNvPr id="8"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endParaRPr lang="en-US">
                <a:latin typeface="Calibri"/>
                <a:cs typeface="Calibri"/>
                <a:sym typeface="宋体" pitchFamily="2" charset="-122"/>
              </a:endParaRPr>
            </a:p>
          </p:txBody>
        </p:sp>
      </p:grpSp>
      <p:sp>
        <p:nvSpPr>
          <p:cNvPr id="9" name="TextBox 8"/>
          <p:cNvSpPr txBox="1"/>
          <p:nvPr/>
        </p:nvSpPr>
        <p:spPr>
          <a:xfrm>
            <a:off x="4947321" y="282625"/>
            <a:ext cx="4047903" cy="461665"/>
          </a:xfrm>
          <a:prstGeom prst="rect">
            <a:avLst/>
          </a:prstGeom>
          <a:noFill/>
        </p:spPr>
        <p:txBody>
          <a:bodyPr wrap="none" rtlCol="0">
            <a:spAutoFit/>
          </a:bodyPr>
          <a:lstStyle/>
          <a:p>
            <a:pPr algn="ctr"/>
            <a:r>
              <a:rPr lang="ar-SA" sz="2400" b="1" dirty="0">
                <a:solidFill>
                  <a:schemeClr val="tx2">
                    <a:lumMod val="75000"/>
                  </a:schemeClr>
                </a:solidFill>
                <a:latin typeface="Calibri"/>
                <a:cs typeface="Calibri"/>
              </a:rPr>
              <a:t>نشأة التعلم الالكتروني والتعليم عن بعد </a:t>
            </a:r>
            <a:endParaRPr lang="en-US" b="1" dirty="0">
              <a:solidFill>
                <a:schemeClr val="tx2">
                  <a:lumMod val="75000"/>
                </a:schemeClr>
              </a:solidFill>
              <a:latin typeface="Calibri"/>
              <a:cs typeface="Calibri"/>
            </a:endParaRPr>
          </a:p>
        </p:txBody>
      </p:sp>
      <p:cxnSp>
        <p:nvCxnSpPr>
          <p:cNvPr id="11" name="Straight Arrow Connector 10"/>
          <p:cNvCxnSpPr/>
          <p:nvPr/>
        </p:nvCxnSpPr>
        <p:spPr>
          <a:xfrm flipH="1">
            <a:off x="260917" y="3862789"/>
            <a:ext cx="8784976" cy="0"/>
          </a:xfrm>
          <a:prstGeom prst="straightConnector1">
            <a:avLst/>
          </a:prstGeom>
          <a:ln>
            <a:solidFill>
              <a:srgbClr val="E8CD28"/>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677741" y="3790781"/>
            <a:ext cx="0" cy="144016"/>
          </a:xfrm>
          <a:prstGeom prst="line">
            <a:avLst/>
          </a:prstGeom>
          <a:ln>
            <a:solidFill>
              <a:srgbClr val="33B39B"/>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021557" y="3790781"/>
            <a:ext cx="0" cy="144016"/>
          </a:xfrm>
          <a:prstGeom prst="line">
            <a:avLst/>
          </a:prstGeom>
          <a:ln>
            <a:solidFill>
              <a:srgbClr val="33B39B"/>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7577467" y="2255454"/>
            <a:ext cx="1512168" cy="646331"/>
          </a:xfrm>
          <a:prstGeom prst="rect">
            <a:avLst/>
          </a:prstGeom>
        </p:spPr>
        <p:txBody>
          <a:bodyPr wrap="square">
            <a:spAutoFit/>
          </a:bodyPr>
          <a:lstStyle/>
          <a:p>
            <a:pPr algn="ctr" rtl="1"/>
            <a:r>
              <a:rPr lang="ar-SA" b="1" dirty="0">
                <a:solidFill>
                  <a:schemeClr val="bg1">
                    <a:lumMod val="50000"/>
                  </a:schemeClr>
                </a:solidFill>
              </a:rPr>
              <a:t>أختلف في بدايات </a:t>
            </a:r>
          </a:p>
          <a:p>
            <a:pPr algn="ctr" rtl="1"/>
            <a:r>
              <a:rPr lang="ar-SA" b="1" dirty="0">
                <a:solidFill>
                  <a:srgbClr val="FF0000"/>
                </a:solidFill>
              </a:rPr>
              <a:t>التعلم الإلكتروني</a:t>
            </a:r>
            <a:endParaRPr lang="en-US" b="1" dirty="0">
              <a:solidFill>
                <a:srgbClr val="FF0000"/>
              </a:solidFill>
            </a:endParaRPr>
          </a:p>
        </p:txBody>
      </p:sp>
      <p:sp>
        <p:nvSpPr>
          <p:cNvPr id="16" name="Rectangle 15"/>
          <p:cNvSpPr/>
          <p:nvPr/>
        </p:nvSpPr>
        <p:spPr>
          <a:xfrm>
            <a:off x="5234730" y="2108462"/>
            <a:ext cx="2118911" cy="1477328"/>
          </a:xfrm>
          <a:prstGeom prst="rect">
            <a:avLst/>
          </a:prstGeom>
        </p:spPr>
        <p:txBody>
          <a:bodyPr wrap="square">
            <a:spAutoFit/>
          </a:bodyPr>
          <a:lstStyle/>
          <a:p>
            <a:pPr lvl="0" algn="ctr" rtl="1"/>
            <a:r>
              <a:rPr lang="ar-SA" b="1" dirty="0">
                <a:solidFill>
                  <a:prstClr val="white">
                    <a:lumMod val="50000"/>
                  </a:prstClr>
                </a:solidFill>
              </a:rPr>
              <a:t>بداية</a:t>
            </a:r>
            <a:r>
              <a:rPr lang="x-none" b="1">
                <a:solidFill>
                  <a:prstClr val="white">
                    <a:lumMod val="50000"/>
                  </a:prstClr>
                </a:solidFill>
              </a:rPr>
              <a:t> قرنوه بالتعلم المعتمد على الآلات</a:t>
            </a:r>
            <a:endParaRPr lang="en-US" b="1" dirty="0">
              <a:solidFill>
                <a:prstClr val="white">
                  <a:lumMod val="50000"/>
                </a:prstClr>
              </a:solidFill>
            </a:endParaRPr>
          </a:p>
          <a:p>
            <a:pPr lvl="0" algn="ctr"/>
            <a:r>
              <a:rPr lang="x-none" b="1">
                <a:solidFill>
                  <a:schemeClr val="bg1">
                    <a:lumMod val="50000"/>
                  </a:schemeClr>
                </a:solidFill>
              </a:rPr>
              <a:t>أول آلة للاختبارات</a:t>
            </a:r>
            <a:r>
              <a:rPr lang="ar-SA" b="1" dirty="0">
                <a:solidFill>
                  <a:schemeClr val="bg1">
                    <a:lumMod val="50000"/>
                  </a:schemeClr>
                </a:solidFill>
              </a:rPr>
              <a:t> </a:t>
            </a:r>
            <a:r>
              <a:rPr lang="x-none" b="1">
                <a:solidFill>
                  <a:prstClr val="white">
                    <a:lumMod val="50000"/>
                  </a:prstClr>
                </a:solidFill>
              </a:rPr>
              <a:t>آلة بريسي </a:t>
            </a:r>
            <a:r>
              <a:rPr lang="ar-SA" b="1" dirty="0">
                <a:solidFill>
                  <a:schemeClr val="bg1">
                    <a:lumMod val="50000"/>
                  </a:schemeClr>
                </a:solidFill>
              </a:rPr>
              <a:t>ظهرت</a:t>
            </a:r>
            <a:r>
              <a:rPr lang="x-none" b="1">
                <a:solidFill>
                  <a:schemeClr val="bg1">
                    <a:lumMod val="50000"/>
                  </a:schemeClr>
                </a:solidFill>
              </a:rPr>
              <a:t> في جامعة أوهايو</a:t>
            </a:r>
            <a:r>
              <a:rPr lang="ar-SA" b="1" dirty="0">
                <a:solidFill>
                  <a:schemeClr val="bg1">
                    <a:lumMod val="50000"/>
                  </a:schemeClr>
                </a:solidFill>
              </a:rPr>
              <a:t>  </a:t>
            </a:r>
            <a:endParaRPr lang="en-US" b="1" dirty="0">
              <a:solidFill>
                <a:schemeClr val="bg1">
                  <a:lumMod val="50000"/>
                </a:schemeClr>
              </a:solidFill>
            </a:endParaRPr>
          </a:p>
        </p:txBody>
      </p:sp>
      <p:sp>
        <p:nvSpPr>
          <p:cNvPr id="17" name="Rectangle 16"/>
          <p:cNvSpPr/>
          <p:nvPr/>
        </p:nvSpPr>
        <p:spPr>
          <a:xfrm>
            <a:off x="2949322" y="2207564"/>
            <a:ext cx="1530424" cy="1477328"/>
          </a:xfrm>
          <a:prstGeom prst="rect">
            <a:avLst/>
          </a:prstGeom>
        </p:spPr>
        <p:txBody>
          <a:bodyPr wrap="square">
            <a:spAutoFit/>
          </a:bodyPr>
          <a:lstStyle/>
          <a:p>
            <a:pPr algn="ctr"/>
            <a:r>
              <a:rPr lang="x-none" b="1" dirty="0">
                <a:solidFill>
                  <a:schemeClr val="bg1">
                    <a:lumMod val="50000"/>
                  </a:schemeClr>
                </a:solidFill>
              </a:rPr>
              <a:t>أول آلة للتدريس </a:t>
            </a:r>
            <a:r>
              <a:rPr lang="ar-SA" b="1" dirty="0">
                <a:solidFill>
                  <a:schemeClr val="bg1">
                    <a:lumMod val="50000"/>
                  </a:schemeClr>
                </a:solidFill>
              </a:rPr>
              <a:t>طهرت </a:t>
            </a:r>
            <a:r>
              <a:rPr lang="x-none" b="1" dirty="0">
                <a:solidFill>
                  <a:schemeClr val="bg1">
                    <a:lumMod val="50000"/>
                  </a:schemeClr>
                </a:solidFill>
              </a:rPr>
              <a:t>على يد سكنر وسميت ماكينة </a:t>
            </a:r>
            <a:r>
              <a:rPr lang="x-none" b="1">
                <a:solidFill>
                  <a:schemeClr val="bg1">
                    <a:lumMod val="50000"/>
                  </a:schemeClr>
                </a:solidFill>
              </a:rPr>
              <a:t>التدريس والاختبارات</a:t>
            </a:r>
            <a:endParaRPr lang="en-US" b="1" dirty="0">
              <a:solidFill>
                <a:schemeClr val="bg1">
                  <a:lumMod val="50000"/>
                </a:schemeClr>
              </a:solidFill>
            </a:endParaRPr>
          </a:p>
        </p:txBody>
      </p:sp>
      <p:sp>
        <p:nvSpPr>
          <p:cNvPr id="18" name="Rectangle 17"/>
          <p:cNvSpPr/>
          <p:nvPr/>
        </p:nvSpPr>
        <p:spPr>
          <a:xfrm>
            <a:off x="5665407" y="1558533"/>
            <a:ext cx="1018227" cy="584776"/>
          </a:xfrm>
          <a:prstGeom prst="rect">
            <a:avLst/>
          </a:prstGeom>
        </p:spPr>
        <p:txBody>
          <a:bodyPr wrap="none">
            <a:spAutoFit/>
          </a:bodyPr>
          <a:lstStyle/>
          <a:p>
            <a:r>
              <a:rPr lang="x-none" sz="3200" b="1" dirty="0">
                <a:solidFill>
                  <a:srgbClr val="BB456F"/>
                </a:solidFill>
              </a:rPr>
              <a:t>1924 </a:t>
            </a:r>
            <a:endParaRPr lang="en-US" sz="3200" b="1" dirty="0">
              <a:solidFill>
                <a:srgbClr val="BB456F"/>
              </a:solidFill>
            </a:endParaRPr>
          </a:p>
        </p:txBody>
      </p:sp>
      <p:sp>
        <p:nvSpPr>
          <p:cNvPr id="20" name="Rectangle 19"/>
          <p:cNvSpPr/>
          <p:nvPr/>
        </p:nvSpPr>
        <p:spPr>
          <a:xfrm>
            <a:off x="3120506" y="1448346"/>
            <a:ext cx="1018227" cy="646331"/>
          </a:xfrm>
          <a:prstGeom prst="rect">
            <a:avLst/>
          </a:prstGeom>
        </p:spPr>
        <p:txBody>
          <a:bodyPr wrap="none">
            <a:spAutoFit/>
          </a:bodyPr>
          <a:lstStyle/>
          <a:p>
            <a:r>
              <a:rPr lang="x-none" sz="3200" b="1" dirty="0">
                <a:solidFill>
                  <a:srgbClr val="BB456F"/>
                </a:solidFill>
              </a:rPr>
              <a:t>1954</a:t>
            </a:r>
            <a:r>
              <a:rPr lang="ar-SA" sz="3600" b="1" dirty="0">
                <a:solidFill>
                  <a:srgbClr val="BB456F"/>
                </a:solidFill>
              </a:rPr>
              <a:t> </a:t>
            </a:r>
            <a:endParaRPr lang="en-US" sz="3600" b="1" dirty="0">
              <a:solidFill>
                <a:srgbClr val="BB456F"/>
              </a:solidFill>
            </a:endParaRPr>
          </a:p>
        </p:txBody>
      </p:sp>
      <p:cxnSp>
        <p:nvCxnSpPr>
          <p:cNvPr id="21" name="Straight Connector 20"/>
          <p:cNvCxnSpPr/>
          <p:nvPr/>
        </p:nvCxnSpPr>
        <p:spPr>
          <a:xfrm>
            <a:off x="4581397" y="3790781"/>
            <a:ext cx="0" cy="144016"/>
          </a:xfrm>
          <a:prstGeom prst="line">
            <a:avLst/>
          </a:prstGeom>
          <a:ln>
            <a:solidFill>
              <a:srgbClr val="33B39B"/>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997221" y="3790781"/>
            <a:ext cx="0" cy="144016"/>
          </a:xfrm>
          <a:prstGeom prst="line">
            <a:avLst/>
          </a:prstGeom>
          <a:ln>
            <a:solidFill>
              <a:srgbClr val="33B39B"/>
            </a:solidFill>
          </a:ln>
          <a:effectLst/>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5234731" y="3862789"/>
            <a:ext cx="2424022" cy="1754326"/>
          </a:xfrm>
          <a:prstGeom prst="rect">
            <a:avLst/>
          </a:prstGeom>
        </p:spPr>
        <p:txBody>
          <a:bodyPr wrap="square">
            <a:spAutoFit/>
          </a:bodyPr>
          <a:lstStyle/>
          <a:p>
            <a:pPr algn="ctr"/>
            <a:r>
              <a:rPr lang="x-none" b="1">
                <a:solidFill>
                  <a:schemeClr val="bg1">
                    <a:lumMod val="50000"/>
                  </a:schemeClr>
                </a:solidFill>
              </a:rPr>
              <a:t>ظهر </a:t>
            </a:r>
            <a:r>
              <a:rPr lang="ar-SA" b="1" dirty="0">
                <a:solidFill>
                  <a:schemeClr val="bg1">
                    <a:lumMod val="50000"/>
                  </a:schemeClr>
                </a:solidFill>
              </a:rPr>
              <a:t>المصطلح </a:t>
            </a:r>
            <a:r>
              <a:rPr lang="x-none" b="1">
                <a:solidFill>
                  <a:schemeClr val="bg1">
                    <a:lumMod val="50000"/>
                  </a:schemeClr>
                </a:solidFill>
              </a:rPr>
              <a:t>مع </a:t>
            </a:r>
            <a:r>
              <a:rPr lang="x-none" b="1" dirty="0">
                <a:solidFill>
                  <a:schemeClr val="bg1">
                    <a:lumMod val="50000"/>
                  </a:schemeClr>
                </a:solidFill>
              </a:rPr>
              <a:t>تحول آلات التعلم إلى </a:t>
            </a:r>
            <a:r>
              <a:rPr lang="x-none" b="1">
                <a:solidFill>
                  <a:schemeClr val="bg1">
                    <a:lumMod val="50000"/>
                  </a:schemeClr>
                </a:solidFill>
              </a:rPr>
              <a:t>استخدام الدوائر </a:t>
            </a:r>
            <a:endParaRPr lang="ar-SA" b="1" dirty="0">
              <a:solidFill>
                <a:schemeClr val="bg1">
                  <a:lumMod val="50000"/>
                </a:schemeClr>
              </a:solidFill>
            </a:endParaRPr>
          </a:p>
          <a:p>
            <a:pPr algn="ctr"/>
            <a:r>
              <a:rPr lang="x-none" b="1">
                <a:solidFill>
                  <a:schemeClr val="bg1">
                    <a:lumMod val="50000"/>
                  </a:schemeClr>
                </a:solidFill>
              </a:rPr>
              <a:t>الإلكترونية</a:t>
            </a:r>
            <a:endParaRPr lang="ar-SA" b="1" dirty="0">
              <a:solidFill>
                <a:schemeClr val="bg1">
                  <a:lumMod val="50000"/>
                </a:schemeClr>
              </a:solidFill>
            </a:endParaRPr>
          </a:p>
          <a:p>
            <a:pPr algn="ctr"/>
            <a:r>
              <a:rPr lang="ar-SA" b="1" dirty="0">
                <a:solidFill>
                  <a:schemeClr val="bg1">
                    <a:lumMod val="50000"/>
                  </a:schemeClr>
                </a:solidFill>
              </a:rPr>
              <a:t>إلا أنه لم ينتشر إلا مع </a:t>
            </a:r>
            <a:r>
              <a:rPr lang="ar-SA" b="1" dirty="0">
                <a:solidFill>
                  <a:srgbClr val="C00000"/>
                </a:solidFill>
              </a:rPr>
              <a:t>بداية الثمانيات </a:t>
            </a:r>
            <a:r>
              <a:rPr lang="ar-SA" b="1" dirty="0">
                <a:solidFill>
                  <a:srgbClr val="00B050"/>
                </a:solidFill>
              </a:rPr>
              <a:t>مع انتشار الكمبيوتر الشخصي</a:t>
            </a:r>
            <a:r>
              <a:rPr lang="x-none" b="1">
                <a:solidFill>
                  <a:srgbClr val="00B050"/>
                </a:solidFill>
              </a:rPr>
              <a:t> </a:t>
            </a:r>
            <a:endParaRPr lang="en-US" b="1" dirty="0">
              <a:solidFill>
                <a:srgbClr val="00B050"/>
              </a:solidFill>
            </a:endParaRPr>
          </a:p>
        </p:txBody>
      </p:sp>
      <p:sp>
        <p:nvSpPr>
          <p:cNvPr id="27" name="Rectangle 26"/>
          <p:cNvSpPr/>
          <p:nvPr/>
        </p:nvSpPr>
        <p:spPr>
          <a:xfrm>
            <a:off x="1180618" y="3994835"/>
            <a:ext cx="1758984" cy="2031325"/>
          </a:xfrm>
          <a:prstGeom prst="rect">
            <a:avLst/>
          </a:prstGeom>
        </p:spPr>
        <p:txBody>
          <a:bodyPr wrap="square">
            <a:spAutoFit/>
          </a:bodyPr>
          <a:lstStyle/>
          <a:p>
            <a:pPr algn="ctr"/>
            <a:r>
              <a:rPr lang="ar-SA" b="1" dirty="0">
                <a:solidFill>
                  <a:srgbClr val="FF0000"/>
                </a:solidFill>
              </a:rPr>
              <a:t>بداية التعلم عن بعد </a:t>
            </a:r>
            <a:r>
              <a:rPr lang="ar-SA" b="1" dirty="0">
                <a:solidFill>
                  <a:schemeClr val="bg1">
                    <a:lumMod val="50000"/>
                  </a:schemeClr>
                </a:solidFill>
              </a:rPr>
              <a:t>تج</a:t>
            </a:r>
            <a:r>
              <a:rPr lang="x-none" b="1">
                <a:solidFill>
                  <a:schemeClr val="bg1">
                    <a:lumMod val="50000"/>
                  </a:schemeClr>
                </a:solidFill>
              </a:rPr>
              <a:t>ربة إسحاق </a:t>
            </a:r>
            <a:r>
              <a:rPr lang="x-none" b="1" dirty="0">
                <a:solidFill>
                  <a:schemeClr val="bg1">
                    <a:lumMod val="50000"/>
                  </a:schemeClr>
                </a:solidFill>
              </a:rPr>
              <a:t>بتمان في تعليم الكتابة </a:t>
            </a:r>
            <a:r>
              <a:rPr lang="x-none" b="1">
                <a:solidFill>
                  <a:schemeClr val="bg1">
                    <a:lumMod val="50000"/>
                  </a:schemeClr>
                </a:solidFill>
              </a:rPr>
              <a:t>الاختزالية عن طريق إرسال </a:t>
            </a:r>
            <a:r>
              <a:rPr lang="x-none" b="1" dirty="0">
                <a:solidFill>
                  <a:schemeClr val="bg1">
                    <a:lumMod val="50000"/>
                  </a:schemeClr>
                </a:solidFill>
              </a:rPr>
              <a:t>المحتوى التعليمي </a:t>
            </a:r>
            <a:r>
              <a:rPr lang="ar-SA" b="1" dirty="0">
                <a:solidFill>
                  <a:schemeClr val="bg1">
                    <a:lumMod val="50000"/>
                  </a:schemeClr>
                </a:solidFill>
              </a:rPr>
              <a:t>للطلاب </a:t>
            </a:r>
            <a:r>
              <a:rPr lang="x-none" b="1" dirty="0">
                <a:solidFill>
                  <a:schemeClr val="bg1">
                    <a:lumMod val="50000"/>
                  </a:schemeClr>
                </a:solidFill>
              </a:rPr>
              <a:t>عن طريق البريد</a:t>
            </a:r>
            <a:endParaRPr lang="en-US" b="1" dirty="0">
              <a:solidFill>
                <a:schemeClr val="bg1">
                  <a:lumMod val="50000"/>
                </a:schemeClr>
              </a:solidFill>
            </a:endParaRPr>
          </a:p>
        </p:txBody>
      </p:sp>
      <p:sp>
        <p:nvSpPr>
          <p:cNvPr id="28" name="Rectangle 27"/>
          <p:cNvSpPr/>
          <p:nvPr/>
        </p:nvSpPr>
        <p:spPr>
          <a:xfrm>
            <a:off x="1568311" y="6003933"/>
            <a:ext cx="1016624" cy="584776"/>
          </a:xfrm>
          <a:prstGeom prst="rect">
            <a:avLst/>
          </a:prstGeom>
        </p:spPr>
        <p:txBody>
          <a:bodyPr wrap="none">
            <a:spAutoFit/>
          </a:bodyPr>
          <a:lstStyle/>
          <a:p>
            <a:r>
              <a:rPr lang="x-none" sz="3200" b="1" dirty="0">
                <a:solidFill>
                  <a:srgbClr val="BB456F"/>
                </a:solidFill>
              </a:rPr>
              <a:t>1840 </a:t>
            </a:r>
            <a:endParaRPr lang="en-US" sz="3600" b="1" dirty="0">
              <a:solidFill>
                <a:srgbClr val="BB456F"/>
              </a:solidFill>
            </a:endParaRPr>
          </a:p>
        </p:txBody>
      </p:sp>
      <p:cxnSp>
        <p:nvCxnSpPr>
          <p:cNvPr id="30" name="Straight Connector 29"/>
          <p:cNvCxnSpPr/>
          <p:nvPr/>
        </p:nvCxnSpPr>
        <p:spPr>
          <a:xfrm>
            <a:off x="1629069" y="3790781"/>
            <a:ext cx="0" cy="144016"/>
          </a:xfrm>
          <a:prstGeom prst="line">
            <a:avLst/>
          </a:prstGeom>
          <a:ln>
            <a:solidFill>
              <a:srgbClr val="33B39B"/>
            </a:solidFill>
          </a:ln>
          <a:effectLst/>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1048720" y="1584241"/>
            <a:ext cx="1016624" cy="584776"/>
          </a:xfrm>
          <a:prstGeom prst="rect">
            <a:avLst/>
          </a:prstGeom>
        </p:spPr>
        <p:txBody>
          <a:bodyPr wrap="none">
            <a:spAutoFit/>
          </a:bodyPr>
          <a:lstStyle/>
          <a:p>
            <a:r>
              <a:rPr lang="x-none" sz="3200" b="1" dirty="0">
                <a:solidFill>
                  <a:srgbClr val="BB456F"/>
                </a:solidFill>
              </a:rPr>
              <a:t>1960 </a:t>
            </a:r>
            <a:endParaRPr lang="en-US" sz="3200" b="1" dirty="0">
              <a:solidFill>
                <a:srgbClr val="BB456F"/>
              </a:solidFill>
            </a:endParaRPr>
          </a:p>
        </p:txBody>
      </p:sp>
      <p:sp>
        <p:nvSpPr>
          <p:cNvPr id="32" name="Rectangle 31"/>
          <p:cNvSpPr/>
          <p:nvPr/>
        </p:nvSpPr>
        <p:spPr>
          <a:xfrm>
            <a:off x="795413" y="2216439"/>
            <a:ext cx="1656184" cy="1477328"/>
          </a:xfrm>
          <a:prstGeom prst="rect">
            <a:avLst/>
          </a:prstGeom>
        </p:spPr>
        <p:txBody>
          <a:bodyPr wrap="square">
            <a:spAutoFit/>
          </a:bodyPr>
          <a:lstStyle/>
          <a:p>
            <a:pPr algn="ctr"/>
            <a:r>
              <a:rPr lang="x-none" b="1">
                <a:solidFill>
                  <a:schemeClr val="bg1">
                    <a:lumMod val="50000"/>
                  </a:schemeClr>
                </a:solidFill>
              </a:rPr>
              <a:t>ارتبط </a:t>
            </a:r>
            <a:r>
              <a:rPr lang="ar-SA" b="1" dirty="0">
                <a:solidFill>
                  <a:schemeClr val="bg1">
                    <a:lumMod val="50000"/>
                  </a:schemeClr>
                </a:solidFill>
              </a:rPr>
              <a:t>المصطلح</a:t>
            </a:r>
            <a:r>
              <a:rPr lang="x-none" b="1">
                <a:solidFill>
                  <a:schemeClr val="bg1">
                    <a:lumMod val="50000"/>
                  </a:schemeClr>
                </a:solidFill>
              </a:rPr>
              <a:t> بأنظمة التعلم </a:t>
            </a:r>
            <a:r>
              <a:rPr lang="x-none" b="1" dirty="0">
                <a:solidFill>
                  <a:schemeClr val="bg1">
                    <a:lumMod val="50000"/>
                  </a:schemeClr>
                </a:solidFill>
              </a:rPr>
              <a:t>المعتمدة على </a:t>
            </a:r>
            <a:r>
              <a:rPr lang="x-none" b="1">
                <a:solidFill>
                  <a:schemeClr val="bg1">
                    <a:lumMod val="50000"/>
                  </a:schemeClr>
                </a:solidFill>
              </a:rPr>
              <a:t>الكمبيوتر أولها نظام </a:t>
            </a:r>
            <a:r>
              <a:rPr lang="en-US" b="1" dirty="0">
                <a:solidFill>
                  <a:schemeClr val="bg1">
                    <a:lumMod val="50000"/>
                  </a:schemeClr>
                </a:solidFill>
              </a:rPr>
              <a:t>PLATO</a:t>
            </a:r>
          </a:p>
        </p:txBody>
      </p:sp>
    </p:spTree>
    <p:extLst>
      <p:ext uri="{BB962C8B-B14F-4D97-AF65-F5344CB8AC3E}">
        <p14:creationId xmlns:p14="http://schemas.microsoft.com/office/powerpoint/2010/main" val="34467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1099"/>
                                          </p:stCondLst>
                                        </p:cTn>
                                        <p:tgtEl>
                                          <p:spTgt spid="11"/>
                                        </p:tgtEl>
                                        <p:attrNameLst>
                                          <p:attrName>style.visibility</p:attrName>
                                        </p:attrNameLst>
                                      </p:cBhvr>
                                      <p:to>
                                        <p:strVal val="visible"/>
                                      </p:to>
                                    </p:set>
                                  </p:childTnLst>
                                </p:cTn>
                              </p:par>
                            </p:childTnLst>
                          </p:cTn>
                        </p:par>
                        <p:par>
                          <p:cTn id="11" fill="hold">
                            <p:stCondLst>
                              <p:cond delay="2100"/>
                            </p:stCondLst>
                            <p:childTnLst>
                              <p:par>
                                <p:cTn id="12" presetID="1" presetClass="entr" presetSubtype="0" fill="hold" grpId="0" nodeType="afterEffect">
                                  <p:stCondLst>
                                    <p:cond delay="0"/>
                                  </p:stCondLst>
                                  <p:childTnLst>
                                    <p:set>
                                      <p:cBhvr>
                                        <p:cTn id="13" dur="1" fill="hold">
                                          <p:stCondLst>
                                            <p:cond delay="1099"/>
                                          </p:stCondLst>
                                        </p:cTn>
                                        <p:tgtEl>
                                          <p:spTgt spid="15"/>
                                        </p:tgtEl>
                                        <p:attrNameLst>
                                          <p:attrName>style.visibility</p:attrName>
                                        </p:attrNameLst>
                                      </p:cBhvr>
                                      <p:to>
                                        <p:strVal val="visible"/>
                                      </p:to>
                                    </p:set>
                                  </p:childTnLst>
                                </p:cTn>
                              </p:par>
                            </p:childTnLst>
                          </p:cTn>
                        </p:par>
                        <p:par>
                          <p:cTn id="14" fill="hold">
                            <p:stCondLst>
                              <p:cond delay="3200"/>
                            </p:stCondLst>
                            <p:childTnLst>
                              <p:par>
                                <p:cTn id="15" presetID="1" presetClass="entr" presetSubtype="0" fill="hold" nodeType="afterEffect">
                                  <p:stCondLst>
                                    <p:cond delay="0"/>
                                  </p:stCondLst>
                                  <p:childTnLst>
                                    <p:set>
                                      <p:cBhvr>
                                        <p:cTn id="16" dur="1" fill="hold">
                                          <p:stCondLst>
                                            <p:cond delay="1099"/>
                                          </p:stCondLst>
                                        </p:cTn>
                                        <p:tgtEl>
                                          <p:spTgt spid="13"/>
                                        </p:tgtEl>
                                        <p:attrNameLst>
                                          <p:attrName>style.visibility</p:attrName>
                                        </p:attrNameLst>
                                      </p:cBhvr>
                                      <p:to>
                                        <p:strVal val="visible"/>
                                      </p:to>
                                    </p:set>
                                  </p:childTnLst>
                                </p:cTn>
                              </p:par>
                            </p:childTnLst>
                          </p:cTn>
                        </p:par>
                        <p:par>
                          <p:cTn id="17" fill="hold">
                            <p:stCondLst>
                              <p:cond delay="4300"/>
                            </p:stCondLst>
                            <p:childTnLst>
                              <p:par>
                                <p:cTn id="18" presetID="1" presetClass="entr" presetSubtype="0" fill="hold" grpId="0" nodeType="afterEffect">
                                  <p:stCondLst>
                                    <p:cond delay="0"/>
                                  </p:stCondLst>
                                  <p:childTnLst>
                                    <p:set>
                                      <p:cBhvr>
                                        <p:cTn id="19" dur="1" fill="hold">
                                          <p:stCondLst>
                                            <p:cond delay="1099"/>
                                          </p:stCondLst>
                                        </p:cTn>
                                        <p:tgtEl>
                                          <p:spTgt spid="16"/>
                                        </p:tgtEl>
                                        <p:attrNameLst>
                                          <p:attrName>style.visibility</p:attrName>
                                        </p:attrNameLst>
                                      </p:cBhvr>
                                      <p:to>
                                        <p:strVal val="visible"/>
                                      </p:to>
                                    </p:set>
                                  </p:childTnLst>
                                </p:cTn>
                              </p:par>
                            </p:childTnLst>
                          </p:cTn>
                        </p:par>
                        <p:par>
                          <p:cTn id="20" fill="hold">
                            <p:stCondLst>
                              <p:cond delay="5400"/>
                            </p:stCondLst>
                            <p:childTnLst>
                              <p:par>
                                <p:cTn id="21" presetID="1" presetClass="entr" presetSubtype="0" fill="hold" grpId="0" nodeType="afterEffect">
                                  <p:stCondLst>
                                    <p:cond delay="0"/>
                                  </p:stCondLst>
                                  <p:childTnLst>
                                    <p:set>
                                      <p:cBhvr>
                                        <p:cTn id="22" dur="1" fill="hold">
                                          <p:stCondLst>
                                            <p:cond delay="1099"/>
                                          </p:stCondLst>
                                        </p:cTn>
                                        <p:tgtEl>
                                          <p:spTgt spid="18"/>
                                        </p:tgtEl>
                                        <p:attrNameLst>
                                          <p:attrName>style.visibility</p:attrName>
                                        </p:attrNameLst>
                                      </p:cBhvr>
                                      <p:to>
                                        <p:strVal val="visible"/>
                                      </p:to>
                                    </p:set>
                                  </p:childTnLst>
                                </p:cTn>
                              </p:par>
                            </p:childTnLst>
                          </p:cTn>
                        </p:par>
                        <p:par>
                          <p:cTn id="23" fill="hold">
                            <p:stCondLst>
                              <p:cond delay="6500"/>
                            </p:stCondLst>
                            <p:childTnLst>
                              <p:par>
                                <p:cTn id="24" presetID="1" presetClass="entr" presetSubtype="0" fill="hold" nodeType="afterEffect">
                                  <p:stCondLst>
                                    <p:cond delay="0"/>
                                  </p:stCondLst>
                                  <p:childTnLst>
                                    <p:set>
                                      <p:cBhvr>
                                        <p:cTn id="25" dur="1" fill="hold">
                                          <p:stCondLst>
                                            <p:cond delay="1099"/>
                                          </p:stCondLst>
                                        </p:cTn>
                                        <p:tgtEl>
                                          <p:spTgt spid="14"/>
                                        </p:tgtEl>
                                        <p:attrNameLst>
                                          <p:attrName>style.visibility</p:attrName>
                                        </p:attrNameLst>
                                      </p:cBhvr>
                                      <p:to>
                                        <p:strVal val="visible"/>
                                      </p:to>
                                    </p:set>
                                  </p:childTnLst>
                                </p:cTn>
                              </p:par>
                            </p:childTnLst>
                          </p:cTn>
                        </p:par>
                        <p:par>
                          <p:cTn id="26" fill="hold">
                            <p:stCondLst>
                              <p:cond delay="7600"/>
                            </p:stCondLst>
                            <p:childTnLst>
                              <p:par>
                                <p:cTn id="27" presetID="1" presetClass="entr" presetSubtype="0" fill="hold" grpId="0" nodeType="afterEffect">
                                  <p:stCondLst>
                                    <p:cond delay="0"/>
                                  </p:stCondLst>
                                  <p:childTnLst>
                                    <p:set>
                                      <p:cBhvr>
                                        <p:cTn id="28" dur="1" fill="hold">
                                          <p:stCondLst>
                                            <p:cond delay="1099"/>
                                          </p:stCondLst>
                                        </p:cTn>
                                        <p:tgtEl>
                                          <p:spTgt spid="17"/>
                                        </p:tgtEl>
                                        <p:attrNameLst>
                                          <p:attrName>style.visibility</p:attrName>
                                        </p:attrNameLst>
                                      </p:cBhvr>
                                      <p:to>
                                        <p:strVal val="visible"/>
                                      </p:to>
                                    </p:set>
                                  </p:childTnLst>
                                </p:cTn>
                              </p:par>
                            </p:childTnLst>
                          </p:cTn>
                        </p:par>
                        <p:par>
                          <p:cTn id="29" fill="hold">
                            <p:stCondLst>
                              <p:cond delay="8700"/>
                            </p:stCondLst>
                            <p:childTnLst>
                              <p:par>
                                <p:cTn id="30" presetID="1" presetClass="entr" presetSubtype="0"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childTnLst>
                          </p:cTn>
                        </p:par>
                        <p:par>
                          <p:cTn id="32" fill="hold">
                            <p:stCondLst>
                              <p:cond delay="8700"/>
                            </p:stCondLst>
                            <p:childTnLst>
                              <p:par>
                                <p:cTn id="33" presetID="1" presetClass="entr" presetSubtype="0" fill="hold" grpId="0" nodeType="afterEffect">
                                  <p:stCondLst>
                                    <p:cond delay="0"/>
                                  </p:stCondLst>
                                  <p:childTnLst>
                                    <p:set>
                                      <p:cBhvr>
                                        <p:cTn id="34" dur="1" fill="hold">
                                          <p:stCondLst>
                                            <p:cond delay="1099"/>
                                          </p:stCondLst>
                                        </p:cTn>
                                        <p:tgtEl>
                                          <p:spTgt spid="20"/>
                                        </p:tgtEl>
                                        <p:attrNameLst>
                                          <p:attrName>style.visibility</p:attrName>
                                        </p:attrNameLst>
                                      </p:cBhvr>
                                      <p:to>
                                        <p:strVal val="visible"/>
                                      </p:to>
                                    </p:set>
                                  </p:childTnLst>
                                </p:cTn>
                              </p:par>
                            </p:childTnLst>
                          </p:cTn>
                        </p:par>
                        <p:par>
                          <p:cTn id="35" fill="hold">
                            <p:stCondLst>
                              <p:cond delay="9800"/>
                            </p:stCondLst>
                            <p:childTnLst>
                              <p:par>
                                <p:cTn id="36" presetID="1" presetClass="entr" presetSubtype="0" fill="hold" nodeType="afterEffect">
                                  <p:stCondLst>
                                    <p:cond delay="0"/>
                                  </p:stCondLst>
                                  <p:childTnLst>
                                    <p:set>
                                      <p:cBhvr>
                                        <p:cTn id="37" dur="1" fill="hold">
                                          <p:stCondLst>
                                            <p:cond delay="1099"/>
                                          </p:stCondLst>
                                        </p:cTn>
                                        <p:tgtEl>
                                          <p:spTgt spid="22"/>
                                        </p:tgtEl>
                                        <p:attrNameLst>
                                          <p:attrName>style.visibility</p:attrName>
                                        </p:attrNameLst>
                                      </p:cBhvr>
                                      <p:to>
                                        <p:strVal val="visible"/>
                                      </p:to>
                                    </p:set>
                                  </p:childTnLst>
                                </p:cTn>
                              </p:par>
                            </p:childTnLst>
                          </p:cTn>
                        </p:par>
                        <p:par>
                          <p:cTn id="38" fill="hold">
                            <p:stCondLst>
                              <p:cond delay="10900"/>
                            </p:stCondLst>
                            <p:childTnLst>
                              <p:par>
                                <p:cTn id="39" presetID="1" presetClass="entr" presetSubtype="0" fill="hold" grpId="0" nodeType="afterEffect">
                                  <p:stCondLst>
                                    <p:cond delay="0"/>
                                  </p:stCondLst>
                                  <p:childTnLst>
                                    <p:set>
                                      <p:cBhvr>
                                        <p:cTn id="40" dur="1" fill="hold">
                                          <p:stCondLst>
                                            <p:cond delay="1099"/>
                                          </p:stCondLst>
                                        </p:cTn>
                                        <p:tgtEl>
                                          <p:spTgt spid="24"/>
                                        </p:tgtEl>
                                        <p:attrNameLst>
                                          <p:attrName>style.visibility</p:attrName>
                                        </p:attrNameLst>
                                      </p:cBhvr>
                                      <p:to>
                                        <p:strVal val="visible"/>
                                      </p:to>
                                    </p:set>
                                  </p:childTnLst>
                                </p:cTn>
                              </p:par>
                            </p:childTnLst>
                          </p:cTn>
                        </p:par>
                        <p:par>
                          <p:cTn id="41" fill="hold">
                            <p:stCondLst>
                              <p:cond delay="12000"/>
                            </p:stCondLst>
                            <p:childTnLst>
                              <p:par>
                                <p:cTn id="42" presetID="1" presetClass="entr" presetSubtype="0" fill="hold" nodeType="afterEffect">
                                  <p:stCondLst>
                                    <p:cond delay="0"/>
                                  </p:stCondLst>
                                  <p:childTnLst>
                                    <p:set>
                                      <p:cBhvr>
                                        <p:cTn id="43" dur="1" fill="hold">
                                          <p:stCondLst>
                                            <p:cond delay="1099"/>
                                          </p:stCondLst>
                                        </p:cTn>
                                        <p:tgtEl>
                                          <p:spTgt spid="30"/>
                                        </p:tgtEl>
                                        <p:attrNameLst>
                                          <p:attrName>style.visibility</p:attrName>
                                        </p:attrNameLst>
                                      </p:cBhvr>
                                      <p:to>
                                        <p:strVal val="visible"/>
                                      </p:to>
                                    </p:set>
                                  </p:childTnLst>
                                </p:cTn>
                              </p:par>
                            </p:childTnLst>
                          </p:cTn>
                        </p:par>
                        <p:par>
                          <p:cTn id="44" fill="hold">
                            <p:stCondLst>
                              <p:cond delay="13100"/>
                            </p:stCondLst>
                            <p:childTnLst>
                              <p:par>
                                <p:cTn id="45" presetID="1" presetClass="entr" presetSubtype="0" fill="hold" grpId="0" nodeType="afterEffect">
                                  <p:stCondLst>
                                    <p:cond delay="0"/>
                                  </p:stCondLst>
                                  <p:childTnLst>
                                    <p:set>
                                      <p:cBhvr>
                                        <p:cTn id="46" dur="1" fill="hold">
                                          <p:stCondLst>
                                            <p:cond delay="1099"/>
                                          </p:stCondLst>
                                        </p:cTn>
                                        <p:tgtEl>
                                          <p:spTgt spid="27"/>
                                        </p:tgtEl>
                                        <p:attrNameLst>
                                          <p:attrName>style.visibility</p:attrName>
                                        </p:attrNameLst>
                                      </p:cBhvr>
                                      <p:to>
                                        <p:strVal val="visible"/>
                                      </p:to>
                                    </p:set>
                                  </p:childTnLst>
                                </p:cTn>
                              </p:par>
                            </p:childTnLst>
                          </p:cTn>
                        </p:par>
                        <p:par>
                          <p:cTn id="47" fill="hold">
                            <p:stCondLst>
                              <p:cond delay="14200"/>
                            </p:stCondLst>
                            <p:childTnLst>
                              <p:par>
                                <p:cTn id="48" presetID="1" presetClass="entr" presetSubtype="0" fill="hold" grpId="0" nodeType="afterEffect">
                                  <p:stCondLst>
                                    <p:cond delay="0"/>
                                  </p:stCondLst>
                                  <p:childTnLst>
                                    <p:set>
                                      <p:cBhvr>
                                        <p:cTn id="49" dur="1" fill="hold">
                                          <p:stCondLst>
                                            <p:cond delay="1099"/>
                                          </p:stCondLst>
                                        </p:cTn>
                                        <p:tgtEl>
                                          <p:spTgt spid="28"/>
                                        </p:tgtEl>
                                        <p:attrNameLst>
                                          <p:attrName>style.visibility</p:attrName>
                                        </p:attrNameLst>
                                      </p:cBhvr>
                                      <p:to>
                                        <p:strVal val="visible"/>
                                      </p:to>
                                    </p:set>
                                  </p:childTnLst>
                                </p:cTn>
                              </p:par>
                            </p:childTnLst>
                          </p:cTn>
                        </p:par>
                        <p:par>
                          <p:cTn id="50" fill="hold">
                            <p:stCondLst>
                              <p:cond delay="15300"/>
                            </p:stCondLst>
                            <p:childTnLst>
                              <p:par>
                                <p:cTn id="51" presetID="1" presetClass="entr" presetSubtype="0" fill="hold" grpId="0" nodeType="afterEffect">
                                  <p:stCondLst>
                                    <p:cond delay="0"/>
                                  </p:stCondLst>
                                  <p:childTnLst>
                                    <p:set>
                                      <p:cBhvr>
                                        <p:cTn id="52" dur="1" fill="hold">
                                          <p:stCondLst>
                                            <p:cond delay="1099"/>
                                          </p:stCondLst>
                                        </p:cTn>
                                        <p:tgtEl>
                                          <p:spTgt spid="31"/>
                                        </p:tgtEl>
                                        <p:attrNameLst>
                                          <p:attrName>style.visibility</p:attrName>
                                        </p:attrNameLst>
                                      </p:cBhvr>
                                      <p:to>
                                        <p:strVal val="visible"/>
                                      </p:to>
                                    </p:set>
                                  </p:childTnLst>
                                </p:cTn>
                              </p:par>
                            </p:childTnLst>
                          </p:cTn>
                        </p:par>
                        <p:par>
                          <p:cTn id="53" fill="hold">
                            <p:stCondLst>
                              <p:cond delay="16400"/>
                            </p:stCondLst>
                            <p:childTnLst>
                              <p:par>
                                <p:cTn id="54" presetID="1" presetClass="entr" presetSubtype="0" fill="hold" grpId="0" nodeType="afterEffect">
                                  <p:stCondLst>
                                    <p:cond delay="0"/>
                                  </p:stCondLst>
                                  <p:childTnLst>
                                    <p:set>
                                      <p:cBhvr>
                                        <p:cTn id="55" dur="1" fill="hold">
                                          <p:stCondLst>
                                            <p:cond delay="1099"/>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P spid="17" grpId="0"/>
      <p:bldP spid="18" grpId="0"/>
      <p:bldP spid="20" grpId="0"/>
      <p:bldP spid="24" grpId="0"/>
      <p:bldP spid="27" grpId="0"/>
      <p:bldP spid="28" grpId="0"/>
      <p:bldP spid="31" grpId="0"/>
      <p:bldP spid="3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C:\Users\Afnan Oyaid\Pictures\eduwave.jpg"/>
          <p:cNvPicPr/>
          <p:nvPr/>
        </p:nvPicPr>
        <p:blipFill>
          <a:blip r:embed="rId4" cstate="print">
            <a:clrChange>
              <a:clrFrom>
                <a:srgbClr val="FFFFFF"/>
              </a:clrFrom>
              <a:clrTo>
                <a:srgbClr val="FFFFFF">
                  <a:alpha val="0"/>
                </a:srgbClr>
              </a:clrTo>
            </a:clrChange>
            <a:alphaModFix amt="5000"/>
          </a:blip>
          <a:srcRect/>
          <a:stretch>
            <a:fillRect/>
          </a:stretch>
        </p:blipFill>
        <p:spPr bwMode="auto">
          <a:xfrm>
            <a:off x="360886" y="1159795"/>
            <a:ext cx="8067449" cy="3528883"/>
          </a:xfrm>
          <a:prstGeom prst="rect">
            <a:avLst/>
          </a:prstGeom>
          <a:noFill/>
          <a:ln w="9525">
            <a:noFill/>
            <a:miter lim="800000"/>
            <a:headEnd/>
            <a:tailEnd/>
          </a:ln>
        </p:spPr>
      </p:pic>
      <p:sp>
        <p:nvSpPr>
          <p:cNvPr id="10" name="Rectangle 9"/>
          <p:cNvSpPr/>
          <p:nvPr/>
        </p:nvSpPr>
        <p:spPr>
          <a:xfrm>
            <a:off x="3768913" y="1124744"/>
            <a:ext cx="2074581" cy="523220"/>
          </a:xfrm>
          <a:prstGeom prst="rect">
            <a:avLst/>
          </a:prstGeom>
        </p:spPr>
        <p:txBody>
          <a:bodyPr wrap="square">
            <a:spAutoFit/>
          </a:bodyPr>
          <a:lstStyle/>
          <a:p>
            <a:pPr algn="ctr"/>
            <a:r>
              <a:rPr lang="ar-EG" sz="2800" b="1" dirty="0">
                <a:solidFill>
                  <a:srgbClr val="77933C"/>
                </a:solidFill>
              </a:rPr>
              <a:t>نظام </a:t>
            </a:r>
            <a:r>
              <a:rPr lang="en-US" sz="2800" b="1" dirty="0" err="1">
                <a:solidFill>
                  <a:srgbClr val="77933C"/>
                </a:solidFill>
              </a:rPr>
              <a:t>Eduwave</a:t>
            </a:r>
            <a:endParaRPr lang="en-US" sz="2800" b="1" dirty="0">
              <a:solidFill>
                <a:srgbClr val="77933C"/>
              </a:solidFill>
            </a:endParaRPr>
          </a:p>
        </p:txBody>
      </p:sp>
      <p:sp>
        <p:nvSpPr>
          <p:cNvPr id="15" name="Rectangle 14"/>
          <p:cNvSpPr/>
          <p:nvPr/>
        </p:nvSpPr>
        <p:spPr>
          <a:xfrm>
            <a:off x="2621294" y="2601560"/>
            <a:ext cx="6298830" cy="1200328"/>
          </a:xfrm>
          <a:prstGeom prst="rect">
            <a:avLst/>
          </a:prstGeom>
        </p:spPr>
        <p:txBody>
          <a:bodyPr wrap="square">
            <a:spAutoFit/>
          </a:bodyPr>
          <a:lstStyle/>
          <a:p>
            <a:pPr algn="ctr" rtl="1"/>
            <a:r>
              <a:rPr lang="x-none" sz="2400" b="1" dirty="0">
                <a:solidFill>
                  <a:schemeClr val="accent1">
                    <a:lumMod val="50000"/>
                  </a:schemeClr>
                </a:solidFill>
                <a:latin typeface="Calibri"/>
                <a:cs typeface="Calibri"/>
              </a:rPr>
              <a:t>نظام إدارة تعلم سهل الاستخدام يقدم خدماته للمتعلمين في جميع المراحل الدراسية للتعليم العام والجامعي</a:t>
            </a:r>
          </a:p>
        </p:txBody>
      </p:sp>
      <p:sp>
        <p:nvSpPr>
          <p:cNvPr id="13" name="Rectangle 12"/>
          <p:cNvSpPr/>
          <p:nvPr/>
        </p:nvSpPr>
        <p:spPr>
          <a:xfrm>
            <a:off x="40652" y="204320"/>
            <a:ext cx="9071992" cy="617205"/>
          </a:xfrm>
          <a:prstGeom prst="rect">
            <a:avLst/>
          </a:prstGeom>
          <a:solidFill>
            <a:schemeClr val="accent5">
              <a:alpha val="43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14" name="Rectangle 13"/>
          <p:cNvSpPr/>
          <p:nvPr/>
        </p:nvSpPr>
        <p:spPr>
          <a:xfrm>
            <a:off x="6774813" y="269960"/>
            <a:ext cx="1484701" cy="461665"/>
          </a:xfrm>
          <a:prstGeom prst="rect">
            <a:avLst/>
          </a:prstGeom>
        </p:spPr>
        <p:txBody>
          <a:bodyPr wrap="none">
            <a:spAutoFit/>
          </a:bodyPr>
          <a:lstStyle/>
          <a:p>
            <a:pPr algn="ctr" rtl="1"/>
            <a:r>
              <a:rPr lang="x-none" sz="2400" b="1" dirty="0">
                <a:solidFill>
                  <a:schemeClr val="accent3">
                    <a:lumMod val="50000"/>
                  </a:schemeClr>
                </a:solidFill>
                <a:latin typeface="Calibri"/>
                <a:cs typeface="Calibri"/>
              </a:rPr>
              <a:t>أنظمة </a:t>
            </a:r>
            <a:r>
              <a:rPr lang="ar-SA" sz="2400" b="1" dirty="0">
                <a:solidFill>
                  <a:schemeClr val="accent3">
                    <a:lumMod val="50000"/>
                  </a:schemeClr>
                </a:solidFill>
                <a:latin typeface="Calibri"/>
                <a:cs typeface="Calibri"/>
              </a:rPr>
              <a:t>تجارية</a:t>
            </a:r>
            <a:endParaRPr lang="en-US" sz="2400" b="1" dirty="0">
              <a:solidFill>
                <a:schemeClr val="accent3">
                  <a:lumMod val="50000"/>
                </a:schemeClr>
              </a:solidFill>
              <a:latin typeface="Calibri"/>
              <a:cs typeface="Calibri"/>
            </a:endParaRPr>
          </a:p>
        </p:txBody>
      </p:sp>
      <p:sp>
        <p:nvSpPr>
          <p:cNvPr id="16" name="TextBox 15"/>
          <p:cNvSpPr txBox="1"/>
          <p:nvPr/>
        </p:nvSpPr>
        <p:spPr>
          <a:xfrm>
            <a:off x="755205" y="331515"/>
            <a:ext cx="3080588" cy="400110"/>
          </a:xfrm>
          <a:prstGeom prst="rect">
            <a:avLst/>
          </a:prstGeom>
          <a:noFill/>
        </p:spPr>
        <p:txBody>
          <a:bodyPr wrap="none" rtlCol="0">
            <a:spAutoFit/>
          </a:bodyPr>
          <a:lstStyle/>
          <a:p>
            <a:pPr algn="ctr"/>
            <a:r>
              <a:rPr lang="ar-SA" sz="2000" b="1" dirty="0">
                <a:solidFill>
                  <a:schemeClr val="bg1">
                    <a:lumMod val="75000"/>
                  </a:schemeClr>
                </a:solidFill>
                <a:latin typeface="Calibri"/>
                <a:cs typeface="Calibri"/>
              </a:rPr>
              <a:t>أنظمة إدارة التعلم الالكتروني</a:t>
            </a:r>
            <a:endParaRPr lang="en-US" sz="1600" b="1" dirty="0">
              <a:solidFill>
                <a:schemeClr val="bg1">
                  <a:lumMod val="75000"/>
                </a:schemeClr>
              </a:solidFill>
              <a:latin typeface="Calibri"/>
              <a:cs typeface="Calibri"/>
            </a:endParaRPr>
          </a:p>
        </p:txBody>
      </p:sp>
      <p:grpSp>
        <p:nvGrpSpPr>
          <p:cNvPr id="17" name="Group 9"/>
          <p:cNvGrpSpPr>
            <a:grpSpLocks/>
          </p:cNvGrpSpPr>
          <p:nvPr/>
        </p:nvGrpSpPr>
        <p:grpSpPr bwMode="auto">
          <a:xfrm>
            <a:off x="107504" y="188640"/>
            <a:ext cx="647700" cy="454025"/>
            <a:chOff x="0" y="0"/>
            <a:chExt cx="408" cy="286"/>
          </a:xfrm>
        </p:grpSpPr>
        <p:sp>
          <p:nvSpPr>
            <p:cNvPr id="18"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sp>
          <p:nvSpPr>
            <p:cNvPr id="19"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grpSp>
      <p:sp>
        <p:nvSpPr>
          <p:cNvPr id="20" name="Rectangle 19"/>
          <p:cNvSpPr>
            <a:spLocks/>
          </p:cNvSpPr>
          <p:nvPr/>
        </p:nvSpPr>
        <p:spPr>
          <a:xfrm>
            <a:off x="4590474" y="5649205"/>
            <a:ext cx="2268000" cy="944247"/>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x-none" sz="2400" b="1" dirty="0"/>
              <a:t>إدارة معلومات الطلاب </a:t>
            </a:r>
            <a:endParaRPr lang="en-US" sz="2400" b="1" dirty="0"/>
          </a:p>
        </p:txBody>
      </p:sp>
      <p:sp>
        <p:nvSpPr>
          <p:cNvPr id="21" name="Rectangle 20"/>
          <p:cNvSpPr>
            <a:spLocks/>
          </p:cNvSpPr>
          <p:nvPr/>
        </p:nvSpPr>
        <p:spPr>
          <a:xfrm>
            <a:off x="4590474" y="4688678"/>
            <a:ext cx="2268000" cy="944247"/>
          </a:xfrm>
          <a:prstGeom prst="rect">
            <a:avLst/>
          </a:prstGeom>
          <a:solidFill>
            <a:srgbClr val="4BAC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x-none" sz="2400" b="1" dirty="0"/>
              <a:t>إدارة التعلم الإلكتروني </a:t>
            </a:r>
            <a:endParaRPr lang="en-US" sz="2400" b="1" dirty="0"/>
          </a:p>
        </p:txBody>
      </p:sp>
      <p:sp>
        <p:nvSpPr>
          <p:cNvPr id="23" name="Rectangle 22"/>
          <p:cNvSpPr>
            <a:spLocks/>
          </p:cNvSpPr>
          <p:nvPr/>
        </p:nvSpPr>
        <p:spPr>
          <a:xfrm>
            <a:off x="3180" y="4688678"/>
            <a:ext cx="2268000" cy="190477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ar-EG" sz="2400" b="1" dirty="0"/>
              <a:t>أدوات لمتابعة عملية التعلم</a:t>
            </a:r>
            <a:endParaRPr lang="en-US" sz="2400" dirty="0"/>
          </a:p>
        </p:txBody>
      </p:sp>
      <p:sp>
        <p:nvSpPr>
          <p:cNvPr id="24" name="Rectangle 23"/>
          <p:cNvSpPr>
            <a:spLocks/>
          </p:cNvSpPr>
          <p:nvPr/>
        </p:nvSpPr>
        <p:spPr>
          <a:xfrm>
            <a:off x="6877206" y="4688679"/>
            <a:ext cx="2268000" cy="1904773"/>
          </a:xfrm>
          <a:prstGeom prst="rect">
            <a:avLst/>
          </a:prstGeom>
          <a:solidFill>
            <a:srgbClr val="A8A9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x-none" sz="2400" b="1" dirty="0"/>
              <a:t>إدارة</a:t>
            </a:r>
            <a:r>
              <a:rPr lang="ar-SA" sz="2400" b="1" dirty="0"/>
              <a:t> وتطوير</a:t>
            </a:r>
            <a:r>
              <a:rPr lang="x-none" sz="2400" b="1" dirty="0"/>
              <a:t> المحتوى الإلكتروني</a:t>
            </a:r>
            <a:endParaRPr lang="en-US" sz="2400" b="1" dirty="0"/>
          </a:p>
        </p:txBody>
      </p:sp>
      <p:sp>
        <p:nvSpPr>
          <p:cNvPr id="26" name="Rectangle 25"/>
          <p:cNvSpPr>
            <a:spLocks/>
          </p:cNvSpPr>
          <p:nvPr/>
        </p:nvSpPr>
        <p:spPr>
          <a:xfrm>
            <a:off x="2286513" y="4688679"/>
            <a:ext cx="2268000" cy="1904774"/>
          </a:xfrm>
          <a:prstGeom prst="rect">
            <a:avLst/>
          </a:prstGeom>
          <a:solidFill>
            <a:srgbClr val="F8CF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2400" b="1" dirty="0"/>
              <a:t>أدوات تسمح بالتعاون والتشارك</a:t>
            </a:r>
            <a:endParaRPr lang="en-US" sz="2400" b="1" dirty="0"/>
          </a:p>
        </p:txBody>
      </p:sp>
      <p:pic>
        <p:nvPicPr>
          <p:cNvPr id="25" name="Picture 24" descr="C:\Users\Afnan Oyaid\Pictures\eduwave.jpg"/>
          <p:cNvPicPr/>
          <p:nvPr/>
        </p:nvPicPr>
        <p:blipFill>
          <a:blip r:embed="rId4" cstate="print">
            <a:clrChange>
              <a:clrFrom>
                <a:srgbClr val="FFFFFF"/>
              </a:clrFrom>
              <a:clrTo>
                <a:srgbClr val="FFFFFF">
                  <a:alpha val="0"/>
                </a:srgbClr>
              </a:clrTo>
            </a:clrChange>
          </a:blip>
          <a:srcRect/>
          <a:stretch>
            <a:fillRect/>
          </a:stretch>
        </p:blipFill>
        <p:spPr bwMode="auto">
          <a:xfrm>
            <a:off x="121313" y="2601560"/>
            <a:ext cx="2499981" cy="1490179"/>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90160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animBg="1"/>
      <p:bldP spid="21" grpId="0" animBg="1"/>
      <p:bldP spid="23" grpId="0" animBg="1"/>
      <p:bldP spid="24" grpId="0" animBg="1"/>
      <p:bldP spid="2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4" cstate="print">
            <a:alphaModFix amt="6000"/>
            <a:extLst>
              <a:ext uri="{28A0092B-C50C-407E-A947-70E740481C1C}">
                <a14:useLocalDpi xmlns:a14="http://schemas.microsoft.com/office/drawing/2010/main" val="0"/>
              </a:ext>
            </a:extLst>
          </a:blip>
          <a:srcRect b="22578"/>
          <a:stretch/>
        </p:blipFill>
        <p:spPr>
          <a:xfrm>
            <a:off x="1067076" y="499790"/>
            <a:ext cx="6356183" cy="4745368"/>
          </a:xfrm>
          <a:prstGeom prst="rect">
            <a:avLst/>
          </a:prstGeom>
        </p:spPr>
      </p:pic>
      <p:sp>
        <p:nvSpPr>
          <p:cNvPr id="10" name="Rectangle 9"/>
          <p:cNvSpPr/>
          <p:nvPr/>
        </p:nvSpPr>
        <p:spPr>
          <a:xfrm>
            <a:off x="3050581" y="1124744"/>
            <a:ext cx="2577010" cy="523220"/>
          </a:xfrm>
          <a:prstGeom prst="rect">
            <a:avLst/>
          </a:prstGeom>
        </p:spPr>
        <p:txBody>
          <a:bodyPr wrap="square">
            <a:spAutoFit/>
          </a:bodyPr>
          <a:lstStyle/>
          <a:p>
            <a:pPr algn="ctr"/>
            <a:r>
              <a:rPr lang="ar-EG" sz="2800" b="1" dirty="0">
                <a:solidFill>
                  <a:srgbClr val="77933C"/>
                </a:solidFill>
              </a:rPr>
              <a:t>نظام </a:t>
            </a:r>
            <a:r>
              <a:rPr lang="ar-SA" sz="2800" b="1" dirty="0">
                <a:solidFill>
                  <a:srgbClr val="77933C"/>
                </a:solidFill>
              </a:rPr>
              <a:t>البلاك بورد</a:t>
            </a:r>
            <a:endParaRPr lang="en-US" sz="2800" b="1" dirty="0">
              <a:solidFill>
                <a:srgbClr val="77933C"/>
              </a:solidFill>
            </a:endParaRPr>
          </a:p>
        </p:txBody>
      </p:sp>
      <p:sp>
        <p:nvSpPr>
          <p:cNvPr id="15" name="Rectangle 14"/>
          <p:cNvSpPr/>
          <p:nvPr/>
        </p:nvSpPr>
        <p:spPr>
          <a:xfrm>
            <a:off x="2621294" y="2601560"/>
            <a:ext cx="6298830" cy="1569660"/>
          </a:xfrm>
          <a:prstGeom prst="rect">
            <a:avLst/>
          </a:prstGeom>
        </p:spPr>
        <p:txBody>
          <a:bodyPr wrap="square">
            <a:spAutoFit/>
          </a:bodyPr>
          <a:lstStyle/>
          <a:p>
            <a:pPr algn="ctr" rtl="1"/>
            <a:r>
              <a:rPr lang="x-none" sz="2400" b="1" dirty="0">
                <a:solidFill>
                  <a:schemeClr val="accent1">
                    <a:lumMod val="50000"/>
                  </a:schemeClr>
                </a:solidFill>
                <a:latin typeface="Calibri"/>
                <a:cs typeface="Calibri"/>
              </a:rPr>
              <a:t>هو نظام </a:t>
            </a:r>
            <a:r>
              <a:rPr lang="ar-SA" sz="2400" b="1" dirty="0">
                <a:solidFill>
                  <a:schemeClr val="accent1">
                    <a:lumMod val="50000"/>
                  </a:schemeClr>
                </a:solidFill>
                <a:latin typeface="Calibri"/>
                <a:cs typeface="Calibri"/>
              </a:rPr>
              <a:t>إدارة تعلم </a:t>
            </a:r>
            <a:r>
              <a:rPr lang="x-none" sz="2400" b="1" dirty="0">
                <a:solidFill>
                  <a:schemeClr val="accent1">
                    <a:lumMod val="50000"/>
                  </a:schemeClr>
                </a:solidFill>
                <a:latin typeface="Calibri"/>
                <a:cs typeface="Calibri"/>
              </a:rPr>
              <a:t>تجاري مطور من شركة بلاكبورد لإدارة التعليم ومتابعة الطلبة ومراقبة كفاءة العملية التعليمية في المؤسسة التعليمية</a:t>
            </a:r>
          </a:p>
          <a:p>
            <a:pPr algn="ctr" rtl="1"/>
            <a:endParaRPr lang="x-none" sz="2400" b="1" dirty="0">
              <a:solidFill>
                <a:schemeClr val="accent1">
                  <a:lumMod val="50000"/>
                </a:schemeClr>
              </a:solidFill>
              <a:latin typeface="Calibri"/>
              <a:cs typeface="Calibri"/>
            </a:endParaRPr>
          </a:p>
        </p:txBody>
      </p:sp>
      <p:sp>
        <p:nvSpPr>
          <p:cNvPr id="13" name="Rectangle 12"/>
          <p:cNvSpPr/>
          <p:nvPr/>
        </p:nvSpPr>
        <p:spPr>
          <a:xfrm>
            <a:off x="40652" y="204320"/>
            <a:ext cx="9071992" cy="617205"/>
          </a:xfrm>
          <a:prstGeom prst="rect">
            <a:avLst/>
          </a:prstGeom>
          <a:solidFill>
            <a:schemeClr val="accent5">
              <a:alpha val="43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14" name="Rectangle 13"/>
          <p:cNvSpPr/>
          <p:nvPr/>
        </p:nvSpPr>
        <p:spPr>
          <a:xfrm>
            <a:off x="6774813" y="269960"/>
            <a:ext cx="1484701" cy="461665"/>
          </a:xfrm>
          <a:prstGeom prst="rect">
            <a:avLst/>
          </a:prstGeom>
        </p:spPr>
        <p:txBody>
          <a:bodyPr wrap="none">
            <a:spAutoFit/>
          </a:bodyPr>
          <a:lstStyle/>
          <a:p>
            <a:pPr algn="ctr" rtl="1"/>
            <a:r>
              <a:rPr lang="x-none" sz="2400" b="1" dirty="0">
                <a:solidFill>
                  <a:schemeClr val="accent3">
                    <a:lumMod val="50000"/>
                  </a:schemeClr>
                </a:solidFill>
                <a:latin typeface="Calibri"/>
                <a:cs typeface="Calibri"/>
              </a:rPr>
              <a:t>أنظمة </a:t>
            </a:r>
            <a:r>
              <a:rPr lang="ar-SA" sz="2400" b="1" dirty="0">
                <a:solidFill>
                  <a:schemeClr val="accent3">
                    <a:lumMod val="50000"/>
                  </a:schemeClr>
                </a:solidFill>
                <a:latin typeface="Calibri"/>
                <a:cs typeface="Calibri"/>
              </a:rPr>
              <a:t>تجارية</a:t>
            </a:r>
            <a:endParaRPr lang="en-US" sz="2400" b="1" dirty="0">
              <a:solidFill>
                <a:schemeClr val="accent3">
                  <a:lumMod val="50000"/>
                </a:schemeClr>
              </a:solidFill>
              <a:latin typeface="Calibri"/>
              <a:cs typeface="Calibri"/>
            </a:endParaRPr>
          </a:p>
        </p:txBody>
      </p:sp>
      <p:sp>
        <p:nvSpPr>
          <p:cNvPr id="16" name="TextBox 15"/>
          <p:cNvSpPr txBox="1"/>
          <p:nvPr/>
        </p:nvSpPr>
        <p:spPr>
          <a:xfrm>
            <a:off x="755205" y="331515"/>
            <a:ext cx="3080588" cy="400110"/>
          </a:xfrm>
          <a:prstGeom prst="rect">
            <a:avLst/>
          </a:prstGeom>
          <a:noFill/>
        </p:spPr>
        <p:txBody>
          <a:bodyPr wrap="none" rtlCol="0">
            <a:spAutoFit/>
          </a:bodyPr>
          <a:lstStyle/>
          <a:p>
            <a:pPr algn="ctr"/>
            <a:r>
              <a:rPr lang="ar-SA" sz="2000" b="1" dirty="0">
                <a:solidFill>
                  <a:schemeClr val="bg1">
                    <a:lumMod val="75000"/>
                  </a:schemeClr>
                </a:solidFill>
                <a:latin typeface="Calibri"/>
                <a:cs typeface="Calibri"/>
              </a:rPr>
              <a:t>أنظمة إدارة التعلم الالكتروني</a:t>
            </a:r>
            <a:endParaRPr lang="en-US" sz="1600" b="1" dirty="0">
              <a:solidFill>
                <a:schemeClr val="bg1">
                  <a:lumMod val="75000"/>
                </a:schemeClr>
              </a:solidFill>
              <a:latin typeface="Calibri"/>
              <a:cs typeface="Calibri"/>
            </a:endParaRPr>
          </a:p>
        </p:txBody>
      </p:sp>
      <p:grpSp>
        <p:nvGrpSpPr>
          <p:cNvPr id="17" name="Group 9"/>
          <p:cNvGrpSpPr>
            <a:grpSpLocks/>
          </p:cNvGrpSpPr>
          <p:nvPr/>
        </p:nvGrpSpPr>
        <p:grpSpPr bwMode="auto">
          <a:xfrm>
            <a:off x="107504" y="188640"/>
            <a:ext cx="647700" cy="454025"/>
            <a:chOff x="0" y="0"/>
            <a:chExt cx="408" cy="286"/>
          </a:xfrm>
        </p:grpSpPr>
        <p:sp>
          <p:nvSpPr>
            <p:cNvPr id="18"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sp>
          <p:nvSpPr>
            <p:cNvPr id="19"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gr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842" y="2413065"/>
            <a:ext cx="2048052" cy="1974908"/>
          </a:xfrm>
          <a:prstGeom prst="rect">
            <a:avLst/>
          </a:prstGeom>
        </p:spPr>
      </p:pic>
      <p:sp>
        <p:nvSpPr>
          <p:cNvPr id="29" name="Rectangle 28"/>
          <p:cNvSpPr>
            <a:spLocks/>
          </p:cNvSpPr>
          <p:nvPr/>
        </p:nvSpPr>
        <p:spPr>
          <a:xfrm>
            <a:off x="6095187" y="4773034"/>
            <a:ext cx="3024000" cy="944247"/>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2400" b="1" dirty="0"/>
              <a:t> يمتاز بالمرونة والقابلية للتطوير</a:t>
            </a:r>
            <a:endParaRPr lang="en-US" sz="2400" b="1" dirty="0"/>
          </a:p>
        </p:txBody>
      </p:sp>
      <p:sp>
        <p:nvSpPr>
          <p:cNvPr id="30" name="Rectangle 29"/>
          <p:cNvSpPr>
            <a:spLocks/>
          </p:cNvSpPr>
          <p:nvPr/>
        </p:nvSpPr>
        <p:spPr>
          <a:xfrm>
            <a:off x="3034300" y="4773034"/>
            <a:ext cx="3024000" cy="944247"/>
          </a:xfrm>
          <a:prstGeom prst="rect">
            <a:avLst/>
          </a:prstGeom>
          <a:solidFill>
            <a:srgbClr val="F8CF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ar-EG" sz="2400" b="1" dirty="0"/>
              <a:t>أدوات للتواصل و التفاعل</a:t>
            </a:r>
            <a:endParaRPr lang="en-US" sz="2400" dirty="0"/>
          </a:p>
        </p:txBody>
      </p:sp>
      <p:sp>
        <p:nvSpPr>
          <p:cNvPr id="31" name="Rectangle 30"/>
          <p:cNvSpPr>
            <a:spLocks/>
          </p:cNvSpPr>
          <p:nvPr/>
        </p:nvSpPr>
        <p:spPr>
          <a:xfrm>
            <a:off x="-10314" y="4789314"/>
            <a:ext cx="3024000" cy="94424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2400" b="1" dirty="0"/>
              <a:t>دعم الصيغ المختلفة للملفات</a:t>
            </a:r>
            <a:endParaRPr lang="en-US" b="1" dirty="0"/>
          </a:p>
        </p:txBody>
      </p:sp>
      <p:sp>
        <p:nvSpPr>
          <p:cNvPr id="32" name="Rectangle 31"/>
          <p:cNvSpPr>
            <a:spLocks/>
          </p:cNvSpPr>
          <p:nvPr/>
        </p:nvSpPr>
        <p:spPr>
          <a:xfrm>
            <a:off x="-10314" y="5733561"/>
            <a:ext cx="3024000" cy="944247"/>
          </a:xfrm>
          <a:prstGeom prst="rect">
            <a:avLst/>
          </a:prstGeom>
          <a:solidFill>
            <a:srgbClr val="A8A9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2400" b="1" dirty="0"/>
              <a:t>نظام لحفظ واسترجاع درجات المتعلمين</a:t>
            </a:r>
            <a:endParaRPr lang="en-US" sz="2400" b="1" dirty="0"/>
          </a:p>
        </p:txBody>
      </p:sp>
      <p:sp>
        <p:nvSpPr>
          <p:cNvPr id="33" name="Rectangle 32"/>
          <p:cNvSpPr>
            <a:spLocks/>
          </p:cNvSpPr>
          <p:nvPr/>
        </p:nvSpPr>
        <p:spPr>
          <a:xfrm>
            <a:off x="6084873" y="5733561"/>
            <a:ext cx="3024000" cy="944247"/>
          </a:xfrm>
          <a:prstGeom prst="rect">
            <a:avLst/>
          </a:prstGeom>
          <a:solidFill>
            <a:srgbClr val="A8A9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2400" b="1" dirty="0"/>
              <a:t>نموذج للاختبار على الخط المباشر</a:t>
            </a:r>
            <a:endParaRPr lang="en-US" sz="2400" b="1" dirty="0"/>
          </a:p>
        </p:txBody>
      </p:sp>
      <p:sp>
        <p:nvSpPr>
          <p:cNvPr id="34" name="Rectangle 33"/>
          <p:cNvSpPr>
            <a:spLocks/>
          </p:cNvSpPr>
          <p:nvPr/>
        </p:nvSpPr>
        <p:spPr>
          <a:xfrm>
            <a:off x="3040267" y="5733561"/>
            <a:ext cx="3024000" cy="94424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ar-EG" sz="2400" b="1" dirty="0"/>
              <a:t>أدوات إدارة </a:t>
            </a:r>
            <a:r>
              <a:rPr lang="ar-EG" sz="2400" b="1" dirty="0" err="1"/>
              <a:t>المحت</a:t>
            </a:r>
            <a:r>
              <a:rPr lang="ar-SA" sz="2400" b="1" dirty="0"/>
              <a:t>و</a:t>
            </a:r>
            <a:r>
              <a:rPr lang="ar-EG" sz="2400" b="1" dirty="0"/>
              <a:t>ى</a:t>
            </a:r>
            <a:endParaRPr lang="en-US" sz="2400" dirty="0"/>
          </a:p>
        </p:txBody>
      </p:sp>
    </p:spTree>
    <p:custDataLst>
      <p:tags r:id="rId1"/>
    </p:custDataLst>
    <p:extLst>
      <p:ext uri="{BB962C8B-B14F-4D97-AF65-F5344CB8AC3E}">
        <p14:creationId xmlns:p14="http://schemas.microsoft.com/office/powerpoint/2010/main" val="352201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9" grpId="0" animBg="1"/>
      <p:bldP spid="30" grpId="0" animBg="1"/>
      <p:bldP spid="31" grpId="0" animBg="1"/>
      <p:bldP spid="32" grpId="0" animBg="1"/>
      <p:bldP spid="33" grpId="0" animBg="1"/>
      <p:bldP spid="3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9"/>
          <p:cNvGrpSpPr>
            <a:grpSpLocks/>
          </p:cNvGrpSpPr>
          <p:nvPr/>
        </p:nvGrpSpPr>
        <p:grpSpPr bwMode="auto">
          <a:xfrm>
            <a:off x="107504" y="238671"/>
            <a:ext cx="647700" cy="454025"/>
            <a:chOff x="0" y="0"/>
            <a:chExt cx="408" cy="286"/>
          </a:xfrm>
        </p:grpSpPr>
        <p:sp>
          <p:nvSpPr>
            <p:cNvPr id="6"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endParaRPr lang="en-US">
                <a:latin typeface="Calibri"/>
                <a:cs typeface="Calibri"/>
                <a:sym typeface="宋体" pitchFamily="2" charset="-122"/>
              </a:endParaRPr>
            </a:p>
          </p:txBody>
        </p:sp>
        <p:sp>
          <p:nvSpPr>
            <p:cNvPr id="7"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endParaRPr lang="en-US">
                <a:latin typeface="Calibri"/>
                <a:cs typeface="Calibri"/>
                <a:sym typeface="宋体" pitchFamily="2" charset="-122"/>
              </a:endParaRPr>
            </a:p>
          </p:txBody>
        </p:sp>
      </p:grpSp>
      <p:sp>
        <p:nvSpPr>
          <p:cNvPr id="9" name="Rectangle 8"/>
          <p:cNvSpPr/>
          <p:nvPr/>
        </p:nvSpPr>
        <p:spPr>
          <a:xfrm>
            <a:off x="5213322" y="2826514"/>
            <a:ext cx="3816424" cy="1077218"/>
          </a:xfrm>
          <a:prstGeom prst="rect">
            <a:avLst/>
          </a:prstGeom>
        </p:spPr>
        <p:txBody>
          <a:bodyPr wrap="square">
            <a:spAutoFit/>
          </a:bodyPr>
          <a:lstStyle/>
          <a:p>
            <a:pPr algn="ctr" rtl="1"/>
            <a:r>
              <a:rPr lang="x-none" sz="3200" b="1" dirty="0">
                <a:solidFill>
                  <a:schemeClr val="accent3">
                    <a:lumMod val="50000"/>
                  </a:schemeClr>
                </a:solidFill>
                <a:latin typeface="Calibri"/>
                <a:cs typeface="Calibri"/>
              </a:rPr>
              <a:t>أنظمة </a:t>
            </a:r>
            <a:r>
              <a:rPr lang="ar-SA" sz="3200" b="1" dirty="0">
                <a:solidFill>
                  <a:schemeClr val="accent3">
                    <a:lumMod val="50000"/>
                  </a:schemeClr>
                </a:solidFill>
                <a:latin typeface="Calibri"/>
                <a:cs typeface="Calibri"/>
              </a:rPr>
              <a:t>داخلية</a:t>
            </a:r>
            <a:endParaRPr lang="x-none" sz="3200" b="1" dirty="0">
              <a:solidFill>
                <a:schemeClr val="accent3">
                  <a:lumMod val="50000"/>
                </a:schemeClr>
              </a:solidFill>
              <a:latin typeface="Calibri"/>
              <a:cs typeface="Calibri"/>
            </a:endParaRPr>
          </a:p>
          <a:p>
            <a:pPr algn="ctr" rtl="1"/>
            <a:r>
              <a:rPr lang="en-US" sz="3200" b="1" dirty="0">
                <a:solidFill>
                  <a:schemeClr val="accent3">
                    <a:lumMod val="50000"/>
                  </a:schemeClr>
                </a:solidFill>
                <a:latin typeface="Calibri"/>
                <a:cs typeface="Calibri"/>
              </a:rPr>
              <a:t>Home made</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498" y="1889139"/>
            <a:ext cx="4977253" cy="3484077"/>
          </a:xfrm>
          <a:prstGeom prst="rect">
            <a:avLst/>
          </a:prstGeom>
        </p:spPr>
      </p:pic>
      <p:sp>
        <p:nvSpPr>
          <p:cNvPr id="10" name="TextBox 9"/>
          <p:cNvSpPr txBox="1"/>
          <p:nvPr/>
        </p:nvSpPr>
        <p:spPr>
          <a:xfrm>
            <a:off x="799708" y="332656"/>
            <a:ext cx="3659772" cy="461665"/>
          </a:xfrm>
          <a:prstGeom prst="rect">
            <a:avLst/>
          </a:prstGeom>
          <a:noFill/>
        </p:spPr>
        <p:txBody>
          <a:bodyPr wrap="none" rtlCol="0">
            <a:spAutoFit/>
          </a:bodyPr>
          <a:lstStyle/>
          <a:p>
            <a:pPr lvl="0"/>
            <a:r>
              <a:rPr lang="x-none" sz="2400" b="1" dirty="0">
                <a:solidFill>
                  <a:schemeClr val="bg1">
                    <a:lumMod val="75000"/>
                  </a:schemeClr>
                </a:solidFill>
                <a:latin typeface="Calibri"/>
                <a:cs typeface="Calibri"/>
              </a:rPr>
              <a:t>أنظمة إدارة التعلم الالكتروني </a:t>
            </a:r>
            <a:endParaRPr lang="en-US" sz="2400" b="1" dirty="0">
              <a:solidFill>
                <a:schemeClr val="bg1">
                  <a:lumMod val="75000"/>
                </a:schemeClr>
              </a:solidFill>
              <a:latin typeface="Calibri"/>
              <a:cs typeface="Calibri"/>
            </a:endParaRPr>
          </a:p>
        </p:txBody>
      </p:sp>
    </p:spTree>
    <p:custDataLst>
      <p:tags r:id="rId1"/>
    </p:custDataLst>
    <p:extLst>
      <p:ext uri="{BB962C8B-B14F-4D97-AF65-F5344CB8AC3E}">
        <p14:creationId xmlns:p14="http://schemas.microsoft.com/office/powerpoint/2010/main" val="15900957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0652" y="204320"/>
            <a:ext cx="9071992" cy="617205"/>
          </a:xfrm>
          <a:prstGeom prst="rect">
            <a:avLst/>
          </a:prstGeom>
          <a:solidFill>
            <a:schemeClr val="accent5">
              <a:alpha val="43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9" name="Rectangle 8"/>
          <p:cNvSpPr/>
          <p:nvPr/>
        </p:nvSpPr>
        <p:spPr>
          <a:xfrm>
            <a:off x="7105794" y="269960"/>
            <a:ext cx="1441420" cy="461665"/>
          </a:xfrm>
          <a:prstGeom prst="rect">
            <a:avLst/>
          </a:prstGeom>
        </p:spPr>
        <p:txBody>
          <a:bodyPr wrap="none">
            <a:spAutoFit/>
          </a:bodyPr>
          <a:lstStyle/>
          <a:p>
            <a:pPr algn="ctr" rtl="1"/>
            <a:r>
              <a:rPr lang="x-none" sz="2400" b="1" dirty="0">
                <a:solidFill>
                  <a:schemeClr val="accent3">
                    <a:lumMod val="50000"/>
                  </a:schemeClr>
                </a:solidFill>
                <a:latin typeface="Calibri"/>
                <a:cs typeface="Calibri"/>
              </a:rPr>
              <a:t>أنظمة </a:t>
            </a:r>
            <a:r>
              <a:rPr lang="ar-SA" sz="2400" b="1" dirty="0">
                <a:solidFill>
                  <a:schemeClr val="accent3">
                    <a:lumMod val="50000"/>
                  </a:schemeClr>
                </a:solidFill>
                <a:latin typeface="Calibri"/>
                <a:cs typeface="Calibri"/>
              </a:rPr>
              <a:t>داخلية</a:t>
            </a:r>
            <a:endParaRPr lang="en-US" sz="2400" b="1" dirty="0">
              <a:solidFill>
                <a:schemeClr val="accent3">
                  <a:lumMod val="50000"/>
                </a:schemeClr>
              </a:solidFill>
              <a:latin typeface="Calibri"/>
              <a:cs typeface="Calibri"/>
            </a:endParaRPr>
          </a:p>
        </p:txBody>
      </p:sp>
      <p:sp>
        <p:nvSpPr>
          <p:cNvPr id="15" name="Rectangle 14"/>
          <p:cNvSpPr/>
          <p:nvPr/>
        </p:nvSpPr>
        <p:spPr>
          <a:xfrm>
            <a:off x="2681230" y="2270455"/>
            <a:ext cx="5883845" cy="1384995"/>
          </a:xfrm>
          <a:prstGeom prst="rect">
            <a:avLst/>
          </a:prstGeom>
        </p:spPr>
        <p:txBody>
          <a:bodyPr wrap="square">
            <a:spAutoFit/>
          </a:bodyPr>
          <a:lstStyle/>
          <a:p>
            <a:pPr lvl="0" algn="ctr" rtl="1"/>
            <a:r>
              <a:rPr lang="ar-EG" sz="2800" b="1" dirty="0">
                <a:solidFill>
                  <a:schemeClr val="accent1">
                    <a:lumMod val="50000"/>
                  </a:schemeClr>
                </a:solidFill>
                <a:latin typeface="Calibri"/>
                <a:cs typeface="Calibri"/>
              </a:rPr>
              <a:t>الأنظمة التي تكون مصممة خصيصاً لمؤسسة أو جامعة أو شركة، ويتم الدخول إليها من قبل أفراد المؤسسة فقط</a:t>
            </a:r>
            <a:endParaRPr lang="x-none" sz="2800" b="1" dirty="0">
              <a:solidFill>
                <a:schemeClr val="accent1">
                  <a:lumMod val="50000"/>
                </a:schemeClr>
              </a:solidFill>
              <a:latin typeface="Calibri"/>
              <a:cs typeface="Calibri"/>
            </a:endParaRPr>
          </a:p>
        </p:txBody>
      </p:sp>
      <p:sp>
        <p:nvSpPr>
          <p:cNvPr id="14" name="TextBox 13"/>
          <p:cNvSpPr txBox="1"/>
          <p:nvPr/>
        </p:nvSpPr>
        <p:spPr>
          <a:xfrm>
            <a:off x="755205" y="331515"/>
            <a:ext cx="3080588" cy="400110"/>
          </a:xfrm>
          <a:prstGeom prst="rect">
            <a:avLst/>
          </a:prstGeom>
          <a:noFill/>
        </p:spPr>
        <p:txBody>
          <a:bodyPr wrap="none" rtlCol="0">
            <a:spAutoFit/>
          </a:bodyPr>
          <a:lstStyle/>
          <a:p>
            <a:pPr algn="ctr"/>
            <a:r>
              <a:rPr lang="ar-SA" sz="2000" b="1" dirty="0">
                <a:solidFill>
                  <a:schemeClr val="bg1">
                    <a:lumMod val="75000"/>
                  </a:schemeClr>
                </a:solidFill>
                <a:latin typeface="Calibri"/>
                <a:cs typeface="Calibri"/>
              </a:rPr>
              <a:t>أنظمة إدارة التعلم الالكتروني</a:t>
            </a:r>
            <a:endParaRPr lang="en-US" sz="1600" b="1" dirty="0">
              <a:solidFill>
                <a:schemeClr val="bg1">
                  <a:lumMod val="75000"/>
                </a:schemeClr>
              </a:solidFill>
              <a:latin typeface="Calibri"/>
              <a:cs typeface="Calibri"/>
            </a:endParaRPr>
          </a:p>
        </p:txBody>
      </p:sp>
      <p:grpSp>
        <p:nvGrpSpPr>
          <p:cNvPr id="16" name="Group 9"/>
          <p:cNvGrpSpPr>
            <a:grpSpLocks/>
          </p:cNvGrpSpPr>
          <p:nvPr/>
        </p:nvGrpSpPr>
        <p:grpSpPr bwMode="auto">
          <a:xfrm>
            <a:off x="107504" y="188640"/>
            <a:ext cx="647700" cy="454025"/>
            <a:chOff x="0" y="0"/>
            <a:chExt cx="408" cy="286"/>
          </a:xfrm>
        </p:grpSpPr>
        <p:sp>
          <p:nvSpPr>
            <p:cNvPr id="17"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sp>
          <p:nvSpPr>
            <p:cNvPr id="18"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grpSp>
      <p:sp>
        <p:nvSpPr>
          <p:cNvPr id="35" name="Rectangle 34"/>
          <p:cNvSpPr>
            <a:spLocks/>
          </p:cNvSpPr>
          <p:nvPr/>
        </p:nvSpPr>
        <p:spPr>
          <a:xfrm>
            <a:off x="-31356" y="5164747"/>
            <a:ext cx="9144000" cy="944247"/>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rtl="1"/>
            <a:r>
              <a:rPr lang="x-none" sz="2000" b="1" dirty="0">
                <a:solidFill>
                  <a:schemeClr val="accent3">
                    <a:lumMod val="50000"/>
                  </a:schemeClr>
                </a:solidFill>
                <a:cs typeface="Calibri"/>
              </a:rPr>
              <a:t>التطورات التقنية ساهمت في الاستغناء عن هذه الأنظمة لصالح الأنظمة مفتوحة المصدر التي تسمح بتخصيص النظام وفقاً لاحتياجات </a:t>
            </a:r>
            <a:r>
              <a:rPr lang="x-none" sz="2000" b="1">
                <a:solidFill>
                  <a:schemeClr val="accent3">
                    <a:lumMod val="50000"/>
                  </a:schemeClr>
                </a:solidFill>
                <a:cs typeface="Calibri"/>
              </a:rPr>
              <a:t>المؤسسة التعليمية</a:t>
            </a:r>
            <a:endParaRPr lang="en-US" sz="2000" b="1" dirty="0">
              <a:solidFill>
                <a:schemeClr val="accent3">
                  <a:lumMod val="50000"/>
                </a:schemeClr>
              </a:solidFill>
              <a:cs typeface="Calibri"/>
            </a:endParaRPr>
          </a:p>
        </p:txBody>
      </p:sp>
      <p:pic>
        <p:nvPicPr>
          <p:cNvPr id="36" name="Picture 35" descr="https://encrypted-tbn0.gstatic.com/images?q=tbn:ANd9GcTlCi-kVykWXZQ0ZXVAkSYWskGoLHeYI1VDIOvfxA2NNV-Tzl7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2490132"/>
            <a:ext cx="2218703" cy="1221037"/>
          </a:xfrm>
          <a:prstGeom prst="rect">
            <a:avLst/>
          </a:prstGeom>
          <a:noFill/>
          <a:ln>
            <a:noFill/>
          </a:ln>
        </p:spPr>
      </p:pic>
    </p:spTree>
    <p:custDataLst>
      <p:tags r:id="rId1"/>
    </p:custDataLst>
    <p:extLst>
      <p:ext uri="{BB962C8B-B14F-4D97-AF65-F5344CB8AC3E}">
        <p14:creationId xmlns:p14="http://schemas.microsoft.com/office/powerpoint/2010/main" val="386177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9"/>
          <p:cNvGrpSpPr>
            <a:grpSpLocks/>
          </p:cNvGrpSpPr>
          <p:nvPr/>
        </p:nvGrpSpPr>
        <p:grpSpPr bwMode="auto">
          <a:xfrm>
            <a:off x="107504" y="238671"/>
            <a:ext cx="647700" cy="454025"/>
            <a:chOff x="0" y="0"/>
            <a:chExt cx="408" cy="286"/>
          </a:xfrm>
        </p:grpSpPr>
        <p:sp>
          <p:nvSpPr>
            <p:cNvPr id="6"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endParaRPr lang="en-US">
                <a:latin typeface="Calibri"/>
                <a:cs typeface="Calibri"/>
                <a:sym typeface="宋体" pitchFamily="2" charset="-122"/>
              </a:endParaRPr>
            </a:p>
          </p:txBody>
        </p:sp>
        <p:sp>
          <p:nvSpPr>
            <p:cNvPr id="7"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endParaRPr lang="en-US">
                <a:latin typeface="Calibri"/>
                <a:cs typeface="Calibri"/>
                <a:sym typeface="宋体" pitchFamily="2" charset="-122"/>
              </a:endParaRPr>
            </a:p>
          </p:txBody>
        </p:sp>
      </p:grpSp>
      <p:sp>
        <p:nvSpPr>
          <p:cNvPr id="9" name="Rectangle 8"/>
          <p:cNvSpPr/>
          <p:nvPr/>
        </p:nvSpPr>
        <p:spPr>
          <a:xfrm>
            <a:off x="5083071" y="3021876"/>
            <a:ext cx="3816424" cy="1077218"/>
          </a:xfrm>
          <a:prstGeom prst="rect">
            <a:avLst/>
          </a:prstGeom>
        </p:spPr>
        <p:txBody>
          <a:bodyPr wrap="square">
            <a:spAutoFit/>
          </a:bodyPr>
          <a:lstStyle/>
          <a:p>
            <a:pPr algn="ctr" rtl="1"/>
            <a:r>
              <a:rPr lang="ar-SA" sz="3200" b="1" dirty="0">
                <a:solidFill>
                  <a:schemeClr val="accent3">
                    <a:lumMod val="50000"/>
                  </a:schemeClr>
                </a:solidFill>
                <a:latin typeface="Calibri"/>
                <a:cs typeface="Calibri"/>
              </a:rPr>
              <a:t>الجامعة الافتراضية</a:t>
            </a:r>
          </a:p>
          <a:p>
            <a:pPr algn="ctr" rtl="1"/>
            <a:r>
              <a:rPr lang="en-US" sz="3200" b="1" dirty="0">
                <a:solidFill>
                  <a:schemeClr val="accent3">
                    <a:lumMod val="50000"/>
                  </a:schemeClr>
                </a:solidFill>
                <a:latin typeface="Calibri"/>
                <a:cs typeface="Calibri"/>
              </a:rPr>
              <a:t>Virtual University </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498" y="1889139"/>
            <a:ext cx="4977253" cy="3484077"/>
          </a:xfrm>
          <a:prstGeom prst="rect">
            <a:avLst/>
          </a:prstGeom>
        </p:spPr>
      </p:pic>
      <p:sp>
        <p:nvSpPr>
          <p:cNvPr id="10" name="TextBox 9"/>
          <p:cNvSpPr txBox="1"/>
          <p:nvPr/>
        </p:nvSpPr>
        <p:spPr>
          <a:xfrm>
            <a:off x="799708" y="332656"/>
            <a:ext cx="3659772" cy="461665"/>
          </a:xfrm>
          <a:prstGeom prst="rect">
            <a:avLst/>
          </a:prstGeom>
          <a:noFill/>
        </p:spPr>
        <p:txBody>
          <a:bodyPr wrap="none" rtlCol="0">
            <a:spAutoFit/>
          </a:bodyPr>
          <a:lstStyle/>
          <a:p>
            <a:pPr lvl="0"/>
            <a:r>
              <a:rPr lang="x-none" sz="2400" b="1" dirty="0">
                <a:solidFill>
                  <a:schemeClr val="bg1">
                    <a:lumMod val="75000"/>
                  </a:schemeClr>
                </a:solidFill>
                <a:latin typeface="Calibri"/>
                <a:cs typeface="Calibri"/>
              </a:rPr>
              <a:t>أنظمة إدارة التعلم الالكتروني </a:t>
            </a:r>
            <a:endParaRPr lang="en-US" sz="2400" b="1" dirty="0">
              <a:solidFill>
                <a:schemeClr val="bg1">
                  <a:lumMod val="75000"/>
                </a:schemeClr>
              </a:solidFill>
              <a:latin typeface="Calibri"/>
              <a:cs typeface="Calibri"/>
            </a:endParaRPr>
          </a:p>
        </p:txBody>
      </p:sp>
    </p:spTree>
    <p:custDataLst>
      <p:tags r:id="rId1"/>
    </p:custDataLst>
    <p:extLst>
      <p:ext uri="{BB962C8B-B14F-4D97-AF65-F5344CB8AC3E}">
        <p14:creationId xmlns:p14="http://schemas.microsoft.com/office/powerpoint/2010/main" val="32577587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0652" y="204320"/>
            <a:ext cx="9071992" cy="617205"/>
          </a:xfrm>
          <a:prstGeom prst="rect">
            <a:avLst/>
          </a:prstGeom>
          <a:solidFill>
            <a:schemeClr val="accent5">
              <a:alpha val="43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9" name="Rectangle 8"/>
          <p:cNvSpPr/>
          <p:nvPr/>
        </p:nvSpPr>
        <p:spPr>
          <a:xfrm>
            <a:off x="6750783" y="269960"/>
            <a:ext cx="2053767" cy="461665"/>
          </a:xfrm>
          <a:prstGeom prst="rect">
            <a:avLst/>
          </a:prstGeom>
        </p:spPr>
        <p:txBody>
          <a:bodyPr wrap="none">
            <a:spAutoFit/>
          </a:bodyPr>
          <a:lstStyle/>
          <a:p>
            <a:pPr algn="ctr" rtl="1"/>
            <a:r>
              <a:rPr lang="ar-SA" sz="2400" b="1" dirty="0">
                <a:solidFill>
                  <a:schemeClr val="accent3">
                    <a:lumMod val="50000"/>
                  </a:schemeClr>
                </a:solidFill>
                <a:latin typeface="Calibri"/>
                <a:cs typeface="Calibri"/>
              </a:rPr>
              <a:t>الجامعة الافتراضية</a:t>
            </a:r>
            <a:endParaRPr lang="en-US" sz="2400" b="1" dirty="0">
              <a:solidFill>
                <a:schemeClr val="accent3">
                  <a:lumMod val="50000"/>
                </a:schemeClr>
              </a:solidFill>
              <a:latin typeface="Calibri"/>
              <a:cs typeface="Calibri"/>
            </a:endParaRPr>
          </a:p>
        </p:txBody>
      </p:sp>
      <p:sp>
        <p:nvSpPr>
          <p:cNvPr id="15" name="Rectangle 14"/>
          <p:cNvSpPr/>
          <p:nvPr/>
        </p:nvSpPr>
        <p:spPr>
          <a:xfrm>
            <a:off x="1465320" y="2556131"/>
            <a:ext cx="6524183" cy="1815882"/>
          </a:xfrm>
          <a:prstGeom prst="rect">
            <a:avLst/>
          </a:prstGeom>
        </p:spPr>
        <p:txBody>
          <a:bodyPr wrap="square">
            <a:spAutoFit/>
          </a:bodyPr>
          <a:lstStyle/>
          <a:p>
            <a:pPr lvl="0" algn="ctr" rtl="1"/>
            <a:r>
              <a:rPr lang="ar-SA" sz="2800" b="1" dirty="0">
                <a:solidFill>
                  <a:schemeClr val="tx2"/>
                </a:solidFill>
              </a:rPr>
              <a:t>التعلم الافتراضي مفهوم مرادف للتعلم الإلكتروني لكنه تعليم قائم على التدريس عبر كيانات وهيئات افتراضية من بعد دون التعامل مع كيانات واقعية أو حضور لممارسة أنشطة في مباني ولا معامل واقعية.</a:t>
            </a:r>
            <a:endParaRPr lang="x-none" sz="2800" b="1" dirty="0">
              <a:solidFill>
                <a:schemeClr val="tx2"/>
              </a:solidFill>
              <a:latin typeface="Calibri"/>
              <a:cs typeface="Calibri"/>
            </a:endParaRPr>
          </a:p>
        </p:txBody>
      </p:sp>
      <p:sp>
        <p:nvSpPr>
          <p:cNvPr id="14" name="TextBox 13"/>
          <p:cNvSpPr txBox="1"/>
          <p:nvPr/>
        </p:nvSpPr>
        <p:spPr>
          <a:xfrm>
            <a:off x="755205" y="331515"/>
            <a:ext cx="3080588" cy="400110"/>
          </a:xfrm>
          <a:prstGeom prst="rect">
            <a:avLst/>
          </a:prstGeom>
          <a:noFill/>
        </p:spPr>
        <p:txBody>
          <a:bodyPr wrap="none" rtlCol="0">
            <a:spAutoFit/>
          </a:bodyPr>
          <a:lstStyle/>
          <a:p>
            <a:pPr algn="ctr"/>
            <a:r>
              <a:rPr lang="ar-SA" sz="2000" b="1" dirty="0">
                <a:solidFill>
                  <a:schemeClr val="bg1">
                    <a:lumMod val="75000"/>
                  </a:schemeClr>
                </a:solidFill>
                <a:latin typeface="Calibri"/>
                <a:cs typeface="Calibri"/>
              </a:rPr>
              <a:t>أنظمة إدارة التعلم الالكتروني</a:t>
            </a:r>
            <a:endParaRPr lang="en-US" sz="1600" b="1" dirty="0">
              <a:solidFill>
                <a:schemeClr val="bg1">
                  <a:lumMod val="75000"/>
                </a:schemeClr>
              </a:solidFill>
              <a:latin typeface="Calibri"/>
              <a:cs typeface="Calibri"/>
            </a:endParaRPr>
          </a:p>
        </p:txBody>
      </p:sp>
      <p:grpSp>
        <p:nvGrpSpPr>
          <p:cNvPr id="16" name="Group 9"/>
          <p:cNvGrpSpPr>
            <a:grpSpLocks/>
          </p:cNvGrpSpPr>
          <p:nvPr/>
        </p:nvGrpSpPr>
        <p:grpSpPr bwMode="auto">
          <a:xfrm>
            <a:off x="107504" y="188640"/>
            <a:ext cx="647700" cy="454025"/>
            <a:chOff x="0" y="0"/>
            <a:chExt cx="408" cy="286"/>
          </a:xfrm>
        </p:grpSpPr>
        <p:sp>
          <p:nvSpPr>
            <p:cNvPr id="17"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sp>
          <p:nvSpPr>
            <p:cNvPr id="18"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grpSp>
    </p:spTree>
    <p:custDataLst>
      <p:tags r:id="rId1"/>
    </p:custDataLst>
    <p:extLst>
      <p:ext uri="{BB962C8B-B14F-4D97-AF65-F5344CB8AC3E}">
        <p14:creationId xmlns:p14="http://schemas.microsoft.com/office/powerpoint/2010/main" val="26057852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0652" y="204320"/>
            <a:ext cx="9071992" cy="617205"/>
          </a:xfrm>
          <a:prstGeom prst="rect">
            <a:avLst/>
          </a:prstGeom>
          <a:solidFill>
            <a:schemeClr val="accent5">
              <a:alpha val="43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9" name="Rectangle 8"/>
          <p:cNvSpPr/>
          <p:nvPr/>
        </p:nvSpPr>
        <p:spPr>
          <a:xfrm>
            <a:off x="6750783" y="269960"/>
            <a:ext cx="2053767" cy="461665"/>
          </a:xfrm>
          <a:prstGeom prst="rect">
            <a:avLst/>
          </a:prstGeom>
        </p:spPr>
        <p:txBody>
          <a:bodyPr wrap="none">
            <a:spAutoFit/>
          </a:bodyPr>
          <a:lstStyle/>
          <a:p>
            <a:pPr algn="ctr" rtl="1"/>
            <a:r>
              <a:rPr lang="ar-SA" sz="2400" b="1" dirty="0">
                <a:solidFill>
                  <a:schemeClr val="accent3">
                    <a:lumMod val="50000"/>
                  </a:schemeClr>
                </a:solidFill>
                <a:latin typeface="Calibri"/>
                <a:cs typeface="Calibri"/>
              </a:rPr>
              <a:t>الجامعة الافتراضية</a:t>
            </a:r>
            <a:endParaRPr lang="en-US" sz="2400" b="1" dirty="0">
              <a:solidFill>
                <a:schemeClr val="accent3">
                  <a:lumMod val="50000"/>
                </a:schemeClr>
              </a:solidFill>
              <a:latin typeface="Calibri"/>
              <a:cs typeface="Calibri"/>
            </a:endParaRPr>
          </a:p>
        </p:txBody>
      </p:sp>
      <p:sp>
        <p:nvSpPr>
          <p:cNvPr id="14" name="TextBox 13"/>
          <p:cNvSpPr txBox="1"/>
          <p:nvPr/>
        </p:nvSpPr>
        <p:spPr>
          <a:xfrm>
            <a:off x="755205" y="331515"/>
            <a:ext cx="3080588" cy="400110"/>
          </a:xfrm>
          <a:prstGeom prst="rect">
            <a:avLst/>
          </a:prstGeom>
          <a:noFill/>
        </p:spPr>
        <p:txBody>
          <a:bodyPr wrap="none" rtlCol="0">
            <a:spAutoFit/>
          </a:bodyPr>
          <a:lstStyle/>
          <a:p>
            <a:pPr algn="ctr"/>
            <a:r>
              <a:rPr lang="ar-SA" sz="2000" b="1" dirty="0">
                <a:solidFill>
                  <a:schemeClr val="bg1">
                    <a:lumMod val="75000"/>
                  </a:schemeClr>
                </a:solidFill>
                <a:latin typeface="Calibri"/>
                <a:cs typeface="Calibri"/>
              </a:rPr>
              <a:t>أنظمة إدارة التعلم الالكتروني</a:t>
            </a:r>
            <a:endParaRPr lang="en-US" sz="1600" b="1" dirty="0">
              <a:solidFill>
                <a:schemeClr val="bg1">
                  <a:lumMod val="75000"/>
                </a:schemeClr>
              </a:solidFill>
              <a:latin typeface="Calibri"/>
              <a:cs typeface="Calibri"/>
            </a:endParaRPr>
          </a:p>
        </p:txBody>
      </p:sp>
      <p:grpSp>
        <p:nvGrpSpPr>
          <p:cNvPr id="16" name="Group 9"/>
          <p:cNvGrpSpPr>
            <a:grpSpLocks/>
          </p:cNvGrpSpPr>
          <p:nvPr/>
        </p:nvGrpSpPr>
        <p:grpSpPr bwMode="auto">
          <a:xfrm>
            <a:off x="107504" y="188640"/>
            <a:ext cx="647700" cy="454025"/>
            <a:chOff x="0" y="0"/>
            <a:chExt cx="408" cy="286"/>
          </a:xfrm>
        </p:grpSpPr>
        <p:sp>
          <p:nvSpPr>
            <p:cNvPr id="17"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sp>
          <p:nvSpPr>
            <p:cNvPr id="18"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grpSp>
      <p:sp>
        <p:nvSpPr>
          <p:cNvPr id="2" name="Rectangle 1"/>
          <p:cNvSpPr/>
          <p:nvPr/>
        </p:nvSpPr>
        <p:spPr>
          <a:xfrm>
            <a:off x="2829321" y="1425347"/>
            <a:ext cx="3911147" cy="523220"/>
          </a:xfrm>
          <a:prstGeom prst="rect">
            <a:avLst/>
          </a:prstGeom>
        </p:spPr>
        <p:txBody>
          <a:bodyPr wrap="square">
            <a:spAutoFit/>
          </a:bodyPr>
          <a:lstStyle/>
          <a:p>
            <a:pPr lvl="0" algn="ctr"/>
            <a:r>
              <a:rPr lang="x-none" sz="2800" b="1" dirty="0">
                <a:solidFill>
                  <a:srgbClr val="77933C"/>
                </a:solidFill>
              </a:rPr>
              <a:t>مفهوم الجامعة الافتراضية</a:t>
            </a:r>
            <a:endParaRPr lang="en-US" sz="2800" dirty="0">
              <a:solidFill>
                <a:srgbClr val="77933C"/>
              </a:solidFill>
            </a:endParaRPr>
          </a:p>
        </p:txBody>
      </p:sp>
      <p:sp>
        <p:nvSpPr>
          <p:cNvPr id="3" name="Rectangle 2"/>
          <p:cNvSpPr/>
          <p:nvPr/>
        </p:nvSpPr>
        <p:spPr>
          <a:xfrm>
            <a:off x="3321390" y="2961614"/>
            <a:ext cx="5242588" cy="1569660"/>
          </a:xfrm>
          <a:prstGeom prst="rect">
            <a:avLst/>
          </a:prstGeom>
        </p:spPr>
        <p:txBody>
          <a:bodyPr wrap="square">
            <a:spAutoFit/>
          </a:bodyPr>
          <a:lstStyle/>
          <a:p>
            <a:pPr algn="ctr" rtl="1"/>
            <a:r>
              <a:rPr lang="ar-EG" sz="2400" b="1" dirty="0">
                <a:solidFill>
                  <a:schemeClr val="accent1">
                    <a:lumMod val="50000"/>
                  </a:schemeClr>
                </a:solidFill>
                <a:latin typeface="Calibri"/>
                <a:cs typeface="Calibri"/>
              </a:rPr>
              <a:t>جامعة تقدم نفس وظائف الجامعة التقليدية لكن ليس من خلال قاعات دراسية حقيقية بل عبر بيئة بديلة تعمل كلية من خلال الإنترنت</a:t>
            </a:r>
            <a:endParaRPr lang="en-US" sz="2400" b="1" dirty="0">
              <a:solidFill>
                <a:schemeClr val="accent1">
                  <a:lumMod val="50000"/>
                </a:schemeClr>
              </a:solidFill>
              <a:latin typeface="Calibri"/>
              <a:cs typeface="Calibri"/>
            </a:endParaRPr>
          </a:p>
        </p:txBody>
      </p:sp>
      <p:pic>
        <p:nvPicPr>
          <p:cNvPr id="5" name="Picture 4" descr="earth-link_318-47633.jpeg"/>
          <p:cNvPicPr>
            <a:picLocks noChangeAspect="1"/>
          </p:cNvPicPr>
          <p:nvPr/>
        </p:nvPicPr>
        <p:blipFill>
          <a:blip r:embed="rId4">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2018673" y="3588444"/>
            <a:ext cx="1244676" cy="1244676"/>
          </a:xfrm>
          <a:prstGeom prst="rect">
            <a:avLst/>
          </a:prstGeom>
        </p:spPr>
      </p:pic>
      <p:pic>
        <p:nvPicPr>
          <p:cNvPr id="7" name="Picture 6" descr="Unknownم.pn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504" y="2468263"/>
            <a:ext cx="3219875" cy="2142681"/>
          </a:xfrm>
          <a:prstGeom prst="rect">
            <a:avLst/>
          </a:prstGeom>
        </p:spPr>
      </p:pic>
    </p:spTree>
    <p:custDataLst>
      <p:tags r:id="rId1"/>
    </p:custDataLst>
    <p:extLst>
      <p:ext uri="{BB962C8B-B14F-4D97-AF65-F5344CB8AC3E}">
        <p14:creationId xmlns:p14="http://schemas.microsoft.com/office/powerpoint/2010/main" val="368303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0652" y="204320"/>
            <a:ext cx="9071992" cy="617205"/>
          </a:xfrm>
          <a:prstGeom prst="rect">
            <a:avLst/>
          </a:prstGeom>
          <a:solidFill>
            <a:schemeClr val="accent5">
              <a:alpha val="43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9" name="Rectangle 8"/>
          <p:cNvSpPr/>
          <p:nvPr/>
        </p:nvSpPr>
        <p:spPr>
          <a:xfrm>
            <a:off x="6750783" y="269960"/>
            <a:ext cx="2053767" cy="461665"/>
          </a:xfrm>
          <a:prstGeom prst="rect">
            <a:avLst/>
          </a:prstGeom>
        </p:spPr>
        <p:txBody>
          <a:bodyPr wrap="none">
            <a:spAutoFit/>
          </a:bodyPr>
          <a:lstStyle/>
          <a:p>
            <a:pPr algn="ctr" rtl="1"/>
            <a:r>
              <a:rPr lang="ar-SA" sz="2400" b="1" dirty="0">
                <a:solidFill>
                  <a:schemeClr val="accent3">
                    <a:lumMod val="50000"/>
                  </a:schemeClr>
                </a:solidFill>
                <a:latin typeface="Calibri"/>
                <a:cs typeface="Calibri"/>
              </a:rPr>
              <a:t>الجامعة الافتراضية</a:t>
            </a:r>
            <a:endParaRPr lang="en-US" sz="2400" b="1" dirty="0">
              <a:solidFill>
                <a:schemeClr val="accent3">
                  <a:lumMod val="50000"/>
                </a:schemeClr>
              </a:solidFill>
              <a:latin typeface="Calibri"/>
              <a:cs typeface="Calibri"/>
            </a:endParaRPr>
          </a:p>
        </p:txBody>
      </p:sp>
      <p:sp>
        <p:nvSpPr>
          <p:cNvPr id="14" name="TextBox 13"/>
          <p:cNvSpPr txBox="1"/>
          <p:nvPr/>
        </p:nvSpPr>
        <p:spPr>
          <a:xfrm>
            <a:off x="755205" y="331515"/>
            <a:ext cx="3080588" cy="400110"/>
          </a:xfrm>
          <a:prstGeom prst="rect">
            <a:avLst/>
          </a:prstGeom>
          <a:noFill/>
        </p:spPr>
        <p:txBody>
          <a:bodyPr wrap="none" rtlCol="0">
            <a:spAutoFit/>
          </a:bodyPr>
          <a:lstStyle/>
          <a:p>
            <a:pPr algn="ctr"/>
            <a:r>
              <a:rPr lang="ar-SA" sz="2000" b="1" dirty="0">
                <a:solidFill>
                  <a:schemeClr val="bg1">
                    <a:lumMod val="75000"/>
                  </a:schemeClr>
                </a:solidFill>
                <a:latin typeface="Calibri"/>
                <a:cs typeface="Calibri"/>
              </a:rPr>
              <a:t>أنظمة إدارة التعلم الالكتروني</a:t>
            </a:r>
            <a:endParaRPr lang="en-US" sz="1600" b="1" dirty="0">
              <a:solidFill>
                <a:schemeClr val="bg1">
                  <a:lumMod val="75000"/>
                </a:schemeClr>
              </a:solidFill>
              <a:latin typeface="Calibri"/>
              <a:cs typeface="Calibri"/>
            </a:endParaRPr>
          </a:p>
        </p:txBody>
      </p:sp>
      <p:grpSp>
        <p:nvGrpSpPr>
          <p:cNvPr id="16" name="Group 9"/>
          <p:cNvGrpSpPr>
            <a:grpSpLocks/>
          </p:cNvGrpSpPr>
          <p:nvPr/>
        </p:nvGrpSpPr>
        <p:grpSpPr bwMode="auto">
          <a:xfrm>
            <a:off x="107504" y="188640"/>
            <a:ext cx="647700" cy="454025"/>
            <a:chOff x="0" y="0"/>
            <a:chExt cx="408" cy="286"/>
          </a:xfrm>
        </p:grpSpPr>
        <p:sp>
          <p:nvSpPr>
            <p:cNvPr id="17"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sp>
          <p:nvSpPr>
            <p:cNvPr id="18"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grpSp>
      <p:grpSp>
        <p:nvGrpSpPr>
          <p:cNvPr id="12" name="Group 11"/>
          <p:cNvGrpSpPr/>
          <p:nvPr/>
        </p:nvGrpSpPr>
        <p:grpSpPr>
          <a:xfrm>
            <a:off x="3626780" y="4666243"/>
            <a:ext cx="1888628" cy="1888628"/>
            <a:chOff x="2865685" y="2791690"/>
            <a:chExt cx="1888628" cy="1888628"/>
          </a:xfrm>
        </p:grpSpPr>
        <p:sp>
          <p:nvSpPr>
            <p:cNvPr id="46" name="Oval 45"/>
            <p:cNvSpPr/>
            <p:nvPr/>
          </p:nvSpPr>
          <p:spPr>
            <a:xfrm>
              <a:off x="2865685" y="2791690"/>
              <a:ext cx="1888628" cy="1888628"/>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47" name="Oval 4"/>
            <p:cNvSpPr/>
            <p:nvPr/>
          </p:nvSpPr>
          <p:spPr>
            <a:xfrm>
              <a:off x="3142268" y="3068273"/>
              <a:ext cx="1335462" cy="1335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endParaRPr lang="en-US" sz="4200" kern="1200"/>
            </a:p>
          </p:txBody>
        </p:sp>
      </p:grpSp>
      <p:sp>
        <p:nvSpPr>
          <p:cNvPr id="15" name="Left Arrow 14"/>
          <p:cNvSpPr/>
          <p:nvPr/>
        </p:nvSpPr>
        <p:spPr>
          <a:xfrm rot="10800000">
            <a:off x="1424190" y="5353003"/>
            <a:ext cx="2081447" cy="538259"/>
          </a:xfrm>
          <a:prstGeom prst="lef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hueOff val="0"/>
              <a:satOff val="0"/>
              <a:lumOff val="0"/>
              <a:alphaOff val="0"/>
            </a:schemeClr>
          </a:fontRef>
        </p:style>
      </p:sp>
      <p:grpSp>
        <p:nvGrpSpPr>
          <p:cNvPr id="19" name="Group 18"/>
          <p:cNvGrpSpPr/>
          <p:nvPr/>
        </p:nvGrpSpPr>
        <p:grpSpPr>
          <a:xfrm>
            <a:off x="107504" y="5093316"/>
            <a:ext cx="2344178" cy="1473129"/>
            <a:chOff x="2075" y="3207189"/>
            <a:chExt cx="1322040" cy="1057632"/>
          </a:xfrm>
        </p:grpSpPr>
        <p:sp>
          <p:nvSpPr>
            <p:cNvPr id="44" name="Rounded Rectangle 43"/>
            <p:cNvSpPr/>
            <p:nvPr/>
          </p:nvSpPr>
          <p:spPr>
            <a:xfrm>
              <a:off x="2075" y="3207189"/>
              <a:ext cx="1322040" cy="1057632"/>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45" name="Rounded Rectangle 7"/>
            <p:cNvSpPr/>
            <p:nvPr/>
          </p:nvSpPr>
          <p:spPr>
            <a:xfrm>
              <a:off x="33052" y="3238166"/>
              <a:ext cx="1260086" cy="9956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955" tIns="20955" rIns="20955" bIns="20955" numCol="1" spcCol="1270" anchor="ctr" anchorCtr="0">
              <a:noAutofit/>
            </a:bodyPr>
            <a:lstStyle/>
            <a:p>
              <a:pPr lvl="0" algn="ctr" defTabSz="488950" rtl="1">
                <a:lnSpc>
                  <a:spcPct val="90000"/>
                </a:lnSpc>
                <a:spcBef>
                  <a:spcPct val="0"/>
                </a:spcBef>
                <a:spcAft>
                  <a:spcPct val="35000"/>
                </a:spcAft>
              </a:pPr>
              <a:r>
                <a:rPr lang="x-none" b="1" kern="1200" dirty="0"/>
                <a:t>يقوم الطالب بإجراء </a:t>
              </a:r>
              <a:r>
                <a:rPr lang="x-none" b="1" kern="1200"/>
                <a:t>التجارب عن </a:t>
              </a:r>
              <a:r>
                <a:rPr lang="x-none" b="1" kern="1200" dirty="0"/>
                <a:t>طريق </a:t>
              </a:r>
              <a:r>
                <a:rPr lang="x-none" b="1" kern="1200"/>
                <a:t>المعامل الافتراضية.</a:t>
              </a:r>
              <a:endParaRPr lang="en-US" b="1" kern="1200" dirty="0"/>
            </a:p>
          </p:txBody>
        </p:sp>
      </p:grpSp>
      <p:sp>
        <p:nvSpPr>
          <p:cNvPr id="20" name="Left Arrow 19"/>
          <p:cNvSpPr/>
          <p:nvPr/>
        </p:nvSpPr>
        <p:spPr>
          <a:xfrm rot="12600000">
            <a:off x="1706365" y="4288338"/>
            <a:ext cx="2081447" cy="538259"/>
          </a:xfrm>
          <a:prstGeom prst="leftArrow">
            <a:avLst>
              <a:gd name="adj1" fmla="val 60000"/>
              <a:gd name="adj2" fmla="val 50000"/>
            </a:avLst>
          </a:prstGeom>
        </p:spPr>
        <p:style>
          <a:lnRef idx="0">
            <a:schemeClr val="lt1">
              <a:hueOff val="0"/>
              <a:satOff val="0"/>
              <a:lumOff val="0"/>
              <a:alphaOff val="0"/>
            </a:schemeClr>
          </a:lnRef>
          <a:fillRef idx="1">
            <a:schemeClr val="accent4">
              <a:hueOff val="-744129"/>
              <a:satOff val="4483"/>
              <a:lumOff val="359"/>
              <a:alphaOff val="0"/>
            </a:schemeClr>
          </a:fillRef>
          <a:effectRef idx="0">
            <a:schemeClr val="accent4">
              <a:hueOff val="-744129"/>
              <a:satOff val="4483"/>
              <a:lumOff val="359"/>
              <a:alphaOff val="0"/>
            </a:schemeClr>
          </a:effectRef>
          <a:fontRef idx="minor">
            <a:schemeClr val="lt1">
              <a:hueOff val="0"/>
              <a:satOff val="0"/>
              <a:lumOff val="0"/>
              <a:alphaOff val="0"/>
            </a:schemeClr>
          </a:fontRef>
        </p:style>
      </p:sp>
      <p:grpSp>
        <p:nvGrpSpPr>
          <p:cNvPr id="21" name="Group 20"/>
          <p:cNvGrpSpPr/>
          <p:nvPr/>
        </p:nvGrpSpPr>
        <p:grpSpPr>
          <a:xfrm>
            <a:off x="153844" y="3508290"/>
            <a:ext cx="2610725" cy="1314120"/>
            <a:chOff x="423680" y="1633737"/>
            <a:chExt cx="1322040" cy="1057632"/>
          </a:xfrm>
        </p:grpSpPr>
        <p:sp>
          <p:nvSpPr>
            <p:cNvPr id="42" name="Rounded Rectangle 41"/>
            <p:cNvSpPr/>
            <p:nvPr/>
          </p:nvSpPr>
          <p:spPr>
            <a:xfrm>
              <a:off x="423680" y="1633737"/>
              <a:ext cx="1322040" cy="1057632"/>
            </a:xfrm>
            <a:prstGeom prst="roundRect">
              <a:avLst>
                <a:gd name="adj" fmla="val 10000"/>
              </a:avLst>
            </a:prstGeom>
          </p:spPr>
          <p:style>
            <a:lnRef idx="2">
              <a:schemeClr val="lt1">
                <a:hueOff val="0"/>
                <a:satOff val="0"/>
                <a:lumOff val="0"/>
                <a:alphaOff val="0"/>
              </a:schemeClr>
            </a:lnRef>
            <a:fillRef idx="1">
              <a:schemeClr val="accent4">
                <a:hueOff val="-744129"/>
                <a:satOff val="4483"/>
                <a:lumOff val="359"/>
                <a:alphaOff val="0"/>
              </a:schemeClr>
            </a:fillRef>
            <a:effectRef idx="0">
              <a:schemeClr val="accent4">
                <a:hueOff val="-744129"/>
                <a:satOff val="4483"/>
                <a:lumOff val="359"/>
                <a:alphaOff val="0"/>
              </a:schemeClr>
            </a:effectRef>
            <a:fontRef idx="minor">
              <a:schemeClr val="lt1"/>
            </a:fontRef>
          </p:style>
        </p:sp>
        <p:sp>
          <p:nvSpPr>
            <p:cNvPr id="43" name="Rounded Rectangle 10"/>
            <p:cNvSpPr/>
            <p:nvPr/>
          </p:nvSpPr>
          <p:spPr>
            <a:xfrm>
              <a:off x="454657" y="1664714"/>
              <a:ext cx="1260086" cy="9956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955" tIns="20955" rIns="20955" bIns="20955" numCol="1" spcCol="1270" anchor="ctr" anchorCtr="0">
              <a:noAutofit/>
            </a:bodyPr>
            <a:lstStyle/>
            <a:p>
              <a:pPr lvl="0" algn="ctr" defTabSz="488950" rtl="1">
                <a:lnSpc>
                  <a:spcPct val="90000"/>
                </a:lnSpc>
                <a:spcBef>
                  <a:spcPct val="0"/>
                </a:spcBef>
                <a:spcAft>
                  <a:spcPct val="35000"/>
                </a:spcAft>
              </a:pPr>
              <a:r>
                <a:rPr lang="x-none" b="1" kern="1200" dirty="0"/>
                <a:t>يمكن للطالب الاتصال </a:t>
              </a:r>
              <a:r>
                <a:rPr lang="x-none" b="1" kern="1200"/>
                <a:t>بأساتذة المقررات</a:t>
              </a:r>
              <a:r>
                <a:rPr lang="ar-SA" b="1" kern="1200" dirty="0"/>
                <a:t> إلكترونياً</a:t>
              </a:r>
              <a:endParaRPr lang="en-US" b="1" kern="1200" dirty="0"/>
            </a:p>
          </p:txBody>
        </p:sp>
      </p:grpSp>
      <p:sp>
        <p:nvSpPr>
          <p:cNvPr id="22" name="Left Arrow 21"/>
          <p:cNvSpPr/>
          <p:nvPr/>
        </p:nvSpPr>
        <p:spPr>
          <a:xfrm rot="14400000">
            <a:off x="2477281" y="3517422"/>
            <a:ext cx="2081447" cy="538259"/>
          </a:xfrm>
          <a:prstGeom prst="leftArrow">
            <a:avLst>
              <a:gd name="adj1" fmla="val 60000"/>
              <a:gd name="adj2" fmla="val 50000"/>
            </a:avLst>
          </a:prstGeom>
        </p:spPr>
        <p:style>
          <a:lnRef idx="0">
            <a:schemeClr val="lt1">
              <a:hueOff val="0"/>
              <a:satOff val="0"/>
              <a:lumOff val="0"/>
              <a:alphaOff val="0"/>
            </a:schemeClr>
          </a:lnRef>
          <a:fillRef idx="1">
            <a:schemeClr val="accent4">
              <a:hueOff val="-1488257"/>
              <a:satOff val="8966"/>
              <a:lumOff val="719"/>
              <a:alphaOff val="0"/>
            </a:schemeClr>
          </a:fillRef>
          <a:effectRef idx="0">
            <a:schemeClr val="accent4">
              <a:hueOff val="-1488257"/>
              <a:satOff val="8966"/>
              <a:lumOff val="719"/>
              <a:alphaOff val="0"/>
            </a:schemeClr>
          </a:effectRef>
          <a:fontRef idx="minor">
            <a:schemeClr val="lt1">
              <a:hueOff val="0"/>
              <a:satOff val="0"/>
              <a:lumOff val="0"/>
              <a:alphaOff val="0"/>
            </a:schemeClr>
          </a:fontRef>
        </p:style>
      </p:sp>
      <p:grpSp>
        <p:nvGrpSpPr>
          <p:cNvPr id="23" name="Group 22"/>
          <p:cNvGrpSpPr/>
          <p:nvPr/>
        </p:nvGrpSpPr>
        <p:grpSpPr>
          <a:xfrm>
            <a:off x="755205" y="2067575"/>
            <a:ext cx="2903457" cy="1346500"/>
            <a:chOff x="1575527" y="481890"/>
            <a:chExt cx="1322040" cy="1057632"/>
          </a:xfrm>
        </p:grpSpPr>
        <p:sp>
          <p:nvSpPr>
            <p:cNvPr id="40" name="Rounded Rectangle 39"/>
            <p:cNvSpPr/>
            <p:nvPr/>
          </p:nvSpPr>
          <p:spPr>
            <a:xfrm>
              <a:off x="1575527" y="481890"/>
              <a:ext cx="1322040" cy="1057632"/>
            </a:xfrm>
            <a:prstGeom prst="roundRect">
              <a:avLst>
                <a:gd name="adj" fmla="val 10000"/>
              </a:avLst>
            </a:prstGeom>
          </p:spPr>
          <p:style>
            <a:lnRef idx="2">
              <a:schemeClr val="lt1">
                <a:hueOff val="0"/>
                <a:satOff val="0"/>
                <a:lumOff val="0"/>
                <a:alphaOff val="0"/>
              </a:schemeClr>
            </a:lnRef>
            <a:fillRef idx="1">
              <a:schemeClr val="accent4">
                <a:hueOff val="-1488257"/>
                <a:satOff val="8966"/>
                <a:lumOff val="719"/>
                <a:alphaOff val="0"/>
              </a:schemeClr>
            </a:fillRef>
            <a:effectRef idx="0">
              <a:schemeClr val="accent4">
                <a:hueOff val="-1488257"/>
                <a:satOff val="8966"/>
                <a:lumOff val="719"/>
                <a:alphaOff val="0"/>
              </a:schemeClr>
            </a:effectRef>
            <a:fontRef idx="minor">
              <a:schemeClr val="lt1"/>
            </a:fontRef>
          </p:style>
        </p:sp>
        <p:sp>
          <p:nvSpPr>
            <p:cNvPr id="41" name="Rounded Rectangle 13"/>
            <p:cNvSpPr/>
            <p:nvPr/>
          </p:nvSpPr>
          <p:spPr>
            <a:xfrm>
              <a:off x="1606504" y="512867"/>
              <a:ext cx="1260086" cy="9956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955" tIns="20955" rIns="20955" bIns="20955" numCol="1" spcCol="1270" anchor="ctr" anchorCtr="0">
              <a:noAutofit/>
            </a:bodyPr>
            <a:lstStyle/>
            <a:p>
              <a:pPr lvl="0" algn="ctr" defTabSz="488950" rtl="1">
                <a:lnSpc>
                  <a:spcPct val="90000"/>
                </a:lnSpc>
                <a:spcBef>
                  <a:spcPct val="0"/>
                </a:spcBef>
                <a:spcAft>
                  <a:spcPct val="35000"/>
                </a:spcAft>
              </a:pPr>
              <a:r>
                <a:rPr lang="x-none" b="1" kern="1200" dirty="0"/>
                <a:t>يقوم الطالب بالدراسة الفردية المستقلة للمقررات </a:t>
              </a:r>
              <a:r>
                <a:rPr lang="x-none" b="1" kern="1200"/>
                <a:t>عبر الويب</a:t>
              </a:r>
              <a:endParaRPr lang="en-US" b="1" kern="1200" dirty="0"/>
            </a:p>
          </p:txBody>
        </p:sp>
      </p:grpSp>
      <p:sp>
        <p:nvSpPr>
          <p:cNvPr id="24" name="Left Arrow 23"/>
          <p:cNvSpPr/>
          <p:nvPr/>
        </p:nvSpPr>
        <p:spPr>
          <a:xfrm rot="16200000">
            <a:off x="3530371" y="3235248"/>
            <a:ext cx="2081447" cy="538259"/>
          </a:xfrm>
          <a:prstGeom prst="leftArrow">
            <a:avLst>
              <a:gd name="adj1" fmla="val 60000"/>
              <a:gd name="adj2" fmla="val 50000"/>
            </a:avLst>
          </a:prstGeom>
        </p:spPr>
        <p:style>
          <a:lnRef idx="0">
            <a:schemeClr val="lt1">
              <a:hueOff val="0"/>
              <a:satOff val="0"/>
              <a:lumOff val="0"/>
              <a:alphaOff val="0"/>
            </a:schemeClr>
          </a:lnRef>
          <a:fillRef idx="1">
            <a:schemeClr val="accent4">
              <a:hueOff val="-2232386"/>
              <a:satOff val="13449"/>
              <a:lumOff val="1078"/>
              <a:alphaOff val="0"/>
            </a:schemeClr>
          </a:fillRef>
          <a:effectRef idx="0">
            <a:schemeClr val="accent4">
              <a:hueOff val="-2232386"/>
              <a:satOff val="13449"/>
              <a:lumOff val="1078"/>
              <a:alphaOff val="0"/>
            </a:schemeClr>
          </a:effectRef>
          <a:fontRef idx="minor">
            <a:schemeClr val="lt1">
              <a:hueOff val="0"/>
              <a:satOff val="0"/>
              <a:lumOff val="0"/>
              <a:alphaOff val="0"/>
            </a:schemeClr>
          </a:fontRef>
        </p:style>
      </p:sp>
      <p:grpSp>
        <p:nvGrpSpPr>
          <p:cNvPr id="25" name="Group 24"/>
          <p:cNvGrpSpPr/>
          <p:nvPr/>
        </p:nvGrpSpPr>
        <p:grpSpPr>
          <a:xfrm>
            <a:off x="3747264" y="1197427"/>
            <a:ext cx="1638576" cy="1795043"/>
            <a:chOff x="3148979" y="60285"/>
            <a:chExt cx="1322040" cy="1057632"/>
          </a:xfrm>
        </p:grpSpPr>
        <p:sp>
          <p:nvSpPr>
            <p:cNvPr id="38" name="Rounded Rectangle 37"/>
            <p:cNvSpPr/>
            <p:nvPr/>
          </p:nvSpPr>
          <p:spPr>
            <a:xfrm>
              <a:off x="3148979" y="60285"/>
              <a:ext cx="1322040" cy="1057632"/>
            </a:xfrm>
            <a:prstGeom prst="roundRect">
              <a:avLst>
                <a:gd name="adj" fmla="val 10000"/>
              </a:avLst>
            </a:prstGeom>
          </p:spPr>
          <p:style>
            <a:lnRef idx="2">
              <a:schemeClr val="lt1">
                <a:hueOff val="0"/>
                <a:satOff val="0"/>
                <a:lumOff val="0"/>
                <a:alphaOff val="0"/>
              </a:schemeClr>
            </a:lnRef>
            <a:fillRef idx="1">
              <a:schemeClr val="accent4">
                <a:hueOff val="-2232386"/>
                <a:satOff val="13449"/>
                <a:lumOff val="1078"/>
                <a:alphaOff val="0"/>
              </a:schemeClr>
            </a:fillRef>
            <a:effectRef idx="0">
              <a:schemeClr val="accent4">
                <a:hueOff val="-2232386"/>
                <a:satOff val="13449"/>
                <a:lumOff val="1078"/>
                <a:alphaOff val="0"/>
              </a:schemeClr>
            </a:effectRef>
            <a:fontRef idx="minor">
              <a:schemeClr val="lt1"/>
            </a:fontRef>
          </p:style>
        </p:sp>
        <p:sp>
          <p:nvSpPr>
            <p:cNvPr id="39" name="Rounded Rectangle 16"/>
            <p:cNvSpPr/>
            <p:nvPr/>
          </p:nvSpPr>
          <p:spPr>
            <a:xfrm>
              <a:off x="3179956" y="91262"/>
              <a:ext cx="1260086" cy="9956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955" tIns="20955" rIns="20955" bIns="20955" numCol="1" spcCol="1270" anchor="ctr" anchorCtr="0">
              <a:noAutofit/>
            </a:bodyPr>
            <a:lstStyle/>
            <a:p>
              <a:pPr lvl="0" algn="ctr" defTabSz="488950" rtl="1">
                <a:lnSpc>
                  <a:spcPct val="90000"/>
                </a:lnSpc>
                <a:spcBef>
                  <a:spcPct val="0"/>
                </a:spcBef>
                <a:spcAft>
                  <a:spcPct val="35000"/>
                </a:spcAft>
              </a:pPr>
              <a:r>
                <a:rPr lang="x-none" b="1" kern="1200" dirty="0"/>
                <a:t>تقوم الدراسة بالجامعة على أساس نظام </a:t>
              </a:r>
              <a:r>
                <a:rPr lang="x-none" b="1" kern="1200"/>
                <a:t>الساعات المعتمدة</a:t>
              </a:r>
              <a:endParaRPr lang="en-US" b="1" kern="1200" dirty="0"/>
            </a:p>
          </p:txBody>
        </p:sp>
      </p:grpSp>
      <p:sp>
        <p:nvSpPr>
          <p:cNvPr id="26" name="Left Arrow 25"/>
          <p:cNvSpPr/>
          <p:nvPr/>
        </p:nvSpPr>
        <p:spPr>
          <a:xfrm rot="18000000">
            <a:off x="4583461" y="3517422"/>
            <a:ext cx="2081447" cy="538259"/>
          </a:xfrm>
          <a:prstGeom prst="leftArrow">
            <a:avLst>
              <a:gd name="adj1" fmla="val 60000"/>
              <a:gd name="adj2" fmla="val 50000"/>
            </a:avLst>
          </a:prstGeom>
        </p:spPr>
        <p:style>
          <a:lnRef idx="0">
            <a:schemeClr val="lt1">
              <a:hueOff val="0"/>
              <a:satOff val="0"/>
              <a:lumOff val="0"/>
              <a:alphaOff val="0"/>
            </a:schemeClr>
          </a:lnRef>
          <a:fillRef idx="1">
            <a:schemeClr val="accent4">
              <a:hueOff val="-2976514"/>
              <a:satOff val="17933"/>
              <a:lumOff val="1437"/>
              <a:alphaOff val="0"/>
            </a:schemeClr>
          </a:fillRef>
          <a:effectRef idx="0">
            <a:schemeClr val="accent4">
              <a:hueOff val="-2976514"/>
              <a:satOff val="17933"/>
              <a:lumOff val="1437"/>
              <a:alphaOff val="0"/>
            </a:schemeClr>
          </a:effectRef>
          <a:fontRef idx="minor">
            <a:schemeClr val="lt1">
              <a:hueOff val="0"/>
              <a:satOff val="0"/>
              <a:lumOff val="0"/>
              <a:alphaOff val="0"/>
            </a:schemeClr>
          </a:fontRef>
        </p:style>
      </p:sp>
      <p:grpSp>
        <p:nvGrpSpPr>
          <p:cNvPr id="27" name="Group 26"/>
          <p:cNvGrpSpPr/>
          <p:nvPr/>
        </p:nvGrpSpPr>
        <p:grpSpPr>
          <a:xfrm>
            <a:off x="5483526" y="2067575"/>
            <a:ext cx="2543168" cy="1346500"/>
            <a:chOff x="4722431" y="481890"/>
            <a:chExt cx="1322040" cy="1057632"/>
          </a:xfrm>
        </p:grpSpPr>
        <p:sp>
          <p:nvSpPr>
            <p:cNvPr id="36" name="Rounded Rectangle 35"/>
            <p:cNvSpPr/>
            <p:nvPr/>
          </p:nvSpPr>
          <p:spPr>
            <a:xfrm>
              <a:off x="4722431" y="481890"/>
              <a:ext cx="1322040" cy="1057632"/>
            </a:xfrm>
            <a:prstGeom prst="roundRect">
              <a:avLst>
                <a:gd name="adj" fmla="val 10000"/>
              </a:avLst>
            </a:prstGeom>
          </p:spPr>
          <p:style>
            <a:lnRef idx="2">
              <a:schemeClr val="lt1">
                <a:hueOff val="0"/>
                <a:satOff val="0"/>
                <a:lumOff val="0"/>
                <a:alphaOff val="0"/>
              </a:schemeClr>
            </a:lnRef>
            <a:fillRef idx="1">
              <a:schemeClr val="accent4">
                <a:hueOff val="-2976514"/>
                <a:satOff val="17933"/>
                <a:lumOff val="1437"/>
                <a:alphaOff val="0"/>
              </a:schemeClr>
            </a:fillRef>
            <a:effectRef idx="0">
              <a:schemeClr val="accent4">
                <a:hueOff val="-2976514"/>
                <a:satOff val="17933"/>
                <a:lumOff val="1437"/>
                <a:alphaOff val="0"/>
              </a:schemeClr>
            </a:effectRef>
            <a:fontRef idx="minor">
              <a:schemeClr val="lt1"/>
            </a:fontRef>
          </p:style>
        </p:sp>
        <p:sp>
          <p:nvSpPr>
            <p:cNvPr id="37" name="Rounded Rectangle 19"/>
            <p:cNvSpPr/>
            <p:nvPr/>
          </p:nvSpPr>
          <p:spPr>
            <a:xfrm>
              <a:off x="4753408" y="512867"/>
              <a:ext cx="1260086" cy="9956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955" tIns="20955" rIns="20955" bIns="20955" numCol="1" spcCol="1270" anchor="ctr" anchorCtr="0">
              <a:noAutofit/>
            </a:bodyPr>
            <a:lstStyle/>
            <a:p>
              <a:pPr lvl="0" algn="ctr" defTabSz="488950" rtl="1">
                <a:lnSpc>
                  <a:spcPct val="90000"/>
                </a:lnSpc>
                <a:spcBef>
                  <a:spcPct val="0"/>
                </a:spcBef>
                <a:spcAft>
                  <a:spcPct val="35000"/>
                </a:spcAft>
              </a:pPr>
              <a:r>
                <a:rPr lang="x-none" b="1" kern="1200" dirty="0"/>
                <a:t>في حالة قبول الطلب، يعطى الطالب كلمة </a:t>
              </a:r>
              <a:r>
                <a:rPr lang="x-none" b="1" kern="1200"/>
                <a:t>مرور </a:t>
              </a:r>
              <a:r>
                <a:rPr lang="en-US" b="1" kern="1200" dirty="0"/>
                <a:t>Password</a:t>
              </a:r>
            </a:p>
          </p:txBody>
        </p:sp>
      </p:grpSp>
      <p:sp>
        <p:nvSpPr>
          <p:cNvPr id="28" name="Left Arrow 27"/>
          <p:cNvSpPr/>
          <p:nvPr/>
        </p:nvSpPr>
        <p:spPr>
          <a:xfrm rot="19800000">
            <a:off x="5354377" y="4288338"/>
            <a:ext cx="2081447" cy="538259"/>
          </a:xfrm>
          <a:prstGeom prst="leftArrow">
            <a:avLst>
              <a:gd name="adj1" fmla="val 60000"/>
              <a:gd name="adj2" fmla="val 50000"/>
            </a:avLst>
          </a:prstGeom>
        </p:spPr>
        <p:style>
          <a:lnRef idx="0">
            <a:schemeClr val="lt1">
              <a:hueOff val="0"/>
              <a:satOff val="0"/>
              <a:lumOff val="0"/>
              <a:alphaOff val="0"/>
            </a:schemeClr>
          </a:lnRef>
          <a:fillRef idx="1">
            <a:schemeClr val="accent4">
              <a:hueOff val="-3720643"/>
              <a:satOff val="22416"/>
              <a:lumOff val="1797"/>
              <a:alphaOff val="0"/>
            </a:schemeClr>
          </a:fillRef>
          <a:effectRef idx="0">
            <a:schemeClr val="accent4">
              <a:hueOff val="-3720643"/>
              <a:satOff val="22416"/>
              <a:lumOff val="1797"/>
              <a:alphaOff val="0"/>
            </a:schemeClr>
          </a:effectRef>
          <a:fontRef idx="minor">
            <a:schemeClr val="lt1">
              <a:hueOff val="0"/>
              <a:satOff val="0"/>
              <a:lumOff val="0"/>
              <a:alphaOff val="0"/>
            </a:schemeClr>
          </a:fontRef>
        </p:style>
      </p:sp>
      <p:grpSp>
        <p:nvGrpSpPr>
          <p:cNvPr id="29" name="Group 28"/>
          <p:cNvGrpSpPr/>
          <p:nvPr/>
        </p:nvGrpSpPr>
        <p:grpSpPr>
          <a:xfrm>
            <a:off x="6377620" y="3508290"/>
            <a:ext cx="2604099" cy="1314120"/>
            <a:chOff x="5874278" y="1633737"/>
            <a:chExt cx="1322040" cy="1057632"/>
          </a:xfrm>
        </p:grpSpPr>
        <p:sp>
          <p:nvSpPr>
            <p:cNvPr id="34" name="Rounded Rectangle 33"/>
            <p:cNvSpPr/>
            <p:nvPr/>
          </p:nvSpPr>
          <p:spPr>
            <a:xfrm>
              <a:off x="5874278" y="1633737"/>
              <a:ext cx="1322040" cy="1057632"/>
            </a:xfrm>
            <a:prstGeom prst="roundRect">
              <a:avLst>
                <a:gd name="adj" fmla="val 10000"/>
              </a:avLst>
            </a:prstGeom>
          </p:spPr>
          <p:style>
            <a:lnRef idx="2">
              <a:schemeClr val="lt1">
                <a:hueOff val="0"/>
                <a:satOff val="0"/>
                <a:lumOff val="0"/>
                <a:alphaOff val="0"/>
              </a:schemeClr>
            </a:lnRef>
            <a:fillRef idx="1">
              <a:schemeClr val="accent4">
                <a:hueOff val="-3720643"/>
                <a:satOff val="22416"/>
                <a:lumOff val="1797"/>
                <a:alphaOff val="0"/>
              </a:schemeClr>
            </a:fillRef>
            <a:effectRef idx="0">
              <a:schemeClr val="accent4">
                <a:hueOff val="-3720643"/>
                <a:satOff val="22416"/>
                <a:lumOff val="1797"/>
                <a:alphaOff val="0"/>
              </a:schemeClr>
            </a:effectRef>
            <a:fontRef idx="minor">
              <a:schemeClr val="lt1"/>
            </a:fontRef>
          </p:style>
        </p:sp>
        <p:sp>
          <p:nvSpPr>
            <p:cNvPr id="35" name="Rounded Rectangle 22"/>
            <p:cNvSpPr/>
            <p:nvPr/>
          </p:nvSpPr>
          <p:spPr>
            <a:xfrm>
              <a:off x="5905255" y="1664714"/>
              <a:ext cx="1260086" cy="9956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955" tIns="20955" rIns="20955" bIns="20955" numCol="1" spcCol="1270" anchor="ctr" anchorCtr="0">
              <a:noAutofit/>
            </a:bodyPr>
            <a:lstStyle/>
            <a:p>
              <a:pPr lvl="0" algn="ctr" defTabSz="488950" rtl="1">
                <a:lnSpc>
                  <a:spcPct val="90000"/>
                </a:lnSpc>
                <a:spcBef>
                  <a:spcPct val="0"/>
                </a:spcBef>
                <a:spcAft>
                  <a:spcPct val="35000"/>
                </a:spcAft>
              </a:pPr>
              <a:r>
                <a:rPr lang="x-none" b="1" kern="1200" dirty="0"/>
                <a:t>يقدم طالب الالتحاق أوراقه للجامعة، ويسدد </a:t>
              </a:r>
              <a:r>
                <a:rPr lang="x-none" b="1" kern="1200"/>
                <a:t>الرسوم المقررة</a:t>
              </a:r>
              <a:endParaRPr lang="en-US" b="1" kern="1200" dirty="0"/>
            </a:p>
          </p:txBody>
        </p:sp>
      </p:grpSp>
      <p:sp>
        <p:nvSpPr>
          <p:cNvPr id="30" name="Left Arrow 29"/>
          <p:cNvSpPr/>
          <p:nvPr/>
        </p:nvSpPr>
        <p:spPr>
          <a:xfrm>
            <a:off x="5636551" y="5341428"/>
            <a:ext cx="2081447" cy="538259"/>
          </a:xfrm>
          <a:prstGeom prst="leftArrow">
            <a:avLst>
              <a:gd name="adj1" fmla="val 60000"/>
              <a:gd name="adj2" fmla="val 50000"/>
            </a:avLst>
          </a:prstGeom>
        </p:spPr>
        <p:style>
          <a:lnRef idx="0">
            <a:schemeClr val="lt1">
              <a:hueOff val="0"/>
              <a:satOff val="0"/>
              <a:lumOff val="0"/>
              <a:alphaOff val="0"/>
            </a:schemeClr>
          </a:lnRef>
          <a:fillRef idx="1">
            <a:schemeClr val="accent4">
              <a:hueOff val="-4464771"/>
              <a:satOff val="26899"/>
              <a:lumOff val="2156"/>
              <a:alphaOff val="0"/>
            </a:schemeClr>
          </a:fillRef>
          <a:effectRef idx="0">
            <a:schemeClr val="accent4">
              <a:hueOff val="-4464771"/>
              <a:satOff val="26899"/>
              <a:lumOff val="2156"/>
              <a:alphaOff val="0"/>
            </a:schemeClr>
          </a:effectRef>
          <a:fontRef idx="minor">
            <a:schemeClr val="lt1">
              <a:hueOff val="0"/>
              <a:satOff val="0"/>
              <a:lumOff val="0"/>
              <a:alphaOff val="0"/>
            </a:schemeClr>
          </a:fontRef>
        </p:style>
      </p:sp>
      <p:grpSp>
        <p:nvGrpSpPr>
          <p:cNvPr id="31" name="Group 30"/>
          <p:cNvGrpSpPr/>
          <p:nvPr/>
        </p:nvGrpSpPr>
        <p:grpSpPr>
          <a:xfrm>
            <a:off x="6635372" y="5081741"/>
            <a:ext cx="2392529" cy="1473129"/>
            <a:chOff x="6295884" y="3207189"/>
            <a:chExt cx="1322040" cy="1057632"/>
          </a:xfrm>
        </p:grpSpPr>
        <p:sp>
          <p:nvSpPr>
            <p:cNvPr id="32" name="Rounded Rectangle 31"/>
            <p:cNvSpPr/>
            <p:nvPr/>
          </p:nvSpPr>
          <p:spPr>
            <a:xfrm>
              <a:off x="6295884" y="3207189"/>
              <a:ext cx="1322040" cy="1057632"/>
            </a:xfrm>
            <a:prstGeom prst="roundRect">
              <a:avLst>
                <a:gd name="adj" fmla="val 10000"/>
              </a:avLst>
            </a:prstGeom>
          </p:spPr>
          <p:style>
            <a:lnRef idx="2">
              <a:schemeClr val="lt1">
                <a:hueOff val="0"/>
                <a:satOff val="0"/>
                <a:lumOff val="0"/>
                <a:alphaOff val="0"/>
              </a:schemeClr>
            </a:lnRef>
            <a:fillRef idx="1">
              <a:schemeClr val="accent4">
                <a:hueOff val="-4464771"/>
                <a:satOff val="26899"/>
                <a:lumOff val="2156"/>
                <a:alphaOff val="0"/>
              </a:schemeClr>
            </a:fillRef>
            <a:effectRef idx="0">
              <a:schemeClr val="accent4">
                <a:hueOff val="-4464771"/>
                <a:satOff val="26899"/>
                <a:lumOff val="2156"/>
                <a:alphaOff val="0"/>
              </a:schemeClr>
            </a:effectRef>
            <a:fontRef idx="minor">
              <a:schemeClr val="lt1"/>
            </a:fontRef>
          </p:style>
        </p:sp>
        <p:sp>
          <p:nvSpPr>
            <p:cNvPr id="33" name="Rounded Rectangle 25"/>
            <p:cNvSpPr/>
            <p:nvPr/>
          </p:nvSpPr>
          <p:spPr>
            <a:xfrm>
              <a:off x="6326861" y="3238166"/>
              <a:ext cx="1260086" cy="9956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955" tIns="20955" rIns="20955" bIns="20955" numCol="1" spcCol="1270" anchor="ctr" anchorCtr="0">
              <a:noAutofit/>
            </a:bodyPr>
            <a:lstStyle/>
            <a:p>
              <a:pPr lvl="0" algn="ctr" defTabSz="488950" rtl="1">
                <a:lnSpc>
                  <a:spcPct val="90000"/>
                </a:lnSpc>
                <a:spcBef>
                  <a:spcPct val="0"/>
                </a:spcBef>
                <a:spcAft>
                  <a:spcPct val="35000"/>
                </a:spcAft>
              </a:pPr>
              <a:r>
                <a:rPr lang="x-none" b="1" kern="1200" dirty="0"/>
                <a:t>تقوم هذه الجامعات بشكل كامل على شبكة </a:t>
              </a:r>
              <a:r>
                <a:rPr lang="x-none" b="1" kern="1200"/>
                <a:t>الويب بالإنترنت</a:t>
              </a:r>
              <a:endParaRPr lang="en-US" b="1" kern="1200" dirty="0"/>
            </a:p>
          </p:txBody>
        </p:sp>
      </p:grpSp>
      <p:sp>
        <p:nvSpPr>
          <p:cNvPr id="6" name="Rectangle 5"/>
          <p:cNvSpPr/>
          <p:nvPr/>
        </p:nvSpPr>
        <p:spPr>
          <a:xfrm>
            <a:off x="3724456" y="4893293"/>
            <a:ext cx="1700580" cy="1384995"/>
          </a:xfrm>
          <a:prstGeom prst="rect">
            <a:avLst/>
          </a:prstGeom>
        </p:spPr>
        <p:txBody>
          <a:bodyPr wrap="square">
            <a:spAutoFit/>
          </a:bodyPr>
          <a:lstStyle/>
          <a:p>
            <a:pPr lvl="0" algn="ctr"/>
            <a:r>
              <a:rPr lang="ar-SA" sz="2800" b="1" dirty="0">
                <a:solidFill>
                  <a:schemeClr val="bg1"/>
                </a:solidFill>
              </a:rPr>
              <a:t>خصائص </a:t>
            </a:r>
            <a:r>
              <a:rPr lang="x-none" sz="2800" b="1" dirty="0">
                <a:solidFill>
                  <a:schemeClr val="bg1"/>
                </a:solidFill>
              </a:rPr>
              <a:t>الجامعة الافتراضية</a:t>
            </a:r>
            <a:endParaRPr lang="en-US" sz="2800" dirty="0">
              <a:solidFill>
                <a:schemeClr val="bg1"/>
              </a:solidFill>
            </a:endParaRPr>
          </a:p>
        </p:txBody>
      </p:sp>
    </p:spTree>
    <p:custDataLst>
      <p:tags r:id="rId1"/>
    </p:custDataLst>
    <p:extLst>
      <p:ext uri="{BB962C8B-B14F-4D97-AF65-F5344CB8AC3E}">
        <p14:creationId xmlns:p14="http://schemas.microsoft.com/office/powerpoint/2010/main" val="260362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0652" y="204320"/>
            <a:ext cx="9071992" cy="617205"/>
          </a:xfrm>
          <a:prstGeom prst="rect">
            <a:avLst/>
          </a:prstGeom>
          <a:solidFill>
            <a:schemeClr val="accent5">
              <a:alpha val="43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9" name="Rectangle 8"/>
          <p:cNvSpPr/>
          <p:nvPr/>
        </p:nvSpPr>
        <p:spPr>
          <a:xfrm>
            <a:off x="6750783" y="269960"/>
            <a:ext cx="2053767" cy="461665"/>
          </a:xfrm>
          <a:prstGeom prst="rect">
            <a:avLst/>
          </a:prstGeom>
        </p:spPr>
        <p:txBody>
          <a:bodyPr wrap="none">
            <a:spAutoFit/>
          </a:bodyPr>
          <a:lstStyle/>
          <a:p>
            <a:pPr algn="ctr" rtl="1"/>
            <a:r>
              <a:rPr lang="ar-SA" sz="2400" b="1" dirty="0">
                <a:solidFill>
                  <a:schemeClr val="accent3">
                    <a:lumMod val="50000"/>
                  </a:schemeClr>
                </a:solidFill>
                <a:latin typeface="Calibri"/>
                <a:cs typeface="Calibri"/>
              </a:rPr>
              <a:t>الجامعة الافتراضية</a:t>
            </a:r>
            <a:endParaRPr lang="en-US" sz="2400" b="1" dirty="0">
              <a:solidFill>
                <a:schemeClr val="accent3">
                  <a:lumMod val="50000"/>
                </a:schemeClr>
              </a:solidFill>
              <a:latin typeface="Calibri"/>
              <a:cs typeface="Calibri"/>
            </a:endParaRPr>
          </a:p>
        </p:txBody>
      </p:sp>
      <p:sp>
        <p:nvSpPr>
          <p:cNvPr id="14" name="TextBox 13"/>
          <p:cNvSpPr txBox="1"/>
          <p:nvPr/>
        </p:nvSpPr>
        <p:spPr>
          <a:xfrm>
            <a:off x="755205" y="331515"/>
            <a:ext cx="3080588" cy="400110"/>
          </a:xfrm>
          <a:prstGeom prst="rect">
            <a:avLst/>
          </a:prstGeom>
          <a:noFill/>
        </p:spPr>
        <p:txBody>
          <a:bodyPr wrap="none" rtlCol="0">
            <a:spAutoFit/>
          </a:bodyPr>
          <a:lstStyle/>
          <a:p>
            <a:pPr algn="ctr"/>
            <a:r>
              <a:rPr lang="ar-SA" sz="2000" b="1" dirty="0">
                <a:solidFill>
                  <a:schemeClr val="bg1">
                    <a:lumMod val="75000"/>
                  </a:schemeClr>
                </a:solidFill>
                <a:latin typeface="Calibri"/>
                <a:cs typeface="Calibri"/>
              </a:rPr>
              <a:t>أنظمة إدارة التعلم الالكتروني</a:t>
            </a:r>
            <a:endParaRPr lang="en-US" sz="1600" b="1" dirty="0">
              <a:solidFill>
                <a:schemeClr val="bg1">
                  <a:lumMod val="75000"/>
                </a:schemeClr>
              </a:solidFill>
              <a:latin typeface="Calibri"/>
              <a:cs typeface="Calibri"/>
            </a:endParaRPr>
          </a:p>
        </p:txBody>
      </p:sp>
      <p:grpSp>
        <p:nvGrpSpPr>
          <p:cNvPr id="16" name="Group 9"/>
          <p:cNvGrpSpPr>
            <a:grpSpLocks/>
          </p:cNvGrpSpPr>
          <p:nvPr/>
        </p:nvGrpSpPr>
        <p:grpSpPr bwMode="auto">
          <a:xfrm>
            <a:off x="107504" y="188640"/>
            <a:ext cx="647700" cy="454025"/>
            <a:chOff x="0" y="0"/>
            <a:chExt cx="408" cy="286"/>
          </a:xfrm>
        </p:grpSpPr>
        <p:sp>
          <p:nvSpPr>
            <p:cNvPr id="17"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sp>
          <p:nvSpPr>
            <p:cNvPr id="18"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grpSp>
      <p:sp>
        <p:nvSpPr>
          <p:cNvPr id="2" name="Rectangle 1"/>
          <p:cNvSpPr/>
          <p:nvPr/>
        </p:nvSpPr>
        <p:spPr>
          <a:xfrm>
            <a:off x="1725821" y="1315020"/>
            <a:ext cx="5584495" cy="523220"/>
          </a:xfrm>
          <a:prstGeom prst="rect">
            <a:avLst/>
          </a:prstGeom>
        </p:spPr>
        <p:txBody>
          <a:bodyPr wrap="square">
            <a:spAutoFit/>
          </a:bodyPr>
          <a:lstStyle/>
          <a:p>
            <a:pPr lvl="0" algn="ctr"/>
            <a:r>
              <a:rPr lang="x-none" sz="2800" b="1" dirty="0">
                <a:solidFill>
                  <a:schemeClr val="accent3">
                    <a:lumMod val="75000"/>
                  </a:schemeClr>
                </a:solidFill>
              </a:rPr>
              <a:t>أمثلة </a:t>
            </a:r>
            <a:r>
              <a:rPr lang="ar-SA" sz="2800" b="1" dirty="0">
                <a:solidFill>
                  <a:schemeClr val="accent3">
                    <a:lumMod val="75000"/>
                  </a:schemeClr>
                </a:solidFill>
              </a:rPr>
              <a:t>للجامعات </a:t>
            </a:r>
            <a:r>
              <a:rPr lang="x-none" sz="2800" b="1" dirty="0">
                <a:solidFill>
                  <a:schemeClr val="accent3">
                    <a:lumMod val="75000"/>
                  </a:schemeClr>
                </a:solidFill>
              </a:rPr>
              <a:t>الافتراضية الأجنبية والعربية</a:t>
            </a:r>
            <a:endParaRPr lang="en-US" sz="2800" dirty="0">
              <a:solidFill>
                <a:schemeClr val="accent3">
                  <a:lumMod val="75000"/>
                </a:schemeClr>
              </a:solidFill>
            </a:endParaRPr>
          </a:p>
        </p:txBody>
      </p:sp>
      <p:pic>
        <p:nvPicPr>
          <p:cNvPr id="12" name="Picture 11"/>
          <p:cNvPicPr/>
          <p:nvPr/>
        </p:nvPicPr>
        <p:blipFill>
          <a:blip r:embed="rId4" cstate="print"/>
          <a:stretch>
            <a:fillRect/>
          </a:stretch>
        </p:blipFill>
        <p:spPr>
          <a:xfrm>
            <a:off x="508810" y="2032229"/>
            <a:ext cx="7990042" cy="4479819"/>
          </a:xfrm>
          <a:prstGeom prst="rect">
            <a:avLst/>
          </a:prstGeom>
        </p:spPr>
      </p:pic>
    </p:spTree>
    <p:custDataLst>
      <p:tags r:id="rId1"/>
    </p:custDataLst>
    <p:extLst>
      <p:ext uri="{BB962C8B-B14F-4D97-AF65-F5344CB8AC3E}">
        <p14:creationId xmlns:p14="http://schemas.microsoft.com/office/powerpoint/2010/main" val="16996156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
          <p:cNvGrpSpPr>
            <a:grpSpLocks/>
          </p:cNvGrpSpPr>
          <p:nvPr/>
        </p:nvGrpSpPr>
        <p:grpSpPr bwMode="auto">
          <a:xfrm>
            <a:off x="107504" y="238671"/>
            <a:ext cx="647700" cy="454025"/>
            <a:chOff x="0" y="0"/>
            <a:chExt cx="408" cy="286"/>
          </a:xfrm>
        </p:grpSpPr>
        <p:sp>
          <p:nvSpPr>
            <p:cNvPr id="6"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endParaRPr lang="en-US">
                <a:latin typeface="Calibri"/>
                <a:cs typeface="Calibri"/>
                <a:sym typeface="宋体" pitchFamily="2" charset="-122"/>
              </a:endParaRPr>
            </a:p>
          </p:txBody>
        </p:sp>
        <p:sp>
          <p:nvSpPr>
            <p:cNvPr id="7"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endParaRPr lang="en-US">
                <a:latin typeface="Calibri"/>
                <a:cs typeface="Calibri"/>
                <a:sym typeface="宋体" pitchFamily="2" charset="-122"/>
              </a:endParaRPr>
            </a:p>
          </p:txBody>
        </p:sp>
      </p:grpSp>
      <p:sp>
        <p:nvSpPr>
          <p:cNvPr id="9" name="Rectangle 8"/>
          <p:cNvSpPr/>
          <p:nvPr/>
        </p:nvSpPr>
        <p:spPr>
          <a:xfrm>
            <a:off x="2703119" y="2622462"/>
            <a:ext cx="6196376" cy="3416320"/>
          </a:xfrm>
          <a:prstGeom prst="rect">
            <a:avLst/>
          </a:prstGeom>
        </p:spPr>
        <p:txBody>
          <a:bodyPr wrap="square">
            <a:spAutoFit/>
          </a:bodyPr>
          <a:lstStyle/>
          <a:p>
            <a:pPr algn="ctr" rtl="1"/>
            <a:r>
              <a:rPr lang="ar-JO" sz="2400" b="1" dirty="0">
                <a:solidFill>
                  <a:schemeClr val="tx2">
                    <a:lumMod val="75000"/>
                  </a:schemeClr>
                </a:solidFill>
                <a:latin typeface="Calibri"/>
                <a:cs typeface="Calibri"/>
              </a:rPr>
              <a:t>في غضون </a:t>
            </a:r>
            <a:r>
              <a:rPr lang="en-US" sz="2400" b="1" dirty="0">
                <a:solidFill>
                  <a:schemeClr val="tx2">
                    <a:lumMod val="75000"/>
                  </a:schemeClr>
                </a:solidFill>
                <a:latin typeface="Calibri"/>
                <a:cs typeface="Calibri"/>
              </a:rPr>
              <a:t>20</a:t>
            </a:r>
            <a:r>
              <a:rPr lang="ar-JO" sz="2400" b="1" dirty="0">
                <a:solidFill>
                  <a:schemeClr val="tx2">
                    <a:lumMod val="75000"/>
                  </a:schemeClr>
                </a:solidFill>
                <a:latin typeface="Calibri"/>
                <a:cs typeface="Calibri"/>
              </a:rPr>
              <a:t> دقيقة </a:t>
            </a:r>
            <a:r>
              <a:rPr lang="ar-SA" sz="2400" b="1" dirty="0">
                <a:solidFill>
                  <a:schemeClr val="tx2">
                    <a:lumMod val="75000"/>
                  </a:schemeClr>
                </a:solidFill>
                <a:latin typeface="Calibri"/>
                <a:cs typeface="Calibri"/>
              </a:rPr>
              <a:t>على </a:t>
            </a:r>
            <a:r>
              <a:rPr lang="ar-JO" sz="2400" b="1">
                <a:solidFill>
                  <a:schemeClr val="tx2">
                    <a:lumMod val="75000"/>
                  </a:schemeClr>
                </a:solidFill>
                <a:latin typeface="Calibri"/>
                <a:cs typeface="Calibri"/>
              </a:rPr>
              <a:t>كل طالبة</a:t>
            </a:r>
            <a:r>
              <a:rPr lang="ar-SA" sz="2400" b="1">
                <a:solidFill>
                  <a:schemeClr val="tx2">
                    <a:lumMod val="75000"/>
                  </a:schemeClr>
                </a:solidFill>
                <a:latin typeface="Calibri"/>
                <a:cs typeface="Calibri"/>
              </a:rPr>
              <a:t> </a:t>
            </a:r>
            <a:r>
              <a:rPr lang="ar-SA" sz="2400" b="1" dirty="0">
                <a:solidFill>
                  <a:schemeClr val="tx2">
                    <a:lumMod val="75000"/>
                  </a:schemeClr>
                </a:solidFill>
                <a:latin typeface="Calibri"/>
                <a:cs typeface="Calibri"/>
              </a:rPr>
              <a:t>أن</a:t>
            </a:r>
            <a:r>
              <a:rPr lang="ar-JO" sz="2400" b="1" dirty="0">
                <a:solidFill>
                  <a:schemeClr val="tx2">
                    <a:lumMod val="75000"/>
                  </a:schemeClr>
                </a:solidFill>
                <a:latin typeface="Calibri"/>
                <a:cs typeface="Calibri"/>
              </a:rPr>
              <a:t> تبحث عن منصات تعلم تقدم تعلماً عن بعد مثل  رواق وإدراك وتيد ومهارة </a:t>
            </a:r>
            <a:r>
              <a:rPr lang="en-US" sz="2400" b="1" dirty="0" err="1">
                <a:solidFill>
                  <a:schemeClr val="tx2">
                    <a:lumMod val="75000"/>
                  </a:schemeClr>
                </a:solidFill>
                <a:latin typeface="Calibri"/>
                <a:cs typeface="Calibri"/>
              </a:rPr>
              <a:t>lynda</a:t>
            </a:r>
            <a:r>
              <a:rPr lang="ar-JO" sz="2400" b="1" dirty="0">
                <a:solidFill>
                  <a:schemeClr val="tx2">
                    <a:lumMod val="75000"/>
                  </a:schemeClr>
                </a:solidFill>
                <a:latin typeface="Calibri"/>
                <a:cs typeface="Calibri"/>
              </a:rPr>
              <a:t>وغيرها</a:t>
            </a:r>
            <a:r>
              <a:rPr lang="ar-SA" sz="2400" b="1" dirty="0">
                <a:solidFill>
                  <a:schemeClr val="tx2">
                    <a:lumMod val="75000"/>
                  </a:schemeClr>
                </a:solidFill>
                <a:latin typeface="Calibri"/>
                <a:cs typeface="Calibri"/>
              </a:rPr>
              <a:t>، ومن ثم عرض ما يلي عبر منتدى النقاش على </a:t>
            </a:r>
            <a:r>
              <a:rPr lang="ar-SA" sz="2400" b="1" dirty="0" err="1">
                <a:solidFill>
                  <a:schemeClr val="tx2">
                    <a:lumMod val="75000"/>
                  </a:schemeClr>
                </a:solidFill>
                <a:latin typeface="Calibri"/>
                <a:cs typeface="Calibri"/>
              </a:rPr>
              <a:t>البلاكبورد</a:t>
            </a:r>
            <a:r>
              <a:rPr lang="ar-SA" sz="2400" b="1" dirty="0">
                <a:solidFill>
                  <a:schemeClr val="tx2">
                    <a:lumMod val="75000"/>
                  </a:schemeClr>
                </a:solidFill>
                <a:latin typeface="Calibri"/>
                <a:cs typeface="Calibri"/>
              </a:rPr>
              <a:t> :</a:t>
            </a:r>
          </a:p>
          <a:p>
            <a:pPr algn="ctr" rtl="1"/>
            <a:r>
              <a:rPr lang="ar-SA" sz="2400" b="1" dirty="0">
                <a:solidFill>
                  <a:schemeClr val="tx2">
                    <a:lumMod val="75000"/>
                  </a:schemeClr>
                </a:solidFill>
                <a:latin typeface="Calibri"/>
                <a:cs typeface="Calibri"/>
              </a:rPr>
              <a:t>1- تلخيص للمجالات التعليمية التي تغطيها تلك المنصات التعليمية.</a:t>
            </a:r>
          </a:p>
          <a:p>
            <a:pPr algn="r" rtl="1"/>
            <a:r>
              <a:rPr lang="ar-SA" sz="2400" b="1" dirty="0">
                <a:solidFill>
                  <a:schemeClr val="tx2">
                    <a:lumMod val="75000"/>
                  </a:schemeClr>
                </a:solidFill>
                <a:latin typeface="Calibri"/>
                <a:cs typeface="Calibri"/>
              </a:rPr>
              <a:t>2- ارفاق شهادة الدورة التي حصلت عليها.</a:t>
            </a:r>
          </a:p>
          <a:p>
            <a:br>
              <a:rPr lang="ar-SA" sz="2400" dirty="0"/>
            </a:br>
            <a:endParaRPr lang="ar-SA" sz="2400" b="1" dirty="0">
              <a:solidFill>
                <a:schemeClr val="tx2">
                  <a:lumMod val="75000"/>
                </a:schemeClr>
              </a:solidFill>
              <a:latin typeface="Calibri"/>
              <a:cs typeface="Calibri"/>
            </a:endParaRPr>
          </a:p>
        </p:txBody>
      </p:sp>
      <p:sp>
        <p:nvSpPr>
          <p:cNvPr id="10" name="TextBox 9"/>
          <p:cNvSpPr txBox="1"/>
          <p:nvPr/>
        </p:nvSpPr>
        <p:spPr>
          <a:xfrm>
            <a:off x="799708" y="332656"/>
            <a:ext cx="689612" cy="461665"/>
          </a:xfrm>
          <a:prstGeom prst="rect">
            <a:avLst/>
          </a:prstGeom>
          <a:noFill/>
        </p:spPr>
        <p:txBody>
          <a:bodyPr wrap="none" rtlCol="0">
            <a:spAutoFit/>
          </a:bodyPr>
          <a:lstStyle/>
          <a:p>
            <a:pPr lvl="0"/>
            <a:r>
              <a:rPr lang="ar-JO" sz="2400" b="1" dirty="0">
                <a:solidFill>
                  <a:schemeClr val="bg1">
                    <a:lumMod val="75000"/>
                  </a:schemeClr>
                </a:solidFill>
                <a:latin typeface="Calibri"/>
                <a:cs typeface="Calibri"/>
              </a:rPr>
              <a:t>نشاط</a:t>
            </a:r>
            <a:endParaRPr lang="en-US" sz="2400" b="1" dirty="0">
              <a:solidFill>
                <a:schemeClr val="bg1">
                  <a:lumMod val="75000"/>
                </a:schemeClr>
              </a:solidFill>
              <a:latin typeface="Calibri"/>
              <a:cs typeface="Calibri"/>
            </a:endParaRPr>
          </a:p>
        </p:txBody>
      </p:sp>
      <p:pic>
        <p:nvPicPr>
          <p:cNvPr id="1026" name="Picture 2" descr="نتيجة بحث الصور عن منصات تعلم تقدم تعلماً عن بعد مثل رواق"/>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521" y="692696"/>
            <a:ext cx="2427598" cy="361007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نتيجة بحث الصور عن منصات تعلم تقدم تعلماً عن بعد مثل رواق"/>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نتيجة بحث الصور عن منصات تعلم تقدم تعلماً عن بعد مثل رواق"/>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6739" y="549821"/>
            <a:ext cx="5244577" cy="187408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01436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a:spLocks noGrp="1" noChangeArrowheads="1"/>
          </p:cNvSpPr>
          <p:nvPr>
            <p:ph type="ctrTitle" idx="4294967295"/>
          </p:nvPr>
        </p:nvSpPr>
        <p:spPr>
          <a:xfrm>
            <a:off x="4937447" y="2420888"/>
            <a:ext cx="3883025" cy="1470025"/>
          </a:xfrm>
          <a:ln/>
        </p:spPr>
        <p:txBody>
          <a:bodyPr>
            <a:normAutofit/>
          </a:bodyPr>
          <a:lstStyle/>
          <a:p>
            <a:pPr marL="0" indent="0"/>
            <a:r>
              <a:rPr lang="x-none" sz="3600" b="1" dirty="0">
                <a:solidFill>
                  <a:srgbClr val="FF0066"/>
                </a:solidFill>
                <a:latin typeface="Calibri"/>
                <a:ea typeface="Adobe Gothic Std B" pitchFamily="34" charset="-128"/>
                <a:cs typeface="Calibri"/>
              </a:rPr>
              <a:t>التعلم الإلكتروني </a:t>
            </a:r>
            <a:endParaRPr lang="en-US" sz="3600" b="1" dirty="0">
              <a:solidFill>
                <a:srgbClr val="FF0066"/>
              </a:solidFill>
              <a:latin typeface="Calibri"/>
              <a:cs typeface="Calibri"/>
            </a:endParaRPr>
          </a:p>
        </p:txBody>
      </p:sp>
      <p:grpSp>
        <p:nvGrpSpPr>
          <p:cNvPr id="4099" name="Group 3"/>
          <p:cNvGrpSpPr>
            <a:grpSpLocks/>
          </p:cNvGrpSpPr>
          <p:nvPr/>
        </p:nvGrpSpPr>
        <p:grpSpPr bwMode="auto">
          <a:xfrm>
            <a:off x="4651375" y="2971800"/>
            <a:ext cx="292100" cy="504825"/>
            <a:chOff x="0" y="0"/>
            <a:chExt cx="292995" cy="504056"/>
          </a:xfrm>
        </p:grpSpPr>
        <p:sp>
          <p:nvSpPr>
            <p:cNvPr id="4100" name="直接连接符 1068"/>
            <p:cNvSpPr>
              <a:spLocks noChangeShapeType="1"/>
            </p:cNvSpPr>
            <p:nvPr/>
          </p:nvSpPr>
          <p:spPr bwMode="auto">
            <a:xfrm>
              <a:off x="292995" y="0"/>
              <a:ext cx="1" cy="504056"/>
            </a:xfrm>
            <a:prstGeom prst="line">
              <a:avLst/>
            </a:prstGeom>
            <a:noFill/>
            <a:ln w="57150" cap="flat" cmpd="sng">
              <a:solidFill>
                <a:srgbClr val="00B0F0"/>
              </a:solidFill>
              <a:round/>
              <a:headEnd/>
              <a:tailEn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4101" name="直接连接符 79"/>
            <p:cNvSpPr>
              <a:spLocks noChangeShapeType="1"/>
            </p:cNvSpPr>
            <p:nvPr/>
          </p:nvSpPr>
          <p:spPr bwMode="auto">
            <a:xfrm>
              <a:off x="139562" y="144016"/>
              <a:ext cx="1" cy="360040"/>
            </a:xfrm>
            <a:prstGeom prst="line">
              <a:avLst/>
            </a:prstGeom>
            <a:noFill/>
            <a:ln w="57150" cap="flat" cmpd="sng">
              <a:solidFill>
                <a:srgbClr val="FFC000"/>
              </a:solidFill>
              <a:round/>
              <a:headEnd/>
              <a:tailEn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4102" name="直接连接符 84"/>
            <p:cNvSpPr>
              <a:spLocks noChangeShapeType="1"/>
            </p:cNvSpPr>
            <p:nvPr/>
          </p:nvSpPr>
          <p:spPr bwMode="auto">
            <a:xfrm>
              <a:off x="0" y="324036"/>
              <a:ext cx="1" cy="180020"/>
            </a:xfrm>
            <a:prstGeom prst="line">
              <a:avLst/>
            </a:prstGeom>
            <a:noFill/>
            <a:ln w="57150" cap="flat" cmpd="sng">
              <a:solidFill>
                <a:srgbClr val="92D050"/>
              </a:solidFill>
              <a:round/>
              <a:headEnd/>
              <a:tailEn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grpSp>
      <p:sp>
        <p:nvSpPr>
          <p:cNvPr id="4103" name="直接连接符 1078"/>
          <p:cNvSpPr>
            <a:spLocks noChangeShapeType="1"/>
          </p:cNvSpPr>
          <p:nvPr/>
        </p:nvSpPr>
        <p:spPr bwMode="auto">
          <a:xfrm>
            <a:off x="-103188" y="3465513"/>
            <a:ext cx="4754563" cy="1587"/>
          </a:xfrm>
          <a:prstGeom prst="line">
            <a:avLst/>
          </a:prstGeom>
          <a:noFill/>
          <a:ln w="9525" cap="flat" cmpd="sng">
            <a:solidFill>
              <a:srgbClr val="BFBFBF"/>
            </a:solidFill>
            <a:round/>
            <a:headEnd/>
            <a:tailEn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grpSp>
        <p:nvGrpSpPr>
          <p:cNvPr id="4104" name="Group 8"/>
          <p:cNvGrpSpPr>
            <a:grpSpLocks/>
          </p:cNvGrpSpPr>
          <p:nvPr/>
        </p:nvGrpSpPr>
        <p:grpSpPr bwMode="auto">
          <a:xfrm>
            <a:off x="34925" y="1749425"/>
            <a:ext cx="4159250" cy="3260725"/>
            <a:chOff x="0" y="0"/>
            <a:chExt cx="4157663" cy="3262312"/>
          </a:xfrm>
        </p:grpSpPr>
        <p:grpSp>
          <p:nvGrpSpPr>
            <p:cNvPr id="4105" name="Group 9"/>
            <p:cNvGrpSpPr>
              <a:grpSpLocks/>
            </p:cNvGrpSpPr>
            <p:nvPr/>
          </p:nvGrpSpPr>
          <p:grpSpPr bwMode="auto">
            <a:xfrm>
              <a:off x="0" y="1800225"/>
              <a:ext cx="636588" cy="454025"/>
              <a:chOff x="0" y="0"/>
              <a:chExt cx="401" cy="286"/>
            </a:xfrm>
          </p:grpSpPr>
          <p:sp>
            <p:nvSpPr>
              <p:cNvPr id="4106" name="AutoShape 24"/>
              <p:cNvSpPr>
                <a:spLocks noChangeArrowheads="1"/>
              </p:cNvSpPr>
              <p:nvPr/>
            </p:nvSpPr>
            <p:spPr bwMode="auto">
              <a:xfrm>
                <a:off x="174" y="90"/>
                <a:ext cx="227" cy="196"/>
              </a:xfrm>
              <a:prstGeom prst="hexagon">
                <a:avLst>
                  <a:gd name="adj" fmla="val 28949"/>
                  <a:gd name="vf" fmla="val 115470"/>
                </a:avLst>
              </a:prstGeom>
              <a:solidFill>
                <a:srgbClr val="9900CC">
                  <a:alpha val="37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07" name="AutoShape 25"/>
              <p:cNvSpPr>
                <a:spLocks noChangeArrowheads="1"/>
              </p:cNvSpPr>
              <p:nvPr/>
            </p:nvSpPr>
            <p:spPr bwMode="auto">
              <a:xfrm>
                <a:off x="0" y="0"/>
                <a:ext cx="227" cy="196"/>
              </a:xfrm>
              <a:prstGeom prst="hexagon">
                <a:avLst>
                  <a:gd name="adj" fmla="val 28949"/>
                  <a:gd name="vf" fmla="val 115470"/>
                </a:avLst>
              </a:prstGeom>
              <a:solidFill>
                <a:srgbClr val="9900CC">
                  <a:alpha val="15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sp>
          <p:nvSpPr>
            <p:cNvPr id="4108" name="AutoShape 26"/>
            <p:cNvSpPr>
              <a:spLocks noChangeArrowheads="1"/>
            </p:cNvSpPr>
            <p:nvPr/>
          </p:nvSpPr>
          <p:spPr bwMode="auto">
            <a:xfrm>
              <a:off x="2519363" y="2951162"/>
              <a:ext cx="360362" cy="311150"/>
            </a:xfrm>
            <a:prstGeom prst="hexagon">
              <a:avLst>
                <a:gd name="adj" fmla="val 28949"/>
                <a:gd name="vf" fmla="val 115470"/>
              </a:avLst>
            </a:prstGeom>
            <a:solidFill>
              <a:srgbClr val="FF9900">
                <a:alpha val="14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nvGrpSpPr>
            <p:cNvPr id="4109" name="Group 13"/>
            <p:cNvGrpSpPr>
              <a:grpSpLocks/>
            </p:cNvGrpSpPr>
            <p:nvPr/>
          </p:nvGrpSpPr>
          <p:grpSpPr bwMode="auto">
            <a:xfrm>
              <a:off x="503238" y="0"/>
              <a:ext cx="3654425" cy="2887662"/>
              <a:chOff x="0" y="0"/>
              <a:chExt cx="2302" cy="1819"/>
            </a:xfrm>
          </p:grpSpPr>
          <p:sp>
            <p:nvSpPr>
              <p:cNvPr id="4110" name="AutoShape 28"/>
              <p:cNvSpPr>
                <a:spLocks noChangeArrowheads="1"/>
              </p:cNvSpPr>
              <p:nvPr/>
            </p:nvSpPr>
            <p:spPr bwMode="auto">
              <a:xfrm>
                <a:off x="1203" y="219"/>
                <a:ext cx="227" cy="196"/>
              </a:xfrm>
              <a:prstGeom prst="hexagon">
                <a:avLst>
                  <a:gd name="adj" fmla="val 28949"/>
                  <a:gd name="vf" fmla="val 115470"/>
                </a:avLst>
              </a:prstGeom>
              <a:solidFill>
                <a:srgbClr val="0066FF">
                  <a:alpha val="15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nvGrpSpPr>
              <p:cNvPr id="4111" name="Group 15"/>
              <p:cNvGrpSpPr>
                <a:grpSpLocks/>
              </p:cNvGrpSpPr>
              <p:nvPr/>
            </p:nvGrpSpPr>
            <p:grpSpPr bwMode="auto">
              <a:xfrm>
                <a:off x="0" y="0"/>
                <a:ext cx="2302" cy="1819"/>
                <a:chOff x="0" y="0"/>
                <a:chExt cx="2302" cy="1819"/>
              </a:xfrm>
            </p:grpSpPr>
            <p:grpSp>
              <p:nvGrpSpPr>
                <p:cNvPr id="4112" name="Group 16"/>
                <p:cNvGrpSpPr>
                  <a:grpSpLocks/>
                </p:cNvGrpSpPr>
                <p:nvPr/>
              </p:nvGrpSpPr>
              <p:grpSpPr bwMode="auto">
                <a:xfrm>
                  <a:off x="0" y="0"/>
                  <a:ext cx="2302" cy="1819"/>
                  <a:chOff x="0" y="0"/>
                  <a:chExt cx="2302" cy="1819"/>
                </a:xfrm>
              </p:grpSpPr>
              <p:grpSp>
                <p:nvGrpSpPr>
                  <p:cNvPr id="4113" name="Group 17"/>
                  <p:cNvGrpSpPr>
                    <a:grpSpLocks/>
                  </p:cNvGrpSpPr>
                  <p:nvPr/>
                </p:nvGrpSpPr>
                <p:grpSpPr bwMode="auto">
                  <a:xfrm>
                    <a:off x="0" y="0"/>
                    <a:ext cx="2302" cy="1819"/>
                    <a:chOff x="0" y="0"/>
                    <a:chExt cx="2302" cy="1819"/>
                  </a:xfrm>
                </p:grpSpPr>
                <p:sp>
                  <p:nvSpPr>
                    <p:cNvPr id="4114" name="AutoShape 32"/>
                    <p:cNvSpPr>
                      <a:spLocks noChangeArrowheads="1"/>
                    </p:cNvSpPr>
                    <p:nvPr/>
                  </p:nvSpPr>
                  <p:spPr bwMode="auto">
                    <a:xfrm>
                      <a:off x="345" y="540"/>
                      <a:ext cx="227" cy="196"/>
                    </a:xfrm>
                    <a:prstGeom prst="hexagon">
                      <a:avLst>
                        <a:gd name="adj" fmla="val 28949"/>
                        <a:gd name="vf" fmla="val 115470"/>
                      </a:avLst>
                    </a:prstGeom>
                    <a:solidFill>
                      <a:srgbClr val="00CC66">
                        <a:alpha val="31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nvGrpSpPr>
                    <p:cNvPr id="4115" name="Group 19"/>
                    <p:cNvGrpSpPr>
                      <a:grpSpLocks/>
                    </p:cNvGrpSpPr>
                    <p:nvPr/>
                  </p:nvGrpSpPr>
                  <p:grpSpPr bwMode="auto">
                    <a:xfrm>
                      <a:off x="0" y="0"/>
                      <a:ext cx="2302" cy="1819"/>
                      <a:chOff x="0" y="0"/>
                      <a:chExt cx="2302" cy="1819"/>
                    </a:xfrm>
                  </p:grpSpPr>
                  <p:grpSp>
                    <p:nvGrpSpPr>
                      <p:cNvPr id="4116" name="Group 20"/>
                      <p:cNvGrpSpPr>
                        <a:grpSpLocks/>
                      </p:cNvGrpSpPr>
                      <p:nvPr/>
                    </p:nvGrpSpPr>
                    <p:grpSpPr bwMode="auto">
                      <a:xfrm>
                        <a:off x="0" y="0"/>
                        <a:ext cx="2302" cy="1819"/>
                        <a:chOff x="0" y="0"/>
                        <a:chExt cx="2302" cy="1819"/>
                      </a:xfrm>
                    </p:grpSpPr>
                    <p:sp>
                      <p:nvSpPr>
                        <p:cNvPr id="4117" name="AutoShape 35"/>
                        <p:cNvSpPr>
                          <a:spLocks noChangeArrowheads="1"/>
                        </p:cNvSpPr>
                        <p:nvPr/>
                      </p:nvSpPr>
                      <p:spPr bwMode="auto">
                        <a:xfrm>
                          <a:off x="1040" y="733"/>
                          <a:ext cx="227" cy="196"/>
                        </a:xfrm>
                        <a:prstGeom prst="hexagon">
                          <a:avLst>
                            <a:gd name="adj" fmla="val 28949"/>
                            <a:gd name="vf" fmla="val 115470"/>
                          </a:avLst>
                        </a:prstGeom>
                        <a:solidFill>
                          <a:srgbClr val="0066FF"/>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18" name="AutoShape 36"/>
                        <p:cNvSpPr>
                          <a:spLocks noChangeArrowheads="1"/>
                        </p:cNvSpPr>
                        <p:nvPr/>
                      </p:nvSpPr>
                      <p:spPr bwMode="auto">
                        <a:xfrm>
                          <a:off x="1055" y="1125"/>
                          <a:ext cx="227" cy="196"/>
                        </a:xfrm>
                        <a:prstGeom prst="hexagon">
                          <a:avLst>
                            <a:gd name="adj" fmla="val 28949"/>
                            <a:gd name="vf" fmla="val 115470"/>
                          </a:avLst>
                        </a:prstGeom>
                        <a:solidFill>
                          <a:srgbClr val="FF9900">
                            <a:alpha val="75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19" name="AutoShape 37"/>
                        <p:cNvSpPr>
                          <a:spLocks noChangeArrowheads="1"/>
                        </p:cNvSpPr>
                        <p:nvPr/>
                      </p:nvSpPr>
                      <p:spPr bwMode="auto">
                        <a:xfrm>
                          <a:off x="707" y="1143"/>
                          <a:ext cx="227" cy="196"/>
                        </a:xfrm>
                        <a:prstGeom prst="hexagon">
                          <a:avLst>
                            <a:gd name="adj" fmla="val 28949"/>
                            <a:gd name="vf" fmla="val 115470"/>
                          </a:avLst>
                        </a:prstGeom>
                        <a:solidFill>
                          <a:srgbClr val="9900CC">
                            <a:alpha val="68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nvGrpSpPr>
                        <p:cNvPr id="4120" name="Group 24"/>
                        <p:cNvGrpSpPr>
                          <a:grpSpLocks/>
                        </p:cNvGrpSpPr>
                        <p:nvPr/>
                      </p:nvGrpSpPr>
                      <p:grpSpPr bwMode="auto">
                        <a:xfrm>
                          <a:off x="0" y="0"/>
                          <a:ext cx="2302" cy="1819"/>
                          <a:chOff x="0" y="0"/>
                          <a:chExt cx="2302" cy="1819"/>
                        </a:xfrm>
                      </p:grpSpPr>
                      <p:sp>
                        <p:nvSpPr>
                          <p:cNvPr id="4121" name="AutoShape 39"/>
                          <p:cNvSpPr>
                            <a:spLocks noChangeArrowheads="1"/>
                          </p:cNvSpPr>
                          <p:nvPr/>
                        </p:nvSpPr>
                        <p:spPr bwMode="auto">
                          <a:xfrm>
                            <a:off x="863" y="640"/>
                            <a:ext cx="227" cy="196"/>
                          </a:xfrm>
                          <a:prstGeom prst="hexagon">
                            <a:avLst>
                              <a:gd name="adj" fmla="val 28949"/>
                              <a:gd name="vf" fmla="val 115470"/>
                            </a:avLst>
                          </a:prstGeom>
                          <a:solidFill>
                            <a:srgbClr val="00CC66"/>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22" name="AutoShape 40"/>
                          <p:cNvSpPr>
                            <a:spLocks noChangeArrowheads="1"/>
                          </p:cNvSpPr>
                          <p:nvPr/>
                        </p:nvSpPr>
                        <p:spPr bwMode="auto">
                          <a:xfrm>
                            <a:off x="866" y="442"/>
                            <a:ext cx="227" cy="196"/>
                          </a:xfrm>
                          <a:prstGeom prst="hexagon">
                            <a:avLst>
                              <a:gd name="adj" fmla="val 28949"/>
                              <a:gd name="vf" fmla="val 115470"/>
                            </a:avLst>
                          </a:prstGeom>
                          <a:solidFill>
                            <a:srgbClr val="00CC66">
                              <a:alpha val="73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23" name="AutoShape 41"/>
                          <p:cNvSpPr>
                            <a:spLocks noChangeArrowheads="1"/>
                          </p:cNvSpPr>
                          <p:nvPr/>
                        </p:nvSpPr>
                        <p:spPr bwMode="auto">
                          <a:xfrm>
                            <a:off x="692" y="338"/>
                            <a:ext cx="227" cy="196"/>
                          </a:xfrm>
                          <a:prstGeom prst="hexagon">
                            <a:avLst>
                              <a:gd name="adj" fmla="val 28949"/>
                              <a:gd name="vf" fmla="val 115470"/>
                            </a:avLst>
                          </a:prstGeom>
                          <a:solidFill>
                            <a:srgbClr val="00CC66">
                              <a:alpha val="45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24" name="AutoShape 42"/>
                          <p:cNvSpPr>
                            <a:spLocks noChangeArrowheads="1"/>
                          </p:cNvSpPr>
                          <p:nvPr/>
                        </p:nvSpPr>
                        <p:spPr bwMode="auto">
                          <a:xfrm>
                            <a:off x="883" y="1231"/>
                            <a:ext cx="227" cy="196"/>
                          </a:xfrm>
                          <a:prstGeom prst="hexagon">
                            <a:avLst>
                              <a:gd name="adj" fmla="val 28949"/>
                              <a:gd name="vf" fmla="val 115470"/>
                            </a:avLst>
                          </a:prstGeom>
                          <a:solidFill>
                            <a:srgbClr val="9900CC">
                              <a:alpha val="60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25" name="AutoShape 43"/>
                          <p:cNvSpPr>
                            <a:spLocks noChangeArrowheads="1"/>
                          </p:cNvSpPr>
                          <p:nvPr/>
                        </p:nvSpPr>
                        <p:spPr bwMode="auto">
                          <a:xfrm>
                            <a:off x="697" y="543"/>
                            <a:ext cx="227" cy="196"/>
                          </a:xfrm>
                          <a:prstGeom prst="hexagon">
                            <a:avLst>
                              <a:gd name="adj" fmla="val 28949"/>
                              <a:gd name="vf" fmla="val 115470"/>
                            </a:avLst>
                          </a:prstGeom>
                          <a:solidFill>
                            <a:srgbClr val="00CC66">
                              <a:alpha val="78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26" name="AutoShape 44"/>
                          <p:cNvSpPr>
                            <a:spLocks noChangeArrowheads="1"/>
                          </p:cNvSpPr>
                          <p:nvPr/>
                        </p:nvSpPr>
                        <p:spPr bwMode="auto">
                          <a:xfrm>
                            <a:off x="1221" y="824"/>
                            <a:ext cx="227" cy="196"/>
                          </a:xfrm>
                          <a:prstGeom prst="hexagon">
                            <a:avLst>
                              <a:gd name="adj" fmla="val 28949"/>
                              <a:gd name="vf" fmla="val 115470"/>
                            </a:avLst>
                          </a:prstGeom>
                          <a:solidFill>
                            <a:srgbClr val="AAE600"/>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27" name="AutoShape 45"/>
                          <p:cNvSpPr>
                            <a:spLocks noChangeArrowheads="1"/>
                          </p:cNvSpPr>
                          <p:nvPr/>
                        </p:nvSpPr>
                        <p:spPr bwMode="auto">
                          <a:xfrm>
                            <a:off x="1406" y="1319"/>
                            <a:ext cx="227" cy="196"/>
                          </a:xfrm>
                          <a:prstGeom prst="hexagon">
                            <a:avLst>
                              <a:gd name="adj" fmla="val 28949"/>
                              <a:gd name="vf" fmla="val 115470"/>
                            </a:avLst>
                          </a:prstGeom>
                          <a:solidFill>
                            <a:srgbClr val="FF9900">
                              <a:alpha val="40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28" name="AutoShape 46"/>
                          <p:cNvSpPr>
                            <a:spLocks noChangeArrowheads="1"/>
                          </p:cNvSpPr>
                          <p:nvPr/>
                        </p:nvSpPr>
                        <p:spPr bwMode="auto">
                          <a:xfrm>
                            <a:off x="1199" y="424"/>
                            <a:ext cx="227" cy="196"/>
                          </a:xfrm>
                          <a:prstGeom prst="hexagon">
                            <a:avLst>
                              <a:gd name="adj" fmla="val 28949"/>
                              <a:gd name="vf" fmla="val 115470"/>
                            </a:avLst>
                          </a:prstGeom>
                          <a:solidFill>
                            <a:srgbClr val="0066FF">
                              <a:alpha val="67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29" name="AutoShape 47"/>
                          <p:cNvSpPr>
                            <a:spLocks noChangeArrowheads="1"/>
                          </p:cNvSpPr>
                          <p:nvPr/>
                        </p:nvSpPr>
                        <p:spPr bwMode="auto">
                          <a:xfrm>
                            <a:off x="1373" y="325"/>
                            <a:ext cx="227" cy="196"/>
                          </a:xfrm>
                          <a:prstGeom prst="hexagon">
                            <a:avLst>
                              <a:gd name="adj" fmla="val 28949"/>
                              <a:gd name="vf" fmla="val 115470"/>
                            </a:avLst>
                          </a:prstGeom>
                          <a:solidFill>
                            <a:srgbClr val="0066FF">
                              <a:alpha val="31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30" name="AutoShape 48"/>
                          <p:cNvSpPr>
                            <a:spLocks noChangeArrowheads="1"/>
                          </p:cNvSpPr>
                          <p:nvPr/>
                        </p:nvSpPr>
                        <p:spPr bwMode="auto">
                          <a:xfrm>
                            <a:off x="525" y="847"/>
                            <a:ext cx="227" cy="196"/>
                          </a:xfrm>
                          <a:prstGeom prst="hexagon">
                            <a:avLst>
                              <a:gd name="adj" fmla="val 28949"/>
                              <a:gd name="vf" fmla="val 115470"/>
                            </a:avLst>
                          </a:prstGeom>
                          <a:solidFill>
                            <a:srgbClr val="FF0066">
                              <a:alpha val="56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31" name="AutoShape 49"/>
                          <p:cNvSpPr>
                            <a:spLocks noChangeArrowheads="1"/>
                          </p:cNvSpPr>
                          <p:nvPr/>
                        </p:nvSpPr>
                        <p:spPr bwMode="auto">
                          <a:xfrm>
                            <a:off x="702" y="941"/>
                            <a:ext cx="227" cy="196"/>
                          </a:xfrm>
                          <a:prstGeom prst="hexagon">
                            <a:avLst>
                              <a:gd name="adj" fmla="val 28949"/>
                              <a:gd name="vf" fmla="val 115470"/>
                            </a:avLst>
                          </a:prstGeom>
                          <a:solidFill>
                            <a:srgbClr val="FF0066">
                              <a:alpha val="78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32" name="AutoShape 50"/>
                          <p:cNvSpPr>
                            <a:spLocks noChangeArrowheads="1"/>
                          </p:cNvSpPr>
                          <p:nvPr/>
                        </p:nvSpPr>
                        <p:spPr bwMode="auto">
                          <a:xfrm>
                            <a:off x="353" y="948"/>
                            <a:ext cx="227" cy="196"/>
                          </a:xfrm>
                          <a:prstGeom prst="hexagon">
                            <a:avLst>
                              <a:gd name="adj" fmla="val 28949"/>
                              <a:gd name="vf" fmla="val 115470"/>
                            </a:avLst>
                          </a:prstGeom>
                          <a:solidFill>
                            <a:srgbClr val="FF0066">
                              <a:alpha val="45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33" name="AutoShape 51"/>
                          <p:cNvSpPr>
                            <a:spLocks noChangeArrowheads="1"/>
                          </p:cNvSpPr>
                          <p:nvPr/>
                        </p:nvSpPr>
                        <p:spPr bwMode="auto">
                          <a:xfrm>
                            <a:off x="1224" y="1022"/>
                            <a:ext cx="227" cy="196"/>
                          </a:xfrm>
                          <a:prstGeom prst="hexagon">
                            <a:avLst>
                              <a:gd name="adj" fmla="val 28949"/>
                              <a:gd name="vf" fmla="val 115470"/>
                            </a:avLst>
                          </a:prstGeom>
                          <a:solidFill>
                            <a:srgbClr val="FF9900">
                              <a:alpha val="68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34" name="AutoShape 52"/>
                          <p:cNvSpPr>
                            <a:spLocks noChangeArrowheads="1"/>
                          </p:cNvSpPr>
                          <p:nvPr/>
                        </p:nvSpPr>
                        <p:spPr bwMode="auto">
                          <a:xfrm>
                            <a:off x="1566" y="817"/>
                            <a:ext cx="227" cy="196"/>
                          </a:xfrm>
                          <a:prstGeom prst="hexagon">
                            <a:avLst>
                              <a:gd name="adj" fmla="val 28949"/>
                              <a:gd name="vf" fmla="val 115470"/>
                            </a:avLst>
                          </a:prstGeom>
                          <a:solidFill>
                            <a:srgbClr val="AAE600">
                              <a:alpha val="56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35" name="AutoShape 53"/>
                          <p:cNvSpPr>
                            <a:spLocks noChangeArrowheads="1"/>
                          </p:cNvSpPr>
                          <p:nvPr/>
                        </p:nvSpPr>
                        <p:spPr bwMode="auto">
                          <a:xfrm>
                            <a:off x="1549" y="220"/>
                            <a:ext cx="227" cy="196"/>
                          </a:xfrm>
                          <a:prstGeom prst="hexagon">
                            <a:avLst>
                              <a:gd name="adj" fmla="val 28949"/>
                              <a:gd name="vf" fmla="val 115470"/>
                            </a:avLst>
                          </a:prstGeom>
                          <a:solidFill>
                            <a:srgbClr val="0066FF">
                              <a:alpha val="12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36" name="AutoShape 54"/>
                          <p:cNvSpPr>
                            <a:spLocks noChangeArrowheads="1"/>
                          </p:cNvSpPr>
                          <p:nvPr/>
                        </p:nvSpPr>
                        <p:spPr bwMode="auto">
                          <a:xfrm>
                            <a:off x="879" y="1036"/>
                            <a:ext cx="227" cy="196"/>
                          </a:xfrm>
                          <a:prstGeom prst="hexagon">
                            <a:avLst>
                              <a:gd name="adj" fmla="val 28949"/>
                              <a:gd name="vf" fmla="val 115470"/>
                            </a:avLst>
                          </a:prstGeom>
                          <a:solidFill>
                            <a:srgbClr val="9900CC"/>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37" name="AutoShape 55"/>
                          <p:cNvSpPr>
                            <a:spLocks noChangeArrowheads="1"/>
                          </p:cNvSpPr>
                          <p:nvPr/>
                        </p:nvSpPr>
                        <p:spPr bwMode="auto">
                          <a:xfrm>
                            <a:off x="870" y="836"/>
                            <a:ext cx="227" cy="196"/>
                          </a:xfrm>
                          <a:prstGeom prst="hexagon">
                            <a:avLst>
                              <a:gd name="adj" fmla="val 28949"/>
                              <a:gd name="vf" fmla="val 115470"/>
                            </a:avLst>
                          </a:prstGeom>
                          <a:solidFill>
                            <a:srgbClr val="FF0066"/>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38" name="AutoShape 56"/>
                          <p:cNvSpPr>
                            <a:spLocks noChangeArrowheads="1"/>
                          </p:cNvSpPr>
                          <p:nvPr/>
                        </p:nvSpPr>
                        <p:spPr bwMode="auto">
                          <a:xfrm>
                            <a:off x="1048" y="930"/>
                            <a:ext cx="227" cy="196"/>
                          </a:xfrm>
                          <a:prstGeom prst="hexagon">
                            <a:avLst>
                              <a:gd name="adj" fmla="val 28949"/>
                              <a:gd name="vf" fmla="val 115470"/>
                            </a:avLst>
                          </a:prstGeom>
                          <a:solidFill>
                            <a:srgbClr val="FF9900"/>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39" name="AutoShape 57"/>
                          <p:cNvSpPr>
                            <a:spLocks noChangeArrowheads="1"/>
                          </p:cNvSpPr>
                          <p:nvPr/>
                        </p:nvSpPr>
                        <p:spPr bwMode="auto">
                          <a:xfrm>
                            <a:off x="1398" y="916"/>
                            <a:ext cx="227" cy="196"/>
                          </a:xfrm>
                          <a:prstGeom prst="hexagon">
                            <a:avLst>
                              <a:gd name="adj" fmla="val 28949"/>
                              <a:gd name="vf" fmla="val 115470"/>
                            </a:avLst>
                          </a:prstGeom>
                          <a:solidFill>
                            <a:srgbClr val="AAE600"/>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40" name="AutoShape 58"/>
                          <p:cNvSpPr>
                            <a:spLocks noChangeArrowheads="1"/>
                          </p:cNvSpPr>
                          <p:nvPr/>
                        </p:nvSpPr>
                        <p:spPr bwMode="auto">
                          <a:xfrm>
                            <a:off x="1210" y="623"/>
                            <a:ext cx="227" cy="196"/>
                          </a:xfrm>
                          <a:prstGeom prst="hexagon">
                            <a:avLst>
                              <a:gd name="adj" fmla="val 28949"/>
                              <a:gd name="vf" fmla="val 115470"/>
                            </a:avLst>
                          </a:prstGeom>
                          <a:solidFill>
                            <a:srgbClr val="0066FF">
                              <a:alpha val="71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41" name="AutoShape 59"/>
                          <p:cNvSpPr>
                            <a:spLocks noChangeArrowheads="1"/>
                          </p:cNvSpPr>
                          <p:nvPr/>
                        </p:nvSpPr>
                        <p:spPr bwMode="auto">
                          <a:xfrm>
                            <a:off x="1035" y="532"/>
                            <a:ext cx="227" cy="196"/>
                          </a:xfrm>
                          <a:prstGeom prst="hexagon">
                            <a:avLst>
                              <a:gd name="adj" fmla="val 28949"/>
                              <a:gd name="vf" fmla="val 115470"/>
                            </a:avLst>
                          </a:prstGeom>
                          <a:solidFill>
                            <a:srgbClr val="0066FF">
                              <a:alpha val="84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42" name="AutoShape 60"/>
                          <p:cNvSpPr>
                            <a:spLocks noChangeArrowheads="1"/>
                          </p:cNvSpPr>
                          <p:nvPr/>
                        </p:nvSpPr>
                        <p:spPr bwMode="auto">
                          <a:xfrm>
                            <a:off x="1230" y="1223"/>
                            <a:ext cx="227" cy="196"/>
                          </a:xfrm>
                          <a:prstGeom prst="hexagon">
                            <a:avLst>
                              <a:gd name="adj" fmla="val 28949"/>
                              <a:gd name="vf" fmla="val 115470"/>
                            </a:avLst>
                          </a:prstGeom>
                          <a:solidFill>
                            <a:srgbClr val="FF9900">
                              <a:alpha val="50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43" name="AutoShape 61"/>
                          <p:cNvSpPr>
                            <a:spLocks noChangeArrowheads="1"/>
                          </p:cNvSpPr>
                          <p:nvPr/>
                        </p:nvSpPr>
                        <p:spPr bwMode="auto">
                          <a:xfrm>
                            <a:off x="695" y="742"/>
                            <a:ext cx="227" cy="196"/>
                          </a:xfrm>
                          <a:prstGeom prst="hexagon">
                            <a:avLst>
                              <a:gd name="adj" fmla="val 28949"/>
                              <a:gd name="vf" fmla="val 115470"/>
                            </a:avLst>
                          </a:prstGeom>
                          <a:solidFill>
                            <a:srgbClr val="FF0066">
                              <a:alpha val="78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44" name="AutoShape 62"/>
                          <p:cNvSpPr>
                            <a:spLocks noChangeArrowheads="1"/>
                          </p:cNvSpPr>
                          <p:nvPr/>
                        </p:nvSpPr>
                        <p:spPr bwMode="auto">
                          <a:xfrm>
                            <a:off x="351" y="748"/>
                            <a:ext cx="227" cy="196"/>
                          </a:xfrm>
                          <a:prstGeom prst="hexagon">
                            <a:avLst>
                              <a:gd name="adj" fmla="val 28949"/>
                              <a:gd name="vf" fmla="val 115470"/>
                            </a:avLst>
                          </a:prstGeom>
                          <a:solidFill>
                            <a:srgbClr val="FF0066">
                              <a:alpha val="56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45" name="AutoShape 63"/>
                          <p:cNvSpPr>
                            <a:spLocks noChangeArrowheads="1"/>
                          </p:cNvSpPr>
                          <p:nvPr/>
                        </p:nvSpPr>
                        <p:spPr bwMode="auto">
                          <a:xfrm>
                            <a:off x="179" y="849"/>
                            <a:ext cx="227" cy="196"/>
                          </a:xfrm>
                          <a:prstGeom prst="hexagon">
                            <a:avLst>
                              <a:gd name="adj" fmla="val 28949"/>
                              <a:gd name="vf" fmla="val 115470"/>
                            </a:avLst>
                          </a:prstGeom>
                          <a:solidFill>
                            <a:srgbClr val="FF0066">
                              <a:alpha val="31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46" name="AutoShape 64"/>
                          <p:cNvSpPr>
                            <a:spLocks noChangeArrowheads="1"/>
                          </p:cNvSpPr>
                          <p:nvPr/>
                        </p:nvSpPr>
                        <p:spPr bwMode="auto">
                          <a:xfrm>
                            <a:off x="1741" y="904"/>
                            <a:ext cx="227" cy="196"/>
                          </a:xfrm>
                          <a:prstGeom prst="hexagon">
                            <a:avLst>
                              <a:gd name="adj" fmla="val 28949"/>
                              <a:gd name="vf" fmla="val 115470"/>
                            </a:avLst>
                          </a:prstGeom>
                          <a:solidFill>
                            <a:srgbClr val="AAE600">
                              <a:alpha val="23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47" name="AutoShape 65"/>
                          <p:cNvSpPr>
                            <a:spLocks noChangeArrowheads="1"/>
                          </p:cNvSpPr>
                          <p:nvPr/>
                        </p:nvSpPr>
                        <p:spPr bwMode="auto">
                          <a:xfrm>
                            <a:off x="1898" y="797"/>
                            <a:ext cx="227" cy="196"/>
                          </a:xfrm>
                          <a:prstGeom prst="hexagon">
                            <a:avLst>
                              <a:gd name="adj" fmla="val 28949"/>
                              <a:gd name="vf" fmla="val 115470"/>
                            </a:avLst>
                          </a:prstGeom>
                          <a:solidFill>
                            <a:srgbClr val="AAE600">
                              <a:alpha val="20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48" name="AutoShape 66"/>
                          <p:cNvSpPr>
                            <a:spLocks noChangeArrowheads="1"/>
                          </p:cNvSpPr>
                          <p:nvPr/>
                        </p:nvSpPr>
                        <p:spPr bwMode="auto">
                          <a:xfrm>
                            <a:off x="1387" y="721"/>
                            <a:ext cx="227" cy="196"/>
                          </a:xfrm>
                          <a:prstGeom prst="hexagon">
                            <a:avLst>
                              <a:gd name="adj" fmla="val 28949"/>
                              <a:gd name="vf" fmla="val 115470"/>
                            </a:avLst>
                          </a:prstGeom>
                          <a:solidFill>
                            <a:srgbClr val="AAE600">
                              <a:alpha val="71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49" name="AutoShape 67"/>
                          <p:cNvSpPr>
                            <a:spLocks noChangeArrowheads="1"/>
                          </p:cNvSpPr>
                          <p:nvPr/>
                        </p:nvSpPr>
                        <p:spPr bwMode="auto">
                          <a:xfrm>
                            <a:off x="521" y="234"/>
                            <a:ext cx="227" cy="196"/>
                          </a:xfrm>
                          <a:prstGeom prst="hexagon">
                            <a:avLst>
                              <a:gd name="adj" fmla="val 28949"/>
                              <a:gd name="vf" fmla="val 115470"/>
                            </a:avLst>
                          </a:prstGeom>
                          <a:solidFill>
                            <a:srgbClr val="00CC66">
                              <a:alpha val="12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50" name="AutoShape 68"/>
                          <p:cNvSpPr>
                            <a:spLocks noChangeArrowheads="1"/>
                          </p:cNvSpPr>
                          <p:nvPr/>
                        </p:nvSpPr>
                        <p:spPr bwMode="auto">
                          <a:xfrm>
                            <a:off x="1370" y="526"/>
                            <a:ext cx="227" cy="196"/>
                          </a:xfrm>
                          <a:prstGeom prst="hexagon">
                            <a:avLst>
                              <a:gd name="adj" fmla="val 28949"/>
                              <a:gd name="vf" fmla="val 115470"/>
                            </a:avLst>
                          </a:prstGeom>
                          <a:solidFill>
                            <a:srgbClr val="0066FF">
                              <a:alpha val="67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51" name="AutoShape 69"/>
                          <p:cNvSpPr>
                            <a:spLocks noChangeArrowheads="1"/>
                          </p:cNvSpPr>
                          <p:nvPr/>
                        </p:nvSpPr>
                        <p:spPr bwMode="auto">
                          <a:xfrm>
                            <a:off x="1229" y="1416"/>
                            <a:ext cx="227" cy="196"/>
                          </a:xfrm>
                          <a:prstGeom prst="hexagon">
                            <a:avLst>
                              <a:gd name="adj" fmla="val 28949"/>
                              <a:gd name="vf" fmla="val 115470"/>
                            </a:avLst>
                          </a:prstGeom>
                          <a:solidFill>
                            <a:srgbClr val="FF9900">
                              <a:alpha val="6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52" name="AutoShape 70"/>
                          <p:cNvSpPr>
                            <a:spLocks noChangeArrowheads="1"/>
                          </p:cNvSpPr>
                          <p:nvPr/>
                        </p:nvSpPr>
                        <p:spPr bwMode="auto">
                          <a:xfrm>
                            <a:off x="1578" y="1424"/>
                            <a:ext cx="227" cy="196"/>
                          </a:xfrm>
                          <a:prstGeom prst="hexagon">
                            <a:avLst>
                              <a:gd name="adj" fmla="val 28949"/>
                              <a:gd name="vf" fmla="val 115470"/>
                            </a:avLst>
                          </a:prstGeom>
                          <a:solidFill>
                            <a:srgbClr val="FF9900">
                              <a:alpha val="34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53" name="AutoShape 71"/>
                          <p:cNvSpPr>
                            <a:spLocks noChangeArrowheads="1"/>
                          </p:cNvSpPr>
                          <p:nvPr/>
                        </p:nvSpPr>
                        <p:spPr bwMode="auto">
                          <a:xfrm>
                            <a:off x="1037" y="334"/>
                            <a:ext cx="227" cy="196"/>
                          </a:xfrm>
                          <a:prstGeom prst="hexagon">
                            <a:avLst>
                              <a:gd name="adj" fmla="val 28949"/>
                              <a:gd name="vf" fmla="val 115470"/>
                            </a:avLst>
                          </a:prstGeom>
                          <a:solidFill>
                            <a:srgbClr val="0066FF">
                              <a:alpha val="57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54" name="AutoShape 72"/>
                          <p:cNvSpPr>
                            <a:spLocks noChangeArrowheads="1"/>
                          </p:cNvSpPr>
                          <p:nvPr/>
                        </p:nvSpPr>
                        <p:spPr bwMode="auto">
                          <a:xfrm>
                            <a:off x="1540" y="415"/>
                            <a:ext cx="227" cy="196"/>
                          </a:xfrm>
                          <a:prstGeom prst="hexagon">
                            <a:avLst>
                              <a:gd name="adj" fmla="val 28949"/>
                              <a:gd name="vf" fmla="val 115470"/>
                            </a:avLst>
                          </a:prstGeom>
                          <a:solidFill>
                            <a:srgbClr val="0066FF">
                              <a:alpha val="42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55" name="AutoShape 73"/>
                          <p:cNvSpPr>
                            <a:spLocks noChangeArrowheads="1"/>
                          </p:cNvSpPr>
                          <p:nvPr/>
                        </p:nvSpPr>
                        <p:spPr bwMode="auto">
                          <a:xfrm>
                            <a:off x="1576" y="1017"/>
                            <a:ext cx="227" cy="196"/>
                          </a:xfrm>
                          <a:prstGeom prst="hexagon">
                            <a:avLst>
                              <a:gd name="adj" fmla="val 28949"/>
                              <a:gd name="vf" fmla="val 115470"/>
                            </a:avLst>
                          </a:prstGeom>
                          <a:solidFill>
                            <a:srgbClr val="AAE600">
                              <a:alpha val="51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56" name="AutoShape 74"/>
                          <p:cNvSpPr>
                            <a:spLocks noChangeArrowheads="1"/>
                          </p:cNvSpPr>
                          <p:nvPr/>
                        </p:nvSpPr>
                        <p:spPr bwMode="auto">
                          <a:xfrm>
                            <a:off x="1029" y="135"/>
                            <a:ext cx="227" cy="196"/>
                          </a:xfrm>
                          <a:prstGeom prst="hexagon">
                            <a:avLst>
                              <a:gd name="adj" fmla="val 28949"/>
                              <a:gd name="vf" fmla="val 115470"/>
                            </a:avLst>
                          </a:prstGeom>
                          <a:solidFill>
                            <a:srgbClr val="00CC66">
                              <a:alpha val="4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57" name="AutoShape 75"/>
                          <p:cNvSpPr>
                            <a:spLocks noChangeArrowheads="1"/>
                          </p:cNvSpPr>
                          <p:nvPr/>
                        </p:nvSpPr>
                        <p:spPr bwMode="auto">
                          <a:xfrm>
                            <a:off x="1585" y="1623"/>
                            <a:ext cx="227" cy="196"/>
                          </a:xfrm>
                          <a:prstGeom prst="hexagon">
                            <a:avLst>
                              <a:gd name="adj" fmla="val 28949"/>
                              <a:gd name="vf" fmla="val 115470"/>
                            </a:avLst>
                          </a:prstGeom>
                          <a:solidFill>
                            <a:srgbClr val="FF9900">
                              <a:alpha val="4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58" name="AutoShape 76"/>
                          <p:cNvSpPr>
                            <a:spLocks noChangeArrowheads="1"/>
                          </p:cNvSpPr>
                          <p:nvPr/>
                        </p:nvSpPr>
                        <p:spPr bwMode="auto">
                          <a:xfrm>
                            <a:off x="860" y="243"/>
                            <a:ext cx="227" cy="196"/>
                          </a:xfrm>
                          <a:prstGeom prst="hexagon">
                            <a:avLst>
                              <a:gd name="adj" fmla="val 28949"/>
                              <a:gd name="vf" fmla="val 115470"/>
                            </a:avLst>
                          </a:prstGeom>
                          <a:solidFill>
                            <a:srgbClr val="00CC66">
                              <a:alpha val="34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59" name="AutoShape 77"/>
                          <p:cNvSpPr>
                            <a:spLocks noChangeArrowheads="1"/>
                          </p:cNvSpPr>
                          <p:nvPr/>
                        </p:nvSpPr>
                        <p:spPr bwMode="auto">
                          <a:xfrm>
                            <a:off x="1249" y="0"/>
                            <a:ext cx="227" cy="196"/>
                          </a:xfrm>
                          <a:prstGeom prst="hexagon">
                            <a:avLst>
                              <a:gd name="adj" fmla="val 28949"/>
                              <a:gd name="vf" fmla="val 115470"/>
                            </a:avLst>
                          </a:prstGeom>
                          <a:solidFill>
                            <a:srgbClr val="0066FF">
                              <a:alpha val="3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60" name="AutoShape 78"/>
                          <p:cNvSpPr>
                            <a:spLocks noChangeArrowheads="1"/>
                          </p:cNvSpPr>
                          <p:nvPr/>
                        </p:nvSpPr>
                        <p:spPr bwMode="auto">
                          <a:xfrm>
                            <a:off x="2075" y="697"/>
                            <a:ext cx="227" cy="196"/>
                          </a:xfrm>
                          <a:prstGeom prst="hexagon">
                            <a:avLst>
                              <a:gd name="adj" fmla="val 28949"/>
                              <a:gd name="vf" fmla="val 115470"/>
                            </a:avLst>
                          </a:prstGeom>
                          <a:solidFill>
                            <a:srgbClr val="AAE600">
                              <a:alpha val="14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61" name="AutoShape 79"/>
                          <p:cNvSpPr>
                            <a:spLocks noChangeArrowheads="1"/>
                          </p:cNvSpPr>
                          <p:nvPr/>
                        </p:nvSpPr>
                        <p:spPr bwMode="auto">
                          <a:xfrm>
                            <a:off x="1399" y="1117"/>
                            <a:ext cx="227" cy="196"/>
                          </a:xfrm>
                          <a:prstGeom prst="hexagon">
                            <a:avLst>
                              <a:gd name="adj" fmla="val 28949"/>
                              <a:gd name="vf" fmla="val 115470"/>
                            </a:avLst>
                          </a:prstGeom>
                          <a:solidFill>
                            <a:srgbClr val="FF9900">
                              <a:alpha val="68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62" name="AutoShape 80"/>
                          <p:cNvSpPr>
                            <a:spLocks noChangeArrowheads="1"/>
                          </p:cNvSpPr>
                          <p:nvPr/>
                        </p:nvSpPr>
                        <p:spPr bwMode="auto">
                          <a:xfrm>
                            <a:off x="539" y="1437"/>
                            <a:ext cx="227" cy="196"/>
                          </a:xfrm>
                          <a:prstGeom prst="hexagon">
                            <a:avLst>
                              <a:gd name="adj" fmla="val 28949"/>
                              <a:gd name="vf" fmla="val 115470"/>
                            </a:avLst>
                          </a:prstGeom>
                          <a:solidFill>
                            <a:srgbClr val="9900CC">
                              <a:alpha val="31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63" name="AutoShape 81"/>
                          <p:cNvSpPr>
                            <a:spLocks noChangeArrowheads="1"/>
                          </p:cNvSpPr>
                          <p:nvPr/>
                        </p:nvSpPr>
                        <p:spPr bwMode="auto">
                          <a:xfrm>
                            <a:off x="531" y="1046"/>
                            <a:ext cx="227" cy="196"/>
                          </a:xfrm>
                          <a:prstGeom prst="hexagon">
                            <a:avLst>
                              <a:gd name="adj" fmla="val 28949"/>
                              <a:gd name="vf" fmla="val 115470"/>
                            </a:avLst>
                          </a:prstGeom>
                          <a:solidFill>
                            <a:srgbClr val="FF0066">
                              <a:alpha val="60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64" name="AutoShape 82"/>
                          <p:cNvSpPr>
                            <a:spLocks noChangeArrowheads="1"/>
                          </p:cNvSpPr>
                          <p:nvPr/>
                        </p:nvSpPr>
                        <p:spPr bwMode="auto">
                          <a:xfrm>
                            <a:off x="1755" y="1103"/>
                            <a:ext cx="227" cy="196"/>
                          </a:xfrm>
                          <a:prstGeom prst="hexagon">
                            <a:avLst>
                              <a:gd name="adj" fmla="val 28949"/>
                              <a:gd name="vf" fmla="val 115470"/>
                            </a:avLst>
                          </a:prstGeom>
                          <a:solidFill>
                            <a:srgbClr val="AAE600">
                              <a:alpha val="14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65" name="AutoShape 83"/>
                          <p:cNvSpPr>
                            <a:spLocks noChangeArrowheads="1"/>
                          </p:cNvSpPr>
                          <p:nvPr/>
                        </p:nvSpPr>
                        <p:spPr bwMode="auto">
                          <a:xfrm>
                            <a:off x="0" y="756"/>
                            <a:ext cx="227" cy="196"/>
                          </a:xfrm>
                          <a:prstGeom prst="hexagon">
                            <a:avLst>
                              <a:gd name="adj" fmla="val 28949"/>
                              <a:gd name="vf" fmla="val 115470"/>
                            </a:avLst>
                          </a:prstGeom>
                          <a:solidFill>
                            <a:srgbClr val="FF0066">
                              <a:alpha val="12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66" name="AutoShape 84"/>
                          <p:cNvSpPr>
                            <a:spLocks noChangeArrowheads="1"/>
                          </p:cNvSpPr>
                          <p:nvPr/>
                        </p:nvSpPr>
                        <p:spPr bwMode="auto">
                          <a:xfrm>
                            <a:off x="1726" y="711"/>
                            <a:ext cx="227" cy="196"/>
                          </a:xfrm>
                          <a:prstGeom prst="hexagon">
                            <a:avLst>
                              <a:gd name="adj" fmla="val 28949"/>
                              <a:gd name="vf" fmla="val 115470"/>
                            </a:avLst>
                          </a:prstGeom>
                          <a:solidFill>
                            <a:srgbClr val="AAE600">
                              <a:alpha val="29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67" name="AutoShape 85"/>
                          <p:cNvSpPr>
                            <a:spLocks noChangeArrowheads="1"/>
                          </p:cNvSpPr>
                          <p:nvPr/>
                        </p:nvSpPr>
                        <p:spPr bwMode="auto">
                          <a:xfrm>
                            <a:off x="1058" y="1323"/>
                            <a:ext cx="227" cy="196"/>
                          </a:xfrm>
                          <a:prstGeom prst="hexagon">
                            <a:avLst>
                              <a:gd name="adj" fmla="val 28949"/>
                              <a:gd name="vf" fmla="val 115470"/>
                            </a:avLst>
                          </a:prstGeom>
                          <a:solidFill>
                            <a:srgbClr val="FF9900">
                              <a:alpha val="26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68" name="AutoShape 86"/>
                          <p:cNvSpPr>
                            <a:spLocks noChangeArrowheads="1"/>
                          </p:cNvSpPr>
                          <p:nvPr/>
                        </p:nvSpPr>
                        <p:spPr bwMode="auto">
                          <a:xfrm>
                            <a:off x="531" y="1245"/>
                            <a:ext cx="227" cy="196"/>
                          </a:xfrm>
                          <a:prstGeom prst="hexagon">
                            <a:avLst>
                              <a:gd name="adj" fmla="val 28949"/>
                              <a:gd name="vf" fmla="val 115470"/>
                            </a:avLst>
                          </a:prstGeom>
                          <a:solidFill>
                            <a:srgbClr val="9900CC">
                              <a:alpha val="48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69" name="AutoShape 87"/>
                          <p:cNvSpPr>
                            <a:spLocks noChangeArrowheads="1"/>
                          </p:cNvSpPr>
                          <p:nvPr/>
                        </p:nvSpPr>
                        <p:spPr bwMode="auto">
                          <a:xfrm>
                            <a:off x="361" y="1536"/>
                            <a:ext cx="227" cy="196"/>
                          </a:xfrm>
                          <a:prstGeom prst="hexagon">
                            <a:avLst>
                              <a:gd name="adj" fmla="val 28949"/>
                              <a:gd name="vf" fmla="val 115470"/>
                            </a:avLst>
                          </a:prstGeom>
                          <a:solidFill>
                            <a:srgbClr val="9900CC">
                              <a:alpha val="9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70" name="AutoShape 88"/>
                          <p:cNvSpPr>
                            <a:spLocks noChangeArrowheads="1"/>
                          </p:cNvSpPr>
                          <p:nvPr/>
                        </p:nvSpPr>
                        <p:spPr bwMode="auto">
                          <a:xfrm>
                            <a:off x="888" y="1429"/>
                            <a:ext cx="227" cy="196"/>
                          </a:xfrm>
                          <a:prstGeom prst="hexagon">
                            <a:avLst>
                              <a:gd name="adj" fmla="val 28949"/>
                              <a:gd name="vf" fmla="val 115470"/>
                            </a:avLst>
                          </a:prstGeom>
                          <a:solidFill>
                            <a:srgbClr val="9900CC">
                              <a:alpha val="48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71" name="AutoShape 89"/>
                          <p:cNvSpPr>
                            <a:spLocks noChangeArrowheads="1"/>
                          </p:cNvSpPr>
                          <p:nvPr/>
                        </p:nvSpPr>
                        <p:spPr bwMode="auto">
                          <a:xfrm>
                            <a:off x="525" y="433"/>
                            <a:ext cx="227" cy="196"/>
                          </a:xfrm>
                          <a:prstGeom prst="hexagon">
                            <a:avLst>
                              <a:gd name="adj" fmla="val 28949"/>
                              <a:gd name="vf" fmla="val 115470"/>
                            </a:avLst>
                          </a:prstGeom>
                          <a:solidFill>
                            <a:srgbClr val="00CC66">
                              <a:alpha val="60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grpSp>
                  <p:sp>
                    <p:nvSpPr>
                      <p:cNvPr id="4172" name="AutoShape 90"/>
                      <p:cNvSpPr>
                        <a:spLocks noChangeArrowheads="1"/>
                      </p:cNvSpPr>
                      <p:nvPr/>
                    </p:nvSpPr>
                    <p:spPr bwMode="auto">
                      <a:xfrm>
                        <a:off x="517" y="638"/>
                        <a:ext cx="227" cy="196"/>
                      </a:xfrm>
                      <a:prstGeom prst="hexagon">
                        <a:avLst>
                          <a:gd name="adj" fmla="val 28949"/>
                          <a:gd name="vf" fmla="val 115470"/>
                        </a:avLst>
                      </a:prstGeom>
                      <a:solidFill>
                        <a:srgbClr val="FF0066">
                          <a:alpha val="60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73" name="AutoShape 91"/>
                      <p:cNvSpPr>
                        <a:spLocks noChangeArrowheads="1"/>
                      </p:cNvSpPr>
                      <p:nvPr/>
                    </p:nvSpPr>
                    <p:spPr bwMode="auto">
                      <a:xfrm>
                        <a:off x="1556" y="610"/>
                        <a:ext cx="227" cy="196"/>
                      </a:xfrm>
                      <a:prstGeom prst="hexagon">
                        <a:avLst>
                          <a:gd name="adj" fmla="val 28949"/>
                          <a:gd name="vf" fmla="val 115470"/>
                        </a:avLst>
                      </a:prstGeom>
                      <a:solidFill>
                        <a:srgbClr val="0066FF">
                          <a:alpha val="60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74" name="AutoShape 92"/>
                      <p:cNvSpPr>
                        <a:spLocks noChangeArrowheads="1"/>
                      </p:cNvSpPr>
                      <p:nvPr/>
                    </p:nvSpPr>
                    <p:spPr bwMode="auto">
                      <a:xfrm>
                        <a:off x="710" y="1344"/>
                        <a:ext cx="227" cy="196"/>
                      </a:xfrm>
                      <a:prstGeom prst="hexagon">
                        <a:avLst>
                          <a:gd name="adj" fmla="val 28949"/>
                          <a:gd name="vf" fmla="val 115470"/>
                        </a:avLst>
                      </a:prstGeom>
                      <a:solidFill>
                        <a:srgbClr val="9900CC">
                          <a:alpha val="56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grpSp>
              <p:sp>
                <p:nvSpPr>
                  <p:cNvPr id="4175" name="AutoShape 93"/>
                  <p:cNvSpPr>
                    <a:spLocks noChangeArrowheads="1"/>
                  </p:cNvSpPr>
                  <p:nvPr/>
                </p:nvSpPr>
                <p:spPr bwMode="auto">
                  <a:xfrm>
                    <a:off x="1582" y="1209"/>
                    <a:ext cx="227" cy="196"/>
                  </a:xfrm>
                  <a:prstGeom prst="hexagon">
                    <a:avLst>
                      <a:gd name="adj" fmla="val 28949"/>
                      <a:gd name="vf" fmla="val 115470"/>
                    </a:avLst>
                  </a:prstGeom>
                  <a:solidFill>
                    <a:srgbClr val="AAE600">
                      <a:alpha val="20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sp>
              <p:nvSpPr>
                <p:cNvPr id="4176" name="AutoShape 94"/>
                <p:cNvSpPr>
                  <a:spLocks noChangeArrowheads="1"/>
                </p:cNvSpPr>
                <p:nvPr/>
              </p:nvSpPr>
              <p:spPr bwMode="auto">
                <a:xfrm>
                  <a:off x="1065" y="1526"/>
                  <a:ext cx="227" cy="196"/>
                </a:xfrm>
                <a:prstGeom prst="hexagon">
                  <a:avLst>
                    <a:gd name="adj" fmla="val 28949"/>
                    <a:gd name="vf" fmla="val 115470"/>
                  </a:avLst>
                </a:prstGeom>
                <a:solidFill>
                  <a:srgbClr val="9900CC">
                    <a:alpha val="12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grpSp>
        <p:grpSp>
          <p:nvGrpSpPr>
            <p:cNvPr id="4177" name="Group 81"/>
            <p:cNvGrpSpPr>
              <a:grpSpLocks/>
            </p:cNvGrpSpPr>
            <p:nvPr/>
          </p:nvGrpSpPr>
          <p:grpSpPr bwMode="auto">
            <a:xfrm>
              <a:off x="863600" y="431800"/>
              <a:ext cx="638175" cy="636587"/>
              <a:chOff x="0" y="0"/>
              <a:chExt cx="402" cy="401"/>
            </a:xfrm>
          </p:grpSpPr>
          <p:sp>
            <p:nvSpPr>
              <p:cNvPr id="4178" name="AutoShape 111"/>
              <p:cNvSpPr>
                <a:spLocks noChangeArrowheads="1"/>
              </p:cNvSpPr>
              <p:nvPr/>
            </p:nvSpPr>
            <p:spPr bwMode="auto">
              <a:xfrm>
                <a:off x="175" y="106"/>
                <a:ext cx="227" cy="196"/>
              </a:xfrm>
              <a:prstGeom prst="hexagon">
                <a:avLst>
                  <a:gd name="adj" fmla="val 28949"/>
                  <a:gd name="vf" fmla="val 115470"/>
                </a:avLst>
              </a:prstGeom>
              <a:solidFill>
                <a:srgbClr val="00CC66">
                  <a:alpha val="12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79" name="AutoShape 112"/>
              <p:cNvSpPr>
                <a:spLocks noChangeArrowheads="1"/>
              </p:cNvSpPr>
              <p:nvPr/>
            </p:nvSpPr>
            <p:spPr bwMode="auto">
              <a:xfrm>
                <a:off x="0" y="205"/>
                <a:ext cx="227" cy="196"/>
              </a:xfrm>
              <a:prstGeom prst="hexagon">
                <a:avLst>
                  <a:gd name="adj" fmla="val 28949"/>
                  <a:gd name="vf" fmla="val 115470"/>
                </a:avLst>
              </a:prstGeom>
              <a:solidFill>
                <a:srgbClr val="00CC66">
                  <a:alpha val="25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80" name="AutoShape 113"/>
              <p:cNvSpPr>
                <a:spLocks noChangeArrowheads="1"/>
              </p:cNvSpPr>
              <p:nvPr/>
            </p:nvSpPr>
            <p:spPr bwMode="auto">
              <a:xfrm>
                <a:off x="5" y="0"/>
                <a:ext cx="227" cy="196"/>
              </a:xfrm>
              <a:prstGeom prst="hexagon">
                <a:avLst>
                  <a:gd name="adj" fmla="val 28949"/>
                  <a:gd name="vf" fmla="val 115470"/>
                </a:avLst>
              </a:prstGeom>
              <a:solidFill>
                <a:srgbClr val="00CC66">
                  <a:alpha val="4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grpSp>
          <p:nvGrpSpPr>
            <p:cNvPr id="4181" name="Group 85"/>
            <p:cNvGrpSpPr>
              <a:grpSpLocks/>
            </p:cNvGrpSpPr>
            <p:nvPr/>
          </p:nvGrpSpPr>
          <p:grpSpPr bwMode="auto">
            <a:xfrm>
              <a:off x="2232025" y="0"/>
              <a:ext cx="647700" cy="454025"/>
              <a:chOff x="0" y="0"/>
              <a:chExt cx="408" cy="286"/>
            </a:xfrm>
          </p:grpSpPr>
          <p:sp>
            <p:nvSpPr>
              <p:cNvPr id="4182" name="AutoShape 115"/>
              <p:cNvSpPr>
                <a:spLocks noChangeArrowheads="1"/>
              </p:cNvSpPr>
              <p:nvPr/>
            </p:nvSpPr>
            <p:spPr bwMode="auto">
              <a:xfrm>
                <a:off x="181" y="90"/>
                <a:ext cx="227" cy="196"/>
              </a:xfrm>
              <a:prstGeom prst="hexagon">
                <a:avLst>
                  <a:gd name="adj" fmla="val 28949"/>
                  <a:gd name="vf" fmla="val 115470"/>
                </a:avLst>
              </a:prstGeom>
              <a:solidFill>
                <a:srgbClr val="0066FF">
                  <a:alpha val="12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83" name="AutoShape 116"/>
              <p:cNvSpPr>
                <a:spLocks noChangeArrowheads="1"/>
              </p:cNvSpPr>
              <p:nvPr/>
            </p:nvSpPr>
            <p:spPr bwMode="auto">
              <a:xfrm>
                <a:off x="0" y="0"/>
                <a:ext cx="227" cy="196"/>
              </a:xfrm>
              <a:prstGeom prst="hexagon">
                <a:avLst>
                  <a:gd name="adj" fmla="val 28949"/>
                  <a:gd name="vf" fmla="val 115470"/>
                </a:avLst>
              </a:prstGeom>
              <a:solidFill>
                <a:srgbClr val="0066FF">
                  <a:alpha val="4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grpSp>
          <p:nvGrpSpPr>
            <p:cNvPr id="4184" name="Group 88"/>
            <p:cNvGrpSpPr>
              <a:grpSpLocks/>
            </p:cNvGrpSpPr>
            <p:nvPr/>
          </p:nvGrpSpPr>
          <p:grpSpPr bwMode="auto">
            <a:xfrm>
              <a:off x="2808288" y="431800"/>
              <a:ext cx="647700" cy="454025"/>
              <a:chOff x="0" y="0"/>
              <a:chExt cx="408" cy="286"/>
            </a:xfrm>
          </p:grpSpPr>
          <p:sp>
            <p:nvSpPr>
              <p:cNvPr id="4185" name="AutoShape 118"/>
              <p:cNvSpPr>
                <a:spLocks noChangeArrowheads="1"/>
              </p:cNvSpPr>
              <p:nvPr/>
            </p:nvSpPr>
            <p:spPr bwMode="auto">
              <a:xfrm>
                <a:off x="181" y="90"/>
                <a:ext cx="227" cy="196"/>
              </a:xfrm>
              <a:prstGeom prst="hexagon">
                <a:avLst>
                  <a:gd name="adj" fmla="val 28949"/>
                  <a:gd name="vf" fmla="val 115470"/>
                </a:avLst>
              </a:prstGeom>
              <a:solidFill>
                <a:srgbClr val="0066FF">
                  <a:alpha val="12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86" name="AutoShape 119"/>
              <p:cNvSpPr>
                <a:spLocks noChangeArrowheads="1"/>
              </p:cNvSpPr>
              <p:nvPr/>
            </p:nvSpPr>
            <p:spPr bwMode="auto">
              <a:xfrm>
                <a:off x="0" y="0"/>
                <a:ext cx="227" cy="196"/>
              </a:xfrm>
              <a:prstGeom prst="hexagon">
                <a:avLst>
                  <a:gd name="adj" fmla="val 28949"/>
                  <a:gd name="vf" fmla="val 115470"/>
                </a:avLst>
              </a:prstGeom>
              <a:solidFill>
                <a:srgbClr val="0066FF">
                  <a:alpha val="4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grpSp>
          <p:nvGrpSpPr>
            <p:cNvPr id="4187" name="Group 91"/>
            <p:cNvGrpSpPr>
              <a:grpSpLocks/>
            </p:cNvGrpSpPr>
            <p:nvPr/>
          </p:nvGrpSpPr>
          <p:grpSpPr bwMode="auto">
            <a:xfrm>
              <a:off x="2592388" y="1871662"/>
              <a:ext cx="638175" cy="636588"/>
              <a:chOff x="0" y="0"/>
              <a:chExt cx="402" cy="401"/>
            </a:xfrm>
          </p:grpSpPr>
          <p:sp>
            <p:nvSpPr>
              <p:cNvPr id="4188" name="AutoShape 121"/>
              <p:cNvSpPr>
                <a:spLocks noChangeArrowheads="1"/>
              </p:cNvSpPr>
              <p:nvPr/>
            </p:nvSpPr>
            <p:spPr bwMode="auto">
              <a:xfrm>
                <a:off x="175" y="106"/>
                <a:ext cx="227" cy="196"/>
              </a:xfrm>
              <a:prstGeom prst="hexagon">
                <a:avLst>
                  <a:gd name="adj" fmla="val 28949"/>
                  <a:gd name="vf" fmla="val 115470"/>
                </a:avLst>
              </a:prstGeom>
              <a:solidFill>
                <a:srgbClr val="FF9900">
                  <a:alpha val="12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89" name="AutoShape 122"/>
              <p:cNvSpPr>
                <a:spLocks noChangeArrowheads="1"/>
              </p:cNvSpPr>
              <p:nvPr/>
            </p:nvSpPr>
            <p:spPr bwMode="auto">
              <a:xfrm>
                <a:off x="0" y="205"/>
                <a:ext cx="227" cy="196"/>
              </a:xfrm>
              <a:prstGeom prst="hexagon">
                <a:avLst>
                  <a:gd name="adj" fmla="val 28949"/>
                  <a:gd name="vf" fmla="val 115470"/>
                </a:avLst>
              </a:prstGeom>
              <a:solidFill>
                <a:srgbClr val="FF9900">
                  <a:alpha val="9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90" name="AutoShape 123"/>
              <p:cNvSpPr>
                <a:spLocks noChangeArrowheads="1"/>
              </p:cNvSpPr>
              <p:nvPr/>
            </p:nvSpPr>
            <p:spPr bwMode="auto">
              <a:xfrm>
                <a:off x="5" y="0"/>
                <a:ext cx="227" cy="196"/>
              </a:xfrm>
              <a:prstGeom prst="hexagon">
                <a:avLst>
                  <a:gd name="adj" fmla="val 28949"/>
                  <a:gd name="vf" fmla="val 115470"/>
                </a:avLst>
              </a:prstGeom>
              <a:solidFill>
                <a:srgbClr val="99CC00">
                  <a:alpha val="4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grpSp>
          <p:nvGrpSpPr>
            <p:cNvPr id="4191" name="Group 95"/>
            <p:cNvGrpSpPr>
              <a:grpSpLocks/>
            </p:cNvGrpSpPr>
            <p:nvPr/>
          </p:nvGrpSpPr>
          <p:grpSpPr bwMode="auto">
            <a:xfrm>
              <a:off x="935038" y="1439862"/>
              <a:ext cx="638175" cy="636588"/>
              <a:chOff x="0" y="0"/>
              <a:chExt cx="402" cy="401"/>
            </a:xfrm>
          </p:grpSpPr>
          <p:sp>
            <p:nvSpPr>
              <p:cNvPr id="4192" name="AutoShape 125"/>
              <p:cNvSpPr>
                <a:spLocks noChangeArrowheads="1"/>
              </p:cNvSpPr>
              <p:nvPr/>
            </p:nvSpPr>
            <p:spPr bwMode="auto">
              <a:xfrm>
                <a:off x="175" y="106"/>
                <a:ext cx="227" cy="196"/>
              </a:xfrm>
              <a:prstGeom prst="hexagon">
                <a:avLst>
                  <a:gd name="adj" fmla="val 28949"/>
                  <a:gd name="vf" fmla="val 115470"/>
                </a:avLst>
              </a:prstGeom>
              <a:solidFill>
                <a:srgbClr val="FF0066">
                  <a:alpha val="12000"/>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93" name="AutoShape 126"/>
              <p:cNvSpPr>
                <a:spLocks noChangeArrowheads="1"/>
              </p:cNvSpPr>
              <p:nvPr/>
            </p:nvSpPr>
            <p:spPr bwMode="auto">
              <a:xfrm>
                <a:off x="0" y="205"/>
                <a:ext cx="227" cy="196"/>
              </a:xfrm>
              <a:prstGeom prst="hexagon">
                <a:avLst>
                  <a:gd name="adj" fmla="val 28949"/>
                  <a:gd name="vf" fmla="val 115470"/>
                </a:avLst>
              </a:prstGeom>
              <a:solidFill>
                <a:srgbClr val="FF0066">
                  <a:alpha val="9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94" name="AutoShape 127"/>
              <p:cNvSpPr>
                <a:spLocks noChangeArrowheads="1"/>
              </p:cNvSpPr>
              <p:nvPr/>
            </p:nvSpPr>
            <p:spPr bwMode="auto">
              <a:xfrm>
                <a:off x="5" y="0"/>
                <a:ext cx="227" cy="196"/>
              </a:xfrm>
              <a:prstGeom prst="hexagon">
                <a:avLst>
                  <a:gd name="adj" fmla="val 28949"/>
                  <a:gd name="vf" fmla="val 115470"/>
                </a:avLst>
              </a:prstGeom>
              <a:solidFill>
                <a:srgbClr val="FF0066">
                  <a:alpha val="4999"/>
                </a:srgbClr>
              </a:solidFill>
              <a:ln w="9525" cap="flat"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sp>
          <p:nvSpPr>
            <p:cNvPr id="4195" name="Oval 133"/>
            <p:cNvSpPr>
              <a:spLocks noChangeArrowheads="1"/>
            </p:cNvSpPr>
            <p:nvPr/>
          </p:nvSpPr>
          <p:spPr bwMode="auto">
            <a:xfrm rot="13545536">
              <a:off x="2735298" y="428610"/>
              <a:ext cx="71437" cy="71438"/>
            </a:xfrm>
            <a:prstGeom prst="ellipse">
              <a:avLst/>
            </a:prstGeom>
            <a:noFill/>
            <a:ln w="12700" cap="flat" cmpd="sng">
              <a:solidFill>
                <a:srgbClr val="0066FF">
                  <a:alpha val="9999"/>
                </a:srgb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sp>
          <p:nvSpPr>
            <p:cNvPr id="4196" name="Oval 169"/>
            <p:cNvSpPr>
              <a:spLocks noChangeArrowheads="1"/>
            </p:cNvSpPr>
            <p:nvPr/>
          </p:nvSpPr>
          <p:spPr bwMode="auto">
            <a:xfrm rot="18854464" flipH="1">
              <a:off x="1398601" y="746606"/>
              <a:ext cx="71438" cy="63404"/>
            </a:xfrm>
            <a:prstGeom prst="ellipse">
              <a:avLst/>
            </a:prstGeom>
            <a:noFill/>
            <a:ln w="12700" cap="flat" cmpd="sng">
              <a:solidFill>
                <a:srgbClr val="00CC6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Calibri"/>
                <a:cs typeface="Calibri"/>
                <a:sym typeface="宋体" pitchFamily="2" charset="-122"/>
              </a:endParaRPr>
            </a:p>
          </p:txBody>
        </p:sp>
      </p:grpSp>
    </p:spTree>
    <p:custDataLst>
      <p:tags r:id="rId1"/>
    </p:custDataLst>
    <p:extLst>
      <p:ext uri="{BB962C8B-B14F-4D97-AF65-F5344CB8AC3E}">
        <p14:creationId xmlns:p14="http://schemas.microsoft.com/office/powerpoint/2010/main" val="35385247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492045" y="3056635"/>
            <a:ext cx="4620599" cy="1200329"/>
          </a:xfrm>
          <a:prstGeom prst="rect">
            <a:avLst/>
          </a:prstGeom>
        </p:spPr>
        <p:txBody>
          <a:bodyPr wrap="square">
            <a:spAutoFit/>
          </a:bodyPr>
          <a:lstStyle/>
          <a:p>
            <a:pPr algn="ctr" rtl="1"/>
            <a:r>
              <a:rPr lang="ar-SA" sz="3600" b="1" dirty="0">
                <a:solidFill>
                  <a:schemeClr val="accent3">
                    <a:lumMod val="50000"/>
                  </a:schemeClr>
                </a:solidFill>
                <a:latin typeface="Calibri"/>
                <a:cs typeface="Calibri"/>
              </a:rPr>
              <a:t>التعلم المتنقل</a:t>
            </a:r>
          </a:p>
          <a:p>
            <a:pPr algn="ctr" rtl="1"/>
            <a:r>
              <a:rPr lang="en-US" sz="3600" b="1" dirty="0">
                <a:solidFill>
                  <a:schemeClr val="accent3">
                    <a:lumMod val="50000"/>
                  </a:schemeClr>
                </a:solidFill>
                <a:latin typeface="Calibri"/>
                <a:cs typeface="Calibri"/>
              </a:rPr>
              <a:t>M-Learning</a:t>
            </a:r>
          </a:p>
        </p:txBody>
      </p:sp>
      <p:sp>
        <p:nvSpPr>
          <p:cNvPr id="14" name="TextBox 13"/>
          <p:cNvSpPr txBox="1"/>
          <p:nvPr/>
        </p:nvSpPr>
        <p:spPr>
          <a:xfrm>
            <a:off x="1072434" y="365180"/>
            <a:ext cx="1654620" cy="461665"/>
          </a:xfrm>
          <a:prstGeom prst="rect">
            <a:avLst/>
          </a:prstGeom>
          <a:noFill/>
        </p:spPr>
        <p:txBody>
          <a:bodyPr wrap="none" rtlCol="0">
            <a:spAutoFit/>
          </a:bodyPr>
          <a:lstStyle>
            <a:defPPr>
              <a:defRPr lang="en-US"/>
            </a:defPPr>
            <a:lvl1pPr lvl="0">
              <a:defRPr sz="2400" b="1">
                <a:solidFill>
                  <a:schemeClr val="bg1">
                    <a:lumMod val="75000"/>
                  </a:schemeClr>
                </a:solidFill>
                <a:latin typeface="Calibri"/>
                <a:cs typeface="Calibri"/>
              </a:defRPr>
            </a:lvl1pPr>
          </a:lstStyle>
          <a:p>
            <a:r>
              <a:rPr lang="ar-SA" dirty="0"/>
              <a:t>التعلم المتنقل</a:t>
            </a:r>
            <a:endParaRPr lang="en-US" dirty="0"/>
          </a:p>
        </p:txBody>
      </p:sp>
      <p:grpSp>
        <p:nvGrpSpPr>
          <p:cNvPr id="15" name="Group 9"/>
          <p:cNvGrpSpPr>
            <a:grpSpLocks/>
          </p:cNvGrpSpPr>
          <p:nvPr/>
        </p:nvGrpSpPr>
        <p:grpSpPr bwMode="auto">
          <a:xfrm>
            <a:off x="107504" y="188640"/>
            <a:ext cx="647700" cy="454025"/>
            <a:chOff x="0" y="0"/>
            <a:chExt cx="408" cy="286"/>
          </a:xfrm>
        </p:grpSpPr>
        <p:sp>
          <p:nvSpPr>
            <p:cNvPr id="16"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sp>
          <p:nvSpPr>
            <p:cNvPr id="17"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grpSp>
      <p:pic>
        <p:nvPicPr>
          <p:cNvPr id="2050" name="Picture 2" descr="ÙØªÙØ¬Ø© Ø¨Ø­Ø« Ø§ÙØµÙØ± Ø¹Ù Ø§ÙØªØ¹ÙÙ Ø§ÙÙØªÙÙÙ"/>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023" y="2691442"/>
            <a:ext cx="4186758" cy="331803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569980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8"/>
          <p:cNvSpPr/>
          <p:nvPr/>
        </p:nvSpPr>
        <p:spPr>
          <a:xfrm>
            <a:off x="1414732" y="2341836"/>
            <a:ext cx="5883214" cy="2264666"/>
          </a:xfrm>
          <a:prstGeom prst="wedgeRoundRectCallout">
            <a:avLst>
              <a:gd name="adj1" fmla="val -39658"/>
              <a:gd name="adj2" fmla="val -42168"/>
              <a:gd name="adj3" fmla="val 16667"/>
            </a:avLst>
          </a:prstGeom>
          <a:solidFill>
            <a:schemeClr val="accent6">
              <a:lumMod val="75000"/>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r>
              <a:rPr lang="ar-SA" sz="2400" b="1" dirty="0">
                <a:latin typeface="Calibri"/>
                <a:cs typeface="Calibri"/>
              </a:rPr>
              <a:t>هو استخدام الأجهزة المتنقلة مثل الهواتف الذكية والحواسيب اللوحية لتمكين المتعلمين من التعلم في أي زمان وأي مكان وتقديم تجربة تعليمية تتميز بالواقعية والأصالة.</a:t>
            </a:r>
            <a:endParaRPr lang="x-none" sz="2400" b="1" dirty="0">
              <a:latin typeface="Calibri"/>
              <a:cs typeface="Calibri"/>
            </a:endParaRPr>
          </a:p>
        </p:txBody>
      </p:sp>
      <p:sp>
        <p:nvSpPr>
          <p:cNvPr id="29" name="Rectangle 28"/>
          <p:cNvSpPr/>
          <p:nvPr/>
        </p:nvSpPr>
        <p:spPr>
          <a:xfrm>
            <a:off x="4176402" y="1455765"/>
            <a:ext cx="4414991" cy="584775"/>
          </a:xfrm>
          <a:prstGeom prst="rect">
            <a:avLst/>
          </a:prstGeom>
        </p:spPr>
        <p:txBody>
          <a:bodyPr wrap="square">
            <a:spAutoFit/>
          </a:bodyPr>
          <a:lstStyle/>
          <a:p>
            <a:r>
              <a:rPr lang="ar-SA" sz="3200" b="1" dirty="0">
                <a:solidFill>
                  <a:schemeClr val="accent3">
                    <a:lumMod val="75000"/>
                  </a:schemeClr>
                </a:solidFill>
                <a:latin typeface="Calibri"/>
                <a:cs typeface="Calibri"/>
              </a:rPr>
              <a:t>ما هو التعلم المتنقل؟</a:t>
            </a:r>
            <a:endParaRPr lang="en-US" sz="3200" dirty="0">
              <a:solidFill>
                <a:schemeClr val="accent3">
                  <a:lumMod val="75000"/>
                </a:schemeClr>
              </a:solidFill>
              <a:latin typeface="Calibri"/>
              <a:cs typeface="Calibri"/>
            </a:endParaRPr>
          </a:p>
        </p:txBody>
      </p:sp>
      <p:sp>
        <p:nvSpPr>
          <p:cNvPr id="17" name="Rectangle 16"/>
          <p:cNvSpPr/>
          <p:nvPr/>
        </p:nvSpPr>
        <p:spPr>
          <a:xfrm>
            <a:off x="40652" y="204320"/>
            <a:ext cx="9071992" cy="617205"/>
          </a:xfrm>
          <a:prstGeom prst="rect">
            <a:avLst/>
          </a:prstGeom>
          <a:solidFill>
            <a:schemeClr val="accent5">
              <a:alpha val="43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23" name="TextBox 22"/>
          <p:cNvSpPr txBox="1"/>
          <p:nvPr/>
        </p:nvSpPr>
        <p:spPr>
          <a:xfrm>
            <a:off x="5995541" y="305994"/>
            <a:ext cx="2417650" cy="461665"/>
          </a:xfrm>
          <a:prstGeom prst="rect">
            <a:avLst/>
          </a:prstGeom>
          <a:noFill/>
        </p:spPr>
        <p:txBody>
          <a:bodyPr wrap="none" rtlCol="0">
            <a:spAutoFit/>
          </a:bodyPr>
          <a:lstStyle/>
          <a:p>
            <a:pPr algn="ctr" rtl="1"/>
            <a:r>
              <a:rPr lang="ar-SA" sz="2400" b="1" dirty="0">
                <a:solidFill>
                  <a:schemeClr val="accent3">
                    <a:lumMod val="50000"/>
                  </a:schemeClr>
                </a:solidFill>
                <a:latin typeface="Calibri"/>
                <a:cs typeface="Calibri"/>
              </a:rPr>
              <a:t>تعريف التعلم المتنقل</a:t>
            </a:r>
            <a:endParaRPr lang="x-none" sz="2400" b="1" dirty="0">
              <a:solidFill>
                <a:schemeClr val="accent3">
                  <a:lumMod val="50000"/>
                </a:schemeClr>
              </a:solidFill>
              <a:latin typeface="Calibri"/>
              <a:cs typeface="Calibri"/>
            </a:endParaRPr>
          </a:p>
        </p:txBody>
      </p:sp>
      <p:sp>
        <p:nvSpPr>
          <p:cNvPr id="30" name="TextBox 29"/>
          <p:cNvSpPr txBox="1"/>
          <p:nvPr/>
        </p:nvSpPr>
        <p:spPr>
          <a:xfrm>
            <a:off x="1036565" y="282625"/>
            <a:ext cx="1654620" cy="461665"/>
          </a:xfrm>
          <a:prstGeom prst="rect">
            <a:avLst/>
          </a:prstGeom>
          <a:noFill/>
        </p:spPr>
        <p:txBody>
          <a:bodyPr wrap="none" rtlCol="0">
            <a:spAutoFit/>
          </a:bodyPr>
          <a:lstStyle/>
          <a:p>
            <a:pPr algn="ctr"/>
            <a:r>
              <a:rPr lang="x-none" sz="2400" b="1" dirty="0">
                <a:solidFill>
                  <a:schemeClr val="bg1">
                    <a:lumMod val="75000"/>
                  </a:schemeClr>
                </a:solidFill>
                <a:latin typeface="Calibri"/>
                <a:cs typeface="Calibri"/>
              </a:rPr>
              <a:t>التعلم </a:t>
            </a:r>
            <a:r>
              <a:rPr lang="ar-SA" sz="2400" b="1" dirty="0">
                <a:solidFill>
                  <a:schemeClr val="bg1">
                    <a:lumMod val="75000"/>
                  </a:schemeClr>
                </a:solidFill>
                <a:latin typeface="Calibri"/>
                <a:cs typeface="Calibri"/>
              </a:rPr>
              <a:t>المتنقل</a:t>
            </a:r>
            <a:endParaRPr lang="en-US" b="1" dirty="0">
              <a:solidFill>
                <a:schemeClr val="bg1">
                  <a:lumMod val="75000"/>
                </a:schemeClr>
              </a:solidFill>
              <a:latin typeface="Calibri"/>
              <a:cs typeface="Calibri"/>
            </a:endParaRPr>
          </a:p>
        </p:txBody>
      </p:sp>
      <p:grpSp>
        <p:nvGrpSpPr>
          <p:cNvPr id="31" name="Group 9"/>
          <p:cNvGrpSpPr>
            <a:grpSpLocks/>
          </p:cNvGrpSpPr>
          <p:nvPr/>
        </p:nvGrpSpPr>
        <p:grpSpPr bwMode="auto">
          <a:xfrm>
            <a:off x="107504" y="188640"/>
            <a:ext cx="647700" cy="454025"/>
            <a:chOff x="0" y="0"/>
            <a:chExt cx="408" cy="286"/>
          </a:xfrm>
        </p:grpSpPr>
        <p:sp>
          <p:nvSpPr>
            <p:cNvPr id="32"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sp>
          <p:nvSpPr>
            <p:cNvPr id="33"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grpSp>
      <p:pic>
        <p:nvPicPr>
          <p:cNvPr id="4098" name="Picture 2" descr="ÙØªÙØ¬Ø© Ø¨Ø­Ø« Ø§ÙØµÙØ± Ø¹Ù Ø§ÙØªØ¹ÙÙ Ø§ÙÙØªÙÙÙ"/>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275" y="4641009"/>
            <a:ext cx="4068898" cy="204446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5129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1+#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9"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072434" y="365180"/>
            <a:ext cx="1654620" cy="461665"/>
          </a:xfrm>
          <a:prstGeom prst="rect">
            <a:avLst/>
          </a:prstGeom>
          <a:noFill/>
        </p:spPr>
        <p:txBody>
          <a:bodyPr wrap="none" rtlCol="0">
            <a:spAutoFit/>
          </a:bodyPr>
          <a:lstStyle>
            <a:defPPr>
              <a:defRPr lang="en-US"/>
            </a:defPPr>
            <a:lvl1pPr lvl="0">
              <a:defRPr sz="2400" b="1">
                <a:solidFill>
                  <a:schemeClr val="bg1">
                    <a:lumMod val="75000"/>
                  </a:schemeClr>
                </a:solidFill>
                <a:latin typeface="Calibri"/>
                <a:cs typeface="Calibri"/>
              </a:defRPr>
            </a:lvl1pPr>
          </a:lstStyle>
          <a:p>
            <a:r>
              <a:rPr lang="ar-SA" dirty="0"/>
              <a:t>التعلم المتنقل</a:t>
            </a:r>
            <a:endParaRPr lang="en-US" dirty="0"/>
          </a:p>
        </p:txBody>
      </p:sp>
      <p:grpSp>
        <p:nvGrpSpPr>
          <p:cNvPr id="15" name="Group 9"/>
          <p:cNvGrpSpPr>
            <a:grpSpLocks/>
          </p:cNvGrpSpPr>
          <p:nvPr/>
        </p:nvGrpSpPr>
        <p:grpSpPr bwMode="auto">
          <a:xfrm>
            <a:off x="107504" y="188640"/>
            <a:ext cx="647700" cy="454025"/>
            <a:chOff x="0" y="0"/>
            <a:chExt cx="408" cy="286"/>
          </a:xfrm>
        </p:grpSpPr>
        <p:sp>
          <p:nvSpPr>
            <p:cNvPr id="16"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sp>
          <p:nvSpPr>
            <p:cNvPr id="17"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pPr algn="ctr"/>
              <a:endParaRPr lang="en-US">
                <a:latin typeface="Calibri"/>
                <a:cs typeface="Calibri"/>
                <a:sym typeface="宋体" pitchFamily="2" charset="-122"/>
              </a:endParaRPr>
            </a:p>
          </p:txBody>
        </p:sp>
      </p:grpSp>
      <p:pic>
        <p:nvPicPr>
          <p:cNvPr id="5122" name="Picture 2" descr="ØµÙØ±Ø© Ø°Ø§Øª ØµÙØ©"/>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842" y="3144981"/>
            <a:ext cx="4643737" cy="319439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8"/>
          <p:cNvSpPr/>
          <p:nvPr/>
        </p:nvSpPr>
        <p:spPr>
          <a:xfrm>
            <a:off x="3948546" y="1176836"/>
            <a:ext cx="4831590" cy="1754326"/>
          </a:xfrm>
          <a:prstGeom prst="rect">
            <a:avLst/>
          </a:prstGeom>
        </p:spPr>
        <p:txBody>
          <a:bodyPr wrap="square">
            <a:spAutoFit/>
          </a:bodyPr>
          <a:lstStyle/>
          <a:p>
            <a:pPr algn="ctr" rtl="1"/>
            <a:r>
              <a:rPr lang="ar-SA" sz="3600" b="1" dirty="0">
                <a:solidFill>
                  <a:schemeClr val="accent1">
                    <a:lumMod val="75000"/>
                  </a:schemeClr>
                </a:solidFill>
                <a:latin typeface="Calibri"/>
                <a:cs typeface="Calibri"/>
              </a:rPr>
              <a:t>ماهي الفوائد التربوية من استخدام الأجهزة المتنقلة في العملية التعليمية؟</a:t>
            </a:r>
            <a:endParaRPr lang="en-US" sz="3600" b="1" dirty="0">
              <a:solidFill>
                <a:schemeClr val="accent1">
                  <a:lumMod val="75000"/>
                </a:schemeClr>
              </a:solidFill>
              <a:latin typeface="Calibri"/>
              <a:cs typeface="Calibri"/>
            </a:endParaRPr>
          </a:p>
        </p:txBody>
      </p:sp>
      <p:pic>
        <p:nvPicPr>
          <p:cNvPr id="5130" name="Picture 10" descr="ØµÙØ±Ø© Ø°Ø§Øª ØµÙØ©"/>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420302" y="3657600"/>
            <a:ext cx="2096441" cy="229298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5398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5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Elbow Connector 6"/>
          <p:cNvCxnSpPr/>
          <p:nvPr/>
        </p:nvCxnSpPr>
        <p:spPr>
          <a:xfrm rot="16200000" flipH="1">
            <a:off x="1022147" y="3092764"/>
            <a:ext cx="1356118" cy="226770"/>
          </a:xfrm>
          <a:prstGeom prst="bentConnector3">
            <a:avLst>
              <a:gd name="adj1" fmla="val 50000"/>
            </a:avLst>
          </a:prstGeom>
          <a:ln>
            <a:solidFill>
              <a:srgbClr val="DE5888"/>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804246" y="1561124"/>
            <a:ext cx="1990888" cy="400110"/>
          </a:xfrm>
          <a:prstGeom prst="rect">
            <a:avLst/>
          </a:prstGeom>
        </p:spPr>
        <p:txBody>
          <a:bodyPr wrap="square">
            <a:spAutoFit/>
          </a:bodyPr>
          <a:lstStyle/>
          <a:p>
            <a:pPr algn="ctr" rtl="1"/>
            <a:r>
              <a:rPr lang="ar-SA" sz="2000" b="1" dirty="0">
                <a:solidFill>
                  <a:schemeClr val="accent5">
                    <a:lumMod val="50000"/>
                  </a:schemeClr>
                </a:solidFill>
                <a:latin typeface="Sakkal Majalla" pitchFamily="2" charset="-78"/>
                <a:cs typeface="Sakkal Majalla" pitchFamily="2" charset="-78"/>
              </a:rPr>
              <a:t>محدودية الأجهزة المتنقلة</a:t>
            </a:r>
            <a:endParaRPr lang="en-US" sz="2000" b="1" dirty="0">
              <a:solidFill>
                <a:schemeClr val="accent5">
                  <a:lumMod val="50000"/>
                </a:schemeClr>
              </a:solidFill>
              <a:latin typeface="Sakkal Majalla" pitchFamily="2" charset="-78"/>
              <a:cs typeface="Sakkal Majalla" pitchFamily="2" charset="-78"/>
            </a:endParaRPr>
          </a:p>
        </p:txBody>
      </p:sp>
      <p:cxnSp>
        <p:nvCxnSpPr>
          <p:cNvPr id="36" name="Elbow Connector 35"/>
          <p:cNvCxnSpPr/>
          <p:nvPr/>
        </p:nvCxnSpPr>
        <p:spPr>
          <a:xfrm>
            <a:off x="2751126" y="2039809"/>
            <a:ext cx="3633249" cy="2236542"/>
          </a:xfrm>
          <a:prstGeom prst="bentConnector3">
            <a:avLst>
              <a:gd name="adj1" fmla="val 69829"/>
            </a:avLst>
          </a:prstGeom>
          <a:ln>
            <a:solidFill>
              <a:srgbClr val="DE5888"/>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a:off x="2499398" y="1523799"/>
            <a:ext cx="5478289" cy="142409"/>
          </a:xfrm>
          <a:prstGeom prst="bentConnector5">
            <a:avLst>
              <a:gd name="adj1" fmla="val 45716"/>
              <a:gd name="adj2" fmla="val -388132"/>
              <a:gd name="adj3" fmla="val 102222"/>
            </a:avLst>
          </a:prstGeom>
          <a:ln>
            <a:solidFill>
              <a:srgbClr val="DE5888"/>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0" y="228600"/>
            <a:ext cx="9144000" cy="584775"/>
          </a:xfrm>
          <a:prstGeom prst="rect">
            <a:avLst/>
          </a:prstGeom>
          <a:solidFill>
            <a:schemeClr val="bg1">
              <a:alpha val="29000"/>
            </a:schemeClr>
          </a:solidFill>
        </p:spPr>
        <p:txBody>
          <a:bodyPr wrap="square">
            <a:spAutoFit/>
          </a:bodyPr>
          <a:lstStyle/>
          <a:p>
            <a:pPr algn="ctr" rtl="1"/>
            <a:r>
              <a:rPr lang="ar-SA" sz="3200" b="1" dirty="0">
                <a:solidFill>
                  <a:schemeClr val="accent1">
                    <a:lumMod val="75000"/>
                  </a:schemeClr>
                </a:solidFill>
                <a:cs typeface="Calibri"/>
              </a:rPr>
              <a:t>التحديات التي تواجه التعلم المتنقل</a:t>
            </a:r>
            <a:endParaRPr lang="en-US" sz="3200" b="1" dirty="0">
              <a:solidFill>
                <a:schemeClr val="accent1">
                  <a:lumMod val="75000"/>
                </a:schemeClr>
              </a:solidFill>
              <a:latin typeface="Sakkal Majalla" pitchFamily="2" charset="-78"/>
              <a:cs typeface="Sakkal Majalla" pitchFamily="2" charset="-78"/>
            </a:endParaRPr>
          </a:p>
        </p:txBody>
      </p:sp>
      <p:cxnSp>
        <p:nvCxnSpPr>
          <p:cNvPr id="24" name="Elbow Connector 6"/>
          <p:cNvCxnSpPr/>
          <p:nvPr/>
        </p:nvCxnSpPr>
        <p:spPr>
          <a:xfrm rot="16200000" flipH="1">
            <a:off x="2398269" y="2143156"/>
            <a:ext cx="1809391" cy="1524683"/>
          </a:xfrm>
          <a:prstGeom prst="bentConnector3">
            <a:avLst>
              <a:gd name="adj1" fmla="val 50000"/>
            </a:avLst>
          </a:prstGeom>
          <a:ln>
            <a:solidFill>
              <a:srgbClr val="DE5888"/>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6" name="Rectangle 11"/>
          <p:cNvSpPr/>
          <p:nvPr/>
        </p:nvSpPr>
        <p:spPr>
          <a:xfrm>
            <a:off x="2580912" y="3953480"/>
            <a:ext cx="3092792" cy="369332"/>
          </a:xfrm>
          <a:prstGeom prst="rect">
            <a:avLst/>
          </a:prstGeom>
        </p:spPr>
        <p:txBody>
          <a:bodyPr wrap="square">
            <a:spAutoFit/>
          </a:bodyPr>
          <a:lstStyle/>
          <a:p>
            <a:pPr algn="ctr" rtl="1"/>
            <a:r>
              <a:rPr lang="ar-SA" b="1" dirty="0">
                <a:solidFill>
                  <a:schemeClr val="accent5">
                    <a:lumMod val="50000"/>
                  </a:schemeClr>
                </a:solidFill>
                <a:latin typeface="Sakkal Majalla" pitchFamily="2" charset="-78"/>
                <a:cs typeface="Sakkal Majalla" pitchFamily="2" charset="-78"/>
              </a:rPr>
              <a:t>سعة حزمة الاتصال والكلفة</a:t>
            </a:r>
            <a:endParaRPr lang="en-US" b="1" dirty="0">
              <a:solidFill>
                <a:schemeClr val="accent5">
                  <a:lumMod val="50000"/>
                </a:schemeClr>
              </a:solidFill>
              <a:latin typeface="Sakkal Majalla" pitchFamily="2" charset="-78"/>
              <a:cs typeface="Sakkal Majalla" pitchFamily="2" charset="-78"/>
            </a:endParaRPr>
          </a:p>
        </p:txBody>
      </p:sp>
      <p:pic>
        <p:nvPicPr>
          <p:cNvPr id="27" name="Picture 10"/>
          <p:cNvPicPr>
            <a:picLocks noChangeAspect="1"/>
          </p:cNvPicPr>
          <p:nvPr/>
        </p:nvPicPr>
        <p:blipFill>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backgroundRemoval t="2488" b="89055" l="797" r="99602"/>
                    </a14:imgEffect>
                  </a14:imgLayer>
                </a14:imgProps>
              </a:ext>
              <a:ext uri="{28A0092B-C50C-407E-A947-70E740481C1C}">
                <a14:useLocalDpi xmlns:a14="http://schemas.microsoft.com/office/drawing/2010/main" val="0"/>
              </a:ext>
            </a:extLst>
          </a:blip>
          <a:stretch>
            <a:fillRect/>
          </a:stretch>
        </p:blipFill>
        <p:spPr>
          <a:xfrm>
            <a:off x="197920" y="707072"/>
            <a:ext cx="3283787" cy="2562601"/>
          </a:xfrm>
          <a:prstGeom prst="rect">
            <a:avLst/>
          </a:prstGeom>
        </p:spPr>
      </p:pic>
      <p:sp>
        <p:nvSpPr>
          <p:cNvPr id="29" name="Title 1"/>
          <p:cNvSpPr txBox="1">
            <a:spLocks/>
          </p:cNvSpPr>
          <p:nvPr/>
        </p:nvSpPr>
        <p:spPr>
          <a:xfrm>
            <a:off x="544878" y="1892114"/>
            <a:ext cx="2449326" cy="63976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ar-SA" sz="2000" b="1" dirty="0">
                <a:solidFill>
                  <a:schemeClr val="accent1">
                    <a:lumMod val="75000"/>
                  </a:schemeClr>
                </a:solidFill>
                <a:cs typeface="Calibri"/>
              </a:rPr>
              <a:t>التحديات التي تواجه التعلم المتنقل</a:t>
            </a:r>
            <a:br>
              <a:rPr lang="en-US" sz="2000" b="1" dirty="0">
                <a:solidFill>
                  <a:schemeClr val="accent1">
                    <a:lumMod val="75000"/>
                  </a:schemeClr>
                </a:solidFill>
                <a:latin typeface="Sakkal Majalla" pitchFamily="2" charset="-78"/>
                <a:cs typeface="Sakkal Majalla" pitchFamily="2" charset="-78"/>
              </a:rPr>
            </a:br>
            <a:br>
              <a:rPr lang="en-US" sz="2000" b="1" dirty="0">
                <a:solidFill>
                  <a:schemeClr val="accent5">
                    <a:lumMod val="50000"/>
                  </a:schemeClr>
                </a:solidFill>
                <a:latin typeface="Sakkal Majalla" pitchFamily="2" charset="-78"/>
                <a:cs typeface="Sakkal Majalla" pitchFamily="2" charset="-78"/>
              </a:rPr>
            </a:br>
            <a:endParaRPr lang="en-US" sz="2000" b="1" dirty="0">
              <a:solidFill>
                <a:schemeClr val="accent5">
                  <a:lumMod val="50000"/>
                </a:schemeClr>
              </a:solidFill>
              <a:latin typeface="Sakkal Majalla" pitchFamily="2" charset="-78"/>
              <a:cs typeface="Sakkal Majalla" pitchFamily="2" charset="-78"/>
            </a:endParaRPr>
          </a:p>
        </p:txBody>
      </p:sp>
      <p:pic>
        <p:nvPicPr>
          <p:cNvPr id="7170" name="Picture 2" descr="ÙØªÙØ¬Ø© Ø¨Ø­Ø« Ø§ÙØµÙØ± Ø¹Ù Ø§ÙØªØ­Ø¯ÙØ§Øª Ø§ÙØªÙ ØªÙØ§Ø¬Ù Ø§ÙØªØ¹ÙÙ Ø§ÙÙØªÙÙÙ"/>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2705" y="2092455"/>
            <a:ext cx="1480697" cy="145035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ÙØªÙØ¬Ø© Ø¨Ø­Ø« Ø§ÙØµÙØ± Ø¹Ù Ø§ÙØªØ­Ø¯ÙØ§Øª Ø§ÙØªÙ ØªÙØ§Ø¬Ù Ø§ÙØªØ¹ÙÙ Ø§ÙÙØªÙÙÙ"/>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9447" y="4454482"/>
            <a:ext cx="1582088" cy="154724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descr="ÙØªÙØ¬Ø© Ø¨Ø­Ø« Ø§ÙØµÙØ± Ø¹Ù Ø§ÙØªØ­Ø¯ÙØ§Øª Ø§ÙØªÙ ØªÙØ§Ø¬Ù Ø§ÙØªØ¹ÙÙ Ø§ÙÙØªÙÙÙ"/>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5632" y="4233348"/>
            <a:ext cx="2165280" cy="178242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8030" y="5480685"/>
            <a:ext cx="864530" cy="864530"/>
          </a:xfrm>
          <a:prstGeom prst="rect">
            <a:avLst/>
          </a:prstGeom>
        </p:spPr>
      </p:pic>
      <p:sp>
        <p:nvSpPr>
          <p:cNvPr id="42" name="Rectangle 11"/>
          <p:cNvSpPr/>
          <p:nvPr/>
        </p:nvSpPr>
        <p:spPr>
          <a:xfrm>
            <a:off x="585846" y="4078177"/>
            <a:ext cx="2198919" cy="369332"/>
          </a:xfrm>
          <a:prstGeom prst="rect">
            <a:avLst/>
          </a:prstGeom>
        </p:spPr>
        <p:txBody>
          <a:bodyPr wrap="square">
            <a:spAutoFit/>
          </a:bodyPr>
          <a:lstStyle/>
          <a:p>
            <a:pPr algn="ctr" rtl="1"/>
            <a:r>
              <a:rPr lang="ar-SA" b="1" dirty="0">
                <a:solidFill>
                  <a:schemeClr val="accent5">
                    <a:lumMod val="50000"/>
                  </a:schemeClr>
                </a:solidFill>
                <a:latin typeface="Sakkal Majalla" pitchFamily="2" charset="-78"/>
                <a:cs typeface="Sakkal Majalla" pitchFamily="2" charset="-78"/>
              </a:rPr>
              <a:t>التكاليف المالية</a:t>
            </a:r>
            <a:endParaRPr lang="en-US" b="1" dirty="0">
              <a:solidFill>
                <a:schemeClr val="accent5">
                  <a:lumMod val="50000"/>
                </a:schemeClr>
              </a:solidFill>
              <a:latin typeface="Sakkal Majalla" pitchFamily="2" charset="-78"/>
              <a:cs typeface="Sakkal Majalla" pitchFamily="2" charset="-78"/>
            </a:endParaRPr>
          </a:p>
        </p:txBody>
      </p:sp>
      <p:sp>
        <p:nvSpPr>
          <p:cNvPr id="43" name="Rectangle 22"/>
          <p:cNvSpPr/>
          <p:nvPr/>
        </p:nvSpPr>
        <p:spPr>
          <a:xfrm>
            <a:off x="6147254" y="4447509"/>
            <a:ext cx="1958561" cy="400110"/>
          </a:xfrm>
          <a:prstGeom prst="rect">
            <a:avLst/>
          </a:prstGeom>
        </p:spPr>
        <p:txBody>
          <a:bodyPr wrap="square">
            <a:spAutoFit/>
          </a:bodyPr>
          <a:lstStyle/>
          <a:p>
            <a:pPr algn="ctr" rtl="1"/>
            <a:r>
              <a:rPr lang="ar-SA" sz="2000" b="1" dirty="0">
                <a:solidFill>
                  <a:schemeClr val="accent5">
                    <a:lumMod val="50000"/>
                  </a:schemeClr>
                </a:solidFill>
                <a:latin typeface="Sakkal Majalla" pitchFamily="2" charset="-78"/>
                <a:cs typeface="Sakkal Majalla" pitchFamily="2" charset="-78"/>
              </a:rPr>
              <a:t>مستوى العرض</a:t>
            </a:r>
            <a:endParaRPr lang="en-US" sz="2000" b="1" dirty="0">
              <a:solidFill>
                <a:schemeClr val="accent5">
                  <a:lumMod val="50000"/>
                </a:schemeClr>
              </a:solidFill>
              <a:latin typeface="Sakkal Majalla" pitchFamily="2" charset="-78"/>
              <a:cs typeface="Sakkal Majalla" pitchFamily="2" charset="-78"/>
            </a:endParaRPr>
          </a:p>
        </p:txBody>
      </p:sp>
      <p:pic>
        <p:nvPicPr>
          <p:cNvPr id="44" name="Picture 6" descr="ÙØªÙØ¬Ø© Ø¨Ø­Ø« Ø§ÙØµÙØ± Ø¹Ù Ø§ÙØªØ­Ø¯ÙØ§Øª Ø§ÙØªÙ ØªÙØ§Ø¬Ù Ø§ÙØªØ¹ÙÙ Ø§ÙÙØªÙÙÙ"/>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91066" y="4992438"/>
            <a:ext cx="1104068" cy="900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3830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971800" y="4796971"/>
            <a:ext cx="5486400" cy="1200329"/>
          </a:xfrm>
          <a:prstGeom prst="rect">
            <a:avLst/>
          </a:prstGeom>
          <a:noFill/>
        </p:spPr>
        <p:txBody>
          <a:bodyPr wrap="square" rtlCol="0">
            <a:spAutoFit/>
          </a:bodyPr>
          <a:lstStyle/>
          <a:p>
            <a:r>
              <a:rPr lang="ar-SA" sz="7200" b="1" dirty="0">
                <a:solidFill>
                  <a:srgbClr val="FFFFFF"/>
                </a:solidFill>
              </a:rPr>
              <a:t>هل من سؤال؟؟؟</a:t>
            </a:r>
            <a:endParaRPr lang="en-US" sz="7200" b="1" dirty="0">
              <a:solidFill>
                <a:srgbClr val="FFFFFF"/>
              </a:solidFill>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36576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8683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30302" y="1700808"/>
            <a:ext cx="4494026" cy="4005064"/>
            <a:chOff x="4398454" y="1772816"/>
            <a:chExt cx="4494026" cy="4005064"/>
          </a:xfrm>
        </p:grpSpPr>
        <p:pic>
          <p:nvPicPr>
            <p:cNvPr id="5" name="Female 1"/>
            <p:cNvPicPr>
              <a:picLocks noChangeAspect="1"/>
            </p:cNvPicPr>
            <p:nvPr>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6990742" y="2348880"/>
              <a:ext cx="1901738" cy="3429000"/>
            </a:xfrm>
            <a:prstGeom prst="rect">
              <a:avLst/>
            </a:prstGeom>
            <a:effectLst>
              <a:outerShdw blurRad="50800" dist="38100" dir="2700000" algn="tl" rotWithShape="0">
                <a:prstClr val="black">
                  <a:alpha val="40000"/>
                </a:prstClr>
              </a:outerShdw>
            </a:effectLst>
          </p:spPr>
        </p:pic>
        <p:sp>
          <p:nvSpPr>
            <p:cNvPr id="6" name="Rounded Rectangular Callout 5"/>
            <p:cNvSpPr/>
            <p:nvPr/>
          </p:nvSpPr>
          <p:spPr>
            <a:xfrm>
              <a:off x="4398454" y="1772816"/>
              <a:ext cx="2736304" cy="1656184"/>
            </a:xfrm>
            <a:prstGeom prst="wedgeRoundRectCallout">
              <a:avLst>
                <a:gd name="adj1" fmla="val 64832"/>
                <a:gd name="adj2" fmla="val 21958"/>
                <a:gd name="adj3" fmla="val 16667"/>
              </a:avLst>
            </a:prstGeom>
            <a:solidFill>
              <a:schemeClr val="accent6">
                <a:lumMod val="75000"/>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r>
                <a:rPr lang="x-none" b="1" dirty="0">
                  <a:latin typeface="Calibri"/>
                  <a:cs typeface="Calibri"/>
                </a:rPr>
                <a:t>ماذا يقصد بالتعلم الالكتروني ؟ </a:t>
              </a:r>
              <a:endParaRPr lang="en-US" b="1" dirty="0">
                <a:latin typeface="Calibri"/>
                <a:cs typeface="Calibri"/>
              </a:endParaRPr>
            </a:p>
          </p:txBody>
        </p:sp>
      </p:grpSp>
      <p:sp>
        <p:nvSpPr>
          <p:cNvPr id="14" name="TextBox 13"/>
          <p:cNvSpPr txBox="1"/>
          <p:nvPr/>
        </p:nvSpPr>
        <p:spPr>
          <a:xfrm>
            <a:off x="683568" y="375047"/>
            <a:ext cx="995015" cy="461665"/>
          </a:xfrm>
          <a:prstGeom prst="rect">
            <a:avLst/>
          </a:prstGeom>
          <a:noFill/>
        </p:spPr>
        <p:txBody>
          <a:bodyPr wrap="none" rtlCol="0">
            <a:spAutoFit/>
          </a:bodyPr>
          <a:lstStyle/>
          <a:p>
            <a:r>
              <a:rPr lang="x-none" sz="2400" b="1" dirty="0">
                <a:solidFill>
                  <a:schemeClr val="bg1">
                    <a:lumMod val="75000"/>
                  </a:schemeClr>
                </a:solidFill>
                <a:latin typeface="Calibri"/>
                <a:cs typeface="Calibri"/>
              </a:rPr>
              <a:t>البداية </a:t>
            </a:r>
            <a:endParaRPr lang="en-US" sz="2400" b="1" dirty="0">
              <a:solidFill>
                <a:schemeClr val="bg1">
                  <a:lumMod val="75000"/>
                </a:schemeClr>
              </a:solidFill>
              <a:latin typeface="Calibri"/>
              <a:cs typeface="Calibri"/>
            </a:endParaRPr>
          </a:p>
        </p:txBody>
      </p:sp>
      <p:grpSp>
        <p:nvGrpSpPr>
          <p:cNvPr id="15" name="Group 9"/>
          <p:cNvGrpSpPr>
            <a:grpSpLocks/>
          </p:cNvGrpSpPr>
          <p:nvPr/>
        </p:nvGrpSpPr>
        <p:grpSpPr bwMode="auto">
          <a:xfrm>
            <a:off x="107504" y="238671"/>
            <a:ext cx="647700" cy="454025"/>
            <a:chOff x="0" y="0"/>
            <a:chExt cx="408" cy="286"/>
          </a:xfrm>
        </p:grpSpPr>
        <p:sp>
          <p:nvSpPr>
            <p:cNvPr id="16"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endParaRPr lang="en-US">
                <a:latin typeface="Calibri"/>
                <a:cs typeface="Calibri"/>
                <a:sym typeface="宋体" pitchFamily="2" charset="-122"/>
              </a:endParaRPr>
            </a:p>
          </p:txBody>
        </p:sp>
        <p:sp>
          <p:nvSpPr>
            <p:cNvPr id="17"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endParaRPr lang="en-US">
                <a:latin typeface="Calibri"/>
                <a:cs typeface="Calibri"/>
                <a:sym typeface="宋体" pitchFamily="2" charset="-122"/>
              </a:endParaRPr>
            </a:p>
          </p:txBody>
        </p:sp>
      </p:grpSp>
      <p:pic>
        <p:nvPicPr>
          <p:cNvPr id="18" name="s5bcc18a133e4011a095b76bfc868e8d"/>
          <p:cNvPicPr>
            <a:picLocks/>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flipH="1">
            <a:off x="1862604" y="2477470"/>
            <a:ext cx="984756" cy="3429000"/>
          </a:xfrm>
          <a:prstGeom prst="rect">
            <a:avLst/>
          </a:prstGeom>
          <a:effectLst>
            <a:outerShdw blurRad="50800" dist="38100" dir="2700000" algn="tl" rotWithShape="0">
              <a:prstClr val="black">
                <a:alpha val="40000"/>
              </a:prstClr>
            </a:outerShdw>
          </a:effectLst>
        </p:spPr>
      </p:pic>
      <p:grpSp>
        <p:nvGrpSpPr>
          <p:cNvPr id="21" name="Group 20"/>
          <p:cNvGrpSpPr/>
          <p:nvPr/>
        </p:nvGrpSpPr>
        <p:grpSpPr>
          <a:xfrm>
            <a:off x="1700970" y="1747316"/>
            <a:ext cx="4065636" cy="4159154"/>
            <a:chOff x="1154436" y="1772816"/>
            <a:chExt cx="4065636" cy="4159154"/>
          </a:xfrm>
        </p:grpSpPr>
        <p:sp>
          <p:nvSpPr>
            <p:cNvPr id="9" name="Rounded Rectangular Callout 8"/>
            <p:cNvSpPr/>
            <p:nvPr/>
          </p:nvSpPr>
          <p:spPr>
            <a:xfrm>
              <a:off x="2483768" y="1772816"/>
              <a:ext cx="2736304" cy="1656184"/>
            </a:xfrm>
            <a:prstGeom prst="wedgeRoundRectCallout">
              <a:avLst>
                <a:gd name="adj1" fmla="val -67644"/>
                <a:gd name="adj2" fmla="val 22615"/>
                <a:gd name="adj3" fmla="val 16667"/>
              </a:avLst>
            </a:prstGeom>
            <a:solidFill>
              <a:schemeClr val="accent6">
                <a:lumMod val="75000"/>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r>
                <a:rPr lang="x-none" sz="2000" b="1" dirty="0">
                  <a:latin typeface="Calibri"/>
                  <a:cs typeface="Calibri"/>
                </a:rPr>
                <a:t>يمكننا تعريف التعلم الالكتروني بأنه : </a:t>
              </a:r>
              <a:endParaRPr lang="en-US" sz="2000" b="1" dirty="0">
                <a:latin typeface="Calibri"/>
                <a:cs typeface="Calibri"/>
              </a:endParaRPr>
            </a:p>
            <a:p>
              <a:pPr algn="r"/>
              <a:endParaRPr lang="en-US" sz="2000" b="1" dirty="0">
                <a:latin typeface="Calibri"/>
                <a:cs typeface="Calibri"/>
              </a:endParaRPr>
            </a:p>
          </p:txBody>
        </p:sp>
        <p:pic>
          <p:nvPicPr>
            <p:cNvPr id="19" name="Female 1"/>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flipH="1">
              <a:off x="1154436" y="2502970"/>
              <a:ext cx="1275529" cy="3429000"/>
            </a:xfrm>
            <a:prstGeom prst="rect">
              <a:avLst/>
            </a:prstGeom>
            <a:effectLst>
              <a:outerShdw blurRad="50800" dist="38100" dir="2700000" algn="tl" rotWithShape="0">
                <a:prstClr val="black">
                  <a:alpha val="40000"/>
                </a:prstClr>
              </a:outerShdw>
            </a:effectLst>
          </p:spPr>
        </p:pic>
      </p:grpSp>
      <p:pic>
        <p:nvPicPr>
          <p:cNvPr id="22" name="s7c3f64e6e5241eaae9b7be614d468bb"/>
          <p:cNvPicPr>
            <a:picLocks/>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6035516" y="2276872"/>
            <a:ext cx="984756" cy="342900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05250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0652" y="204320"/>
            <a:ext cx="9071992" cy="617205"/>
          </a:xfrm>
          <a:prstGeom prst="rect">
            <a:avLst/>
          </a:prstGeom>
          <a:solidFill>
            <a:schemeClr val="accent5">
              <a:alpha val="43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5858233" y="269936"/>
            <a:ext cx="2499402" cy="461665"/>
          </a:xfrm>
          <a:prstGeom prst="rect">
            <a:avLst/>
          </a:prstGeom>
          <a:noFill/>
        </p:spPr>
        <p:txBody>
          <a:bodyPr wrap="none" rtlCol="0">
            <a:spAutoFit/>
          </a:bodyPr>
          <a:lstStyle/>
          <a:p>
            <a:pPr algn="ctr"/>
            <a:r>
              <a:rPr lang="x-none" sz="2400" b="1" dirty="0">
                <a:solidFill>
                  <a:schemeClr val="tx2">
                    <a:lumMod val="75000"/>
                  </a:schemeClr>
                </a:solidFill>
                <a:latin typeface="Calibri"/>
                <a:cs typeface="Calibri"/>
              </a:rPr>
              <a:t>تعريف التعلم الالكتروني</a:t>
            </a:r>
            <a:endParaRPr lang="en-US" b="1" dirty="0">
              <a:solidFill>
                <a:schemeClr val="tx2">
                  <a:lumMod val="75000"/>
                </a:schemeClr>
              </a:solidFill>
              <a:latin typeface="Calibri"/>
              <a:cs typeface="Calibri"/>
            </a:endParaRPr>
          </a:p>
        </p:txBody>
      </p:sp>
      <p:sp>
        <p:nvSpPr>
          <p:cNvPr id="10" name="Rectangle 9"/>
          <p:cNvSpPr/>
          <p:nvPr/>
        </p:nvSpPr>
        <p:spPr>
          <a:xfrm>
            <a:off x="467544" y="3356992"/>
            <a:ext cx="4752529" cy="138499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rtl="1"/>
            <a:r>
              <a:rPr lang="x-none" sz="2800" b="1" dirty="0">
                <a:solidFill>
                  <a:schemeClr val="bg1">
                    <a:lumMod val="50000"/>
                  </a:schemeClr>
                </a:solidFill>
              </a:rPr>
              <a:t>"تقديم البرامج التدريبية </a:t>
            </a:r>
            <a:r>
              <a:rPr lang="x-none" sz="2800" b="1">
                <a:solidFill>
                  <a:schemeClr val="bg1">
                    <a:lumMod val="50000"/>
                  </a:schemeClr>
                </a:solidFill>
              </a:rPr>
              <a:t>والتعليمية عبر</a:t>
            </a:r>
            <a:r>
              <a:rPr lang="ar-SA" sz="2800" b="1" dirty="0">
                <a:solidFill>
                  <a:schemeClr val="bg1">
                    <a:lumMod val="50000"/>
                  </a:schemeClr>
                </a:solidFill>
              </a:rPr>
              <a:t> </a:t>
            </a:r>
            <a:r>
              <a:rPr lang="x-none" sz="2800" b="1">
                <a:solidFill>
                  <a:schemeClr val="bg1">
                    <a:lumMod val="50000"/>
                  </a:schemeClr>
                </a:solidFill>
              </a:rPr>
              <a:t>تقنية </a:t>
            </a:r>
            <a:r>
              <a:rPr lang="x-none" sz="2800" b="1" dirty="0">
                <a:solidFill>
                  <a:schemeClr val="bg1">
                    <a:lumMod val="50000"/>
                  </a:schemeClr>
                </a:solidFill>
              </a:rPr>
              <a:t>الحاسب الآلي والإنترنت بأسلوب متزامن أو غير متزامن”.</a:t>
            </a:r>
            <a:endParaRPr lang="ar-SA" sz="2800" b="1" dirty="0">
              <a:solidFill>
                <a:schemeClr val="bg1">
                  <a:lumMod val="50000"/>
                </a:schemeClr>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4479" y="1756584"/>
            <a:ext cx="3378001" cy="4624744"/>
          </a:xfrm>
          <a:prstGeom prst="rect">
            <a:avLst/>
          </a:prstGeom>
        </p:spPr>
      </p:pic>
      <p:sp>
        <p:nvSpPr>
          <p:cNvPr id="12" name="TextBox 11"/>
          <p:cNvSpPr txBox="1"/>
          <p:nvPr/>
        </p:nvSpPr>
        <p:spPr>
          <a:xfrm>
            <a:off x="799708" y="282625"/>
            <a:ext cx="2247514" cy="461665"/>
          </a:xfrm>
          <a:prstGeom prst="rect">
            <a:avLst/>
          </a:prstGeom>
          <a:noFill/>
        </p:spPr>
        <p:txBody>
          <a:bodyPr wrap="none" rtlCol="0">
            <a:spAutoFit/>
          </a:bodyPr>
          <a:lstStyle/>
          <a:p>
            <a:r>
              <a:rPr lang="x-none" sz="2400" b="1" dirty="0">
                <a:solidFill>
                  <a:schemeClr val="bg1">
                    <a:lumMod val="75000"/>
                  </a:schemeClr>
                </a:solidFill>
                <a:latin typeface="Calibri"/>
                <a:cs typeface="Calibri"/>
              </a:rPr>
              <a:t>التعلم الالكتروني</a:t>
            </a:r>
            <a:endParaRPr lang="en-US" b="1" dirty="0">
              <a:solidFill>
                <a:schemeClr val="bg1">
                  <a:lumMod val="75000"/>
                </a:schemeClr>
              </a:solidFill>
              <a:latin typeface="Calibri"/>
              <a:cs typeface="Calibri"/>
            </a:endParaRPr>
          </a:p>
        </p:txBody>
      </p:sp>
      <p:grpSp>
        <p:nvGrpSpPr>
          <p:cNvPr id="15" name="Group 9"/>
          <p:cNvGrpSpPr>
            <a:grpSpLocks/>
          </p:cNvGrpSpPr>
          <p:nvPr/>
        </p:nvGrpSpPr>
        <p:grpSpPr bwMode="auto">
          <a:xfrm>
            <a:off x="107504" y="188640"/>
            <a:ext cx="647700" cy="454025"/>
            <a:chOff x="0" y="0"/>
            <a:chExt cx="408" cy="286"/>
          </a:xfrm>
        </p:grpSpPr>
        <p:sp>
          <p:nvSpPr>
            <p:cNvPr id="16" name="AutoShape 129"/>
            <p:cNvSpPr>
              <a:spLocks noChangeArrowheads="1"/>
            </p:cNvSpPr>
            <p:nvPr/>
          </p:nvSpPr>
          <p:spPr bwMode="auto">
            <a:xfrm>
              <a:off x="181" y="90"/>
              <a:ext cx="227" cy="196"/>
            </a:xfrm>
            <a:prstGeom prst="hexagon">
              <a:avLst>
                <a:gd name="adj" fmla="val 28949"/>
                <a:gd name="vf" fmla="val 115470"/>
              </a:avLst>
            </a:prstGeom>
            <a:solidFill>
              <a:schemeClr val="bg1">
                <a:lumMod val="75000"/>
                <a:alpha val="12000"/>
              </a:schemeClr>
            </a:solidFill>
            <a:ln w="9525" cmpd="sng">
              <a:solidFill>
                <a:schemeClr val="bg1"/>
              </a:solidFill>
              <a:miter lim="800000"/>
              <a:headEnd/>
              <a:tailEnd/>
            </a:ln>
          </p:spPr>
          <p:txBody>
            <a:bodyPr wrap="none" anchor="ctr"/>
            <a:lstStyle/>
            <a:p>
              <a:endParaRPr lang="en-US">
                <a:latin typeface="Calibri"/>
                <a:cs typeface="Calibri"/>
                <a:sym typeface="宋体" pitchFamily="2" charset="-122"/>
              </a:endParaRPr>
            </a:p>
          </p:txBody>
        </p:sp>
        <p:sp>
          <p:nvSpPr>
            <p:cNvPr id="17" name="AutoShape 130"/>
            <p:cNvSpPr>
              <a:spLocks noChangeArrowheads="1"/>
            </p:cNvSpPr>
            <p:nvPr/>
          </p:nvSpPr>
          <p:spPr bwMode="auto">
            <a:xfrm>
              <a:off x="0" y="0"/>
              <a:ext cx="227" cy="196"/>
            </a:xfrm>
            <a:prstGeom prst="hexagon">
              <a:avLst>
                <a:gd name="adj" fmla="val 28949"/>
                <a:gd name="vf" fmla="val 115470"/>
              </a:avLst>
            </a:prstGeom>
            <a:solidFill>
              <a:schemeClr val="bg1">
                <a:lumMod val="75000"/>
                <a:alpha val="51999"/>
              </a:schemeClr>
            </a:solidFill>
            <a:ln w="9525" cmpd="sng">
              <a:solidFill>
                <a:schemeClr val="bg1"/>
              </a:solidFill>
              <a:miter lim="800000"/>
              <a:headEnd/>
              <a:tailEnd/>
            </a:ln>
          </p:spPr>
          <p:txBody>
            <a:bodyPr wrap="none" anchor="ctr"/>
            <a:lstStyle/>
            <a:p>
              <a:endParaRPr lang="en-US">
                <a:latin typeface="Calibri"/>
                <a:cs typeface="Calibri"/>
                <a:sym typeface="宋体" pitchFamily="2" charset="-122"/>
              </a:endParaRPr>
            </a:p>
          </p:txBody>
        </p:sp>
      </p:grpSp>
    </p:spTree>
    <p:custDataLst>
      <p:tags r:id="rId1"/>
    </p:custDataLst>
    <p:extLst>
      <p:ext uri="{BB962C8B-B14F-4D97-AF65-F5344CB8AC3E}">
        <p14:creationId xmlns:p14="http://schemas.microsoft.com/office/powerpoint/2010/main" val="402783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38" presetClass="entr" presetSubtype="0" accel="50000" fill="hold" grpId="0" nodeType="afterEffect">
                                  <p:stCondLst>
                                    <p:cond delay="0"/>
                                  </p:stCondLst>
                                  <p:iterate type="lt">
                                    <p:tmPct val="50000"/>
                                  </p:iterate>
                                  <p:childTnLst>
                                    <p:set>
                                      <p:cBhvr>
                                        <p:cTn id="10" dur="1" fill="hold">
                                          <p:stCondLst>
                                            <p:cond delay="0"/>
                                          </p:stCondLst>
                                        </p:cTn>
                                        <p:tgtEl>
                                          <p:spTgt spid="10"/>
                                        </p:tgtEl>
                                        <p:attrNameLst>
                                          <p:attrName>style.visibility</p:attrName>
                                        </p:attrNameLst>
                                      </p:cBhvr>
                                      <p:to>
                                        <p:strVal val="visible"/>
                                      </p:to>
                                    </p:set>
                                    <p:set>
                                      <p:cBhvr>
                                        <p:cTn id="11" dur="110" fill="hold">
                                          <p:stCondLst>
                                            <p:cond delay="0"/>
                                          </p:stCondLst>
                                        </p:cTn>
                                        <p:tgtEl>
                                          <p:spTgt spid="10"/>
                                        </p:tgtEl>
                                        <p:attrNameLst>
                                          <p:attrName>style.rotation</p:attrName>
                                        </p:attrNameLst>
                                      </p:cBhvr>
                                      <p:to>
                                        <p:strVal val="-45.0"/>
                                      </p:to>
                                    </p:set>
                                    <p:anim calcmode="lin" valueType="num">
                                      <p:cBhvr>
                                        <p:cTn id="12" dur="110" fill="hold">
                                          <p:stCondLst>
                                            <p:cond delay="110"/>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13" dur="110"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14" dur="2" decel="50000" autoRev="1" fill="hold">
                                          <p:stCondLst>
                                            <p:cond delay="110"/>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15" dur="1" fill="hold">
                                          <p:stCondLst>
                                            <p:cond delay="249"/>
                                          </p:stCondLst>
                                        </p:cTn>
                                        <p:tgtEl>
                                          <p:spTgt spid="10"/>
                                        </p:tgtEl>
                                        <p:attrNameLst>
                                          <p:attrName>ppt_y</p:attrName>
                                        </p:attrNameLst>
                                      </p:cBhvr>
                                      <p:tavLst>
                                        <p:tav tm="0">
                                          <p:val>
                                            <p:strVal val="#ppt_y-(0.354*#ppt_w-0.172*#ppt_h)"/>
                                          </p:val>
                                        </p:tav>
                                        <p:tav tm="100000">
                                          <p:val>
                                            <p:strVal val="#ppt_y"/>
                                          </p:val>
                                        </p:tav>
                                      </p:tavLst>
                                    </p:anim>
                                  </p:childTnLst>
                                </p:cTn>
                              </p:par>
                              <p:par>
                                <p:cTn id="16" presetID="1" presetClass="entr" presetSubtype="0" fill="hold" nodeType="withEffect">
                                  <p:stCondLst>
                                    <p:cond delay="0"/>
                                  </p:stCondLst>
                                  <p:childTnLst>
                                    <p:set>
                                      <p:cBhvr>
                                        <p:cTn id="17" dur="1" fill="hold">
                                          <p:stCondLst>
                                            <p:cond delay="249"/>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UDIO_ID" val="259"/>
  <p:tag name="ARTICULATE_USED_LAYOUT" val="1"/>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UDIO_ID" val="259"/>
  <p:tag name="ARTICULATE_USED_LAYOUT" val="1"/>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UDIO_ID" val="259"/>
  <p:tag name="ARTICULATE_USED_LAYOUT" val="1"/>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UDIO_ID" val="258"/>
  <p:tag name="ARTICULATE_USED_LAYOUT" val="2"/>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CHARACTER_FILE" val=".\characters\88d5e99c-44d6-4d70-a4b0-c4592ca9622c.emf"/>
  <p:tag name="ARTICULATE_CHARACTER_TYPE" val="illustrated"/>
  <p:tag name="ARTICULATE_CHARACTER_ID" val="Female 1"/>
  <p:tag name="ARTICULATE_CHARACTER_EXPRESSION" val="1/f1_1_neutral_head_side_standing.wmf"/>
  <p:tag name="ARTICULATE_CHARACTER_POSE" val="1/f1_1_neutral_body_side_standing.wmf"/>
  <p:tag name="ARTICULATE_CHARACTER_FLIP" val="True"/>
</p:tagLst>
</file>

<file path=ppt/tags/tag14.xml><?xml version="1.0" encoding="utf-8"?>
<p:tagLst xmlns:a="http://schemas.openxmlformats.org/drawingml/2006/main" xmlns:r="http://schemas.openxmlformats.org/officeDocument/2006/relationships" xmlns:p="http://schemas.openxmlformats.org/presentationml/2006/main">
  <p:tag name="ARTICULATE_CHARACTER_FILE" val=".\characters\f4ac6b7e-5f04-495b-be25-30dfd06fbecb.emf"/>
  <p:tag name="ARTICULATE_CHARACTER_TYPE" val="illustrated"/>
  <p:tag name="ARTICULATE_CHARACTER_ID" val="Female 1"/>
  <p:tag name="ARTICULATE_CHARACTER_EXPRESSION" val="1/f1_1_neutral_head_side_standing.wmf"/>
  <p:tag name="ARTICULATE_CHARACTER_POSE" val="1/f1_1_neutral_body_side_standing.wmf"/>
  <p:tag name="ARTICULATE_CHARACTER_FLIP" val="False"/>
</p:tagLst>
</file>

<file path=ppt/tags/tag15.xml><?xml version="1.0" encoding="utf-8"?>
<p:tagLst xmlns:a="http://schemas.openxmlformats.org/drawingml/2006/main" xmlns:r="http://schemas.openxmlformats.org/officeDocument/2006/relationships" xmlns:p="http://schemas.openxmlformats.org/presentationml/2006/main">
  <p:tag name="ARTICULATE_CHARACTER_FILE" val=".\characters\55de7296-5bbc-4960-a8db-05005aaff72f.emf"/>
  <p:tag name="ARTICULATE_CHARACTER_TYPE" val="illustrated"/>
  <p:tag name="ARTICULATE_CHARACTER_ID" val="Female 1"/>
  <p:tag name="ARTICULATE_CHARACTER_EXPRESSION" val="1/f1_3_talking_head_side_standing.wmf"/>
  <p:tag name="ARTICULATE_CHARACTER_POSE" val="1/f1_3_talking_body_side_standing.wmf"/>
  <p:tag name="ARTICULATE_CHARACTER_FLIP" val="True"/>
</p:tagLst>
</file>

<file path=ppt/tags/tag16.xml><?xml version="1.0" encoding="utf-8"?>
<p:tagLst xmlns:a="http://schemas.openxmlformats.org/drawingml/2006/main" xmlns:r="http://schemas.openxmlformats.org/officeDocument/2006/relationships" xmlns:p="http://schemas.openxmlformats.org/presentationml/2006/main">
  <p:tag name="ARTICULATE_CHARACTER_FILE" val=".\characters\63900eb7-6b8d-4dc1-8d0f-1f71936b6270.emf"/>
  <p:tag name="ARTICULATE_CHARACTER_TYPE" val="illustrated"/>
  <p:tag name="ARTICULATE_CHARACTER_ID" val="Female 1"/>
  <p:tag name="ARTICULATE_CHARACTER_EXPRESSION" val="1/f1_6_asking_head_side_standing.wmf"/>
  <p:tag name="ARTICULATE_CHARACTER_POSE" val="1/f1_6_asking_body_side_standing.wmf"/>
  <p:tag name="ARTICULATE_CHARACTER_FLIP" val="False"/>
</p:tagLst>
</file>

<file path=ppt/tags/tag17.xml><?xml version="1.0" encoding="utf-8"?>
<p:tagLst xmlns:a="http://schemas.openxmlformats.org/drawingml/2006/main" xmlns:r="http://schemas.openxmlformats.org/officeDocument/2006/relationships" xmlns:p="http://schemas.openxmlformats.org/presentationml/2006/main">
  <p:tag name="AUDIO_ID" val="261"/>
  <p:tag name="ARTICULATE_USED_LAYOUT" val="2"/>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UDIO_ID" val="259"/>
  <p:tag name="ARTICULATE_USED_LAYOUT" val="1"/>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UDIO_ID" val="257"/>
  <p:tag name="ARTICULATE_USED_LAYOUT" val="2"/>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UDIO_ID" val="258"/>
  <p:tag name="ARTICULATE_USED_LAYOUT" val="2"/>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UDIO_ID" val="260"/>
  <p:tag name="ARTICULATE_USED_LAYOUT" val="2"/>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CHARACTER_FILE" val=".\characters\7b602d90-a83f-4064-9be4-b4dcbf9eab2f.emf"/>
  <p:tag name="ARTICULATE_CHARACTER_TYPE" val="illustrated"/>
  <p:tag name="ARTICULATE_CHARACTER_ID" val="Female 1"/>
  <p:tag name="ARTICULATE_CHARACTER_EXPRESSION" val="1/f1_1_neutral_head_side_standing.wmf"/>
  <p:tag name="ARTICULATE_CHARACTER_POSE" val="1/f1_12_angry_body_side_standing.wmf"/>
  <p:tag name="ARTICULATE_CHARACTER_FLIP" val="False"/>
</p:tagLst>
</file>

<file path=ppt/tags/tag37.xml><?xml version="1.0" encoding="utf-8"?>
<p:tagLst xmlns:a="http://schemas.openxmlformats.org/drawingml/2006/main" xmlns:r="http://schemas.openxmlformats.org/officeDocument/2006/relationships" xmlns:p="http://schemas.openxmlformats.org/presentationml/2006/main">
  <p:tag name="AUDIO_ID" val="260"/>
  <p:tag name="ARTICULATE_USED_LAYOUT" val="2"/>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CHARACTER_FILE" val=".\characters\7b602d90-a83f-4064-9be4-b4dcbf9eab2f.emf"/>
  <p:tag name="ARTICULATE_CHARACTER_TYPE" val="illustrated"/>
  <p:tag name="ARTICULATE_CHARACTER_ID" val="Female 1"/>
  <p:tag name="ARTICULATE_CHARACTER_EXPRESSION" val="1/f1_1_neutral_head_side_standing.wmf"/>
  <p:tag name="ARTICULATE_CHARACTER_POSE" val="1/f1_12_angry_body_side_standing.wmf"/>
  <p:tag name="ARTICULATE_CHARACTER_FLIP" val="False"/>
</p:tagLst>
</file>

<file path=ppt/tags/tag39.xml><?xml version="1.0" encoding="utf-8"?>
<p:tagLst xmlns:a="http://schemas.openxmlformats.org/drawingml/2006/main" xmlns:r="http://schemas.openxmlformats.org/officeDocument/2006/relationships" xmlns:p="http://schemas.openxmlformats.org/presentationml/2006/main">
  <p:tag name="AUDIO_ID" val="259"/>
  <p:tag name="ARTICULATE_USED_LAYOUT" val="1"/>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CHARACTER_FILE" val=".\characters\88d5e99c-44d6-4d70-a4b0-c4592ca9622c.emf"/>
  <p:tag name="ARTICULATE_CHARACTER_TYPE" val="illustrated"/>
  <p:tag name="ARTICULATE_CHARACTER_ID" val="Female 1"/>
  <p:tag name="ARTICULATE_CHARACTER_EXPRESSION" val="1/f1_1_neutral_head_side_standing.wmf"/>
  <p:tag name="ARTICULATE_CHARACTER_POSE" val="1/f1_1_neutral_body_side_standing.wmf"/>
  <p:tag name="ARTICULATE_CHARACTER_FLIP" val="True"/>
</p:tagLst>
</file>

<file path=ppt/tags/tag40.xml><?xml version="1.0" encoding="utf-8"?>
<p:tagLst xmlns:a="http://schemas.openxmlformats.org/drawingml/2006/main" xmlns:r="http://schemas.openxmlformats.org/officeDocument/2006/relationships" xmlns:p="http://schemas.openxmlformats.org/presentationml/2006/main">
  <p:tag name="AUDIO_ID" val="262"/>
  <p:tag name="ARTICULATE_USED_LAYOUT" val="2"/>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CHARACTER_FILE" val=".\characters\7f58fd15-b2e1-4dd0-9a38-2f8ce7bd58eb.png"/>
  <p:tag name="ARTICULATE_CHARACTER_TYPE" val="photographic"/>
  <p:tag name="ARTICULATE_CHARACTER_ID" val="Atsumi"/>
  <p:tag name="ARTICULATE_CHARACTER_CROP" val="atsumi10b"/>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CHARACTER_FILE" val=".\characters\f4ac6b7e-5f04-495b-be25-30dfd06fbecb.emf"/>
  <p:tag name="ARTICULATE_CHARACTER_TYPE" val="illustrated"/>
  <p:tag name="ARTICULATE_CHARACTER_ID" val="Female 1"/>
  <p:tag name="ARTICULATE_CHARACTER_EXPRESSION" val="1/f1_1_neutral_head_side_standing.wmf"/>
  <p:tag name="ARTICULATE_CHARACTER_POSE" val="1/f1_1_neutral_body_side_standing.wmf"/>
  <p:tag name="ARTICULATE_CHARACTER_FLIP" val="False"/>
</p:tagLst>
</file>

<file path=ppt/tags/tag50.xml><?xml version="1.0" encoding="utf-8"?>
<p:tagLst xmlns:a="http://schemas.openxmlformats.org/drawingml/2006/main" xmlns:r="http://schemas.openxmlformats.org/officeDocument/2006/relationships" xmlns:p="http://schemas.openxmlformats.org/presentationml/2006/main">
  <p:tag name="ARTICULATE_CHARACTER_FILE" val=".\characters\121a5dc5-c25d-4558-bf81-3a6092981da0.emf"/>
  <p:tag name="ARTICULATE_CHARACTER_TYPE" val="illustrated"/>
  <p:tag name="ARTICULATE_CHARACTER_ID" val="Female 1"/>
  <p:tag name="ARTICULATE_CHARACTER_EXPRESSION" val="1/f1_1_neutral_head_side_standing.wmf"/>
  <p:tag name="ARTICULATE_CHARACTER_POSE" val="1/f1_13_pointer1_body_side_standing.wmf"/>
  <p:tag name="ARTICULATE_CHARACTER_FLIP" val="False"/>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CHARACTER_FILE" val=".\characters\121a5dc5-c25d-4558-bf81-3a6092981da0.emf"/>
  <p:tag name="ARTICULATE_CHARACTER_TYPE" val="illustrated"/>
  <p:tag name="ARTICULATE_CHARACTER_ID" val="Female 1"/>
  <p:tag name="ARTICULATE_CHARACTER_EXPRESSION" val="1/f1_1_neutral_head_side_standing.wmf"/>
  <p:tag name="ARTICULATE_CHARACTER_POSE" val="1/f1_13_pointer1_body_side_standing.wmf"/>
  <p:tag name="ARTICULATE_CHARACTER_FLIP" val="False"/>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UDIO_ID" val="258"/>
  <p:tag name="ARTICULATE_USED_LAYOUT" val="2"/>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CHARACTER_FILE" val=".\characters\88d5e99c-44d6-4d70-a4b0-c4592ca9622c.emf"/>
  <p:tag name="ARTICULATE_CHARACTER_TYPE" val="illustrated"/>
  <p:tag name="ARTICULATE_CHARACTER_ID" val="Female 1"/>
  <p:tag name="ARTICULATE_CHARACTER_EXPRESSION" val="1/f1_1_neutral_head_side_standing.wmf"/>
  <p:tag name="ARTICULATE_CHARACTER_POSE" val="1/f1_1_neutral_body_side_standing.wmf"/>
  <p:tag name="ARTICULATE_CHARACTER_FLIP" val="True"/>
</p:tagLst>
</file>

<file path=ppt/tags/tag57.xml><?xml version="1.0" encoding="utf-8"?>
<p:tagLst xmlns:a="http://schemas.openxmlformats.org/drawingml/2006/main" xmlns:r="http://schemas.openxmlformats.org/officeDocument/2006/relationships" xmlns:p="http://schemas.openxmlformats.org/presentationml/2006/main">
  <p:tag name="ARTICULATE_CHARACTER_FILE" val=".\characters\f4ac6b7e-5f04-495b-be25-30dfd06fbecb.emf"/>
  <p:tag name="ARTICULATE_CHARACTER_TYPE" val="illustrated"/>
  <p:tag name="ARTICULATE_CHARACTER_ID" val="Female 1"/>
  <p:tag name="ARTICULATE_CHARACTER_EXPRESSION" val="1/f1_1_neutral_head_side_standing.wmf"/>
  <p:tag name="ARTICULATE_CHARACTER_POSE" val="1/f1_1_neutral_body_side_standing.wmf"/>
  <p:tag name="ARTICULATE_CHARACTER_FLIP" val="False"/>
</p:tagLst>
</file>

<file path=ppt/tags/tag58.xml><?xml version="1.0" encoding="utf-8"?>
<p:tagLst xmlns:a="http://schemas.openxmlformats.org/drawingml/2006/main" xmlns:r="http://schemas.openxmlformats.org/officeDocument/2006/relationships" xmlns:p="http://schemas.openxmlformats.org/presentationml/2006/main">
  <p:tag name="ARTICULATE_CHARACTER_FILE" val=".\characters\55de7296-5bbc-4960-a8db-05005aaff72f.emf"/>
  <p:tag name="ARTICULATE_CHARACTER_TYPE" val="illustrated"/>
  <p:tag name="ARTICULATE_CHARACTER_ID" val="Female 1"/>
  <p:tag name="ARTICULATE_CHARACTER_EXPRESSION" val="1/f1_3_talking_head_side_standing.wmf"/>
  <p:tag name="ARTICULATE_CHARACTER_POSE" val="1/f1_3_talking_body_side_standing.wmf"/>
  <p:tag name="ARTICULATE_CHARACTER_FLIP" val="True"/>
</p:tagLst>
</file>

<file path=ppt/tags/tag59.xml><?xml version="1.0" encoding="utf-8"?>
<p:tagLst xmlns:a="http://schemas.openxmlformats.org/drawingml/2006/main" xmlns:r="http://schemas.openxmlformats.org/officeDocument/2006/relationships" xmlns:p="http://schemas.openxmlformats.org/presentationml/2006/main">
  <p:tag name="ARTICULATE_CHARACTER_FILE" val=".\characters\63900eb7-6b8d-4dc1-8d0f-1f71936b6270.emf"/>
  <p:tag name="ARTICULATE_CHARACTER_TYPE" val="illustrated"/>
  <p:tag name="ARTICULATE_CHARACTER_ID" val="Female 1"/>
  <p:tag name="ARTICULATE_CHARACTER_EXPRESSION" val="1/f1_6_asking_head_side_standing.wmf"/>
  <p:tag name="ARTICULATE_CHARACTER_POSE" val="1/f1_6_asking_body_side_standing.wmf"/>
  <p:tag name="ARTICULATE_CHARACTER_FLIP" val="False"/>
</p:tagLst>
</file>

<file path=ppt/tags/tag6.xml><?xml version="1.0" encoding="utf-8"?>
<p:tagLst xmlns:a="http://schemas.openxmlformats.org/drawingml/2006/main" xmlns:r="http://schemas.openxmlformats.org/officeDocument/2006/relationships" xmlns:p="http://schemas.openxmlformats.org/presentationml/2006/main">
  <p:tag name="ARTICULATE_CHARACTER_FILE" val=".\characters\55de7296-5bbc-4960-a8db-05005aaff72f.emf"/>
  <p:tag name="ARTICULATE_CHARACTER_TYPE" val="illustrated"/>
  <p:tag name="ARTICULATE_CHARACTER_ID" val="Female 1"/>
  <p:tag name="ARTICULATE_CHARACTER_EXPRESSION" val="1/f1_3_talking_head_side_standing.wmf"/>
  <p:tag name="ARTICULATE_CHARACTER_POSE" val="1/f1_3_talking_body_side_standing.wmf"/>
  <p:tag name="ARTICULATE_CHARACTER_FLIP" val="True"/>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CHARACTER_FILE" val=".\characters\63900eb7-6b8d-4dc1-8d0f-1f71936b6270.emf"/>
  <p:tag name="ARTICULATE_CHARACTER_TYPE" val="illustrated"/>
  <p:tag name="ARTICULATE_CHARACTER_ID" val="Female 1"/>
  <p:tag name="ARTICULATE_CHARACTER_EXPRESSION" val="1/f1_6_asking_head_side_standing.wmf"/>
  <p:tag name="ARTICULATE_CHARACTER_POSE" val="1/f1_6_asking_body_side_standing.wmf"/>
  <p:tag name="ARTICULATE_CHARACTER_FLIP" val="False"/>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UDIO_ID" val="260"/>
  <p:tag name="ARTICULATE_USED_LAYOUT" val="2"/>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UDIO_ID" val="258"/>
  <p:tag name="ARTICULATE_USED_LAYOUT" val="2"/>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CHARACTER_FILE" val=".\characters\7b602d90-a83f-4064-9be4-b4dcbf9eab2f.emf"/>
  <p:tag name="ARTICULATE_CHARACTER_TYPE" val="illustrated"/>
  <p:tag name="ARTICULATE_CHARACTER_ID" val="Female 1"/>
  <p:tag name="ARTICULATE_CHARACTER_EXPRESSION" val="1/f1_1_neutral_head_side_standing.wmf"/>
  <p:tag name="ARTICULATE_CHARACTER_POSE" val="1/f1_12_angry_body_side_standing.wmf"/>
  <p:tag name="ARTICULATE_CHARACTER_FLIP"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5037</TotalTime>
  <Words>2349</Words>
  <Application>Microsoft Macintosh PowerPoint</Application>
  <PresentationFormat>On-screen Show (4:3)</PresentationFormat>
  <Paragraphs>499</Paragraphs>
  <Slides>74</Slides>
  <Notes>73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74</vt:i4>
      </vt:variant>
    </vt:vector>
  </HeadingPairs>
  <TitlesOfParts>
    <vt:vector size="78" baseType="lpstr">
      <vt:lpstr>Arial</vt:lpstr>
      <vt:lpstr>Calibri</vt:lpstr>
      <vt:lpstr>Sakkal Majalla</vt:lpstr>
      <vt:lpstr>Office Theme</vt:lpstr>
      <vt:lpstr>التعلم الإلكتروني والتعلم   عن بعد                     </vt:lpstr>
      <vt:lpstr>الموضوعات </vt:lpstr>
      <vt:lpstr>PowerPoint Presentation</vt:lpstr>
      <vt:lpstr>PowerPoint Presentation</vt:lpstr>
      <vt:lpstr>نشأة التعلم الإلكتروني </vt:lpstr>
      <vt:lpstr>PowerPoint Presentation</vt:lpstr>
      <vt:lpstr>التعلم الإلكتروني </vt:lpstr>
      <vt:lpstr>PowerPoint Presentation</vt:lpstr>
      <vt:lpstr>PowerPoint Presentation</vt:lpstr>
      <vt:lpstr>التعلم الإلكتروني والتعلم عن بعد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التعلم المدمج</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التعلم الالكتروني والتعلم عن بعد</dc:title>
  <dc:creator>Pro MacBook</dc:creator>
  <cp:lastModifiedBy>Lamia Alsaleh</cp:lastModifiedBy>
  <cp:revision>73</cp:revision>
  <dcterms:created xsi:type="dcterms:W3CDTF">2015-09-07T15:36:40Z</dcterms:created>
  <dcterms:modified xsi:type="dcterms:W3CDTF">2021-03-27T21:31:56Z</dcterms:modified>
</cp:coreProperties>
</file>