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7" r:id="rId8"/>
    <p:sldId id="262" r:id="rId9"/>
    <p:sldId id="264" r:id="rId10"/>
    <p:sldId id="268" r:id="rId11"/>
    <p:sldId id="269" r:id="rId12"/>
    <p:sldId id="270" r:id="rId13"/>
    <p:sldId id="265" r:id="rId14"/>
    <p:sldId id="266"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37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7C37D93E-E9BF-4B6C-834B-F459F9A5F487}" type="datetimeFigureOut">
              <a:rPr lang="ar-SA" smtClean="0"/>
              <a:t>26/07/40</a:t>
            </a:fld>
            <a:endParaRPr lang="ar-SA"/>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SA"/>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928CD63-9CF5-4991-8390-B8AEE18CA52D}"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7C37D93E-E9BF-4B6C-834B-F459F9A5F487}" type="datetimeFigureOut">
              <a:rPr lang="ar-SA" smtClean="0"/>
              <a:t>26/07/40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7C37D93E-E9BF-4B6C-834B-F459F9A5F487}" type="datetimeFigureOut">
              <a:rPr lang="ar-SA" smtClean="0"/>
              <a:t>26/07/40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7C37D93E-E9BF-4B6C-834B-F459F9A5F487}" type="datetimeFigureOut">
              <a:rPr lang="ar-SA" smtClean="0"/>
              <a:t>26/07/40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7C37D93E-E9BF-4B6C-834B-F459F9A5F487}" type="datetimeFigureOut">
              <a:rPr lang="ar-SA" smtClean="0"/>
              <a:t>26/07/40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7C37D93E-E9BF-4B6C-834B-F459F9A5F487}" type="datetimeFigureOut">
              <a:rPr lang="ar-SA" smtClean="0"/>
              <a:t>26/07/40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6" name="عنصر نائب للتاريخ 25"/>
          <p:cNvSpPr>
            <a:spLocks noGrp="1"/>
          </p:cNvSpPr>
          <p:nvPr>
            <p:ph type="dt" sz="half" idx="10"/>
          </p:nvPr>
        </p:nvSpPr>
        <p:spPr/>
        <p:txBody>
          <a:bodyPr rtlCol="0"/>
          <a:lstStyle/>
          <a:p>
            <a:fld id="{7C37D93E-E9BF-4B6C-834B-F459F9A5F487}" type="datetimeFigureOut">
              <a:rPr lang="ar-SA" smtClean="0"/>
              <a:t>26/07/40</a:t>
            </a:fld>
            <a:endParaRPr lang="ar-SA"/>
          </a:p>
        </p:txBody>
      </p:sp>
      <p:sp>
        <p:nvSpPr>
          <p:cNvPr id="27" name="عنصر نائب لرقم الشريحة 26"/>
          <p:cNvSpPr>
            <a:spLocks noGrp="1"/>
          </p:cNvSpPr>
          <p:nvPr>
            <p:ph type="sldNum" sz="quarter" idx="11"/>
          </p:nvPr>
        </p:nvSpPr>
        <p:spPr/>
        <p:txBody>
          <a:bodyPr rtlCol="0"/>
          <a:lstStyle/>
          <a:p>
            <a:fld id="{3928CD63-9CF5-4991-8390-B8AEE18CA52D}" type="slidenum">
              <a:rPr lang="ar-SA" smtClean="0"/>
              <a:t>‹#›</a:t>
            </a:fld>
            <a:endParaRPr lang="ar-SA"/>
          </a:p>
        </p:txBody>
      </p:sp>
      <p:sp>
        <p:nvSpPr>
          <p:cNvPr id="28" name="عنصر نائب للتذييل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7C37D93E-E9BF-4B6C-834B-F459F9A5F487}" type="datetimeFigureOut">
              <a:rPr lang="ar-SA" smtClean="0"/>
              <a:t>26/07/40</a:t>
            </a:fld>
            <a:endParaRPr lang="ar-SA"/>
          </a:p>
        </p:txBody>
      </p:sp>
      <p:sp>
        <p:nvSpPr>
          <p:cNvPr id="4" name="عنصر نائب للتذييل 3"/>
          <p:cNvSpPr>
            <a:spLocks noGrp="1"/>
          </p:cNvSpPr>
          <p:nvPr>
            <p:ph type="ftr" sz="quarter" idx="11"/>
          </p:nvPr>
        </p:nvSpPr>
        <p:spPr>
          <a:xfrm>
            <a:off x="5257800" y="612648"/>
            <a:ext cx="1325880" cy="457200"/>
          </a:xfrm>
        </p:spPr>
        <p:txBody>
          <a:bodyPr/>
          <a:lstStyle/>
          <a:p>
            <a:endParaRPr lang="ar-SA"/>
          </a:p>
        </p:txBody>
      </p:sp>
      <p:sp>
        <p:nvSpPr>
          <p:cNvPr id="5" name="عنصر نائب لرقم الشريحة 4"/>
          <p:cNvSpPr>
            <a:spLocks noGrp="1"/>
          </p:cNvSpPr>
          <p:nvPr>
            <p:ph type="sldNum" sz="quarter" idx="12"/>
          </p:nvPr>
        </p:nvSpPr>
        <p:spPr>
          <a:xfrm>
            <a:off x="8174736" y="2272"/>
            <a:ext cx="762000" cy="365760"/>
          </a:xfrm>
        </p:spPr>
        <p:txBody>
          <a:bodyPr/>
          <a:lstStyle/>
          <a:p>
            <a:fld id="{3928CD63-9CF5-4991-8390-B8AEE18CA52D}"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C37D93E-E9BF-4B6C-834B-F459F9A5F487}" type="datetimeFigureOut">
              <a:rPr lang="ar-SA" smtClean="0"/>
              <a:t>26/07/40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7C37D93E-E9BF-4B6C-834B-F459F9A5F487}" type="datetimeFigureOut">
              <a:rPr lang="ar-SA" smtClean="0"/>
              <a:t>26/07/40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7C37D93E-E9BF-4B6C-834B-F459F9A5F487}" type="datetimeFigureOut">
              <a:rPr lang="ar-SA" smtClean="0"/>
              <a:t>26/07/40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928CD63-9CF5-4991-8390-B8AEE18CA52D}"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C37D93E-E9BF-4B6C-834B-F459F9A5F487}" type="datetimeFigureOut">
              <a:rPr lang="ar-SA" smtClean="0"/>
              <a:t>26/07/40</a:t>
            </a:fld>
            <a:endParaRPr lang="ar-SA"/>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928CD63-9CF5-4991-8390-B8AEE18CA52D}"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a:t>قياس الاتجاهات والقيم والميول</a:t>
            </a:r>
          </a:p>
        </p:txBody>
      </p:sp>
      <p:sp>
        <p:nvSpPr>
          <p:cNvPr id="3" name="عنوان فرعي 2"/>
          <p:cNvSpPr>
            <a:spLocks noGrp="1"/>
          </p:cNvSpPr>
          <p:nvPr>
            <p:ph type="subTitle" idx="1"/>
          </p:nvPr>
        </p:nvSpPr>
        <p:spPr/>
        <p:txBody>
          <a:bodyPr>
            <a:normAutofit/>
          </a:bodyPr>
          <a:lstStyle/>
          <a:p>
            <a:pPr algn="ctr"/>
            <a:r>
              <a:rPr lang="ar-SA" sz="1800" dirty="0" smtClean="0">
                <a:solidFill>
                  <a:srgbClr val="FF0000"/>
                </a:solidFill>
              </a:rPr>
              <a:t>من كتاب /قياس الشخصية</a:t>
            </a:r>
          </a:p>
          <a:p>
            <a:pPr algn="ctr"/>
            <a:r>
              <a:rPr lang="ar-SA" sz="1800" dirty="0" smtClean="0">
                <a:solidFill>
                  <a:srgbClr val="FF0000"/>
                </a:solidFill>
              </a:rPr>
              <a:t>د. محمد شحاته ربيع</a:t>
            </a:r>
            <a:endParaRPr lang="ar-SA" sz="18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2800" dirty="0" smtClean="0">
                <a:solidFill>
                  <a:srgbClr val="FF0000"/>
                </a:solidFill>
              </a:rPr>
              <a:t>انماط الشخصية لدى هولاند</a:t>
            </a:r>
            <a:endParaRPr lang="ar-SA" sz="2800" dirty="0">
              <a:solidFill>
                <a:srgbClr val="FF0000"/>
              </a:solidFill>
            </a:endParaRPr>
          </a:p>
        </p:txBody>
      </p:sp>
      <p:sp>
        <p:nvSpPr>
          <p:cNvPr id="3" name="عنصر نائب للمحتوى 2"/>
          <p:cNvSpPr>
            <a:spLocks noGrp="1"/>
          </p:cNvSpPr>
          <p:nvPr>
            <p:ph idx="1"/>
          </p:nvPr>
        </p:nvSpPr>
        <p:spPr/>
        <p:txBody>
          <a:bodyPr/>
          <a:lstStyle/>
          <a:p>
            <a:r>
              <a:rPr lang="ar-SA" dirty="0" smtClean="0"/>
              <a:t> </a:t>
            </a:r>
            <a:r>
              <a:rPr lang="ar-SA" dirty="0" smtClean="0">
                <a:solidFill>
                  <a:srgbClr val="0070C0"/>
                </a:solidFill>
              </a:rPr>
              <a:t>الواقعي: </a:t>
            </a:r>
            <a:r>
              <a:rPr lang="ar-SA" dirty="0" smtClean="0"/>
              <a:t>يفضل الاعمال التي تتطلب قوة بدنية واحيانا يكون عدواني ويتسم بالتناسق الحركي ويفضل التعامل مع الآلات والادوات ويفضل الاشياء العيانية ، غاليا تنقصه المهارات الاجتماعية ، مثاله: الاعمال الميكانيكية والحرف اليدوية.</a:t>
            </a:r>
          </a:p>
          <a:p>
            <a:endParaRPr lang="ar-SA" dirty="0" smtClean="0"/>
          </a:p>
          <a:p>
            <a:r>
              <a:rPr lang="ar-SA" dirty="0" smtClean="0">
                <a:solidFill>
                  <a:srgbClr val="0070C0"/>
                </a:solidFill>
              </a:rPr>
              <a:t>التحليلي: </a:t>
            </a:r>
            <a:r>
              <a:rPr lang="ar-SA" dirty="0" smtClean="0"/>
              <a:t>يميل الى التفكير والتروي ويحاول ان يفهم العالم المحيط به، يميل الى الاعمال التي تتسم بالتحدي والصعوبة والتفكير المجرد، شغوف بالمعرفة ، عادة تنقصه مهارات القيادة، الاعمال المناسبة له ، الاعمال المثالية له البحث العلمي في مجالات علمية متعددة.</a:t>
            </a:r>
            <a:endParaRPr lang="ar-SA" dirty="0"/>
          </a:p>
        </p:txBody>
      </p:sp>
    </p:spTree>
    <p:extLst>
      <p:ext uri="{BB962C8B-B14F-4D97-AF65-F5344CB8AC3E}">
        <p14:creationId xmlns:p14="http://schemas.microsoft.com/office/powerpoint/2010/main" val="3385028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521800"/>
          </a:xfrm>
        </p:spPr>
        <p:txBody>
          <a:bodyPr/>
          <a:lstStyle/>
          <a:p>
            <a:r>
              <a:rPr lang="ar-SA" dirty="0" smtClean="0">
                <a:solidFill>
                  <a:srgbClr val="0070C0"/>
                </a:solidFill>
              </a:rPr>
              <a:t>الفنان : </a:t>
            </a:r>
            <a:r>
              <a:rPr lang="ar-SA" dirty="0" smtClean="0"/>
              <a:t>يميل الى العزلة و معالجة المسائل التي تعرض له من خلال رؤية ذاتية وتعبيره الشخصي، يتصف بالأصالة و التأمل الباطني ، الاعمال المثالية له هي الاعمال الفنية والادب والشعر والرسم....غالبا تنقصه المهارات الكتابية والحسابية.</a:t>
            </a:r>
          </a:p>
          <a:p>
            <a:endParaRPr lang="ar-SA" dirty="0"/>
          </a:p>
          <a:p>
            <a:r>
              <a:rPr lang="ar-SA" dirty="0" smtClean="0">
                <a:solidFill>
                  <a:srgbClr val="0070C0"/>
                </a:solidFill>
              </a:rPr>
              <a:t>الاجتماعي: </a:t>
            </a:r>
            <a:r>
              <a:rPr lang="ar-SA" dirty="0" smtClean="0"/>
              <a:t>يميل الى الاعمال التي تتضمن لعب الادوار، بحيث تبرز مهاراته الاجتماعية واللغوية، يميل الى مساعدة الاخرين، ينفر من الاعمال التي تتعامل فقط مع الآلات ، الاعمال المثالية له: التدريس ، الاشراف ، اخصائي نفسي..</a:t>
            </a:r>
            <a:endParaRPr lang="ar-SA" dirty="0"/>
          </a:p>
        </p:txBody>
      </p:sp>
    </p:spTree>
    <p:extLst>
      <p:ext uri="{BB962C8B-B14F-4D97-AF65-F5344CB8AC3E}">
        <p14:creationId xmlns:p14="http://schemas.microsoft.com/office/powerpoint/2010/main" val="312612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5305776"/>
          </a:xfrm>
        </p:spPr>
        <p:txBody>
          <a:bodyPr/>
          <a:lstStyle/>
          <a:p>
            <a:r>
              <a:rPr lang="ar-SA" dirty="0" smtClean="0"/>
              <a:t> </a:t>
            </a:r>
            <a:r>
              <a:rPr lang="ar-SA" dirty="0" smtClean="0">
                <a:solidFill>
                  <a:srgbClr val="0070C0"/>
                </a:solidFill>
              </a:rPr>
              <a:t>التجاري: </a:t>
            </a:r>
            <a:r>
              <a:rPr lang="ar-SA" dirty="0" smtClean="0"/>
              <a:t>يميل الى المشاريع التي تستهدف تحقيق من النجاح، يميل الى الاستعراضية وفرض نفسه على الاخرين والسيطرة عليهم، تنقصه القدرة العلمية ، الاعمال المثالية هي تاجر، البيع، التسويق، ادارة المشاريع.</a:t>
            </a:r>
          </a:p>
          <a:p>
            <a:endParaRPr lang="ar-SA" dirty="0"/>
          </a:p>
          <a:p>
            <a:r>
              <a:rPr lang="ar-SA" dirty="0" smtClean="0">
                <a:solidFill>
                  <a:srgbClr val="0070C0"/>
                </a:solidFill>
              </a:rPr>
              <a:t>التقليدي: </a:t>
            </a:r>
            <a:r>
              <a:rPr lang="ar-SA" dirty="0" smtClean="0"/>
              <a:t>يميل الى التعامل مع الاوراق والملفات والارقام وتجميع البيانات ، يميل الى لعب الادوار الثانوية، كما يتجنب الاعمال الفنية ، الاعمال المثالية له هي الارشيف ، الاعمال الحسابية والمالية.</a:t>
            </a:r>
            <a:endParaRPr lang="ar-SA" dirty="0"/>
          </a:p>
        </p:txBody>
      </p:sp>
    </p:spTree>
    <p:extLst>
      <p:ext uri="{BB962C8B-B14F-4D97-AF65-F5344CB8AC3E}">
        <p14:creationId xmlns:p14="http://schemas.microsoft.com/office/powerpoint/2010/main" val="122100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1066800"/>
          </a:xfrm>
        </p:spPr>
        <p:txBody>
          <a:bodyPr/>
          <a:lstStyle/>
          <a:p>
            <a:pPr algn="ctr"/>
            <a:r>
              <a:rPr lang="ar-SA" dirty="0">
                <a:solidFill>
                  <a:srgbClr val="C00000"/>
                </a:solidFill>
              </a:rPr>
              <a:t>أهم اختبارات الميول المهنية</a:t>
            </a:r>
          </a:p>
        </p:txBody>
      </p:sp>
      <p:sp>
        <p:nvSpPr>
          <p:cNvPr id="3" name="عنصر نائب للمحتوى 2"/>
          <p:cNvSpPr>
            <a:spLocks noGrp="1"/>
          </p:cNvSpPr>
          <p:nvPr>
            <p:ph idx="1"/>
          </p:nvPr>
        </p:nvSpPr>
        <p:spPr>
          <a:xfrm>
            <a:off x="251520" y="1628800"/>
            <a:ext cx="8712968" cy="4945736"/>
          </a:xfrm>
        </p:spPr>
        <p:txBody>
          <a:bodyPr>
            <a:normAutofit/>
          </a:bodyPr>
          <a:lstStyle/>
          <a:p>
            <a:pPr marL="624078" indent="-514350" algn="just">
              <a:buAutoNum type="arabicParenR"/>
            </a:pPr>
            <a:r>
              <a:rPr lang="ar-SA" b="1" dirty="0">
                <a:solidFill>
                  <a:srgbClr val="0070C0"/>
                </a:solidFill>
              </a:rPr>
              <a:t>اختبار </a:t>
            </a:r>
            <a:r>
              <a:rPr lang="ar-SA" b="1" dirty="0" err="1">
                <a:solidFill>
                  <a:srgbClr val="0070C0"/>
                </a:solidFill>
              </a:rPr>
              <a:t>هولاند</a:t>
            </a:r>
            <a:r>
              <a:rPr lang="ar-SA" b="1" dirty="0">
                <a:solidFill>
                  <a:srgbClr val="0070C0"/>
                </a:solidFill>
              </a:rPr>
              <a:t> للتفضيل المهني: </a:t>
            </a:r>
            <a:r>
              <a:rPr lang="ar-SA" dirty="0"/>
              <a:t>قائم على نظرية </a:t>
            </a:r>
            <a:r>
              <a:rPr lang="ar-SA" dirty="0" err="1"/>
              <a:t>هولاند</a:t>
            </a:r>
            <a:r>
              <a:rPr lang="ar-SA" dirty="0"/>
              <a:t>: حيث يطلب من المفحوص أن يذكر إذا كان يفضل أو لا يفضل مهنة معينة.</a:t>
            </a:r>
          </a:p>
          <a:p>
            <a:pPr marL="624078" indent="-514350" algn="just">
              <a:buNone/>
            </a:pPr>
            <a:r>
              <a:rPr lang="ar-SA" b="1" dirty="0"/>
              <a:t>2) </a:t>
            </a:r>
            <a:r>
              <a:rPr lang="ar-SA" b="1" dirty="0">
                <a:solidFill>
                  <a:srgbClr val="0070C0"/>
                </a:solidFill>
              </a:rPr>
              <a:t>اختبار </a:t>
            </a:r>
            <a:r>
              <a:rPr lang="ar-SA" b="1" dirty="0" err="1">
                <a:solidFill>
                  <a:srgbClr val="0070C0"/>
                </a:solidFill>
              </a:rPr>
              <a:t>سترونج</a:t>
            </a:r>
            <a:r>
              <a:rPr lang="ar-SA" b="1" dirty="0">
                <a:solidFill>
                  <a:srgbClr val="0070C0"/>
                </a:solidFill>
              </a:rPr>
              <a:t> للميول المهنية: </a:t>
            </a:r>
            <a:r>
              <a:rPr lang="ar-SA" dirty="0"/>
              <a:t>يهدف إلى قياس الفروق بين الناس فيما يفضلون وفيما يكرهون، ويمكن تحديد الميل المهني للمفحوص عن طريق اتفاق ميوله مع ميول الجماعات المهنية المختلفة.</a:t>
            </a:r>
          </a:p>
          <a:p>
            <a:pPr algn="just">
              <a:buNone/>
            </a:pPr>
            <a:r>
              <a:rPr lang="ar-SA" b="1" dirty="0"/>
              <a:t>3) </a:t>
            </a:r>
            <a:r>
              <a:rPr lang="ar-SA" b="1" dirty="0">
                <a:solidFill>
                  <a:srgbClr val="0070C0"/>
                </a:solidFill>
              </a:rPr>
              <a:t>اختبار </a:t>
            </a:r>
            <a:r>
              <a:rPr lang="ar-SA" b="1" dirty="0" err="1">
                <a:solidFill>
                  <a:srgbClr val="0070C0"/>
                </a:solidFill>
              </a:rPr>
              <a:t>سترونج</a:t>
            </a:r>
            <a:r>
              <a:rPr lang="ar-SA" b="1" dirty="0">
                <a:solidFill>
                  <a:srgbClr val="0070C0"/>
                </a:solidFill>
              </a:rPr>
              <a:t> </a:t>
            </a:r>
            <a:r>
              <a:rPr lang="ar-SA" b="1" dirty="0" err="1">
                <a:solidFill>
                  <a:srgbClr val="0070C0"/>
                </a:solidFill>
              </a:rPr>
              <a:t>كامبل</a:t>
            </a:r>
            <a:r>
              <a:rPr lang="ar-SA" b="1" dirty="0">
                <a:solidFill>
                  <a:srgbClr val="0070C0"/>
                </a:solidFill>
              </a:rPr>
              <a:t> للميول المهنية: </a:t>
            </a:r>
            <a:r>
              <a:rPr lang="ar-SA" dirty="0"/>
              <a:t>هو تطوير للاختبار السابق، ويتضمن عبارات يبين المفحوص حيالها </a:t>
            </a:r>
            <a:r>
              <a:rPr lang="ar-SA" dirty="0" err="1"/>
              <a:t>تفضيلاته</a:t>
            </a:r>
            <a:r>
              <a:rPr lang="ar-SA" dirty="0"/>
              <a:t> أو عدم </a:t>
            </a:r>
            <a:r>
              <a:rPr lang="ar-SA" dirty="0" err="1"/>
              <a:t>تفضيلاته</a:t>
            </a:r>
            <a:r>
              <a:rPr lang="ar-SA" dirty="0"/>
              <a:t> على مجموعة من المهن ومواد الدراسة </a:t>
            </a:r>
            <a:r>
              <a:rPr lang="ar-SA" dirty="0" err="1"/>
              <a:t>ومناشط</a:t>
            </a:r>
            <a:r>
              <a:rPr lang="ar-SA" dirty="0"/>
              <a:t> الحياة اليومية والمسليات أو مقتضيات الوقت وأنماط البشر والمفاضلة بين نشاطين والخصائص أو السمات الشخصية، والاختبار مناسب لمراحل المراهقة والرشد ويصحح آلياً.</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066800"/>
          </a:xfrm>
        </p:spPr>
        <p:txBody>
          <a:bodyPr/>
          <a:lstStyle/>
          <a:p>
            <a:pPr algn="ctr"/>
            <a:r>
              <a:rPr lang="ar-SA" dirty="0">
                <a:solidFill>
                  <a:srgbClr val="C00000"/>
                </a:solidFill>
              </a:rPr>
              <a:t>أهم اختبارات الميول المهنية</a:t>
            </a:r>
          </a:p>
        </p:txBody>
      </p:sp>
      <p:sp>
        <p:nvSpPr>
          <p:cNvPr id="3" name="عنصر نائب للمحتوى 2"/>
          <p:cNvSpPr>
            <a:spLocks noGrp="1"/>
          </p:cNvSpPr>
          <p:nvPr>
            <p:ph idx="1"/>
          </p:nvPr>
        </p:nvSpPr>
        <p:spPr>
          <a:xfrm>
            <a:off x="179512" y="1700808"/>
            <a:ext cx="8712968" cy="4873728"/>
          </a:xfrm>
        </p:spPr>
        <p:txBody>
          <a:bodyPr>
            <a:normAutofit/>
          </a:bodyPr>
          <a:lstStyle/>
          <a:p>
            <a:pPr algn="just">
              <a:buNone/>
            </a:pPr>
            <a:r>
              <a:rPr lang="ar-SA" b="1" dirty="0"/>
              <a:t>4) </a:t>
            </a:r>
            <a:r>
              <a:rPr lang="ar-SA" b="1" dirty="0" smtClean="0"/>
              <a:t> </a:t>
            </a:r>
            <a:r>
              <a:rPr lang="ar-SA" b="1" dirty="0">
                <a:solidFill>
                  <a:srgbClr val="0070C0"/>
                </a:solidFill>
              </a:rPr>
              <a:t>قائمة </a:t>
            </a:r>
            <a:r>
              <a:rPr lang="ar-SA" b="1" dirty="0" err="1">
                <a:solidFill>
                  <a:srgbClr val="0070C0"/>
                </a:solidFill>
              </a:rPr>
              <a:t>كودر</a:t>
            </a:r>
            <a:r>
              <a:rPr lang="ar-SA" b="1" dirty="0">
                <a:solidFill>
                  <a:srgbClr val="0070C0"/>
                </a:solidFill>
              </a:rPr>
              <a:t> لمسح الميول المهنية: </a:t>
            </a:r>
            <a:r>
              <a:rPr lang="ar-SA" dirty="0"/>
              <a:t>تقيس الميول نحو الاتجاهات المهنية المختلفة ومجالات الدراسة المختلفة.</a:t>
            </a:r>
          </a:p>
          <a:p>
            <a:pPr algn="just">
              <a:buNone/>
            </a:pPr>
            <a:r>
              <a:rPr lang="ar-SA" b="1" dirty="0" smtClean="0"/>
              <a:t>5) </a:t>
            </a:r>
            <a:r>
              <a:rPr lang="ar-SA" b="1" dirty="0">
                <a:solidFill>
                  <a:srgbClr val="0070C0"/>
                </a:solidFill>
              </a:rPr>
              <a:t>اختبار جوهانسون للتقييم المهني: </a:t>
            </a:r>
            <a:r>
              <a:rPr lang="ar-SA" dirty="0"/>
              <a:t>يقيس الميول المهنية لأشخاص متوسطي التعليم نحو مجالات متعددة هي مناشط الحياة اليومية والموضوعات الدراسية والأعمال والوظائف.</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a:solidFill>
                  <a:srgbClr val="C00000"/>
                </a:solidFill>
              </a:rPr>
              <a:t>قياس </a:t>
            </a:r>
            <a:r>
              <a:rPr lang="ar-SA" sz="3200" dirty="0" smtClean="0">
                <a:solidFill>
                  <a:srgbClr val="C00000"/>
                </a:solidFill>
              </a:rPr>
              <a:t>الاتجاهات (القبول –الرفض)</a:t>
            </a:r>
            <a:endParaRPr lang="ar-SA" sz="3200" dirty="0">
              <a:solidFill>
                <a:srgbClr val="C00000"/>
              </a:solidFill>
            </a:endParaRPr>
          </a:p>
        </p:txBody>
      </p:sp>
      <p:sp>
        <p:nvSpPr>
          <p:cNvPr id="3" name="عنصر نائب للمحتوى 2"/>
          <p:cNvSpPr>
            <a:spLocks noGrp="1"/>
          </p:cNvSpPr>
          <p:nvPr>
            <p:ph idx="1"/>
          </p:nvPr>
        </p:nvSpPr>
        <p:spPr>
          <a:xfrm>
            <a:off x="0" y="2249424"/>
            <a:ext cx="8892480" cy="4325112"/>
          </a:xfrm>
        </p:spPr>
        <p:txBody>
          <a:bodyPr/>
          <a:lstStyle/>
          <a:p>
            <a:pPr algn="just"/>
            <a:r>
              <a:rPr lang="ar-SA" dirty="0"/>
              <a:t>يمكن تعريف الاتجاه على </a:t>
            </a:r>
            <a:r>
              <a:rPr lang="ar-SA" dirty="0">
                <a:solidFill>
                  <a:srgbClr val="0070C0"/>
                </a:solidFill>
              </a:rPr>
              <a:t>أنه استعداد مكتسب ثابت نسبياً يحدد استجابات الفرد حيال الأشخاص أو المبادئ أو الأفكار.</a:t>
            </a:r>
          </a:p>
          <a:p>
            <a:pPr algn="just"/>
            <a:r>
              <a:rPr lang="ar-SA" dirty="0"/>
              <a:t>كما تعرف الاتجاهات </a:t>
            </a:r>
            <a:r>
              <a:rPr lang="ar-SA" dirty="0">
                <a:solidFill>
                  <a:srgbClr val="0070C0"/>
                </a:solidFill>
              </a:rPr>
              <a:t>بأنها تنظيم مستقر لثلاث مكونات: انفعالية ومعرفية </a:t>
            </a:r>
            <a:r>
              <a:rPr lang="ar-SA" dirty="0" err="1">
                <a:solidFill>
                  <a:srgbClr val="0070C0"/>
                </a:solidFill>
              </a:rPr>
              <a:t>ونزوعية.</a:t>
            </a:r>
            <a:endParaRPr lang="ar-SA" dirty="0">
              <a:solidFill>
                <a:srgbClr val="0070C0"/>
              </a:solidFill>
            </a:endParaRPr>
          </a:p>
          <a:p>
            <a:pPr algn="just"/>
            <a:r>
              <a:rPr lang="ar-SA" dirty="0"/>
              <a:t>ويمكن الاستدلال على اتجاه فرد من خلال ملاحظة سلوكه حيال موضوع الاتجاه، والاتجاهات رغم إنها ثابتة نسبياً إلا أنها تتميز بالقابلية للتعديل والتغيير، لأنها أساساً جوانب متعلمة، وهي بعد ذلك جزء لا يتجزأ من شخصية الفرد، وهذه المكونات الثلاث </a:t>
            </a:r>
            <a:r>
              <a:rPr lang="ar-SA" dirty="0" err="1"/>
              <a:t>هي:</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836712"/>
            <a:ext cx="8229600" cy="1066800"/>
          </a:xfrm>
        </p:spPr>
        <p:txBody>
          <a:bodyPr/>
          <a:lstStyle/>
          <a:p>
            <a:pPr algn="ctr"/>
            <a:r>
              <a:rPr lang="ar-SA" dirty="0">
                <a:solidFill>
                  <a:srgbClr val="C00000"/>
                </a:solidFill>
              </a:rPr>
              <a:t>مكونات الاتجاه</a:t>
            </a:r>
          </a:p>
        </p:txBody>
      </p:sp>
      <p:sp>
        <p:nvSpPr>
          <p:cNvPr id="3" name="عنصر نائب للمحتوى 2"/>
          <p:cNvSpPr>
            <a:spLocks noGrp="1"/>
          </p:cNvSpPr>
          <p:nvPr>
            <p:ph idx="1"/>
          </p:nvPr>
        </p:nvSpPr>
        <p:spPr>
          <a:xfrm>
            <a:off x="0" y="1844824"/>
            <a:ext cx="9144000" cy="4729712"/>
          </a:xfrm>
        </p:spPr>
        <p:txBody>
          <a:bodyPr>
            <a:normAutofit/>
          </a:bodyPr>
          <a:lstStyle/>
          <a:p>
            <a:pPr algn="just">
              <a:buNone/>
            </a:pPr>
            <a:r>
              <a:rPr lang="ar-SA" dirty="0"/>
              <a:t>1) </a:t>
            </a:r>
            <a:r>
              <a:rPr lang="ar-SA" dirty="0">
                <a:solidFill>
                  <a:srgbClr val="0070C0"/>
                </a:solidFill>
              </a:rPr>
              <a:t>المكون </a:t>
            </a:r>
            <a:r>
              <a:rPr lang="ar-SA" dirty="0" err="1">
                <a:solidFill>
                  <a:srgbClr val="0070C0"/>
                </a:solidFill>
              </a:rPr>
              <a:t>الانفعالي </a:t>
            </a:r>
            <a:r>
              <a:rPr lang="ar-SA" dirty="0">
                <a:solidFill>
                  <a:srgbClr val="0070C0"/>
                </a:solidFill>
              </a:rPr>
              <a:t>(العاطفي): </a:t>
            </a:r>
            <a:r>
              <a:rPr lang="ar-SA" dirty="0"/>
              <a:t>وهذا المكون يتصل بمشاعر الحب والكراهية التي يوجهها الفرد نحو موضوع الاتجاه، فإذا احب موضوعاً اتجه إليه وإذا نفر من موضوع اتجه عنه.</a:t>
            </a:r>
          </a:p>
          <a:p>
            <a:pPr algn="just">
              <a:buNone/>
            </a:pPr>
            <a:r>
              <a:rPr lang="ar-SA" dirty="0"/>
              <a:t>2) </a:t>
            </a:r>
            <a:r>
              <a:rPr lang="ar-SA" dirty="0">
                <a:solidFill>
                  <a:srgbClr val="0070C0"/>
                </a:solidFill>
              </a:rPr>
              <a:t>المكون </a:t>
            </a:r>
            <a:r>
              <a:rPr lang="ar-SA" dirty="0" err="1">
                <a:solidFill>
                  <a:srgbClr val="0070C0"/>
                </a:solidFill>
              </a:rPr>
              <a:t>العقلي </a:t>
            </a:r>
            <a:r>
              <a:rPr lang="ar-SA" dirty="0">
                <a:solidFill>
                  <a:srgbClr val="0070C0"/>
                </a:solidFill>
              </a:rPr>
              <a:t>(المعرفي): </a:t>
            </a:r>
            <a:r>
              <a:rPr lang="ar-SA" dirty="0"/>
              <a:t>هذا المكون هو الذي يمثل القاعدة المعلوماتية الموجودة لدى الفرد عن موضوع الاتجاه، فإذا كان الاتجاه في جوهره تفضيل موضوع على آخر، فإن عملية التفضيل هذه لا بد وأن تستند على جوانب معرفية أو عقلية مثل التمييز والفهم والاستدلال.</a:t>
            </a:r>
          </a:p>
          <a:p>
            <a:pPr algn="just">
              <a:buNone/>
            </a:pPr>
            <a:r>
              <a:rPr lang="ar-SA" dirty="0"/>
              <a:t>3) </a:t>
            </a:r>
            <a:r>
              <a:rPr lang="ar-SA" dirty="0">
                <a:solidFill>
                  <a:srgbClr val="0070C0"/>
                </a:solidFill>
              </a:rPr>
              <a:t>المكون </a:t>
            </a:r>
            <a:r>
              <a:rPr lang="ar-SA" dirty="0" err="1">
                <a:solidFill>
                  <a:srgbClr val="0070C0"/>
                </a:solidFill>
              </a:rPr>
              <a:t>الأدائي </a:t>
            </a:r>
            <a:r>
              <a:rPr lang="ar-SA" dirty="0">
                <a:solidFill>
                  <a:srgbClr val="0070C0"/>
                </a:solidFill>
              </a:rPr>
              <a:t>(النزوعي): </a:t>
            </a:r>
            <a:r>
              <a:rPr lang="ar-SA" dirty="0"/>
              <a:t>الاتجاهات فهي موجهات لسلوك الفرد فهي إما تدفعه إلى التصرف على نحو إيجابي نحو موضوع ما أو إلى التصرف على نحو سلبي.</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C00000"/>
                </a:solidFill>
              </a:rPr>
              <a:t>أساليب قياس الاتجاهات</a:t>
            </a:r>
          </a:p>
        </p:txBody>
      </p:sp>
      <p:sp>
        <p:nvSpPr>
          <p:cNvPr id="3" name="عنصر نائب للمحتوى 2"/>
          <p:cNvSpPr>
            <a:spLocks noGrp="1"/>
          </p:cNvSpPr>
          <p:nvPr>
            <p:ph idx="1"/>
          </p:nvPr>
        </p:nvSpPr>
        <p:spPr>
          <a:xfrm>
            <a:off x="251520" y="2249424"/>
            <a:ext cx="8640960" cy="4325112"/>
          </a:xfrm>
        </p:spPr>
        <p:txBody>
          <a:bodyPr>
            <a:normAutofit fontScale="92500"/>
          </a:bodyPr>
          <a:lstStyle/>
          <a:p>
            <a:pPr algn="just"/>
            <a:r>
              <a:rPr lang="ar-SA" dirty="0"/>
              <a:t>هناك العديد من الأساليب التي يمكن من خلالها التعرف على اتجاهات </a:t>
            </a:r>
            <a:r>
              <a:rPr lang="ar-SA" dirty="0" err="1"/>
              <a:t>الأفراد.</a:t>
            </a:r>
            <a:r>
              <a:rPr lang="ar-SA" dirty="0"/>
              <a:t> منها الملاحظة المباشرة لكيفية تصرف الفرد حيال اشياء </a:t>
            </a:r>
            <a:r>
              <a:rPr lang="ar-SA" dirty="0" err="1"/>
              <a:t>معينة.</a:t>
            </a:r>
            <a:r>
              <a:rPr lang="ar-SA" dirty="0"/>
              <a:t> أي ما الذي يفعله الفرد أو ما الذي يقوله في المواقف التي يكون فيها الشخص موضوع الاتجاه </a:t>
            </a:r>
            <a:r>
              <a:rPr lang="ar-SA" dirty="0" err="1"/>
              <a:t>حاضراً، </a:t>
            </a:r>
            <a:r>
              <a:rPr lang="ar-SA" dirty="0"/>
              <a:t>(فمثلا الترحيب أو التجاهل من أساليب القياس السلوكي للاتجاهات</a:t>
            </a:r>
            <a:r>
              <a:rPr lang="ar-SA" dirty="0" err="1"/>
              <a:t>).</a:t>
            </a:r>
            <a:r>
              <a:rPr lang="ar-SA" dirty="0"/>
              <a:t> </a:t>
            </a:r>
          </a:p>
          <a:p>
            <a:pPr algn="just"/>
            <a:r>
              <a:rPr lang="ar-SA" dirty="0"/>
              <a:t>ومن الصعوبة الاعتماد على الملاحظة المباشرة لأن ذلك يكلف الوقت والجهد.</a:t>
            </a:r>
          </a:p>
          <a:p>
            <a:pPr algn="just"/>
            <a:r>
              <a:rPr lang="ar-SA" dirty="0"/>
              <a:t>ومن أكثر الوسائل انتشاراً في قياس الاتجاهات ما يسمى </a:t>
            </a:r>
            <a:r>
              <a:rPr lang="ar-SA" dirty="0">
                <a:solidFill>
                  <a:srgbClr val="C00000"/>
                </a:solidFill>
              </a:rPr>
              <a:t>مقياس التقدير الذاتي </a:t>
            </a:r>
            <a:r>
              <a:rPr lang="ar-SA" dirty="0"/>
              <a:t>وهي عبارة عن مجموعة من العبارات تتصل بموضوع الاتجاه، حيث تتضمن مواقف سلبية أو إيجابية نحو موضوع </a:t>
            </a:r>
            <a:r>
              <a:rPr lang="ar-SA" dirty="0" err="1"/>
              <a:t>الاتجاه.</a:t>
            </a:r>
            <a:r>
              <a:rPr lang="ar-SA" dirty="0"/>
              <a:t> وقد يكون موضوع الاتجاه شخصاً أو فكرة أو مؤسسة أو ذات الفرد نفسه.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066800"/>
          </a:xfrm>
        </p:spPr>
        <p:txBody>
          <a:bodyPr>
            <a:normAutofit/>
          </a:bodyPr>
          <a:lstStyle/>
          <a:p>
            <a:pPr algn="ctr"/>
            <a:r>
              <a:rPr lang="ar-SA" dirty="0">
                <a:solidFill>
                  <a:srgbClr val="C00000"/>
                </a:solidFill>
              </a:rPr>
              <a:t>قياس الاتجاهات بأسلوب التقدير الذاتي</a:t>
            </a:r>
          </a:p>
        </p:txBody>
      </p:sp>
      <p:sp>
        <p:nvSpPr>
          <p:cNvPr id="3" name="عنصر نائب للمحتوى 2"/>
          <p:cNvSpPr>
            <a:spLocks noGrp="1"/>
          </p:cNvSpPr>
          <p:nvPr>
            <p:ph idx="1"/>
          </p:nvPr>
        </p:nvSpPr>
        <p:spPr>
          <a:xfrm>
            <a:off x="0" y="1340768"/>
            <a:ext cx="9144000" cy="5233768"/>
          </a:xfrm>
        </p:spPr>
        <p:txBody>
          <a:bodyPr>
            <a:normAutofit/>
          </a:bodyPr>
          <a:lstStyle/>
          <a:p>
            <a:pPr algn="just">
              <a:buNone/>
            </a:pPr>
            <a:r>
              <a:rPr lang="ar-SA" b="1" dirty="0"/>
              <a:t>1) </a:t>
            </a:r>
            <a:r>
              <a:rPr lang="ar-SA" b="1" dirty="0">
                <a:solidFill>
                  <a:srgbClr val="0070C0"/>
                </a:solidFill>
              </a:rPr>
              <a:t>مقياس </a:t>
            </a:r>
            <a:r>
              <a:rPr lang="ar-SA" b="1" dirty="0" err="1">
                <a:solidFill>
                  <a:srgbClr val="0070C0"/>
                </a:solidFill>
              </a:rPr>
              <a:t>بوجاردوس</a:t>
            </a:r>
            <a:r>
              <a:rPr lang="ar-SA" b="1" dirty="0">
                <a:solidFill>
                  <a:srgbClr val="0070C0"/>
                </a:solidFill>
              </a:rPr>
              <a:t>: </a:t>
            </a:r>
            <a:r>
              <a:rPr lang="ar-SA" dirty="0"/>
              <a:t>يقيس الاتجاه عن طريق تحديد </a:t>
            </a:r>
            <a:r>
              <a:rPr lang="ar-SA" u="sng" dirty="0"/>
              <a:t>المسافة الاجتماعية </a:t>
            </a:r>
            <a:r>
              <a:rPr lang="ar-SA" dirty="0"/>
              <a:t>التي يود المفحوص أن يحتفظ فيها بينه وبين أفراد الجنسية التي يسأل عنها المقياس.</a:t>
            </a:r>
          </a:p>
          <a:p>
            <a:pPr algn="just">
              <a:buNone/>
            </a:pPr>
            <a:r>
              <a:rPr lang="ar-SA" b="1" dirty="0"/>
              <a:t>2) </a:t>
            </a:r>
            <a:r>
              <a:rPr lang="ar-SA" b="1" dirty="0">
                <a:solidFill>
                  <a:srgbClr val="0070C0"/>
                </a:solidFill>
              </a:rPr>
              <a:t>مقياس </a:t>
            </a:r>
            <a:r>
              <a:rPr lang="ar-SA" b="1" dirty="0" err="1">
                <a:solidFill>
                  <a:srgbClr val="0070C0"/>
                </a:solidFill>
              </a:rPr>
              <a:t>ثرستون</a:t>
            </a:r>
            <a:r>
              <a:rPr lang="ar-SA" b="1" dirty="0">
                <a:solidFill>
                  <a:srgbClr val="0070C0"/>
                </a:solidFill>
              </a:rPr>
              <a:t>: </a:t>
            </a:r>
            <a:r>
              <a:rPr lang="ar-SA" dirty="0" err="1"/>
              <a:t>يشتمل</a:t>
            </a:r>
            <a:r>
              <a:rPr lang="ar-SA" dirty="0"/>
              <a:t> هذا المقياس على عدد من العبارات تصف الاتجاه نحو موضوع معين من أقصى الإيجابية إلى أقصى السلبية.</a:t>
            </a:r>
          </a:p>
          <a:p>
            <a:pPr algn="just">
              <a:buNone/>
            </a:pPr>
            <a:r>
              <a:rPr lang="ar-SA" b="1" dirty="0"/>
              <a:t>3) </a:t>
            </a:r>
            <a:r>
              <a:rPr lang="ar-SA" b="1" dirty="0" smtClean="0">
                <a:solidFill>
                  <a:srgbClr val="0070C0"/>
                </a:solidFill>
              </a:rPr>
              <a:t>مقايس </a:t>
            </a:r>
            <a:r>
              <a:rPr lang="ar-SA" b="1" dirty="0" err="1">
                <a:solidFill>
                  <a:srgbClr val="0070C0"/>
                </a:solidFill>
              </a:rPr>
              <a:t>ليكرت</a:t>
            </a:r>
            <a:r>
              <a:rPr lang="ar-SA" b="1" dirty="0">
                <a:solidFill>
                  <a:srgbClr val="0070C0"/>
                </a:solidFill>
              </a:rPr>
              <a:t>: </a:t>
            </a:r>
            <a:r>
              <a:rPr lang="ar-SA" dirty="0"/>
              <a:t>يقوم هذا المقياس على بناء عدد من العبارات بعضها سالب وبعضها موجب عن أحد موضوعات الاتجاه، ويطلب من المفحوص أن يحدد موقفه تجاه هذه العبارات على مقياس متدرج من خمس أو تسع نقاط تتراوح بين الموافقة المطلقة والرفض المطلق.</a:t>
            </a:r>
          </a:p>
          <a:p>
            <a:pPr algn="just">
              <a:buNone/>
            </a:pPr>
            <a:r>
              <a:rPr lang="ar-SA" b="1" dirty="0" smtClean="0"/>
              <a:t>4) </a:t>
            </a:r>
            <a:r>
              <a:rPr lang="ar-SA" b="1" dirty="0">
                <a:solidFill>
                  <a:srgbClr val="0070C0"/>
                </a:solidFill>
              </a:rPr>
              <a:t>مقاييس الجمود الفكري </a:t>
            </a:r>
            <a:r>
              <a:rPr lang="ar-SA" dirty="0"/>
              <a:t>تهتم بدراسة الانغلاق العقلي.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C00000"/>
                </a:solidFill>
              </a:rPr>
              <a:t>القيم</a:t>
            </a:r>
          </a:p>
        </p:txBody>
      </p:sp>
      <p:sp>
        <p:nvSpPr>
          <p:cNvPr id="3" name="عنصر نائب للمحتوى 2"/>
          <p:cNvSpPr>
            <a:spLocks noGrp="1"/>
          </p:cNvSpPr>
          <p:nvPr>
            <p:ph idx="1"/>
          </p:nvPr>
        </p:nvSpPr>
        <p:spPr/>
        <p:txBody>
          <a:bodyPr>
            <a:normAutofit/>
          </a:bodyPr>
          <a:lstStyle/>
          <a:p>
            <a:pPr algn="just"/>
            <a:r>
              <a:rPr lang="ar-SA" dirty="0"/>
              <a:t>القيم: </a:t>
            </a:r>
            <a:r>
              <a:rPr lang="ar-SA" dirty="0">
                <a:solidFill>
                  <a:srgbClr val="0070C0"/>
                </a:solidFill>
              </a:rPr>
              <a:t>هي مفاهيم مجردة أو ضمنية تعبر عن التفضيل والامتياز ترتبط بالأشخاص والأشياء والمعاني.</a:t>
            </a:r>
          </a:p>
          <a:p>
            <a:pPr algn="just"/>
            <a:r>
              <a:rPr lang="ar-SA" dirty="0"/>
              <a:t>ويتعلم الفرد القيم ويكتسبها تدريجياً أثناء عملية </a:t>
            </a:r>
            <a:r>
              <a:rPr lang="ar-SA" u="sng" dirty="0">
                <a:solidFill>
                  <a:srgbClr val="C00000"/>
                </a:solidFill>
              </a:rPr>
              <a:t>التطبيع الاجتماعي</a:t>
            </a:r>
            <a:r>
              <a:rPr lang="ar-SA" dirty="0"/>
              <a:t>، ويضيفها إلى إطاره المرجعي للسلوك، </a:t>
            </a:r>
            <a:r>
              <a:rPr lang="ar-SA" u="sng" dirty="0"/>
              <a:t>والقيم من أهم المؤثرات على سلوك الأفراد وعلى شخصياتهم.</a:t>
            </a:r>
          </a:p>
          <a:p>
            <a:pPr algn="just"/>
            <a:r>
              <a:rPr lang="ar-SA" dirty="0"/>
              <a:t>أول من وجه الاهتمام بدراسة القيم هو المفكر الألماني </a:t>
            </a:r>
            <a:r>
              <a:rPr lang="ar-SA" dirty="0" err="1">
                <a:solidFill>
                  <a:srgbClr val="C00000"/>
                </a:solidFill>
              </a:rPr>
              <a:t>سبرانجر</a:t>
            </a:r>
            <a:r>
              <a:rPr lang="ar-SA" dirty="0" err="1"/>
              <a:t>.</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C00000"/>
                </a:solidFill>
              </a:rPr>
              <a:t>نموذج </a:t>
            </a:r>
            <a:r>
              <a:rPr lang="ar-SA" dirty="0" err="1" smtClean="0">
                <a:solidFill>
                  <a:srgbClr val="C00000"/>
                </a:solidFill>
              </a:rPr>
              <a:t>سبرانجر</a:t>
            </a:r>
            <a:r>
              <a:rPr lang="ar-SA" dirty="0" smtClean="0">
                <a:solidFill>
                  <a:srgbClr val="C00000"/>
                </a:solidFill>
              </a:rPr>
              <a:t> (النماذج البشرية)</a:t>
            </a:r>
            <a:endParaRPr lang="ar-SA" dirty="0">
              <a:solidFill>
                <a:srgbClr val="C00000"/>
              </a:solidFill>
            </a:endParaRPr>
          </a:p>
        </p:txBody>
      </p:sp>
      <p:sp>
        <p:nvSpPr>
          <p:cNvPr id="3" name="عنصر نائب للمحتوى 2"/>
          <p:cNvSpPr>
            <a:spLocks noGrp="1"/>
          </p:cNvSpPr>
          <p:nvPr>
            <p:ph idx="1"/>
          </p:nvPr>
        </p:nvSpPr>
        <p:spPr/>
        <p:txBody>
          <a:bodyPr/>
          <a:lstStyle/>
          <a:p>
            <a:r>
              <a:rPr lang="ar-SA" dirty="0" err="1" smtClean="0">
                <a:solidFill>
                  <a:srgbClr val="002060"/>
                </a:solidFill>
              </a:rPr>
              <a:t>النظري:</a:t>
            </a:r>
            <a:r>
              <a:rPr lang="ar-SA" dirty="0" err="1" smtClean="0"/>
              <a:t>له</a:t>
            </a:r>
            <a:r>
              <a:rPr lang="ar-SA" dirty="0" smtClean="0"/>
              <a:t> اهتمامات نظرية، وهمه الاول اكتشاف الحقائق.</a:t>
            </a:r>
          </a:p>
          <a:p>
            <a:r>
              <a:rPr lang="ar-SA" dirty="0" smtClean="0">
                <a:solidFill>
                  <a:srgbClr val="002060"/>
                </a:solidFill>
              </a:rPr>
              <a:t>الاقتصادي: </a:t>
            </a:r>
            <a:r>
              <a:rPr lang="ar-SA" dirty="0" smtClean="0"/>
              <a:t>ذو طبيعة عملية ويهتم بما هو مفيد او له مردود مادي.</a:t>
            </a:r>
          </a:p>
          <a:p>
            <a:r>
              <a:rPr lang="ar-SA" dirty="0"/>
              <a:t> </a:t>
            </a:r>
            <a:r>
              <a:rPr lang="ar-SA" dirty="0" err="1" smtClean="0">
                <a:solidFill>
                  <a:srgbClr val="002060"/>
                </a:solidFill>
              </a:rPr>
              <a:t>الجمالي:</a:t>
            </a:r>
            <a:r>
              <a:rPr lang="ar-SA" dirty="0" err="1" smtClean="0"/>
              <a:t>يهتم</a:t>
            </a:r>
            <a:r>
              <a:rPr lang="ar-SA" dirty="0" smtClean="0"/>
              <a:t> بالأمور الجمالية ويلاحظ الانسجام الموجود بالعالم ويحكم على الاشياء من تناسقها.</a:t>
            </a:r>
          </a:p>
          <a:p>
            <a:r>
              <a:rPr lang="ar-SA" dirty="0"/>
              <a:t> </a:t>
            </a:r>
            <a:r>
              <a:rPr lang="ar-SA" dirty="0" smtClean="0">
                <a:solidFill>
                  <a:srgbClr val="002060"/>
                </a:solidFill>
              </a:rPr>
              <a:t>الاجتماعي: </a:t>
            </a:r>
            <a:r>
              <a:rPr lang="ar-SA" dirty="0" smtClean="0"/>
              <a:t>يقدر الناس ويحبهم ويظهر الايثار في سلوكه معهم.</a:t>
            </a:r>
          </a:p>
          <a:p>
            <a:r>
              <a:rPr lang="ar-SA" dirty="0"/>
              <a:t> </a:t>
            </a:r>
            <a:r>
              <a:rPr lang="ar-SA" dirty="0" smtClean="0">
                <a:solidFill>
                  <a:srgbClr val="002060"/>
                </a:solidFill>
              </a:rPr>
              <a:t>السياسي: </a:t>
            </a:r>
            <a:r>
              <a:rPr lang="ar-SA" dirty="0" smtClean="0"/>
              <a:t>يبحث عن القوه والنفوذ والشهرة.</a:t>
            </a:r>
          </a:p>
          <a:p>
            <a:r>
              <a:rPr lang="ar-SA" dirty="0"/>
              <a:t> </a:t>
            </a:r>
            <a:r>
              <a:rPr lang="ar-SA" dirty="0" smtClean="0">
                <a:solidFill>
                  <a:srgbClr val="002060"/>
                </a:solidFill>
              </a:rPr>
              <a:t>الديني: </a:t>
            </a:r>
            <a:r>
              <a:rPr lang="ar-SA" dirty="0" smtClean="0"/>
              <a:t>يهتم بما في الكون من دلائل العناية الالهية.</a:t>
            </a:r>
            <a:endParaRPr lang="ar-SA" dirty="0"/>
          </a:p>
        </p:txBody>
      </p:sp>
    </p:spTree>
    <p:extLst>
      <p:ext uri="{BB962C8B-B14F-4D97-AF65-F5344CB8AC3E}">
        <p14:creationId xmlns:p14="http://schemas.microsoft.com/office/powerpoint/2010/main" val="845804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692696"/>
            <a:ext cx="8229600" cy="1066800"/>
          </a:xfrm>
        </p:spPr>
        <p:txBody>
          <a:bodyPr/>
          <a:lstStyle/>
          <a:p>
            <a:pPr algn="ctr"/>
            <a:r>
              <a:rPr lang="ar-SA" dirty="0">
                <a:solidFill>
                  <a:srgbClr val="C00000"/>
                </a:solidFill>
              </a:rPr>
              <a:t>أهم الاختبارات التي تقيس القيم</a:t>
            </a:r>
          </a:p>
        </p:txBody>
      </p:sp>
      <p:sp>
        <p:nvSpPr>
          <p:cNvPr id="3" name="عنصر نائب للمحتوى 2"/>
          <p:cNvSpPr>
            <a:spLocks noGrp="1"/>
          </p:cNvSpPr>
          <p:nvPr>
            <p:ph idx="1"/>
          </p:nvPr>
        </p:nvSpPr>
        <p:spPr>
          <a:xfrm>
            <a:off x="179512" y="1772816"/>
            <a:ext cx="8784976" cy="4801720"/>
          </a:xfrm>
        </p:spPr>
        <p:txBody>
          <a:bodyPr>
            <a:normAutofit/>
          </a:bodyPr>
          <a:lstStyle/>
          <a:p>
            <a:pPr marL="624078" indent="-514350" algn="just">
              <a:buAutoNum type="arabicParenR"/>
            </a:pPr>
            <a:r>
              <a:rPr lang="ar-SA" b="1" dirty="0" smtClean="0">
                <a:solidFill>
                  <a:srgbClr val="0070C0"/>
                </a:solidFill>
              </a:rPr>
              <a:t>اختبار </a:t>
            </a:r>
            <a:r>
              <a:rPr lang="ar-SA" b="1" dirty="0">
                <a:solidFill>
                  <a:srgbClr val="0070C0"/>
                </a:solidFill>
              </a:rPr>
              <a:t>ألبورت – فرنون – </a:t>
            </a:r>
            <a:r>
              <a:rPr lang="ar-SA" b="1" dirty="0" err="1">
                <a:solidFill>
                  <a:srgbClr val="0070C0"/>
                </a:solidFill>
              </a:rPr>
              <a:t>لندزي</a:t>
            </a:r>
            <a:r>
              <a:rPr lang="ar-SA" b="1" dirty="0">
                <a:solidFill>
                  <a:srgbClr val="0070C0"/>
                </a:solidFill>
              </a:rPr>
              <a:t>: </a:t>
            </a:r>
            <a:r>
              <a:rPr lang="ar-SA" b="1" dirty="0"/>
              <a:t>يقيس </a:t>
            </a:r>
            <a:r>
              <a:rPr lang="ar-SA" dirty="0"/>
              <a:t>القيم على أساس طرح أسئلة تمثل اختيارين أو أربعة اختيارات يتبين منها على أي قيمة يميل المفحوص ”النظرية، أو الاقتصادية، أو الاجتماعية، أو الجمالية، أو السياسية أو الدينية</a:t>
            </a:r>
            <a:r>
              <a:rPr lang="ar-SA" dirty="0" smtClean="0"/>
              <a:t>“</a:t>
            </a:r>
          </a:p>
          <a:p>
            <a:pPr marL="624078" indent="-514350" algn="just">
              <a:buAutoNum type="arabicParenR"/>
            </a:pPr>
            <a:r>
              <a:rPr lang="ar-SA" dirty="0">
                <a:solidFill>
                  <a:srgbClr val="0070C0"/>
                </a:solidFill>
              </a:rPr>
              <a:t> </a:t>
            </a:r>
            <a:r>
              <a:rPr lang="ar-SA" b="1" dirty="0">
                <a:solidFill>
                  <a:srgbClr val="0070C0"/>
                </a:solidFill>
              </a:rPr>
              <a:t>اختبار القيم الشخصية لسكوت: </a:t>
            </a:r>
            <a:r>
              <a:rPr lang="ar-SA" dirty="0"/>
              <a:t>يقيس القيم الشخصية من جوانبها المختلفة مثل العقلانية والعطف والمهارات الاجتماعية والولاء والإنجاز الأكاديمي والأمانة والتدين.</a:t>
            </a:r>
          </a:p>
          <a:p>
            <a:pPr marL="624078" indent="-514350" algn="just">
              <a:buAutoNum type="arabicParenR"/>
            </a:pP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48680"/>
            <a:ext cx="8229600" cy="1066800"/>
          </a:xfrm>
        </p:spPr>
        <p:txBody>
          <a:bodyPr/>
          <a:lstStyle/>
          <a:p>
            <a:pPr algn="ctr"/>
            <a:r>
              <a:rPr lang="ar-SA" dirty="0">
                <a:solidFill>
                  <a:srgbClr val="C00000"/>
                </a:solidFill>
              </a:rPr>
              <a:t>قياس الميول والاهتمامات </a:t>
            </a:r>
          </a:p>
        </p:txBody>
      </p:sp>
      <p:sp>
        <p:nvSpPr>
          <p:cNvPr id="3" name="عنصر نائب للمحتوى 2"/>
          <p:cNvSpPr>
            <a:spLocks noGrp="1"/>
          </p:cNvSpPr>
          <p:nvPr>
            <p:ph idx="1"/>
          </p:nvPr>
        </p:nvSpPr>
        <p:spPr>
          <a:xfrm>
            <a:off x="251520" y="1628800"/>
            <a:ext cx="8568952" cy="4945736"/>
          </a:xfrm>
        </p:spPr>
        <p:txBody>
          <a:bodyPr>
            <a:normAutofit fontScale="92500"/>
          </a:bodyPr>
          <a:lstStyle/>
          <a:p>
            <a:pPr algn="just"/>
            <a:r>
              <a:rPr lang="ar-SA" dirty="0">
                <a:solidFill>
                  <a:srgbClr val="0070C0"/>
                </a:solidFill>
              </a:rPr>
              <a:t>الميل هو شعور بالتفضيل </a:t>
            </a:r>
            <a:r>
              <a:rPr lang="ar-SA" dirty="0" err="1">
                <a:solidFill>
                  <a:srgbClr val="0070C0"/>
                </a:solidFill>
              </a:rPr>
              <a:t>لمناشط</a:t>
            </a:r>
            <a:r>
              <a:rPr lang="ar-SA" dirty="0">
                <a:solidFill>
                  <a:srgbClr val="0070C0"/>
                </a:solidFill>
              </a:rPr>
              <a:t> أو أشياء أو أفكار معينة، يتجه إليها الفرد.</a:t>
            </a:r>
          </a:p>
          <a:p>
            <a:pPr algn="just"/>
            <a:r>
              <a:rPr lang="ar-SA" dirty="0"/>
              <a:t>تقوم اختبارات الميول على عدد من الأسئلة تتناول </a:t>
            </a:r>
            <a:r>
              <a:rPr lang="ar-SA" dirty="0" err="1"/>
              <a:t>المناشط</a:t>
            </a:r>
            <a:r>
              <a:rPr lang="ar-SA" dirty="0"/>
              <a:t> واهتمامات الناس وأنماطهم وأوصافهم، ويطلب من المفحوص أن يبين تفضيله لها من عدمه.</a:t>
            </a:r>
          </a:p>
          <a:p>
            <a:pPr algn="just"/>
            <a:r>
              <a:rPr lang="ar-SA" dirty="0"/>
              <a:t>يتصل قياس الميول بالشخصية اتصالاً وثيقاُ لان الميول أمور مكتسبة وتعبير عن حاجات الفرد وعن سمات شخصيته.</a:t>
            </a:r>
          </a:p>
          <a:p>
            <a:pPr algn="just"/>
            <a:r>
              <a:rPr lang="ar-SA" dirty="0"/>
              <a:t>العلاقة بين الميل المهني والشخصية باختصار من خلال نظرية </a:t>
            </a:r>
            <a:r>
              <a:rPr lang="ar-SA" dirty="0" err="1"/>
              <a:t>هولاند</a:t>
            </a:r>
            <a:r>
              <a:rPr lang="ar-SA" dirty="0"/>
              <a:t> الشهيرة.</a:t>
            </a:r>
          </a:p>
          <a:p>
            <a:pPr algn="just"/>
            <a:r>
              <a:rPr lang="ar-SA" dirty="0"/>
              <a:t>تدور نظرية </a:t>
            </a:r>
            <a:r>
              <a:rPr lang="ar-SA" dirty="0" err="1"/>
              <a:t>هولاند</a:t>
            </a:r>
            <a:r>
              <a:rPr lang="ar-SA" dirty="0"/>
              <a:t> حول أنماط ستة للشخصية هي: الواقعي والتحليلي والفنان والاجتماعية والتجاري والتقليدي، وكل شخص يتصف بواحد من هذه الانماط </a:t>
            </a:r>
            <a:r>
              <a:rPr lang="ar-SA" dirty="0" err="1"/>
              <a:t>الستة.</a:t>
            </a:r>
            <a:r>
              <a:rPr lang="ar-SA" dirty="0"/>
              <a:t> أنماط الشخصية هذه هي بعينها أنماط البيئة، ويكون التطابق تاماً إذا عاش الشخص في نمط بيئة يوافق نمط شخصيته.</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174</TotalTime>
  <Words>1154</Words>
  <Application>Microsoft Office PowerPoint</Application>
  <PresentationFormat>عرض على الشاشة (3:4)‏</PresentationFormat>
  <Paragraphs>57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حضري</vt:lpstr>
      <vt:lpstr>قياس الاتجاهات والقيم والميول</vt:lpstr>
      <vt:lpstr>قياس الاتجاهات (القبول –الرفض)</vt:lpstr>
      <vt:lpstr>مكونات الاتجاه</vt:lpstr>
      <vt:lpstr>أساليب قياس الاتجاهات</vt:lpstr>
      <vt:lpstr>قياس الاتجاهات بأسلوب التقدير الذاتي</vt:lpstr>
      <vt:lpstr>القيم</vt:lpstr>
      <vt:lpstr>نموذج سبرانجر (النماذج البشرية)</vt:lpstr>
      <vt:lpstr>أهم الاختبارات التي تقيس القيم</vt:lpstr>
      <vt:lpstr>قياس الميول والاهتمامات </vt:lpstr>
      <vt:lpstr>انماط الشخصية لدى هولاند</vt:lpstr>
      <vt:lpstr>عرض تقديمي في PowerPoint</vt:lpstr>
      <vt:lpstr>عرض تقديمي في PowerPoint</vt:lpstr>
      <vt:lpstr>أهم اختبارات الميول المهنية</vt:lpstr>
      <vt:lpstr>أهم اختبارات الميول المهنية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قياس الاتجاهات والقيم والميول</dc:title>
  <dc:creator>shr</dc:creator>
  <cp:lastModifiedBy>majdah</cp:lastModifiedBy>
  <cp:revision>19</cp:revision>
  <dcterms:created xsi:type="dcterms:W3CDTF">2018-11-10T18:06:43Z</dcterms:created>
  <dcterms:modified xsi:type="dcterms:W3CDTF">2019-04-01T04:55:17Z</dcterms:modified>
</cp:coreProperties>
</file>