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6" r:id="rId3"/>
    <p:sldId id="258" r:id="rId4"/>
    <p:sldId id="259" r:id="rId5"/>
    <p:sldId id="260" r:id="rId6"/>
    <p:sldId id="261" r:id="rId7"/>
    <p:sldId id="262" r:id="rId8"/>
    <p:sldId id="263" r:id="rId9"/>
    <p:sldId id="264" r:id="rId10"/>
    <p:sldId id="265" r:id="rId11"/>
    <p:sldId id="267" r:id="rId12"/>
    <p:sldId id="268" r:id="rId13"/>
    <p:sldId id="269" r:id="rId14"/>
    <p:sldId id="270"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7" d="100"/>
          <a:sy n="87" d="100"/>
        </p:scale>
        <p:origin x="106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263E210-EB23-47BF-95CA-DABB6B131868}" type="datetimeFigureOut">
              <a:rPr lang="ar-SA" smtClean="0"/>
              <a:pPr/>
              <a:t>04/04/1441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65BF51-1630-4EDA-9BE1-50ACA5B4C7F5}" type="slidenum">
              <a:rPr lang="ar-SA" smtClean="0"/>
              <a:pPr/>
              <a:t>‹#›</a:t>
            </a:fld>
            <a:endParaRPr lang="ar-SA"/>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8043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63E210-EB23-47BF-95CA-DABB6B131868}" type="datetimeFigureOut">
              <a:rPr lang="ar-SA" smtClean="0"/>
              <a:pPr/>
              <a:t>04/04/1441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65BF51-1630-4EDA-9BE1-50ACA5B4C7F5}" type="slidenum">
              <a:rPr lang="ar-SA" smtClean="0"/>
              <a:pPr/>
              <a:t>‹#›</a:t>
            </a:fld>
            <a:endParaRPr lang="ar-SA"/>
          </a:p>
        </p:txBody>
      </p:sp>
    </p:spTree>
    <p:extLst>
      <p:ext uri="{BB962C8B-B14F-4D97-AF65-F5344CB8AC3E}">
        <p14:creationId xmlns:p14="http://schemas.microsoft.com/office/powerpoint/2010/main" val="145022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63E210-EB23-47BF-95CA-DABB6B131868}" type="datetimeFigureOut">
              <a:rPr lang="ar-SA" smtClean="0"/>
              <a:pPr/>
              <a:t>04/04/1441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65BF51-1630-4EDA-9BE1-50ACA5B4C7F5}" type="slidenum">
              <a:rPr lang="ar-SA" smtClean="0"/>
              <a:pPr/>
              <a:t>‹#›</a:t>
            </a:fld>
            <a:endParaRPr lang="ar-SA"/>
          </a:p>
        </p:txBody>
      </p:sp>
    </p:spTree>
    <p:extLst>
      <p:ext uri="{BB962C8B-B14F-4D97-AF65-F5344CB8AC3E}">
        <p14:creationId xmlns:p14="http://schemas.microsoft.com/office/powerpoint/2010/main" val="4167866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63E210-EB23-47BF-95CA-DABB6B131868}" type="datetimeFigureOut">
              <a:rPr lang="ar-SA" smtClean="0"/>
              <a:pPr/>
              <a:t>04/04/1441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65BF51-1630-4EDA-9BE1-50ACA5B4C7F5}" type="slidenum">
              <a:rPr lang="ar-SA" smtClean="0"/>
              <a:pPr/>
              <a:t>‹#›</a:t>
            </a:fld>
            <a:endParaRPr lang="ar-SA"/>
          </a:p>
        </p:txBody>
      </p:sp>
    </p:spTree>
    <p:extLst>
      <p:ext uri="{BB962C8B-B14F-4D97-AF65-F5344CB8AC3E}">
        <p14:creationId xmlns:p14="http://schemas.microsoft.com/office/powerpoint/2010/main" val="2459781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63E210-EB23-47BF-95CA-DABB6B131868}" type="datetimeFigureOut">
              <a:rPr lang="ar-SA" smtClean="0"/>
              <a:pPr/>
              <a:t>04/04/1441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65BF51-1630-4EDA-9BE1-50ACA5B4C7F5}" type="slidenum">
              <a:rPr lang="ar-SA" smtClean="0"/>
              <a:pPr/>
              <a:t>‹#›</a:t>
            </a:fld>
            <a:endParaRPr lang="ar-SA"/>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9109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263E210-EB23-47BF-95CA-DABB6B131868}" type="datetimeFigureOut">
              <a:rPr lang="ar-SA" smtClean="0"/>
              <a:pPr/>
              <a:t>04/04/1441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F65BF51-1630-4EDA-9BE1-50ACA5B4C7F5}" type="slidenum">
              <a:rPr lang="ar-SA" smtClean="0"/>
              <a:pPr/>
              <a:t>‹#›</a:t>
            </a:fld>
            <a:endParaRPr lang="ar-SA"/>
          </a:p>
        </p:txBody>
      </p:sp>
    </p:spTree>
    <p:extLst>
      <p:ext uri="{BB962C8B-B14F-4D97-AF65-F5344CB8AC3E}">
        <p14:creationId xmlns:p14="http://schemas.microsoft.com/office/powerpoint/2010/main" val="2048601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3E210-EB23-47BF-95CA-DABB6B131868}" type="datetimeFigureOut">
              <a:rPr lang="ar-SA" smtClean="0"/>
              <a:pPr/>
              <a:t>04/04/1441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F65BF51-1630-4EDA-9BE1-50ACA5B4C7F5}" type="slidenum">
              <a:rPr lang="ar-SA" smtClean="0"/>
              <a:pPr/>
              <a:t>‹#›</a:t>
            </a:fld>
            <a:endParaRPr lang="ar-SA"/>
          </a:p>
        </p:txBody>
      </p:sp>
    </p:spTree>
    <p:extLst>
      <p:ext uri="{BB962C8B-B14F-4D97-AF65-F5344CB8AC3E}">
        <p14:creationId xmlns:p14="http://schemas.microsoft.com/office/powerpoint/2010/main" val="2384192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263E210-EB23-47BF-95CA-DABB6B131868}" type="datetimeFigureOut">
              <a:rPr lang="ar-SA" smtClean="0"/>
              <a:pPr/>
              <a:t>04/04/1441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F65BF51-1630-4EDA-9BE1-50ACA5B4C7F5}" type="slidenum">
              <a:rPr lang="ar-SA" smtClean="0"/>
              <a:pPr/>
              <a:t>‹#›</a:t>
            </a:fld>
            <a:endParaRPr lang="ar-SA"/>
          </a:p>
        </p:txBody>
      </p:sp>
    </p:spTree>
    <p:extLst>
      <p:ext uri="{BB962C8B-B14F-4D97-AF65-F5344CB8AC3E}">
        <p14:creationId xmlns:p14="http://schemas.microsoft.com/office/powerpoint/2010/main" val="734967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263E210-EB23-47BF-95CA-DABB6B131868}" type="datetimeFigureOut">
              <a:rPr lang="ar-SA" smtClean="0"/>
              <a:pPr/>
              <a:t>04/04/1441</a:t>
            </a:fld>
            <a:endParaRPr lang="ar-S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ar-SA"/>
          </a:p>
        </p:txBody>
      </p:sp>
      <p:sp>
        <p:nvSpPr>
          <p:cNvPr id="9" name="Slide Number Placeholder 8"/>
          <p:cNvSpPr>
            <a:spLocks noGrp="1"/>
          </p:cNvSpPr>
          <p:nvPr>
            <p:ph type="sldNum" sz="quarter" idx="12"/>
          </p:nvPr>
        </p:nvSpPr>
        <p:spPr/>
        <p:txBody>
          <a:bodyPr/>
          <a:lstStyle/>
          <a:p>
            <a:fld id="{AF65BF51-1630-4EDA-9BE1-50ACA5B4C7F5}" type="slidenum">
              <a:rPr lang="ar-SA" smtClean="0"/>
              <a:pPr/>
              <a:t>‹#›</a:t>
            </a:fld>
            <a:endParaRPr lang="ar-SA"/>
          </a:p>
        </p:txBody>
      </p:sp>
    </p:spTree>
    <p:extLst>
      <p:ext uri="{BB962C8B-B14F-4D97-AF65-F5344CB8AC3E}">
        <p14:creationId xmlns:p14="http://schemas.microsoft.com/office/powerpoint/2010/main" val="585239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0263E210-EB23-47BF-95CA-DABB6B131868}" type="datetimeFigureOut">
              <a:rPr lang="ar-SA" smtClean="0"/>
              <a:pPr/>
              <a:t>04/04/1441</a:t>
            </a:fld>
            <a:endParaRPr lang="ar-SA"/>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ar-S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F65BF51-1630-4EDA-9BE1-50ACA5B4C7F5}" type="slidenum">
              <a:rPr lang="ar-SA" smtClean="0"/>
              <a:pPr/>
              <a:t>‹#›</a:t>
            </a:fld>
            <a:endParaRPr lang="ar-SA"/>
          </a:p>
        </p:txBody>
      </p:sp>
    </p:spTree>
    <p:extLst>
      <p:ext uri="{BB962C8B-B14F-4D97-AF65-F5344CB8AC3E}">
        <p14:creationId xmlns:p14="http://schemas.microsoft.com/office/powerpoint/2010/main" val="3960317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63E210-EB23-47BF-95CA-DABB6B131868}" type="datetimeFigureOut">
              <a:rPr lang="ar-SA" smtClean="0"/>
              <a:pPr/>
              <a:t>04/04/1441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F65BF51-1630-4EDA-9BE1-50ACA5B4C7F5}" type="slidenum">
              <a:rPr lang="ar-SA" smtClean="0"/>
              <a:pPr/>
              <a:t>‹#›</a:t>
            </a:fld>
            <a:endParaRPr lang="ar-SA"/>
          </a:p>
        </p:txBody>
      </p:sp>
    </p:spTree>
    <p:extLst>
      <p:ext uri="{BB962C8B-B14F-4D97-AF65-F5344CB8AC3E}">
        <p14:creationId xmlns:p14="http://schemas.microsoft.com/office/powerpoint/2010/main" val="1698509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263E210-EB23-47BF-95CA-DABB6B131868}" type="datetimeFigureOut">
              <a:rPr lang="ar-SA" smtClean="0"/>
              <a:pPr/>
              <a:t>04/04/1441</a:t>
            </a:fld>
            <a:endParaRPr lang="ar-SA"/>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ar-SA"/>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AF65BF51-1630-4EDA-9BE1-50ACA5B4C7F5}" type="slidenum">
              <a:rPr lang="ar-SA" smtClean="0"/>
              <a:pPr/>
              <a:t>‹#›</a:t>
            </a:fld>
            <a:endParaRPr lang="ar-SA"/>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9299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1124744"/>
            <a:ext cx="6400800" cy="4968552"/>
          </a:xfrm>
        </p:spPr>
        <p:txBody>
          <a:bodyPr>
            <a:normAutofit lnSpcReduction="10000"/>
          </a:bodyPr>
          <a:lstStyle/>
          <a:p>
            <a:endParaRPr lang="ar-SA" sz="7200" dirty="0">
              <a:solidFill>
                <a:schemeClr val="accent6">
                  <a:lumMod val="50000"/>
                </a:schemeClr>
              </a:solidFill>
            </a:endParaRPr>
          </a:p>
          <a:p>
            <a:pPr algn="ctr"/>
            <a:r>
              <a:rPr lang="ar-SA" sz="8600" dirty="0" smtClean="0">
                <a:solidFill>
                  <a:schemeClr val="accent1"/>
                </a:solidFill>
              </a:rPr>
              <a:t>التغير الاجتماعي</a:t>
            </a:r>
            <a:endParaRPr lang="en-US" sz="8600" dirty="0" smtClean="0">
              <a:solidFill>
                <a:schemeClr val="accent1"/>
              </a:solidFill>
            </a:endParaRPr>
          </a:p>
          <a:p>
            <a:endParaRPr lang="ar-SA" dirty="0" smtClean="0">
              <a:solidFill>
                <a:schemeClr val="accent6">
                  <a:lumMod val="50000"/>
                </a:schemeClr>
              </a:solidFill>
            </a:endParaRPr>
          </a:p>
          <a:p>
            <a:endParaRPr lang="ar-SA" dirty="0">
              <a:solidFill>
                <a:schemeClr val="accent6">
                  <a:lumMod val="50000"/>
                </a:schemeClr>
              </a:solidFill>
            </a:endParaRPr>
          </a:p>
          <a:p>
            <a:endParaRPr lang="ar-SA" dirty="0" smtClean="0">
              <a:solidFill>
                <a:schemeClr val="accent6">
                  <a:lumMod val="50000"/>
                </a:schemeClr>
              </a:solidFill>
            </a:endParaRPr>
          </a:p>
          <a:p>
            <a:pPr marL="457200" lvl="0" indent="-457200" algn="just" rtl="1">
              <a:buFont typeface="+mj-lt"/>
              <a:buAutoNum type="arabicPeriod"/>
            </a:pPr>
            <a:r>
              <a:rPr lang="ar-SA" sz="2800" b="1" dirty="0" smtClean="0">
                <a:solidFill>
                  <a:srgbClr val="002060"/>
                </a:solidFill>
                <a:latin typeface="Arabic Typesetting" panose="03020402040406030203" pitchFamily="66" charset="-78"/>
                <a:cs typeface="Arabic Typesetting" panose="03020402040406030203" pitchFamily="66" charset="-78"/>
              </a:rPr>
              <a:t>كتاب: نظرة في </a:t>
            </a:r>
            <a:r>
              <a:rPr lang="ar-SA" sz="2800" b="1" dirty="0">
                <a:solidFill>
                  <a:srgbClr val="002060"/>
                </a:solidFill>
                <a:latin typeface="Arabic Typesetting" panose="03020402040406030203" pitchFamily="66" charset="-78"/>
                <a:cs typeface="Arabic Typesetting" panose="03020402040406030203" pitchFamily="66" charset="-78"/>
              </a:rPr>
              <a:t>علم الاجتماع </a:t>
            </a:r>
            <a:r>
              <a:rPr lang="ar-SA" sz="2800" b="1" dirty="0" smtClean="0">
                <a:solidFill>
                  <a:srgbClr val="002060"/>
                </a:solidFill>
                <a:latin typeface="Arabic Typesetting" panose="03020402040406030203" pitchFamily="66" charset="-78"/>
                <a:cs typeface="Arabic Typesetting" panose="03020402040406030203" pitchFamily="66" charset="-78"/>
              </a:rPr>
              <a:t>المعاصر - د.سلوى الخطيب.</a:t>
            </a:r>
          </a:p>
          <a:p>
            <a:pPr marL="457200" lvl="0" indent="-457200" algn="just" rtl="1">
              <a:buFont typeface="+mj-lt"/>
              <a:buAutoNum type="arabicPeriod"/>
            </a:pPr>
            <a:r>
              <a:rPr lang="ar-SA" sz="2800" b="1" dirty="0" smtClean="0">
                <a:solidFill>
                  <a:srgbClr val="002060"/>
                </a:solidFill>
                <a:latin typeface="Arabic Typesetting" panose="03020402040406030203" pitchFamily="66" charset="-78"/>
                <a:cs typeface="Arabic Typesetting" panose="03020402040406030203" pitchFamily="66" charset="-78"/>
              </a:rPr>
              <a:t>كتاب: مدخل </a:t>
            </a:r>
            <a:r>
              <a:rPr lang="ar-SA" sz="2800" b="1" dirty="0">
                <a:solidFill>
                  <a:srgbClr val="002060"/>
                </a:solidFill>
                <a:latin typeface="Arabic Typesetting" panose="03020402040406030203" pitchFamily="66" charset="-78"/>
                <a:cs typeface="Arabic Typesetting" panose="03020402040406030203" pitchFamily="66" charset="-78"/>
              </a:rPr>
              <a:t>إلى دراسة المجتمع </a:t>
            </a:r>
            <a:r>
              <a:rPr lang="ar-SA" sz="2800" b="1" dirty="0" smtClean="0">
                <a:solidFill>
                  <a:srgbClr val="002060"/>
                </a:solidFill>
                <a:latin typeface="Arabic Typesetting" panose="03020402040406030203" pitchFamily="66" charset="-78"/>
                <a:cs typeface="Arabic Typesetting" panose="03020402040406030203" pitchFamily="66" charset="-78"/>
              </a:rPr>
              <a:t>السعودي - د</a:t>
            </a:r>
            <a:r>
              <a:rPr lang="ar-SA" sz="2800" b="1" dirty="0">
                <a:solidFill>
                  <a:srgbClr val="002060"/>
                </a:solidFill>
                <a:latin typeface="Arabic Typesetting" panose="03020402040406030203" pitchFamily="66" charset="-78"/>
                <a:cs typeface="Arabic Typesetting" panose="03020402040406030203" pitchFamily="66" charset="-78"/>
              </a:rPr>
              <a:t>. محمد </a:t>
            </a:r>
            <a:r>
              <a:rPr lang="ar-SA" sz="2800" b="1" dirty="0" smtClean="0">
                <a:solidFill>
                  <a:srgbClr val="002060"/>
                </a:solidFill>
                <a:latin typeface="Arabic Typesetting" panose="03020402040406030203" pitchFamily="66" charset="-78"/>
                <a:cs typeface="Arabic Typesetting" panose="03020402040406030203" pitchFamily="66" charset="-78"/>
              </a:rPr>
              <a:t>السيف. </a:t>
            </a:r>
            <a:endParaRPr lang="ar-SA" sz="2800" b="1" dirty="0">
              <a:solidFill>
                <a:srgbClr val="002060"/>
              </a:solidFill>
              <a:latin typeface="Arabic Typesetting" panose="03020402040406030203" pitchFamily="66" charset="-78"/>
              <a:cs typeface="Arabic Typesetting" panose="03020402040406030203" pitchFamily="66" charset="-78"/>
            </a:endParaRPr>
          </a:p>
          <a:p>
            <a:pPr lvl="0" algn="just" rtl="1"/>
            <a:endParaRPr lang="ar-SA" dirty="0">
              <a:solidFill>
                <a:srgbClr val="002060"/>
              </a:solidFill>
            </a:endParaRPr>
          </a:p>
          <a:p>
            <a:pPr algn="r" rtl="1"/>
            <a:endParaRPr lang="ar-SA" dirty="0">
              <a:solidFill>
                <a:schemeClr val="accent6">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solidFill>
                  <a:schemeClr val="accent2"/>
                </a:solidFill>
              </a:rPr>
              <a:t>عوامل التغير الاجتماعي </a:t>
            </a:r>
            <a:endParaRPr lang="en-US" dirty="0"/>
          </a:p>
        </p:txBody>
      </p:sp>
      <p:sp>
        <p:nvSpPr>
          <p:cNvPr id="3" name="Content Placeholder 2"/>
          <p:cNvSpPr>
            <a:spLocks noGrp="1"/>
          </p:cNvSpPr>
          <p:nvPr>
            <p:ph idx="1"/>
          </p:nvPr>
        </p:nvSpPr>
        <p:spPr/>
        <p:txBody>
          <a:bodyPr/>
          <a:lstStyle/>
          <a:p>
            <a:pPr algn="ctr" rtl="1"/>
            <a:r>
              <a:rPr lang="ar-SA" sz="2400" b="1" dirty="0" smtClean="0">
                <a:solidFill>
                  <a:srgbClr val="FF0000"/>
                </a:solidFill>
              </a:rPr>
              <a:t>أهمية دراسة الحركات الاجتماعية في علم الاجتماع</a:t>
            </a:r>
          </a:p>
          <a:p>
            <a:pPr algn="r" rtl="1"/>
            <a:endParaRPr lang="ar-SA" dirty="0"/>
          </a:p>
          <a:p>
            <a:pPr algn="just" rtl="1">
              <a:buFont typeface="Wingdings" panose="05000000000000000000" pitchFamily="2" charset="2"/>
              <a:buChar char="Ø"/>
            </a:pPr>
            <a:r>
              <a:rPr lang="ar-SA" sz="2400" dirty="0" smtClean="0">
                <a:solidFill>
                  <a:schemeClr val="accent2"/>
                </a:solidFill>
              </a:rPr>
              <a:t> أنها توضح لنا دور الإنسان في إحداث التغيير الموجه للمجتمع.</a:t>
            </a:r>
          </a:p>
          <a:p>
            <a:pPr algn="just" rtl="1">
              <a:buFont typeface="Wingdings" panose="05000000000000000000" pitchFamily="2" charset="2"/>
              <a:buChar char="Ø"/>
            </a:pPr>
            <a:r>
              <a:rPr lang="ar-SA" sz="2400" dirty="0" smtClean="0">
                <a:solidFill>
                  <a:schemeClr val="accent2"/>
                </a:solidFill>
              </a:rPr>
              <a:t> أنها تعكس لنا الصراع الداخلي في المجتمع، والذي قد يكون موجوداً دون أن يلمسه الأفراد.</a:t>
            </a:r>
          </a:p>
          <a:p>
            <a:pPr algn="just" rtl="1">
              <a:buFont typeface="Wingdings" panose="05000000000000000000" pitchFamily="2" charset="2"/>
              <a:buChar char="Ø"/>
            </a:pPr>
            <a:r>
              <a:rPr lang="ar-SA" sz="2400" dirty="0" smtClean="0">
                <a:solidFill>
                  <a:schemeClr val="accent2"/>
                </a:solidFill>
              </a:rPr>
              <a:t> أنها وسيلة للتعبير عن الغضب أو السخط أو المعاناة التي تعيشها فئة من المجتمع.</a:t>
            </a:r>
          </a:p>
          <a:p>
            <a:pPr algn="just" rtl="1">
              <a:buFont typeface="Wingdings" panose="05000000000000000000" pitchFamily="2" charset="2"/>
              <a:buChar char="Ø"/>
            </a:pPr>
            <a:r>
              <a:rPr lang="ar-SA" sz="2400" dirty="0" smtClean="0">
                <a:solidFill>
                  <a:schemeClr val="accent2"/>
                </a:solidFill>
              </a:rPr>
              <a:t> أنها توضح بأن لايوجد مجتمع يخلو من الصراعات، ودورها تغيير الأوضاع غير المرغوب بها في المجتمع وتوجيهها نحو الأفضل. </a:t>
            </a:r>
            <a:endParaRPr lang="en-US" sz="2400" dirty="0">
              <a:solidFill>
                <a:schemeClr val="accent2"/>
              </a:solidFill>
            </a:endParaRPr>
          </a:p>
        </p:txBody>
      </p:sp>
    </p:spTree>
    <p:extLst>
      <p:ext uri="{BB962C8B-B14F-4D97-AF65-F5344CB8AC3E}">
        <p14:creationId xmlns:p14="http://schemas.microsoft.com/office/powerpoint/2010/main" val="36038522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solidFill>
                  <a:schemeClr val="accent2"/>
                </a:solidFill>
              </a:rPr>
              <a:t>عوامل التغير الاجتماعي </a:t>
            </a:r>
            <a:r>
              <a:rPr lang="ar-SA" dirty="0" smtClean="0">
                <a:solidFill>
                  <a:schemeClr val="accent2"/>
                </a:solidFill>
              </a:rPr>
              <a:t>في المجتمع السعودي</a:t>
            </a:r>
            <a:endParaRPr lang="en-US" dirty="0"/>
          </a:p>
        </p:txBody>
      </p:sp>
      <p:sp>
        <p:nvSpPr>
          <p:cNvPr id="3" name="Content Placeholder 2"/>
          <p:cNvSpPr>
            <a:spLocks noGrp="1"/>
          </p:cNvSpPr>
          <p:nvPr>
            <p:ph idx="1"/>
          </p:nvPr>
        </p:nvSpPr>
        <p:spPr>
          <a:xfrm>
            <a:off x="822959" y="1845734"/>
            <a:ext cx="7543801" cy="4463586"/>
          </a:xfrm>
        </p:spPr>
        <p:txBody>
          <a:bodyPr/>
          <a:lstStyle/>
          <a:p>
            <a:pPr algn="just" rtl="1">
              <a:buFont typeface="Wingdings" panose="05000000000000000000" pitchFamily="2" charset="2"/>
              <a:buChar char="q"/>
            </a:pPr>
            <a:r>
              <a:rPr lang="ar-SA" dirty="0">
                <a:solidFill>
                  <a:schemeClr val="accent2"/>
                </a:solidFill>
              </a:rPr>
              <a:t> </a:t>
            </a:r>
            <a:r>
              <a:rPr lang="ar-SA" dirty="0" smtClean="0">
                <a:solidFill>
                  <a:schemeClr val="accent2"/>
                </a:solidFill>
              </a:rPr>
              <a:t> </a:t>
            </a:r>
            <a:r>
              <a:rPr lang="ar-SA" b="1" dirty="0" smtClean="0">
                <a:solidFill>
                  <a:srgbClr val="C00000"/>
                </a:solidFill>
              </a:rPr>
              <a:t>دراسة </a:t>
            </a:r>
            <a:r>
              <a:rPr lang="ar-SA" b="1" dirty="0">
                <a:solidFill>
                  <a:srgbClr val="C00000"/>
                </a:solidFill>
              </a:rPr>
              <a:t>التغير الاجتماعي في المجتمع السعودي... مفاهيم مختلفة:</a:t>
            </a:r>
          </a:p>
          <a:p>
            <a:pPr lvl="1" algn="just" rtl="1">
              <a:buFont typeface="Wingdings" panose="05000000000000000000" pitchFamily="2" charset="2"/>
              <a:buChar char="Ø"/>
            </a:pPr>
            <a:r>
              <a:rPr lang="ar-SA" sz="2000" dirty="0" smtClean="0">
                <a:solidFill>
                  <a:schemeClr val="accent2"/>
                </a:solidFill>
              </a:rPr>
              <a:t> التغير </a:t>
            </a:r>
            <a:r>
              <a:rPr lang="ar-SA" sz="2000" dirty="0">
                <a:solidFill>
                  <a:schemeClr val="accent2"/>
                </a:solidFill>
              </a:rPr>
              <a:t>والتغيير الاجتماعي في المجتمع السعودي.</a:t>
            </a:r>
          </a:p>
          <a:p>
            <a:pPr lvl="1" algn="just" rtl="1">
              <a:buFont typeface="Wingdings" panose="05000000000000000000" pitchFamily="2" charset="2"/>
              <a:buChar char="Ø"/>
            </a:pPr>
            <a:r>
              <a:rPr lang="ar-SA" sz="2000" dirty="0" smtClean="0">
                <a:solidFill>
                  <a:schemeClr val="accent2"/>
                </a:solidFill>
              </a:rPr>
              <a:t> التغير </a:t>
            </a:r>
            <a:r>
              <a:rPr lang="ar-SA" sz="2000" dirty="0">
                <a:solidFill>
                  <a:schemeClr val="accent2"/>
                </a:solidFill>
              </a:rPr>
              <a:t>المباشر وغير المباشر. </a:t>
            </a:r>
          </a:p>
          <a:p>
            <a:pPr lvl="1" algn="just" rtl="1">
              <a:buFont typeface="Wingdings" panose="05000000000000000000" pitchFamily="2" charset="2"/>
              <a:buChar char="Ø"/>
            </a:pPr>
            <a:r>
              <a:rPr lang="ar-SA" sz="2000" dirty="0" smtClean="0">
                <a:solidFill>
                  <a:schemeClr val="accent2"/>
                </a:solidFill>
              </a:rPr>
              <a:t> نقطة </a:t>
            </a:r>
            <a:r>
              <a:rPr lang="ar-SA" sz="2000" dirty="0">
                <a:solidFill>
                  <a:schemeClr val="accent2"/>
                </a:solidFill>
              </a:rPr>
              <a:t>الصفر للتغير في المجتمع السعودي.(تحول تاريخي يتحدد بدخول عوامل مؤثرة في المجتمع).</a:t>
            </a:r>
          </a:p>
          <a:p>
            <a:pPr lvl="1" algn="just" rtl="1">
              <a:buFont typeface="Wingdings" panose="05000000000000000000" pitchFamily="2" charset="2"/>
              <a:buChar char="Ø"/>
            </a:pPr>
            <a:r>
              <a:rPr lang="ar-SA" sz="2000" dirty="0" smtClean="0">
                <a:solidFill>
                  <a:schemeClr val="accent2"/>
                </a:solidFill>
              </a:rPr>
              <a:t> الفترة </a:t>
            </a:r>
            <a:r>
              <a:rPr lang="ar-SA" sz="2000" dirty="0">
                <a:solidFill>
                  <a:schemeClr val="accent2"/>
                </a:solidFill>
              </a:rPr>
              <a:t>المستقرة والفترة المتغيرة في المجتمع السعودي.</a:t>
            </a:r>
          </a:p>
          <a:p>
            <a:pPr algn="just" rtl="1">
              <a:buFont typeface="Wingdings" panose="05000000000000000000" pitchFamily="2" charset="2"/>
              <a:buChar char="q"/>
            </a:pPr>
            <a:r>
              <a:rPr lang="ar-SA" b="1" dirty="0">
                <a:solidFill>
                  <a:srgbClr val="C00000"/>
                </a:solidFill>
              </a:rPr>
              <a:t>التغير الاجتماعي في المجتمع السعودي ... خصائص وأبعاد:</a:t>
            </a:r>
          </a:p>
          <a:p>
            <a:pPr lvl="1" algn="just" rtl="1">
              <a:buFont typeface="Wingdings" panose="05000000000000000000" pitchFamily="2" charset="2"/>
              <a:buChar char="Ø"/>
            </a:pPr>
            <a:r>
              <a:rPr lang="ar-SA" sz="2000" dirty="0" smtClean="0">
                <a:solidFill>
                  <a:schemeClr val="accent2"/>
                </a:solidFill>
              </a:rPr>
              <a:t> التغير </a:t>
            </a:r>
            <a:r>
              <a:rPr lang="ar-SA" sz="2000" dirty="0">
                <a:solidFill>
                  <a:schemeClr val="accent2"/>
                </a:solidFill>
              </a:rPr>
              <a:t>في المجتمع السعودي غالبا ما يحدث داخل النسق الاجتماعي – أي من تفاعل الافراد داخل البناء الاجتماعي.</a:t>
            </a:r>
          </a:p>
          <a:p>
            <a:pPr lvl="1" algn="just" rtl="1">
              <a:buFont typeface="Wingdings" panose="05000000000000000000" pitchFamily="2" charset="2"/>
              <a:buChar char="Ø"/>
            </a:pPr>
            <a:r>
              <a:rPr lang="ar-SA" sz="2000" dirty="0" smtClean="0">
                <a:solidFill>
                  <a:schemeClr val="accent2"/>
                </a:solidFill>
              </a:rPr>
              <a:t> يقوم </a:t>
            </a:r>
            <a:r>
              <a:rPr lang="ar-SA" sz="2000" dirty="0">
                <a:solidFill>
                  <a:schemeClr val="accent2"/>
                </a:solidFill>
              </a:rPr>
              <a:t>التغير احيانا على فكرة الصراع والتعارض بين قوة التحضر وقوة المعايير الثقافية (الدينية والاجتماعية).</a:t>
            </a:r>
          </a:p>
          <a:p>
            <a:pPr lvl="1" algn="just" rtl="1">
              <a:buFont typeface="Wingdings" panose="05000000000000000000" pitchFamily="2" charset="2"/>
              <a:buChar char="Ø"/>
            </a:pPr>
            <a:r>
              <a:rPr lang="ar-SA" sz="2000" dirty="0" smtClean="0">
                <a:solidFill>
                  <a:schemeClr val="accent2"/>
                </a:solidFill>
              </a:rPr>
              <a:t> اضفاء </a:t>
            </a:r>
            <a:r>
              <a:rPr lang="ar-SA" sz="2000" dirty="0">
                <a:solidFill>
                  <a:schemeClr val="accent2"/>
                </a:solidFill>
              </a:rPr>
              <a:t>صفة الشرعية والحماية للجوانب الثقافية (المعنوية) احدثت ما يسمى بـ“الهوة الثقافية“ بمعنى حدوث تخلف ثقافي كلما حدث تغير مادي.</a:t>
            </a:r>
          </a:p>
          <a:p>
            <a:pPr algn="r" rtl="1"/>
            <a:endParaRPr lang="en-US" dirty="0"/>
          </a:p>
        </p:txBody>
      </p:sp>
    </p:spTree>
    <p:extLst>
      <p:ext uri="{BB962C8B-B14F-4D97-AF65-F5344CB8AC3E}">
        <p14:creationId xmlns:p14="http://schemas.microsoft.com/office/powerpoint/2010/main" val="2723965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solidFill>
                  <a:schemeClr val="accent2"/>
                </a:solidFill>
              </a:rPr>
              <a:t>التقدم والتخلف من وجهة نظر </a:t>
            </a:r>
            <a:r>
              <a:rPr lang="ar-SA" dirty="0" smtClean="0">
                <a:solidFill>
                  <a:schemeClr val="accent2"/>
                </a:solidFill>
              </a:rPr>
              <a:t>اجتماعية</a:t>
            </a:r>
            <a:endParaRPr lang="en-US" dirty="0">
              <a:solidFill>
                <a:schemeClr val="accent2"/>
              </a:solidFill>
            </a:endParaRPr>
          </a:p>
        </p:txBody>
      </p:sp>
      <p:sp>
        <p:nvSpPr>
          <p:cNvPr id="3" name="Content Placeholder 2"/>
          <p:cNvSpPr>
            <a:spLocks noGrp="1"/>
          </p:cNvSpPr>
          <p:nvPr>
            <p:ph idx="1"/>
          </p:nvPr>
        </p:nvSpPr>
        <p:spPr>
          <a:xfrm>
            <a:off x="822959" y="1737361"/>
            <a:ext cx="7543801" cy="4643967"/>
          </a:xfrm>
        </p:spPr>
        <p:txBody>
          <a:bodyPr>
            <a:normAutofit fontScale="92500" lnSpcReduction="10000"/>
          </a:bodyPr>
          <a:lstStyle/>
          <a:p>
            <a:pPr algn="ctr" rtl="1"/>
            <a:r>
              <a:rPr lang="ar-SA" sz="3000" b="1" i="1" dirty="0" smtClean="0">
                <a:solidFill>
                  <a:srgbClr val="C00000"/>
                </a:solidFill>
              </a:rPr>
              <a:t>مفاهيم</a:t>
            </a:r>
            <a:endParaRPr lang="ar-SA" sz="3000" b="1" i="1" dirty="0">
              <a:solidFill>
                <a:srgbClr val="C00000"/>
              </a:solidFill>
            </a:endParaRPr>
          </a:p>
          <a:p>
            <a:pPr algn="just" rtl="1">
              <a:buFont typeface="Wingdings" panose="05000000000000000000" pitchFamily="2" charset="2"/>
              <a:buChar char="Ø"/>
            </a:pPr>
            <a:r>
              <a:rPr lang="ar-SA" sz="2400" dirty="0" smtClean="0">
                <a:solidFill>
                  <a:schemeClr val="accent2"/>
                </a:solidFill>
              </a:rPr>
              <a:t> الدول </a:t>
            </a:r>
            <a:r>
              <a:rPr lang="ar-SA" sz="2400" dirty="0">
                <a:solidFill>
                  <a:schemeClr val="accent2"/>
                </a:solidFill>
              </a:rPr>
              <a:t>المتأخرة: الدول التي تسودها المستويات المنخفضة من التقدم الاقتصادي والتكنولوجي.</a:t>
            </a:r>
          </a:p>
          <a:p>
            <a:pPr algn="just" rtl="1">
              <a:buFont typeface="Wingdings" panose="05000000000000000000" pitchFamily="2" charset="2"/>
              <a:buChar char="Ø"/>
            </a:pPr>
            <a:r>
              <a:rPr lang="ar-SA" sz="2400" dirty="0" smtClean="0">
                <a:solidFill>
                  <a:schemeClr val="accent2"/>
                </a:solidFill>
              </a:rPr>
              <a:t> الدول </a:t>
            </a:r>
            <a:r>
              <a:rPr lang="ar-SA" sz="2400" dirty="0">
                <a:solidFill>
                  <a:schemeClr val="accent2"/>
                </a:solidFill>
              </a:rPr>
              <a:t>المتخلفة: الدول المنخفضة المعيشة مقارنة بالدول المتقدمة.</a:t>
            </a:r>
          </a:p>
          <a:p>
            <a:pPr algn="just" rtl="1">
              <a:buFont typeface="Wingdings" panose="05000000000000000000" pitchFamily="2" charset="2"/>
              <a:buChar char="Ø"/>
            </a:pPr>
            <a:r>
              <a:rPr lang="ar-SA" sz="2400" dirty="0" smtClean="0">
                <a:solidFill>
                  <a:schemeClr val="accent2"/>
                </a:solidFill>
              </a:rPr>
              <a:t> الدول </a:t>
            </a:r>
            <a:r>
              <a:rPr lang="ar-SA" sz="2400" dirty="0">
                <a:solidFill>
                  <a:schemeClr val="accent2"/>
                </a:solidFill>
              </a:rPr>
              <a:t>النامية: مصطلح يخفف من وطأة مصطلح كمصطلح المتخلفة.. مع ان الدول تشترك جميعا في هذا المصطلح مع الاختلاف فقط في درجة النمو.</a:t>
            </a:r>
          </a:p>
          <a:p>
            <a:pPr algn="just" rtl="1">
              <a:buFont typeface="Wingdings" panose="05000000000000000000" pitchFamily="2" charset="2"/>
              <a:buChar char="Ø"/>
            </a:pPr>
            <a:r>
              <a:rPr lang="ar-SA" sz="2400" dirty="0" smtClean="0">
                <a:solidFill>
                  <a:schemeClr val="accent2"/>
                </a:solidFill>
              </a:rPr>
              <a:t> العلم </a:t>
            </a:r>
            <a:r>
              <a:rPr lang="ar-SA" sz="2400" dirty="0">
                <a:solidFill>
                  <a:schemeClr val="accent2"/>
                </a:solidFill>
              </a:rPr>
              <a:t>الثالث: واهم ما يمثل انه يتجاوز بعض الصعوبات الاصطلاحية .. باعتبار ان الدول النامية او المتخلفة لا تمثل مجموعة متجانسة يمكن ان يشملها تعريف واحد.</a:t>
            </a:r>
          </a:p>
          <a:p>
            <a:pPr algn="just" rtl="1">
              <a:buFont typeface="Wingdings" panose="05000000000000000000" pitchFamily="2" charset="2"/>
              <a:buChar char="Ø"/>
            </a:pPr>
            <a:r>
              <a:rPr lang="ar-SA" sz="2400" dirty="0" smtClean="0">
                <a:solidFill>
                  <a:schemeClr val="accent2"/>
                </a:solidFill>
              </a:rPr>
              <a:t> يرى </a:t>
            </a:r>
            <a:r>
              <a:rPr lang="ar-SA" sz="2400" dirty="0">
                <a:solidFill>
                  <a:schemeClr val="accent2"/>
                </a:solidFill>
              </a:rPr>
              <a:t>الكثيرون بان  متوسط دخل الفرد لا يعد المقياس المثالي لتقسيم الدول لمتقدمة ومتخلفة .. حيث يعكس مظهرا واحدا من مظاهر الاقتصاد وهو مستوى المعيشة.</a:t>
            </a:r>
          </a:p>
          <a:p>
            <a:pPr algn="just" rtl="1">
              <a:buFont typeface="Wingdings" panose="05000000000000000000" pitchFamily="2" charset="2"/>
              <a:buChar char="Ø"/>
            </a:pPr>
            <a:r>
              <a:rPr lang="ar-SA" sz="2400" dirty="0" smtClean="0">
                <a:solidFill>
                  <a:schemeClr val="accent2"/>
                </a:solidFill>
              </a:rPr>
              <a:t> مشكلة </a:t>
            </a:r>
            <a:r>
              <a:rPr lang="ar-SA" sz="2400" dirty="0">
                <a:solidFill>
                  <a:schemeClr val="accent2"/>
                </a:solidFill>
              </a:rPr>
              <a:t>التخلف مشكلة مركبة من عدة ابعاد .. اجتماعية , تعليمية , تكنولوجية .. فالدول البترولية مثلا تعد دولا غنية لكنها ليست متقدمة. </a:t>
            </a:r>
          </a:p>
          <a:p>
            <a:pPr algn="just" rtl="1"/>
            <a:endParaRPr lang="en-US" dirty="0"/>
          </a:p>
        </p:txBody>
      </p:sp>
    </p:spTree>
    <p:extLst>
      <p:ext uri="{BB962C8B-B14F-4D97-AF65-F5344CB8AC3E}">
        <p14:creationId xmlns:p14="http://schemas.microsoft.com/office/powerpoint/2010/main" val="4012472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solidFill>
                  <a:schemeClr val="accent2"/>
                </a:solidFill>
              </a:rPr>
              <a:t>خصائص عامة للتخلف.</a:t>
            </a:r>
            <a:endParaRPr lang="en-US" dirty="0">
              <a:solidFill>
                <a:schemeClr val="accent2"/>
              </a:solidFill>
            </a:endParaRPr>
          </a:p>
        </p:txBody>
      </p:sp>
      <p:sp>
        <p:nvSpPr>
          <p:cNvPr id="3" name="Content Placeholder 2"/>
          <p:cNvSpPr>
            <a:spLocks noGrp="1"/>
          </p:cNvSpPr>
          <p:nvPr>
            <p:ph idx="1"/>
          </p:nvPr>
        </p:nvSpPr>
        <p:spPr>
          <a:xfrm>
            <a:off x="822959" y="2204864"/>
            <a:ext cx="7543801" cy="4104456"/>
          </a:xfrm>
        </p:spPr>
        <p:txBody>
          <a:bodyPr/>
          <a:lstStyle/>
          <a:p>
            <a:pPr algn="r" rtl="1"/>
            <a:r>
              <a:rPr lang="ar-SA" sz="2800" b="1" dirty="0">
                <a:solidFill>
                  <a:srgbClr val="C00000"/>
                </a:solidFill>
                <a:ea typeface="Arial Unicode MS" panose="020B0604020202020204" pitchFamily="34" charset="-128"/>
              </a:rPr>
              <a:t>اولا: الخصائص المادية او </a:t>
            </a:r>
            <a:r>
              <a:rPr lang="ar-SA" sz="2800" b="1" dirty="0" smtClean="0">
                <a:solidFill>
                  <a:srgbClr val="C00000"/>
                </a:solidFill>
                <a:ea typeface="Arial Unicode MS" panose="020B0604020202020204" pitchFamily="34" charset="-128"/>
              </a:rPr>
              <a:t>الاقتصادية</a:t>
            </a:r>
          </a:p>
          <a:p>
            <a:pPr algn="just" rtl="1">
              <a:buFont typeface="Wingdings" panose="05000000000000000000" pitchFamily="2" charset="2"/>
              <a:buChar char="Ø"/>
            </a:pPr>
            <a:r>
              <a:rPr lang="ar-SA" sz="2400" dirty="0" smtClean="0">
                <a:solidFill>
                  <a:schemeClr val="accent2"/>
                </a:solidFill>
              </a:rPr>
              <a:t> اختلال </a:t>
            </a:r>
            <a:r>
              <a:rPr lang="ar-SA" sz="2400" dirty="0">
                <a:solidFill>
                  <a:schemeClr val="accent2"/>
                </a:solidFill>
              </a:rPr>
              <a:t>العلاقة بين الموارد البشرية والمادية .. بسبب الانفجار السكاني الذي لا يقابل بالمستوى المطلوب من القوى والخطط التنموية.</a:t>
            </a:r>
          </a:p>
          <a:p>
            <a:pPr algn="just" rtl="1">
              <a:buFont typeface="Wingdings" panose="05000000000000000000" pitchFamily="2" charset="2"/>
              <a:buChar char="Ø"/>
            </a:pPr>
            <a:r>
              <a:rPr lang="ar-SA" sz="2400" dirty="0" smtClean="0">
                <a:solidFill>
                  <a:schemeClr val="accent2"/>
                </a:solidFill>
              </a:rPr>
              <a:t> اختلال </a:t>
            </a:r>
            <a:r>
              <a:rPr lang="ar-SA" sz="2400" dirty="0">
                <a:solidFill>
                  <a:schemeClr val="accent2"/>
                </a:solidFill>
              </a:rPr>
              <a:t>الهيكل الانتاجي.. عدم التوزيع النسبي للانتاج على الانشطة الاقتصادية المختلفة.. مما يعني عدم التوزيع النسبي كذلك للقوى البشرية. </a:t>
            </a:r>
          </a:p>
          <a:p>
            <a:pPr algn="just" rtl="1">
              <a:buFont typeface="Wingdings" panose="05000000000000000000" pitchFamily="2" charset="2"/>
              <a:buChar char="Ø"/>
            </a:pPr>
            <a:r>
              <a:rPr lang="ar-SA" sz="2400" dirty="0" smtClean="0">
                <a:solidFill>
                  <a:schemeClr val="accent2"/>
                </a:solidFill>
              </a:rPr>
              <a:t> البطالة </a:t>
            </a:r>
            <a:r>
              <a:rPr lang="ar-SA" sz="2400" dirty="0">
                <a:solidFill>
                  <a:schemeClr val="accent2"/>
                </a:solidFill>
              </a:rPr>
              <a:t>المقنعة.</a:t>
            </a:r>
          </a:p>
          <a:p>
            <a:pPr algn="just" rtl="1">
              <a:buFont typeface="Wingdings" panose="05000000000000000000" pitchFamily="2" charset="2"/>
              <a:buChar char="Ø"/>
            </a:pPr>
            <a:r>
              <a:rPr lang="ar-SA" sz="2400" dirty="0" smtClean="0">
                <a:solidFill>
                  <a:schemeClr val="accent2"/>
                </a:solidFill>
              </a:rPr>
              <a:t> اختلال </a:t>
            </a:r>
            <a:r>
              <a:rPr lang="ar-SA" sz="2400" dirty="0">
                <a:solidFill>
                  <a:schemeClr val="accent2"/>
                </a:solidFill>
              </a:rPr>
              <a:t>هيكل الصادرات..حيث قد تكون الصادرات تتمثل في سلعة اولية واحدة.</a:t>
            </a:r>
            <a:endParaRPr lang="en-US" sz="2400" dirty="0">
              <a:solidFill>
                <a:schemeClr val="accent2"/>
              </a:solidFill>
              <a:ea typeface="Arial Unicode MS" panose="020B0604020202020204" pitchFamily="34" charset="-128"/>
              <a:cs typeface="Arial Unicode MS" panose="020B0604020202020204" pitchFamily="34" charset="-128"/>
            </a:endParaRPr>
          </a:p>
          <a:p>
            <a:pPr algn="just" rtl="1"/>
            <a:endParaRPr lang="en-US" dirty="0"/>
          </a:p>
        </p:txBody>
      </p:sp>
    </p:spTree>
    <p:extLst>
      <p:ext uri="{BB962C8B-B14F-4D97-AF65-F5344CB8AC3E}">
        <p14:creationId xmlns:p14="http://schemas.microsoft.com/office/powerpoint/2010/main" val="3592838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918260"/>
          </a:xfrm>
        </p:spPr>
        <p:txBody>
          <a:bodyPr>
            <a:normAutofit fontScale="90000"/>
          </a:bodyPr>
          <a:lstStyle/>
          <a:p>
            <a:pPr algn="ctr"/>
            <a:r>
              <a:rPr lang="ar-SA" sz="2800" b="1" dirty="0" smtClean="0">
                <a:solidFill>
                  <a:srgbClr val="C00000"/>
                </a:solidFill>
                <a:ea typeface="Arial Unicode MS" panose="020B0604020202020204" pitchFamily="34" charset="-128"/>
              </a:rPr>
              <a:t>ثا</a:t>
            </a:r>
            <a:r>
              <a:rPr lang="ar-SA" sz="3100" b="1" dirty="0" smtClean="0">
                <a:solidFill>
                  <a:srgbClr val="C00000"/>
                </a:solidFill>
                <a:ea typeface="Arial Unicode MS" panose="020B0604020202020204" pitchFamily="34" charset="-128"/>
              </a:rPr>
              <a:t>نيا</a:t>
            </a:r>
            <a:r>
              <a:rPr lang="ar-SA" sz="3100" b="1" dirty="0">
                <a:solidFill>
                  <a:srgbClr val="C00000"/>
                </a:solidFill>
                <a:ea typeface="Arial Unicode MS" panose="020B0604020202020204" pitchFamily="34" charset="-128"/>
              </a:rPr>
              <a:t>: الخصائص البنائية </a:t>
            </a:r>
            <a:r>
              <a:rPr lang="ar-SA" sz="3100" b="1" dirty="0" smtClean="0">
                <a:solidFill>
                  <a:srgbClr val="C00000"/>
                </a:solidFill>
                <a:ea typeface="Arial Unicode MS" panose="020B0604020202020204" pitchFamily="34" charset="-128"/>
              </a:rPr>
              <a:t>الاجتماعية</a:t>
            </a:r>
            <a:r>
              <a:rPr lang="ar-SA" sz="2800" b="1" dirty="0" smtClean="0">
                <a:solidFill>
                  <a:srgbClr val="C00000"/>
                </a:solidFill>
                <a:ea typeface="Arial Unicode MS" panose="020B0604020202020204" pitchFamily="34" charset="-128"/>
              </a:rPr>
              <a:t/>
            </a:r>
            <a:br>
              <a:rPr lang="ar-SA" sz="2800" b="1" dirty="0" smtClean="0">
                <a:solidFill>
                  <a:srgbClr val="C00000"/>
                </a:solidFill>
                <a:ea typeface="Arial Unicode MS" panose="020B0604020202020204" pitchFamily="34" charset="-128"/>
              </a:rPr>
            </a:br>
            <a:r>
              <a:rPr lang="ar-SA" b="1" dirty="0">
                <a:solidFill>
                  <a:srgbClr val="C00000"/>
                </a:solidFill>
                <a:ea typeface="Arial Unicode MS" panose="020B0604020202020204" pitchFamily="34" charset="-128"/>
              </a:rPr>
              <a:t/>
            </a:r>
            <a:br>
              <a:rPr lang="ar-SA" b="1" dirty="0">
                <a:solidFill>
                  <a:srgbClr val="C00000"/>
                </a:solidFill>
                <a:ea typeface="Arial Unicode MS" panose="020B0604020202020204" pitchFamily="34" charset="-128"/>
              </a:rPr>
            </a:br>
            <a:r>
              <a:rPr lang="ar-SA" sz="2400" b="1" dirty="0">
                <a:solidFill>
                  <a:srgbClr val="00B0F0"/>
                </a:solidFill>
                <a:ea typeface="Arial Unicode MS" panose="020B0604020202020204" pitchFamily="34" charset="-128"/>
              </a:rPr>
              <a:t>انعدام ارادة التنمية لدى قيادات العالم الثالث </a:t>
            </a:r>
            <a:r>
              <a:rPr lang="ar-SA" sz="2400" b="1" dirty="0" smtClean="0">
                <a:solidFill>
                  <a:srgbClr val="00B0F0"/>
                </a:solidFill>
                <a:ea typeface="Arial Unicode MS" panose="020B0604020202020204" pitchFamily="34" charset="-128"/>
              </a:rPr>
              <a:t>بسبب</a:t>
            </a:r>
            <a:r>
              <a:rPr lang="ar-SA" b="1" dirty="0">
                <a:solidFill>
                  <a:srgbClr val="00B0F0"/>
                </a:solidFill>
                <a:ea typeface="Arial Unicode MS" panose="020B0604020202020204" pitchFamily="34" charset="-128"/>
              </a:rPr>
              <a:t/>
            </a:r>
            <a:br>
              <a:rPr lang="ar-SA" b="1" dirty="0">
                <a:solidFill>
                  <a:srgbClr val="00B0F0"/>
                </a:solidFill>
                <a:ea typeface="Arial Unicode MS" panose="020B0604020202020204" pitchFamily="34" charset="-128"/>
              </a:rPr>
            </a:br>
            <a:endParaRPr lang="en-US" dirty="0"/>
          </a:p>
        </p:txBody>
      </p:sp>
      <p:sp>
        <p:nvSpPr>
          <p:cNvPr id="3" name="Content Placeholder 2"/>
          <p:cNvSpPr>
            <a:spLocks noGrp="1"/>
          </p:cNvSpPr>
          <p:nvPr>
            <p:ph idx="1"/>
          </p:nvPr>
        </p:nvSpPr>
        <p:spPr>
          <a:xfrm>
            <a:off x="822959" y="1844824"/>
            <a:ext cx="7543801" cy="4536504"/>
          </a:xfrm>
        </p:spPr>
        <p:txBody>
          <a:bodyPr>
            <a:normAutofit fontScale="55000" lnSpcReduction="20000"/>
          </a:bodyPr>
          <a:lstStyle/>
          <a:p>
            <a:pPr algn="just" rtl="1">
              <a:buFont typeface="Wingdings" panose="05000000000000000000" pitchFamily="2" charset="2"/>
              <a:buChar char="Ø"/>
            </a:pPr>
            <a:r>
              <a:rPr lang="ar-SA" sz="3600" dirty="0" smtClean="0">
                <a:solidFill>
                  <a:schemeClr val="accent2"/>
                </a:solidFill>
                <a:ea typeface="Arial Unicode MS" panose="020B0604020202020204" pitchFamily="34" charset="-128"/>
              </a:rPr>
              <a:t> عدم </a:t>
            </a:r>
            <a:r>
              <a:rPr lang="ar-SA" sz="3600" dirty="0">
                <a:solidFill>
                  <a:schemeClr val="accent2"/>
                </a:solidFill>
                <a:ea typeface="Arial Unicode MS" panose="020B0604020202020204" pitchFamily="34" charset="-128"/>
              </a:rPr>
              <a:t>الوعي بأهمية التنمية .. ويعد </a:t>
            </a:r>
            <a:r>
              <a:rPr lang="ar-SA" sz="3600" dirty="0" smtClean="0">
                <a:solidFill>
                  <a:schemeClr val="accent2"/>
                </a:solidFill>
                <a:ea typeface="Arial Unicode MS" panose="020B0604020202020204" pitchFamily="34" charset="-128"/>
              </a:rPr>
              <a:t>نادرا.</a:t>
            </a:r>
          </a:p>
          <a:p>
            <a:pPr algn="just" rtl="1">
              <a:buFont typeface="Wingdings" panose="05000000000000000000" pitchFamily="2" charset="2"/>
              <a:buChar char="Ø"/>
            </a:pPr>
            <a:r>
              <a:rPr lang="ar-SA" sz="3600" dirty="0" smtClean="0">
                <a:solidFill>
                  <a:schemeClr val="accent2"/>
                </a:solidFill>
                <a:ea typeface="Arial Unicode MS" panose="020B0604020202020204" pitchFamily="34" charset="-128"/>
              </a:rPr>
              <a:t> ترى بان التنمية قد تضر بمصالحها وبالتالي تكون عائقا للتنمية </a:t>
            </a:r>
            <a:r>
              <a:rPr lang="ar-SA" sz="3600" dirty="0" smtClean="0">
                <a:solidFill>
                  <a:schemeClr val="accent2"/>
                </a:solidFill>
                <a:ea typeface="Arial Unicode MS" panose="020B0604020202020204" pitchFamily="34" charset="-128"/>
              </a:rPr>
              <a:t>الاقتصادية.</a:t>
            </a:r>
            <a:endParaRPr lang="ar-SA" sz="3600" dirty="0" smtClean="0">
              <a:solidFill>
                <a:schemeClr val="accent2"/>
              </a:solidFill>
              <a:ea typeface="Arial Unicode MS" panose="020B0604020202020204" pitchFamily="34" charset="-128"/>
            </a:endParaRPr>
          </a:p>
          <a:p>
            <a:pPr algn="just" rtl="1">
              <a:buFont typeface="Wingdings" panose="05000000000000000000" pitchFamily="2" charset="2"/>
              <a:buChar char="Ø"/>
            </a:pPr>
            <a:r>
              <a:rPr lang="ar-SA" sz="3600" dirty="0" smtClean="0">
                <a:solidFill>
                  <a:schemeClr val="accent2"/>
                </a:solidFill>
                <a:ea typeface="Arial Unicode MS" panose="020B0604020202020204" pitchFamily="34" charset="-128"/>
              </a:rPr>
              <a:t> عدم </a:t>
            </a:r>
            <a:r>
              <a:rPr lang="ar-SA" sz="3600" dirty="0">
                <a:solidFill>
                  <a:schemeClr val="accent2"/>
                </a:solidFill>
                <a:ea typeface="Arial Unicode MS" panose="020B0604020202020204" pitchFamily="34" charset="-128"/>
              </a:rPr>
              <a:t>الوعي بأبعاد عملية التنمية وأساليبها وإدارته... فهناك اختلاف بين مظاهر المدنية الحديثة واستخدامها وبين التنمية الاجتماعية والاقتصادية الحقيقة. </a:t>
            </a:r>
            <a:endParaRPr lang="ar-SA" sz="3600" dirty="0" smtClean="0">
              <a:solidFill>
                <a:schemeClr val="accent2"/>
              </a:solidFill>
              <a:ea typeface="Arial Unicode MS" panose="020B0604020202020204" pitchFamily="34" charset="-128"/>
            </a:endParaRPr>
          </a:p>
          <a:p>
            <a:pPr algn="just" rtl="1">
              <a:buFont typeface="Wingdings" panose="05000000000000000000" pitchFamily="2" charset="2"/>
              <a:buChar char="Ø"/>
            </a:pPr>
            <a:r>
              <a:rPr lang="ar-SA" sz="3600" dirty="0" smtClean="0">
                <a:solidFill>
                  <a:schemeClr val="accent2"/>
                </a:solidFill>
              </a:rPr>
              <a:t> قد </a:t>
            </a:r>
            <a:r>
              <a:rPr lang="ar-SA" sz="3600" dirty="0">
                <a:solidFill>
                  <a:schemeClr val="accent2"/>
                </a:solidFill>
              </a:rPr>
              <a:t>يكون هناك بعض الارادة والوعي بعملية التنمية.. ولكن يغلب عليه عجز القيادات في نقل ارادة التنمية الى </a:t>
            </a:r>
            <a:r>
              <a:rPr lang="ar-SA" sz="3600" dirty="0" smtClean="0">
                <a:solidFill>
                  <a:schemeClr val="accent2"/>
                </a:solidFill>
              </a:rPr>
              <a:t>الشعوب.</a:t>
            </a:r>
          </a:p>
          <a:p>
            <a:pPr algn="just" rtl="1">
              <a:buFont typeface="Wingdings" panose="05000000000000000000" pitchFamily="2" charset="2"/>
              <a:buChar char="Ø"/>
            </a:pPr>
            <a:r>
              <a:rPr lang="ar-SA" sz="3600" dirty="0" smtClean="0">
                <a:solidFill>
                  <a:schemeClr val="accent2"/>
                </a:solidFill>
              </a:rPr>
              <a:t> غلبة </a:t>
            </a:r>
            <a:r>
              <a:rPr lang="ar-SA" sz="3600" dirty="0">
                <a:solidFill>
                  <a:schemeClr val="accent2"/>
                </a:solidFill>
              </a:rPr>
              <a:t>الاتجاه الاستهلاكي .. حيث اصبحت المظاهر الاستهلاكية تأخذ طابعا فكريا وسلوكيا واجتماعيا.. مما افقد البلدان النامية كثيرا من مواردها تبعا لأنماط الانفاق غير </a:t>
            </a:r>
            <a:r>
              <a:rPr lang="ar-SA" sz="3600" dirty="0" smtClean="0">
                <a:solidFill>
                  <a:schemeClr val="accent2"/>
                </a:solidFill>
              </a:rPr>
              <a:t>المنتج.</a:t>
            </a:r>
          </a:p>
          <a:p>
            <a:pPr algn="just" rtl="1">
              <a:buFont typeface="Wingdings" panose="05000000000000000000" pitchFamily="2" charset="2"/>
              <a:buChar char="Ø"/>
            </a:pPr>
            <a:r>
              <a:rPr lang="ar-SA" sz="3600" dirty="0" smtClean="0">
                <a:solidFill>
                  <a:schemeClr val="accent2"/>
                </a:solidFill>
              </a:rPr>
              <a:t> سيادة </a:t>
            </a:r>
            <a:r>
              <a:rPr lang="ar-SA" sz="3600" dirty="0">
                <a:solidFill>
                  <a:schemeClr val="accent2"/>
                </a:solidFill>
              </a:rPr>
              <a:t>العلاقات العائلية والقبلية .. حيث تقاس مكانة الفرد بانتمائه العائلي والقبلي وليس </a:t>
            </a:r>
            <a:r>
              <a:rPr lang="ar-SA" sz="3600" dirty="0" smtClean="0">
                <a:solidFill>
                  <a:schemeClr val="accent2"/>
                </a:solidFill>
              </a:rPr>
              <a:t>الكفاءة.</a:t>
            </a:r>
          </a:p>
          <a:p>
            <a:pPr algn="just" rtl="1">
              <a:buFont typeface="Wingdings" panose="05000000000000000000" pitchFamily="2" charset="2"/>
              <a:buChar char="Ø"/>
            </a:pPr>
            <a:r>
              <a:rPr lang="ar-SA" sz="3600" dirty="0" smtClean="0">
                <a:solidFill>
                  <a:schemeClr val="accent2"/>
                </a:solidFill>
              </a:rPr>
              <a:t> شيوع القدرية والتسليم بالواقع المحيط بالإنسان كقدر محتوم.. ليس للفرد ارادة او امكانية التغيير.</a:t>
            </a:r>
          </a:p>
          <a:p>
            <a:pPr algn="just" rtl="1">
              <a:buFont typeface="Wingdings" panose="05000000000000000000" pitchFamily="2" charset="2"/>
              <a:buChar char="Ø"/>
            </a:pPr>
            <a:r>
              <a:rPr lang="ar-SA" sz="3600" dirty="0" smtClean="0">
                <a:solidFill>
                  <a:schemeClr val="accent2"/>
                </a:solidFill>
              </a:rPr>
              <a:t> تأثير </a:t>
            </a:r>
            <a:r>
              <a:rPr lang="ar-SA" sz="3600" dirty="0">
                <a:solidFill>
                  <a:schemeClr val="accent2"/>
                </a:solidFill>
              </a:rPr>
              <a:t>القيم والتقاليد الاجتماعية على عملية النمو الاقتصادي ..الاستهلاك , الادخار, تنوع الثروة. </a:t>
            </a:r>
            <a:endParaRPr lang="en-US" sz="3600" dirty="0">
              <a:solidFill>
                <a:schemeClr val="accent2"/>
              </a:solidFill>
            </a:endParaRPr>
          </a:p>
          <a:p>
            <a:pPr algn="r" rtl="1"/>
            <a:endParaRPr lang="en-US" dirty="0"/>
          </a:p>
        </p:txBody>
      </p:sp>
    </p:spTree>
    <p:extLst>
      <p:ext uri="{BB962C8B-B14F-4D97-AF65-F5344CB8AC3E}">
        <p14:creationId xmlns:p14="http://schemas.microsoft.com/office/powerpoint/2010/main" val="4042720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smtClean="0">
                <a:solidFill>
                  <a:schemeClr val="accent2"/>
                </a:solidFill>
              </a:rPr>
              <a:t>مفهوم التغير الاجتماعي (التعريف)  </a:t>
            </a:r>
            <a:endParaRPr lang="en-US" dirty="0"/>
          </a:p>
        </p:txBody>
      </p:sp>
      <p:sp>
        <p:nvSpPr>
          <p:cNvPr id="3" name="Content Placeholder 2"/>
          <p:cNvSpPr>
            <a:spLocks noGrp="1"/>
          </p:cNvSpPr>
          <p:nvPr>
            <p:ph idx="1"/>
          </p:nvPr>
        </p:nvSpPr>
        <p:spPr>
          <a:xfrm>
            <a:off x="822959" y="2132856"/>
            <a:ext cx="7543801" cy="3736238"/>
          </a:xfrm>
        </p:spPr>
        <p:txBody>
          <a:bodyPr>
            <a:normAutofit lnSpcReduction="10000"/>
          </a:bodyPr>
          <a:lstStyle/>
          <a:p>
            <a:pPr algn="just" rtl="1">
              <a:buFont typeface="Wingdings" panose="05000000000000000000" pitchFamily="2" charset="2"/>
              <a:buChar char="Ø"/>
            </a:pPr>
            <a:r>
              <a:rPr lang="ar-SA" sz="2400" dirty="0" smtClean="0">
                <a:solidFill>
                  <a:schemeClr val="accent2"/>
                </a:solidFill>
              </a:rPr>
              <a:t> هو انتقال الشيء من حالة إلى حالة آخرى والتغير الاجتماعي هو الاختلافات التي تطرأ على أي جزء من أجزاء البناء الاجتماعي خلال فترة زمنية معينة.</a:t>
            </a:r>
          </a:p>
          <a:p>
            <a:pPr algn="just" rtl="1">
              <a:buFont typeface="Wingdings" panose="05000000000000000000" pitchFamily="2" charset="2"/>
              <a:buChar char="Ø"/>
            </a:pPr>
            <a:r>
              <a:rPr lang="ar-SA" sz="2400" dirty="0" smtClean="0">
                <a:solidFill>
                  <a:schemeClr val="accent2"/>
                </a:solidFill>
              </a:rPr>
              <a:t> التغير الذي يحدث في المجتمع سواءً في الجوانب المادية أو اللامادية كالتغير في الوسائل التقنية والمواصلات والملابس والأثاث والعادات والتقاليد والقيم واللغة والعلاقات والنظم الاجتماعية.</a:t>
            </a:r>
          </a:p>
          <a:p>
            <a:pPr algn="just" rtl="1">
              <a:buFont typeface="Wingdings" panose="05000000000000000000" pitchFamily="2" charset="2"/>
              <a:buChar char="Ø"/>
            </a:pPr>
            <a:r>
              <a:rPr lang="ar-SA" sz="2400" dirty="0" smtClean="0">
                <a:solidFill>
                  <a:schemeClr val="accent2"/>
                </a:solidFill>
              </a:rPr>
              <a:t> التغير ظاهرة طبيعية تحدث في جميع المجتمعات، فالثبات يعني الفناء. فكما يمر الانسان بعدة مراحل أثناء حياته؛ الطفولة ، الشباب ، النضج ، الشيخوخة، كذلك المجتمعات الانسانية لاتستمر على وتيرة واحدة فهي تنتقل من حالة إلى أخرى، إذ هي في حالة تغير مستمر. </a:t>
            </a:r>
          </a:p>
        </p:txBody>
      </p:sp>
    </p:spTree>
    <p:extLst>
      <p:ext uri="{BB962C8B-B14F-4D97-AF65-F5344CB8AC3E}">
        <p14:creationId xmlns:p14="http://schemas.microsoft.com/office/powerpoint/2010/main" val="1624206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27584" y="116632"/>
            <a:ext cx="7543801" cy="5751552"/>
          </a:xfrm>
        </p:spPr>
        <p:txBody>
          <a:bodyPr>
            <a:normAutofit/>
          </a:bodyPr>
          <a:lstStyle/>
          <a:p>
            <a:pPr algn="just" rtl="1"/>
            <a:endParaRPr lang="ar-SA" dirty="0" smtClean="0">
              <a:solidFill>
                <a:srgbClr val="002060"/>
              </a:solidFill>
            </a:endParaRPr>
          </a:p>
          <a:p>
            <a:pPr algn="r" rtl="1"/>
            <a:r>
              <a:rPr lang="ar-SA" sz="4800" dirty="0" smtClean="0">
                <a:solidFill>
                  <a:schemeClr val="accent1"/>
                </a:solidFill>
              </a:rPr>
              <a:t>مقارنة بين نظريات التغير الاجتماعي </a:t>
            </a:r>
            <a:endParaRPr lang="ar-SA" sz="4800" dirty="0">
              <a:solidFill>
                <a:schemeClr val="accent1"/>
              </a:solidFill>
            </a:endParaRPr>
          </a:p>
          <a:p>
            <a:pPr marL="0" indent="0" algn="just" rtl="1">
              <a:buNone/>
            </a:pPr>
            <a:endParaRPr lang="ar-SA" dirty="0">
              <a:solidFill>
                <a:srgbClr val="002060"/>
              </a:solidFill>
            </a:endParaRPr>
          </a:p>
          <a:p>
            <a:pPr marL="0" indent="0" algn="just" rtl="1">
              <a:buNone/>
            </a:pPr>
            <a:endParaRPr lang="ar-SA" sz="2800" dirty="0">
              <a:solidFill>
                <a:srgbClr val="002060"/>
              </a:solidFill>
            </a:endParaRPr>
          </a:p>
          <a:p>
            <a:pPr marL="0" indent="0" algn="just" rtl="1">
              <a:buNone/>
            </a:pPr>
            <a:endParaRPr lang="ar-SA" sz="2800" dirty="0">
              <a:solidFill>
                <a:srgbClr val="00206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868734136"/>
              </p:ext>
            </p:extLst>
          </p:nvPr>
        </p:nvGraphicFramePr>
        <p:xfrm>
          <a:off x="827583" y="1772816"/>
          <a:ext cx="7632849" cy="4027904"/>
        </p:xfrm>
        <a:graphic>
          <a:graphicData uri="http://schemas.openxmlformats.org/drawingml/2006/table">
            <a:tbl>
              <a:tblPr firstRow="1" bandRow="1">
                <a:tableStyleId>{5C22544A-7EE6-4342-B048-85BDC9FD1C3A}</a:tableStyleId>
              </a:tblPr>
              <a:tblGrid>
                <a:gridCol w="2544283"/>
                <a:gridCol w="2856318"/>
                <a:gridCol w="2232248"/>
              </a:tblGrid>
              <a:tr h="599665">
                <a:tc>
                  <a:txBody>
                    <a:bodyPr/>
                    <a:lstStyle/>
                    <a:p>
                      <a:pPr algn="ctr"/>
                      <a:r>
                        <a:rPr lang="ar-SA" sz="2400" dirty="0" smtClean="0"/>
                        <a:t>النظرية </a:t>
                      </a:r>
                      <a:endParaRPr lang="en-US" sz="2400" dirty="0"/>
                    </a:p>
                  </a:txBody>
                  <a:tcPr/>
                </a:tc>
                <a:tc>
                  <a:txBody>
                    <a:bodyPr/>
                    <a:lstStyle/>
                    <a:p>
                      <a:pPr algn="ctr"/>
                      <a:r>
                        <a:rPr lang="ar-SA" sz="2400" smtClean="0"/>
                        <a:t>نظرتها </a:t>
                      </a:r>
                      <a:r>
                        <a:rPr lang="ar-SA" sz="2400" dirty="0" smtClean="0"/>
                        <a:t>للتغير الاجتماعي </a:t>
                      </a:r>
                      <a:endParaRPr lang="en-US" sz="2400" dirty="0"/>
                    </a:p>
                  </a:txBody>
                  <a:tcPr/>
                </a:tc>
                <a:tc>
                  <a:txBody>
                    <a:bodyPr/>
                    <a:lstStyle/>
                    <a:p>
                      <a:pPr algn="ctr" rtl="1"/>
                      <a:r>
                        <a:rPr lang="ar-SA" sz="2400" dirty="0" smtClean="0"/>
                        <a:t>أهم</a:t>
                      </a:r>
                      <a:r>
                        <a:rPr lang="ar-SA" sz="2400" baseline="0" dirty="0" smtClean="0"/>
                        <a:t> مفاهيم النظرية </a:t>
                      </a:r>
                      <a:endParaRPr lang="en-US" sz="2400" dirty="0"/>
                    </a:p>
                  </a:txBody>
                  <a:tcPr/>
                </a:tc>
              </a:tr>
              <a:tr h="689208">
                <a:tc>
                  <a:txBody>
                    <a:bodyPr/>
                    <a:lstStyle/>
                    <a:p>
                      <a:pPr algn="ctr"/>
                      <a:r>
                        <a:rPr lang="ar-SA" sz="2000" b="1" dirty="0" smtClean="0"/>
                        <a:t>التنافس</a:t>
                      </a:r>
                      <a:r>
                        <a:rPr lang="ar-SA" sz="2000" b="1" baseline="0" dirty="0" smtClean="0"/>
                        <a:t> والبقاء للأقوى. </a:t>
                      </a:r>
                      <a:endParaRPr lang="en-US" sz="2000" b="1" dirty="0"/>
                    </a:p>
                  </a:txBody>
                  <a:tcPr/>
                </a:tc>
                <a:tc>
                  <a:txBody>
                    <a:bodyPr/>
                    <a:lstStyle/>
                    <a:p>
                      <a:pPr algn="ctr"/>
                      <a:r>
                        <a:rPr lang="ar-SA" sz="2000" b="1" dirty="0" smtClean="0"/>
                        <a:t>التغير الاجتماعي</a:t>
                      </a:r>
                      <a:r>
                        <a:rPr lang="ar-SA" sz="2000" b="1" baseline="0" dirty="0" smtClean="0"/>
                        <a:t> يسير من البسيط إلى المعقد. </a:t>
                      </a:r>
                      <a:endParaRPr lang="en-US" sz="2000" b="1" dirty="0"/>
                    </a:p>
                  </a:txBody>
                  <a:tcPr/>
                </a:tc>
                <a:tc>
                  <a:txBody>
                    <a:bodyPr/>
                    <a:lstStyle/>
                    <a:p>
                      <a:pPr algn="ctr"/>
                      <a:r>
                        <a:rPr lang="ar-SA" sz="2000" b="1" dirty="0" smtClean="0"/>
                        <a:t>النظرية التطورية </a:t>
                      </a:r>
                      <a:endParaRPr lang="en-US" sz="2000" b="1" dirty="0"/>
                    </a:p>
                  </a:txBody>
                  <a:tcPr/>
                </a:tc>
              </a:tr>
              <a:tr h="715519">
                <a:tc>
                  <a:txBody>
                    <a:bodyPr/>
                    <a:lstStyle/>
                    <a:p>
                      <a:pPr algn="ctr"/>
                      <a:r>
                        <a:rPr lang="ar-SA" sz="2000" b="1" dirty="0" smtClean="0"/>
                        <a:t>الاختلاف</a:t>
                      </a:r>
                      <a:r>
                        <a:rPr lang="ar-SA" sz="2000" b="1" baseline="0" dirty="0" smtClean="0"/>
                        <a:t>، والتوازن والتطور في عدة خطوط لا خط واحد. </a:t>
                      </a:r>
                      <a:endParaRPr lang="en-US" sz="2000" b="1" dirty="0"/>
                    </a:p>
                  </a:txBody>
                  <a:tcPr/>
                </a:tc>
                <a:tc>
                  <a:txBody>
                    <a:bodyPr/>
                    <a:lstStyle/>
                    <a:p>
                      <a:pPr algn="ctr"/>
                      <a:r>
                        <a:rPr lang="ar-SA" sz="2000" b="1" dirty="0" smtClean="0"/>
                        <a:t>التغير يسعى إلى تدعيم الترابط</a:t>
                      </a:r>
                      <a:r>
                        <a:rPr lang="ar-SA" sz="2000" b="1" baseline="0" dirty="0" smtClean="0"/>
                        <a:t> والتكامل بين أجزاء المجتمع. </a:t>
                      </a:r>
                      <a:endParaRPr lang="en-US" sz="2000" b="1" dirty="0"/>
                    </a:p>
                  </a:txBody>
                  <a:tcPr/>
                </a:tc>
                <a:tc>
                  <a:txBody>
                    <a:bodyPr/>
                    <a:lstStyle/>
                    <a:p>
                      <a:pPr algn="ctr"/>
                      <a:r>
                        <a:rPr lang="ar-SA" sz="2000" b="1" dirty="0" smtClean="0"/>
                        <a:t>النظرية الوظيفية </a:t>
                      </a:r>
                      <a:endParaRPr lang="en-US" sz="2000" b="1" dirty="0"/>
                    </a:p>
                  </a:txBody>
                  <a:tcPr/>
                </a:tc>
              </a:tr>
              <a:tr h="936104">
                <a:tc>
                  <a:txBody>
                    <a:bodyPr/>
                    <a:lstStyle/>
                    <a:p>
                      <a:pPr algn="ctr"/>
                      <a:r>
                        <a:rPr lang="ar-SA" sz="2000" b="1" dirty="0" smtClean="0"/>
                        <a:t>التحضر</a:t>
                      </a:r>
                      <a:r>
                        <a:rPr lang="ar-SA" sz="2000" b="1" baseline="0" dirty="0" smtClean="0"/>
                        <a:t> والتصنيع </a:t>
                      </a:r>
                      <a:endParaRPr lang="en-US" sz="2000" b="1" dirty="0"/>
                    </a:p>
                  </a:txBody>
                  <a:tcPr/>
                </a:tc>
                <a:tc>
                  <a:txBody>
                    <a:bodyPr/>
                    <a:lstStyle/>
                    <a:p>
                      <a:pPr algn="ctr"/>
                      <a:r>
                        <a:rPr lang="ar-SA" sz="2000" b="1" dirty="0" smtClean="0"/>
                        <a:t>التغير حتمي، لابد</a:t>
                      </a:r>
                      <a:r>
                        <a:rPr lang="ar-SA" sz="2000" b="1" baseline="0" dirty="0" smtClean="0"/>
                        <a:t> منه للاستفادة من التصنيع والتكنولوجية المتقدمة.  </a:t>
                      </a:r>
                      <a:endParaRPr lang="en-US" sz="2000" b="1" dirty="0"/>
                    </a:p>
                  </a:txBody>
                  <a:tcPr/>
                </a:tc>
                <a:tc>
                  <a:txBody>
                    <a:bodyPr/>
                    <a:lstStyle/>
                    <a:p>
                      <a:pPr algn="ctr"/>
                      <a:r>
                        <a:rPr lang="ar-SA" sz="2000" b="1" dirty="0" smtClean="0"/>
                        <a:t>نظرية التحضر </a:t>
                      </a:r>
                      <a:endParaRPr lang="en-US" sz="2000" b="1" dirty="0"/>
                    </a:p>
                  </a:txBody>
                  <a:tcPr/>
                </a:tc>
              </a:tr>
              <a:tr h="982568">
                <a:tc>
                  <a:txBody>
                    <a:bodyPr/>
                    <a:lstStyle/>
                    <a:p>
                      <a:pPr algn="ctr"/>
                      <a:r>
                        <a:rPr lang="ar-SA" sz="2000" b="1" dirty="0" smtClean="0"/>
                        <a:t>دول النواة،</a:t>
                      </a:r>
                      <a:r>
                        <a:rPr lang="ar-SA" sz="2000" b="1" baseline="0" dirty="0" smtClean="0"/>
                        <a:t> والدول الهامشية، والشبه هامشية، الاستعمار الجديد. </a:t>
                      </a:r>
                      <a:endParaRPr lang="en-US" sz="2000" b="1" dirty="0"/>
                    </a:p>
                  </a:txBody>
                  <a:tcPr/>
                </a:tc>
                <a:tc>
                  <a:txBody>
                    <a:bodyPr/>
                    <a:lstStyle/>
                    <a:p>
                      <a:pPr algn="ctr"/>
                      <a:r>
                        <a:rPr lang="ar-SA" sz="2000" b="1" dirty="0" smtClean="0"/>
                        <a:t>التنمية</a:t>
                      </a:r>
                      <a:r>
                        <a:rPr lang="ar-SA" sz="2000" b="1" baseline="0" dirty="0" smtClean="0"/>
                        <a:t> والتغير عبارة عن تنافس على القوة بين الدول المتقدمة والدول النامية. </a:t>
                      </a:r>
                      <a:endParaRPr lang="en-US" sz="2000" b="1" dirty="0"/>
                    </a:p>
                  </a:txBody>
                  <a:tcPr/>
                </a:tc>
                <a:tc>
                  <a:txBody>
                    <a:bodyPr/>
                    <a:lstStyle/>
                    <a:p>
                      <a:pPr algn="ctr"/>
                      <a:r>
                        <a:rPr lang="ar-SA" sz="2000" b="1" dirty="0" smtClean="0"/>
                        <a:t>نظرية الصراع </a:t>
                      </a:r>
                      <a:endParaRPr lang="en-US" sz="2000" b="1" dirty="0"/>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548681"/>
            <a:ext cx="7543800" cy="792088"/>
          </a:xfrm>
        </p:spPr>
        <p:txBody>
          <a:bodyPr/>
          <a:lstStyle/>
          <a:p>
            <a:pPr algn="ctr"/>
            <a:r>
              <a:rPr lang="ar-SA" dirty="0" smtClean="0">
                <a:solidFill>
                  <a:schemeClr val="accent2"/>
                </a:solidFill>
              </a:rPr>
              <a:t>عوامل التغير الاجتماعي </a:t>
            </a:r>
            <a:endParaRPr lang="en-US" dirty="0">
              <a:solidFill>
                <a:schemeClr val="accent2"/>
              </a:solidFill>
            </a:endParaRPr>
          </a:p>
        </p:txBody>
      </p:sp>
      <p:sp>
        <p:nvSpPr>
          <p:cNvPr id="3" name="Content Placeholder 2"/>
          <p:cNvSpPr>
            <a:spLocks noGrp="1"/>
          </p:cNvSpPr>
          <p:nvPr>
            <p:ph idx="1"/>
          </p:nvPr>
        </p:nvSpPr>
        <p:spPr>
          <a:xfrm>
            <a:off x="822959" y="2204864"/>
            <a:ext cx="7543801" cy="3664230"/>
          </a:xfrm>
        </p:spPr>
        <p:txBody>
          <a:bodyPr/>
          <a:lstStyle/>
          <a:p>
            <a:pPr algn="r" rtl="1"/>
            <a:r>
              <a:rPr lang="ar-SA" sz="3600" dirty="0" smtClean="0">
                <a:solidFill>
                  <a:srgbClr val="0070C0"/>
                </a:solidFill>
              </a:rPr>
              <a:t>أولا: العوامل الطبيعية </a:t>
            </a:r>
          </a:p>
          <a:p>
            <a:pPr algn="r" rtl="1">
              <a:buFont typeface="Wingdings" panose="05000000000000000000" pitchFamily="2" charset="2"/>
              <a:buChar char="Ø"/>
            </a:pPr>
            <a:r>
              <a:rPr lang="ar-SA" sz="3200" dirty="0" smtClean="0">
                <a:solidFill>
                  <a:schemeClr val="accent2"/>
                </a:solidFill>
              </a:rPr>
              <a:t>المواليد</a:t>
            </a:r>
          </a:p>
          <a:p>
            <a:pPr algn="r" rtl="1">
              <a:buFont typeface="Wingdings" panose="05000000000000000000" pitchFamily="2" charset="2"/>
              <a:buChar char="Ø"/>
            </a:pPr>
            <a:r>
              <a:rPr lang="ar-SA" sz="3200" dirty="0" smtClean="0">
                <a:solidFill>
                  <a:schemeClr val="accent2"/>
                </a:solidFill>
              </a:rPr>
              <a:t>الوفيات </a:t>
            </a:r>
          </a:p>
          <a:p>
            <a:pPr algn="r" rtl="1">
              <a:buFont typeface="Wingdings" panose="05000000000000000000" pitchFamily="2" charset="2"/>
              <a:buChar char="Ø"/>
            </a:pPr>
            <a:r>
              <a:rPr lang="ar-SA" sz="3200" dirty="0" smtClean="0">
                <a:solidFill>
                  <a:schemeClr val="accent2"/>
                </a:solidFill>
              </a:rPr>
              <a:t>الهجرات </a:t>
            </a:r>
          </a:p>
          <a:p>
            <a:pPr algn="r" rtl="1">
              <a:buFont typeface="Wingdings" panose="05000000000000000000" pitchFamily="2" charset="2"/>
              <a:buChar char="Ø"/>
            </a:pPr>
            <a:r>
              <a:rPr lang="ar-SA" sz="3200" dirty="0" smtClean="0">
                <a:solidFill>
                  <a:schemeClr val="accent2"/>
                </a:solidFill>
              </a:rPr>
              <a:t>الكوارث</a:t>
            </a:r>
            <a:endParaRPr lang="en-US" sz="3200" dirty="0">
              <a:solidFill>
                <a:schemeClr val="accent2"/>
              </a:solidFill>
            </a:endParaRPr>
          </a:p>
        </p:txBody>
      </p:sp>
    </p:spTree>
    <p:extLst>
      <p:ext uri="{BB962C8B-B14F-4D97-AF65-F5344CB8AC3E}">
        <p14:creationId xmlns:p14="http://schemas.microsoft.com/office/powerpoint/2010/main" val="1411749812"/>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054164"/>
          </a:xfrm>
        </p:spPr>
        <p:txBody>
          <a:bodyPr/>
          <a:lstStyle/>
          <a:p>
            <a:pPr algn="ctr"/>
            <a:r>
              <a:rPr lang="ar-SA" dirty="0">
                <a:solidFill>
                  <a:schemeClr val="accent2"/>
                </a:solidFill>
              </a:rPr>
              <a:t>عوامل التغير الاجتماعي </a:t>
            </a:r>
            <a:endParaRPr lang="en-US" dirty="0">
              <a:solidFill>
                <a:schemeClr val="accent2"/>
              </a:solidFill>
            </a:endParaRPr>
          </a:p>
        </p:txBody>
      </p:sp>
      <p:sp>
        <p:nvSpPr>
          <p:cNvPr id="3" name="Content Placeholder 2"/>
          <p:cNvSpPr>
            <a:spLocks noGrp="1"/>
          </p:cNvSpPr>
          <p:nvPr>
            <p:ph idx="1"/>
          </p:nvPr>
        </p:nvSpPr>
        <p:spPr>
          <a:xfrm>
            <a:off x="822959" y="2276872"/>
            <a:ext cx="7543801" cy="3592222"/>
          </a:xfrm>
        </p:spPr>
        <p:txBody>
          <a:bodyPr>
            <a:normAutofit/>
          </a:bodyPr>
          <a:lstStyle/>
          <a:p>
            <a:pPr algn="r" rtl="1"/>
            <a:r>
              <a:rPr lang="ar-SA" sz="3600" dirty="0" smtClean="0">
                <a:solidFill>
                  <a:srgbClr val="0070C0"/>
                </a:solidFill>
              </a:rPr>
              <a:t>ثانياً: عوامل اجتماعية </a:t>
            </a:r>
          </a:p>
          <a:p>
            <a:pPr algn="r" rtl="1">
              <a:buFont typeface="Wingdings" panose="05000000000000000000" pitchFamily="2" charset="2"/>
              <a:buChar char="Ø"/>
            </a:pPr>
            <a:r>
              <a:rPr lang="ar-SA" sz="3200" dirty="0" smtClean="0">
                <a:solidFill>
                  <a:schemeClr val="accent2"/>
                </a:solidFill>
              </a:rPr>
              <a:t>الاختراعات </a:t>
            </a:r>
          </a:p>
          <a:p>
            <a:pPr algn="r" rtl="1">
              <a:buFont typeface="Wingdings" panose="05000000000000000000" pitchFamily="2" charset="2"/>
              <a:buChar char="Ø"/>
            </a:pPr>
            <a:r>
              <a:rPr lang="ar-SA" sz="3200" dirty="0" smtClean="0">
                <a:solidFill>
                  <a:schemeClr val="accent2"/>
                </a:solidFill>
              </a:rPr>
              <a:t>الانتشار </a:t>
            </a:r>
          </a:p>
          <a:p>
            <a:pPr algn="r" rtl="1">
              <a:buFont typeface="Wingdings" panose="05000000000000000000" pitchFamily="2" charset="2"/>
              <a:buChar char="Ø"/>
            </a:pPr>
            <a:r>
              <a:rPr lang="ar-SA" sz="3200" dirty="0" smtClean="0">
                <a:solidFill>
                  <a:schemeClr val="accent2"/>
                </a:solidFill>
              </a:rPr>
              <a:t>الحركات الاجتماعية </a:t>
            </a:r>
            <a:endParaRPr lang="en-US" sz="3200" dirty="0">
              <a:solidFill>
                <a:schemeClr val="accent2"/>
              </a:solidFill>
            </a:endParaRPr>
          </a:p>
        </p:txBody>
      </p:sp>
    </p:spTree>
    <p:extLst>
      <p:ext uri="{BB962C8B-B14F-4D97-AF65-F5344CB8AC3E}">
        <p14:creationId xmlns:p14="http://schemas.microsoft.com/office/powerpoint/2010/main" val="17842443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solidFill>
                  <a:schemeClr val="accent2"/>
                </a:solidFill>
              </a:rPr>
              <a:t>عوامل التغير الاجتماعي </a:t>
            </a:r>
            <a:endParaRPr lang="en-US" dirty="0"/>
          </a:p>
        </p:txBody>
      </p:sp>
      <p:sp>
        <p:nvSpPr>
          <p:cNvPr id="3" name="Content Placeholder 2"/>
          <p:cNvSpPr>
            <a:spLocks noGrp="1"/>
          </p:cNvSpPr>
          <p:nvPr>
            <p:ph idx="1"/>
          </p:nvPr>
        </p:nvSpPr>
        <p:spPr>
          <a:xfrm>
            <a:off x="822959" y="1845734"/>
            <a:ext cx="7543801" cy="4463586"/>
          </a:xfrm>
        </p:spPr>
        <p:txBody>
          <a:bodyPr/>
          <a:lstStyle/>
          <a:p>
            <a:pPr algn="ctr" rtl="1"/>
            <a:r>
              <a:rPr lang="ar-SA" sz="2400" b="1" i="1" dirty="0" smtClean="0">
                <a:solidFill>
                  <a:srgbClr val="C00000"/>
                </a:solidFill>
              </a:rPr>
              <a:t>خصائص الحركات الاجتماعية </a:t>
            </a:r>
          </a:p>
          <a:p>
            <a:pPr algn="just" rtl="1">
              <a:buFont typeface="Arial" panose="020B0604020202020204" pitchFamily="34" charset="0"/>
              <a:buChar char="•"/>
            </a:pPr>
            <a:r>
              <a:rPr lang="ar-SA" dirty="0" smtClean="0">
                <a:solidFill>
                  <a:schemeClr val="accent2"/>
                </a:solidFill>
              </a:rPr>
              <a:t> وجود قيم مشتركة وأهداف محددة يؤمن بنها أفراد الجماعة تدعمها أيدولوجية معينة توجهم سلوكهم. </a:t>
            </a:r>
          </a:p>
          <a:p>
            <a:pPr algn="just" rtl="1">
              <a:buFont typeface="Arial" panose="020B0604020202020204" pitchFamily="34" charset="0"/>
              <a:buChar char="•"/>
            </a:pPr>
            <a:r>
              <a:rPr lang="ar-SA" dirty="0" smtClean="0">
                <a:solidFill>
                  <a:schemeClr val="accent2"/>
                </a:solidFill>
              </a:rPr>
              <a:t> عضوية الأفراد ومشاركتهم لهذه الجماعة، وإحساسهم بالانتماء إليها ضد الجماعات الأخرى، التي تعارضها، فيسود بين افرادها شعور بين أفرادها شعور بالوحدة والإحساس بالجماعة. </a:t>
            </a:r>
          </a:p>
          <a:p>
            <a:pPr algn="just" rtl="1">
              <a:buFont typeface="Arial" panose="020B0604020202020204" pitchFamily="34" charset="0"/>
              <a:buChar char="•"/>
            </a:pPr>
            <a:r>
              <a:rPr lang="ar-SA" dirty="0" smtClean="0">
                <a:solidFill>
                  <a:schemeClr val="accent2"/>
                </a:solidFill>
              </a:rPr>
              <a:t> وجود تفاهم مشترك بين أفراد الجماعة، يحدد من خلاله سلوكهم وموقفهم من الآخرين.</a:t>
            </a:r>
          </a:p>
          <a:p>
            <a:pPr algn="just" rtl="1">
              <a:buFont typeface="Arial" panose="020B0604020202020204" pitchFamily="34" charset="0"/>
              <a:buChar char="•"/>
            </a:pPr>
            <a:r>
              <a:rPr lang="ar-SA" dirty="0" smtClean="0">
                <a:solidFill>
                  <a:schemeClr val="accent2"/>
                </a:solidFill>
              </a:rPr>
              <a:t> وجود تفسيم عمل بين أفراد الجماعة يحدد مهمة كل فرد أفراد الجماعة، وعلاقة الزعيم أو القائد ببقية أفرادها. ولكل حركة بناء اجتماعي محدد وتقسيم للأدوار يحدد وظيفة كل فرد من أفرادها. </a:t>
            </a:r>
          </a:p>
          <a:p>
            <a:pPr algn="just" rtl="1">
              <a:buFont typeface="Arial" panose="020B0604020202020204" pitchFamily="34" charset="0"/>
              <a:buChar char="•"/>
            </a:pPr>
            <a:r>
              <a:rPr lang="ar-SA" dirty="0" smtClean="0">
                <a:solidFill>
                  <a:schemeClr val="accent2"/>
                </a:solidFill>
              </a:rPr>
              <a:t> تسعى إلى إحداث تغير ما في المجتمع، فيحاول أفرادها توجيه المجتمع وجهة معينة تحقق أهدافهم ورغباتهم. </a:t>
            </a:r>
          </a:p>
        </p:txBody>
      </p:sp>
    </p:spTree>
    <p:extLst>
      <p:ext uri="{BB962C8B-B14F-4D97-AF65-F5344CB8AC3E}">
        <p14:creationId xmlns:p14="http://schemas.microsoft.com/office/powerpoint/2010/main" val="158584894"/>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solidFill>
                  <a:schemeClr val="accent2"/>
                </a:solidFill>
              </a:rPr>
              <a:t>عوامل التغير الاجتماعي </a:t>
            </a:r>
            <a:endParaRPr lang="en-US" dirty="0"/>
          </a:p>
        </p:txBody>
      </p:sp>
      <p:sp>
        <p:nvSpPr>
          <p:cNvPr id="3" name="Content Placeholder 2"/>
          <p:cNvSpPr>
            <a:spLocks noGrp="1"/>
          </p:cNvSpPr>
          <p:nvPr>
            <p:ph idx="1"/>
          </p:nvPr>
        </p:nvSpPr>
        <p:spPr/>
        <p:txBody>
          <a:bodyPr>
            <a:normAutofit/>
          </a:bodyPr>
          <a:lstStyle/>
          <a:p>
            <a:pPr algn="ctr"/>
            <a:r>
              <a:rPr lang="ar-SA" sz="2400" b="1" dirty="0" smtClean="0">
                <a:solidFill>
                  <a:srgbClr val="C00000"/>
                </a:solidFill>
              </a:rPr>
              <a:t>لماذا تظهر الحركات الاجتماعية ؟</a:t>
            </a:r>
          </a:p>
          <a:p>
            <a:pPr algn="just" rtl="1">
              <a:buFont typeface="Wingdings" panose="05000000000000000000" pitchFamily="2" charset="2"/>
              <a:buChar char="Ø"/>
            </a:pPr>
            <a:r>
              <a:rPr lang="en-US" sz="2400" dirty="0" smtClean="0">
                <a:solidFill>
                  <a:schemeClr val="accent2"/>
                </a:solidFill>
              </a:rPr>
              <a:t> </a:t>
            </a:r>
            <a:r>
              <a:rPr lang="ar-SA" sz="2400" dirty="0" smtClean="0">
                <a:solidFill>
                  <a:schemeClr val="accent2"/>
                </a:solidFill>
              </a:rPr>
              <a:t>أفضل من الآخرين.</a:t>
            </a:r>
          </a:p>
          <a:p>
            <a:pPr algn="just" rtl="1">
              <a:buFont typeface="Wingdings" panose="05000000000000000000" pitchFamily="2" charset="2"/>
              <a:buChar char="Ø"/>
            </a:pPr>
            <a:r>
              <a:rPr lang="en-US" sz="2400" dirty="0" smtClean="0">
                <a:solidFill>
                  <a:schemeClr val="accent2"/>
                </a:solidFill>
              </a:rPr>
              <a:t> </a:t>
            </a:r>
            <a:r>
              <a:rPr lang="ar-SA" sz="2400" dirty="0" smtClean="0">
                <a:solidFill>
                  <a:schemeClr val="accent2"/>
                </a:solidFill>
              </a:rPr>
              <a:t>أمر واقعي لا يمكن تغييره.</a:t>
            </a:r>
          </a:p>
          <a:p>
            <a:pPr algn="just" rtl="1">
              <a:buFont typeface="Wingdings" panose="05000000000000000000" pitchFamily="2" charset="2"/>
              <a:buChar char="Ø"/>
            </a:pPr>
            <a:r>
              <a:rPr lang="en-US" sz="2400" dirty="0" smtClean="0">
                <a:solidFill>
                  <a:schemeClr val="accent2"/>
                </a:solidFill>
              </a:rPr>
              <a:t> </a:t>
            </a:r>
            <a:r>
              <a:rPr lang="ar-SA" sz="2400" dirty="0" smtClean="0">
                <a:solidFill>
                  <a:schemeClr val="accent2"/>
                </a:solidFill>
              </a:rPr>
              <a:t>الخوف من المجهول.</a:t>
            </a:r>
          </a:p>
          <a:p>
            <a:pPr algn="just" rtl="1">
              <a:buFont typeface="Wingdings" panose="05000000000000000000" pitchFamily="2" charset="2"/>
              <a:buChar char="Ø"/>
            </a:pPr>
            <a:r>
              <a:rPr lang="en-US" sz="2400" dirty="0" smtClean="0">
                <a:solidFill>
                  <a:schemeClr val="accent2"/>
                </a:solidFill>
              </a:rPr>
              <a:t> </a:t>
            </a:r>
            <a:r>
              <a:rPr lang="ar-SA" sz="2400" dirty="0" smtClean="0">
                <a:solidFill>
                  <a:schemeClr val="accent2"/>
                </a:solidFill>
              </a:rPr>
              <a:t>الأيديولوجية السائدة في المجتمع تدعم هذه القيم، فيزاد التمسك بالمجتمع.  </a:t>
            </a:r>
            <a:endParaRPr lang="en-US" sz="2400" dirty="0">
              <a:solidFill>
                <a:schemeClr val="accent2"/>
              </a:solidFill>
            </a:endParaRPr>
          </a:p>
        </p:txBody>
      </p:sp>
    </p:spTree>
    <p:extLst>
      <p:ext uri="{BB962C8B-B14F-4D97-AF65-F5344CB8AC3E}">
        <p14:creationId xmlns:p14="http://schemas.microsoft.com/office/powerpoint/2010/main" val="204511293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solidFill>
                  <a:schemeClr val="accent2"/>
                </a:solidFill>
              </a:rPr>
              <a:t>عوامل التغير الاجتماعي </a:t>
            </a:r>
            <a:endParaRPr lang="en-US" dirty="0"/>
          </a:p>
        </p:txBody>
      </p:sp>
      <p:sp>
        <p:nvSpPr>
          <p:cNvPr id="3" name="Content Placeholder 2"/>
          <p:cNvSpPr>
            <a:spLocks noGrp="1"/>
          </p:cNvSpPr>
          <p:nvPr>
            <p:ph idx="1"/>
          </p:nvPr>
        </p:nvSpPr>
        <p:spPr/>
        <p:txBody>
          <a:bodyPr/>
          <a:lstStyle/>
          <a:p>
            <a:pPr algn="ctr"/>
            <a:r>
              <a:rPr lang="ar-SA" sz="2400" b="1" dirty="0" smtClean="0">
                <a:solidFill>
                  <a:srgbClr val="C00000"/>
                </a:solidFill>
              </a:rPr>
              <a:t>أيديولوجية الحركات الاجتماعية </a:t>
            </a:r>
          </a:p>
          <a:p>
            <a:pPr algn="ctr"/>
            <a:endParaRPr lang="ar-SA" sz="2400" b="1" dirty="0" smtClean="0">
              <a:solidFill>
                <a:srgbClr val="C00000"/>
              </a:solidFill>
            </a:endParaRPr>
          </a:p>
          <a:p>
            <a:pPr algn="just" rtl="1">
              <a:buFont typeface="Wingdings" panose="05000000000000000000" pitchFamily="2" charset="2"/>
              <a:buChar char="Ø"/>
            </a:pPr>
            <a:r>
              <a:rPr lang="ar-SA" sz="2400" dirty="0" smtClean="0">
                <a:solidFill>
                  <a:schemeClr val="accent2"/>
                </a:solidFill>
              </a:rPr>
              <a:t> ربط السلوك بالمعتقدات.</a:t>
            </a:r>
          </a:p>
          <a:p>
            <a:pPr algn="just" rtl="1">
              <a:buFont typeface="Wingdings" panose="05000000000000000000" pitchFamily="2" charset="2"/>
              <a:buChar char="Ø"/>
            </a:pPr>
            <a:r>
              <a:rPr lang="ar-SA" sz="2400" dirty="0" smtClean="0">
                <a:solidFill>
                  <a:schemeClr val="accent2"/>
                </a:solidFill>
              </a:rPr>
              <a:t> توحيد أفراد المجتمع.</a:t>
            </a:r>
          </a:p>
          <a:p>
            <a:pPr algn="just" rtl="1">
              <a:buFont typeface="Wingdings" panose="05000000000000000000" pitchFamily="2" charset="2"/>
              <a:buChar char="Ø"/>
            </a:pPr>
            <a:r>
              <a:rPr lang="ar-SA" sz="2400" dirty="0" smtClean="0">
                <a:solidFill>
                  <a:schemeClr val="accent2"/>
                </a:solidFill>
              </a:rPr>
              <a:t> خلق شعور بالانتماء والهوية الفردية بين أفراد الجماعة الواحدة.</a:t>
            </a:r>
          </a:p>
          <a:p>
            <a:pPr algn="just" rtl="1">
              <a:buFont typeface="Wingdings" panose="05000000000000000000" pitchFamily="2" charset="2"/>
              <a:buChar char="Ø"/>
            </a:pPr>
            <a:r>
              <a:rPr lang="ar-SA" sz="2400" dirty="0" smtClean="0">
                <a:solidFill>
                  <a:schemeClr val="accent2"/>
                </a:solidFill>
              </a:rPr>
              <a:t> تحويل الأيديولوجية من أحلام الأفراد إلى واقع ملموس.</a:t>
            </a:r>
          </a:p>
          <a:p>
            <a:pPr algn="r" rtl="1"/>
            <a:endParaRPr lang="en-US" dirty="0"/>
          </a:p>
        </p:txBody>
      </p:sp>
    </p:spTree>
    <p:extLst>
      <p:ext uri="{BB962C8B-B14F-4D97-AF65-F5344CB8AC3E}">
        <p14:creationId xmlns:p14="http://schemas.microsoft.com/office/powerpoint/2010/main" val="3384903053"/>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solidFill>
                  <a:schemeClr val="accent2"/>
                </a:solidFill>
              </a:rPr>
              <a:t>عوامل التغير الاجتماعي </a:t>
            </a:r>
            <a:endParaRPr lang="en-US" dirty="0"/>
          </a:p>
        </p:txBody>
      </p:sp>
      <p:sp>
        <p:nvSpPr>
          <p:cNvPr id="3" name="Content Placeholder 2"/>
          <p:cNvSpPr>
            <a:spLocks noGrp="1"/>
          </p:cNvSpPr>
          <p:nvPr>
            <p:ph idx="1"/>
          </p:nvPr>
        </p:nvSpPr>
        <p:spPr/>
        <p:txBody>
          <a:bodyPr/>
          <a:lstStyle/>
          <a:p>
            <a:pPr algn="ctr" rtl="1"/>
            <a:r>
              <a:rPr lang="ar-SA" sz="2400" b="1" dirty="0" smtClean="0">
                <a:solidFill>
                  <a:srgbClr val="C00000"/>
                </a:solidFill>
              </a:rPr>
              <a:t> </a:t>
            </a:r>
          </a:p>
          <a:p>
            <a:pPr algn="ctr" rtl="1"/>
            <a:r>
              <a:rPr lang="ar-SA" sz="2400" b="1" dirty="0" smtClean="0">
                <a:solidFill>
                  <a:srgbClr val="C00000"/>
                </a:solidFill>
              </a:rPr>
              <a:t>أمثلة تطبيقية لبعض الحركات الاجتماعية </a:t>
            </a:r>
          </a:p>
          <a:p>
            <a:pPr algn="ctr" rtl="1"/>
            <a:endParaRPr lang="ar-SA" dirty="0"/>
          </a:p>
          <a:p>
            <a:pPr algn="r" rtl="1">
              <a:buFont typeface="Wingdings" panose="05000000000000000000" pitchFamily="2" charset="2"/>
              <a:buChar char="Ø"/>
            </a:pPr>
            <a:r>
              <a:rPr lang="ar-SA" sz="2400" dirty="0" smtClean="0">
                <a:solidFill>
                  <a:schemeClr val="accent2"/>
                </a:solidFill>
              </a:rPr>
              <a:t> حركة العمال في العالم.</a:t>
            </a:r>
          </a:p>
          <a:p>
            <a:pPr algn="r" rtl="1">
              <a:buFont typeface="Wingdings" panose="05000000000000000000" pitchFamily="2" charset="2"/>
              <a:buChar char="Ø"/>
            </a:pPr>
            <a:r>
              <a:rPr lang="ar-SA" sz="2400" dirty="0" smtClean="0">
                <a:solidFill>
                  <a:schemeClr val="accent2"/>
                </a:solidFill>
              </a:rPr>
              <a:t> حركة معارضة الحرب في أمريكا.</a:t>
            </a:r>
          </a:p>
          <a:p>
            <a:pPr algn="r" rtl="1">
              <a:buFont typeface="Wingdings" panose="05000000000000000000" pitchFamily="2" charset="2"/>
              <a:buChar char="Ø"/>
            </a:pPr>
            <a:r>
              <a:rPr lang="ar-SA" sz="2400" dirty="0" smtClean="0">
                <a:solidFill>
                  <a:schemeClr val="accent2"/>
                </a:solidFill>
              </a:rPr>
              <a:t> حركة مناصرة حقوق المرأة.</a:t>
            </a:r>
          </a:p>
          <a:p>
            <a:pPr algn="r" rtl="1"/>
            <a:endParaRPr lang="en-US" dirty="0"/>
          </a:p>
        </p:txBody>
      </p:sp>
    </p:spTree>
    <p:extLst>
      <p:ext uri="{BB962C8B-B14F-4D97-AF65-F5344CB8AC3E}">
        <p14:creationId xmlns:p14="http://schemas.microsoft.com/office/powerpoint/2010/main" val="187478319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3804</TotalTime>
  <Words>1041</Words>
  <Application>Microsoft Office PowerPoint</Application>
  <PresentationFormat>On-screen Show (4:3)</PresentationFormat>
  <Paragraphs>107</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 Unicode MS</vt:lpstr>
      <vt:lpstr>Arabic Typesetting</vt:lpstr>
      <vt:lpstr>Arial</vt:lpstr>
      <vt:lpstr>Calibri</vt:lpstr>
      <vt:lpstr>Calibri Light</vt:lpstr>
      <vt:lpstr>Times New Roman</vt:lpstr>
      <vt:lpstr>Wingdings</vt:lpstr>
      <vt:lpstr>Retrospect</vt:lpstr>
      <vt:lpstr>PowerPoint Presentation</vt:lpstr>
      <vt:lpstr>مفهوم التغير الاجتماعي (التعريف)  </vt:lpstr>
      <vt:lpstr>PowerPoint Presentation</vt:lpstr>
      <vt:lpstr>عوامل التغير الاجتماعي </vt:lpstr>
      <vt:lpstr>عوامل التغير الاجتماعي </vt:lpstr>
      <vt:lpstr>عوامل التغير الاجتماعي </vt:lpstr>
      <vt:lpstr>عوامل التغير الاجتماعي </vt:lpstr>
      <vt:lpstr>عوامل التغير الاجتماعي </vt:lpstr>
      <vt:lpstr>عوامل التغير الاجتماعي </vt:lpstr>
      <vt:lpstr>عوامل التغير الاجتماعي </vt:lpstr>
      <vt:lpstr>عوامل التغير الاجتماعي في المجتمع السعودي</vt:lpstr>
      <vt:lpstr>التقدم والتخلف من وجهة نظر اجتماعية</vt:lpstr>
      <vt:lpstr>خصائص عامة للتخلف.</vt:lpstr>
      <vt:lpstr>ثانيا: الخصائص البنائية الاجتماعية  انعدام ارادة التنمية لدى قيادات العالم الثالث بسبب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الوضوع الثاني</dc:title>
  <dc:creator>Windows User</dc:creator>
  <cp:lastModifiedBy>Ali Ahmed AlSalem</cp:lastModifiedBy>
  <cp:revision>206</cp:revision>
  <dcterms:created xsi:type="dcterms:W3CDTF">2011-09-27T08:18:25Z</dcterms:created>
  <dcterms:modified xsi:type="dcterms:W3CDTF">2019-12-01T05:18:49Z</dcterms:modified>
</cp:coreProperties>
</file>