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0"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0"/>
    <p:restoredTop sz="94648"/>
  </p:normalViewPr>
  <p:slideViewPr>
    <p:cSldViewPr>
      <p:cViewPr varScale="1">
        <p:scale>
          <a:sx n="107" d="100"/>
          <a:sy n="107" d="100"/>
        </p:scale>
        <p:origin x="1760"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1F2754-AAED-460E-961B-1890B08AC476}"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FA5D216D-51DC-48BE-A020-7C1D995F4D40}">
      <dgm:prSet phldrT="[Text]" custT="1"/>
      <dgm:spPr/>
      <dgm:t>
        <a:bodyPr/>
        <a:lstStyle/>
        <a:p>
          <a:pPr rtl="1"/>
          <a:r>
            <a:rPr lang="ar-SA" sz="1800" b="1" dirty="0" smtClean="0">
              <a:solidFill>
                <a:srgbClr val="212745">
                  <a:lumMod val="60000"/>
                  <a:lumOff val="40000"/>
                </a:srgbClr>
              </a:solidFill>
              <a:latin typeface="ae_Ouhod" pitchFamily="34" charset="-78"/>
              <a:ea typeface="+mn-ea"/>
              <a:cs typeface="ae_Ouhod" pitchFamily="34" charset="-78"/>
            </a:rPr>
            <a:t>أبعاد عملية قياس وتشخيص </a:t>
          </a:r>
        </a:p>
        <a:p>
          <a:pPr rtl="1"/>
          <a:r>
            <a:rPr lang="ar-SA" sz="1800" b="1" dirty="0" smtClean="0">
              <a:solidFill>
                <a:srgbClr val="212745">
                  <a:lumMod val="60000"/>
                  <a:lumOff val="40000"/>
                </a:srgbClr>
              </a:solidFill>
              <a:latin typeface="ae_Ouhod" pitchFamily="34" charset="-78"/>
              <a:ea typeface="+mn-ea"/>
              <a:cs typeface="ae_Ouhod" pitchFamily="34" charset="-78"/>
            </a:rPr>
            <a:t>الطفل الموهوب </a:t>
          </a:r>
          <a:endParaRPr lang="en-US" sz="1800" dirty="0"/>
        </a:p>
      </dgm:t>
    </dgm:pt>
    <dgm:pt modelId="{D4DE8A18-26F5-43AA-9940-0D4E531A8BCC}" type="parTrans" cxnId="{DE8CB680-F429-4C89-AC2D-C12DDBCC87EF}">
      <dgm:prSet/>
      <dgm:spPr/>
      <dgm:t>
        <a:bodyPr/>
        <a:lstStyle/>
        <a:p>
          <a:endParaRPr lang="en-US"/>
        </a:p>
      </dgm:t>
    </dgm:pt>
    <dgm:pt modelId="{2BA5F63C-578C-4EF0-BE76-8B86D5C942EE}" type="sibTrans" cxnId="{DE8CB680-F429-4C89-AC2D-C12DDBCC87EF}">
      <dgm:prSet/>
      <dgm:spPr/>
      <dgm:t>
        <a:bodyPr/>
        <a:lstStyle/>
        <a:p>
          <a:endParaRPr lang="en-US"/>
        </a:p>
      </dgm:t>
    </dgm:pt>
    <dgm:pt modelId="{B27A9D07-E21F-4436-9091-8D5936445AA6}">
      <dgm:prSet phldrT="[Text]" custT="1"/>
      <dgm:spPr/>
      <dgm:t>
        <a:bodyPr/>
        <a:lstStyle/>
        <a:p>
          <a:r>
            <a:rPr lang="ar-SA" sz="1800" smtClean="0">
              <a:ln>
                <a:solidFill>
                  <a:srgbClr val="C00000"/>
                </a:solidFill>
              </a:ln>
            </a:rPr>
            <a:t>السمات الشخصية والعقلية</a:t>
          </a:r>
          <a:endParaRPr lang="en-US" sz="1800" dirty="0">
            <a:ln>
              <a:solidFill>
                <a:srgbClr val="C00000"/>
              </a:solidFill>
            </a:ln>
          </a:endParaRPr>
        </a:p>
      </dgm:t>
    </dgm:pt>
    <dgm:pt modelId="{211DC737-04A9-4731-9C0B-2087B676D65B}" type="parTrans" cxnId="{34D96C00-27C1-49C3-9414-8B09E86383B1}">
      <dgm:prSet/>
      <dgm:spPr/>
      <dgm:t>
        <a:bodyPr/>
        <a:lstStyle/>
        <a:p>
          <a:endParaRPr lang="en-US" sz="2400"/>
        </a:p>
      </dgm:t>
    </dgm:pt>
    <dgm:pt modelId="{06501296-779B-4126-8650-2405ECEF94CC}" type="sibTrans" cxnId="{34D96C00-27C1-49C3-9414-8B09E86383B1}">
      <dgm:prSet/>
      <dgm:spPr/>
      <dgm:t>
        <a:bodyPr/>
        <a:lstStyle/>
        <a:p>
          <a:endParaRPr lang="en-US"/>
        </a:p>
      </dgm:t>
    </dgm:pt>
    <dgm:pt modelId="{B26F967A-9C68-4374-961D-55D6496252C9}">
      <dgm:prSet phldrT="[Text]" custT="1"/>
      <dgm:spPr/>
      <dgm:t>
        <a:bodyPr/>
        <a:lstStyle/>
        <a:p>
          <a:r>
            <a:rPr lang="ar-SA" sz="1800" smtClean="0"/>
            <a:t>ا</a:t>
          </a:r>
          <a:r>
            <a:rPr lang="ar-SA" sz="1800" smtClean="0">
              <a:ln>
                <a:solidFill>
                  <a:srgbClr val="C00000"/>
                </a:solidFill>
              </a:ln>
            </a:rPr>
            <a:t>لتحصيل الأكاديمي </a:t>
          </a:r>
          <a:endParaRPr lang="en-US" sz="1800" dirty="0">
            <a:ln>
              <a:solidFill>
                <a:srgbClr val="C00000"/>
              </a:solidFill>
            </a:ln>
          </a:endParaRPr>
        </a:p>
      </dgm:t>
    </dgm:pt>
    <dgm:pt modelId="{D5AE1DC7-CCEB-4961-A6FF-4C61ABD7B15C}" type="parTrans" cxnId="{6535E08C-C937-4D79-9047-284A34EC2D7B}">
      <dgm:prSet/>
      <dgm:spPr/>
      <dgm:t>
        <a:bodyPr/>
        <a:lstStyle/>
        <a:p>
          <a:endParaRPr lang="en-US" sz="2400"/>
        </a:p>
      </dgm:t>
    </dgm:pt>
    <dgm:pt modelId="{DAFF160A-D9C4-4207-8F92-ADA1FFD126CD}" type="sibTrans" cxnId="{6535E08C-C937-4D79-9047-284A34EC2D7B}">
      <dgm:prSet/>
      <dgm:spPr/>
      <dgm:t>
        <a:bodyPr/>
        <a:lstStyle/>
        <a:p>
          <a:endParaRPr lang="en-US"/>
        </a:p>
      </dgm:t>
    </dgm:pt>
    <dgm:pt modelId="{2D12F242-EBCD-4C5D-8D3B-41D34EDB0E38}">
      <dgm:prSet phldrT="[Text]" custT="1">
        <dgm:style>
          <a:lnRef idx="1">
            <a:schemeClr val="accent3"/>
          </a:lnRef>
          <a:fillRef idx="3">
            <a:schemeClr val="accent3"/>
          </a:fillRef>
          <a:effectRef idx="2">
            <a:schemeClr val="accent3"/>
          </a:effectRef>
          <a:fontRef idx="minor">
            <a:schemeClr val="lt1"/>
          </a:fontRef>
        </dgm:style>
      </dgm:prSet>
      <dgm:spPr>
        <a:ln>
          <a:solidFill>
            <a:schemeClr val="accent1"/>
          </a:solidFill>
        </a:ln>
      </dgm:spPr>
      <dgm:t>
        <a:bodyPr/>
        <a:lstStyle/>
        <a:p>
          <a:r>
            <a:rPr lang="ar-SA" sz="1800" dirty="0" smtClean="0">
              <a:ln>
                <a:solidFill>
                  <a:srgbClr val="C00000"/>
                </a:solidFill>
              </a:ln>
            </a:rPr>
            <a:t>القدرة العقلية </a:t>
          </a:r>
          <a:endParaRPr lang="en-US" sz="1800" dirty="0">
            <a:ln>
              <a:solidFill>
                <a:srgbClr val="C00000"/>
              </a:solidFill>
            </a:ln>
          </a:endParaRPr>
        </a:p>
      </dgm:t>
    </dgm:pt>
    <dgm:pt modelId="{4E1EFDBC-D361-464E-A8EB-CF746CB17787}" type="parTrans" cxnId="{54A6E028-B8CC-41FE-90CE-B5C129D7DC62}">
      <dgm:prSet/>
      <dgm:spPr/>
      <dgm:t>
        <a:bodyPr/>
        <a:lstStyle/>
        <a:p>
          <a:endParaRPr lang="en-US" sz="2400"/>
        </a:p>
      </dgm:t>
    </dgm:pt>
    <dgm:pt modelId="{C084E248-471E-46CD-B6B6-BB2761CEC940}" type="sibTrans" cxnId="{54A6E028-B8CC-41FE-90CE-B5C129D7DC62}">
      <dgm:prSet/>
      <dgm:spPr/>
      <dgm:t>
        <a:bodyPr/>
        <a:lstStyle/>
        <a:p>
          <a:endParaRPr lang="en-US"/>
        </a:p>
      </dgm:t>
    </dgm:pt>
    <dgm:pt modelId="{111D0C91-C346-43B0-8391-66CA13AA5DD7}">
      <dgm:prSet phldrT="[Text]" custT="1"/>
      <dgm:spPr/>
      <dgm:t>
        <a:bodyPr/>
        <a:lstStyle/>
        <a:p>
          <a:r>
            <a:rPr lang="ar-SA" sz="1800" smtClean="0"/>
            <a:t>ا</a:t>
          </a:r>
          <a:r>
            <a:rPr lang="ar-SA" sz="1800" smtClean="0">
              <a:ln>
                <a:solidFill>
                  <a:srgbClr val="C00000"/>
                </a:solidFill>
              </a:ln>
            </a:rPr>
            <a:t>لقدرة الإبداعية</a:t>
          </a:r>
          <a:r>
            <a:rPr lang="ar-SA" sz="1800" smtClean="0"/>
            <a:t> </a:t>
          </a:r>
          <a:endParaRPr lang="en-US" sz="1800" dirty="0"/>
        </a:p>
      </dgm:t>
    </dgm:pt>
    <dgm:pt modelId="{C7E082DD-7633-47F0-BB28-C8792531AAD0}" type="parTrans" cxnId="{BDF3E6EF-64E7-4838-B185-F187E5CB60F7}">
      <dgm:prSet/>
      <dgm:spPr/>
      <dgm:t>
        <a:bodyPr/>
        <a:lstStyle/>
        <a:p>
          <a:endParaRPr lang="en-US" sz="2400"/>
        </a:p>
      </dgm:t>
    </dgm:pt>
    <dgm:pt modelId="{5C7960B4-777B-4476-AE53-C10F52747384}" type="sibTrans" cxnId="{BDF3E6EF-64E7-4838-B185-F187E5CB60F7}">
      <dgm:prSet/>
      <dgm:spPr/>
      <dgm:t>
        <a:bodyPr/>
        <a:lstStyle/>
        <a:p>
          <a:endParaRPr lang="en-US"/>
        </a:p>
      </dgm:t>
    </dgm:pt>
    <dgm:pt modelId="{F34C40A7-DDE2-425F-8BCD-684E5F08A077}" type="pres">
      <dgm:prSet presAssocID="{8B1F2754-AAED-460E-961B-1890B08AC476}" presName="Name0" presStyleCnt="0">
        <dgm:presLayoutVars>
          <dgm:orgChart val="1"/>
          <dgm:chPref val="1"/>
          <dgm:dir/>
          <dgm:animOne val="branch"/>
          <dgm:animLvl val="lvl"/>
          <dgm:resizeHandles/>
        </dgm:presLayoutVars>
      </dgm:prSet>
      <dgm:spPr/>
      <dgm:t>
        <a:bodyPr/>
        <a:lstStyle/>
        <a:p>
          <a:endParaRPr lang="en-US"/>
        </a:p>
      </dgm:t>
    </dgm:pt>
    <dgm:pt modelId="{894EAFCC-2156-42AE-A770-25BDADC2B08F}" type="pres">
      <dgm:prSet presAssocID="{FA5D216D-51DC-48BE-A020-7C1D995F4D40}" presName="hierRoot1" presStyleCnt="0">
        <dgm:presLayoutVars>
          <dgm:hierBranch val="init"/>
        </dgm:presLayoutVars>
      </dgm:prSet>
      <dgm:spPr/>
    </dgm:pt>
    <dgm:pt modelId="{76052C1C-A0E7-4562-9B91-938841E9F7EB}" type="pres">
      <dgm:prSet presAssocID="{FA5D216D-51DC-48BE-A020-7C1D995F4D40}" presName="rootComposite1" presStyleCnt="0"/>
      <dgm:spPr/>
    </dgm:pt>
    <dgm:pt modelId="{9AC69EE0-AE26-4F79-8F0A-BE64E2080DA7}" type="pres">
      <dgm:prSet presAssocID="{FA5D216D-51DC-48BE-A020-7C1D995F4D40}" presName="rootText1" presStyleLbl="alignAcc1" presStyleIdx="0" presStyleCnt="0" custScaleX="331822">
        <dgm:presLayoutVars>
          <dgm:chPref val="3"/>
        </dgm:presLayoutVars>
      </dgm:prSet>
      <dgm:spPr/>
      <dgm:t>
        <a:bodyPr/>
        <a:lstStyle/>
        <a:p>
          <a:endParaRPr lang="en-US"/>
        </a:p>
      </dgm:t>
    </dgm:pt>
    <dgm:pt modelId="{45AD4770-EC00-48D3-862D-727AE4E3F533}" type="pres">
      <dgm:prSet presAssocID="{FA5D216D-51DC-48BE-A020-7C1D995F4D40}" presName="topArc1" presStyleLbl="parChTrans1D1" presStyleIdx="0" presStyleCnt="10"/>
      <dgm:spPr/>
    </dgm:pt>
    <dgm:pt modelId="{5E651356-09B6-454F-8C13-B556746C9C23}" type="pres">
      <dgm:prSet presAssocID="{FA5D216D-51DC-48BE-A020-7C1D995F4D40}" presName="bottomArc1" presStyleLbl="parChTrans1D1" presStyleIdx="1" presStyleCnt="10"/>
      <dgm:spPr/>
    </dgm:pt>
    <dgm:pt modelId="{E58048E8-C87F-4ACA-838B-52CB7072667C}" type="pres">
      <dgm:prSet presAssocID="{FA5D216D-51DC-48BE-A020-7C1D995F4D40}" presName="topConnNode1" presStyleLbl="node1" presStyleIdx="0" presStyleCnt="0"/>
      <dgm:spPr/>
      <dgm:t>
        <a:bodyPr/>
        <a:lstStyle/>
        <a:p>
          <a:endParaRPr lang="en-US"/>
        </a:p>
      </dgm:t>
    </dgm:pt>
    <dgm:pt modelId="{D463BDF4-45A4-4431-AB43-10CFC032607D}" type="pres">
      <dgm:prSet presAssocID="{FA5D216D-51DC-48BE-A020-7C1D995F4D40}" presName="hierChild2" presStyleCnt="0"/>
      <dgm:spPr/>
    </dgm:pt>
    <dgm:pt modelId="{42BF5D63-998C-4734-A940-2EEDF686898B}" type="pres">
      <dgm:prSet presAssocID="{211DC737-04A9-4731-9C0B-2087B676D65B}" presName="Name28" presStyleLbl="parChTrans1D2" presStyleIdx="0" presStyleCnt="4"/>
      <dgm:spPr/>
      <dgm:t>
        <a:bodyPr/>
        <a:lstStyle/>
        <a:p>
          <a:endParaRPr lang="en-US"/>
        </a:p>
      </dgm:t>
    </dgm:pt>
    <dgm:pt modelId="{9D4A117E-CA81-4194-9EA8-AEBA3F696540}" type="pres">
      <dgm:prSet presAssocID="{B27A9D07-E21F-4436-9091-8D5936445AA6}" presName="hierRoot2" presStyleCnt="0">
        <dgm:presLayoutVars>
          <dgm:hierBranch val="init"/>
        </dgm:presLayoutVars>
      </dgm:prSet>
      <dgm:spPr/>
    </dgm:pt>
    <dgm:pt modelId="{E166040D-00A6-4E73-BC6C-562753B2E134}" type="pres">
      <dgm:prSet presAssocID="{B27A9D07-E21F-4436-9091-8D5936445AA6}" presName="rootComposite2" presStyleCnt="0"/>
      <dgm:spPr/>
    </dgm:pt>
    <dgm:pt modelId="{5E58EA0A-D86C-4B79-B4B4-0649956FC282}" type="pres">
      <dgm:prSet presAssocID="{B27A9D07-E21F-4436-9091-8D5936445AA6}" presName="rootText2" presStyleLbl="alignAcc1" presStyleIdx="0" presStyleCnt="0" custScaleX="137881">
        <dgm:presLayoutVars>
          <dgm:chPref val="3"/>
        </dgm:presLayoutVars>
      </dgm:prSet>
      <dgm:spPr/>
      <dgm:t>
        <a:bodyPr/>
        <a:lstStyle/>
        <a:p>
          <a:endParaRPr lang="en-US"/>
        </a:p>
      </dgm:t>
    </dgm:pt>
    <dgm:pt modelId="{1D661FF0-6B8C-4496-8294-BA3EA01DCBB4}" type="pres">
      <dgm:prSet presAssocID="{B27A9D07-E21F-4436-9091-8D5936445AA6}" presName="topArc2" presStyleLbl="parChTrans1D1" presStyleIdx="2" presStyleCnt="10"/>
      <dgm:spPr/>
    </dgm:pt>
    <dgm:pt modelId="{CECFCB59-CF88-4F09-B119-6B8D7AF669E6}" type="pres">
      <dgm:prSet presAssocID="{B27A9D07-E21F-4436-9091-8D5936445AA6}" presName="bottomArc2" presStyleLbl="parChTrans1D1" presStyleIdx="3" presStyleCnt="10"/>
      <dgm:spPr/>
    </dgm:pt>
    <dgm:pt modelId="{665FA8A9-9F99-4C00-AD7A-DCC61314336C}" type="pres">
      <dgm:prSet presAssocID="{B27A9D07-E21F-4436-9091-8D5936445AA6}" presName="topConnNode2" presStyleLbl="node2" presStyleIdx="0" presStyleCnt="0"/>
      <dgm:spPr/>
      <dgm:t>
        <a:bodyPr/>
        <a:lstStyle/>
        <a:p>
          <a:endParaRPr lang="en-US"/>
        </a:p>
      </dgm:t>
    </dgm:pt>
    <dgm:pt modelId="{9AE67B9E-E49F-4D89-8666-47C2120E6F9A}" type="pres">
      <dgm:prSet presAssocID="{B27A9D07-E21F-4436-9091-8D5936445AA6}" presName="hierChild4" presStyleCnt="0"/>
      <dgm:spPr/>
    </dgm:pt>
    <dgm:pt modelId="{F8AAC85B-9B03-4320-B8B4-126745252FC3}" type="pres">
      <dgm:prSet presAssocID="{B27A9D07-E21F-4436-9091-8D5936445AA6}" presName="hierChild5" presStyleCnt="0"/>
      <dgm:spPr/>
    </dgm:pt>
    <dgm:pt modelId="{5A7B4253-CBD1-4637-8C3C-AFC02E442BC4}" type="pres">
      <dgm:prSet presAssocID="{C7E082DD-7633-47F0-BB28-C8792531AAD0}" presName="Name28" presStyleLbl="parChTrans1D2" presStyleIdx="1" presStyleCnt="4"/>
      <dgm:spPr/>
      <dgm:t>
        <a:bodyPr/>
        <a:lstStyle/>
        <a:p>
          <a:endParaRPr lang="en-US"/>
        </a:p>
      </dgm:t>
    </dgm:pt>
    <dgm:pt modelId="{A4031E0B-F198-48EA-BD7C-5ED7EE2F9731}" type="pres">
      <dgm:prSet presAssocID="{111D0C91-C346-43B0-8391-66CA13AA5DD7}" presName="hierRoot2" presStyleCnt="0">
        <dgm:presLayoutVars>
          <dgm:hierBranch val="init"/>
        </dgm:presLayoutVars>
      </dgm:prSet>
      <dgm:spPr/>
    </dgm:pt>
    <dgm:pt modelId="{1A8A2879-290F-45B7-A3CA-F8A9DD7E0FCE}" type="pres">
      <dgm:prSet presAssocID="{111D0C91-C346-43B0-8391-66CA13AA5DD7}" presName="rootComposite2" presStyleCnt="0"/>
      <dgm:spPr/>
    </dgm:pt>
    <dgm:pt modelId="{D1692B1E-14F6-458C-98A5-EFEF2A209821}" type="pres">
      <dgm:prSet presAssocID="{111D0C91-C346-43B0-8391-66CA13AA5DD7}" presName="rootText2" presStyleLbl="alignAcc1" presStyleIdx="0" presStyleCnt="0">
        <dgm:presLayoutVars>
          <dgm:chPref val="3"/>
        </dgm:presLayoutVars>
      </dgm:prSet>
      <dgm:spPr/>
      <dgm:t>
        <a:bodyPr/>
        <a:lstStyle/>
        <a:p>
          <a:endParaRPr lang="en-US"/>
        </a:p>
      </dgm:t>
    </dgm:pt>
    <dgm:pt modelId="{2ABD166D-107A-4AAC-9CD5-ACF1BFB87E9A}" type="pres">
      <dgm:prSet presAssocID="{111D0C91-C346-43B0-8391-66CA13AA5DD7}" presName="topArc2" presStyleLbl="parChTrans1D1" presStyleIdx="4" presStyleCnt="10"/>
      <dgm:spPr/>
    </dgm:pt>
    <dgm:pt modelId="{C10E14F7-627C-4650-9347-F6C160E69766}" type="pres">
      <dgm:prSet presAssocID="{111D0C91-C346-43B0-8391-66CA13AA5DD7}" presName="bottomArc2" presStyleLbl="parChTrans1D1" presStyleIdx="5" presStyleCnt="10"/>
      <dgm:spPr/>
    </dgm:pt>
    <dgm:pt modelId="{E12A0579-11E2-44CA-96CA-57488A3CFA96}" type="pres">
      <dgm:prSet presAssocID="{111D0C91-C346-43B0-8391-66CA13AA5DD7}" presName="topConnNode2" presStyleLbl="node2" presStyleIdx="0" presStyleCnt="0"/>
      <dgm:spPr/>
      <dgm:t>
        <a:bodyPr/>
        <a:lstStyle/>
        <a:p>
          <a:endParaRPr lang="en-US"/>
        </a:p>
      </dgm:t>
    </dgm:pt>
    <dgm:pt modelId="{300D44E0-5A7F-410F-9B7A-E94565F3C5B4}" type="pres">
      <dgm:prSet presAssocID="{111D0C91-C346-43B0-8391-66CA13AA5DD7}" presName="hierChild4" presStyleCnt="0"/>
      <dgm:spPr/>
    </dgm:pt>
    <dgm:pt modelId="{B5C40867-037F-4AAF-B5CE-0956A792C720}" type="pres">
      <dgm:prSet presAssocID="{111D0C91-C346-43B0-8391-66CA13AA5DD7}" presName="hierChild5" presStyleCnt="0"/>
      <dgm:spPr/>
    </dgm:pt>
    <dgm:pt modelId="{FC476A03-1177-4165-87DE-66149EED6D2D}" type="pres">
      <dgm:prSet presAssocID="{D5AE1DC7-CCEB-4961-A6FF-4C61ABD7B15C}" presName="Name28" presStyleLbl="parChTrans1D2" presStyleIdx="2" presStyleCnt="4"/>
      <dgm:spPr/>
      <dgm:t>
        <a:bodyPr/>
        <a:lstStyle/>
        <a:p>
          <a:endParaRPr lang="en-US"/>
        </a:p>
      </dgm:t>
    </dgm:pt>
    <dgm:pt modelId="{3CCE51F0-E501-42A2-9154-4A72A9682891}" type="pres">
      <dgm:prSet presAssocID="{B26F967A-9C68-4374-961D-55D6496252C9}" presName="hierRoot2" presStyleCnt="0">
        <dgm:presLayoutVars>
          <dgm:hierBranch val="init"/>
        </dgm:presLayoutVars>
      </dgm:prSet>
      <dgm:spPr/>
    </dgm:pt>
    <dgm:pt modelId="{59883485-EC5C-4403-98A7-B4FE19CDA7ED}" type="pres">
      <dgm:prSet presAssocID="{B26F967A-9C68-4374-961D-55D6496252C9}" presName="rootComposite2" presStyleCnt="0"/>
      <dgm:spPr/>
    </dgm:pt>
    <dgm:pt modelId="{BDE5DCB8-A498-4F3A-81D2-7DF6570F0465}" type="pres">
      <dgm:prSet presAssocID="{B26F967A-9C68-4374-961D-55D6496252C9}" presName="rootText2" presStyleLbl="alignAcc1" presStyleIdx="0" presStyleCnt="0">
        <dgm:presLayoutVars>
          <dgm:chPref val="3"/>
        </dgm:presLayoutVars>
      </dgm:prSet>
      <dgm:spPr/>
      <dgm:t>
        <a:bodyPr/>
        <a:lstStyle/>
        <a:p>
          <a:endParaRPr lang="en-US"/>
        </a:p>
      </dgm:t>
    </dgm:pt>
    <dgm:pt modelId="{4C709080-588E-49C4-8DDC-E299A18333C6}" type="pres">
      <dgm:prSet presAssocID="{B26F967A-9C68-4374-961D-55D6496252C9}" presName="topArc2" presStyleLbl="parChTrans1D1" presStyleIdx="6" presStyleCnt="10"/>
      <dgm:spPr/>
    </dgm:pt>
    <dgm:pt modelId="{F94EA0A2-AAE3-431D-8CFD-674928BEB100}" type="pres">
      <dgm:prSet presAssocID="{B26F967A-9C68-4374-961D-55D6496252C9}" presName="bottomArc2" presStyleLbl="parChTrans1D1" presStyleIdx="7" presStyleCnt="10"/>
      <dgm:spPr/>
    </dgm:pt>
    <dgm:pt modelId="{6C3DD62B-8F31-44F1-BA52-2BAE4EE13AE8}" type="pres">
      <dgm:prSet presAssocID="{B26F967A-9C68-4374-961D-55D6496252C9}" presName="topConnNode2" presStyleLbl="node2" presStyleIdx="0" presStyleCnt="0"/>
      <dgm:spPr/>
      <dgm:t>
        <a:bodyPr/>
        <a:lstStyle/>
        <a:p>
          <a:endParaRPr lang="en-US"/>
        </a:p>
      </dgm:t>
    </dgm:pt>
    <dgm:pt modelId="{CA5C74FB-E38C-4249-9FBE-B5B9736C0092}" type="pres">
      <dgm:prSet presAssocID="{B26F967A-9C68-4374-961D-55D6496252C9}" presName="hierChild4" presStyleCnt="0"/>
      <dgm:spPr/>
    </dgm:pt>
    <dgm:pt modelId="{A9957D14-BDF2-46B0-BE35-E5E49BB50641}" type="pres">
      <dgm:prSet presAssocID="{B26F967A-9C68-4374-961D-55D6496252C9}" presName="hierChild5" presStyleCnt="0"/>
      <dgm:spPr/>
    </dgm:pt>
    <dgm:pt modelId="{3A3C5EC6-85F7-49C1-BDBF-0BE8F6C83C77}" type="pres">
      <dgm:prSet presAssocID="{4E1EFDBC-D361-464E-A8EB-CF746CB17787}" presName="Name28" presStyleLbl="parChTrans1D2" presStyleIdx="3" presStyleCnt="4"/>
      <dgm:spPr/>
      <dgm:t>
        <a:bodyPr/>
        <a:lstStyle/>
        <a:p>
          <a:endParaRPr lang="en-US"/>
        </a:p>
      </dgm:t>
    </dgm:pt>
    <dgm:pt modelId="{871D7A0A-6166-45D6-8BAC-4DCA7795536A}" type="pres">
      <dgm:prSet presAssocID="{2D12F242-EBCD-4C5D-8D3B-41D34EDB0E38}" presName="hierRoot2" presStyleCnt="0">
        <dgm:presLayoutVars>
          <dgm:hierBranch val="init"/>
        </dgm:presLayoutVars>
      </dgm:prSet>
      <dgm:spPr/>
    </dgm:pt>
    <dgm:pt modelId="{57FEC6EF-A502-4504-A920-0B5136FA6DCE}" type="pres">
      <dgm:prSet presAssocID="{2D12F242-EBCD-4C5D-8D3B-41D34EDB0E38}" presName="rootComposite2" presStyleCnt="0"/>
      <dgm:spPr/>
    </dgm:pt>
    <dgm:pt modelId="{FACFFA6A-AF00-4869-82DE-D0E8B1DBE2E9}" type="pres">
      <dgm:prSet presAssocID="{2D12F242-EBCD-4C5D-8D3B-41D34EDB0E38}" presName="rootText2" presStyleLbl="alignAcc1" presStyleIdx="0" presStyleCnt="0">
        <dgm:presLayoutVars>
          <dgm:chPref val="3"/>
        </dgm:presLayoutVars>
      </dgm:prSet>
      <dgm:spPr/>
      <dgm:t>
        <a:bodyPr/>
        <a:lstStyle/>
        <a:p>
          <a:endParaRPr lang="en-US"/>
        </a:p>
      </dgm:t>
    </dgm:pt>
    <dgm:pt modelId="{4F2E2858-9B54-45F2-8F25-3875F89666F8}" type="pres">
      <dgm:prSet presAssocID="{2D12F242-EBCD-4C5D-8D3B-41D34EDB0E38}" presName="topArc2" presStyleLbl="parChTrans1D1" presStyleIdx="8" presStyleCnt="10"/>
      <dgm:spPr/>
    </dgm:pt>
    <dgm:pt modelId="{B3CB2BEB-0240-4F7F-BE25-58983BE04326}" type="pres">
      <dgm:prSet presAssocID="{2D12F242-EBCD-4C5D-8D3B-41D34EDB0E38}" presName="bottomArc2" presStyleLbl="parChTrans1D1" presStyleIdx="9" presStyleCnt="10"/>
      <dgm:spPr/>
    </dgm:pt>
    <dgm:pt modelId="{726E7E41-2AB1-4E68-A6D8-5C4D1AE8BED6}" type="pres">
      <dgm:prSet presAssocID="{2D12F242-EBCD-4C5D-8D3B-41D34EDB0E38}" presName="topConnNode2" presStyleLbl="node2" presStyleIdx="0" presStyleCnt="0"/>
      <dgm:spPr/>
      <dgm:t>
        <a:bodyPr/>
        <a:lstStyle/>
        <a:p>
          <a:endParaRPr lang="en-US"/>
        </a:p>
      </dgm:t>
    </dgm:pt>
    <dgm:pt modelId="{03A26CE3-EC2E-4D3F-A32F-3D8DAB27E580}" type="pres">
      <dgm:prSet presAssocID="{2D12F242-EBCD-4C5D-8D3B-41D34EDB0E38}" presName="hierChild4" presStyleCnt="0"/>
      <dgm:spPr/>
    </dgm:pt>
    <dgm:pt modelId="{B94FB2A2-06B4-448B-BDA0-64B2C7CC5D27}" type="pres">
      <dgm:prSet presAssocID="{2D12F242-EBCD-4C5D-8D3B-41D34EDB0E38}" presName="hierChild5" presStyleCnt="0"/>
      <dgm:spPr/>
    </dgm:pt>
    <dgm:pt modelId="{D5629335-6158-43CF-9D4B-116CAA988FF6}" type="pres">
      <dgm:prSet presAssocID="{FA5D216D-51DC-48BE-A020-7C1D995F4D40}" presName="hierChild3" presStyleCnt="0"/>
      <dgm:spPr/>
    </dgm:pt>
  </dgm:ptLst>
  <dgm:cxnLst>
    <dgm:cxn modelId="{FB804EEB-D3FD-484D-9124-B112A60D5AE0}" type="presOf" srcId="{D5AE1DC7-CCEB-4961-A6FF-4C61ABD7B15C}" destId="{FC476A03-1177-4165-87DE-66149EED6D2D}" srcOrd="0" destOrd="0" presId="urn:microsoft.com/office/officeart/2008/layout/HalfCircleOrganizationChart"/>
    <dgm:cxn modelId="{34D96C00-27C1-49C3-9414-8B09E86383B1}" srcId="{FA5D216D-51DC-48BE-A020-7C1D995F4D40}" destId="{B27A9D07-E21F-4436-9091-8D5936445AA6}" srcOrd="0" destOrd="0" parTransId="{211DC737-04A9-4731-9C0B-2087B676D65B}" sibTransId="{06501296-779B-4126-8650-2405ECEF94CC}"/>
    <dgm:cxn modelId="{4CAC3199-4135-4755-AA7E-6302F621A94F}" type="presOf" srcId="{B27A9D07-E21F-4436-9091-8D5936445AA6}" destId="{665FA8A9-9F99-4C00-AD7A-DCC61314336C}" srcOrd="1" destOrd="0" presId="urn:microsoft.com/office/officeart/2008/layout/HalfCircleOrganizationChart"/>
    <dgm:cxn modelId="{450CCE6E-12E4-46CA-9B18-7F13CB93D0E0}" type="presOf" srcId="{211DC737-04A9-4731-9C0B-2087B676D65B}" destId="{42BF5D63-998C-4734-A940-2EEDF686898B}" srcOrd="0" destOrd="0" presId="urn:microsoft.com/office/officeart/2008/layout/HalfCircleOrganizationChart"/>
    <dgm:cxn modelId="{B097CE5C-AEE6-48AB-976A-0892F4C3F628}" type="presOf" srcId="{B26F967A-9C68-4374-961D-55D6496252C9}" destId="{BDE5DCB8-A498-4F3A-81D2-7DF6570F0465}" srcOrd="0" destOrd="0" presId="urn:microsoft.com/office/officeart/2008/layout/HalfCircleOrganizationChart"/>
    <dgm:cxn modelId="{5C46F3D6-8E1C-4318-A45A-3D7ED15E84FD}" type="presOf" srcId="{C7E082DD-7633-47F0-BB28-C8792531AAD0}" destId="{5A7B4253-CBD1-4637-8C3C-AFC02E442BC4}" srcOrd="0" destOrd="0" presId="urn:microsoft.com/office/officeart/2008/layout/HalfCircleOrganizationChart"/>
    <dgm:cxn modelId="{DE8CB680-F429-4C89-AC2D-C12DDBCC87EF}" srcId="{8B1F2754-AAED-460E-961B-1890B08AC476}" destId="{FA5D216D-51DC-48BE-A020-7C1D995F4D40}" srcOrd="0" destOrd="0" parTransId="{D4DE8A18-26F5-43AA-9940-0D4E531A8BCC}" sibTransId="{2BA5F63C-578C-4EF0-BE76-8B86D5C942EE}"/>
    <dgm:cxn modelId="{BDF3E6EF-64E7-4838-B185-F187E5CB60F7}" srcId="{FA5D216D-51DC-48BE-A020-7C1D995F4D40}" destId="{111D0C91-C346-43B0-8391-66CA13AA5DD7}" srcOrd="1" destOrd="0" parTransId="{C7E082DD-7633-47F0-BB28-C8792531AAD0}" sibTransId="{5C7960B4-777B-4476-AE53-C10F52747384}"/>
    <dgm:cxn modelId="{A06436C2-0248-43D9-8886-A43DA88B2B43}" type="presOf" srcId="{2D12F242-EBCD-4C5D-8D3B-41D34EDB0E38}" destId="{FACFFA6A-AF00-4869-82DE-D0E8B1DBE2E9}" srcOrd="0" destOrd="0" presId="urn:microsoft.com/office/officeart/2008/layout/HalfCircleOrganizationChart"/>
    <dgm:cxn modelId="{6535E08C-C937-4D79-9047-284A34EC2D7B}" srcId="{FA5D216D-51DC-48BE-A020-7C1D995F4D40}" destId="{B26F967A-9C68-4374-961D-55D6496252C9}" srcOrd="2" destOrd="0" parTransId="{D5AE1DC7-CCEB-4961-A6FF-4C61ABD7B15C}" sibTransId="{DAFF160A-D9C4-4207-8F92-ADA1FFD126CD}"/>
    <dgm:cxn modelId="{0493B257-FF90-4311-B021-E7ECFE34C57C}" type="presOf" srcId="{FA5D216D-51DC-48BE-A020-7C1D995F4D40}" destId="{E58048E8-C87F-4ACA-838B-52CB7072667C}" srcOrd="1" destOrd="0" presId="urn:microsoft.com/office/officeart/2008/layout/HalfCircleOrganizationChart"/>
    <dgm:cxn modelId="{406B88F1-EA60-4EDB-8822-944746CD1AC3}" type="presOf" srcId="{FA5D216D-51DC-48BE-A020-7C1D995F4D40}" destId="{9AC69EE0-AE26-4F79-8F0A-BE64E2080DA7}" srcOrd="0" destOrd="0" presId="urn:microsoft.com/office/officeart/2008/layout/HalfCircleOrganizationChart"/>
    <dgm:cxn modelId="{5DAB76CF-010B-42D0-ABA4-2FC8679C01C1}" type="presOf" srcId="{8B1F2754-AAED-460E-961B-1890B08AC476}" destId="{F34C40A7-DDE2-425F-8BCD-684E5F08A077}" srcOrd="0" destOrd="0" presId="urn:microsoft.com/office/officeart/2008/layout/HalfCircleOrganizationChart"/>
    <dgm:cxn modelId="{AAF2F8A3-DE13-456B-998B-506B78D3424E}" type="presOf" srcId="{111D0C91-C346-43B0-8391-66CA13AA5DD7}" destId="{D1692B1E-14F6-458C-98A5-EFEF2A209821}" srcOrd="0" destOrd="0" presId="urn:microsoft.com/office/officeart/2008/layout/HalfCircleOrganizationChart"/>
    <dgm:cxn modelId="{888CB85A-068E-45EC-AB8A-BFDAEE2DE72E}" type="presOf" srcId="{B26F967A-9C68-4374-961D-55D6496252C9}" destId="{6C3DD62B-8F31-44F1-BA52-2BAE4EE13AE8}" srcOrd="1" destOrd="0" presId="urn:microsoft.com/office/officeart/2008/layout/HalfCircleOrganizationChart"/>
    <dgm:cxn modelId="{1DA60AD3-A28D-4A06-B639-87162ED37CA1}" type="presOf" srcId="{4E1EFDBC-D361-464E-A8EB-CF746CB17787}" destId="{3A3C5EC6-85F7-49C1-BDBF-0BE8F6C83C77}" srcOrd="0" destOrd="0" presId="urn:microsoft.com/office/officeart/2008/layout/HalfCircleOrganizationChart"/>
    <dgm:cxn modelId="{C2098181-9243-4FF4-BDAE-6B52318FAC29}" type="presOf" srcId="{2D12F242-EBCD-4C5D-8D3B-41D34EDB0E38}" destId="{726E7E41-2AB1-4E68-A6D8-5C4D1AE8BED6}" srcOrd="1" destOrd="0" presId="urn:microsoft.com/office/officeart/2008/layout/HalfCircleOrganizationChart"/>
    <dgm:cxn modelId="{54A6E028-B8CC-41FE-90CE-B5C129D7DC62}" srcId="{FA5D216D-51DC-48BE-A020-7C1D995F4D40}" destId="{2D12F242-EBCD-4C5D-8D3B-41D34EDB0E38}" srcOrd="3" destOrd="0" parTransId="{4E1EFDBC-D361-464E-A8EB-CF746CB17787}" sibTransId="{C084E248-471E-46CD-B6B6-BB2761CEC940}"/>
    <dgm:cxn modelId="{B3B20B23-918D-4195-A603-54C642EF4BD6}" type="presOf" srcId="{111D0C91-C346-43B0-8391-66CA13AA5DD7}" destId="{E12A0579-11E2-44CA-96CA-57488A3CFA96}" srcOrd="1" destOrd="0" presId="urn:microsoft.com/office/officeart/2008/layout/HalfCircleOrganizationChart"/>
    <dgm:cxn modelId="{E2A7F03E-69AD-438C-B07A-FCBD79FE0088}" type="presOf" srcId="{B27A9D07-E21F-4436-9091-8D5936445AA6}" destId="{5E58EA0A-D86C-4B79-B4B4-0649956FC282}" srcOrd="0" destOrd="0" presId="urn:microsoft.com/office/officeart/2008/layout/HalfCircleOrganizationChart"/>
    <dgm:cxn modelId="{F29C9D77-C0BB-4A4D-8D4F-0FA113D30038}" type="presParOf" srcId="{F34C40A7-DDE2-425F-8BCD-684E5F08A077}" destId="{894EAFCC-2156-42AE-A770-25BDADC2B08F}" srcOrd="0" destOrd="0" presId="urn:microsoft.com/office/officeart/2008/layout/HalfCircleOrganizationChart"/>
    <dgm:cxn modelId="{F7073D08-8FFF-48A4-AF14-B8D4748E808C}" type="presParOf" srcId="{894EAFCC-2156-42AE-A770-25BDADC2B08F}" destId="{76052C1C-A0E7-4562-9B91-938841E9F7EB}" srcOrd="0" destOrd="0" presId="urn:microsoft.com/office/officeart/2008/layout/HalfCircleOrganizationChart"/>
    <dgm:cxn modelId="{493B2EE1-D730-45C1-BDA2-C6E5ED636A93}" type="presParOf" srcId="{76052C1C-A0E7-4562-9B91-938841E9F7EB}" destId="{9AC69EE0-AE26-4F79-8F0A-BE64E2080DA7}" srcOrd="0" destOrd="0" presId="urn:microsoft.com/office/officeart/2008/layout/HalfCircleOrganizationChart"/>
    <dgm:cxn modelId="{22849910-A80C-4198-AF5E-8BBB3042D023}" type="presParOf" srcId="{76052C1C-A0E7-4562-9B91-938841E9F7EB}" destId="{45AD4770-EC00-48D3-862D-727AE4E3F533}" srcOrd="1" destOrd="0" presId="urn:microsoft.com/office/officeart/2008/layout/HalfCircleOrganizationChart"/>
    <dgm:cxn modelId="{C0D87AA7-8A76-4FE7-A53D-3D86A405CD5B}" type="presParOf" srcId="{76052C1C-A0E7-4562-9B91-938841E9F7EB}" destId="{5E651356-09B6-454F-8C13-B556746C9C23}" srcOrd="2" destOrd="0" presId="urn:microsoft.com/office/officeart/2008/layout/HalfCircleOrganizationChart"/>
    <dgm:cxn modelId="{1147B60E-E848-44F1-96BC-8B528FF8F78D}" type="presParOf" srcId="{76052C1C-A0E7-4562-9B91-938841E9F7EB}" destId="{E58048E8-C87F-4ACA-838B-52CB7072667C}" srcOrd="3" destOrd="0" presId="urn:microsoft.com/office/officeart/2008/layout/HalfCircleOrganizationChart"/>
    <dgm:cxn modelId="{522AAAD3-AFF3-464D-AA6A-76A4FBDC1EAF}" type="presParOf" srcId="{894EAFCC-2156-42AE-A770-25BDADC2B08F}" destId="{D463BDF4-45A4-4431-AB43-10CFC032607D}" srcOrd="1" destOrd="0" presId="urn:microsoft.com/office/officeart/2008/layout/HalfCircleOrganizationChart"/>
    <dgm:cxn modelId="{61E55996-1004-4F7D-A68B-847FE5D0DCD6}" type="presParOf" srcId="{D463BDF4-45A4-4431-AB43-10CFC032607D}" destId="{42BF5D63-998C-4734-A940-2EEDF686898B}" srcOrd="0" destOrd="0" presId="urn:microsoft.com/office/officeart/2008/layout/HalfCircleOrganizationChart"/>
    <dgm:cxn modelId="{DA3AF70D-F851-43E7-8643-7E3BF52E49F9}" type="presParOf" srcId="{D463BDF4-45A4-4431-AB43-10CFC032607D}" destId="{9D4A117E-CA81-4194-9EA8-AEBA3F696540}" srcOrd="1" destOrd="0" presId="urn:microsoft.com/office/officeart/2008/layout/HalfCircleOrganizationChart"/>
    <dgm:cxn modelId="{E5EE9616-A2A8-49F2-A53F-A5CED12843F7}" type="presParOf" srcId="{9D4A117E-CA81-4194-9EA8-AEBA3F696540}" destId="{E166040D-00A6-4E73-BC6C-562753B2E134}" srcOrd="0" destOrd="0" presId="urn:microsoft.com/office/officeart/2008/layout/HalfCircleOrganizationChart"/>
    <dgm:cxn modelId="{430A1C47-EF65-4632-8117-95319E0D90E7}" type="presParOf" srcId="{E166040D-00A6-4E73-BC6C-562753B2E134}" destId="{5E58EA0A-D86C-4B79-B4B4-0649956FC282}" srcOrd="0" destOrd="0" presId="urn:microsoft.com/office/officeart/2008/layout/HalfCircleOrganizationChart"/>
    <dgm:cxn modelId="{82C0211C-7B57-446B-801B-4822AF56B995}" type="presParOf" srcId="{E166040D-00A6-4E73-BC6C-562753B2E134}" destId="{1D661FF0-6B8C-4496-8294-BA3EA01DCBB4}" srcOrd="1" destOrd="0" presId="urn:microsoft.com/office/officeart/2008/layout/HalfCircleOrganizationChart"/>
    <dgm:cxn modelId="{4D712C77-683B-42EF-8676-E025FBDDC9C0}" type="presParOf" srcId="{E166040D-00A6-4E73-BC6C-562753B2E134}" destId="{CECFCB59-CF88-4F09-B119-6B8D7AF669E6}" srcOrd="2" destOrd="0" presId="urn:microsoft.com/office/officeart/2008/layout/HalfCircleOrganizationChart"/>
    <dgm:cxn modelId="{DA98E255-98D5-4EFC-9429-8135DAF6ED90}" type="presParOf" srcId="{E166040D-00A6-4E73-BC6C-562753B2E134}" destId="{665FA8A9-9F99-4C00-AD7A-DCC61314336C}" srcOrd="3" destOrd="0" presId="urn:microsoft.com/office/officeart/2008/layout/HalfCircleOrganizationChart"/>
    <dgm:cxn modelId="{D30381F3-604C-4756-AEDE-0136F8EF2D34}" type="presParOf" srcId="{9D4A117E-CA81-4194-9EA8-AEBA3F696540}" destId="{9AE67B9E-E49F-4D89-8666-47C2120E6F9A}" srcOrd="1" destOrd="0" presId="urn:microsoft.com/office/officeart/2008/layout/HalfCircleOrganizationChart"/>
    <dgm:cxn modelId="{A253D1D8-C3A3-4252-B192-3747456051CA}" type="presParOf" srcId="{9D4A117E-CA81-4194-9EA8-AEBA3F696540}" destId="{F8AAC85B-9B03-4320-B8B4-126745252FC3}" srcOrd="2" destOrd="0" presId="urn:microsoft.com/office/officeart/2008/layout/HalfCircleOrganizationChart"/>
    <dgm:cxn modelId="{0E334D67-D4C3-49C3-83CF-5D0E904CF978}" type="presParOf" srcId="{D463BDF4-45A4-4431-AB43-10CFC032607D}" destId="{5A7B4253-CBD1-4637-8C3C-AFC02E442BC4}" srcOrd="2" destOrd="0" presId="urn:microsoft.com/office/officeart/2008/layout/HalfCircleOrganizationChart"/>
    <dgm:cxn modelId="{5ECDB908-C4AD-4B9E-8E3D-C8CBD13F726F}" type="presParOf" srcId="{D463BDF4-45A4-4431-AB43-10CFC032607D}" destId="{A4031E0B-F198-48EA-BD7C-5ED7EE2F9731}" srcOrd="3" destOrd="0" presId="urn:microsoft.com/office/officeart/2008/layout/HalfCircleOrganizationChart"/>
    <dgm:cxn modelId="{B8EEF81C-E10E-401E-8D68-1978DDFEBB48}" type="presParOf" srcId="{A4031E0B-F198-48EA-BD7C-5ED7EE2F9731}" destId="{1A8A2879-290F-45B7-A3CA-F8A9DD7E0FCE}" srcOrd="0" destOrd="0" presId="urn:microsoft.com/office/officeart/2008/layout/HalfCircleOrganizationChart"/>
    <dgm:cxn modelId="{7FA2A209-365F-48D3-B4E7-A10503B992E8}" type="presParOf" srcId="{1A8A2879-290F-45B7-A3CA-F8A9DD7E0FCE}" destId="{D1692B1E-14F6-458C-98A5-EFEF2A209821}" srcOrd="0" destOrd="0" presId="urn:microsoft.com/office/officeart/2008/layout/HalfCircleOrganizationChart"/>
    <dgm:cxn modelId="{45E587E0-7173-4687-B5FB-38B3E6D11E0A}" type="presParOf" srcId="{1A8A2879-290F-45B7-A3CA-F8A9DD7E0FCE}" destId="{2ABD166D-107A-4AAC-9CD5-ACF1BFB87E9A}" srcOrd="1" destOrd="0" presId="urn:microsoft.com/office/officeart/2008/layout/HalfCircleOrganizationChart"/>
    <dgm:cxn modelId="{34A8E7D9-E7C9-45D2-8B40-76057C5BD5BA}" type="presParOf" srcId="{1A8A2879-290F-45B7-A3CA-F8A9DD7E0FCE}" destId="{C10E14F7-627C-4650-9347-F6C160E69766}" srcOrd="2" destOrd="0" presId="urn:microsoft.com/office/officeart/2008/layout/HalfCircleOrganizationChart"/>
    <dgm:cxn modelId="{B0186441-EE8A-4AD8-A87C-8BAB9874BACF}" type="presParOf" srcId="{1A8A2879-290F-45B7-A3CA-F8A9DD7E0FCE}" destId="{E12A0579-11E2-44CA-96CA-57488A3CFA96}" srcOrd="3" destOrd="0" presId="urn:microsoft.com/office/officeart/2008/layout/HalfCircleOrganizationChart"/>
    <dgm:cxn modelId="{27220029-DBB7-41F9-BC95-350A370AB871}" type="presParOf" srcId="{A4031E0B-F198-48EA-BD7C-5ED7EE2F9731}" destId="{300D44E0-5A7F-410F-9B7A-E94565F3C5B4}" srcOrd="1" destOrd="0" presId="urn:microsoft.com/office/officeart/2008/layout/HalfCircleOrganizationChart"/>
    <dgm:cxn modelId="{5AF8D555-9E7A-4594-85C6-AADBBA68806E}" type="presParOf" srcId="{A4031E0B-F198-48EA-BD7C-5ED7EE2F9731}" destId="{B5C40867-037F-4AAF-B5CE-0956A792C720}" srcOrd="2" destOrd="0" presId="urn:microsoft.com/office/officeart/2008/layout/HalfCircleOrganizationChart"/>
    <dgm:cxn modelId="{F78A8B95-DBD6-4B77-85A4-226958CBCB74}" type="presParOf" srcId="{D463BDF4-45A4-4431-AB43-10CFC032607D}" destId="{FC476A03-1177-4165-87DE-66149EED6D2D}" srcOrd="4" destOrd="0" presId="urn:microsoft.com/office/officeart/2008/layout/HalfCircleOrganizationChart"/>
    <dgm:cxn modelId="{C43C21DE-4227-448A-8267-9F21E9C4300F}" type="presParOf" srcId="{D463BDF4-45A4-4431-AB43-10CFC032607D}" destId="{3CCE51F0-E501-42A2-9154-4A72A9682891}" srcOrd="5" destOrd="0" presId="urn:microsoft.com/office/officeart/2008/layout/HalfCircleOrganizationChart"/>
    <dgm:cxn modelId="{7665DD0D-0ACF-4CD4-85B2-15CE4F94FAB9}" type="presParOf" srcId="{3CCE51F0-E501-42A2-9154-4A72A9682891}" destId="{59883485-EC5C-4403-98A7-B4FE19CDA7ED}" srcOrd="0" destOrd="0" presId="urn:microsoft.com/office/officeart/2008/layout/HalfCircleOrganizationChart"/>
    <dgm:cxn modelId="{73257EBF-D015-4CE2-A652-AB851950D12B}" type="presParOf" srcId="{59883485-EC5C-4403-98A7-B4FE19CDA7ED}" destId="{BDE5DCB8-A498-4F3A-81D2-7DF6570F0465}" srcOrd="0" destOrd="0" presId="urn:microsoft.com/office/officeart/2008/layout/HalfCircleOrganizationChart"/>
    <dgm:cxn modelId="{84D4E56D-3DEA-427F-B574-053133B9AE37}" type="presParOf" srcId="{59883485-EC5C-4403-98A7-B4FE19CDA7ED}" destId="{4C709080-588E-49C4-8DDC-E299A18333C6}" srcOrd="1" destOrd="0" presId="urn:microsoft.com/office/officeart/2008/layout/HalfCircleOrganizationChart"/>
    <dgm:cxn modelId="{531B4B7F-73D9-4B5F-AF18-10029C8607F7}" type="presParOf" srcId="{59883485-EC5C-4403-98A7-B4FE19CDA7ED}" destId="{F94EA0A2-AAE3-431D-8CFD-674928BEB100}" srcOrd="2" destOrd="0" presId="urn:microsoft.com/office/officeart/2008/layout/HalfCircleOrganizationChart"/>
    <dgm:cxn modelId="{DA8417F9-9CE2-4077-B641-67EFBC329008}" type="presParOf" srcId="{59883485-EC5C-4403-98A7-B4FE19CDA7ED}" destId="{6C3DD62B-8F31-44F1-BA52-2BAE4EE13AE8}" srcOrd="3" destOrd="0" presId="urn:microsoft.com/office/officeart/2008/layout/HalfCircleOrganizationChart"/>
    <dgm:cxn modelId="{70620885-FEF7-4CCF-8580-DED9773D5C2E}" type="presParOf" srcId="{3CCE51F0-E501-42A2-9154-4A72A9682891}" destId="{CA5C74FB-E38C-4249-9FBE-B5B9736C0092}" srcOrd="1" destOrd="0" presId="urn:microsoft.com/office/officeart/2008/layout/HalfCircleOrganizationChart"/>
    <dgm:cxn modelId="{E30F407E-E394-4E68-982F-D3EC51F9662E}" type="presParOf" srcId="{3CCE51F0-E501-42A2-9154-4A72A9682891}" destId="{A9957D14-BDF2-46B0-BE35-E5E49BB50641}" srcOrd="2" destOrd="0" presId="urn:microsoft.com/office/officeart/2008/layout/HalfCircleOrganizationChart"/>
    <dgm:cxn modelId="{BC88DD53-8AF6-47CF-9828-B3713A3BBBAC}" type="presParOf" srcId="{D463BDF4-45A4-4431-AB43-10CFC032607D}" destId="{3A3C5EC6-85F7-49C1-BDBF-0BE8F6C83C77}" srcOrd="6" destOrd="0" presId="urn:microsoft.com/office/officeart/2008/layout/HalfCircleOrganizationChart"/>
    <dgm:cxn modelId="{7CAE72EF-859C-4121-8896-3A5171D90D28}" type="presParOf" srcId="{D463BDF4-45A4-4431-AB43-10CFC032607D}" destId="{871D7A0A-6166-45D6-8BAC-4DCA7795536A}" srcOrd="7" destOrd="0" presId="urn:microsoft.com/office/officeart/2008/layout/HalfCircleOrganizationChart"/>
    <dgm:cxn modelId="{F5A434EF-957C-4680-BBC2-E53D51E02432}" type="presParOf" srcId="{871D7A0A-6166-45D6-8BAC-4DCA7795536A}" destId="{57FEC6EF-A502-4504-A920-0B5136FA6DCE}" srcOrd="0" destOrd="0" presId="urn:microsoft.com/office/officeart/2008/layout/HalfCircleOrganizationChart"/>
    <dgm:cxn modelId="{08703D34-06AA-4287-AC2F-14FED7CE7D0D}" type="presParOf" srcId="{57FEC6EF-A502-4504-A920-0B5136FA6DCE}" destId="{FACFFA6A-AF00-4869-82DE-D0E8B1DBE2E9}" srcOrd="0" destOrd="0" presId="urn:microsoft.com/office/officeart/2008/layout/HalfCircleOrganizationChart"/>
    <dgm:cxn modelId="{1ABC8E43-E5E8-4A69-9B51-58F19A7255EB}" type="presParOf" srcId="{57FEC6EF-A502-4504-A920-0B5136FA6DCE}" destId="{4F2E2858-9B54-45F2-8F25-3875F89666F8}" srcOrd="1" destOrd="0" presId="urn:microsoft.com/office/officeart/2008/layout/HalfCircleOrganizationChart"/>
    <dgm:cxn modelId="{1F55D1AD-CE04-40FB-A88D-CC8B9E3CB228}" type="presParOf" srcId="{57FEC6EF-A502-4504-A920-0B5136FA6DCE}" destId="{B3CB2BEB-0240-4F7F-BE25-58983BE04326}" srcOrd="2" destOrd="0" presId="urn:microsoft.com/office/officeart/2008/layout/HalfCircleOrganizationChart"/>
    <dgm:cxn modelId="{A2B4939E-7DB3-40AB-A4A7-696161824F68}" type="presParOf" srcId="{57FEC6EF-A502-4504-A920-0B5136FA6DCE}" destId="{726E7E41-2AB1-4E68-A6D8-5C4D1AE8BED6}" srcOrd="3" destOrd="0" presId="urn:microsoft.com/office/officeart/2008/layout/HalfCircleOrganizationChart"/>
    <dgm:cxn modelId="{E8B7644D-76AA-4814-8970-B85DBE4192AB}" type="presParOf" srcId="{871D7A0A-6166-45D6-8BAC-4DCA7795536A}" destId="{03A26CE3-EC2E-4D3F-A32F-3D8DAB27E580}" srcOrd="1" destOrd="0" presId="urn:microsoft.com/office/officeart/2008/layout/HalfCircleOrganizationChart"/>
    <dgm:cxn modelId="{AC91944B-0727-4F2F-815C-ECBAAF935190}" type="presParOf" srcId="{871D7A0A-6166-45D6-8BAC-4DCA7795536A}" destId="{B94FB2A2-06B4-448B-BDA0-64B2C7CC5D27}" srcOrd="2" destOrd="0" presId="urn:microsoft.com/office/officeart/2008/layout/HalfCircleOrganizationChart"/>
    <dgm:cxn modelId="{1EC40FE3-1D75-4E8D-9827-96274986883E}" type="presParOf" srcId="{894EAFCC-2156-42AE-A770-25BDADC2B08F}" destId="{D5629335-6158-43CF-9D4B-116CAA988FF6}" srcOrd="2" destOrd="0" presId="urn:microsoft.com/office/officeart/2008/layout/HalfCircleOrganizationChart"/>
  </dgm:cxnLst>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C5EC6-85F7-49C1-BDBF-0BE8F6C83C77}">
      <dsp:nvSpPr>
        <dsp:cNvPr id="0" name=""/>
        <dsp:cNvSpPr/>
      </dsp:nvSpPr>
      <dsp:spPr>
        <a:xfrm>
          <a:off x="3780420" y="2433840"/>
          <a:ext cx="3024707" cy="316896"/>
        </a:xfrm>
        <a:custGeom>
          <a:avLst/>
          <a:gdLst/>
          <a:ahLst/>
          <a:cxnLst/>
          <a:rect l="0" t="0" r="0" b="0"/>
          <a:pathLst>
            <a:path>
              <a:moveTo>
                <a:pt x="0" y="0"/>
              </a:moveTo>
              <a:lnTo>
                <a:pt x="0" y="158448"/>
              </a:lnTo>
              <a:lnTo>
                <a:pt x="3024707" y="158448"/>
              </a:lnTo>
              <a:lnTo>
                <a:pt x="3024707" y="31689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476A03-1177-4165-87DE-66149EED6D2D}">
      <dsp:nvSpPr>
        <dsp:cNvPr id="0" name=""/>
        <dsp:cNvSpPr/>
      </dsp:nvSpPr>
      <dsp:spPr>
        <a:xfrm>
          <a:off x="3780420" y="2433840"/>
          <a:ext cx="1198780" cy="316896"/>
        </a:xfrm>
        <a:custGeom>
          <a:avLst/>
          <a:gdLst/>
          <a:ahLst/>
          <a:cxnLst/>
          <a:rect l="0" t="0" r="0" b="0"/>
          <a:pathLst>
            <a:path>
              <a:moveTo>
                <a:pt x="0" y="0"/>
              </a:moveTo>
              <a:lnTo>
                <a:pt x="0" y="158448"/>
              </a:lnTo>
              <a:lnTo>
                <a:pt x="1198780" y="158448"/>
              </a:lnTo>
              <a:lnTo>
                <a:pt x="1198780" y="31689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7B4253-CBD1-4637-8C3C-AFC02E442BC4}">
      <dsp:nvSpPr>
        <dsp:cNvPr id="0" name=""/>
        <dsp:cNvSpPr/>
      </dsp:nvSpPr>
      <dsp:spPr>
        <a:xfrm>
          <a:off x="3153274" y="2433840"/>
          <a:ext cx="627145" cy="316896"/>
        </a:xfrm>
        <a:custGeom>
          <a:avLst/>
          <a:gdLst/>
          <a:ahLst/>
          <a:cxnLst/>
          <a:rect l="0" t="0" r="0" b="0"/>
          <a:pathLst>
            <a:path>
              <a:moveTo>
                <a:pt x="627145" y="0"/>
              </a:moveTo>
              <a:lnTo>
                <a:pt x="627145" y="158448"/>
              </a:lnTo>
              <a:lnTo>
                <a:pt x="0" y="158448"/>
              </a:lnTo>
              <a:lnTo>
                <a:pt x="0" y="31689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BF5D63-998C-4734-A940-2EEDF686898B}">
      <dsp:nvSpPr>
        <dsp:cNvPr id="0" name=""/>
        <dsp:cNvSpPr/>
      </dsp:nvSpPr>
      <dsp:spPr>
        <a:xfrm>
          <a:off x="1041530" y="2433840"/>
          <a:ext cx="2738889" cy="316896"/>
        </a:xfrm>
        <a:custGeom>
          <a:avLst/>
          <a:gdLst/>
          <a:ahLst/>
          <a:cxnLst/>
          <a:rect l="0" t="0" r="0" b="0"/>
          <a:pathLst>
            <a:path>
              <a:moveTo>
                <a:pt x="2738889" y="0"/>
              </a:moveTo>
              <a:lnTo>
                <a:pt x="2738889" y="158448"/>
              </a:lnTo>
              <a:lnTo>
                <a:pt x="0" y="158448"/>
              </a:lnTo>
              <a:lnTo>
                <a:pt x="0" y="31689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AD4770-EC00-48D3-862D-727AE4E3F533}">
      <dsp:nvSpPr>
        <dsp:cNvPr id="0" name=""/>
        <dsp:cNvSpPr/>
      </dsp:nvSpPr>
      <dsp:spPr>
        <a:xfrm>
          <a:off x="2528596" y="1679325"/>
          <a:ext cx="2503646" cy="754514"/>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651356-09B6-454F-8C13-B556746C9C23}">
      <dsp:nvSpPr>
        <dsp:cNvPr id="0" name=""/>
        <dsp:cNvSpPr/>
      </dsp:nvSpPr>
      <dsp:spPr>
        <a:xfrm>
          <a:off x="2528596" y="1679325"/>
          <a:ext cx="2503646" cy="754514"/>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C69EE0-AE26-4F79-8F0A-BE64E2080DA7}">
      <dsp:nvSpPr>
        <dsp:cNvPr id="0" name=""/>
        <dsp:cNvSpPr/>
      </dsp:nvSpPr>
      <dsp:spPr>
        <a:xfrm>
          <a:off x="1276773" y="1815138"/>
          <a:ext cx="5007293" cy="48288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smtClean="0">
              <a:solidFill>
                <a:srgbClr val="212745">
                  <a:lumMod val="60000"/>
                  <a:lumOff val="40000"/>
                </a:srgbClr>
              </a:solidFill>
              <a:latin typeface="ae_Ouhod" pitchFamily="34" charset="-78"/>
              <a:ea typeface="+mn-ea"/>
              <a:cs typeface="ae_Ouhod" pitchFamily="34" charset="-78"/>
            </a:rPr>
            <a:t>أبعاد عملية قياس وتشخيص </a:t>
          </a:r>
        </a:p>
        <a:p>
          <a:pPr lvl="0" algn="ctr" defTabSz="800100" rtl="1">
            <a:lnSpc>
              <a:spcPct val="90000"/>
            </a:lnSpc>
            <a:spcBef>
              <a:spcPct val="0"/>
            </a:spcBef>
            <a:spcAft>
              <a:spcPct val="35000"/>
            </a:spcAft>
          </a:pPr>
          <a:r>
            <a:rPr lang="ar-SA" sz="1800" b="1" kern="1200" dirty="0" smtClean="0">
              <a:solidFill>
                <a:srgbClr val="212745">
                  <a:lumMod val="60000"/>
                  <a:lumOff val="40000"/>
                </a:srgbClr>
              </a:solidFill>
              <a:latin typeface="ae_Ouhod" pitchFamily="34" charset="-78"/>
              <a:ea typeface="+mn-ea"/>
              <a:cs typeface="ae_Ouhod" pitchFamily="34" charset="-78"/>
            </a:rPr>
            <a:t>الطفل الموهوب </a:t>
          </a:r>
          <a:endParaRPr lang="en-US" sz="1800" kern="1200" dirty="0"/>
        </a:p>
      </dsp:txBody>
      <dsp:txXfrm>
        <a:off x="1276773" y="1815138"/>
        <a:ext cx="5007293" cy="482889"/>
      </dsp:txXfrm>
    </dsp:sp>
    <dsp:sp modelId="{1D661FF0-6B8C-4496-8294-BA3EA01DCBB4}">
      <dsp:nvSpPr>
        <dsp:cNvPr id="0" name=""/>
        <dsp:cNvSpPr/>
      </dsp:nvSpPr>
      <dsp:spPr>
        <a:xfrm>
          <a:off x="521364" y="2750736"/>
          <a:ext cx="1040332" cy="754514"/>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CFCB59-CF88-4F09-B119-6B8D7AF669E6}">
      <dsp:nvSpPr>
        <dsp:cNvPr id="0" name=""/>
        <dsp:cNvSpPr/>
      </dsp:nvSpPr>
      <dsp:spPr>
        <a:xfrm>
          <a:off x="521364" y="2750736"/>
          <a:ext cx="1040332" cy="754514"/>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58EA0A-D86C-4B79-B4B4-0649956FC282}">
      <dsp:nvSpPr>
        <dsp:cNvPr id="0" name=""/>
        <dsp:cNvSpPr/>
      </dsp:nvSpPr>
      <dsp:spPr>
        <a:xfrm>
          <a:off x="1197" y="2886549"/>
          <a:ext cx="2080665" cy="48288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smtClean="0">
              <a:ln>
                <a:solidFill>
                  <a:srgbClr val="C00000"/>
                </a:solidFill>
              </a:ln>
            </a:rPr>
            <a:t>السمات الشخصية والعقلية</a:t>
          </a:r>
          <a:endParaRPr lang="en-US" sz="1800" kern="1200" dirty="0">
            <a:ln>
              <a:solidFill>
                <a:srgbClr val="C00000"/>
              </a:solidFill>
            </a:ln>
          </a:endParaRPr>
        </a:p>
      </dsp:txBody>
      <dsp:txXfrm>
        <a:off x="1197" y="2886549"/>
        <a:ext cx="2080665" cy="482889"/>
      </dsp:txXfrm>
    </dsp:sp>
    <dsp:sp modelId="{2ABD166D-107A-4AAC-9CD5-ACF1BFB87E9A}">
      <dsp:nvSpPr>
        <dsp:cNvPr id="0" name=""/>
        <dsp:cNvSpPr/>
      </dsp:nvSpPr>
      <dsp:spPr>
        <a:xfrm>
          <a:off x="2776017" y="2750736"/>
          <a:ext cx="754514" cy="754514"/>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0E14F7-627C-4650-9347-F6C160E69766}">
      <dsp:nvSpPr>
        <dsp:cNvPr id="0" name=""/>
        <dsp:cNvSpPr/>
      </dsp:nvSpPr>
      <dsp:spPr>
        <a:xfrm>
          <a:off x="2776017" y="2750736"/>
          <a:ext cx="754514" cy="754514"/>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692B1E-14F6-458C-98A5-EFEF2A209821}">
      <dsp:nvSpPr>
        <dsp:cNvPr id="0" name=""/>
        <dsp:cNvSpPr/>
      </dsp:nvSpPr>
      <dsp:spPr>
        <a:xfrm>
          <a:off x="2398759" y="2886549"/>
          <a:ext cx="1509029" cy="48288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smtClean="0"/>
            <a:t>ا</a:t>
          </a:r>
          <a:r>
            <a:rPr lang="ar-SA" sz="1800" kern="1200" smtClean="0">
              <a:ln>
                <a:solidFill>
                  <a:srgbClr val="C00000"/>
                </a:solidFill>
              </a:ln>
            </a:rPr>
            <a:t>لقدرة الإبداعية</a:t>
          </a:r>
          <a:r>
            <a:rPr lang="ar-SA" sz="1800" kern="1200" smtClean="0"/>
            <a:t> </a:t>
          </a:r>
          <a:endParaRPr lang="en-US" sz="1800" kern="1200" dirty="0"/>
        </a:p>
      </dsp:txBody>
      <dsp:txXfrm>
        <a:off x="2398759" y="2886549"/>
        <a:ext cx="1509029" cy="482889"/>
      </dsp:txXfrm>
    </dsp:sp>
    <dsp:sp modelId="{4C709080-588E-49C4-8DDC-E299A18333C6}">
      <dsp:nvSpPr>
        <dsp:cNvPr id="0" name=""/>
        <dsp:cNvSpPr/>
      </dsp:nvSpPr>
      <dsp:spPr>
        <a:xfrm>
          <a:off x="4601943" y="2750736"/>
          <a:ext cx="754514" cy="754514"/>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4EA0A2-AAE3-431D-8CFD-674928BEB100}">
      <dsp:nvSpPr>
        <dsp:cNvPr id="0" name=""/>
        <dsp:cNvSpPr/>
      </dsp:nvSpPr>
      <dsp:spPr>
        <a:xfrm>
          <a:off x="4601943" y="2750736"/>
          <a:ext cx="754514" cy="754514"/>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E5DCB8-A498-4F3A-81D2-7DF6570F0465}">
      <dsp:nvSpPr>
        <dsp:cNvPr id="0" name=""/>
        <dsp:cNvSpPr/>
      </dsp:nvSpPr>
      <dsp:spPr>
        <a:xfrm>
          <a:off x="4224685" y="2886549"/>
          <a:ext cx="1509029" cy="482889"/>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smtClean="0"/>
            <a:t>ا</a:t>
          </a:r>
          <a:r>
            <a:rPr lang="ar-SA" sz="1800" kern="1200" smtClean="0">
              <a:ln>
                <a:solidFill>
                  <a:srgbClr val="C00000"/>
                </a:solidFill>
              </a:ln>
            </a:rPr>
            <a:t>لتحصيل الأكاديمي </a:t>
          </a:r>
          <a:endParaRPr lang="en-US" sz="1800" kern="1200" dirty="0">
            <a:ln>
              <a:solidFill>
                <a:srgbClr val="C00000"/>
              </a:solidFill>
            </a:ln>
          </a:endParaRPr>
        </a:p>
      </dsp:txBody>
      <dsp:txXfrm>
        <a:off x="4224685" y="2886549"/>
        <a:ext cx="1509029" cy="482889"/>
      </dsp:txXfrm>
    </dsp:sp>
    <dsp:sp modelId="{4F2E2858-9B54-45F2-8F25-3875F89666F8}">
      <dsp:nvSpPr>
        <dsp:cNvPr id="0" name=""/>
        <dsp:cNvSpPr/>
      </dsp:nvSpPr>
      <dsp:spPr>
        <a:xfrm>
          <a:off x="6427869" y="2750736"/>
          <a:ext cx="754514" cy="754514"/>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CB2BEB-0240-4F7F-BE25-58983BE04326}">
      <dsp:nvSpPr>
        <dsp:cNvPr id="0" name=""/>
        <dsp:cNvSpPr/>
      </dsp:nvSpPr>
      <dsp:spPr>
        <a:xfrm>
          <a:off x="6427869" y="2750736"/>
          <a:ext cx="754514" cy="754514"/>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CFFA6A-AF00-4869-82DE-D0E8B1DBE2E9}">
      <dsp:nvSpPr>
        <dsp:cNvPr id="0" name=""/>
        <dsp:cNvSpPr/>
      </dsp:nvSpPr>
      <dsp:spPr>
        <a:xfrm>
          <a:off x="6050612" y="2886549"/>
          <a:ext cx="1509029" cy="482889"/>
        </a:xfrm>
        <a:prstGeom prst="rect">
          <a:avLst/>
        </a:prstGeom>
        <a:noFill/>
        <a:ln w="10000" cap="flat" cmpd="sng" algn="ctr">
          <a:noFill/>
          <a:prstDash val="solid"/>
        </a:ln>
        <a:effectLst>
          <a:outerShdw blurRad="31750" dist="25400" dir="5400000" rotWithShape="0">
            <a:srgbClr val="000000">
              <a:alpha val="50000"/>
            </a:srgbClr>
          </a:outerShdw>
        </a:effectLst>
        <a:sp3d/>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SA" sz="1800" kern="1200" dirty="0" smtClean="0">
              <a:ln>
                <a:solidFill>
                  <a:srgbClr val="C00000"/>
                </a:solidFill>
              </a:ln>
            </a:rPr>
            <a:t>القدرة العقلية </a:t>
          </a:r>
          <a:endParaRPr lang="en-US" sz="1800" kern="1200" dirty="0">
            <a:ln>
              <a:solidFill>
                <a:srgbClr val="C00000"/>
              </a:solidFill>
            </a:ln>
          </a:endParaRPr>
        </a:p>
      </dsp:txBody>
      <dsp:txXfrm>
        <a:off x="6050612" y="2886549"/>
        <a:ext cx="1509029" cy="482889"/>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9145D4-7512-4AC9-B0B2-0E51818A6292}" type="datetimeFigureOut">
              <a:rPr lang="en-US" smtClean="0"/>
              <a:t>12/5/17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0964EC-6484-4FDB-A144-0339C4640E42}" type="slidenum">
              <a:rPr lang="en-US" smtClean="0"/>
              <a:t>‹#›</a:t>
            </a:fld>
            <a:endParaRPr lang="en-US"/>
          </a:p>
        </p:txBody>
      </p:sp>
    </p:spTree>
    <p:extLst>
      <p:ext uri="{BB962C8B-B14F-4D97-AF65-F5344CB8AC3E}">
        <p14:creationId xmlns:p14="http://schemas.microsoft.com/office/powerpoint/2010/main" val="819819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t>14</a:t>
            </a:fld>
            <a:endParaRPr lang="en-US"/>
          </a:p>
        </p:txBody>
      </p:sp>
    </p:spTree>
    <p:extLst>
      <p:ext uri="{BB962C8B-B14F-4D97-AF65-F5344CB8AC3E}">
        <p14:creationId xmlns:p14="http://schemas.microsoft.com/office/powerpoint/2010/main" val="3716709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t>15</a:t>
            </a:fld>
            <a:endParaRPr lang="en-US"/>
          </a:p>
        </p:txBody>
      </p:sp>
    </p:spTree>
    <p:extLst>
      <p:ext uri="{BB962C8B-B14F-4D97-AF65-F5344CB8AC3E}">
        <p14:creationId xmlns:p14="http://schemas.microsoft.com/office/powerpoint/2010/main" val="371670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t>16</a:t>
            </a:fld>
            <a:endParaRPr lang="en-US"/>
          </a:p>
        </p:txBody>
      </p:sp>
    </p:spTree>
    <p:extLst>
      <p:ext uri="{BB962C8B-B14F-4D97-AF65-F5344CB8AC3E}">
        <p14:creationId xmlns:p14="http://schemas.microsoft.com/office/powerpoint/2010/main" val="3716709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0964EC-6484-4FDB-A144-0339C4640E42}"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716709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B103D2D-6339-401D-8637-6445BB12C1C2}" type="datetimeFigureOut">
              <a:rPr lang="en-US" smtClean="0"/>
              <a:pPr/>
              <a:t>12/5/17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B83D68">
                  <a:tint val="20000"/>
                </a:srgbClr>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409AA14-DB33-4014-9DBE-B3625837BCDE}"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03D2D-6339-401D-8637-6445BB12C1C2}" type="datetimeFigureOut">
              <a:rPr lang="en-US" smtClean="0">
                <a:solidFill>
                  <a:prstClr val="black"/>
                </a:solidFill>
              </a:rPr>
              <a:pPr/>
              <a:t>12/5/17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9409AA14-DB33-4014-9DBE-B3625837BCDE}"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03D2D-6339-401D-8637-6445BB12C1C2}" type="datetimeFigureOut">
              <a:rPr lang="en-US" smtClean="0">
                <a:solidFill>
                  <a:prstClr val="black"/>
                </a:solidFill>
              </a:rPr>
              <a:pPr/>
              <a:t>12/5/17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9409AA14-DB33-4014-9DBE-B3625837BCDE}"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FCCFF90B-6AAF-4255-9F14-8357C2B5D887}" type="datetimeFigureOut">
              <a:rPr lang="en-US" smtClean="0"/>
              <a:t>12/5/17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6F03554-CFFC-49A9-9FDC-D2A449FEF21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FF90B-6AAF-4255-9F14-8357C2B5D887}"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03554-CFFC-49A9-9FDC-D2A449FEF21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F90B-6AAF-4255-9F14-8357C2B5D887}"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03554-CFFC-49A9-9FDC-D2A449FEF21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CCFF90B-6AAF-4255-9F14-8357C2B5D887}"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F03554-CFFC-49A9-9FDC-D2A449FEF212}"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CCFF90B-6AAF-4255-9F14-8357C2B5D887}" type="datetimeFigureOut">
              <a:rPr lang="en-US" smtClean="0"/>
              <a:t>12/5/17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F03554-CFFC-49A9-9FDC-D2A449FEF212}"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CFF90B-6AAF-4255-9F14-8357C2B5D887}" type="datetimeFigureOut">
              <a:rPr lang="en-US" smtClean="0"/>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F03554-CFFC-49A9-9FDC-D2A449FEF212}"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FF90B-6AAF-4255-9F14-8357C2B5D887}" type="datetimeFigureOut">
              <a:rPr lang="en-US" smtClean="0"/>
              <a:t>12/5/17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F03554-CFFC-49A9-9FDC-D2A449FEF21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FCCFF90B-6AAF-4255-9F14-8357C2B5D887}" type="datetimeFigureOut">
              <a:rPr lang="en-US" smtClean="0"/>
              <a:t>12/5/17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F6F03554-CFFC-49A9-9FDC-D2A449FEF2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03D2D-6339-401D-8637-6445BB12C1C2}" type="datetimeFigureOut">
              <a:rPr lang="en-US" smtClean="0">
                <a:solidFill>
                  <a:prstClr val="black"/>
                </a:solidFill>
              </a:rPr>
              <a:pPr/>
              <a:t>12/5/17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9409AA14-DB33-4014-9DBE-B3625837BCDE}"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FCCFF90B-6AAF-4255-9F14-8357C2B5D887}" type="datetimeFigureOut">
              <a:rPr lang="en-US" smtClean="0"/>
              <a:t>12/5/17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F6F03554-CFFC-49A9-9FDC-D2A449FEF212}"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FF90B-6AAF-4255-9F14-8357C2B5D887}"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03554-CFFC-49A9-9FDC-D2A449FEF212}"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FF90B-6AAF-4255-9F14-8357C2B5D887}"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F03554-CFFC-49A9-9FDC-D2A449FEF2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103D2D-6339-401D-8637-6445BB12C1C2}" type="datetimeFigureOut">
              <a:rPr lang="en-US" smtClean="0">
                <a:solidFill>
                  <a:prstClr val="white"/>
                </a:solidFill>
              </a:rPr>
              <a:pPr/>
              <a:t>12/5/17</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409AA14-DB33-4014-9DBE-B3625837BCDE}" type="slidenum">
              <a:rPr lang="en-US" smtClean="0">
                <a:solidFill>
                  <a:prstClr val="white"/>
                </a:solidFill>
              </a:rPr>
              <a:pPr/>
              <a:t>‹#›</a:t>
            </a:fld>
            <a:endParaRPr lang="en-US">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B103D2D-6339-401D-8637-6445BB12C1C2}" type="datetimeFigureOut">
              <a:rPr lang="en-US" smtClean="0">
                <a:solidFill>
                  <a:prstClr val="white"/>
                </a:solidFill>
              </a:rPr>
              <a:pPr/>
              <a:t>12/5/17</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9409AA14-DB33-4014-9DBE-B3625837BCDE}" type="slidenum">
              <a:rPr lang="en-US" smtClean="0">
                <a:solidFill>
                  <a:prstClr val="white"/>
                </a:solidFill>
              </a:rPr>
              <a:pPr/>
              <a:t>‹#›</a:t>
            </a:fld>
            <a:endParaRPr lang="en-US">
              <a:solidFill>
                <a:prstClr val="white"/>
              </a:solidFill>
            </a:endParaRP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103D2D-6339-401D-8637-6445BB12C1C2}" type="datetimeFigureOut">
              <a:rPr lang="en-US" smtClean="0">
                <a:solidFill>
                  <a:prstClr val="black"/>
                </a:solidFill>
              </a:rPr>
              <a:pPr/>
              <a:t>12/5/17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9409AA14-DB33-4014-9DBE-B3625837BCDE}"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103D2D-6339-401D-8637-6445BB12C1C2}" type="datetimeFigureOut">
              <a:rPr lang="en-US" smtClean="0">
                <a:solidFill>
                  <a:prstClr val="white"/>
                </a:solidFill>
              </a:rPr>
              <a:pPr/>
              <a:t>12/5/17</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9409AA14-DB33-4014-9DBE-B3625837BCDE}" type="slidenum">
              <a:rPr lang="en-US" smtClean="0">
                <a:solidFill>
                  <a:prstClr val="white"/>
                </a:solidFill>
              </a:rPr>
              <a:pPr/>
              <a:t>‹#›</a:t>
            </a:fld>
            <a:endParaRPr lang="en-US">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03D2D-6339-401D-8637-6445BB12C1C2}" type="datetimeFigureOut">
              <a:rPr lang="en-US" smtClean="0">
                <a:solidFill>
                  <a:prstClr val="black"/>
                </a:solidFill>
              </a:rPr>
              <a:pPr/>
              <a:t>12/5/17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9409AA14-DB33-4014-9DBE-B3625837BCDE}"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B103D2D-6339-401D-8637-6445BB12C1C2}" type="datetimeFigureOut">
              <a:rPr lang="en-US" smtClean="0">
                <a:solidFill>
                  <a:prstClr val="black"/>
                </a:solidFill>
              </a:rPr>
              <a:pPr/>
              <a:t>12/5/17</a:t>
            </a:fld>
            <a:endParaRPr lang="en-US">
              <a:solidFill>
                <a:prstClr val="black"/>
              </a:solidFill>
            </a:endParaRPr>
          </a:p>
        </p:txBody>
      </p:sp>
      <p:sp>
        <p:nvSpPr>
          <p:cNvPr id="7" name="Slide Number Placeholder 6"/>
          <p:cNvSpPr>
            <a:spLocks noGrp="1"/>
          </p:cNvSpPr>
          <p:nvPr>
            <p:ph type="sldNum" sz="quarter" idx="12"/>
          </p:nvPr>
        </p:nvSpPr>
        <p:spPr/>
        <p:txBody>
          <a:bodyPr/>
          <a:lstStyle/>
          <a:p>
            <a:fld id="{9409AA14-DB33-4014-9DBE-B3625837BCDE}" type="slidenum">
              <a:rPr lang="en-US" smtClean="0">
                <a:solidFill>
                  <a:prstClr val="black"/>
                </a:solidFill>
              </a:rPr>
              <a:pPr/>
              <a:t>‹#›</a:t>
            </a:fld>
            <a:endParaRPr lang="en-US">
              <a:solidFill>
                <a:prstClr val="black"/>
              </a:solidFill>
            </a:endParaRP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prstClr val="black"/>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03D2D-6339-401D-8637-6445BB12C1C2}" type="datetimeFigureOut">
              <a:rPr lang="en-US" smtClean="0">
                <a:solidFill>
                  <a:prstClr val="white"/>
                </a:solidFill>
              </a:rPr>
              <a:pPr/>
              <a:t>12/5/17</a:t>
            </a:fld>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9409AA14-DB33-4014-9DBE-B3625837BCDE}" type="slidenum">
              <a:rPr lang="en-US" smtClean="0">
                <a:solidFill>
                  <a:prstClr val="white"/>
                </a:solidFill>
              </a:rPr>
              <a:pPr/>
              <a:t>‹#›</a:t>
            </a:fld>
            <a:endParaRPr lang="en-US">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4.jpeg"/><Relationship Id="rId14"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CCFF90B-6AAF-4255-9F14-8357C2B5D887}" type="datetimeFigureOut">
              <a:rPr lang="en-US" smtClean="0"/>
              <a:t>12/5/17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6F03554-CFFC-49A9-9FDC-D2A449FEF2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CCFF90B-6AAF-4255-9F14-8357C2B5D887}" type="datetimeFigureOut">
              <a:rPr lang="en-US" smtClean="0"/>
              <a:t>12/5/17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6F03554-CFFC-49A9-9FDC-D2A449FEF2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3.xml"/><Relationship Id="rId2"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713" y="2204864"/>
            <a:ext cx="7848872" cy="1828090"/>
          </a:xfrm>
        </p:spPr>
        <p:txBody>
          <a:bodyPr>
            <a:noAutofit/>
          </a:bodyPr>
          <a:lstStyle/>
          <a:p>
            <a:r>
              <a:rPr lang="ar-SA" sz="7700" dirty="0" smtClean="0">
                <a:solidFill>
                  <a:srgbClr val="7030A0"/>
                </a:solidFill>
                <a:latin typeface="ae_Ouhod" pitchFamily="34" charset="-78"/>
                <a:cs typeface="ae_Ouhod" pitchFamily="34" charset="-78"/>
              </a:rPr>
              <a:t>الطفل الموهوب</a:t>
            </a:r>
            <a:endParaRPr lang="en-US" sz="7700" dirty="0">
              <a:solidFill>
                <a:srgbClr val="7030A0"/>
              </a:solidFill>
              <a:latin typeface="ae_Ouhod" pitchFamily="34" charset="-78"/>
              <a:cs typeface="ae_Ouhod" pitchFamily="34" charset="-78"/>
            </a:endParaRPr>
          </a:p>
        </p:txBody>
      </p:sp>
    </p:spTree>
    <p:extLst>
      <p:ext uri="{BB962C8B-B14F-4D97-AF65-F5344CB8AC3E}">
        <p14:creationId xmlns:p14="http://schemas.microsoft.com/office/powerpoint/2010/main" val="1273291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624078" indent="-514350" algn="just" rtl="1">
              <a:lnSpc>
                <a:spcPct val="150000"/>
              </a:lnSpc>
              <a:buFont typeface="+mj-lt"/>
              <a:buAutoNum type="arabicPeriod" startAt="3"/>
            </a:pPr>
            <a:r>
              <a:rPr lang="ar-SA" sz="2600" b="1" dirty="0" smtClean="0">
                <a:solidFill>
                  <a:srgbClr val="C00000"/>
                </a:solidFill>
                <a:latin typeface="ae_AlMohanad" pitchFamily="18" charset="-78"/>
                <a:cs typeface="ae_AlMohanad" pitchFamily="18" charset="-78"/>
              </a:rPr>
              <a:t>التفكير الإبتكاري أو الإبداع.</a:t>
            </a:r>
          </a:p>
          <a:p>
            <a:pPr marL="624078" indent="-514350" algn="just" rtl="1">
              <a:lnSpc>
                <a:spcPct val="150000"/>
              </a:lnSpc>
              <a:buFont typeface="+mj-lt"/>
              <a:buAutoNum type="arabicPeriod" startAt="3"/>
            </a:pPr>
            <a:r>
              <a:rPr lang="ar-SA" sz="2600" b="1" dirty="0" smtClean="0">
                <a:solidFill>
                  <a:srgbClr val="C00000"/>
                </a:solidFill>
                <a:latin typeface="ae_AlMohanad" pitchFamily="18" charset="-78"/>
                <a:cs typeface="ae_AlMohanad" pitchFamily="18" charset="-78"/>
              </a:rPr>
              <a:t>القدرة القيادية.</a:t>
            </a:r>
          </a:p>
          <a:p>
            <a:pPr marL="624078" indent="-514350" algn="just" rtl="1">
              <a:lnSpc>
                <a:spcPct val="150000"/>
              </a:lnSpc>
              <a:buFont typeface="+mj-lt"/>
              <a:buAutoNum type="arabicPeriod" startAt="3"/>
            </a:pPr>
            <a:r>
              <a:rPr lang="ar-SA" sz="2600" b="1" dirty="0" smtClean="0">
                <a:solidFill>
                  <a:srgbClr val="C00000"/>
                </a:solidFill>
                <a:latin typeface="ae_AlMohanad" pitchFamily="18" charset="-78"/>
                <a:cs typeface="ae_AlMohanad" pitchFamily="18" charset="-78"/>
              </a:rPr>
              <a:t>المهارات الفنية.</a:t>
            </a:r>
          </a:p>
          <a:p>
            <a:pPr marL="624078" indent="-514350" algn="just" rtl="1">
              <a:lnSpc>
                <a:spcPct val="150000"/>
              </a:lnSpc>
              <a:buFont typeface="+mj-lt"/>
              <a:buAutoNum type="arabicPeriod" startAt="3"/>
            </a:pPr>
            <a:r>
              <a:rPr lang="ar-SA" sz="2600" b="1" dirty="0" smtClean="0">
                <a:solidFill>
                  <a:srgbClr val="C00000"/>
                </a:solidFill>
                <a:latin typeface="ae_AlMohanad" pitchFamily="18" charset="-78"/>
                <a:cs typeface="ae_AlMohanad" pitchFamily="18" charset="-78"/>
              </a:rPr>
              <a:t>المهارات الحركية. </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الطفل الموهوب : هو ذلك الفرد الذي يظهر أداء متميزاً مقارنة مع المجموعة العمرية التي ينتمي – في واحدة أو أكثر – من الأبعاد التالية:- </a:t>
            </a:r>
          </a:p>
          <a:p>
            <a:pPr marL="624078" indent="-514350" algn="just" rtl="1">
              <a:buFont typeface="+mj-lt"/>
              <a:buAutoNum type="arabicPeriod"/>
            </a:pPr>
            <a:r>
              <a:rPr lang="ar-SA" sz="2600" b="1" dirty="0" smtClean="0">
                <a:solidFill>
                  <a:srgbClr val="C00000"/>
                </a:solidFill>
                <a:latin typeface="ae_AlMohanad" pitchFamily="18" charset="-78"/>
                <a:cs typeface="ae_AlMohanad" pitchFamily="18" charset="-78"/>
              </a:rPr>
              <a:t>القدرة العقلية العالية (حيث تزيد نسبة الذكاء عن إنحراف معياري واحد أو إنحرافين معياريين).</a:t>
            </a:r>
          </a:p>
          <a:p>
            <a:pPr marL="624078" indent="-514350" algn="just" rtl="1">
              <a:buFont typeface="+mj-lt"/>
              <a:buAutoNum type="arabicPeriod"/>
            </a:pPr>
            <a:r>
              <a:rPr lang="ar-SA" sz="2600" b="1" dirty="0" smtClean="0">
                <a:solidFill>
                  <a:srgbClr val="C00000"/>
                </a:solidFill>
                <a:latin typeface="ae_AlMohanad" pitchFamily="18" charset="-78"/>
                <a:cs typeface="ae_AlMohanad" pitchFamily="18" charset="-78"/>
              </a:rPr>
              <a:t>القدرة الإبداعية العالية.</a:t>
            </a:r>
            <a:endParaRPr lang="ar-SA" sz="2600" b="1" dirty="0">
              <a:solidFill>
                <a:srgbClr val="C00000"/>
              </a:solidFill>
              <a:latin typeface="ae_AlMohanad" pitchFamily="18" charset="-78"/>
              <a:cs typeface="ae_AlMohanad" pitchFamily="18" charset="-78"/>
            </a:endParaRPr>
          </a:p>
        </p:txBody>
      </p:sp>
    </p:spTree>
    <p:extLst>
      <p:ext uri="{BB962C8B-B14F-4D97-AF65-F5344CB8AC3E}">
        <p14:creationId xmlns:p14="http://schemas.microsoft.com/office/powerpoint/2010/main" val="9044605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624078" indent="-514350" algn="just" rtl="1">
              <a:lnSpc>
                <a:spcPct val="150000"/>
              </a:lnSpc>
              <a:buFont typeface="+mj-lt"/>
              <a:buAutoNum type="arabicPeriod" startAt="3"/>
            </a:pPr>
            <a:r>
              <a:rPr lang="ar-SA" sz="2600" b="1" dirty="0" smtClean="0">
                <a:solidFill>
                  <a:srgbClr val="C00000"/>
                </a:solidFill>
                <a:latin typeface="ae_AlMohanad" pitchFamily="18" charset="-78"/>
                <a:cs typeface="ae_AlMohanad" pitchFamily="18" charset="-78"/>
              </a:rPr>
              <a:t>القدرة على التحصيل الأكاديمي المرتفع. </a:t>
            </a:r>
          </a:p>
          <a:p>
            <a:pPr marL="624078" indent="-514350" algn="just" rtl="1">
              <a:lnSpc>
                <a:spcPct val="150000"/>
              </a:lnSpc>
              <a:buFont typeface="+mj-lt"/>
              <a:buAutoNum type="arabicPeriod" startAt="3"/>
            </a:pPr>
            <a:r>
              <a:rPr lang="ar-SA" sz="2600" b="1" dirty="0" smtClean="0">
                <a:solidFill>
                  <a:srgbClr val="C00000"/>
                </a:solidFill>
                <a:latin typeface="ae_AlMohanad" pitchFamily="18" charset="-78"/>
                <a:cs typeface="ae_AlMohanad" pitchFamily="18" charset="-78"/>
              </a:rPr>
              <a:t>القدرة على القيام بمهارات متميزة (مواهب متميزة)كالمهارات الفنية أو الرياضية أو اللغوية..الخ.</a:t>
            </a:r>
          </a:p>
          <a:p>
            <a:pPr marL="624078" indent="-514350" algn="just" rtl="1">
              <a:lnSpc>
                <a:spcPct val="150000"/>
              </a:lnSpc>
              <a:buFont typeface="+mj-lt"/>
              <a:buAutoNum type="arabicPeriod" startAt="3"/>
            </a:pPr>
            <a:r>
              <a:rPr lang="ar-SA" sz="2600" b="1" dirty="0" smtClean="0">
                <a:solidFill>
                  <a:srgbClr val="C00000"/>
                </a:solidFill>
                <a:latin typeface="ae_AlMohanad" pitchFamily="18" charset="-78"/>
                <a:cs typeface="ae_AlMohanad" pitchFamily="18" charset="-78"/>
              </a:rPr>
              <a:t>القدرة على المثابرة والألتزام ، والدافعية العالية ، والمرونة ، والإستقلالية ... الخ .(كسمات شخصية – عقلية تميز الموهوب عن غيره ).</a:t>
            </a:r>
          </a:p>
          <a:p>
            <a:pPr marL="109728" indent="0" algn="just" rtl="1">
              <a:buNone/>
            </a:pPr>
            <a:r>
              <a:rPr lang="ar-SA" sz="2800" b="1" dirty="0" smtClean="0">
                <a:solidFill>
                  <a:schemeClr val="tx2">
                    <a:lumMod val="60000"/>
                    <a:lumOff val="40000"/>
                  </a:schemeClr>
                </a:solidFill>
                <a:latin typeface="ae_Ouhod" pitchFamily="34" charset="-78"/>
                <a:cs typeface="ae_Ouhod" pitchFamily="34" charset="-78"/>
              </a:rPr>
              <a:t>نسبة الأطفال الموهوبين: </a:t>
            </a:r>
          </a:p>
          <a:p>
            <a:pPr marL="109728" indent="0" algn="just" rtl="1">
              <a:lnSpc>
                <a:spcPts val="3800"/>
              </a:lnSpc>
              <a:buNone/>
            </a:pPr>
            <a:r>
              <a:rPr lang="ar-SA" sz="2600" b="1" dirty="0">
                <a:solidFill>
                  <a:srgbClr val="002060"/>
                </a:solidFill>
                <a:latin typeface="ae_AlMohanad" pitchFamily="18" charset="-78"/>
                <a:cs typeface="ae_AlMohanad" pitchFamily="18" charset="-78"/>
              </a:rPr>
              <a:t>تختلف نسبة الأطفال الموهوبين تبعاً لعدد المعايير المستخدمة في تعريف الطفل الموهوب ، وتزداد نسبة الأطفال الموهوبين كلما قل عدد المعايير المستخدمة في التعريف ، والعكس صحيح. </a:t>
            </a:r>
          </a:p>
          <a:p>
            <a:pPr marL="109728" indent="0" algn="just" rtl="1">
              <a:buNone/>
            </a:pPr>
            <a:endParaRPr lang="ar-SA" sz="2600" b="1" dirty="0">
              <a:solidFill>
                <a:srgbClr val="C00000"/>
              </a:solidFill>
              <a:latin typeface="ae_AlMohanad" pitchFamily="18" charset="-78"/>
              <a:cs typeface="ae_AlMohanad" pitchFamily="18" charset="-78"/>
            </a:endParaRPr>
          </a:p>
        </p:txBody>
      </p:sp>
    </p:spTree>
    <p:extLst>
      <p:ext uri="{BB962C8B-B14F-4D97-AF65-F5344CB8AC3E}">
        <p14:creationId xmlns:p14="http://schemas.microsoft.com/office/powerpoint/2010/main" val="22440121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ct val="150000"/>
              </a:lnSpc>
              <a:buNone/>
            </a:pPr>
            <a:r>
              <a:rPr lang="ar-SA" sz="2800" b="1" dirty="0" smtClean="0">
                <a:solidFill>
                  <a:schemeClr val="tx2">
                    <a:lumMod val="60000"/>
                    <a:lumOff val="40000"/>
                  </a:schemeClr>
                </a:solidFill>
                <a:latin typeface="ae_Ouhod" pitchFamily="34" charset="-78"/>
                <a:cs typeface="ae_Ouhod" pitchFamily="34" charset="-78"/>
              </a:rPr>
              <a:t>قياس وتشخيص الأطفال الموهوبين:</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تعتبر عملية قياس وتشخيص الأطفال الموهوبين عملية معقدة تنطوي على الكثير من الإجراءات والتي تتطلب إستخدام اكثر من أداة من أدوات قياس وتشخيص الأطفال الموهوبين إلى تعدد مكونات أو أبعاد القدرة الإبداعية ، والقدرة التحصيلية والمهارات والمواهب الخاصة ، والسمات الشخصية والعقلية.</a:t>
            </a:r>
          </a:p>
        </p:txBody>
      </p:sp>
    </p:spTree>
    <p:extLst>
      <p:ext uri="{BB962C8B-B14F-4D97-AF65-F5344CB8AC3E}">
        <p14:creationId xmlns:p14="http://schemas.microsoft.com/office/powerpoint/2010/main" val="301254736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5454364"/>
              </p:ext>
            </p:extLst>
          </p:nvPr>
        </p:nvGraphicFramePr>
        <p:xfrm>
          <a:off x="755576" y="764703"/>
          <a:ext cx="7560840" cy="5184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7596336" y="4293096"/>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724128" y="4293096"/>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923928" y="4293096"/>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819108" y="4293096"/>
            <a:ext cx="0" cy="360040"/>
          </a:xfrm>
          <a:prstGeom prst="straightConnector1">
            <a:avLst/>
          </a:prstGeom>
          <a:ln w="28575">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502463" y="4805427"/>
            <a:ext cx="1907894" cy="584775"/>
          </a:xfrm>
          <a:prstGeom prst="rect">
            <a:avLst/>
          </a:prstGeom>
          <a:noFill/>
        </p:spPr>
        <p:txBody>
          <a:bodyPr wrap="none" rtlCol="0">
            <a:spAutoFit/>
          </a:bodyPr>
          <a:lstStyle/>
          <a:p>
            <a:pPr algn="ctr"/>
            <a:r>
              <a:rPr lang="ar-SA" sz="1600" b="1" dirty="0" smtClean="0">
                <a:solidFill>
                  <a:srgbClr val="002060"/>
                </a:solidFill>
                <a:latin typeface="ae_AlMohanad" pitchFamily="18" charset="-78"/>
                <a:cs typeface="ae_AlMohanad" pitchFamily="18" charset="-78"/>
              </a:rPr>
              <a:t>مقاييس القدرة العقلية </a:t>
            </a:r>
          </a:p>
          <a:p>
            <a:pPr algn="ctr"/>
            <a:r>
              <a:rPr lang="ar-SA" sz="1600" b="1" dirty="0" smtClean="0">
                <a:solidFill>
                  <a:srgbClr val="002060"/>
                </a:solidFill>
                <a:latin typeface="ae_AlMohanad" pitchFamily="18" charset="-78"/>
                <a:cs typeface="ae_AlMohanad" pitchFamily="18" charset="-78"/>
              </a:rPr>
              <a:t>(الذكاء)</a:t>
            </a:r>
            <a:endParaRPr lang="en-US" sz="1600" b="1" dirty="0">
              <a:solidFill>
                <a:srgbClr val="002060"/>
              </a:solidFill>
              <a:latin typeface="ae_AlMohanad" pitchFamily="18" charset="-78"/>
              <a:cs typeface="ae_AlMohanad" pitchFamily="18" charset="-78"/>
            </a:endParaRPr>
          </a:p>
        </p:txBody>
      </p:sp>
      <p:sp>
        <p:nvSpPr>
          <p:cNvPr id="11" name="TextBox 10"/>
          <p:cNvSpPr txBox="1"/>
          <p:nvPr/>
        </p:nvSpPr>
        <p:spPr>
          <a:xfrm>
            <a:off x="4997808" y="4805426"/>
            <a:ext cx="1452641" cy="584775"/>
          </a:xfrm>
          <a:prstGeom prst="rect">
            <a:avLst/>
          </a:prstGeom>
          <a:noFill/>
        </p:spPr>
        <p:txBody>
          <a:bodyPr wrap="none" rtlCol="0">
            <a:spAutoFit/>
          </a:bodyPr>
          <a:lstStyle/>
          <a:p>
            <a:pPr algn="ctr"/>
            <a:r>
              <a:rPr lang="ar-SA" sz="1600" b="1" dirty="0" smtClean="0">
                <a:solidFill>
                  <a:srgbClr val="002060"/>
                </a:solidFill>
                <a:latin typeface="ae_AlMohanad" pitchFamily="18" charset="-78"/>
                <a:cs typeface="ae_AlMohanad" pitchFamily="18" charset="-78"/>
              </a:rPr>
              <a:t>مقاييس التحصيل</a:t>
            </a:r>
          </a:p>
          <a:p>
            <a:pPr algn="ctr"/>
            <a:r>
              <a:rPr lang="ar-SA" sz="1600" b="1" dirty="0" smtClean="0">
                <a:solidFill>
                  <a:srgbClr val="002060"/>
                </a:solidFill>
                <a:latin typeface="ae_AlMohanad" pitchFamily="18" charset="-78"/>
                <a:cs typeface="ae_AlMohanad" pitchFamily="18" charset="-78"/>
              </a:rPr>
              <a:t>الأكاديمي</a:t>
            </a:r>
            <a:endParaRPr lang="en-US" sz="1600" b="1" dirty="0">
              <a:solidFill>
                <a:srgbClr val="002060"/>
              </a:solidFill>
              <a:latin typeface="ae_AlMohanad" pitchFamily="18" charset="-78"/>
              <a:cs typeface="ae_AlMohanad" pitchFamily="18" charset="-78"/>
            </a:endParaRPr>
          </a:p>
        </p:txBody>
      </p:sp>
      <p:sp>
        <p:nvSpPr>
          <p:cNvPr id="12" name="TextBox 11"/>
          <p:cNvSpPr txBox="1"/>
          <p:nvPr/>
        </p:nvSpPr>
        <p:spPr>
          <a:xfrm>
            <a:off x="3284171" y="4860449"/>
            <a:ext cx="1279516" cy="338554"/>
          </a:xfrm>
          <a:prstGeom prst="rect">
            <a:avLst/>
          </a:prstGeom>
          <a:noFill/>
        </p:spPr>
        <p:txBody>
          <a:bodyPr wrap="none" rtlCol="0">
            <a:spAutoFit/>
          </a:bodyPr>
          <a:lstStyle/>
          <a:p>
            <a:pPr algn="ctr"/>
            <a:r>
              <a:rPr lang="ar-SA" sz="1600" b="1" dirty="0" smtClean="0">
                <a:solidFill>
                  <a:srgbClr val="002060"/>
                </a:solidFill>
                <a:latin typeface="ae_AlMohanad" pitchFamily="18" charset="-78"/>
                <a:cs typeface="ae_AlMohanad" pitchFamily="18" charset="-78"/>
              </a:rPr>
              <a:t>مقاييس الإبداع</a:t>
            </a:r>
          </a:p>
        </p:txBody>
      </p:sp>
      <p:sp>
        <p:nvSpPr>
          <p:cNvPr id="13" name="TextBox 12"/>
          <p:cNvSpPr txBox="1"/>
          <p:nvPr/>
        </p:nvSpPr>
        <p:spPr>
          <a:xfrm>
            <a:off x="688031" y="4860449"/>
            <a:ext cx="2262158" cy="584775"/>
          </a:xfrm>
          <a:prstGeom prst="rect">
            <a:avLst/>
          </a:prstGeom>
          <a:noFill/>
        </p:spPr>
        <p:txBody>
          <a:bodyPr wrap="none" rtlCol="0">
            <a:spAutoFit/>
          </a:bodyPr>
          <a:lstStyle/>
          <a:p>
            <a:pPr algn="ctr"/>
            <a:r>
              <a:rPr lang="ar-SA" sz="1600" b="1" dirty="0" smtClean="0">
                <a:solidFill>
                  <a:srgbClr val="002060"/>
                </a:solidFill>
                <a:latin typeface="ae_AlMohanad" pitchFamily="18" charset="-78"/>
                <a:cs typeface="ae_AlMohanad" pitchFamily="18" charset="-78"/>
              </a:rPr>
              <a:t>مقاييس االشخصية والعقلية </a:t>
            </a:r>
          </a:p>
          <a:p>
            <a:pPr algn="ctr"/>
            <a:r>
              <a:rPr lang="ar-SA" sz="1600" b="1" dirty="0" smtClean="0">
                <a:solidFill>
                  <a:srgbClr val="002060"/>
                </a:solidFill>
                <a:latin typeface="ae_AlMohanad" pitchFamily="18" charset="-78"/>
                <a:cs typeface="ae_AlMohanad" pitchFamily="18" charset="-78"/>
              </a:rPr>
              <a:t>أحكام المدرسين </a:t>
            </a:r>
            <a:endParaRPr lang="en-US" sz="1600" b="1" dirty="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4131444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ct val="150000"/>
              </a:lnSpc>
              <a:buNone/>
            </a:pPr>
            <a:r>
              <a:rPr lang="ar-SA" sz="2800" b="1" dirty="0" smtClean="0">
                <a:solidFill>
                  <a:schemeClr val="tx2">
                    <a:lumMod val="60000"/>
                    <a:lumOff val="40000"/>
                  </a:schemeClr>
                </a:solidFill>
                <a:latin typeface="ae_Ouhod" pitchFamily="34" charset="-78"/>
                <a:cs typeface="ae_Ouhod" pitchFamily="34" charset="-78"/>
              </a:rPr>
              <a:t>مقاييس القدرة العقلية</a:t>
            </a:r>
            <a:r>
              <a:rPr lang="ar-SA" sz="2800" b="1" dirty="0" smtClean="0">
                <a:solidFill>
                  <a:schemeClr val="tx2">
                    <a:lumMod val="60000"/>
                    <a:lumOff val="40000"/>
                  </a:schemeClr>
                </a:solidFill>
                <a:latin typeface="ae_Ouhod" pitchFamily="34" charset="-78"/>
                <a:cs typeface="ae_Ouhod" pitchFamily="34" charset="-78"/>
                <a:sym typeface="Wingdings" pitchFamily="2" charset="2"/>
              </a:rPr>
              <a:t>: (الذكاء) </a:t>
            </a:r>
            <a:endParaRPr lang="ar-SA" sz="2800" b="1" dirty="0" smtClean="0">
              <a:solidFill>
                <a:schemeClr val="tx2">
                  <a:lumMod val="60000"/>
                  <a:lumOff val="40000"/>
                </a:schemeClr>
              </a:solidFill>
              <a:latin typeface="ae_Ouhod" pitchFamily="34" charset="-78"/>
              <a:cs typeface="ae_Ouhod" pitchFamily="34" charset="-78"/>
            </a:endParaRPr>
          </a:p>
          <a:p>
            <a:pPr marL="109728" indent="0" algn="just" rtl="1">
              <a:lnSpc>
                <a:spcPts val="5500"/>
              </a:lnSpc>
              <a:buNone/>
            </a:pPr>
            <a:r>
              <a:rPr lang="ar-SA" sz="2600" b="1" dirty="0" smtClean="0">
                <a:solidFill>
                  <a:srgbClr val="002060"/>
                </a:solidFill>
                <a:latin typeface="ae_AlMohanad" pitchFamily="18" charset="-78"/>
                <a:cs typeface="ae_AlMohanad" pitchFamily="18" charset="-78"/>
              </a:rPr>
              <a:t>تعتبر مقاييس القدرة العقلية العامة المعروفة مثل مقاييس ستانفورد -بينيه  أو مقياس وكسلر من المقاييس المناسبة في تحديد القدرة العقلية العامة للمفحوص ، والتي يعبر عنها عادة بنسبة الذكاء وتبدو قيمة مثل هذا الإختبارات في تحديد موقوع المفحوص على منحنى التوزيع الطبيعي للقدرة العقلية . ويعتبر الطفل موهوباً إذا زادت نسبة ذكائه عن انحرافين معياريين فوق المتوسط . </a:t>
            </a:r>
          </a:p>
        </p:txBody>
      </p:sp>
    </p:spTree>
    <p:extLst>
      <p:ext uri="{BB962C8B-B14F-4D97-AF65-F5344CB8AC3E}">
        <p14:creationId xmlns:p14="http://schemas.microsoft.com/office/powerpoint/2010/main" val="34759922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ct val="150000"/>
              </a:lnSpc>
              <a:buNone/>
            </a:pPr>
            <a:r>
              <a:rPr lang="ar-SA" sz="2800" b="1" dirty="0" smtClean="0">
                <a:solidFill>
                  <a:schemeClr val="tx2">
                    <a:lumMod val="60000"/>
                    <a:lumOff val="40000"/>
                  </a:schemeClr>
                </a:solidFill>
                <a:latin typeface="ae_Ouhod" pitchFamily="34" charset="-78"/>
                <a:cs typeface="ae_Ouhod" pitchFamily="34" charset="-78"/>
              </a:rPr>
              <a:t>مقاييس التحصيل الكاديمي :</a:t>
            </a:r>
          </a:p>
          <a:p>
            <a:pPr marL="109728" indent="0" algn="just" rtl="1">
              <a:lnSpc>
                <a:spcPts val="5500"/>
              </a:lnSpc>
              <a:buNone/>
            </a:pPr>
            <a:r>
              <a:rPr lang="ar-SA" sz="2600" b="1" dirty="0" smtClean="0">
                <a:solidFill>
                  <a:srgbClr val="002060"/>
                </a:solidFill>
                <a:latin typeface="ae_AlMohanad" pitchFamily="18" charset="-78"/>
                <a:cs typeface="ae_AlMohanad" pitchFamily="18" charset="-78"/>
              </a:rPr>
              <a:t>تعتبر مقاييس التحصيل الأكاديمي المقننة أو المدرسية ، من المقاييس المناسبة في تحديد قدرة المفحوص التحصيلية ، والتي يعبر عنها عادة بنسبة مئوية ، وعلى سبيل المثال تعتبر إمتحانات القبول أو الثانوية العامة ، أو الإمتحانات المدرسية ، من الإختبارات المناسبة في تقدير درجة التحصيل الأكاديمي للمفحوص ، ويعتبر المفحوص متفوقاً من الناحية التحصيلية الأكاديمية إذا زادت نسبة تحصيله الأكاديمي عن 90% . </a:t>
            </a:r>
          </a:p>
        </p:txBody>
      </p:sp>
    </p:spTree>
    <p:extLst>
      <p:ext uri="{BB962C8B-B14F-4D97-AF65-F5344CB8AC3E}">
        <p14:creationId xmlns:p14="http://schemas.microsoft.com/office/powerpoint/2010/main" val="13114457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4000"/>
              </a:lnSpc>
              <a:buNone/>
            </a:pPr>
            <a:r>
              <a:rPr lang="ar-SA" sz="2800" b="1" dirty="0" smtClean="0">
                <a:solidFill>
                  <a:schemeClr val="tx2">
                    <a:lumMod val="60000"/>
                    <a:lumOff val="40000"/>
                  </a:schemeClr>
                </a:solidFill>
                <a:latin typeface="ae_Ouhod" pitchFamily="34" charset="-78"/>
                <a:cs typeface="ae_Ouhod" pitchFamily="34" charset="-78"/>
              </a:rPr>
              <a:t>مقاييس الإبداع: </a:t>
            </a:r>
          </a:p>
          <a:p>
            <a:pPr marL="109728" indent="0" algn="just" rtl="1">
              <a:lnSpc>
                <a:spcPts val="4000"/>
              </a:lnSpc>
              <a:buNone/>
            </a:pPr>
            <a:r>
              <a:rPr lang="ar-SA" sz="2600" b="1" dirty="0" smtClean="0">
                <a:solidFill>
                  <a:srgbClr val="002060"/>
                </a:solidFill>
                <a:latin typeface="ae_AlMohanad" pitchFamily="18" charset="-78"/>
                <a:cs typeface="ae_AlMohanad" pitchFamily="18" charset="-78"/>
              </a:rPr>
              <a:t>تعتبر مقاييس الإبداع أو التفكير الإبتكاري ، أو المواهب الخاصة من المقاييس المناسبة في تحديد القدرة الإبداعية لدى المفحوص ، ويعتبر مقياس </a:t>
            </a:r>
            <a:r>
              <a:rPr lang="ar-SA" sz="2600" b="1" dirty="0" smtClean="0">
                <a:solidFill>
                  <a:srgbClr val="FF0000"/>
                </a:solidFill>
                <a:latin typeface="ae_AlMohanad" pitchFamily="18" charset="-78"/>
                <a:cs typeface="ae_AlMohanad" pitchFamily="18" charset="-78"/>
              </a:rPr>
              <a:t>تورانس</a:t>
            </a:r>
            <a:r>
              <a:rPr lang="ar-SA" sz="2600" b="1" dirty="0" smtClean="0">
                <a:solidFill>
                  <a:srgbClr val="002060"/>
                </a:solidFill>
                <a:latin typeface="ae_AlMohanad" pitchFamily="18" charset="-78"/>
                <a:cs typeface="ae_AlMohanad" pitchFamily="18" charset="-78"/>
              </a:rPr>
              <a:t> للتفكير الإبداعي والذي يتألف من صورتين : اللفظية والشكلية من المقاييس المعروفة في قياس التفكير الإبداعي . </a:t>
            </a:r>
          </a:p>
          <a:p>
            <a:pPr marL="109728" indent="0" algn="just" rtl="1">
              <a:lnSpc>
                <a:spcPts val="4000"/>
              </a:lnSpc>
              <a:buNone/>
            </a:pPr>
            <a:r>
              <a:rPr lang="ar-SA" sz="2800" b="1" dirty="0">
                <a:solidFill>
                  <a:schemeClr val="tx2">
                    <a:lumMod val="60000"/>
                    <a:lumOff val="40000"/>
                  </a:schemeClr>
                </a:solidFill>
                <a:latin typeface="ae_Ouhod" pitchFamily="34" charset="-78"/>
                <a:cs typeface="ae_Ouhod" pitchFamily="34" charset="-78"/>
              </a:rPr>
              <a:t>مقاييس </a:t>
            </a:r>
            <a:r>
              <a:rPr lang="ar-SA" sz="2800" b="1" dirty="0" smtClean="0">
                <a:solidFill>
                  <a:schemeClr val="tx2">
                    <a:lumMod val="60000"/>
                    <a:lumOff val="40000"/>
                  </a:schemeClr>
                </a:solidFill>
                <a:latin typeface="ae_Ouhod" pitchFamily="34" charset="-78"/>
                <a:cs typeface="ae_Ouhod" pitchFamily="34" charset="-78"/>
              </a:rPr>
              <a:t>السمات الشخصية والعقلية: </a:t>
            </a:r>
            <a:endParaRPr lang="ar-SA" sz="2800" b="1" dirty="0">
              <a:solidFill>
                <a:schemeClr val="tx2">
                  <a:lumMod val="60000"/>
                  <a:lumOff val="40000"/>
                </a:schemeClr>
              </a:solidFill>
              <a:latin typeface="ae_Ouhod" pitchFamily="34" charset="-78"/>
              <a:cs typeface="ae_Ouhod" pitchFamily="34" charset="-78"/>
            </a:endParaRPr>
          </a:p>
          <a:p>
            <a:pPr marL="109728" indent="0" algn="just" rtl="1">
              <a:lnSpc>
                <a:spcPts val="4000"/>
              </a:lnSpc>
              <a:buNone/>
            </a:pPr>
            <a:r>
              <a:rPr lang="ar-SA" sz="2600" b="1" dirty="0" smtClean="0">
                <a:solidFill>
                  <a:srgbClr val="002060"/>
                </a:solidFill>
                <a:latin typeface="ae_AlMohanad" pitchFamily="18" charset="-78"/>
                <a:cs typeface="ae_AlMohanad" pitchFamily="18" charset="-78"/>
              </a:rPr>
              <a:t>من الأدوات المناسبة في التعرف إلى السمات الشخصية ، العقلية مثل الطلاقة والمرونة و الأصالة في التفكير ، وقوة الدافعية والمثابرة ، والقدرة على الإلتزام بأداء المهمات والإنفتاح على الخبرة . </a:t>
            </a: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8639492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4000"/>
              </a:lnSpc>
              <a:buNone/>
            </a:pPr>
            <a:r>
              <a:rPr lang="ar-SA" sz="2600" b="1" dirty="0" smtClean="0">
                <a:solidFill>
                  <a:srgbClr val="002060"/>
                </a:solidFill>
                <a:latin typeface="ae_AlMohanad" pitchFamily="18" charset="-78"/>
                <a:cs typeface="ae_AlMohanad" pitchFamily="18" charset="-78"/>
              </a:rPr>
              <a:t>كما تعتبر </a:t>
            </a:r>
            <a:r>
              <a:rPr lang="ar-SA" sz="2600" b="1" dirty="0" smtClean="0">
                <a:solidFill>
                  <a:srgbClr val="FF0000"/>
                </a:solidFill>
                <a:latin typeface="ae_AlMohanad" pitchFamily="18" charset="-78"/>
                <a:cs typeface="ae_AlMohanad" pitchFamily="18" charset="-78"/>
              </a:rPr>
              <a:t>أحكام المدرسين </a:t>
            </a:r>
            <a:r>
              <a:rPr lang="ar-SA" sz="2600" b="1" dirty="0" smtClean="0">
                <a:solidFill>
                  <a:srgbClr val="002060"/>
                </a:solidFill>
                <a:latin typeface="ae_AlMohanad" pitchFamily="18" charset="-78"/>
                <a:cs typeface="ae_AlMohanad" pitchFamily="18" charset="-78"/>
              </a:rPr>
              <a:t>من الأدوات الرئيسية في التعرف على الأطفال الموهوبين أو الذين يمكن أن يكونو موهوبين والذين يتميزون عن بقية الطلبة العاديين ، وتتكون أحكام المدرسين من خلال ملاحظة المدرس للطلبة في المواقف الصفية واللاصفية ، فقد يجمع المدرس ملاحظات حول مدى مشاركة الطالب الصفية وطرحة لنوعية معينة من الأسئلة ، واستجابته المميزة ، واشتراكة في الجميعات العلمية ، وتحصيله الأكاديمي المرتفع ، وميوله الفنيه والموسيقية والرياضية .</a:t>
            </a:r>
          </a:p>
        </p:txBody>
      </p:sp>
    </p:spTree>
    <p:extLst>
      <p:ext uri="{BB962C8B-B14F-4D97-AF65-F5344CB8AC3E}">
        <p14:creationId xmlns:p14="http://schemas.microsoft.com/office/powerpoint/2010/main" val="38918344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08912" cy="5976664"/>
          </a:xfrm>
        </p:spPr>
        <p:txBody>
          <a:bodyPr>
            <a:noAutofit/>
          </a:bodyPr>
          <a:lstStyle/>
          <a:p>
            <a:pPr marL="109728" indent="0" algn="just" rtl="1">
              <a:lnSpc>
                <a:spcPts val="2800"/>
              </a:lnSpc>
              <a:buNone/>
            </a:pPr>
            <a:r>
              <a:rPr lang="ar-SA" sz="2800" b="1" dirty="0" smtClean="0">
                <a:solidFill>
                  <a:schemeClr val="tx2">
                    <a:lumMod val="60000"/>
                    <a:lumOff val="40000"/>
                  </a:schemeClr>
                </a:solidFill>
                <a:latin typeface="ae_Ouhod" pitchFamily="34" charset="-78"/>
                <a:cs typeface="ae_Ouhod" pitchFamily="34" charset="-78"/>
              </a:rPr>
              <a:t>الخصائص السلوكية للموهوبين:</a:t>
            </a:r>
            <a:endParaRPr lang="ar-SA" sz="2800" b="1" dirty="0">
              <a:solidFill>
                <a:schemeClr val="tx2">
                  <a:lumMod val="60000"/>
                  <a:lumOff val="40000"/>
                </a:schemeClr>
              </a:solidFill>
              <a:latin typeface="ae_Ouhod" pitchFamily="34" charset="-78"/>
              <a:cs typeface="ae_Ouhod" pitchFamily="34" charset="-78"/>
            </a:endParaRPr>
          </a:p>
          <a:p>
            <a:pPr marL="109728" indent="0" algn="just" rtl="1">
              <a:lnSpc>
                <a:spcPts val="2800"/>
              </a:lnSpc>
              <a:buNone/>
            </a:pPr>
            <a:r>
              <a:rPr lang="ar-SA" sz="2600" b="1" dirty="0" smtClean="0">
                <a:solidFill>
                  <a:srgbClr val="002060"/>
                </a:solidFill>
                <a:latin typeface="ae_AlMohanad" pitchFamily="18" charset="-78"/>
                <a:cs typeface="ae_AlMohanad" pitchFamily="18" charset="-78"/>
              </a:rPr>
              <a:t>الخصائص السلوكية للموهوبين تنقسم إلى ثلاثة جوانب وهي:- </a:t>
            </a:r>
          </a:p>
          <a:p>
            <a:pPr marL="624078" indent="-514350" algn="just" rtl="1">
              <a:lnSpc>
                <a:spcPts val="2800"/>
              </a:lnSpc>
              <a:buFont typeface="+mj-lt"/>
              <a:buAutoNum type="arabicPeriod"/>
            </a:pPr>
            <a:r>
              <a:rPr lang="ar-SA" sz="2600" b="1" dirty="0" smtClean="0">
                <a:solidFill>
                  <a:srgbClr val="C00000"/>
                </a:solidFill>
                <a:latin typeface="ae_AlMohanad" pitchFamily="18" charset="-78"/>
                <a:cs typeface="ae_AlMohanad" pitchFamily="18" charset="-78"/>
              </a:rPr>
              <a:t>الخصائص الجسمية. </a:t>
            </a:r>
          </a:p>
          <a:p>
            <a:pPr marL="624078" indent="-514350" algn="just" rtl="1">
              <a:lnSpc>
                <a:spcPts val="2800"/>
              </a:lnSpc>
              <a:buFont typeface="+mj-lt"/>
              <a:buAutoNum type="arabicPeriod"/>
            </a:pPr>
            <a:r>
              <a:rPr lang="ar-SA" sz="2600" b="1" dirty="0" smtClean="0">
                <a:solidFill>
                  <a:srgbClr val="C00000"/>
                </a:solidFill>
                <a:latin typeface="ae_AlMohanad" pitchFamily="18" charset="-78"/>
                <a:cs typeface="ae_AlMohanad" pitchFamily="18" charset="-78"/>
              </a:rPr>
              <a:t>الخصائص العقلية.</a:t>
            </a:r>
            <a:r>
              <a:rPr lang="ar-SA" sz="2600" b="1" dirty="0" smtClean="0">
                <a:solidFill>
                  <a:srgbClr val="002060"/>
                </a:solidFill>
                <a:latin typeface="ae_AlMohanad" pitchFamily="18" charset="-78"/>
                <a:cs typeface="ae_AlMohanad" pitchFamily="18" charset="-78"/>
              </a:rPr>
              <a:t> </a:t>
            </a:r>
          </a:p>
          <a:p>
            <a:pPr marL="624078" indent="-514350" algn="just" rtl="1">
              <a:lnSpc>
                <a:spcPts val="2800"/>
              </a:lnSpc>
              <a:buFont typeface="+mj-lt"/>
              <a:buAutoNum type="arabicPeriod"/>
            </a:pPr>
            <a:r>
              <a:rPr lang="ar-SA" sz="2600" b="1" dirty="0" smtClean="0">
                <a:solidFill>
                  <a:srgbClr val="C00000"/>
                </a:solidFill>
                <a:latin typeface="ae_AlMohanad" pitchFamily="18" charset="-78"/>
                <a:cs typeface="ae_AlMohanad" pitchFamily="18" charset="-78"/>
              </a:rPr>
              <a:t>الخصائص الإنفعالية والإجتماعية.</a:t>
            </a:r>
          </a:p>
          <a:p>
            <a:pPr marL="109728" indent="0" algn="just" rtl="1">
              <a:buNone/>
            </a:pPr>
            <a:r>
              <a:rPr lang="ar-SA" sz="2800" b="1" dirty="0">
                <a:solidFill>
                  <a:schemeClr val="tx2">
                    <a:lumMod val="60000"/>
                    <a:lumOff val="40000"/>
                  </a:schemeClr>
                </a:solidFill>
                <a:latin typeface="ae_Ouhod" pitchFamily="34" charset="-78"/>
                <a:cs typeface="ae_Ouhod" pitchFamily="34" charset="-78"/>
              </a:rPr>
              <a:t>الخصائص </a:t>
            </a:r>
            <a:r>
              <a:rPr lang="ar-SA" sz="2800" b="1" dirty="0" smtClean="0">
                <a:solidFill>
                  <a:schemeClr val="tx2">
                    <a:lumMod val="60000"/>
                    <a:lumOff val="40000"/>
                  </a:schemeClr>
                </a:solidFill>
                <a:latin typeface="ae_Ouhod" pitchFamily="34" charset="-78"/>
                <a:cs typeface="ae_Ouhod" pitchFamily="34" charset="-78"/>
              </a:rPr>
              <a:t>الجسمية:</a:t>
            </a:r>
            <a:endParaRPr lang="ar-SA" sz="2800" b="1" dirty="0">
              <a:solidFill>
                <a:schemeClr val="tx2">
                  <a:lumMod val="60000"/>
                  <a:lumOff val="40000"/>
                </a:schemeClr>
              </a:solidFill>
              <a:latin typeface="ae_Ouhod" pitchFamily="34" charset="-78"/>
              <a:cs typeface="ae_Ouhod" pitchFamily="34" charset="-78"/>
            </a:endParaRPr>
          </a:p>
          <a:p>
            <a:pPr marL="109728" indent="0" algn="just" rtl="1">
              <a:lnSpc>
                <a:spcPts val="2800"/>
              </a:lnSpc>
              <a:buNone/>
            </a:pPr>
            <a:r>
              <a:rPr lang="ar-SA" sz="2600" b="1" dirty="0" smtClean="0">
                <a:solidFill>
                  <a:srgbClr val="002060"/>
                </a:solidFill>
                <a:latin typeface="ae_AlMohanad" pitchFamily="18" charset="-78"/>
                <a:cs typeface="ae_AlMohanad" pitchFamily="18" charset="-78"/>
              </a:rPr>
              <a:t>ظهر بعض الإعتقادات الخاطئة حول الخصائص الجسمية للموهوبين والتي تلخصت في ضعف النمو الجسمي ، والنحول ، الخ ، لكن الدراسات الحديثة حول خصائص الموهوبين الجسمية أشارت إلى عكس ذلك ، فهم أكثر صحة ووزناً وطولاً ووسامة وحيوية وتفوقاً في التأزر البصري الحركي ، وأقل عرضة للأمراض مقارنة مع الأفراد الذين يماثلونهم في العمر الزمني وليس من الضروري أن تنطبق تلك الخصائص على كل طفل موهوب ، إذ لابد وأن نتوقع فروقاً فردية حتى بين الموهوبين في خصائصهم الجسمية. </a:t>
            </a:r>
          </a:p>
        </p:txBody>
      </p:sp>
    </p:spTree>
    <p:extLst>
      <p:ext uri="{BB962C8B-B14F-4D97-AF65-F5344CB8AC3E}">
        <p14:creationId xmlns:p14="http://schemas.microsoft.com/office/powerpoint/2010/main" val="24070996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4000"/>
              </a:lnSpc>
              <a:buNone/>
            </a:pPr>
            <a:r>
              <a:rPr lang="ar-SA" sz="2800" b="1" dirty="0" smtClean="0">
                <a:solidFill>
                  <a:schemeClr val="tx2">
                    <a:lumMod val="60000"/>
                    <a:lumOff val="40000"/>
                  </a:schemeClr>
                </a:solidFill>
                <a:latin typeface="ae_Ouhod" pitchFamily="34" charset="-78"/>
                <a:cs typeface="ae_Ouhod" pitchFamily="34" charset="-78"/>
              </a:rPr>
              <a:t>الخصائص العقلية:</a:t>
            </a:r>
          </a:p>
          <a:p>
            <a:pPr marL="109728" indent="0" algn="just" rtl="1">
              <a:lnSpc>
                <a:spcPts val="4000"/>
              </a:lnSpc>
              <a:buNone/>
            </a:pPr>
            <a:r>
              <a:rPr lang="ar-SA" sz="2600" b="1" dirty="0" smtClean="0">
                <a:solidFill>
                  <a:srgbClr val="002060"/>
                </a:solidFill>
                <a:latin typeface="ae_AlMohanad" pitchFamily="18" charset="-78"/>
                <a:cs typeface="ae_AlMohanad" pitchFamily="18" charset="-78"/>
              </a:rPr>
              <a:t>تعتبر الخصائص العقلية أكثر تمييزاً للموهوبين عن العاديين إذ تشير الدراسات الحديثة إلى تفوق الموهوبين على العاديين الذين يماثلونهم في العمر الزمني في كثير من مظاهر النمو العقلي ، فهم أكثر انتباهاً وحباً للاستطلاع من حولهم ، وأكثر طرحاً للأسئلة التي تفوق في الغالب عمرهم الزمني ، وأكثر قدرة على القراءة والكتابة في وقت مبكر ، وأكثر سرعة في حل المشكلات التعليمية ، واكثر دقة واستجابة للأسئلة المطروحة عليهم ، وأكثر تحصيلاً وأكثر تعبيراً عن أنفسهم ، وأكثر قدرة على النقد وأكثر نجاحاً في عمر مبكر ، وأكثر مشاركة في النشاطات التعليمية . </a:t>
            </a: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3807465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rmAutofit/>
          </a:bodyPr>
          <a:lstStyle/>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تتعدد المصطلحات التي تعبر عن مفهوم الطفل الموهوب مثل مصطلح الطفل المتفوق ، ومصطلح الطفل المبدع. </a:t>
            </a:r>
          </a:p>
          <a:p>
            <a:pPr marL="109728" indent="0" algn="just" rtl="1">
              <a:lnSpc>
                <a:spcPct val="150000"/>
              </a:lnSpc>
              <a:buNone/>
            </a:pPr>
            <a:r>
              <a:rPr lang="ar-SA" sz="2600" b="1" dirty="0" smtClean="0">
                <a:solidFill>
                  <a:srgbClr val="C00000"/>
                </a:solidFill>
                <a:latin typeface="ae_AlMohanad" pitchFamily="18" charset="-78"/>
                <a:cs typeface="ae_AlMohanad" pitchFamily="18" charset="-78"/>
              </a:rPr>
              <a:t>المبررات التي تعتبر موضوع تربية الموهوبين موضوعاً رئيساً من موضوعات التربية الخاصة لأنهم لايستطيعون أن يستفيدوا من برامج التعليم العادي ، وتبدو هذه المبررات فيما يلي :- </a:t>
            </a:r>
          </a:p>
          <a:p>
            <a:pPr marL="624078" indent="-514350" algn="just" rtl="1">
              <a:lnSpc>
                <a:spcPct val="150000"/>
              </a:lnSpc>
              <a:buFont typeface="+mj-lt"/>
              <a:buAutoNum type="arabicPeriod"/>
            </a:pPr>
            <a:r>
              <a:rPr lang="ar-SA" sz="2600" b="1" dirty="0" smtClean="0">
                <a:solidFill>
                  <a:srgbClr val="002060"/>
                </a:solidFill>
                <a:latin typeface="ae_AlMohanad" pitchFamily="18" charset="-78"/>
                <a:cs typeface="ae_AlMohanad" pitchFamily="18" charset="-78"/>
              </a:rPr>
              <a:t>تشكل نسبة الأطفال الموهوبين 3% وتقع هذه النسبة على طرف منحنى التوزيع الطبيعي ، ويعني ذلك إختلاف قدرات هذه النسبة من الأطفال عن بقية الأطفال العاديين. </a:t>
            </a:r>
          </a:p>
        </p:txBody>
      </p:sp>
      <p:sp>
        <p:nvSpPr>
          <p:cNvPr id="5" name="TextBox 4"/>
          <p:cNvSpPr txBox="1"/>
          <p:nvPr/>
        </p:nvSpPr>
        <p:spPr>
          <a:xfrm>
            <a:off x="5436096" y="-138301"/>
            <a:ext cx="1784464" cy="830997"/>
          </a:xfrm>
          <a:prstGeom prst="rect">
            <a:avLst/>
          </a:prstGeom>
          <a:noFill/>
        </p:spPr>
        <p:txBody>
          <a:bodyPr wrap="none" rtlCol="0">
            <a:spAutoFit/>
          </a:bodyPr>
          <a:lstStyle/>
          <a:p>
            <a:pPr algn="ctr"/>
            <a:r>
              <a:rPr lang="ar-SA" sz="4800" b="1" dirty="0" smtClean="0">
                <a:solidFill>
                  <a:srgbClr val="FFFF00"/>
                </a:solidFill>
                <a:effectLst>
                  <a:outerShdw blurRad="38100" dist="38100" dir="2700000" algn="tl">
                    <a:srgbClr val="000000">
                      <a:alpha val="43137"/>
                    </a:srgbClr>
                  </a:outerShdw>
                </a:effectLst>
                <a:latin typeface="ae_AlMohanad" pitchFamily="18" charset="-78"/>
                <a:cs typeface="ae_AlMohanad" pitchFamily="18" charset="-78"/>
              </a:rPr>
              <a:t>مقدمة </a:t>
            </a:r>
            <a:endParaRPr lang="en-US" sz="4800" b="1" dirty="0">
              <a:solidFill>
                <a:srgbClr val="FFFF00"/>
              </a:solidFill>
              <a:effectLst>
                <a:outerShdw blurRad="38100" dist="38100" dir="2700000" algn="tl">
                  <a:srgbClr val="000000">
                    <a:alpha val="43137"/>
                  </a:srgbClr>
                </a:outerShdw>
              </a:effectLst>
              <a:latin typeface="ae_AlMohanad" pitchFamily="18" charset="-78"/>
              <a:cs typeface="ae_AlMohanad" pitchFamily="18" charset="-78"/>
            </a:endParaRPr>
          </a:p>
        </p:txBody>
      </p:sp>
    </p:spTree>
    <p:extLst>
      <p:ext uri="{BB962C8B-B14F-4D97-AF65-F5344CB8AC3E}">
        <p14:creationId xmlns:p14="http://schemas.microsoft.com/office/powerpoint/2010/main" val="15159836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buNone/>
            </a:pPr>
            <a:r>
              <a:rPr lang="ar-SA" sz="2800" b="1" dirty="0" smtClean="0">
                <a:solidFill>
                  <a:schemeClr val="tx2">
                    <a:lumMod val="60000"/>
                    <a:lumOff val="40000"/>
                  </a:schemeClr>
                </a:solidFill>
                <a:latin typeface="ae_Ouhod" pitchFamily="34" charset="-78"/>
                <a:cs typeface="ae_Ouhod" pitchFamily="34" charset="-78"/>
              </a:rPr>
              <a:t>الخصائص الإنفعالية والإجتماعية:</a:t>
            </a:r>
          </a:p>
          <a:p>
            <a:pPr marL="109728" indent="0" algn="just" rtl="1">
              <a:buNone/>
            </a:pPr>
            <a:r>
              <a:rPr lang="ar-SA" sz="2600" b="1" dirty="0" smtClean="0">
                <a:solidFill>
                  <a:srgbClr val="002060"/>
                </a:solidFill>
                <a:latin typeface="ae_AlMohanad" pitchFamily="18" charset="-78"/>
                <a:cs typeface="ae_AlMohanad" pitchFamily="18" charset="-78"/>
              </a:rPr>
              <a:t>ظهرت بعض الإتجاهات الخاطئة نحو خصائص الموهوبين الإنفعالية والإجتماعية وتلخصت تلك الإتجاهات في أن الموهوبين أكثر عزلة من الآخرين ، وأقل مشاركة في الحياة الإجتماعية ، وقد يبدو ذلك صحيحاً بالنسبة لبعض الموهوبين وخاصة أولئك الذين يقعون إلى أقصى يمين منحنى التوزيع الطبيعي للذكاء ، ولكن الدراسات الحديثة تشير إلى خصائص مغايرة إذ تثبت أن غالبية الموهوبين أكثر إنفتاحاً على المجتمع الخارجي ، وأكثر مشاركة وتحسساً للمشكلات الاجتماعية واكثر نقداً لما يجري حولهم ، وأكثر استقراراً من النواحي الانفعالية والاجتماعية ، وأكثر التزاماً بالمهمات الموكلة إليهم ، وأكثر دافعية في أدائها ، وأكثر حساسية لمشاعر الآخرين ، وأكثر استمتاعاً بالحياة من حولهم ، ومتعددي الإهتمامات وأكثر شعبية وأكثر رتبة في سلم الوظائف والأعمال . </a:t>
            </a:r>
          </a:p>
          <a:p>
            <a:pPr marL="109728" indent="0" algn="just" rtl="1">
              <a:buNone/>
            </a:pPr>
            <a:endParaRPr lang="ar-SA" sz="2600" b="1" dirty="0">
              <a:solidFill>
                <a:srgbClr val="002060"/>
              </a:solidFill>
              <a:latin typeface="ae_AlMohanad" pitchFamily="18" charset="-78"/>
              <a:cs typeface="ae_AlMohanad" pitchFamily="18" charset="-78"/>
            </a:endParaRPr>
          </a:p>
          <a:p>
            <a:pPr marL="109728" indent="0" algn="just" rtl="1">
              <a:buNone/>
            </a:pPr>
            <a:endParaRPr lang="ar-SA" sz="2600" b="1" dirty="0" smtClean="0">
              <a:solidFill>
                <a:srgbClr val="002060"/>
              </a:solidFill>
              <a:latin typeface="ae_AlMohanad" pitchFamily="18" charset="-78"/>
              <a:cs typeface="ae_AlMohanad" pitchFamily="18" charset="-78"/>
            </a:endParaRPr>
          </a:p>
          <a:p>
            <a:pPr marL="109728" indent="0" algn="just" rtl="1">
              <a:buNone/>
            </a:pPr>
            <a:endParaRPr lang="ar-SA" sz="2600" b="1" dirty="0">
              <a:solidFill>
                <a:srgbClr val="002060"/>
              </a:solidFill>
              <a:latin typeface="ae_AlMohanad" pitchFamily="18" charset="-78"/>
              <a:cs typeface="ae_AlMohanad" pitchFamily="18" charset="-78"/>
            </a:endParaRPr>
          </a:p>
          <a:p>
            <a:pPr marL="109728" indent="0" algn="just" rtl="1">
              <a:buNone/>
            </a:pPr>
            <a:endParaRPr lang="ar-SA" sz="2600" b="1" dirty="0" smtClean="0">
              <a:solidFill>
                <a:srgbClr val="002060"/>
              </a:solidFill>
              <a:latin typeface="ae_AlMohanad" pitchFamily="18" charset="-78"/>
              <a:cs typeface="ae_AlMohanad" pitchFamily="18" charset="-78"/>
            </a:endParaRPr>
          </a:p>
          <a:p>
            <a:pPr marL="109728" indent="0" algn="just" rtl="1">
              <a:buNone/>
            </a:pPr>
            <a:endParaRPr lang="ar-SA" sz="2600" b="1" dirty="0">
              <a:solidFill>
                <a:srgbClr val="002060"/>
              </a:solidFill>
              <a:latin typeface="ae_AlMohanad" pitchFamily="18" charset="-78"/>
              <a:cs typeface="ae_AlMohanad" pitchFamily="18" charset="-78"/>
            </a:endParaRPr>
          </a:p>
          <a:p>
            <a:pPr marL="109728" indent="0" algn="just" rtl="1">
              <a:buNone/>
            </a:pPr>
            <a:endParaRPr lang="ar-SA" sz="2600" b="1" dirty="0" smtClean="0">
              <a:solidFill>
                <a:srgbClr val="002060"/>
              </a:solidFill>
              <a:latin typeface="ae_AlMohanad" pitchFamily="18" charset="-78"/>
              <a:cs typeface="ae_AlMohanad" pitchFamily="18" charset="-78"/>
            </a:endParaRPr>
          </a:p>
          <a:p>
            <a:pPr marL="109728" indent="0" algn="just" rtl="1">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297990557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3500"/>
              </a:lnSpc>
              <a:buNone/>
            </a:pPr>
            <a:r>
              <a:rPr lang="ar-SA" sz="2800" b="1" dirty="0" smtClean="0">
                <a:solidFill>
                  <a:schemeClr val="tx2">
                    <a:lumMod val="60000"/>
                    <a:lumOff val="40000"/>
                  </a:schemeClr>
                </a:solidFill>
                <a:latin typeface="ae_Ouhod" pitchFamily="34" charset="-78"/>
                <a:cs typeface="ae_Ouhod" pitchFamily="34" charset="-78"/>
              </a:rPr>
              <a:t>الخصائص التربوية للموهوبين:</a:t>
            </a:r>
          </a:p>
          <a:p>
            <a:pPr marL="109728" indent="0" algn="just" rtl="1">
              <a:lnSpc>
                <a:spcPts val="3500"/>
              </a:lnSpc>
              <a:buNone/>
            </a:pPr>
            <a:r>
              <a:rPr lang="ar-SA" sz="2800" b="1" dirty="0" smtClean="0">
                <a:solidFill>
                  <a:srgbClr val="FF0000"/>
                </a:solidFill>
                <a:effectLst>
                  <a:outerShdw blurRad="38100" dist="38100" dir="2700000" algn="tl">
                    <a:srgbClr val="000000">
                      <a:alpha val="43137"/>
                    </a:srgbClr>
                  </a:outerShdw>
                </a:effectLst>
                <a:latin typeface="ae_AlMohanad" pitchFamily="18" charset="-78"/>
                <a:cs typeface="ae_AlMohanad" pitchFamily="18" charset="-78"/>
              </a:rPr>
              <a:t>الإثراء: </a:t>
            </a:r>
          </a:p>
          <a:p>
            <a:pPr marL="109728" indent="0" algn="just" rtl="1">
              <a:lnSpc>
                <a:spcPts val="3500"/>
              </a:lnSpc>
              <a:buNone/>
            </a:pPr>
            <a:r>
              <a:rPr lang="ar-SA" sz="2600" b="1" dirty="0" smtClean="0">
                <a:solidFill>
                  <a:srgbClr val="002060"/>
                </a:solidFill>
                <a:latin typeface="ae_AlMohanad" pitchFamily="18" charset="-78"/>
                <a:cs typeface="ae_AlMohanad" pitchFamily="18" charset="-78"/>
              </a:rPr>
              <a:t>ويقصد الإثراء أو الإغناء للبرنامج التربوي أو التعليمي ، تزويد الطفل الموهوب – أياً كانت المرحلة التعليمية – بنوع جديد من الخبرات التعليمية ، تعمل على زيادة خبرته في البرنامج التعليمي ، بحيث تختلف تلك الخبرات عن الخبرات المقدمة للطفل العادي في الصف العادي، ويقسم الإثراء إلى نوعين : </a:t>
            </a:r>
          </a:p>
          <a:p>
            <a:pPr marL="109728" indent="0" algn="just" rtl="1">
              <a:lnSpc>
                <a:spcPts val="3500"/>
              </a:lnSpc>
              <a:buNone/>
            </a:pPr>
            <a:r>
              <a:rPr lang="ar-SA" sz="2600" b="1" dirty="0" smtClean="0">
                <a:solidFill>
                  <a:srgbClr val="C00000"/>
                </a:solidFill>
                <a:latin typeface="ae_AlMohanad" pitchFamily="18" charset="-78"/>
                <a:cs typeface="ae_AlMohanad" pitchFamily="18" charset="-78"/>
              </a:rPr>
              <a:t>الأول : هو الإثراء الأفقي . </a:t>
            </a:r>
          </a:p>
          <a:p>
            <a:pPr marL="109728" indent="0" algn="just" rtl="1">
              <a:lnSpc>
                <a:spcPts val="3500"/>
              </a:lnSpc>
              <a:buNone/>
            </a:pPr>
            <a:r>
              <a:rPr lang="ar-SA" sz="2600" b="1" dirty="0" smtClean="0">
                <a:solidFill>
                  <a:srgbClr val="C00000"/>
                </a:solidFill>
                <a:latin typeface="ae_AlMohanad" pitchFamily="18" charset="-78"/>
                <a:cs typeface="ae_AlMohanad" pitchFamily="18" charset="-78"/>
              </a:rPr>
              <a:t>الثاني : هو الإثراء العمودي . </a:t>
            </a:r>
          </a:p>
          <a:p>
            <a:pPr marL="109728" indent="0" algn="just" rtl="1">
              <a:lnSpc>
                <a:spcPts val="3500"/>
              </a:lnSpc>
              <a:buNone/>
            </a:pPr>
            <a:r>
              <a:rPr lang="ar-SA" sz="2600" b="1" dirty="0" smtClean="0">
                <a:solidFill>
                  <a:srgbClr val="002060"/>
                </a:solidFill>
                <a:latin typeface="ae_AlMohanad" pitchFamily="18" charset="-78"/>
                <a:cs typeface="ae_AlMohanad" pitchFamily="18" charset="-78"/>
              </a:rPr>
              <a:t>ويقصد </a:t>
            </a:r>
            <a:r>
              <a:rPr lang="ar-SA" sz="2600" b="1" dirty="0" smtClean="0">
                <a:solidFill>
                  <a:srgbClr val="FF0000"/>
                </a:solidFill>
                <a:latin typeface="ae_AlMohanad" pitchFamily="18" charset="-78"/>
                <a:cs typeface="ae_AlMohanad" pitchFamily="18" charset="-78"/>
              </a:rPr>
              <a:t>بالإثراء الأفقي </a:t>
            </a:r>
            <a:r>
              <a:rPr lang="ar-SA" sz="2600" b="1" dirty="0" smtClean="0">
                <a:solidFill>
                  <a:srgbClr val="002060"/>
                </a:solidFill>
                <a:latin typeface="ae_AlMohanad" pitchFamily="18" charset="-78"/>
                <a:cs typeface="ae_AlMohanad" pitchFamily="18" charset="-78"/>
              </a:rPr>
              <a:t>، تزويد الموهوب بخبرات غنية في عدد الموضوعات المدرسية ، في حين يقصد </a:t>
            </a:r>
            <a:r>
              <a:rPr lang="ar-SA" sz="2600" b="1" dirty="0" smtClean="0">
                <a:solidFill>
                  <a:srgbClr val="FF0000"/>
                </a:solidFill>
                <a:latin typeface="ae_AlMohanad" pitchFamily="18" charset="-78"/>
                <a:cs typeface="ae_AlMohanad" pitchFamily="18" charset="-78"/>
              </a:rPr>
              <a:t>بالإثراء العمودي </a:t>
            </a:r>
            <a:r>
              <a:rPr lang="ar-SA" sz="2600" b="1" dirty="0" smtClean="0">
                <a:solidFill>
                  <a:srgbClr val="002060"/>
                </a:solidFill>
                <a:latin typeface="ae_AlMohanad" pitchFamily="18" charset="-78"/>
                <a:cs typeface="ae_AlMohanad" pitchFamily="18" charset="-78"/>
              </a:rPr>
              <a:t>، تزويد الموهوب بخبرات غنية في موضوع ما من الموضوعات المدرسية . </a:t>
            </a:r>
            <a:endParaRPr lang="ar-SA" sz="2600" b="1" dirty="0">
              <a:solidFill>
                <a:srgbClr val="002060"/>
              </a:solidFill>
              <a:latin typeface="ae_AlMohanad" pitchFamily="18" charset="-78"/>
              <a:cs typeface="ae_AlMohanad" pitchFamily="18" charset="-78"/>
            </a:endParaRPr>
          </a:p>
          <a:p>
            <a:pPr marL="109728" indent="0" algn="just" rtl="1">
              <a:lnSpc>
                <a:spcPts val="35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3500"/>
              </a:lnSpc>
              <a:buNone/>
            </a:pPr>
            <a:endParaRPr lang="ar-SA" sz="2600" b="1" dirty="0">
              <a:solidFill>
                <a:srgbClr val="002060"/>
              </a:solidFill>
              <a:latin typeface="ae_AlMohanad" pitchFamily="18" charset="-78"/>
              <a:cs typeface="ae_AlMohanad" pitchFamily="18" charset="-78"/>
            </a:endParaRPr>
          </a:p>
          <a:p>
            <a:pPr marL="109728" indent="0" algn="just" rtl="1">
              <a:lnSpc>
                <a:spcPts val="35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3500"/>
              </a:lnSpc>
              <a:buNone/>
            </a:pPr>
            <a:endParaRPr lang="ar-SA" sz="2600" b="1" dirty="0">
              <a:solidFill>
                <a:srgbClr val="002060"/>
              </a:solidFill>
              <a:latin typeface="ae_AlMohanad" pitchFamily="18" charset="-78"/>
              <a:cs typeface="ae_AlMohanad" pitchFamily="18" charset="-78"/>
            </a:endParaRPr>
          </a:p>
          <a:p>
            <a:pPr marL="109728" indent="0" algn="just" rtl="1">
              <a:lnSpc>
                <a:spcPts val="35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35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29162815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2700"/>
              </a:lnSpc>
              <a:buNone/>
            </a:pPr>
            <a:r>
              <a:rPr lang="ar-SA" sz="2800" b="1" dirty="0" smtClean="0">
                <a:solidFill>
                  <a:schemeClr val="tx2">
                    <a:lumMod val="60000"/>
                    <a:lumOff val="40000"/>
                  </a:schemeClr>
                </a:solidFill>
                <a:latin typeface="ae_Ouhod" pitchFamily="34" charset="-78"/>
                <a:cs typeface="ae_Ouhod" pitchFamily="34" charset="-78"/>
              </a:rPr>
              <a:t>الأساليب الإثرائية: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الزيارات الميدانية للمعامل والمختبرات والمصانع والمؤسسات التعليمية .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الأساتذة الزائرون فى حقول التعليم المختلفة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المجموعات الدراسية .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المشاركة في المخيمات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استخدام طرق البحث العلمي في التحصيل الأكاديمي .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استخدام طريقة المشروعات في التحصيل الأكاديمي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استخدام الطريقة التجريبية في التحصيل الأكاديمي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دراسة مواد أعلى في مستواها الأكاديمي .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استخدام الحاسوب(الكمبيوتر) في تعليم الموهوبين . </a:t>
            </a:r>
          </a:p>
          <a:p>
            <a:pPr marL="624078" indent="-514350" algn="just" rtl="1">
              <a:lnSpc>
                <a:spcPts val="2700"/>
              </a:lnSpc>
              <a:buFont typeface="+mj-lt"/>
              <a:buAutoNum type="arabicPeriod"/>
            </a:pPr>
            <a:r>
              <a:rPr lang="ar-SA" sz="2600" b="1" dirty="0" smtClean="0">
                <a:solidFill>
                  <a:srgbClr val="C00000"/>
                </a:solidFill>
                <a:latin typeface="ae_AlMohanad" pitchFamily="18" charset="-78"/>
                <a:cs typeface="ae_AlMohanad" pitchFamily="18" charset="-78"/>
              </a:rPr>
              <a:t>الدراسة المستقلة الحرة ، حيث يدرس الطالب مادة لرغبته في تلك المادة بغض النظر عن مكانة تلك المادة في البرنامج التعليمي . </a:t>
            </a:r>
          </a:p>
          <a:p>
            <a:pPr marL="109728" indent="0" algn="just" rtl="1">
              <a:lnSpc>
                <a:spcPts val="2700"/>
              </a:lnSpc>
              <a:buNone/>
            </a:pPr>
            <a:endParaRPr lang="ar-SA" sz="2600" b="1" dirty="0">
              <a:solidFill>
                <a:srgbClr val="002060"/>
              </a:solidFill>
              <a:latin typeface="ae_AlMohanad" pitchFamily="18" charset="-78"/>
              <a:cs typeface="ae_AlMohanad" pitchFamily="18" charset="-78"/>
            </a:endParaRPr>
          </a:p>
          <a:p>
            <a:pPr marL="109728" indent="0" algn="just" rtl="1">
              <a:lnSpc>
                <a:spcPts val="27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2700"/>
              </a:lnSpc>
              <a:buNone/>
            </a:pPr>
            <a:endParaRPr lang="ar-SA" sz="2600" b="1" dirty="0">
              <a:solidFill>
                <a:srgbClr val="002060"/>
              </a:solidFill>
              <a:latin typeface="ae_AlMohanad" pitchFamily="18" charset="-78"/>
              <a:cs typeface="ae_AlMohanad" pitchFamily="18" charset="-78"/>
            </a:endParaRPr>
          </a:p>
          <a:p>
            <a:pPr marL="109728" indent="0" algn="just" rtl="1">
              <a:lnSpc>
                <a:spcPts val="27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27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2438852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2800"/>
              </a:lnSpc>
              <a:buNone/>
            </a:pPr>
            <a:r>
              <a:rPr lang="ar-SA" sz="2800" b="1" dirty="0" smtClean="0">
                <a:solidFill>
                  <a:srgbClr val="FF0000"/>
                </a:solidFill>
                <a:effectLst>
                  <a:outerShdw blurRad="38100" dist="38100" dir="2700000" algn="tl">
                    <a:srgbClr val="000000">
                      <a:alpha val="43137"/>
                    </a:srgbClr>
                  </a:outerShdw>
                </a:effectLst>
                <a:latin typeface="ae_AlMohanad" pitchFamily="18" charset="-78"/>
                <a:cs typeface="ae_AlMohanad" pitchFamily="18" charset="-78"/>
              </a:rPr>
              <a:t>الإسراع: </a:t>
            </a:r>
          </a:p>
          <a:p>
            <a:pPr marL="109728" indent="0" algn="just" rtl="1">
              <a:lnSpc>
                <a:spcPts val="2800"/>
              </a:lnSpc>
              <a:buNone/>
            </a:pPr>
            <a:r>
              <a:rPr lang="ar-SA" sz="2600" b="1" dirty="0" smtClean="0">
                <a:solidFill>
                  <a:srgbClr val="002060"/>
                </a:solidFill>
                <a:latin typeface="ae_AlMohanad" pitchFamily="18" charset="-78"/>
                <a:cs typeface="ae_AlMohanad" pitchFamily="18" charset="-78"/>
              </a:rPr>
              <a:t>ويقصد بالإسراع ، والتسريع ، العمل على توفير الفرص التربوية التي تسهل التحاق الطفل الموهوب بمرحلة تعليمية ما في عمر أقل من نظرائه من الطفال العاديين أو إجتيازه لمرحلة تعليمية ما في مدة زمنية أقل من المدة التي يحتاجها الطفل العادي . </a:t>
            </a:r>
          </a:p>
          <a:p>
            <a:pPr marL="109728" indent="0" algn="just" rtl="1">
              <a:lnSpc>
                <a:spcPts val="2800"/>
              </a:lnSpc>
              <a:buNone/>
            </a:pPr>
            <a:r>
              <a:rPr lang="ar-SA" sz="2600" b="1" dirty="0" smtClean="0">
                <a:solidFill>
                  <a:schemeClr val="tx2">
                    <a:lumMod val="60000"/>
                    <a:lumOff val="40000"/>
                  </a:schemeClr>
                </a:solidFill>
                <a:latin typeface="ae_Ouhod" pitchFamily="34" charset="-78"/>
                <a:cs typeface="ae_Ouhod" pitchFamily="34" charset="-78"/>
              </a:rPr>
              <a:t>الطرائق التي تعمل على تحقيق الإسراع للموهوبين : </a:t>
            </a:r>
            <a:endParaRPr lang="ar-SA" sz="2600" b="1" dirty="0">
              <a:solidFill>
                <a:schemeClr val="tx2">
                  <a:lumMod val="60000"/>
                  <a:lumOff val="40000"/>
                </a:schemeClr>
              </a:solidFill>
              <a:latin typeface="ae_Ouhod" pitchFamily="34" charset="-78"/>
              <a:cs typeface="ae_Ouhod" pitchFamily="34" charset="-78"/>
            </a:endParaRPr>
          </a:p>
          <a:p>
            <a:pPr marL="624078" indent="-514350" algn="just" rtl="1">
              <a:lnSpc>
                <a:spcPts val="2800"/>
              </a:lnSpc>
              <a:buFont typeface="+mj-lt"/>
              <a:buAutoNum type="arabicPeriod"/>
            </a:pPr>
            <a:r>
              <a:rPr lang="ar-SA" sz="2600" b="1" dirty="0" smtClean="0">
                <a:solidFill>
                  <a:srgbClr val="C00000"/>
                </a:solidFill>
                <a:latin typeface="ae_AlMohanad" pitchFamily="18" charset="-78"/>
                <a:cs typeface="ae_AlMohanad" pitchFamily="18" charset="-78"/>
              </a:rPr>
              <a:t>الإلتحاق المبكر بالمدرسة:</a:t>
            </a:r>
          </a:p>
          <a:p>
            <a:pPr marL="109728" indent="0" algn="just" rtl="1">
              <a:lnSpc>
                <a:spcPts val="2800"/>
              </a:lnSpc>
              <a:buNone/>
            </a:pPr>
            <a:r>
              <a:rPr lang="ar-SA" sz="2600" b="1" dirty="0" smtClean="0">
                <a:solidFill>
                  <a:srgbClr val="002060"/>
                </a:solidFill>
                <a:latin typeface="ae_AlMohanad" pitchFamily="18" charset="-78"/>
                <a:cs typeface="ae_AlMohanad" pitchFamily="18" charset="-78"/>
              </a:rPr>
              <a:t>ويقصد بذلك أن يلتحق الطفل الموهوب بالمدرسة الإبتدائية في عمر مبكر كعمر الرابعة أو الخامسة مثلاً مقارنة مع الطفل العادي الذي يلتحق بالمدرسة في سن السادسة مثلاً ،</a:t>
            </a:r>
            <a:r>
              <a:rPr lang="ar-SA" sz="2600" b="1" dirty="0" smtClean="0">
                <a:solidFill>
                  <a:srgbClr val="C00000"/>
                </a:solidFill>
                <a:latin typeface="ae_AlMohanad" pitchFamily="18" charset="-78"/>
                <a:cs typeface="ae_AlMohanad" pitchFamily="18" charset="-78"/>
              </a:rPr>
              <a:t> ومن مميزات إلتحاق الطفل الموهوب في عمر مبكر بالمدرسة ، </a:t>
            </a:r>
            <a:r>
              <a:rPr lang="ar-SA" sz="2600" b="1" dirty="0" smtClean="0">
                <a:solidFill>
                  <a:srgbClr val="FF0000"/>
                </a:solidFill>
                <a:latin typeface="ae_AlMohanad" pitchFamily="18" charset="-78"/>
                <a:cs typeface="ae_AlMohanad" pitchFamily="18" charset="-78"/>
              </a:rPr>
              <a:t>تفوق الطلبة الموهوبين في تحصيلهم الأكاديمي مقارنة مع نظرائهم من العاديين ، وسرعة تكيفهم الاجتماعي ، وأنهم أكثر شعبية وقبولاً من الطلبة العاديين ، وسوف يترتب على إلتحاق الطفل الموهوب بالمدرسة في عمر مبكر ، إجتيازه للمراحل التعليمية التالية في عمر مبكر . </a:t>
            </a:r>
          </a:p>
          <a:p>
            <a:pPr marL="109728" indent="0" algn="just" rtl="1">
              <a:lnSpc>
                <a:spcPts val="28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2800"/>
              </a:lnSpc>
              <a:buNone/>
            </a:pPr>
            <a:endParaRPr lang="ar-SA" sz="2600" b="1" dirty="0">
              <a:solidFill>
                <a:srgbClr val="002060"/>
              </a:solidFill>
              <a:latin typeface="ae_AlMohanad" pitchFamily="18" charset="-78"/>
              <a:cs typeface="ae_AlMohanad" pitchFamily="18" charset="-78"/>
            </a:endParaRPr>
          </a:p>
          <a:p>
            <a:pPr marL="109728" indent="0" algn="just" rtl="1">
              <a:lnSpc>
                <a:spcPts val="28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2800"/>
              </a:lnSpc>
              <a:buNone/>
            </a:pPr>
            <a:endParaRPr lang="ar-SA" sz="2600" b="1" dirty="0">
              <a:solidFill>
                <a:srgbClr val="002060"/>
              </a:solidFill>
              <a:latin typeface="ae_AlMohanad" pitchFamily="18" charset="-78"/>
              <a:cs typeface="ae_AlMohanad" pitchFamily="18" charset="-78"/>
            </a:endParaRPr>
          </a:p>
          <a:p>
            <a:pPr marL="109728" indent="0" algn="just" rtl="1">
              <a:lnSpc>
                <a:spcPts val="28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28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24081235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624078" indent="-514350" algn="just" rtl="1">
              <a:buFont typeface="+mj-lt"/>
              <a:buAutoNum type="arabicPeriod" startAt="2"/>
            </a:pPr>
            <a:r>
              <a:rPr lang="ar-SA" sz="2600" b="1" dirty="0" smtClean="0">
                <a:solidFill>
                  <a:srgbClr val="C00000"/>
                </a:solidFill>
                <a:latin typeface="ae_AlMohanad" pitchFamily="18" charset="-78"/>
                <a:cs typeface="ae_AlMohanad" pitchFamily="18" charset="-78"/>
              </a:rPr>
              <a:t>إجتياز الصفوف : </a:t>
            </a:r>
          </a:p>
          <a:p>
            <a:pPr marL="109728" indent="0" algn="just" rtl="1">
              <a:buNone/>
            </a:pPr>
            <a:r>
              <a:rPr lang="ar-SA" sz="2600" b="1" dirty="0" smtClean="0">
                <a:solidFill>
                  <a:srgbClr val="002060"/>
                </a:solidFill>
                <a:latin typeface="ae_AlMohanad" pitchFamily="18" charset="-78"/>
                <a:cs typeface="ae_AlMohanad" pitchFamily="18" charset="-78"/>
              </a:rPr>
              <a:t>ويقصد بذلك تجاوز الطفل الموهوب لصف دراسي ما ، خاصة إذا أشارت نتائج تحصيله الأكاديمي إلى تفوق واضح في مستوى التحصيل الأكاديمي لذلك الصف . </a:t>
            </a:r>
          </a:p>
          <a:p>
            <a:pPr marL="109728" indent="0" algn="just" rtl="1">
              <a:buNone/>
            </a:pPr>
            <a:r>
              <a:rPr lang="ar-SA" sz="2600" b="1" dirty="0" smtClean="0">
                <a:solidFill>
                  <a:srgbClr val="FF0000"/>
                </a:solidFill>
                <a:latin typeface="ae_AlMohanad" pitchFamily="18" charset="-78"/>
                <a:cs typeface="ae_AlMohanad" pitchFamily="18" charset="-78"/>
              </a:rPr>
              <a:t>وعلى سبيل المثال </a:t>
            </a:r>
            <a:r>
              <a:rPr lang="ar-SA" sz="2600" b="1" dirty="0" smtClean="0">
                <a:solidFill>
                  <a:srgbClr val="002060"/>
                </a:solidFill>
                <a:latin typeface="ae_AlMohanad" pitchFamily="18" charset="-78"/>
                <a:cs typeface="ae_AlMohanad" pitchFamily="18" charset="-78"/>
              </a:rPr>
              <a:t>يمكن للطفل الموهوب ، أن يتجاوز الصف الثالث إلى الصف الرابع إذا اثبت تفوقه التحصيلي في مستوى الصف الثالث.</a:t>
            </a:r>
            <a:endParaRPr lang="ar-SA" sz="2600" b="1" dirty="0" smtClean="0">
              <a:solidFill>
                <a:srgbClr val="FF0000"/>
              </a:solidFill>
              <a:latin typeface="ae_AlMohanad" pitchFamily="18" charset="-78"/>
              <a:cs typeface="ae_AlMohanad" pitchFamily="18" charset="-78"/>
            </a:endParaRPr>
          </a:p>
          <a:p>
            <a:pPr marL="624078" indent="-514350" algn="just" rtl="1">
              <a:buFont typeface="+mj-lt"/>
              <a:buAutoNum type="arabicPeriod" startAt="3"/>
            </a:pPr>
            <a:r>
              <a:rPr lang="ar-SA" sz="2600" b="1" dirty="0" smtClean="0">
                <a:solidFill>
                  <a:srgbClr val="C00000"/>
                </a:solidFill>
                <a:latin typeface="ae_AlMohanad" pitchFamily="18" charset="-78"/>
                <a:cs typeface="ae_AlMohanad" pitchFamily="18" charset="-78"/>
              </a:rPr>
              <a:t>إجتياز مرحلة دراسية في مدة زمنية أقل:</a:t>
            </a:r>
          </a:p>
          <a:p>
            <a:pPr marL="109728" indent="0" algn="just" rtl="1">
              <a:buNone/>
            </a:pPr>
            <a:r>
              <a:rPr lang="ar-SA" sz="2600" b="1" dirty="0" smtClean="0">
                <a:solidFill>
                  <a:srgbClr val="002060"/>
                </a:solidFill>
                <a:latin typeface="ae_AlMohanad" pitchFamily="18" charset="-78"/>
                <a:cs typeface="ae_AlMohanad" pitchFamily="18" charset="-78"/>
              </a:rPr>
              <a:t>ويقصد بذلك إختصار المدة الزمنية التي يقضيها الطفل الموهوب في مرحلة دراسية ما ، مقارنة مع المدة التي يقضيها الطفل العادي في تلك المرحلة </a:t>
            </a:r>
            <a:r>
              <a:rPr lang="ar-SA" sz="2600" b="1" dirty="0" smtClean="0">
                <a:solidFill>
                  <a:srgbClr val="FF0000"/>
                </a:solidFill>
                <a:latin typeface="ae_AlMohanad" pitchFamily="18" charset="-78"/>
                <a:cs typeface="ae_AlMohanad" pitchFamily="18" charset="-78"/>
              </a:rPr>
              <a:t>وعلى سبيل المثال </a:t>
            </a:r>
            <a:r>
              <a:rPr lang="ar-SA" sz="2600" b="1" dirty="0" smtClean="0">
                <a:solidFill>
                  <a:srgbClr val="002060"/>
                </a:solidFill>
                <a:latin typeface="ae_AlMohanad" pitchFamily="18" charset="-78"/>
                <a:cs typeface="ae_AlMohanad" pitchFamily="18" charset="-78"/>
              </a:rPr>
              <a:t>، يمكن للطفل الموهوب أن يجتاز المرحلة الإبتدائية في أربع سنوات بدلاً من ست سنوات إذا إستطاع أن ينجح في الإمتحانات العامة لتلك المرحلة . </a:t>
            </a:r>
          </a:p>
          <a:p>
            <a:pPr marL="109728" indent="0" algn="just" rtl="1">
              <a:buNone/>
            </a:pPr>
            <a:endParaRPr lang="ar-SA" sz="2600" b="1" dirty="0">
              <a:solidFill>
                <a:srgbClr val="002060"/>
              </a:solidFill>
              <a:latin typeface="ae_AlMohanad" pitchFamily="18" charset="-78"/>
              <a:cs typeface="ae_AlMohanad" pitchFamily="18" charset="-78"/>
            </a:endParaRPr>
          </a:p>
          <a:p>
            <a:pPr marL="109728" indent="0" algn="just" rtl="1">
              <a:buNone/>
            </a:pPr>
            <a:endParaRPr lang="ar-SA" sz="2600" b="1" dirty="0" smtClean="0">
              <a:solidFill>
                <a:srgbClr val="002060"/>
              </a:solidFill>
              <a:latin typeface="ae_AlMohanad" pitchFamily="18" charset="-78"/>
              <a:cs typeface="ae_AlMohanad" pitchFamily="18" charset="-78"/>
            </a:endParaRPr>
          </a:p>
          <a:p>
            <a:pPr marL="109728" indent="0" algn="just" rtl="1">
              <a:buNone/>
            </a:pPr>
            <a:endParaRPr lang="ar-SA" sz="2600" b="1" dirty="0">
              <a:solidFill>
                <a:srgbClr val="002060"/>
              </a:solidFill>
              <a:latin typeface="ae_AlMohanad" pitchFamily="18" charset="-78"/>
              <a:cs typeface="ae_AlMohanad" pitchFamily="18" charset="-78"/>
            </a:endParaRPr>
          </a:p>
          <a:p>
            <a:pPr marL="109728" indent="0" algn="just" rtl="1">
              <a:buNone/>
            </a:pPr>
            <a:endParaRPr lang="ar-SA" sz="2600" b="1" dirty="0" smtClean="0">
              <a:solidFill>
                <a:srgbClr val="002060"/>
              </a:solidFill>
              <a:latin typeface="ae_AlMohanad" pitchFamily="18" charset="-78"/>
              <a:cs typeface="ae_AlMohanad" pitchFamily="18" charset="-78"/>
            </a:endParaRPr>
          </a:p>
          <a:p>
            <a:pPr marL="109728" indent="0" algn="just" rtl="1">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18593255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4000"/>
              </a:lnSpc>
              <a:buNone/>
            </a:pPr>
            <a:r>
              <a:rPr lang="ar-SA" sz="2600" b="1" dirty="0" smtClean="0">
                <a:solidFill>
                  <a:srgbClr val="002060"/>
                </a:solidFill>
                <a:latin typeface="ae_AlMohanad" pitchFamily="18" charset="-78"/>
                <a:cs typeface="ae_AlMohanad" pitchFamily="18" charset="-78"/>
              </a:rPr>
              <a:t>وقد يكون من المناسب أن نشير أخيراً إلى العلاقة المتبادلة بين عملية الإثراء ، والإسراع في تنظيم برامج الموهوبين التربوية ، إذ لا تنجح عملية الإثراء بدون عملية الإسراع ، والعكس صحيح ، إذ تمكن عملية الإثراء الطفل الموهوب من تجاوز مرحلة دراسية ما في مدة زمنية أقل ، كما أن عملية الإسراع لا تتم إلا من خلال إثراء الطفل الموهوب بخبرات تربوية معينة تمكنه من إجتياز مرحلة دراسية ما في مدة زمنية أقل . </a:t>
            </a:r>
          </a:p>
          <a:p>
            <a:pPr marL="109728" indent="0" algn="just" rtl="1">
              <a:lnSpc>
                <a:spcPts val="4000"/>
              </a:lnSpc>
              <a:buNone/>
            </a:pPr>
            <a:r>
              <a:rPr lang="ar-SA" sz="2800" b="1" dirty="0" smtClean="0">
                <a:solidFill>
                  <a:schemeClr val="tx2">
                    <a:lumMod val="60000"/>
                    <a:lumOff val="40000"/>
                  </a:schemeClr>
                </a:solidFill>
                <a:latin typeface="ae_Ouhod" pitchFamily="34" charset="-78"/>
                <a:cs typeface="ae_Ouhod" pitchFamily="34" charset="-78"/>
              </a:rPr>
              <a:t>الإتجاهات العامة في تربية الموهوبين : </a:t>
            </a:r>
          </a:p>
          <a:p>
            <a:pPr marL="109728" indent="0" algn="just" rtl="1">
              <a:lnSpc>
                <a:spcPts val="4000"/>
              </a:lnSpc>
              <a:buNone/>
            </a:pPr>
            <a:r>
              <a:rPr lang="ar-SA" sz="2600" b="1" dirty="0">
                <a:solidFill>
                  <a:srgbClr val="002060"/>
                </a:solidFill>
                <a:latin typeface="ae_AlMohanad" pitchFamily="18" charset="-78"/>
                <a:cs typeface="ae_AlMohanad" pitchFamily="18" charset="-78"/>
              </a:rPr>
              <a:t>تباينت الإتجاهات العامة في تربية الموهوبين ، تبعاً لإختلاف الفلسفات الإجتماعية من مجتمع إلى آخر، ويمكن تلخيص الإتجاهات العامة في تربية الموهوبين في ثلاث إتجاهات هي :- </a:t>
            </a: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44796390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ts val="4000"/>
              </a:lnSpc>
              <a:buNone/>
            </a:pPr>
            <a:r>
              <a:rPr lang="ar-SA" sz="2600" b="1" dirty="0" smtClean="0">
                <a:solidFill>
                  <a:srgbClr val="C00000"/>
                </a:solidFill>
                <a:latin typeface="ae_AlMohanad" pitchFamily="18" charset="-78"/>
                <a:cs typeface="ae_AlMohanad" pitchFamily="18" charset="-78"/>
              </a:rPr>
              <a:t>الإتجاه الأول : </a:t>
            </a:r>
            <a:r>
              <a:rPr lang="ar-SA" sz="2600" b="1" dirty="0" smtClean="0">
                <a:solidFill>
                  <a:srgbClr val="002060"/>
                </a:solidFill>
                <a:latin typeface="ae_AlMohanad" pitchFamily="18" charset="-78"/>
                <a:cs typeface="ae_AlMohanad" pitchFamily="18" charset="-78"/>
              </a:rPr>
              <a:t>وهو الإتجاه الذي ينادي بدمج الطلبة الموهوبين في المدرسة العادية . </a:t>
            </a:r>
          </a:p>
          <a:p>
            <a:pPr marL="109728" indent="0" algn="just" rtl="1">
              <a:lnSpc>
                <a:spcPts val="4000"/>
              </a:lnSpc>
              <a:buNone/>
            </a:pPr>
            <a:r>
              <a:rPr lang="ar-SA" sz="2600" b="1" dirty="0">
                <a:solidFill>
                  <a:srgbClr val="C00000"/>
                </a:solidFill>
                <a:latin typeface="ae_AlMohanad" pitchFamily="18" charset="-78"/>
                <a:cs typeface="ae_AlMohanad" pitchFamily="18" charset="-78"/>
              </a:rPr>
              <a:t>الإتجاه </a:t>
            </a:r>
            <a:r>
              <a:rPr lang="ar-SA" sz="2600" b="1" dirty="0" smtClean="0">
                <a:solidFill>
                  <a:srgbClr val="C00000"/>
                </a:solidFill>
                <a:latin typeface="ae_AlMohanad" pitchFamily="18" charset="-78"/>
                <a:cs typeface="ae_AlMohanad" pitchFamily="18" charset="-78"/>
              </a:rPr>
              <a:t>الثاني : </a:t>
            </a:r>
            <a:r>
              <a:rPr lang="ar-SA" sz="2600" b="1" dirty="0" smtClean="0">
                <a:solidFill>
                  <a:srgbClr val="002060"/>
                </a:solidFill>
                <a:latin typeface="ae_AlMohanad" pitchFamily="18" charset="-78"/>
                <a:cs typeface="ae_AlMohanad" pitchFamily="18" charset="-78"/>
              </a:rPr>
              <a:t>فهو </a:t>
            </a:r>
            <a:r>
              <a:rPr lang="ar-SA" sz="2600" b="1" dirty="0">
                <a:solidFill>
                  <a:srgbClr val="002060"/>
                </a:solidFill>
                <a:latin typeface="ae_AlMohanad" pitchFamily="18" charset="-78"/>
                <a:cs typeface="ae_AlMohanad" pitchFamily="18" charset="-78"/>
              </a:rPr>
              <a:t>الإتجاه الذي ينادي </a:t>
            </a:r>
            <a:r>
              <a:rPr lang="ar-SA" sz="2600" b="1" dirty="0" smtClean="0">
                <a:solidFill>
                  <a:srgbClr val="002060"/>
                </a:solidFill>
                <a:latin typeface="ae_AlMohanad" pitchFamily="18" charset="-78"/>
                <a:cs typeface="ae_AlMohanad" pitchFamily="18" charset="-78"/>
              </a:rPr>
              <a:t>بفصل الطلبة </a:t>
            </a:r>
            <a:r>
              <a:rPr lang="ar-SA" sz="2600" b="1" dirty="0">
                <a:solidFill>
                  <a:srgbClr val="002060"/>
                </a:solidFill>
                <a:latin typeface="ae_AlMohanad" pitchFamily="18" charset="-78"/>
                <a:cs typeface="ae_AlMohanad" pitchFamily="18" charset="-78"/>
              </a:rPr>
              <a:t>الموهوبين </a:t>
            </a:r>
            <a:r>
              <a:rPr lang="ar-SA" sz="2600" b="1" dirty="0" smtClean="0">
                <a:solidFill>
                  <a:srgbClr val="002060"/>
                </a:solidFill>
                <a:latin typeface="ae_AlMohanad" pitchFamily="18" charset="-78"/>
                <a:cs typeface="ae_AlMohanad" pitchFamily="18" charset="-78"/>
              </a:rPr>
              <a:t>عن الطلبة العاديين وفتح مدارس خاصة بهم. </a:t>
            </a:r>
            <a:endParaRPr lang="ar-SA" sz="2600" b="1" dirty="0">
              <a:solidFill>
                <a:srgbClr val="002060"/>
              </a:solidFill>
              <a:latin typeface="ae_AlMohanad" pitchFamily="18" charset="-78"/>
              <a:cs typeface="ae_AlMohanad" pitchFamily="18" charset="-78"/>
            </a:endParaRPr>
          </a:p>
          <a:p>
            <a:pPr marL="109728" indent="0" algn="just" rtl="1">
              <a:buNone/>
            </a:pPr>
            <a:r>
              <a:rPr lang="ar-SA" sz="2600" b="1" dirty="0">
                <a:solidFill>
                  <a:srgbClr val="C00000"/>
                </a:solidFill>
                <a:latin typeface="ae_AlMohanad" pitchFamily="18" charset="-78"/>
                <a:cs typeface="ae_AlMohanad" pitchFamily="18" charset="-78"/>
              </a:rPr>
              <a:t>الإتجاه </a:t>
            </a:r>
            <a:r>
              <a:rPr lang="ar-SA" sz="2600" b="1" dirty="0" smtClean="0">
                <a:solidFill>
                  <a:srgbClr val="C00000"/>
                </a:solidFill>
                <a:latin typeface="ae_AlMohanad" pitchFamily="18" charset="-78"/>
                <a:cs typeface="ae_AlMohanad" pitchFamily="18" charset="-78"/>
              </a:rPr>
              <a:t>الثالث : </a:t>
            </a:r>
            <a:r>
              <a:rPr lang="ar-SA" sz="2600" b="1" dirty="0" smtClean="0">
                <a:solidFill>
                  <a:srgbClr val="002060"/>
                </a:solidFill>
                <a:latin typeface="ae_AlMohanad" pitchFamily="18" charset="-78"/>
                <a:cs typeface="ae_AlMohanad" pitchFamily="18" charset="-78"/>
              </a:rPr>
              <a:t>فهو </a:t>
            </a:r>
            <a:r>
              <a:rPr lang="ar-SA" sz="2600" b="1" dirty="0">
                <a:solidFill>
                  <a:srgbClr val="002060"/>
                </a:solidFill>
                <a:latin typeface="ae_AlMohanad" pitchFamily="18" charset="-78"/>
                <a:cs typeface="ae_AlMohanad" pitchFamily="18" charset="-78"/>
              </a:rPr>
              <a:t>الإتجاه الذي ينادي بدمج الطلبة الموهوبين في المدرسة العادية </a:t>
            </a:r>
            <a:r>
              <a:rPr lang="ar-SA" sz="2600" b="1" dirty="0" smtClean="0">
                <a:solidFill>
                  <a:srgbClr val="002060"/>
                </a:solidFill>
                <a:latin typeface="ae_AlMohanad" pitchFamily="18" charset="-78"/>
                <a:cs typeface="ae_AlMohanad" pitchFamily="18" charset="-78"/>
              </a:rPr>
              <a:t>ولكن في صفوف خاصة بهم . </a:t>
            </a:r>
          </a:p>
          <a:p>
            <a:pPr marL="109728" indent="0" algn="just" rtl="1">
              <a:buNone/>
            </a:pPr>
            <a:r>
              <a:rPr lang="ar-SA" sz="2600" b="1" dirty="0" smtClean="0">
                <a:solidFill>
                  <a:srgbClr val="FF0000"/>
                </a:solidFill>
                <a:latin typeface="ae_AlMohanad" pitchFamily="18" charset="-78"/>
                <a:cs typeface="ae_AlMohanad" pitchFamily="18" charset="-78"/>
              </a:rPr>
              <a:t>وتبدو مبررات الإتجاه الأول فيما يلي : </a:t>
            </a: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المحافظة على التوزيع الطبيعي للقدرات العقلية في الصف العادي . </a:t>
            </a: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المحافظة على التفاعل الإجتماعي في الصف العادي ، بين ثلاث مستويات من القدرة العقلية وما يولده ذلك التفاعل الاجتماعي من      فرص تنافسية. </a:t>
            </a: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40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5470332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buNone/>
            </a:pPr>
            <a:r>
              <a:rPr lang="ar-SA" sz="2600" b="1" dirty="0" smtClean="0">
                <a:solidFill>
                  <a:srgbClr val="FF0000"/>
                </a:solidFill>
                <a:latin typeface="ae_AlMohanad" pitchFamily="18" charset="-78"/>
                <a:cs typeface="ae_AlMohanad" pitchFamily="18" charset="-78"/>
              </a:rPr>
              <a:t>أما </a:t>
            </a:r>
            <a:r>
              <a:rPr lang="ar-SA" sz="2600" b="1" dirty="0" smtClean="0">
                <a:solidFill>
                  <a:srgbClr val="FF0000"/>
                </a:solidFill>
                <a:latin typeface="ae_AlMohanad" pitchFamily="18" charset="-78"/>
                <a:cs typeface="ae_AlMohanad" pitchFamily="18" charset="-78"/>
              </a:rPr>
              <a:t>مبررات الإتجاه الثاني فتبدو فيما يلي : </a:t>
            </a: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إعداد الكفاءات والكوادر العلمية المتخصصة في المجالات الإقتصادية والعلمية </a:t>
            </a:r>
            <a:r>
              <a:rPr lang="ar-SA" sz="2600" b="1" dirty="0" smtClean="0">
                <a:solidFill>
                  <a:srgbClr val="002060"/>
                </a:solidFill>
                <a:latin typeface="ae_AlMohanad" pitchFamily="18" charset="-78"/>
                <a:cs typeface="ae_AlMohanad" pitchFamily="18" charset="-78"/>
              </a:rPr>
              <a:t>والاجتماعية. </a:t>
            </a:r>
            <a:endParaRPr lang="ar-SA" sz="2600" b="1" dirty="0" smtClean="0">
              <a:solidFill>
                <a:srgbClr val="002060"/>
              </a:solidFill>
              <a:latin typeface="ae_AlMohanad" pitchFamily="18" charset="-78"/>
              <a:cs typeface="ae_AlMohanad" pitchFamily="18" charset="-78"/>
            </a:endParaRP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إعداد القيادات الفكرية ، والعلمية ، والإقتصادية ، والاجتماعية </a:t>
            </a:r>
            <a:endParaRPr lang="ar-SA" sz="2600" b="1" dirty="0" smtClean="0">
              <a:solidFill>
                <a:srgbClr val="002060"/>
              </a:solidFill>
              <a:latin typeface="ae_AlMohanad" pitchFamily="18" charset="-78"/>
              <a:cs typeface="ae_AlMohanad" pitchFamily="18" charset="-78"/>
            </a:endParaRP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توفير </a:t>
            </a:r>
            <a:r>
              <a:rPr lang="ar-SA" sz="2600" b="1" dirty="0" smtClean="0">
                <a:solidFill>
                  <a:srgbClr val="002060"/>
                </a:solidFill>
                <a:latin typeface="ae_AlMohanad" pitchFamily="18" charset="-78"/>
                <a:cs typeface="ae_AlMohanad" pitchFamily="18" charset="-78"/>
              </a:rPr>
              <a:t>فرص الإبداع العلمي للطلبة الموهوبين في المجالات </a:t>
            </a:r>
            <a:r>
              <a:rPr lang="ar-SA" sz="2600" b="1" dirty="0" smtClean="0">
                <a:solidFill>
                  <a:srgbClr val="002060"/>
                </a:solidFill>
                <a:latin typeface="ae_AlMohanad" pitchFamily="18" charset="-78"/>
                <a:cs typeface="ae_AlMohanad" pitchFamily="18" charset="-78"/>
              </a:rPr>
              <a:t>المختلفة . </a:t>
            </a:r>
            <a:endParaRPr lang="ar-SA" sz="2600" b="1" dirty="0">
              <a:solidFill>
                <a:srgbClr val="FF0000"/>
              </a:solidFill>
              <a:latin typeface="ae_AlMohanad" pitchFamily="18" charset="-78"/>
              <a:cs typeface="ae_AlMohanad" pitchFamily="18" charset="-78"/>
            </a:endParaRPr>
          </a:p>
          <a:p>
            <a:pPr marL="109728" indent="0" algn="just" rtl="1">
              <a:buNone/>
            </a:pPr>
            <a:r>
              <a:rPr lang="ar-SA" sz="2600" b="1" dirty="0" smtClean="0">
                <a:solidFill>
                  <a:srgbClr val="FF0000"/>
                </a:solidFill>
                <a:latin typeface="ae_AlMohanad" pitchFamily="18" charset="-78"/>
                <a:cs typeface="ae_AlMohanad" pitchFamily="18" charset="-78"/>
              </a:rPr>
              <a:t>أما </a:t>
            </a:r>
            <a:r>
              <a:rPr lang="ar-SA" sz="2600" b="1" dirty="0" smtClean="0">
                <a:solidFill>
                  <a:srgbClr val="FF0000"/>
                </a:solidFill>
                <a:latin typeface="ae_AlMohanad" pitchFamily="18" charset="-78"/>
                <a:cs typeface="ae_AlMohanad" pitchFamily="18" charset="-78"/>
              </a:rPr>
              <a:t>مبررات الإتجاه الثالث فتبدو فيما يلي : </a:t>
            </a: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المحافظة على التفاعل الاجتماعي بين مستويات الطلبة العقلية الثلاثة في المدرسة العادية ، وما يولده ذلك التفاعل من فرص تنافسية حقيقية بين الطلبة في المجالات المختلفة . </a:t>
            </a: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إعداد القيادات الفكرية ، والعلمية ، والإقتصادية ، والاجتماعية </a:t>
            </a:r>
            <a:endParaRPr lang="ar-SA" sz="2600" b="1" dirty="0" smtClean="0">
              <a:solidFill>
                <a:srgbClr val="002060"/>
              </a:solidFill>
              <a:latin typeface="ae_AlMohanad" pitchFamily="18" charset="-78"/>
              <a:cs typeface="ae_AlMohanad" pitchFamily="18" charset="-78"/>
            </a:endParaRP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إعداد </a:t>
            </a:r>
            <a:r>
              <a:rPr lang="ar-SA" sz="2600" b="1" dirty="0" smtClean="0">
                <a:solidFill>
                  <a:srgbClr val="002060"/>
                </a:solidFill>
                <a:latin typeface="ae_AlMohanad" pitchFamily="18" charset="-78"/>
                <a:cs typeface="ae_AlMohanad" pitchFamily="18" charset="-78"/>
              </a:rPr>
              <a:t>الكفاءات والكوادر العلمية المتخصصة في المجالات المختلفة . </a:t>
            </a:r>
          </a:p>
          <a:p>
            <a:pPr marL="624078" indent="-514350" algn="just" rtl="1">
              <a:buFont typeface="+mj-lt"/>
              <a:buAutoNum type="arabicPeriod"/>
            </a:pPr>
            <a:r>
              <a:rPr lang="ar-SA" sz="2600" b="1" dirty="0" smtClean="0">
                <a:solidFill>
                  <a:srgbClr val="002060"/>
                </a:solidFill>
                <a:latin typeface="ae_AlMohanad" pitchFamily="18" charset="-78"/>
                <a:cs typeface="ae_AlMohanad" pitchFamily="18" charset="-78"/>
              </a:rPr>
              <a:t>توفير فرص الإبداع العلمي للطلبة الموهوبين في المجالات المختلفة </a:t>
            </a:r>
            <a:r>
              <a:rPr lang="ar-SA" sz="2600" b="1" dirty="0" smtClean="0">
                <a:solidFill>
                  <a:srgbClr val="C00000"/>
                </a:solidFill>
                <a:latin typeface="ae_AlMohanad" pitchFamily="18" charset="-78"/>
                <a:cs typeface="ae_AlMohanad" pitchFamily="18" charset="-78"/>
              </a:rPr>
              <a:t>. </a:t>
            </a:r>
            <a:endParaRPr lang="ar-SA" sz="2600" b="1" dirty="0">
              <a:solidFill>
                <a:srgbClr val="C00000"/>
              </a:solidFill>
              <a:latin typeface="ae_AlMohanad" pitchFamily="18" charset="-78"/>
              <a:cs typeface="ae_AlMohanad" pitchFamily="18" charset="-78"/>
            </a:endParaRPr>
          </a:p>
          <a:p>
            <a:pPr marL="109728" indent="0" algn="just" rtl="1">
              <a:lnSpc>
                <a:spcPts val="2300"/>
              </a:lnSpc>
              <a:buNone/>
            </a:pPr>
            <a:endParaRPr lang="ar-SA" sz="2600" b="1" dirty="0">
              <a:solidFill>
                <a:srgbClr val="002060"/>
              </a:solidFill>
              <a:latin typeface="ae_AlMohanad" pitchFamily="18" charset="-78"/>
              <a:cs typeface="ae_AlMohanad" pitchFamily="18" charset="-78"/>
            </a:endParaRPr>
          </a:p>
          <a:p>
            <a:pPr marL="109728" indent="0" algn="just" rtl="1">
              <a:lnSpc>
                <a:spcPts val="23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2300"/>
              </a:lnSpc>
              <a:buNone/>
            </a:pPr>
            <a:endParaRPr lang="ar-SA" sz="2600" b="1" dirty="0">
              <a:solidFill>
                <a:srgbClr val="002060"/>
              </a:solidFill>
              <a:latin typeface="ae_AlMohanad" pitchFamily="18" charset="-78"/>
              <a:cs typeface="ae_AlMohanad" pitchFamily="18" charset="-78"/>
            </a:endParaRPr>
          </a:p>
          <a:p>
            <a:pPr marL="109728" indent="0" algn="just" rtl="1">
              <a:lnSpc>
                <a:spcPts val="2300"/>
              </a:lnSpc>
              <a:buNone/>
            </a:pPr>
            <a:endParaRPr lang="ar-SA" sz="2600" b="1" dirty="0" smtClean="0">
              <a:solidFill>
                <a:srgbClr val="002060"/>
              </a:solidFill>
              <a:latin typeface="ae_AlMohanad" pitchFamily="18" charset="-78"/>
              <a:cs typeface="ae_AlMohanad" pitchFamily="18" charset="-78"/>
            </a:endParaRPr>
          </a:p>
          <a:p>
            <a:pPr marL="109728" indent="0" algn="just" rtl="1">
              <a:lnSpc>
                <a:spcPts val="2300"/>
              </a:lnSpc>
              <a:buNone/>
            </a:pPr>
            <a:endParaRPr lang="ar-SA" sz="2600" b="1" dirty="0" smtClean="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13930604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rmAutofit/>
          </a:bodyPr>
          <a:lstStyle/>
          <a:p>
            <a:pPr marL="624078" indent="-514350" algn="just" rtl="1">
              <a:lnSpc>
                <a:spcPct val="150000"/>
              </a:lnSpc>
              <a:buFont typeface="+mj-lt"/>
              <a:buAutoNum type="arabicPeriod" startAt="2"/>
            </a:pPr>
            <a:r>
              <a:rPr lang="ar-SA" sz="2600" b="1" dirty="0">
                <a:solidFill>
                  <a:srgbClr val="002060"/>
                </a:solidFill>
                <a:latin typeface="ae_AlMohanad" pitchFamily="18" charset="-78"/>
                <a:cs typeface="ae_AlMohanad" pitchFamily="18" charset="-78"/>
              </a:rPr>
              <a:t>حاجة الأطفال الموهوبين </a:t>
            </a:r>
            <a:r>
              <a:rPr lang="ar-SA" sz="2600" b="1" dirty="0" smtClean="0">
                <a:solidFill>
                  <a:srgbClr val="002060"/>
                </a:solidFill>
                <a:latin typeface="ae_AlMohanad" pitchFamily="18" charset="-78"/>
                <a:cs typeface="ae_AlMohanad" pitchFamily="18" charset="-78"/>
              </a:rPr>
              <a:t>الى برامج ومناهج تربوية تختلف </a:t>
            </a:r>
            <a:r>
              <a:rPr lang="ar-SA" sz="2600" b="1" dirty="0">
                <a:solidFill>
                  <a:srgbClr val="002060"/>
                </a:solidFill>
                <a:latin typeface="ae_AlMohanad" pitchFamily="18" charset="-78"/>
                <a:cs typeface="ae_AlMohanad" pitchFamily="18" charset="-78"/>
              </a:rPr>
              <a:t>في محتواها عن برامج ومناهج الأطفال العاديين. </a:t>
            </a:r>
            <a:endParaRPr lang="ar-SA" sz="2600" b="1" dirty="0" smtClean="0">
              <a:solidFill>
                <a:srgbClr val="002060"/>
              </a:solidFill>
              <a:latin typeface="ae_AlMohanad" pitchFamily="18" charset="-78"/>
              <a:cs typeface="ae_AlMohanad" pitchFamily="18" charset="-78"/>
            </a:endParaRPr>
          </a:p>
          <a:p>
            <a:pPr marL="624078" indent="-514350" algn="just" rtl="1">
              <a:lnSpc>
                <a:spcPct val="150000"/>
              </a:lnSpc>
              <a:buFont typeface="+mj-lt"/>
              <a:buAutoNum type="arabicPeriod" startAt="2"/>
            </a:pPr>
            <a:r>
              <a:rPr lang="ar-SA" sz="2600" b="1" dirty="0" smtClean="0">
                <a:solidFill>
                  <a:srgbClr val="002060"/>
                </a:solidFill>
                <a:latin typeface="ae_AlMohanad" pitchFamily="18" charset="-78"/>
                <a:cs typeface="ae_AlMohanad" pitchFamily="18" charset="-78"/>
              </a:rPr>
              <a:t>حاجة الأطفال الموهوبين إلى طرائق تدريس تختلف في طبيعتها عن طرائق التدريس المتبعة مع الأطفال العاديين. </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وعلى أرضية المبررات السابقة ، تم إدراج موضوع تربية الموهوبين ، تحت مظلة التربية الخاصة ، والتي تهتم بتربية الأطفال غير العاديين ، إذ تتطلب فئة الأطفال غير العاديين برامج ومناهج تربوية ، وطرائق تدريس تختلف في طبيعتها عن تلك البرامج والمناهج وطرق التدريس المتبعة مع الأطفال العاديين. </a:t>
            </a:r>
            <a:endParaRPr lang="ar-SA" sz="2600" b="1" dirty="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11850610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rmAutofit/>
          </a:bodyPr>
          <a:lstStyle/>
          <a:p>
            <a:pPr marL="109728" indent="0" algn="just" rtl="1">
              <a:lnSpc>
                <a:spcPct val="150000"/>
              </a:lnSpc>
              <a:buNone/>
            </a:pPr>
            <a:r>
              <a:rPr lang="ar-SA" sz="2800" b="1" dirty="0" smtClean="0">
                <a:solidFill>
                  <a:schemeClr val="tx2">
                    <a:lumMod val="60000"/>
                    <a:lumOff val="40000"/>
                  </a:schemeClr>
                </a:solidFill>
                <a:latin typeface="ae_Ouhod" pitchFamily="34" charset="-78"/>
                <a:cs typeface="ae_Ouhod" pitchFamily="34" charset="-78"/>
              </a:rPr>
              <a:t>تعريف الطفل الموهوب: </a:t>
            </a:r>
          </a:p>
          <a:p>
            <a:pPr marL="109728" indent="0" algn="just" rtl="1">
              <a:lnSpc>
                <a:spcPct val="150000"/>
              </a:lnSpc>
              <a:buNone/>
            </a:pPr>
            <a:r>
              <a:rPr lang="ar-SA" sz="2600" b="1" dirty="0">
                <a:solidFill>
                  <a:srgbClr val="002060"/>
                </a:solidFill>
                <a:latin typeface="ae_AlMohanad" pitchFamily="18" charset="-78"/>
                <a:cs typeface="ae_AlMohanad" pitchFamily="18" charset="-78"/>
              </a:rPr>
              <a:t>ركزت بعض تلك التعريفات على </a:t>
            </a:r>
            <a:r>
              <a:rPr lang="ar-SA" sz="2600" b="1" dirty="0">
                <a:solidFill>
                  <a:srgbClr val="FF0000"/>
                </a:solidFill>
                <a:latin typeface="ae_AlMohanad" pitchFamily="18" charset="-78"/>
                <a:cs typeface="ae_AlMohanad" pitchFamily="18" charset="-78"/>
              </a:rPr>
              <a:t>القدرة العقلية </a:t>
            </a:r>
            <a:r>
              <a:rPr lang="ar-SA" sz="2600" b="1" dirty="0">
                <a:solidFill>
                  <a:srgbClr val="002060"/>
                </a:solidFill>
                <a:latin typeface="ae_AlMohanad" pitchFamily="18" charset="-78"/>
                <a:cs typeface="ae_AlMohanad" pitchFamily="18" charset="-78"/>
              </a:rPr>
              <a:t>، في حين ركزبعضها الآخر على </a:t>
            </a:r>
            <a:r>
              <a:rPr lang="ar-SA" sz="2600" b="1" dirty="0">
                <a:solidFill>
                  <a:srgbClr val="FF0000"/>
                </a:solidFill>
                <a:latin typeface="ae_AlMohanad" pitchFamily="18" charset="-78"/>
                <a:cs typeface="ae_AlMohanad" pitchFamily="18" charset="-78"/>
              </a:rPr>
              <a:t>التحصيل الأكاديمي المرتفع </a:t>
            </a:r>
            <a:r>
              <a:rPr lang="ar-SA" sz="2600" b="1" dirty="0">
                <a:solidFill>
                  <a:srgbClr val="002060"/>
                </a:solidFill>
                <a:latin typeface="ae_AlMohanad" pitchFamily="18" charset="-78"/>
                <a:cs typeface="ae_AlMohanad" pitchFamily="18" charset="-78"/>
              </a:rPr>
              <a:t>، في حين ركز بعضها على </a:t>
            </a:r>
            <a:r>
              <a:rPr lang="ar-SA" sz="2600" b="1" dirty="0">
                <a:solidFill>
                  <a:srgbClr val="FF0000"/>
                </a:solidFill>
                <a:latin typeface="ae_AlMohanad" pitchFamily="18" charset="-78"/>
                <a:cs typeface="ae_AlMohanad" pitchFamily="18" charset="-78"/>
              </a:rPr>
              <a:t>جوانب الإبداع </a:t>
            </a:r>
            <a:r>
              <a:rPr lang="ar-SA" sz="2600" b="1" dirty="0">
                <a:solidFill>
                  <a:srgbClr val="002060"/>
                </a:solidFill>
                <a:latin typeface="ae_AlMohanad" pitchFamily="18" charset="-78"/>
                <a:cs typeface="ae_AlMohanad" pitchFamily="18" charset="-78"/>
              </a:rPr>
              <a:t>. </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ويوجد صعوبة في تحديد أو تعريف الطفل الموهوب ، ويعود السبب في ذلك إلى عدد  المكونات لمفهوم الطفل الموهوب وصعوبة الإتفاق على الأسئلة المطروحة في هذا المجال ومنها:- </a:t>
            </a:r>
          </a:p>
          <a:p>
            <a:pPr marL="624078" indent="-514350" algn="just" rtl="1">
              <a:lnSpc>
                <a:spcPct val="150000"/>
              </a:lnSpc>
              <a:buFont typeface="+mj-lt"/>
              <a:buAutoNum type="arabicPeriod"/>
            </a:pPr>
            <a:r>
              <a:rPr lang="ar-SA" sz="2600" b="1" dirty="0" smtClean="0">
                <a:solidFill>
                  <a:srgbClr val="C00000"/>
                </a:solidFill>
                <a:latin typeface="ae_AlMohanad" pitchFamily="18" charset="-78"/>
                <a:cs typeface="ae_AlMohanad" pitchFamily="18" charset="-78"/>
              </a:rPr>
              <a:t>ما هي جوانب التفوق التي يظهرها الطفل الموهوب ؟ هل هي في الذكاء العام أم القدرة العقلية العامة ؟ أم في مظاهر الإبداع والمواهب كالإبداع العلمي ، أو الأدبي ، أو الفني ، أم التحصيل الأكاديمي المرتفع ؟ </a:t>
            </a:r>
          </a:p>
        </p:txBody>
      </p:sp>
    </p:spTree>
    <p:extLst>
      <p:ext uri="{BB962C8B-B14F-4D97-AF65-F5344CB8AC3E}">
        <p14:creationId xmlns:p14="http://schemas.microsoft.com/office/powerpoint/2010/main" val="15638344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rmAutofit/>
          </a:bodyPr>
          <a:lstStyle/>
          <a:p>
            <a:pPr marL="624078" indent="-514350" algn="just" rtl="1">
              <a:lnSpc>
                <a:spcPct val="150000"/>
              </a:lnSpc>
              <a:buFont typeface="+mj-lt"/>
              <a:buAutoNum type="arabicPeriod" startAt="2"/>
            </a:pPr>
            <a:r>
              <a:rPr lang="ar-SA" sz="2600" b="1" dirty="0" smtClean="0">
                <a:solidFill>
                  <a:srgbClr val="C00000"/>
                </a:solidFill>
                <a:latin typeface="ae_AlMohanad" pitchFamily="18" charset="-78"/>
                <a:cs typeface="ae_AlMohanad" pitchFamily="18" charset="-78"/>
              </a:rPr>
              <a:t>كيف يمكن قياس مظاهر الموهبة؟ فهل تقاس تلك الموهبة بمقاييس الذكاء العامة؟أم تقاس بمقاييس الإبداع أم تقاس بمقاييس التحصيل الأكاديمي ؟ أم بمقاييس السمات الشخصية والعقلية التي تميز الموهوبين؟ </a:t>
            </a:r>
          </a:p>
          <a:p>
            <a:pPr marL="624078" indent="-514350" algn="just" rtl="1">
              <a:lnSpc>
                <a:spcPct val="150000"/>
              </a:lnSpc>
              <a:buFont typeface="+mj-lt"/>
              <a:buAutoNum type="arabicPeriod" startAt="2"/>
            </a:pPr>
            <a:r>
              <a:rPr lang="ar-SA" sz="2600" b="1" dirty="0" smtClean="0">
                <a:solidFill>
                  <a:srgbClr val="C00000"/>
                </a:solidFill>
                <a:latin typeface="ae_AlMohanad" pitchFamily="18" charset="-78"/>
                <a:cs typeface="ae_AlMohanad" pitchFamily="18" charset="-78"/>
              </a:rPr>
              <a:t>ما هي الدرجة الفاصلة أو الحد الفاصل بين الطفل الموهوب والطفل العادي ؟ هل تعتمد نسب الذكاء كحد فاصل بين كل منهما ؟ أم هل تعتمد نسب معايير التحصيل الأكاديمي كحد فاصل بين كل منهما؟ أم هل درجة الأداء على مقاييس الإبداع كحد فاصل بينهما، أم هل تعتمد درجة الأداء على مقاييس السمات الشخصية والعقلية كحد فاصل بينهما؟ </a:t>
            </a:r>
          </a:p>
        </p:txBody>
      </p:sp>
    </p:spTree>
    <p:extLst>
      <p:ext uri="{BB962C8B-B14F-4D97-AF65-F5344CB8AC3E}">
        <p14:creationId xmlns:p14="http://schemas.microsoft.com/office/powerpoint/2010/main" val="5988919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rmAutofit/>
          </a:bodyPr>
          <a:lstStyle/>
          <a:p>
            <a:pPr marL="109728" indent="0" algn="just" rtl="1">
              <a:lnSpc>
                <a:spcPct val="150000"/>
              </a:lnSpc>
              <a:buNone/>
            </a:pPr>
            <a:r>
              <a:rPr lang="ar-SA" sz="2800" b="1" dirty="0" smtClean="0">
                <a:solidFill>
                  <a:schemeClr val="tx2">
                    <a:lumMod val="60000"/>
                    <a:lumOff val="40000"/>
                  </a:schemeClr>
                </a:solidFill>
                <a:latin typeface="ae_Ouhod" pitchFamily="34" charset="-78"/>
                <a:cs typeface="ae_Ouhod" pitchFamily="34" charset="-78"/>
              </a:rPr>
              <a:t>التعريفات السيكومترية: </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تتضمن التعريفات السيكومترية ، تلك التعريفات التي تركز على القدرة العقلية ، واعتبارها المعيار الوحيد في تعريف الطفل الموهوب ، والتي يعبر عنها </a:t>
            </a:r>
            <a:r>
              <a:rPr lang="ar-SA" sz="2600" b="1" dirty="0" smtClean="0">
                <a:solidFill>
                  <a:srgbClr val="FF0000"/>
                </a:solidFill>
                <a:latin typeface="ae_AlMohanad" pitchFamily="18" charset="-78"/>
                <a:cs typeface="ae_AlMohanad" pitchFamily="18" charset="-78"/>
              </a:rPr>
              <a:t>بنسبة الذكاء </a:t>
            </a:r>
            <a:r>
              <a:rPr lang="ar-SA" sz="2600" b="1" dirty="0" smtClean="0">
                <a:solidFill>
                  <a:srgbClr val="002060"/>
                </a:solidFill>
                <a:latin typeface="ae_AlMohanad" pitchFamily="18" charset="-78"/>
                <a:cs typeface="ae_AlMohanad" pitchFamily="18" charset="-78"/>
              </a:rPr>
              <a:t>، حيث اعتبرت نسبة الذكاء المرتفعة هي الحد الفاصل بين الأطفال الموهوبين ، والعاديين . </a:t>
            </a:r>
            <a:endParaRPr lang="ar-SA" sz="2600" b="1" dirty="0">
              <a:solidFill>
                <a:srgbClr val="002060"/>
              </a:solidFill>
              <a:latin typeface="ae_AlMohanad" pitchFamily="18" charset="-78"/>
              <a:cs typeface="ae_AlMohanad" pitchFamily="18" charset="-78"/>
            </a:endParaRP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حيث اعتبر القدرة العقلية شاملة لعدد من الجوانب منها الموهبة والقدرة اللفظية ، والقدرة المكانية التخيلية ، والقدرة الميكانيكية ، والموسيقية ...إلخ . </a:t>
            </a:r>
          </a:p>
        </p:txBody>
      </p:sp>
    </p:spTree>
    <p:extLst>
      <p:ext uri="{BB962C8B-B14F-4D97-AF65-F5344CB8AC3E}">
        <p14:creationId xmlns:p14="http://schemas.microsoft.com/office/powerpoint/2010/main" val="22865616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rmAutofit/>
          </a:bodyPr>
          <a:lstStyle/>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وفي الخمسينات والستينات من هذا القرن ظهرت تعريفات أخرى للطفل الموهوب تؤكد معيار القدرة العقلية ، ولكنها تضيف بعداً آخر في تعريف الطفل الموهوب هو بعد الأداء المتميز وخاصة في المهارات الموسيقية ، والفنية ، والكتابية ، والميكانيكية ، والقيادة الإجتماعية . </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حيث أشار كيرك إلى عدد من التعريفات القائمة على أساس ذلك المعيار والتي خلاصتها </a:t>
            </a:r>
            <a:r>
              <a:rPr lang="ar-SA" sz="2600" b="1" dirty="0" smtClean="0">
                <a:solidFill>
                  <a:srgbClr val="FF0000"/>
                </a:solidFill>
                <a:latin typeface="ae_AlMohanad" pitchFamily="18" charset="-78"/>
                <a:cs typeface="ae_AlMohanad" pitchFamily="18" charset="-78"/>
              </a:rPr>
              <a:t>«أن الطفل الموهوب هو ذلك الفرد الذي يتميز بقدرة عقلية عالية حيث تزيد نسبة ذكائة عن 130 ، كما يتميز بقدرة عالية على التفكير الإبداعي». </a:t>
            </a:r>
          </a:p>
        </p:txBody>
      </p:sp>
    </p:spTree>
    <p:extLst>
      <p:ext uri="{BB962C8B-B14F-4D97-AF65-F5344CB8AC3E}">
        <p14:creationId xmlns:p14="http://schemas.microsoft.com/office/powerpoint/2010/main" val="159476755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109728" indent="0" algn="just" rtl="1">
              <a:lnSpc>
                <a:spcPct val="150000"/>
              </a:lnSpc>
              <a:buNone/>
            </a:pPr>
            <a:r>
              <a:rPr lang="ar-SA" sz="2800" b="1" dirty="0" smtClean="0">
                <a:solidFill>
                  <a:schemeClr val="tx2">
                    <a:lumMod val="60000"/>
                    <a:lumOff val="40000"/>
                  </a:schemeClr>
                </a:solidFill>
                <a:latin typeface="ae_Ouhod" pitchFamily="34" charset="-78"/>
                <a:cs typeface="ae_Ouhod" pitchFamily="34" charset="-78"/>
              </a:rPr>
              <a:t>التعريفات الحديثة: </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ظهر الكثير من الإنتقادات التي وجهت إلى التعريفات السيكومترية للطفل الموهوب في السبعينات من هذا القرن . </a:t>
            </a: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ومن هذه الإنتقادات :- </a:t>
            </a:r>
          </a:p>
          <a:p>
            <a:pPr marL="624078" indent="-514350" algn="just" rtl="1">
              <a:lnSpc>
                <a:spcPct val="150000"/>
              </a:lnSpc>
              <a:buFont typeface="+mj-lt"/>
              <a:buAutoNum type="arabicPeriod"/>
            </a:pPr>
            <a:r>
              <a:rPr lang="ar-SA" sz="2600" b="1" dirty="0" smtClean="0">
                <a:solidFill>
                  <a:srgbClr val="C00000"/>
                </a:solidFill>
                <a:latin typeface="ae_AlMohanad" pitchFamily="18" charset="-78"/>
                <a:cs typeface="ae_AlMohanad" pitchFamily="18" charset="-78"/>
              </a:rPr>
              <a:t>أن مقاييس الذكاء كمقياس ستانفورد بينيه أو مقياس وكسلر لا تقيس قدرات الطفل الأخرى ، كالقدرة الأبداعية أو المواهب الخاصة ، أو السمات العقلية – الشخصية العقلية – للفرد ، بل تظهر فقط قدرته العقلية العامة والمعبر عنها بنسبة الذكاء .</a:t>
            </a:r>
          </a:p>
        </p:txBody>
      </p:sp>
    </p:spTree>
    <p:extLst>
      <p:ext uri="{BB962C8B-B14F-4D97-AF65-F5344CB8AC3E}">
        <p14:creationId xmlns:p14="http://schemas.microsoft.com/office/powerpoint/2010/main" val="5826643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08912" cy="5832648"/>
          </a:xfrm>
        </p:spPr>
        <p:txBody>
          <a:bodyPr>
            <a:noAutofit/>
          </a:bodyPr>
          <a:lstStyle/>
          <a:p>
            <a:pPr marL="624078" indent="-514350" algn="just" rtl="1">
              <a:lnSpc>
                <a:spcPct val="150000"/>
              </a:lnSpc>
              <a:buFont typeface="+mj-lt"/>
              <a:buAutoNum type="arabicPeriod" startAt="2"/>
            </a:pPr>
            <a:r>
              <a:rPr lang="ar-SA" sz="2600" b="1" dirty="0">
                <a:solidFill>
                  <a:srgbClr val="C00000"/>
                </a:solidFill>
                <a:latin typeface="ae_AlMohanad" pitchFamily="18" charset="-78"/>
                <a:cs typeface="ae_AlMohanad" pitchFamily="18" charset="-78"/>
              </a:rPr>
              <a:t>الانتقادات التي توجه إلى مقاييس الذكاء كتحيزها الثقافي والعرقي </a:t>
            </a:r>
            <a:r>
              <a:rPr lang="ar-SA" sz="2600" b="1" dirty="0" smtClean="0">
                <a:solidFill>
                  <a:srgbClr val="C00000"/>
                </a:solidFill>
                <a:latin typeface="ae_AlMohanad" pitchFamily="18" charset="-78"/>
                <a:cs typeface="ae_AlMohanad" pitchFamily="18" charset="-78"/>
              </a:rPr>
              <a:t>والطبقي وصدقها </a:t>
            </a:r>
            <a:r>
              <a:rPr lang="ar-SA" sz="2600" b="1" dirty="0">
                <a:solidFill>
                  <a:srgbClr val="C00000"/>
                </a:solidFill>
                <a:latin typeface="ae_AlMohanad" pitchFamily="18" charset="-78"/>
                <a:cs typeface="ae_AlMohanad" pitchFamily="18" charset="-78"/>
              </a:rPr>
              <a:t>وثباتها ، ونقص قدرة اختبار الذكاء على قياس التفكير الابتكاري ، ومن هنا ظهر الإهتمام بظهور مقاييس أخرى تقيس القدرة على التفكير الإبتكاري والإبداعي ، وظهرت </a:t>
            </a:r>
            <a:r>
              <a:rPr lang="ar-SA" sz="2600" b="1" dirty="0" smtClean="0">
                <a:solidFill>
                  <a:srgbClr val="C00000"/>
                </a:solidFill>
                <a:latin typeface="ae_AlMohanad" pitchFamily="18" charset="-78"/>
                <a:cs typeface="ae_AlMohanad" pitchFamily="18" charset="-78"/>
              </a:rPr>
              <a:t>مقاييس </a:t>
            </a:r>
            <a:r>
              <a:rPr lang="ar-SA" sz="2600" b="1" dirty="0">
                <a:solidFill>
                  <a:srgbClr val="C00000"/>
                </a:solidFill>
                <a:latin typeface="ae_AlMohanad" pitchFamily="18" charset="-78"/>
                <a:cs typeface="ae_AlMohanad" pitchFamily="18" charset="-78"/>
              </a:rPr>
              <a:t>التفكير الإبتكاري والإبداعي فيما بعد . </a:t>
            </a:r>
            <a:endParaRPr lang="ar-SA" sz="2600" b="1" dirty="0" smtClean="0">
              <a:solidFill>
                <a:srgbClr val="C00000"/>
              </a:solidFill>
              <a:latin typeface="ae_AlMohanad" pitchFamily="18" charset="-78"/>
              <a:cs typeface="ae_AlMohanad" pitchFamily="18" charset="-78"/>
            </a:endParaRPr>
          </a:p>
          <a:p>
            <a:pPr marL="109728" indent="0" algn="just" rtl="1">
              <a:lnSpc>
                <a:spcPct val="150000"/>
              </a:lnSpc>
              <a:buNone/>
            </a:pPr>
            <a:r>
              <a:rPr lang="ar-SA" sz="2600" b="1" dirty="0" smtClean="0">
                <a:solidFill>
                  <a:srgbClr val="002060"/>
                </a:solidFill>
                <a:latin typeface="ae_AlMohanad" pitchFamily="18" charset="-78"/>
                <a:cs typeface="ae_AlMohanad" pitchFamily="18" charset="-78"/>
              </a:rPr>
              <a:t>حيث يذكر مارلند بأن الطفل الموهوب هو ذلك الطفل الذي يظهر أداءاً متميزاً في التحصيل الأكاديمي وفي بُعد أو أكثر من الأبعاد التالية : </a:t>
            </a:r>
          </a:p>
          <a:p>
            <a:pPr marL="624078" indent="-514350" algn="just" rtl="1">
              <a:buFont typeface="+mj-lt"/>
              <a:buAutoNum type="arabicPeriod"/>
            </a:pPr>
            <a:r>
              <a:rPr lang="ar-SA" sz="2600" b="1" dirty="0" smtClean="0">
                <a:solidFill>
                  <a:srgbClr val="C00000"/>
                </a:solidFill>
                <a:latin typeface="ae_AlMohanad" pitchFamily="18" charset="-78"/>
                <a:cs typeface="ae_AlMohanad" pitchFamily="18" charset="-78"/>
              </a:rPr>
              <a:t>القدرة العقلية العامة .</a:t>
            </a:r>
          </a:p>
          <a:p>
            <a:pPr marL="624078" indent="-514350" algn="just" rtl="1">
              <a:buFont typeface="+mj-lt"/>
              <a:buAutoNum type="arabicPeriod"/>
            </a:pPr>
            <a:r>
              <a:rPr lang="ar-SA" sz="2600" b="1" dirty="0" smtClean="0">
                <a:solidFill>
                  <a:srgbClr val="C00000"/>
                </a:solidFill>
                <a:latin typeface="ae_AlMohanad" pitchFamily="18" charset="-78"/>
                <a:cs typeface="ae_AlMohanad" pitchFamily="18" charset="-78"/>
              </a:rPr>
              <a:t>الإستعداد الأكاديمي المتخصص.</a:t>
            </a:r>
            <a:endParaRPr lang="ar-SA" sz="2600" b="1" dirty="0">
              <a:solidFill>
                <a:srgbClr val="C00000"/>
              </a:solidFill>
              <a:latin typeface="ae_AlMohanad" pitchFamily="18" charset="-78"/>
              <a:cs typeface="ae_AlMohanad" pitchFamily="18" charset="-78"/>
            </a:endParaRPr>
          </a:p>
        </p:txBody>
      </p:sp>
    </p:spTree>
    <p:extLst>
      <p:ext uri="{BB962C8B-B14F-4D97-AF65-F5344CB8AC3E}">
        <p14:creationId xmlns:p14="http://schemas.microsoft.com/office/powerpoint/2010/main" val="108058850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theme1.xml><?xml version="1.0" encoding="utf-8"?>
<a:theme xmlns:a="http://schemas.openxmlformats.org/drawingml/2006/main" name="1_Austi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Pushp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2199</Words>
  <Application>Microsoft Macintosh PowerPoint</Application>
  <PresentationFormat>عرض على الشاشة (4:3)‏</PresentationFormat>
  <Paragraphs>172</Paragraphs>
  <Slides>27</Slides>
  <Notes>14</Notes>
  <HiddenSlides>0</HiddenSlides>
  <MMClips>0</MMClips>
  <ScaleCrop>false</ScaleCrop>
  <HeadingPairs>
    <vt:vector size="6" baseType="variant">
      <vt:variant>
        <vt:lpstr>الخطوط المستخدمة</vt:lpstr>
      </vt:variant>
      <vt:variant>
        <vt:i4>10</vt:i4>
      </vt:variant>
      <vt:variant>
        <vt:lpstr>نسق</vt:lpstr>
      </vt:variant>
      <vt:variant>
        <vt:i4>2</vt:i4>
      </vt:variant>
      <vt:variant>
        <vt:lpstr>عناوين الشرائح</vt:lpstr>
      </vt:variant>
      <vt:variant>
        <vt:i4>27</vt:i4>
      </vt:variant>
    </vt:vector>
  </HeadingPairs>
  <TitlesOfParts>
    <vt:vector size="39" baseType="lpstr">
      <vt:lpstr>ae_AlMohanad</vt:lpstr>
      <vt:lpstr>ae_Ouhod</vt:lpstr>
      <vt:lpstr>Brush Script MT</vt:lpstr>
      <vt:lpstr>Calibri</vt:lpstr>
      <vt:lpstr>Century Gothic</vt:lpstr>
      <vt:lpstr>Constantia</vt:lpstr>
      <vt:lpstr>Franklin Gothic Book</vt:lpstr>
      <vt:lpstr>Rage Italic</vt:lpstr>
      <vt:lpstr>Wingdings</vt:lpstr>
      <vt:lpstr>Wingdings 2</vt:lpstr>
      <vt:lpstr>1_Austin</vt:lpstr>
      <vt:lpstr>Pushpin</vt:lpstr>
      <vt:lpstr>الطفل الموهوب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الإعاقة البصرية</dc:title>
  <dc:creator>Nader</dc:creator>
  <cp:lastModifiedBy>a h</cp:lastModifiedBy>
  <cp:revision>117</cp:revision>
  <dcterms:created xsi:type="dcterms:W3CDTF">2017-10-13T05:06:21Z</dcterms:created>
  <dcterms:modified xsi:type="dcterms:W3CDTF">2017-12-05T18:13:14Z</dcterms:modified>
</cp:coreProperties>
</file>