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81" r:id="rId2"/>
  </p:sldMasterIdLst>
  <p:notesMasterIdLst>
    <p:notesMasterId r:id="rId28"/>
  </p:notesMasterIdLst>
  <p:handoutMasterIdLst>
    <p:handoutMasterId r:id="rId29"/>
  </p:handoutMasterIdLst>
  <p:sldIdLst>
    <p:sldId id="295" r:id="rId3"/>
    <p:sldId id="294" r:id="rId4"/>
    <p:sldId id="291" r:id="rId5"/>
    <p:sldId id="293" r:id="rId6"/>
    <p:sldId id="292" r:id="rId7"/>
    <p:sldId id="267" r:id="rId8"/>
    <p:sldId id="279" r:id="rId9"/>
    <p:sldId id="264" r:id="rId10"/>
    <p:sldId id="280" r:id="rId11"/>
    <p:sldId id="265" r:id="rId12"/>
    <p:sldId id="296" r:id="rId13"/>
    <p:sldId id="278" r:id="rId14"/>
    <p:sldId id="271" r:id="rId15"/>
    <p:sldId id="287" r:id="rId16"/>
    <p:sldId id="288" r:id="rId17"/>
    <p:sldId id="297" r:id="rId18"/>
    <p:sldId id="289" r:id="rId19"/>
    <p:sldId id="275" r:id="rId20"/>
    <p:sldId id="281" r:id="rId21"/>
    <p:sldId id="285" r:id="rId22"/>
    <p:sldId id="284" r:id="rId23"/>
    <p:sldId id="286" r:id="rId24"/>
    <p:sldId id="274" r:id="rId25"/>
    <p:sldId id="273" r:id="rId26"/>
    <p:sldId id="277" r:id="rId27"/>
  </p:sldIdLst>
  <p:sldSz cx="9144000" cy="6858000" type="screen4x3"/>
  <p:notesSz cx="6858000" cy="9144000"/>
  <p:defaultTextStyle>
    <a:defPPr>
      <a:defRPr lang="en-US"/>
    </a:defPPr>
    <a:lvl1pPr algn="r" rtl="1" eaLnBrk="0" fontAlgn="base" hangingPunct="0">
      <a:spcBef>
        <a:spcPct val="0"/>
      </a:spcBef>
      <a:spcAft>
        <a:spcPct val="0"/>
      </a:spcAft>
      <a:buChar char="•"/>
      <a:defRPr sz="1400" kern="1200">
        <a:solidFill>
          <a:schemeClr val="tx1"/>
        </a:solidFill>
        <a:latin typeface="Arial" pitchFamily="34" charset="0"/>
        <a:ea typeface="+mn-ea"/>
        <a:cs typeface="Times New Roman" pitchFamily="18" charset="0"/>
      </a:defRPr>
    </a:lvl1pPr>
    <a:lvl2pPr marL="457200" algn="r" rtl="1" eaLnBrk="0" fontAlgn="base" hangingPunct="0">
      <a:spcBef>
        <a:spcPct val="0"/>
      </a:spcBef>
      <a:spcAft>
        <a:spcPct val="0"/>
      </a:spcAft>
      <a:buChar char="•"/>
      <a:defRPr sz="1400" kern="1200">
        <a:solidFill>
          <a:schemeClr val="tx1"/>
        </a:solidFill>
        <a:latin typeface="Arial" pitchFamily="34" charset="0"/>
        <a:ea typeface="+mn-ea"/>
        <a:cs typeface="Times New Roman" pitchFamily="18" charset="0"/>
      </a:defRPr>
    </a:lvl2pPr>
    <a:lvl3pPr marL="914400" algn="r" rtl="1" eaLnBrk="0" fontAlgn="base" hangingPunct="0">
      <a:spcBef>
        <a:spcPct val="0"/>
      </a:spcBef>
      <a:spcAft>
        <a:spcPct val="0"/>
      </a:spcAft>
      <a:buChar char="•"/>
      <a:defRPr sz="1400" kern="1200">
        <a:solidFill>
          <a:schemeClr val="tx1"/>
        </a:solidFill>
        <a:latin typeface="Arial" pitchFamily="34" charset="0"/>
        <a:ea typeface="+mn-ea"/>
        <a:cs typeface="Times New Roman" pitchFamily="18" charset="0"/>
      </a:defRPr>
    </a:lvl3pPr>
    <a:lvl4pPr marL="1371600" algn="r" rtl="1" eaLnBrk="0" fontAlgn="base" hangingPunct="0">
      <a:spcBef>
        <a:spcPct val="0"/>
      </a:spcBef>
      <a:spcAft>
        <a:spcPct val="0"/>
      </a:spcAft>
      <a:buChar char="•"/>
      <a:defRPr sz="1400" kern="1200">
        <a:solidFill>
          <a:schemeClr val="tx1"/>
        </a:solidFill>
        <a:latin typeface="Arial" pitchFamily="34" charset="0"/>
        <a:ea typeface="+mn-ea"/>
        <a:cs typeface="Times New Roman" pitchFamily="18" charset="0"/>
      </a:defRPr>
    </a:lvl4pPr>
    <a:lvl5pPr marL="1828800" algn="r" rtl="1" eaLnBrk="0" fontAlgn="base" hangingPunct="0">
      <a:spcBef>
        <a:spcPct val="0"/>
      </a:spcBef>
      <a:spcAft>
        <a:spcPct val="0"/>
      </a:spcAft>
      <a:buChar char="•"/>
      <a:defRPr sz="1400" kern="1200">
        <a:solidFill>
          <a:schemeClr val="tx1"/>
        </a:solidFill>
        <a:latin typeface="Arial" pitchFamily="34" charset="0"/>
        <a:ea typeface="+mn-ea"/>
        <a:cs typeface="Times New Roman" pitchFamily="18" charset="0"/>
      </a:defRPr>
    </a:lvl5pPr>
    <a:lvl6pPr marL="2286000" algn="r" defTabSz="914400" rtl="1" eaLnBrk="1" latinLnBrk="0" hangingPunct="1">
      <a:defRPr sz="1400" kern="1200">
        <a:solidFill>
          <a:schemeClr val="tx1"/>
        </a:solidFill>
        <a:latin typeface="Arial" pitchFamily="34" charset="0"/>
        <a:ea typeface="+mn-ea"/>
        <a:cs typeface="Times New Roman" pitchFamily="18" charset="0"/>
      </a:defRPr>
    </a:lvl6pPr>
    <a:lvl7pPr marL="2743200" algn="r" defTabSz="914400" rtl="1" eaLnBrk="1" latinLnBrk="0" hangingPunct="1">
      <a:defRPr sz="1400" kern="1200">
        <a:solidFill>
          <a:schemeClr val="tx1"/>
        </a:solidFill>
        <a:latin typeface="Arial" pitchFamily="34" charset="0"/>
        <a:ea typeface="+mn-ea"/>
        <a:cs typeface="Times New Roman" pitchFamily="18" charset="0"/>
      </a:defRPr>
    </a:lvl7pPr>
    <a:lvl8pPr marL="3200400" algn="r" defTabSz="914400" rtl="1" eaLnBrk="1" latinLnBrk="0" hangingPunct="1">
      <a:defRPr sz="1400" kern="1200">
        <a:solidFill>
          <a:schemeClr val="tx1"/>
        </a:solidFill>
        <a:latin typeface="Arial" pitchFamily="34" charset="0"/>
        <a:ea typeface="+mn-ea"/>
        <a:cs typeface="Times New Roman" pitchFamily="18" charset="0"/>
      </a:defRPr>
    </a:lvl8pPr>
    <a:lvl9pPr marL="3657600" algn="r" defTabSz="914400" rtl="1" eaLnBrk="1" latinLnBrk="0" hangingPunct="1">
      <a:defRPr sz="1400" kern="1200">
        <a:solidFill>
          <a:schemeClr val="tx1"/>
        </a:solidFill>
        <a:latin typeface="Arial"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autoAdjust="0"/>
    <p:restoredTop sz="94558" autoAdjust="0"/>
  </p:normalViewPr>
  <p:slideViewPr>
    <p:cSldViewPr>
      <p:cViewPr>
        <p:scale>
          <a:sx n="66" d="100"/>
          <a:sy n="66" d="100"/>
        </p:scale>
        <p:origin x="-1200"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B3D5D-6401-4255-B48E-3CC34AB4475C}" type="doc">
      <dgm:prSet loTypeId="urn:microsoft.com/office/officeart/2005/8/layout/radial1" loCatId="relationship" qsTypeId="urn:microsoft.com/office/officeart/2005/8/quickstyle/simple1" qsCatId="simple" csTypeId="urn:microsoft.com/office/officeart/2005/8/colors/accent1_2" csCatId="accent1" phldr="1"/>
      <dgm:spPr/>
    </dgm:pt>
    <dgm:pt modelId="{C6DBA6D5-FAC7-4D72-9D8B-842A21A06273}" type="pres">
      <dgm:prSet presAssocID="{D84B3D5D-6401-4255-B48E-3CC34AB4475C}" presName="cycle" presStyleCnt="0">
        <dgm:presLayoutVars>
          <dgm:chMax val="1"/>
          <dgm:dir/>
          <dgm:animLvl val="ctr"/>
          <dgm:resizeHandles val="exact"/>
        </dgm:presLayoutVars>
      </dgm:prSet>
      <dgm:spPr/>
    </dgm:pt>
  </dgm:ptLst>
  <dgm:cxnLst>
    <dgm:cxn modelId="{196F077A-7544-485E-B9C1-9A606F056BB2}" type="presOf" srcId="{D84B3D5D-6401-4255-B48E-3CC34AB4475C}" destId="{C6DBA6D5-FAC7-4D72-9D8B-842A21A06273}" srcOrd="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DB4F13-3890-4B2E-AC49-BDFB1370B8C1}" type="doc">
      <dgm:prSet loTypeId="urn:microsoft.com/office/officeart/2005/8/layout/radial1" loCatId="relationship" qsTypeId="urn:microsoft.com/office/officeart/2005/8/quickstyle/simple1" qsCatId="simple" csTypeId="urn:microsoft.com/office/officeart/2005/8/colors/accent1_2" csCatId="accent1" phldr="1"/>
      <dgm:spPr/>
    </dgm:pt>
    <dgm:pt modelId="{54513AFC-BA06-4384-9921-BD824E429D3D}">
      <dgm:prSet/>
      <dgm:spPr>
        <a:solidFill>
          <a:srgbClr val="00B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ar-SA" b="1" i="0" u="none" strike="noStrike" cap="none" normalizeH="0" baseline="0" dirty="0" smtClean="0">
              <a:ln>
                <a:noFill/>
              </a:ln>
              <a:solidFill>
                <a:schemeClr val="bg2"/>
              </a:solidFill>
              <a:effectLst/>
              <a:latin typeface="Times New Roman" pitchFamily="18" charset="0"/>
              <a:cs typeface="Times New Roman" pitchFamily="18" charset="0"/>
            </a:rPr>
            <a:t>أنواع التخطيط للدرس</a:t>
          </a:r>
          <a:endParaRPr kumimoji="0" lang="en-US" altLang="ar-SA" b="1" i="0" u="none" strike="noStrike"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endParaRPr>
        </a:p>
      </dgm:t>
    </dgm:pt>
    <dgm:pt modelId="{002EA31F-8BC9-4C14-885F-7BB1CEDBB96A}" type="parTrans" cxnId="{3FB7FCDE-2319-42F8-9B32-D51897B443CE}">
      <dgm:prSet/>
      <dgm:spPr/>
      <dgm:t>
        <a:bodyPr/>
        <a:lstStyle/>
        <a:p>
          <a:pPr rtl="1"/>
          <a:endParaRPr lang="ar-SA"/>
        </a:p>
      </dgm:t>
    </dgm:pt>
    <dgm:pt modelId="{732A627E-F0ED-40F3-9536-4DB7EFC964E8}" type="sibTrans" cxnId="{3FB7FCDE-2319-42F8-9B32-D51897B443CE}">
      <dgm:prSet/>
      <dgm:spPr/>
      <dgm:t>
        <a:bodyPr/>
        <a:lstStyle/>
        <a:p>
          <a:pPr rtl="1"/>
          <a:endParaRPr lang="ar-SA"/>
        </a:p>
      </dgm:t>
    </dgm:pt>
    <dgm:pt modelId="{C9920764-9DF1-41AD-B7D6-D67D60CC8EC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EG" sz="3200" b="1" dirty="0" smtClean="0"/>
            <a:t>التخطيط بعيد المدى : مثل الخطط السنوية والفصلية .</a:t>
          </a:r>
          <a:endParaRPr kumimoji="0" lang="en-US" altLang="ar-SA" sz="3200" b="1" i="0" u="none" strike="noStrike" cap="none" normalizeH="0" baseline="0" dirty="0" smtClean="0">
            <a:ln>
              <a:noFill/>
            </a:ln>
            <a:solidFill>
              <a:schemeClr val="bg2"/>
            </a:solidFill>
            <a:effectLst/>
            <a:latin typeface="Times New Roman" pitchFamily="18" charset="0"/>
            <a:cs typeface="Times New Roman" pitchFamily="18" charset="0"/>
          </a:endParaRPr>
        </a:p>
      </dgm:t>
    </dgm:pt>
    <dgm:pt modelId="{5387E80F-9C78-4B65-B811-729DDBAC61AA}" type="parTrans" cxnId="{02F1FC74-48B6-4F48-BFFC-E7AB8B270B1B}">
      <dgm:prSet/>
      <dgm:spPr/>
      <dgm:t>
        <a:bodyPr/>
        <a:lstStyle/>
        <a:p>
          <a:pPr rtl="1"/>
          <a:endParaRPr lang="ar-SA"/>
        </a:p>
      </dgm:t>
    </dgm:pt>
    <dgm:pt modelId="{6816DE62-9326-49FD-8768-875EFF7AAEAE}" type="sibTrans" cxnId="{02F1FC74-48B6-4F48-BFFC-E7AB8B270B1B}">
      <dgm:prSet/>
      <dgm:spPr/>
      <dgm:t>
        <a:bodyPr/>
        <a:lstStyle/>
        <a:p>
          <a:pPr rtl="1"/>
          <a:endParaRPr lang="ar-SA"/>
        </a:p>
      </dgm:t>
    </dgm:pt>
    <dgm:pt modelId="{C64FECFF-1079-4782-B42C-DC428491D4AE}">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EG" sz="2800" b="1" dirty="0" smtClean="0"/>
            <a:t>التخطيط قصير المدى : مثل التخطيط لحصة دراسية ، أو لأسبوع دراسي أو لوحدة دراسية </a:t>
          </a:r>
          <a:endParaRPr kumimoji="0" lang="en-US" altLang="ar-SA" sz="2800" b="1" i="0" u="none" strike="noStrike" cap="none" normalizeH="0" baseline="0" dirty="0" smtClean="0">
            <a:ln>
              <a:noFill/>
            </a:ln>
            <a:solidFill>
              <a:schemeClr val="bg2"/>
            </a:solidFill>
            <a:effectLst/>
            <a:latin typeface="Times New Roman" pitchFamily="18" charset="0"/>
            <a:cs typeface="Times New Roman" pitchFamily="18" charset="0"/>
          </a:endParaRPr>
        </a:p>
      </dgm:t>
    </dgm:pt>
    <dgm:pt modelId="{701EA80B-9F06-4BE3-B4BC-10315F781169}" type="parTrans" cxnId="{5D16F321-D2D0-4219-A9DB-5A4C4F31CC94}">
      <dgm:prSet/>
      <dgm:spPr/>
      <dgm:t>
        <a:bodyPr/>
        <a:lstStyle/>
        <a:p>
          <a:pPr rtl="1"/>
          <a:endParaRPr lang="ar-SA"/>
        </a:p>
      </dgm:t>
    </dgm:pt>
    <dgm:pt modelId="{56CAC180-0639-4DED-A61E-2B1524E07FC1}" type="sibTrans" cxnId="{5D16F321-D2D0-4219-A9DB-5A4C4F31CC94}">
      <dgm:prSet/>
      <dgm:spPr/>
      <dgm:t>
        <a:bodyPr/>
        <a:lstStyle/>
        <a:p>
          <a:pPr rtl="1"/>
          <a:endParaRPr lang="ar-SA"/>
        </a:p>
      </dgm:t>
    </dgm:pt>
    <dgm:pt modelId="{4B7D59C1-BA2C-492B-AB27-242F8EFF5EB2}" type="pres">
      <dgm:prSet presAssocID="{15DB4F13-3890-4B2E-AC49-BDFB1370B8C1}" presName="cycle" presStyleCnt="0">
        <dgm:presLayoutVars>
          <dgm:chMax val="1"/>
          <dgm:dir/>
          <dgm:animLvl val="ctr"/>
          <dgm:resizeHandles val="exact"/>
        </dgm:presLayoutVars>
      </dgm:prSet>
      <dgm:spPr/>
    </dgm:pt>
    <dgm:pt modelId="{91760268-1E57-42CA-A406-755A8301EDCE}" type="pres">
      <dgm:prSet presAssocID="{54513AFC-BA06-4384-9921-BD824E429D3D}" presName="centerShape" presStyleLbl="node0" presStyleIdx="0" presStyleCnt="1" custScaleX="424886"/>
      <dgm:spPr/>
      <dgm:t>
        <a:bodyPr/>
        <a:lstStyle/>
        <a:p>
          <a:pPr rtl="1"/>
          <a:endParaRPr lang="ar-SA"/>
        </a:p>
      </dgm:t>
    </dgm:pt>
    <dgm:pt modelId="{99BBD206-1F1F-42AA-851E-E59BCA4D056A}" type="pres">
      <dgm:prSet presAssocID="{5387E80F-9C78-4B65-B811-729DDBAC61AA}" presName="Name9" presStyleLbl="parChTrans1D2" presStyleIdx="0" presStyleCnt="2"/>
      <dgm:spPr/>
      <dgm:t>
        <a:bodyPr/>
        <a:lstStyle/>
        <a:p>
          <a:pPr rtl="1"/>
          <a:endParaRPr lang="ar-SA"/>
        </a:p>
      </dgm:t>
    </dgm:pt>
    <dgm:pt modelId="{6169EDC9-E079-454D-8E7E-38E2D382096B}" type="pres">
      <dgm:prSet presAssocID="{5387E80F-9C78-4B65-B811-729DDBAC61AA}" presName="connTx" presStyleLbl="parChTrans1D2" presStyleIdx="0" presStyleCnt="2"/>
      <dgm:spPr/>
      <dgm:t>
        <a:bodyPr/>
        <a:lstStyle/>
        <a:p>
          <a:pPr rtl="1"/>
          <a:endParaRPr lang="ar-SA"/>
        </a:p>
      </dgm:t>
    </dgm:pt>
    <dgm:pt modelId="{F763A063-B77E-4697-915B-3F5266E51B8E}" type="pres">
      <dgm:prSet presAssocID="{C9920764-9DF1-41AD-B7D6-D67D60CC8EC3}" presName="node" presStyleLbl="node1" presStyleIdx="0" presStyleCnt="2" custScaleX="299724" custScaleY="118708" custRadScaleRad="89176">
        <dgm:presLayoutVars>
          <dgm:bulletEnabled val="1"/>
        </dgm:presLayoutVars>
      </dgm:prSet>
      <dgm:spPr/>
      <dgm:t>
        <a:bodyPr/>
        <a:lstStyle/>
        <a:p>
          <a:pPr rtl="1"/>
          <a:endParaRPr lang="ar-SA"/>
        </a:p>
      </dgm:t>
    </dgm:pt>
    <dgm:pt modelId="{D6F623B8-AC08-43B6-BD58-13D02DD2C821}" type="pres">
      <dgm:prSet presAssocID="{701EA80B-9F06-4BE3-B4BC-10315F781169}" presName="Name9" presStyleLbl="parChTrans1D2" presStyleIdx="1" presStyleCnt="2"/>
      <dgm:spPr/>
      <dgm:t>
        <a:bodyPr/>
        <a:lstStyle/>
        <a:p>
          <a:pPr rtl="1"/>
          <a:endParaRPr lang="ar-SA"/>
        </a:p>
      </dgm:t>
    </dgm:pt>
    <dgm:pt modelId="{B3BD7BC1-D418-4651-BC1F-7E672C448D97}" type="pres">
      <dgm:prSet presAssocID="{701EA80B-9F06-4BE3-B4BC-10315F781169}" presName="connTx" presStyleLbl="parChTrans1D2" presStyleIdx="1" presStyleCnt="2"/>
      <dgm:spPr/>
      <dgm:t>
        <a:bodyPr/>
        <a:lstStyle/>
        <a:p>
          <a:pPr rtl="1"/>
          <a:endParaRPr lang="ar-SA"/>
        </a:p>
      </dgm:t>
    </dgm:pt>
    <dgm:pt modelId="{21B459C0-AB1E-4005-A9BA-2E0FAE9DA1CB}" type="pres">
      <dgm:prSet presAssocID="{C64FECFF-1079-4782-B42C-DC428491D4AE}" presName="node" presStyleLbl="node1" presStyleIdx="1" presStyleCnt="2" custScaleX="352829" custScaleY="137416" custRadScaleRad="105029">
        <dgm:presLayoutVars>
          <dgm:bulletEnabled val="1"/>
        </dgm:presLayoutVars>
      </dgm:prSet>
      <dgm:spPr/>
      <dgm:t>
        <a:bodyPr/>
        <a:lstStyle/>
        <a:p>
          <a:pPr rtl="1"/>
          <a:endParaRPr lang="ar-SA"/>
        </a:p>
      </dgm:t>
    </dgm:pt>
  </dgm:ptLst>
  <dgm:cxnLst>
    <dgm:cxn modelId="{13483690-D54A-4267-9D0F-23EC540ECFBA}" type="presOf" srcId="{701EA80B-9F06-4BE3-B4BC-10315F781169}" destId="{B3BD7BC1-D418-4651-BC1F-7E672C448D97}" srcOrd="1" destOrd="0" presId="urn:microsoft.com/office/officeart/2005/8/layout/radial1"/>
    <dgm:cxn modelId="{02F1FC74-48B6-4F48-BFFC-E7AB8B270B1B}" srcId="{54513AFC-BA06-4384-9921-BD824E429D3D}" destId="{C9920764-9DF1-41AD-B7D6-D67D60CC8EC3}" srcOrd="0" destOrd="0" parTransId="{5387E80F-9C78-4B65-B811-729DDBAC61AA}" sibTransId="{6816DE62-9326-49FD-8768-875EFF7AAEAE}"/>
    <dgm:cxn modelId="{5D16F321-D2D0-4219-A9DB-5A4C4F31CC94}" srcId="{54513AFC-BA06-4384-9921-BD824E429D3D}" destId="{C64FECFF-1079-4782-B42C-DC428491D4AE}" srcOrd="1" destOrd="0" parTransId="{701EA80B-9F06-4BE3-B4BC-10315F781169}" sibTransId="{56CAC180-0639-4DED-A61E-2B1524E07FC1}"/>
    <dgm:cxn modelId="{EF70B06C-E65F-4460-A028-FBE91DD3A3DF}" type="presOf" srcId="{54513AFC-BA06-4384-9921-BD824E429D3D}" destId="{91760268-1E57-42CA-A406-755A8301EDCE}" srcOrd="0" destOrd="0" presId="urn:microsoft.com/office/officeart/2005/8/layout/radial1"/>
    <dgm:cxn modelId="{F49348EB-E8F6-4F97-B140-90F2E0B56BB1}" type="presOf" srcId="{C9920764-9DF1-41AD-B7D6-D67D60CC8EC3}" destId="{F763A063-B77E-4697-915B-3F5266E51B8E}" srcOrd="0" destOrd="0" presId="urn:microsoft.com/office/officeart/2005/8/layout/radial1"/>
    <dgm:cxn modelId="{B8E283A1-9484-4A02-9BC4-DA29C51D6FE2}" type="presOf" srcId="{701EA80B-9F06-4BE3-B4BC-10315F781169}" destId="{D6F623B8-AC08-43B6-BD58-13D02DD2C821}" srcOrd="0" destOrd="0" presId="urn:microsoft.com/office/officeart/2005/8/layout/radial1"/>
    <dgm:cxn modelId="{1FD2E160-4551-4568-821E-D9872F817698}" type="presOf" srcId="{C64FECFF-1079-4782-B42C-DC428491D4AE}" destId="{21B459C0-AB1E-4005-A9BA-2E0FAE9DA1CB}" srcOrd="0" destOrd="0" presId="urn:microsoft.com/office/officeart/2005/8/layout/radial1"/>
    <dgm:cxn modelId="{F3ABAFDE-4FFA-4ECD-BC83-B213EC118C03}" type="presOf" srcId="{5387E80F-9C78-4B65-B811-729DDBAC61AA}" destId="{99BBD206-1F1F-42AA-851E-E59BCA4D056A}" srcOrd="0" destOrd="0" presId="urn:microsoft.com/office/officeart/2005/8/layout/radial1"/>
    <dgm:cxn modelId="{3FB7FCDE-2319-42F8-9B32-D51897B443CE}" srcId="{15DB4F13-3890-4B2E-AC49-BDFB1370B8C1}" destId="{54513AFC-BA06-4384-9921-BD824E429D3D}" srcOrd="0" destOrd="0" parTransId="{002EA31F-8BC9-4C14-885F-7BB1CEDBB96A}" sibTransId="{732A627E-F0ED-40F3-9536-4DB7EFC964E8}"/>
    <dgm:cxn modelId="{127B2ACE-0854-4F34-B43D-0F40C0A27D53}" type="presOf" srcId="{15DB4F13-3890-4B2E-AC49-BDFB1370B8C1}" destId="{4B7D59C1-BA2C-492B-AB27-242F8EFF5EB2}" srcOrd="0" destOrd="0" presId="urn:microsoft.com/office/officeart/2005/8/layout/radial1"/>
    <dgm:cxn modelId="{8FA1BEBE-DACB-4846-9CAD-7FC87E046B1A}" type="presOf" srcId="{5387E80F-9C78-4B65-B811-729DDBAC61AA}" destId="{6169EDC9-E079-454D-8E7E-38E2D382096B}" srcOrd="1" destOrd="0" presId="urn:microsoft.com/office/officeart/2005/8/layout/radial1"/>
    <dgm:cxn modelId="{74F2A425-BB55-4281-96E2-A27116B36BF9}" type="presParOf" srcId="{4B7D59C1-BA2C-492B-AB27-242F8EFF5EB2}" destId="{91760268-1E57-42CA-A406-755A8301EDCE}" srcOrd="0" destOrd="0" presId="urn:microsoft.com/office/officeart/2005/8/layout/radial1"/>
    <dgm:cxn modelId="{8BB53092-3D0D-427C-8AEA-E7DD8198D83A}" type="presParOf" srcId="{4B7D59C1-BA2C-492B-AB27-242F8EFF5EB2}" destId="{99BBD206-1F1F-42AA-851E-E59BCA4D056A}" srcOrd="1" destOrd="0" presId="urn:microsoft.com/office/officeart/2005/8/layout/radial1"/>
    <dgm:cxn modelId="{71C62CC4-93AF-44BF-8C2A-6E52674A8647}" type="presParOf" srcId="{99BBD206-1F1F-42AA-851E-E59BCA4D056A}" destId="{6169EDC9-E079-454D-8E7E-38E2D382096B}" srcOrd="0" destOrd="0" presId="urn:microsoft.com/office/officeart/2005/8/layout/radial1"/>
    <dgm:cxn modelId="{DDC58FFF-C5D3-4EF2-9979-F23E06E43920}" type="presParOf" srcId="{4B7D59C1-BA2C-492B-AB27-242F8EFF5EB2}" destId="{F763A063-B77E-4697-915B-3F5266E51B8E}" srcOrd="2" destOrd="0" presId="urn:microsoft.com/office/officeart/2005/8/layout/radial1"/>
    <dgm:cxn modelId="{F24B7540-1364-4E8E-AAA6-D6F773D42DB4}" type="presParOf" srcId="{4B7D59C1-BA2C-492B-AB27-242F8EFF5EB2}" destId="{D6F623B8-AC08-43B6-BD58-13D02DD2C821}" srcOrd="3" destOrd="0" presId="urn:microsoft.com/office/officeart/2005/8/layout/radial1"/>
    <dgm:cxn modelId="{E0A1A907-6058-44C3-8525-89004606BA0E}" type="presParOf" srcId="{D6F623B8-AC08-43B6-BD58-13D02DD2C821}" destId="{B3BD7BC1-D418-4651-BC1F-7E672C448D97}" srcOrd="0" destOrd="0" presId="urn:microsoft.com/office/officeart/2005/8/layout/radial1"/>
    <dgm:cxn modelId="{0B93B382-DF3A-49F7-B464-99896F4308FB}" type="presParOf" srcId="{4B7D59C1-BA2C-492B-AB27-242F8EFF5EB2}" destId="{21B459C0-AB1E-4005-A9BA-2E0FAE9DA1CB}" srcOrd="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60268-1E57-42CA-A406-755A8301EDCE}">
      <dsp:nvSpPr>
        <dsp:cNvPr id="0" name=""/>
        <dsp:cNvSpPr/>
      </dsp:nvSpPr>
      <dsp:spPr>
        <a:xfrm>
          <a:off x="508796" y="1874038"/>
          <a:ext cx="6273001" cy="1476396"/>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ar-SA" sz="4900" b="1" i="0" u="none" strike="noStrike" kern="1200" cap="none" normalizeH="0" baseline="0" dirty="0" smtClean="0">
              <a:ln>
                <a:noFill/>
              </a:ln>
              <a:solidFill>
                <a:schemeClr val="bg2"/>
              </a:solidFill>
              <a:effectLst/>
              <a:latin typeface="Times New Roman" pitchFamily="18" charset="0"/>
              <a:cs typeface="Times New Roman" pitchFamily="18" charset="0"/>
            </a:rPr>
            <a:t>أنواع التخطيط للدرس</a:t>
          </a:r>
          <a:endParaRPr kumimoji="0" lang="en-US" altLang="ar-SA" sz="4900" b="1" i="0" u="none" strike="noStrike" kern="1200" cap="none" normalizeH="0" baseline="0" dirty="0" smtClean="0">
            <a:ln>
              <a:noFill/>
            </a:ln>
            <a:solidFill>
              <a:schemeClr val="bg2"/>
            </a:solidFill>
            <a:effectLst>
              <a:outerShdw blurRad="38100" dist="38100" dir="2700000" algn="tl">
                <a:srgbClr val="000000"/>
              </a:outerShdw>
            </a:effectLst>
            <a:latin typeface="Times New Roman" pitchFamily="18" charset="0"/>
            <a:cs typeface="Times New Roman" pitchFamily="18" charset="0"/>
          </a:endParaRPr>
        </a:p>
      </dsp:txBody>
      <dsp:txXfrm>
        <a:off x="1427456" y="2090251"/>
        <a:ext cx="4435681" cy="1043970"/>
      </dsp:txXfrm>
    </dsp:sp>
    <dsp:sp modelId="{99BBD206-1F1F-42AA-851E-E59BCA4D056A}">
      <dsp:nvSpPr>
        <dsp:cNvPr id="0" name=""/>
        <dsp:cNvSpPr/>
      </dsp:nvSpPr>
      <dsp:spPr>
        <a:xfrm rot="16200000">
          <a:off x="3595292" y="1805808"/>
          <a:ext cx="100008" cy="36451"/>
        </a:xfrm>
        <a:custGeom>
          <a:avLst/>
          <a:gdLst/>
          <a:ahLst/>
          <a:cxnLst/>
          <a:rect l="0" t="0" r="0" b="0"/>
          <a:pathLst>
            <a:path>
              <a:moveTo>
                <a:pt x="0" y="18225"/>
              </a:moveTo>
              <a:lnTo>
                <a:pt x="100008" y="1822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642796" y="1821533"/>
        <a:ext cx="5000" cy="5000"/>
      </dsp:txXfrm>
    </dsp:sp>
    <dsp:sp modelId="{F763A063-B77E-4697-915B-3F5266E51B8E}">
      <dsp:nvSpPr>
        <dsp:cNvPr id="0" name=""/>
        <dsp:cNvSpPr/>
      </dsp:nvSpPr>
      <dsp:spPr>
        <a:xfrm>
          <a:off x="1432739" y="21429"/>
          <a:ext cx="4425114" cy="17526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EG" sz="3200" b="1" kern="1200" dirty="0" smtClean="0"/>
            <a:t>التخطيط بعيد المدى : مثل الخطط السنوية والفصلية .</a:t>
          </a:r>
          <a:endParaRPr kumimoji="0" lang="en-US" altLang="ar-SA" sz="3200" b="1" i="0" u="none" strike="noStrike" kern="1200" cap="none" normalizeH="0" baseline="0" dirty="0" smtClean="0">
            <a:ln>
              <a:noFill/>
            </a:ln>
            <a:solidFill>
              <a:schemeClr val="bg2"/>
            </a:solidFill>
            <a:effectLst/>
            <a:latin typeface="Times New Roman" pitchFamily="18" charset="0"/>
            <a:cs typeface="Times New Roman" pitchFamily="18" charset="0"/>
          </a:endParaRPr>
        </a:p>
      </dsp:txBody>
      <dsp:txXfrm>
        <a:off x="2080782" y="278091"/>
        <a:ext cx="3129028" cy="1239276"/>
      </dsp:txXfrm>
    </dsp:sp>
    <dsp:sp modelId="{D6F623B8-AC08-43B6-BD58-13D02DD2C821}">
      <dsp:nvSpPr>
        <dsp:cNvPr id="0" name=""/>
        <dsp:cNvSpPr/>
      </dsp:nvSpPr>
      <dsp:spPr>
        <a:xfrm rot="5400000">
          <a:off x="3560292" y="3417213"/>
          <a:ext cx="170009" cy="36451"/>
        </a:xfrm>
        <a:custGeom>
          <a:avLst/>
          <a:gdLst/>
          <a:ahLst/>
          <a:cxnLst/>
          <a:rect l="0" t="0" r="0" b="0"/>
          <a:pathLst>
            <a:path>
              <a:moveTo>
                <a:pt x="0" y="18225"/>
              </a:moveTo>
              <a:lnTo>
                <a:pt x="170009" y="1822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641046" y="3431189"/>
        <a:ext cx="8500" cy="8500"/>
      </dsp:txXfrm>
    </dsp:sp>
    <dsp:sp modelId="{21B459C0-AB1E-4005-A9BA-2E0FAE9DA1CB}">
      <dsp:nvSpPr>
        <dsp:cNvPr id="0" name=""/>
        <dsp:cNvSpPr/>
      </dsp:nvSpPr>
      <dsp:spPr>
        <a:xfrm>
          <a:off x="1040719" y="3520444"/>
          <a:ext cx="5209154" cy="202880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EG" sz="2800" b="1" kern="1200" dirty="0" smtClean="0"/>
            <a:t>التخطيط قصير المدى : مثل التخطيط لحصة دراسية ، أو لأسبوع دراسي أو لوحدة دراسية </a:t>
          </a:r>
          <a:endParaRPr kumimoji="0" lang="en-US" altLang="ar-SA" sz="2800" b="1" i="0" u="none" strike="noStrike" kern="1200" cap="none" normalizeH="0" baseline="0" dirty="0" smtClean="0">
            <a:ln>
              <a:noFill/>
            </a:ln>
            <a:solidFill>
              <a:schemeClr val="bg2"/>
            </a:solidFill>
            <a:effectLst/>
            <a:latin typeface="Times New Roman" pitchFamily="18" charset="0"/>
            <a:cs typeface="Times New Roman" pitchFamily="18" charset="0"/>
          </a:endParaRPr>
        </a:p>
      </dsp:txBody>
      <dsp:txXfrm>
        <a:off x="1803582" y="3817555"/>
        <a:ext cx="3683428" cy="143458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AutoNum type="arabic1Minus"/>
              <a:defRPr sz="1200">
                <a:cs typeface="Simplified Arabic" pitchFamily="18" charset="-78"/>
              </a:defRPr>
            </a:lvl1pPr>
          </a:lstStyle>
          <a:p>
            <a:pPr>
              <a:defRPr/>
            </a:pPr>
            <a:endParaRPr lang="en-US"/>
          </a:p>
        </p:txBody>
      </p:sp>
      <p:sp>
        <p:nvSpPr>
          <p:cNvPr id="102403" name="Rectangle 3"/>
          <p:cNvSpPr>
            <a:spLocks noGrp="1" noChangeArrowheads="1"/>
          </p:cNvSpPr>
          <p:nvPr>
            <p:ph type="dt" sz="quarter"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AutoNum type="arabic1Minus"/>
              <a:defRPr sz="1200">
                <a:cs typeface="Simplified Arabic" pitchFamily="18" charset="-78"/>
              </a:defRPr>
            </a:lvl1pPr>
          </a:lstStyle>
          <a:p>
            <a:pPr>
              <a:defRPr/>
            </a:pPr>
            <a:endParaRPr lang="en-US"/>
          </a:p>
        </p:txBody>
      </p:sp>
      <p:sp>
        <p:nvSpPr>
          <p:cNvPr id="102404" name="Rectangle 4"/>
          <p:cNvSpPr>
            <a:spLocks noGrp="1" noChangeArrowheads="1"/>
          </p:cNvSpPr>
          <p:nvPr>
            <p:ph type="ftr" sz="quarter" idx="2"/>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Tx/>
              <a:buAutoNum type="arabic1Minus"/>
              <a:defRPr sz="1200">
                <a:cs typeface="Simplified Arabic" pitchFamily="18" charset="-78"/>
              </a:defRPr>
            </a:lvl1pPr>
          </a:lstStyle>
          <a:p>
            <a:pPr>
              <a:defRPr/>
            </a:pPr>
            <a:endParaRPr lang="en-US"/>
          </a:p>
        </p:txBody>
      </p:sp>
      <p:sp>
        <p:nvSpPr>
          <p:cNvPr id="102405" name="Rectangle 5"/>
          <p:cNvSpPr>
            <a:spLocks noGrp="1" noChangeArrowheads="1"/>
          </p:cNvSpPr>
          <p:nvPr>
            <p:ph type="sldNum" sz="quarter" idx="3"/>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AutoNum type="arabic1Minus"/>
              <a:defRPr sz="1200">
                <a:cs typeface="Simplified Arabic" pitchFamily="18" charset="-78"/>
              </a:defRPr>
            </a:lvl1pPr>
          </a:lstStyle>
          <a:p>
            <a:pPr>
              <a:defRPr/>
            </a:pPr>
            <a:fld id="{9304A968-D228-4D1B-9A6C-373315BF1C14}" type="slidenum">
              <a:rPr lang="ar-JO"/>
              <a:pPr>
                <a:defRPr/>
              </a:pPr>
              <a:t>‹#›</a:t>
            </a:fld>
            <a:endParaRPr lang="en-US"/>
          </a:p>
        </p:txBody>
      </p:sp>
    </p:spTree>
    <p:extLst>
      <p:ext uri="{BB962C8B-B14F-4D97-AF65-F5344CB8AC3E}">
        <p14:creationId xmlns:p14="http://schemas.microsoft.com/office/powerpoint/2010/main" val="3012327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1" hangingPunct="1">
              <a:buFontTx/>
              <a:buNone/>
              <a:defRPr sz="1200">
                <a:latin typeface="Times New Roman" pitchFamily="18" charset="0"/>
                <a:cs typeface="Times New Roman" pitchFamily="18" charset="0"/>
              </a:defRPr>
            </a:lvl1pPr>
          </a:lstStyle>
          <a:p>
            <a:pPr>
              <a:defRPr/>
            </a:pPr>
            <a:endParaRPr lang="en-US"/>
          </a:p>
        </p:txBody>
      </p:sp>
      <p:sp>
        <p:nvSpPr>
          <p:cNvPr id="7680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buFontTx/>
              <a:buNone/>
              <a:defRPr sz="1200">
                <a:latin typeface="Times New Roman" pitchFamily="18" charset="0"/>
                <a:cs typeface="Times New Roman" pitchFamily="18" charset="0"/>
              </a:defRPr>
            </a:lvl1pPr>
          </a:lstStyle>
          <a:p>
            <a:pPr>
              <a:defRPr/>
            </a:pPr>
            <a:endParaRPr lang="en-US"/>
          </a:p>
        </p:txBody>
      </p:sp>
      <p:sp>
        <p:nvSpPr>
          <p:cNvPr id="409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680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1" hangingPunct="1">
              <a:buFontTx/>
              <a:buNone/>
              <a:defRPr sz="1200">
                <a:latin typeface="Times New Roman" pitchFamily="18" charset="0"/>
                <a:cs typeface="Times New Roman" pitchFamily="18" charset="0"/>
              </a:defRPr>
            </a:lvl1pPr>
          </a:lstStyle>
          <a:p>
            <a:pPr>
              <a:defRPr/>
            </a:pPr>
            <a:endParaRPr lang="en-US"/>
          </a:p>
        </p:txBody>
      </p:sp>
      <p:sp>
        <p:nvSpPr>
          <p:cNvPr id="7680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hangingPunct="1">
              <a:buFontTx/>
              <a:buNone/>
              <a:defRPr sz="1200">
                <a:latin typeface="Times New Roman" pitchFamily="18" charset="0"/>
                <a:cs typeface="Times New Roman" pitchFamily="18" charset="0"/>
              </a:defRPr>
            </a:lvl1pPr>
          </a:lstStyle>
          <a:p>
            <a:pPr>
              <a:defRPr/>
            </a:pPr>
            <a:fld id="{3CEAF04D-2C9D-46B8-9150-9728AC998061}" type="slidenum">
              <a:rPr lang="ar-JO"/>
              <a:pPr>
                <a:defRPr/>
              </a:pPr>
              <a:t>‹#›</a:t>
            </a:fld>
            <a:endParaRPr lang="en-US"/>
          </a:p>
        </p:txBody>
      </p:sp>
    </p:spTree>
    <p:extLst>
      <p:ext uri="{BB962C8B-B14F-4D97-AF65-F5344CB8AC3E}">
        <p14:creationId xmlns:p14="http://schemas.microsoft.com/office/powerpoint/2010/main" val="3460602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FA991E30-D29D-4C06-8364-67FAC1CC831E}" type="slidenum">
              <a:rPr lang="ar-JO" altLang="ar-SA" sz="1200" smtClean="0">
                <a:latin typeface="Times New Roman" pitchFamily="18" charset="0"/>
              </a:rPr>
              <a:pPr/>
              <a:t>6</a:t>
            </a:fld>
            <a:endParaRPr lang="en-US" altLang="ar-SA" sz="1200" smtClean="0">
              <a:latin typeface="Times New Roman" pitchFamily="18"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A" altLang="ar-SA" b="1" smtClean="0"/>
              <a:t>التعليم </a:t>
            </a:r>
            <a:r>
              <a:rPr lang="ar-JO" altLang="ar-SA" b="1" smtClean="0"/>
              <a:t>: </a:t>
            </a:r>
            <a:r>
              <a:rPr lang="ar-JO" altLang="ar-SA" smtClean="0"/>
              <a:t> </a:t>
            </a:r>
            <a:r>
              <a:rPr lang="ar-JO" altLang="ar-SA" b="1" smtClean="0"/>
              <a:t>التعلم</a:t>
            </a:r>
            <a:r>
              <a:rPr lang="ar-JO" altLang="ar-SA" smtClean="0"/>
              <a:t> </a:t>
            </a:r>
            <a:r>
              <a:rPr lang="ar-JO" altLang="ar-SA" b="1" smtClean="0"/>
              <a:t>:</a:t>
            </a:r>
            <a:r>
              <a:rPr lang="ar-JO" altLang="ar-SA" smtClean="0"/>
              <a:t> </a:t>
            </a:r>
            <a:r>
              <a:rPr lang="ar-JO" altLang="ar-SA" b="1" smtClean="0"/>
              <a:t>طريقة التدريس</a:t>
            </a:r>
            <a:r>
              <a:rPr lang="ar-JO" altLang="ar-SA" smtClean="0"/>
              <a:t> </a:t>
            </a:r>
            <a:endParaRPr lang="en-US" altLang="ar-S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EDDC62EF-CA48-46DC-AE0A-06E6D091BB7A}" type="slidenum">
              <a:rPr lang="ar-JO" altLang="ar-SA" sz="1200" smtClean="0">
                <a:latin typeface="Times New Roman" pitchFamily="18" charset="0"/>
              </a:rPr>
              <a:pPr/>
              <a:t>17</a:t>
            </a:fld>
            <a:endParaRPr lang="en-US" altLang="ar-SA" sz="1200" smtClean="0">
              <a:latin typeface="Times New Roman" pitchFamily="18"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73F54040-1A58-4ABB-B685-199B784D5DCC}" type="slidenum">
              <a:rPr lang="ar-JO" altLang="ar-SA" sz="1200" smtClean="0">
                <a:latin typeface="Times New Roman" pitchFamily="18" charset="0"/>
              </a:rPr>
              <a:pPr/>
              <a:t>18</a:t>
            </a:fld>
            <a:endParaRPr lang="en-US" altLang="ar-SA" sz="1200" smtClean="0">
              <a:latin typeface="Times New Roman" pitchFamily="18"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A" altLang="ar-SA" b="1" smtClean="0"/>
              <a:t>دور المعلم في تطوير استراتيجيات العمل الجماعي واستخدامها</a:t>
            </a:r>
            <a:endParaRPr lang="en-US" altLang="ar-SA"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0C3EC9DC-E233-497B-A16B-81567B711C3F}" type="slidenum">
              <a:rPr lang="ar-JO" altLang="ar-SA" sz="1200" smtClean="0">
                <a:latin typeface="Times New Roman" pitchFamily="18" charset="0"/>
              </a:rPr>
              <a:pPr/>
              <a:t>19</a:t>
            </a:fld>
            <a:endParaRPr lang="en-US" altLang="ar-SA" sz="1200" smtClean="0">
              <a:latin typeface="Times New Roman" pitchFamily="18"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42D4372B-3ED3-4499-BEA7-B4A23A0F437E}" type="slidenum">
              <a:rPr lang="ar-JO" altLang="ar-SA" sz="1200" smtClean="0">
                <a:latin typeface="Times New Roman" pitchFamily="18" charset="0"/>
              </a:rPr>
              <a:pPr/>
              <a:t>20</a:t>
            </a:fld>
            <a:endParaRPr lang="en-US" altLang="ar-SA" sz="1200" smtClean="0">
              <a:latin typeface="Times New Roman" pitchFamily="18"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1CF8DAF1-A54D-4DD2-A23F-7BCFCDB3D2E9}" type="slidenum">
              <a:rPr lang="ar-JO" altLang="ar-SA" sz="1200" smtClean="0">
                <a:latin typeface="Times New Roman" pitchFamily="18" charset="0"/>
              </a:rPr>
              <a:pPr/>
              <a:t>21</a:t>
            </a:fld>
            <a:endParaRPr lang="en-US" altLang="ar-SA" sz="1200" smtClean="0">
              <a:latin typeface="Times New Roman" pitchFamily="18" charset="0"/>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6997657E-C5C5-434D-9C41-4E78C683A7F5}" type="slidenum">
              <a:rPr lang="ar-JO" altLang="ar-SA" sz="1200" smtClean="0">
                <a:latin typeface="Times New Roman" pitchFamily="18" charset="0"/>
              </a:rPr>
              <a:pPr/>
              <a:t>22</a:t>
            </a:fld>
            <a:endParaRPr lang="en-US" altLang="ar-SA" sz="1200" smtClean="0">
              <a:latin typeface="Times New Roman" pitchFamily="18" charset="0"/>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EE67133A-2BF6-4126-BBCF-220015D2BC32}" type="slidenum">
              <a:rPr lang="ar-JO" altLang="ar-SA" sz="1200" smtClean="0">
                <a:latin typeface="Times New Roman" pitchFamily="18" charset="0"/>
              </a:rPr>
              <a:pPr/>
              <a:t>23</a:t>
            </a:fld>
            <a:endParaRPr lang="en-US" altLang="ar-SA" sz="1200" smtClean="0">
              <a:latin typeface="Times New Roman" pitchFamily="18" charset="0"/>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A" altLang="ar-SA" b="1" smtClean="0"/>
              <a:t>دور المعلم في تطوير واستخدام استراتيجيات التعلم من خلال النشاط</a:t>
            </a:r>
            <a:endParaRPr lang="en-US" altLang="ar-SA"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77DB0E9E-6E89-45EB-B3ED-521CB72CA17D}" type="slidenum">
              <a:rPr lang="ar-JO" altLang="ar-SA" sz="1200" smtClean="0">
                <a:latin typeface="Times New Roman" pitchFamily="18" charset="0"/>
              </a:rPr>
              <a:pPr/>
              <a:t>24</a:t>
            </a:fld>
            <a:endParaRPr lang="en-US" altLang="ar-SA" sz="1200" smtClean="0">
              <a:latin typeface="Times New Roman" pitchFamily="18"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A" altLang="ar-SA" smtClean="0"/>
              <a:t>استراتيجية استخدام التفكير الناقد في التعلُّم</a:t>
            </a:r>
            <a:endParaRPr lang="en-US" altLang="ar-SA"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B3D46800-4424-4DB1-ADA9-8F4327B6C1F7}" type="slidenum">
              <a:rPr lang="ar-JO" altLang="ar-SA" sz="1200" smtClean="0">
                <a:latin typeface="Times New Roman" pitchFamily="18" charset="0"/>
              </a:rPr>
              <a:pPr/>
              <a:t>25</a:t>
            </a:fld>
            <a:endParaRPr lang="en-US" altLang="ar-SA" sz="1200" smtClean="0">
              <a:latin typeface="Times New Roman" pitchFamily="18" charset="0"/>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6CDE13E3-F3E7-4F1E-9136-CC01F2E61761}" type="slidenum">
              <a:rPr lang="ar-JO" altLang="ar-SA" sz="1200" smtClean="0">
                <a:latin typeface="Times New Roman" pitchFamily="18" charset="0"/>
              </a:rPr>
              <a:pPr/>
              <a:t>7</a:t>
            </a:fld>
            <a:endParaRPr lang="en-US" altLang="ar-SA" sz="1200" smtClean="0">
              <a:latin typeface="Times New Roman" pitchFamily="18"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SA" altLang="ar-SA" b="1" smtClean="0"/>
              <a:t>مرتكزات عملية التطوير التربوي</a:t>
            </a:r>
            <a:endParaRPr lang="en-US" altLang="ar-SA"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DAEBF471-E95F-4A5B-9FA9-EA37AA9985D6}" type="slidenum">
              <a:rPr lang="ar-JO" altLang="ar-SA" sz="1200" smtClean="0">
                <a:latin typeface="Times New Roman" pitchFamily="18" charset="0"/>
              </a:rPr>
              <a:pPr/>
              <a:t>8</a:t>
            </a:fld>
            <a:endParaRPr lang="en-US" altLang="ar-SA" sz="1200" smtClean="0">
              <a:latin typeface="Times New Roman" pitchFamily="18"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8086488C-DF64-4405-8FCF-85FAC8AA94C4}" type="slidenum">
              <a:rPr lang="ar-JO" altLang="ar-SA" sz="1200" smtClean="0">
                <a:latin typeface="Times New Roman" pitchFamily="18" charset="0"/>
              </a:rPr>
              <a:pPr/>
              <a:t>9</a:t>
            </a:fld>
            <a:endParaRPr lang="en-US" altLang="ar-SA" sz="1200" smtClean="0">
              <a:latin typeface="Times New Roman" pitchFamily="18"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JO" altLang="ar-SA" sz="2400" smtClean="0">
                <a:solidFill>
                  <a:schemeClr val="bg1"/>
                </a:solidFill>
              </a:rPr>
              <a:t>استراتيجيات التدريس في العملية التعليمية  التعلمية</a:t>
            </a:r>
            <a:endParaRPr lang="en-US" altLang="ar-SA" sz="2400" smtClean="0">
              <a:solidFill>
                <a:schemeClr val="bg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DBA0A665-E8C6-4282-88EC-3B2E5CE8E588}" type="slidenum">
              <a:rPr lang="ar-JO" altLang="ar-SA" sz="1200" smtClean="0">
                <a:latin typeface="Times New Roman" pitchFamily="18" charset="0"/>
              </a:rPr>
              <a:pPr/>
              <a:t>10</a:t>
            </a:fld>
            <a:endParaRPr lang="en-US" altLang="ar-SA" sz="1200" smtClean="0">
              <a:latin typeface="Times New Roman" pitchFamily="18"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JO" altLang="ar-SA" b="1" smtClean="0"/>
              <a:t>1. التدريس المباشر</a:t>
            </a:r>
            <a:endParaRPr lang="en-US" altLang="ar-SA"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504CCAC6-55AE-4DB8-AA70-022DC7F4C19E}" type="slidenum">
              <a:rPr lang="ar-JO" altLang="ar-SA" sz="1200" smtClean="0">
                <a:latin typeface="Times New Roman" pitchFamily="18" charset="0"/>
              </a:rPr>
              <a:pPr/>
              <a:t>12</a:t>
            </a:fld>
            <a:endParaRPr lang="en-US" altLang="ar-SA" sz="1200" smtClean="0">
              <a:latin typeface="Times New Roman" pitchFamily="18" charset="0"/>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JO" altLang="ar-SA" smtClean="0"/>
              <a:t>دور المعلم في تطوير التدريس المباشر</a:t>
            </a:r>
            <a:endParaRPr lang="en-US" altLang="ar-S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46811708-01F6-4592-9439-57040564A4CE}" type="slidenum">
              <a:rPr lang="ar-JO" altLang="ar-SA" sz="1200" smtClean="0">
                <a:latin typeface="Times New Roman" pitchFamily="18" charset="0"/>
              </a:rPr>
              <a:pPr/>
              <a:t>13</a:t>
            </a:fld>
            <a:endParaRPr lang="en-US" altLang="ar-SA" sz="1200" smtClean="0">
              <a:latin typeface="Times New Roman" pitchFamily="18"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ar-JO" altLang="ar-SA" b="1" smtClean="0"/>
              <a:t>2. العمــل الجمـــاعـــي</a:t>
            </a:r>
            <a:endParaRPr lang="en-US" altLang="ar-SA"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DABDB7F9-47FE-4A08-9B04-4F97AADFF465}" type="slidenum">
              <a:rPr lang="ar-JO" altLang="ar-SA" sz="1200" smtClean="0">
                <a:latin typeface="Times New Roman" pitchFamily="18" charset="0"/>
              </a:rPr>
              <a:pPr/>
              <a:t>14</a:t>
            </a:fld>
            <a:endParaRPr lang="en-US" altLang="ar-SA" sz="1200" smtClean="0">
              <a:latin typeface="Times New Roman" pitchFamily="18"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fld id="{4A51C9B4-F8D3-4DA2-B8F1-92FB65E10265}" type="slidenum">
              <a:rPr lang="ar-JO" altLang="ar-SA" sz="1200" smtClean="0">
                <a:latin typeface="Times New Roman" pitchFamily="18" charset="0"/>
              </a:rPr>
              <a:pPr/>
              <a:t>15</a:t>
            </a:fld>
            <a:endParaRPr lang="en-US" altLang="ar-SA" sz="1200" smtClean="0">
              <a:latin typeface="Times New Roman" pitchFamily="18"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ar-SA">
                <a:cs typeface="Simplified Arabic" pitchFamily="18" charset="-78"/>
              </a:endParaRPr>
            </a:p>
          </p:txBody>
        </p:sp>
        <p:sp>
          <p:nvSpPr>
            <p:cNvPr id="6" name="Arc 4"/>
            <p:cNvSpPr>
              <a:spLocks/>
            </p:cNvSpPr>
            <p:nvPr/>
          </p:nvSpPr>
          <p:spPr bwMode="auto">
            <a:xfrm>
              <a:off x="-652" y="978"/>
              <a:ext cx="4237" cy="3342"/>
            </a:xfrm>
            <a:custGeom>
              <a:avLst/>
              <a:gdLst>
                <a:gd name="T0" fmla="*/ 0 w 21600"/>
                <a:gd name="T1" fmla="*/ 0 h 21231"/>
                <a:gd name="T2" fmla="*/ 1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ar-SA"/>
            </a:p>
          </p:txBody>
        </p:sp>
      </p:grpSp>
      <p:sp>
        <p:nvSpPr>
          <p:cNvPr id="37893"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3789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9" name="Rectangle 9"/>
          <p:cNvSpPr>
            <a:spLocks noGrp="1" noChangeArrowheads="1"/>
          </p:cNvSpPr>
          <p:nvPr>
            <p:ph type="sldNum" sz="quarter" idx="12"/>
          </p:nvPr>
        </p:nvSpPr>
        <p:spPr/>
        <p:txBody>
          <a:bodyPr/>
          <a:lstStyle>
            <a:lvl1pPr>
              <a:defRPr/>
            </a:lvl1pPr>
          </a:lstStyle>
          <a:p>
            <a:pPr>
              <a:defRPr/>
            </a:pPr>
            <a:fld id="{84733597-7E45-4F95-A6FC-5689550C7FB5}" type="slidenum">
              <a:rPr lang="ar-JO"/>
              <a:pPr>
                <a:defRPr/>
              </a:pPr>
              <a:t>‹#›</a:t>
            </a:fld>
            <a:endParaRPr lang="en-US"/>
          </a:p>
        </p:txBody>
      </p:sp>
    </p:spTree>
    <p:extLst>
      <p:ext uri="{BB962C8B-B14F-4D97-AF65-F5344CB8AC3E}">
        <p14:creationId xmlns:p14="http://schemas.microsoft.com/office/powerpoint/2010/main" val="2628678432"/>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49B1079-C958-46AF-8390-F5768E2EC7A7}" type="slidenum">
              <a:rPr lang="ar-JO"/>
              <a:pPr>
                <a:defRPr/>
              </a:pPr>
              <a:t>‹#›</a:t>
            </a:fld>
            <a:endParaRPr lang="en-US"/>
          </a:p>
        </p:txBody>
      </p:sp>
    </p:spTree>
    <p:extLst>
      <p:ext uri="{BB962C8B-B14F-4D97-AF65-F5344CB8AC3E}">
        <p14:creationId xmlns:p14="http://schemas.microsoft.com/office/powerpoint/2010/main" val="2061896094"/>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609600"/>
            <a:ext cx="1943100" cy="54864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85800" y="609600"/>
            <a:ext cx="56769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3F6C35D3-138D-4B03-A245-511915FF2770}" type="slidenum">
              <a:rPr lang="ar-JO"/>
              <a:pPr>
                <a:defRPr/>
              </a:pPr>
              <a:t>‹#›</a:t>
            </a:fld>
            <a:endParaRPr lang="en-US"/>
          </a:p>
        </p:txBody>
      </p:sp>
    </p:spTree>
    <p:extLst>
      <p:ext uri="{BB962C8B-B14F-4D97-AF65-F5344CB8AC3E}">
        <p14:creationId xmlns:p14="http://schemas.microsoft.com/office/powerpoint/2010/main" val="2388287048"/>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685800" y="609600"/>
            <a:ext cx="7772400" cy="5486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7214E5E7-D858-4076-85C8-22B7196B1C7C}" type="slidenum">
              <a:rPr lang="ar-JO"/>
              <a:pPr>
                <a:defRPr/>
              </a:pPr>
              <a:t>‹#›</a:t>
            </a:fld>
            <a:endParaRPr lang="en-US"/>
          </a:p>
        </p:txBody>
      </p:sp>
    </p:spTree>
    <p:extLst>
      <p:ext uri="{BB962C8B-B14F-4D97-AF65-F5344CB8AC3E}">
        <p14:creationId xmlns:p14="http://schemas.microsoft.com/office/powerpoint/2010/main" val="3612754305"/>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buFontTx/>
                <a:buNone/>
                <a:defRPr/>
              </a:pPr>
              <a:endParaRPr kumimoji="1" lang="en-US" altLang="ar-SA"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buFontTx/>
                <a:buNone/>
                <a:defRPr/>
              </a:pPr>
              <a:endParaRPr kumimoji="1" lang="en-US" altLang="ar-SA" sz="2400" smtClean="0">
                <a:solidFill>
                  <a:srgbClr val="003366"/>
                </a:solidFill>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FontTx/>
                <a:buNone/>
                <a:defRPr/>
              </a:pPr>
              <a:endParaRPr lang="ar-SA" altLang="ar-SA" sz="1800"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FontTx/>
                <a:buNone/>
                <a:defRPr/>
              </a:pPr>
              <a:endParaRPr lang="ar-SA" altLang="ar-SA" sz="1800" smtClean="0">
                <a:solidFill>
                  <a:srgbClr val="003366"/>
                </a:solidFill>
              </a:endParaRPr>
            </a:p>
          </p:txBody>
        </p:sp>
      </p:grpSp>
      <p:sp>
        <p:nvSpPr>
          <p:cNvPr id="20685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ar-SA" altLang="ar-SA" noProof="0" smtClean="0"/>
              <a:t>انقر لتحرير نمط العنوان الثانوي الرئيسي</a:t>
            </a:r>
          </a:p>
        </p:txBody>
      </p:sp>
      <p:sp>
        <p:nvSpPr>
          <p:cNvPr id="20686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ar-SA" altLang="ar-SA" noProof="0" smtClean="0"/>
              <a:t>انقر لتحرير نمط العنوان الرئيسي</a:t>
            </a:r>
          </a:p>
        </p:txBody>
      </p:sp>
      <p:sp>
        <p:nvSpPr>
          <p:cNvPr id="10" name="Rectangle 9"/>
          <p:cNvSpPr>
            <a:spLocks noGrp="1" noChangeArrowheads="1"/>
          </p:cNvSpPr>
          <p:nvPr>
            <p:ph type="dt" sz="quarter" idx="10"/>
          </p:nvPr>
        </p:nvSpPr>
        <p:spPr/>
        <p:txBody>
          <a:bodyPr/>
          <a:lstStyle>
            <a:lvl1pPr eaLnBrk="0" hangingPunct="0">
              <a:buFontTx/>
              <a:buChar char="•"/>
              <a:defRPr>
                <a:solidFill>
                  <a:srgbClr val="FFFFFF"/>
                </a:solidFill>
                <a:cs typeface="Times New Roman" pitchFamily="18" charset="0"/>
              </a:defRPr>
            </a:lvl1pPr>
          </a:lstStyle>
          <a:p>
            <a:pPr>
              <a:defRPr/>
            </a:pPr>
            <a:endParaRPr lang="en-US" altLang="ar-SA"/>
          </a:p>
        </p:txBody>
      </p:sp>
      <p:sp>
        <p:nvSpPr>
          <p:cNvPr id="11" name="Rectangle 10"/>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12" name="Rectangle 11"/>
          <p:cNvSpPr>
            <a:spLocks noGrp="1" noChangeArrowheads="1"/>
          </p:cNvSpPr>
          <p:nvPr>
            <p:ph type="sldNum" sz="quarter" idx="12"/>
          </p:nvPr>
        </p:nvSpPr>
        <p:spPr>
          <a:xfrm>
            <a:off x="76200" y="6248400"/>
            <a:ext cx="587375" cy="488950"/>
          </a:xfrm>
        </p:spPr>
        <p:txBody>
          <a:bodyPr anchorCtr="0"/>
          <a:lstStyle>
            <a:lvl1pPr eaLnBrk="0" hangingPunct="0">
              <a:buFontTx/>
              <a:buChar char="•"/>
              <a:defRPr>
                <a:cs typeface="Times New Roman" pitchFamily="18" charset="0"/>
              </a:defRPr>
            </a:lvl1pPr>
          </a:lstStyle>
          <a:p>
            <a:pPr>
              <a:defRPr/>
            </a:pPr>
            <a:fld id="{A7812069-2157-4FC1-9E68-BC689208820A}" type="slidenum">
              <a:rPr lang="ar-SA" altLang="ar-SA"/>
              <a:pPr>
                <a:defRPr/>
              </a:pPr>
              <a:t>‹#›</a:t>
            </a:fld>
            <a:endParaRPr lang="en-US" altLang="ar-SA"/>
          </a:p>
        </p:txBody>
      </p:sp>
    </p:spTree>
    <p:extLst>
      <p:ext uri="{BB962C8B-B14F-4D97-AF65-F5344CB8AC3E}">
        <p14:creationId xmlns:p14="http://schemas.microsoft.com/office/powerpoint/2010/main" val="2109203928"/>
      </p:ext>
    </p:extLst>
  </p:cSld>
  <p:clrMapOvr>
    <a:masterClrMapping/>
  </p:clrMapOvr>
  <p:transition>
    <p:cover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5"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6"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8B0294E3-226D-4B60-8425-A2D788EE376E}" type="slidenum">
              <a:rPr lang="ar-SA" altLang="ar-SA"/>
              <a:pPr>
                <a:defRPr/>
              </a:pPr>
              <a:t>‹#›</a:t>
            </a:fld>
            <a:endParaRPr lang="en-US" altLang="ar-SA"/>
          </a:p>
        </p:txBody>
      </p:sp>
    </p:spTree>
    <p:extLst>
      <p:ext uri="{BB962C8B-B14F-4D97-AF65-F5344CB8AC3E}">
        <p14:creationId xmlns:p14="http://schemas.microsoft.com/office/powerpoint/2010/main" val="3203671062"/>
      </p:ext>
    </p:extLst>
  </p:cSld>
  <p:clrMapOvr>
    <a:masterClrMapping/>
  </p:clrMapOvr>
  <p:transition>
    <p:cover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5"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6"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B8ED2FAC-2E0D-4CCE-865A-37F1C7F334EC}" type="slidenum">
              <a:rPr lang="ar-SA" altLang="ar-SA"/>
              <a:pPr>
                <a:defRPr/>
              </a:pPr>
              <a:t>‹#›</a:t>
            </a:fld>
            <a:endParaRPr lang="en-US" altLang="ar-SA"/>
          </a:p>
        </p:txBody>
      </p:sp>
    </p:spTree>
    <p:extLst>
      <p:ext uri="{BB962C8B-B14F-4D97-AF65-F5344CB8AC3E}">
        <p14:creationId xmlns:p14="http://schemas.microsoft.com/office/powerpoint/2010/main" val="3196592335"/>
      </p:ext>
    </p:extLst>
  </p:cSld>
  <p:clrMapOvr>
    <a:masterClrMapping/>
  </p:clrMapOvr>
  <p:transition>
    <p:cover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6"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7"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801DBD6A-6495-47A0-94E2-F873F6D4DDB0}" type="slidenum">
              <a:rPr lang="ar-SA" altLang="ar-SA"/>
              <a:pPr>
                <a:defRPr/>
              </a:pPr>
              <a:t>‹#›</a:t>
            </a:fld>
            <a:endParaRPr lang="en-US" altLang="ar-SA"/>
          </a:p>
        </p:txBody>
      </p:sp>
    </p:spTree>
    <p:extLst>
      <p:ext uri="{BB962C8B-B14F-4D97-AF65-F5344CB8AC3E}">
        <p14:creationId xmlns:p14="http://schemas.microsoft.com/office/powerpoint/2010/main" val="3514260651"/>
      </p:ext>
    </p:extLst>
  </p:cSld>
  <p:clrMapOvr>
    <a:masterClrMapping/>
  </p:clrMapOvr>
  <p:transition>
    <p:cover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8"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9"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D0891E24-263F-4601-92C9-0B0CEFFF9156}" type="slidenum">
              <a:rPr lang="ar-SA" altLang="ar-SA"/>
              <a:pPr>
                <a:defRPr/>
              </a:pPr>
              <a:t>‹#›</a:t>
            </a:fld>
            <a:endParaRPr lang="en-US" altLang="ar-SA"/>
          </a:p>
        </p:txBody>
      </p:sp>
    </p:spTree>
    <p:extLst>
      <p:ext uri="{BB962C8B-B14F-4D97-AF65-F5344CB8AC3E}">
        <p14:creationId xmlns:p14="http://schemas.microsoft.com/office/powerpoint/2010/main" val="181946211"/>
      </p:ext>
    </p:extLst>
  </p:cSld>
  <p:clrMapOvr>
    <a:masterClrMapping/>
  </p:clrMapOvr>
  <p:transition>
    <p:cover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4"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5"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F4DFE61E-D6F8-4D24-932A-6E1659669947}" type="slidenum">
              <a:rPr lang="ar-SA" altLang="ar-SA"/>
              <a:pPr>
                <a:defRPr/>
              </a:pPr>
              <a:t>‹#›</a:t>
            </a:fld>
            <a:endParaRPr lang="en-US" altLang="ar-SA"/>
          </a:p>
        </p:txBody>
      </p:sp>
    </p:spTree>
    <p:extLst>
      <p:ext uri="{BB962C8B-B14F-4D97-AF65-F5344CB8AC3E}">
        <p14:creationId xmlns:p14="http://schemas.microsoft.com/office/powerpoint/2010/main" val="1085063944"/>
      </p:ext>
    </p:extLst>
  </p:cSld>
  <p:clrMapOvr>
    <a:masterClrMapping/>
  </p:clrMapOvr>
  <p:transition>
    <p:cover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3"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4"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735F12DC-D39F-4AD4-B2B5-BCFEA89CD66C}" type="slidenum">
              <a:rPr lang="ar-SA" altLang="ar-SA"/>
              <a:pPr>
                <a:defRPr/>
              </a:pPr>
              <a:t>‹#›</a:t>
            </a:fld>
            <a:endParaRPr lang="en-US" altLang="ar-SA"/>
          </a:p>
        </p:txBody>
      </p:sp>
    </p:spTree>
    <p:extLst>
      <p:ext uri="{BB962C8B-B14F-4D97-AF65-F5344CB8AC3E}">
        <p14:creationId xmlns:p14="http://schemas.microsoft.com/office/powerpoint/2010/main" val="2301200672"/>
      </p:ext>
    </p:extLst>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43F1456-AFF0-4658-825A-2834044B054A}" type="slidenum">
              <a:rPr lang="ar-JO"/>
              <a:pPr>
                <a:defRPr/>
              </a:pPr>
              <a:t>‹#›</a:t>
            </a:fld>
            <a:endParaRPr lang="en-US"/>
          </a:p>
        </p:txBody>
      </p:sp>
    </p:spTree>
    <p:extLst>
      <p:ext uri="{BB962C8B-B14F-4D97-AF65-F5344CB8AC3E}">
        <p14:creationId xmlns:p14="http://schemas.microsoft.com/office/powerpoint/2010/main" val="124898263"/>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6"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7"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1330BA65-D8F1-412A-B0D8-16B2B8B291B6}" type="slidenum">
              <a:rPr lang="ar-SA" altLang="ar-SA"/>
              <a:pPr>
                <a:defRPr/>
              </a:pPr>
              <a:t>‹#›</a:t>
            </a:fld>
            <a:endParaRPr lang="en-US" altLang="ar-SA"/>
          </a:p>
        </p:txBody>
      </p:sp>
    </p:spTree>
    <p:extLst>
      <p:ext uri="{BB962C8B-B14F-4D97-AF65-F5344CB8AC3E}">
        <p14:creationId xmlns:p14="http://schemas.microsoft.com/office/powerpoint/2010/main" val="2154036517"/>
      </p:ext>
    </p:extLst>
  </p:cSld>
  <p:clrMapOvr>
    <a:masterClrMapping/>
  </p:clrMapOvr>
  <p:transition>
    <p:cover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6"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7"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A3462817-30C0-4ACA-A770-6F2BA67D16E9}" type="slidenum">
              <a:rPr lang="ar-SA" altLang="ar-SA"/>
              <a:pPr>
                <a:defRPr/>
              </a:pPr>
              <a:t>‹#›</a:t>
            </a:fld>
            <a:endParaRPr lang="en-US" altLang="ar-SA"/>
          </a:p>
        </p:txBody>
      </p:sp>
    </p:spTree>
    <p:extLst>
      <p:ext uri="{BB962C8B-B14F-4D97-AF65-F5344CB8AC3E}">
        <p14:creationId xmlns:p14="http://schemas.microsoft.com/office/powerpoint/2010/main" val="1518713809"/>
      </p:ext>
    </p:extLst>
  </p:cSld>
  <p:clrMapOvr>
    <a:masterClrMapping/>
  </p:clrMapOvr>
  <p:transition>
    <p:cover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5"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6"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07620364-78B8-454F-ABEF-650AB45A7CBC}" type="slidenum">
              <a:rPr lang="ar-SA" altLang="ar-SA"/>
              <a:pPr>
                <a:defRPr/>
              </a:pPr>
              <a:t>‹#›</a:t>
            </a:fld>
            <a:endParaRPr lang="en-US" altLang="ar-SA"/>
          </a:p>
        </p:txBody>
      </p:sp>
    </p:spTree>
    <p:extLst>
      <p:ext uri="{BB962C8B-B14F-4D97-AF65-F5344CB8AC3E}">
        <p14:creationId xmlns:p14="http://schemas.microsoft.com/office/powerpoint/2010/main" val="2515258661"/>
      </p:ext>
    </p:extLst>
  </p:cSld>
  <p:clrMapOvr>
    <a:masterClrMapping/>
  </p:clrMapOvr>
  <p:transition>
    <p:cover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05600" y="762000"/>
            <a:ext cx="1981200" cy="532447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762000" y="762000"/>
            <a:ext cx="5791200" cy="53244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1"/>
          <p:cNvSpPr>
            <a:spLocks noGrp="1" noChangeArrowheads="1"/>
          </p:cNvSpPr>
          <p:nvPr>
            <p:ph type="dt" sz="half" idx="10"/>
          </p:nvPr>
        </p:nvSpPr>
        <p:spPr/>
        <p:txBody>
          <a:bodyPr/>
          <a:lstStyle>
            <a:lvl1pPr eaLnBrk="0" hangingPunct="0">
              <a:buFontTx/>
              <a:buChar char="•"/>
              <a:defRPr>
                <a:cs typeface="Times New Roman" pitchFamily="18" charset="0"/>
              </a:defRPr>
            </a:lvl1pPr>
          </a:lstStyle>
          <a:p>
            <a:pPr>
              <a:defRPr/>
            </a:pPr>
            <a:endParaRPr lang="en-US" altLang="ar-SA"/>
          </a:p>
        </p:txBody>
      </p:sp>
      <p:sp>
        <p:nvSpPr>
          <p:cNvPr id="5" name="Rectangle 12"/>
          <p:cNvSpPr>
            <a:spLocks noGrp="1" noChangeArrowheads="1"/>
          </p:cNvSpPr>
          <p:nvPr>
            <p:ph type="ftr" sz="quarter" idx="11"/>
          </p:nvPr>
        </p:nvSpPr>
        <p:spPr/>
        <p:txBody>
          <a:bodyPr/>
          <a:lstStyle>
            <a:lvl1pPr algn="r" eaLnBrk="0" hangingPunct="0">
              <a:buFontTx/>
              <a:buChar char="•"/>
              <a:defRPr>
                <a:cs typeface="Times New Roman" pitchFamily="18" charset="0"/>
              </a:defRPr>
            </a:lvl1pPr>
          </a:lstStyle>
          <a:p>
            <a:pPr>
              <a:defRPr/>
            </a:pPr>
            <a:endParaRPr lang="en-US" altLang="ar-SA"/>
          </a:p>
        </p:txBody>
      </p:sp>
      <p:sp>
        <p:nvSpPr>
          <p:cNvPr id="6" name="Rectangle 13"/>
          <p:cNvSpPr>
            <a:spLocks noGrp="1" noChangeArrowheads="1"/>
          </p:cNvSpPr>
          <p:nvPr>
            <p:ph type="sldNum" sz="quarter" idx="12"/>
          </p:nvPr>
        </p:nvSpPr>
        <p:spPr/>
        <p:txBody>
          <a:bodyPr/>
          <a:lstStyle>
            <a:lvl1pPr eaLnBrk="0" hangingPunct="0">
              <a:buFontTx/>
              <a:buChar char="•"/>
              <a:defRPr>
                <a:cs typeface="Times New Roman" pitchFamily="18" charset="0"/>
              </a:defRPr>
            </a:lvl1pPr>
          </a:lstStyle>
          <a:p>
            <a:pPr>
              <a:defRPr/>
            </a:pPr>
            <a:fld id="{19C64EE1-7539-4ED7-845D-8264F7F2119C}" type="slidenum">
              <a:rPr lang="ar-SA" altLang="ar-SA"/>
              <a:pPr>
                <a:defRPr/>
              </a:pPr>
              <a:t>‹#›</a:t>
            </a:fld>
            <a:endParaRPr lang="en-US" altLang="ar-SA"/>
          </a:p>
        </p:txBody>
      </p:sp>
    </p:spTree>
    <p:extLst>
      <p:ext uri="{BB962C8B-B14F-4D97-AF65-F5344CB8AC3E}">
        <p14:creationId xmlns:p14="http://schemas.microsoft.com/office/powerpoint/2010/main" val="3045794586"/>
      </p:ext>
    </p:extLst>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CC80144-769A-492E-9808-B3387188FC55}" type="slidenum">
              <a:rPr lang="ar-JO"/>
              <a:pPr>
                <a:defRPr/>
              </a:pPr>
              <a:t>‹#›</a:t>
            </a:fld>
            <a:endParaRPr lang="en-US"/>
          </a:p>
        </p:txBody>
      </p:sp>
    </p:spTree>
    <p:extLst>
      <p:ext uri="{BB962C8B-B14F-4D97-AF65-F5344CB8AC3E}">
        <p14:creationId xmlns:p14="http://schemas.microsoft.com/office/powerpoint/2010/main" val="3864595008"/>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BF573DB-76B9-4753-97B1-E6DBD270D242}" type="slidenum">
              <a:rPr lang="ar-JO"/>
              <a:pPr>
                <a:defRPr/>
              </a:pPr>
              <a:t>‹#›</a:t>
            </a:fld>
            <a:endParaRPr lang="en-US"/>
          </a:p>
        </p:txBody>
      </p:sp>
    </p:spTree>
    <p:extLst>
      <p:ext uri="{BB962C8B-B14F-4D97-AF65-F5344CB8AC3E}">
        <p14:creationId xmlns:p14="http://schemas.microsoft.com/office/powerpoint/2010/main" val="2720662811"/>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06951AEC-6B87-4880-9690-9B3446DA30B7}" type="slidenum">
              <a:rPr lang="ar-JO"/>
              <a:pPr>
                <a:defRPr/>
              </a:pPr>
              <a:t>‹#›</a:t>
            </a:fld>
            <a:endParaRPr lang="en-US"/>
          </a:p>
        </p:txBody>
      </p:sp>
    </p:spTree>
    <p:extLst>
      <p:ext uri="{BB962C8B-B14F-4D97-AF65-F5344CB8AC3E}">
        <p14:creationId xmlns:p14="http://schemas.microsoft.com/office/powerpoint/2010/main" val="6585107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B21542D0-3932-4371-9D83-0D35BACC2DDB}" type="slidenum">
              <a:rPr lang="ar-JO"/>
              <a:pPr>
                <a:defRPr/>
              </a:pPr>
              <a:t>‹#›</a:t>
            </a:fld>
            <a:endParaRPr lang="en-US"/>
          </a:p>
        </p:txBody>
      </p:sp>
    </p:spTree>
    <p:extLst>
      <p:ext uri="{BB962C8B-B14F-4D97-AF65-F5344CB8AC3E}">
        <p14:creationId xmlns:p14="http://schemas.microsoft.com/office/powerpoint/2010/main" val="23464446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663A5BEA-CD24-4FF8-8ADE-F0A2AC36652A}" type="slidenum">
              <a:rPr lang="ar-JO"/>
              <a:pPr>
                <a:defRPr/>
              </a:pPr>
              <a:t>‹#›</a:t>
            </a:fld>
            <a:endParaRPr lang="en-US"/>
          </a:p>
        </p:txBody>
      </p:sp>
    </p:spTree>
    <p:extLst>
      <p:ext uri="{BB962C8B-B14F-4D97-AF65-F5344CB8AC3E}">
        <p14:creationId xmlns:p14="http://schemas.microsoft.com/office/powerpoint/2010/main" val="279326350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48A6C1E-0748-496C-B1EC-66C95C69114D}" type="slidenum">
              <a:rPr lang="ar-JO"/>
              <a:pPr>
                <a:defRPr/>
              </a:pPr>
              <a:t>‹#›</a:t>
            </a:fld>
            <a:endParaRPr lang="en-US"/>
          </a:p>
        </p:txBody>
      </p:sp>
    </p:spTree>
    <p:extLst>
      <p:ext uri="{BB962C8B-B14F-4D97-AF65-F5344CB8AC3E}">
        <p14:creationId xmlns:p14="http://schemas.microsoft.com/office/powerpoint/2010/main" val="878431589"/>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ar-SA"/>
              <a:t>اعداد رئيس قسم الاشراف والتطوير                                </a:t>
            </a:r>
            <a:r>
              <a:rPr lang="ar-SA" err="1"/>
              <a:t>د</a:t>
            </a:r>
            <a:r>
              <a:rPr lang="ar-SA"/>
              <a:t>.سالم بني عطا</a:t>
            </a: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EFAFC17C-D778-467A-B46E-9C8D275DB756}" type="slidenum">
              <a:rPr lang="ar-JO"/>
              <a:pPr>
                <a:defRPr/>
              </a:pPr>
              <a:t>‹#›</a:t>
            </a:fld>
            <a:endParaRPr lang="en-US"/>
          </a:p>
        </p:txBody>
      </p:sp>
    </p:spTree>
    <p:extLst>
      <p:ext uri="{BB962C8B-B14F-4D97-AF65-F5344CB8AC3E}">
        <p14:creationId xmlns:p14="http://schemas.microsoft.com/office/powerpoint/2010/main" val="238987348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3686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ar-SA">
                <a:cs typeface="Simplified Arabic" pitchFamily="18" charset="-78"/>
              </a:endParaRPr>
            </a:p>
          </p:txBody>
        </p:sp>
        <p:sp>
          <p:nvSpPr>
            <p:cNvPr id="1033" name="Arc 4"/>
            <p:cNvSpPr>
              <a:spLocks/>
            </p:cNvSpPr>
            <p:nvPr/>
          </p:nvSpPr>
          <p:spPr bwMode="auto">
            <a:xfrm>
              <a:off x="0" y="1"/>
              <a:ext cx="5298" cy="4312"/>
            </a:xfrm>
            <a:custGeom>
              <a:avLst/>
              <a:gdLst>
                <a:gd name="T0" fmla="*/ 0 w 21600"/>
                <a:gd name="T1" fmla="*/ 0 h 21600"/>
                <a:gd name="T2" fmla="*/ 5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ar-SA"/>
            </a:p>
          </p:txBody>
        </p:sp>
      </p:grpSp>
      <p:sp>
        <p:nvSpPr>
          <p:cNvPr id="36869"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6870"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eaLnBrk="1" hangingPunct="1">
              <a:buFontTx/>
              <a:buNone/>
              <a:defRPr>
                <a:latin typeface="+mn-lt"/>
                <a:cs typeface="+mn-cs"/>
              </a:defRPr>
            </a:lvl1pPr>
          </a:lstStyle>
          <a:p>
            <a:pPr>
              <a:defRPr/>
            </a:pPr>
            <a:endParaRPr lang="en-US"/>
          </a:p>
        </p:txBody>
      </p:sp>
      <p:sp>
        <p:nvSpPr>
          <p:cNvPr id="36871"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hangingPunct="1">
              <a:buFontTx/>
              <a:buNone/>
              <a:defRPr>
                <a:latin typeface="+mn-lt"/>
                <a:cs typeface="+mn-cs"/>
              </a:defRPr>
            </a:lvl1pPr>
          </a:lstStyle>
          <a:p>
            <a:pPr>
              <a:defRPr/>
            </a:pPr>
            <a:r>
              <a:rPr lang="ar-SA"/>
              <a:t>اعداد رئيس قسم الاشراف والتطوير                                </a:t>
            </a:r>
            <a:r>
              <a:rPr lang="ar-SA" err="1"/>
              <a:t>د</a:t>
            </a:r>
            <a:r>
              <a:rPr lang="ar-SA"/>
              <a:t>.سالم بني عطا</a:t>
            </a:r>
            <a:endParaRPr lang="en-US"/>
          </a:p>
        </p:txBody>
      </p:sp>
      <p:sp>
        <p:nvSpPr>
          <p:cNvPr id="36872"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rtl="0" eaLnBrk="1" hangingPunct="1">
              <a:buFontTx/>
              <a:buNone/>
              <a:defRPr>
                <a:latin typeface="+mn-lt"/>
                <a:cs typeface="+mn-cs"/>
              </a:defRPr>
            </a:lvl1pPr>
          </a:lstStyle>
          <a:p>
            <a:pPr>
              <a:defRPr/>
            </a:pPr>
            <a:fld id="{E3198D68-48ED-4ADB-B68A-3A40DAA6E001}" type="slidenum">
              <a:rPr lang="ar-JO"/>
              <a:pPr>
                <a:defRPr/>
              </a:pPr>
              <a:t>‹#›</a:t>
            </a:fld>
            <a:endParaRPr lang="en-US"/>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Tree>
  </p:cSld>
  <p:clrMap bg1="lt1" tx1="dk1" bg2="lt2" tx2="dk2" accent1="accent1" accent2="accent2" accent3="accent3" accent4="accent4" accent5="accent5" accent6="accent6" hlink="hlink" folHlink="folHlink"/>
  <p:sldLayoutIdLst>
    <p:sldLayoutId id="2147483956"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5" r:id="rId12"/>
  </p:sldLayoutIdLst>
  <p:transition>
    <p:fade thruBlk="1"/>
  </p:transition>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6"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FontTx/>
                  <a:buNone/>
                  <a:defRPr/>
                </a:pPr>
                <a:endParaRPr lang="ar-SA" altLang="ar-SA" sz="1800" smtClean="0">
                  <a:solidFill>
                    <a:srgbClr val="003366"/>
                  </a:solidFill>
                </a:endParaRPr>
              </a:p>
            </p:txBody>
          </p:sp>
          <p:sp>
            <p:nvSpPr>
              <p:cNvPr id="206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SA"/>
              </a:p>
            </p:txBody>
          </p:sp>
        </p:grpSp>
        <p:grpSp>
          <p:nvGrpSpPr>
            <p:cNvPr id="2057"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FontTx/>
                  <a:buNone/>
                  <a:defRPr/>
                </a:pPr>
                <a:endParaRPr lang="ar-SA" altLang="ar-SA" sz="1800"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FontTx/>
                  <a:buNone/>
                  <a:defRPr/>
                </a:pPr>
                <a:endParaRPr lang="ar-SA" altLang="ar-SA" sz="1800" smtClean="0">
                  <a:solidFill>
                    <a:srgbClr val="003366"/>
                  </a:solidFill>
                </a:endParaRPr>
              </a:p>
            </p:txBody>
          </p:sp>
        </p:grpSp>
      </p:grpSp>
      <p:sp>
        <p:nvSpPr>
          <p:cNvPr id="205833"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ar-SA" altLang="ar-SA" smtClean="0"/>
              <a:t>انقر لتحرير نمط العنوان الرئيسي</a:t>
            </a:r>
          </a:p>
        </p:txBody>
      </p:sp>
      <p:sp>
        <p:nvSpPr>
          <p:cNvPr id="205834"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205835"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buFontTx/>
              <a:buNone/>
              <a:defRPr sz="1400">
                <a:solidFill>
                  <a:srgbClr val="003366"/>
                </a:solidFill>
                <a:cs typeface="Arial" pitchFamily="34" charset="0"/>
              </a:defRPr>
            </a:lvl1pPr>
          </a:lstStyle>
          <a:p>
            <a:pPr>
              <a:defRPr/>
            </a:pPr>
            <a:endParaRPr lang="en-US" altLang="ar-SA"/>
          </a:p>
        </p:txBody>
      </p:sp>
      <p:sp>
        <p:nvSpPr>
          <p:cNvPr id="205836"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1" hangingPunct="1">
              <a:buFontTx/>
              <a:buNone/>
              <a:defRPr sz="1400">
                <a:solidFill>
                  <a:srgbClr val="003366"/>
                </a:solidFill>
                <a:cs typeface="Arial" pitchFamily="34" charset="0"/>
              </a:defRPr>
            </a:lvl1pPr>
          </a:lstStyle>
          <a:p>
            <a:pPr>
              <a:defRPr/>
            </a:pPr>
            <a:endParaRPr lang="en-US" altLang="ar-SA"/>
          </a:p>
        </p:txBody>
      </p:sp>
      <p:sp>
        <p:nvSpPr>
          <p:cNvPr id="205837"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rtl="0" eaLnBrk="1" hangingPunct="1">
              <a:buFontTx/>
              <a:buNone/>
              <a:defRPr sz="2600" b="1">
                <a:solidFill>
                  <a:srgbClr val="FFFFFF"/>
                </a:solidFill>
                <a:cs typeface="Arial" pitchFamily="34" charset="0"/>
              </a:defRPr>
            </a:lvl1pPr>
          </a:lstStyle>
          <a:p>
            <a:pPr>
              <a:defRPr/>
            </a:pPr>
            <a:fld id="{0C65C417-5D15-4727-98AD-067DD48A6E5C}" type="slidenum">
              <a:rPr lang="ar-SA" altLang="ar-SA"/>
              <a:pPr>
                <a:defRPr/>
              </a:pPr>
              <a:t>‹#›</a:t>
            </a:fld>
            <a:endParaRPr lang="en-US" altLang="ar-SA"/>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833"/>
                                        </p:tgtEl>
                                        <p:attrNameLst>
                                          <p:attrName>style.visibility</p:attrName>
                                        </p:attrNameLst>
                                      </p:cBhvr>
                                      <p:to>
                                        <p:strVal val="visible"/>
                                      </p:to>
                                    </p:set>
                                    <p:anim calcmode="lin" valueType="num">
                                      <p:cBhvr>
                                        <p:cTn id="7" dur="2000" fill="hold"/>
                                        <p:tgtEl>
                                          <p:spTgt spid="205833"/>
                                        </p:tgtEl>
                                        <p:attrNameLst>
                                          <p:attrName>ppt_w</p:attrName>
                                        </p:attrNameLst>
                                      </p:cBhvr>
                                      <p:tavLst>
                                        <p:tav tm="0">
                                          <p:val>
                                            <p:strVal val="#ppt_w*2.5"/>
                                          </p:val>
                                        </p:tav>
                                        <p:tav tm="100000">
                                          <p:val>
                                            <p:strVal val="#ppt_w"/>
                                          </p:val>
                                        </p:tav>
                                      </p:tavLst>
                                    </p:anim>
                                    <p:anim calcmode="lin" valueType="num">
                                      <p:cBhvr>
                                        <p:cTn id="8" dur="2000" fill="hold"/>
                                        <p:tgtEl>
                                          <p:spTgt spid="205833"/>
                                        </p:tgtEl>
                                        <p:attrNameLst>
                                          <p:attrName>ppt_h</p:attrName>
                                        </p:attrNameLst>
                                      </p:cBhvr>
                                      <p:tavLst>
                                        <p:tav tm="0">
                                          <p:val>
                                            <p:strVal val="#ppt_h"/>
                                          </p:val>
                                        </p:tav>
                                        <p:tav tm="100000">
                                          <p:val>
                                            <p:strVal val="#ppt_h"/>
                                          </p:val>
                                        </p:tav>
                                      </p:tavLst>
                                    </p:anim>
                                    <p:anim calcmode="lin" valueType="num">
                                      <p:cBhvr>
                                        <p:cTn id="9" dur="2000" fill="hold"/>
                                        <p:tgtEl>
                                          <p:spTgt spid="205833"/>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5833"/>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583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5834">
                                            <p:txEl>
                                              <p:pRg st="0" end="0"/>
                                            </p:txEl>
                                          </p:spTgt>
                                        </p:tgtEl>
                                        <p:attrNameLst>
                                          <p:attrName>style.visibility</p:attrName>
                                        </p:attrNameLst>
                                      </p:cBhvr>
                                      <p:to>
                                        <p:strVal val="visible"/>
                                      </p:to>
                                    </p:set>
                                    <p:animEffect transition="in" filter="wipe(left)">
                                      <p:cBhvr>
                                        <p:cTn id="16" dur="500"/>
                                        <p:tgtEl>
                                          <p:spTgt spid="205834">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05834">
                                            <p:txEl>
                                              <p:pRg st="1" end="1"/>
                                            </p:txEl>
                                          </p:spTgt>
                                        </p:tgtEl>
                                        <p:attrNameLst>
                                          <p:attrName>style.visibility</p:attrName>
                                        </p:attrNameLst>
                                      </p:cBhvr>
                                      <p:to>
                                        <p:strVal val="visible"/>
                                      </p:to>
                                    </p:set>
                                    <p:animEffect transition="in" filter="wipe(left)">
                                      <p:cBhvr>
                                        <p:cTn id="19" dur="500"/>
                                        <p:tgtEl>
                                          <p:spTgt spid="205834">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05834">
                                            <p:txEl>
                                              <p:pRg st="2" end="2"/>
                                            </p:txEl>
                                          </p:spTgt>
                                        </p:tgtEl>
                                        <p:attrNameLst>
                                          <p:attrName>style.visibility</p:attrName>
                                        </p:attrNameLst>
                                      </p:cBhvr>
                                      <p:to>
                                        <p:strVal val="visible"/>
                                      </p:to>
                                    </p:set>
                                    <p:animEffect transition="in" filter="wipe(left)">
                                      <p:cBhvr>
                                        <p:cTn id="22" dur="500"/>
                                        <p:tgtEl>
                                          <p:spTgt spid="205834">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05834">
                                            <p:txEl>
                                              <p:pRg st="3" end="3"/>
                                            </p:txEl>
                                          </p:spTgt>
                                        </p:tgtEl>
                                        <p:attrNameLst>
                                          <p:attrName>style.visibility</p:attrName>
                                        </p:attrNameLst>
                                      </p:cBhvr>
                                      <p:to>
                                        <p:strVal val="visible"/>
                                      </p:to>
                                    </p:set>
                                    <p:animEffect transition="in" filter="wipe(left)">
                                      <p:cBhvr>
                                        <p:cTn id="25" dur="500"/>
                                        <p:tgtEl>
                                          <p:spTgt spid="205834">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05834">
                                            <p:txEl>
                                              <p:pRg st="4" end="4"/>
                                            </p:txEl>
                                          </p:spTgt>
                                        </p:tgtEl>
                                        <p:attrNameLst>
                                          <p:attrName>style.visibility</p:attrName>
                                        </p:attrNameLst>
                                      </p:cBhvr>
                                      <p:to>
                                        <p:strVal val="visible"/>
                                      </p:to>
                                    </p:set>
                                    <p:animEffect transition="in" filter="wipe(left)">
                                      <p:cBhvr>
                                        <p:cTn id="28" dur="500"/>
                                        <p:tgtEl>
                                          <p:spTgt spid="2058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3" grpId="0"/>
      <p:bldP spid="205834" grpId="0" build="p">
        <p:tmplLst>
          <p:tmpl lvl="1">
            <p:tnLst>
              <p:par>
                <p:cTn presetID="22" presetClass="entr" presetSubtype="8" fill="hold" nodeType="clickEffect">
                  <p:stCondLst>
                    <p:cond delay="0"/>
                  </p:stCondLst>
                  <p:childTnLst>
                    <p:set>
                      <p:cBhvr>
                        <p:cTn dur="1" fill="hold">
                          <p:stCondLst>
                            <p:cond delay="0"/>
                          </p:stCondLst>
                        </p:cTn>
                        <p:tgtEl>
                          <p:spTgt spid="205834"/>
                        </p:tgtEl>
                        <p:attrNameLst>
                          <p:attrName>style.visibility</p:attrName>
                        </p:attrNameLst>
                      </p:cBhvr>
                      <p:to>
                        <p:strVal val="visible"/>
                      </p:to>
                    </p:set>
                    <p:animEffect transition="in" filter="wipe(left)">
                      <p:cBhvr>
                        <p:cTn dur="500"/>
                        <p:tgtEl>
                          <p:spTgt spid="205834"/>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05834"/>
                        </p:tgtEl>
                        <p:attrNameLst>
                          <p:attrName>style.visibility</p:attrName>
                        </p:attrNameLst>
                      </p:cBhvr>
                      <p:to>
                        <p:strVal val="visible"/>
                      </p:to>
                    </p:set>
                    <p:animEffect transition="in" filter="wipe(left)">
                      <p:cBhvr>
                        <p:cTn dur="500"/>
                        <p:tgtEl>
                          <p:spTgt spid="20583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05834"/>
                        </p:tgtEl>
                        <p:attrNameLst>
                          <p:attrName>style.visibility</p:attrName>
                        </p:attrNameLst>
                      </p:cBhvr>
                      <p:to>
                        <p:strVal val="visible"/>
                      </p:to>
                    </p:set>
                    <p:animEffect transition="in" filter="wipe(left)">
                      <p:cBhvr>
                        <p:cTn dur="500"/>
                        <p:tgtEl>
                          <p:spTgt spid="20583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05834"/>
                        </p:tgtEl>
                        <p:attrNameLst>
                          <p:attrName>style.visibility</p:attrName>
                        </p:attrNameLst>
                      </p:cBhvr>
                      <p:to>
                        <p:strVal val="visible"/>
                      </p:to>
                    </p:set>
                    <p:animEffect transition="in" filter="wipe(left)">
                      <p:cBhvr>
                        <p:cTn dur="500"/>
                        <p:tgtEl>
                          <p:spTgt spid="20583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05834"/>
                        </p:tgtEl>
                        <p:attrNameLst>
                          <p:attrName>style.visibility</p:attrName>
                        </p:attrNameLst>
                      </p:cBhvr>
                      <p:to>
                        <p:strVal val="visible"/>
                      </p:to>
                    </p:set>
                    <p:animEffect transition="in" filter="wipe(left)">
                      <p:cBhvr>
                        <p:cTn dur="500"/>
                        <p:tgtEl>
                          <p:spTgt spid="205834"/>
                        </p:tgtEl>
                      </p:cBhvr>
                    </p:animEffect>
                  </p:childTnLst>
                </p:cTn>
              </p:par>
            </p:tnLst>
          </p:tmpl>
        </p:tmplLst>
      </p:bldP>
    </p:bldLst>
  </p:timing>
  <p:txStyles>
    <p:titleStyle>
      <a:lvl1pPr algn="l" rtl="1" eaLnBrk="0" fontAlgn="base" hangingPunct="0">
        <a:lnSpc>
          <a:spcPct val="90000"/>
        </a:lnSpc>
        <a:spcBef>
          <a:spcPct val="0"/>
        </a:spcBef>
        <a:spcAft>
          <a:spcPct val="0"/>
        </a:spcAft>
        <a:defRPr sz="3600" b="1">
          <a:solidFill>
            <a:schemeClr val="tx2"/>
          </a:solidFill>
          <a:latin typeface="+mj-lt"/>
          <a:ea typeface="+mj-ea"/>
          <a:cs typeface="+mj-cs"/>
        </a:defRPr>
      </a:lvl1pPr>
      <a:lvl2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2pPr>
      <a:lvl3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3pPr>
      <a:lvl4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4pPr>
      <a:lvl5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5pPr>
      <a:lvl6pPr marL="457200" algn="l" rtl="1" fontAlgn="base">
        <a:lnSpc>
          <a:spcPct val="90000"/>
        </a:lnSpc>
        <a:spcBef>
          <a:spcPct val="0"/>
        </a:spcBef>
        <a:spcAft>
          <a:spcPct val="0"/>
        </a:spcAft>
        <a:defRPr sz="3600" b="1">
          <a:solidFill>
            <a:schemeClr val="tx2"/>
          </a:solidFill>
          <a:latin typeface="Arial" pitchFamily="34" charset="0"/>
          <a:cs typeface="Arial" pitchFamily="34" charset="0"/>
        </a:defRPr>
      </a:lvl6pPr>
      <a:lvl7pPr marL="914400" algn="l" rtl="1" fontAlgn="base">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1" fontAlgn="base">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1" fontAlgn="base">
        <a:lnSpc>
          <a:spcPct val="90000"/>
        </a:lnSpc>
        <a:spcBef>
          <a:spcPct val="0"/>
        </a:spcBef>
        <a:spcAft>
          <a:spcPct val="0"/>
        </a:spcAft>
        <a:defRPr sz="3600" b="1">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r" rtl="1"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MEE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3352800"/>
            <a:ext cx="3286125"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مستطيل 1"/>
          <p:cNvSpPr>
            <a:spLocks noChangeArrowheads="1"/>
          </p:cNvSpPr>
          <p:nvPr/>
        </p:nvSpPr>
        <p:spPr bwMode="auto">
          <a:xfrm>
            <a:off x="5029200" y="381000"/>
            <a:ext cx="4572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buFontTx/>
              <a:buNone/>
            </a:pPr>
            <a:r>
              <a:rPr lang="ar-SA" altLang="ar-SA" sz="1800">
                <a:solidFill>
                  <a:srgbClr val="003366"/>
                </a:solidFill>
                <a:cs typeface="Arial" pitchFamily="34" charset="0"/>
              </a:rPr>
              <a:t>المملكة العربية السعودية</a:t>
            </a:r>
          </a:p>
          <a:p>
            <a:pPr algn="ctr" eaLnBrk="1" hangingPunct="1">
              <a:buFontTx/>
              <a:buNone/>
            </a:pPr>
            <a:r>
              <a:rPr lang="ar-SA" altLang="ar-SA" sz="1800">
                <a:solidFill>
                  <a:srgbClr val="003366"/>
                </a:solidFill>
                <a:cs typeface="Arial" pitchFamily="34" charset="0"/>
              </a:rPr>
              <a:t>وزارة التعليم العالي</a:t>
            </a:r>
          </a:p>
          <a:p>
            <a:pPr algn="ctr" eaLnBrk="1" hangingPunct="1">
              <a:buFontTx/>
              <a:buNone/>
            </a:pPr>
            <a:r>
              <a:rPr lang="ar-SA" altLang="ar-SA" sz="1800">
                <a:solidFill>
                  <a:srgbClr val="003366"/>
                </a:solidFill>
                <a:cs typeface="Arial" pitchFamily="34" charset="0"/>
              </a:rPr>
              <a:t>جامعة الملك سعود</a:t>
            </a:r>
          </a:p>
          <a:p>
            <a:pPr algn="ctr" eaLnBrk="1" hangingPunct="1">
              <a:buFontTx/>
              <a:buNone/>
            </a:pPr>
            <a:r>
              <a:rPr lang="ar-SA" altLang="ar-SA" sz="1800">
                <a:solidFill>
                  <a:srgbClr val="003366"/>
                </a:solidFill>
                <a:cs typeface="Arial" pitchFamily="34" charset="0"/>
              </a:rPr>
              <a:t>كليــــــــــــــة التربيـــــــة</a:t>
            </a:r>
          </a:p>
          <a:p>
            <a:pPr algn="ctr" eaLnBrk="1" hangingPunct="1">
              <a:buFontTx/>
              <a:buNone/>
            </a:pPr>
            <a:r>
              <a:rPr lang="ar-SA" altLang="ar-SA" sz="1800">
                <a:solidFill>
                  <a:srgbClr val="003366"/>
                </a:solidFill>
                <a:cs typeface="Arial" pitchFamily="34" charset="0"/>
              </a:rPr>
              <a:t>قسم مناهج وطرق تدريس التربية البدنية</a:t>
            </a:r>
          </a:p>
        </p:txBody>
      </p:sp>
      <p:pic>
        <p:nvPicPr>
          <p:cNvPr id="1536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800100"/>
            <a:ext cx="12954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مستطيل 2"/>
          <p:cNvSpPr>
            <a:spLocks noChangeArrowheads="1"/>
          </p:cNvSpPr>
          <p:nvPr/>
        </p:nvSpPr>
        <p:spPr bwMode="auto">
          <a:xfrm>
            <a:off x="762000" y="2332038"/>
            <a:ext cx="7772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buFontTx/>
              <a:buNone/>
            </a:pPr>
            <a:r>
              <a:rPr lang="ar-SA" altLang="ar-SA" sz="3600" b="1">
                <a:solidFill>
                  <a:srgbClr val="00264D"/>
                </a:solidFill>
                <a:cs typeface="Arial" pitchFamily="34" charset="0"/>
              </a:rPr>
              <a:t>مهارات ومفهوم التدريس الفعال في التربية البدنية</a:t>
            </a:r>
          </a:p>
          <a:p>
            <a:pPr algn="ctr" eaLnBrk="1" hangingPunct="1">
              <a:buFontTx/>
              <a:buNone/>
            </a:pPr>
            <a:r>
              <a:rPr lang="ar-SA" altLang="ar-SA" sz="2400" b="1">
                <a:solidFill>
                  <a:srgbClr val="003366"/>
                </a:solidFill>
                <a:cs typeface="Arial" pitchFamily="34" charset="0"/>
              </a:rPr>
              <a:t>مقرر : دراسات متقدمة في تدريس التربية البدنية</a:t>
            </a:r>
            <a:endParaRPr lang="en-US" altLang="ar-SA" sz="2400">
              <a:solidFill>
                <a:srgbClr val="003366"/>
              </a:solidFill>
              <a:cs typeface="Arial" pitchFamily="34" charset="0"/>
            </a:endParaRPr>
          </a:p>
          <a:p>
            <a:pPr algn="ctr" eaLnBrk="1" hangingPunct="1">
              <a:buFontTx/>
              <a:buNone/>
            </a:pPr>
            <a:r>
              <a:rPr lang="ar-SA" altLang="ar-SA" sz="2400">
                <a:solidFill>
                  <a:srgbClr val="00264D"/>
                </a:solidFill>
                <a:cs typeface="Arial" pitchFamily="34" charset="0"/>
              </a:rPr>
              <a:t> </a:t>
            </a:r>
            <a:endParaRPr lang="ar-SA" altLang="ar-SA" sz="2400" b="1">
              <a:solidFill>
                <a:srgbClr val="00264D"/>
              </a:solidFill>
              <a:cs typeface="Arial" pitchFamily="34" charset="0"/>
            </a:endParaRPr>
          </a:p>
          <a:p>
            <a:pPr eaLnBrk="1" hangingPunct="1">
              <a:buFontTx/>
              <a:buNone/>
            </a:pPr>
            <a:r>
              <a:rPr lang="ar-SA" altLang="ar-SA" sz="2400" b="1">
                <a:solidFill>
                  <a:srgbClr val="C00000"/>
                </a:solidFill>
                <a:cs typeface="Arial" pitchFamily="34" charset="0"/>
              </a:rPr>
              <a:t>إعداد</a:t>
            </a:r>
          </a:p>
          <a:p>
            <a:pPr eaLnBrk="1" hangingPunct="1">
              <a:buFontTx/>
              <a:buNone/>
            </a:pPr>
            <a:r>
              <a:rPr lang="ar-SA" altLang="ar-SA" sz="2400" b="1">
                <a:solidFill>
                  <a:srgbClr val="C00000"/>
                </a:solidFill>
                <a:cs typeface="Arial" pitchFamily="34" charset="0"/>
              </a:rPr>
              <a:t>الطالب /منصور مسفر العلياني</a:t>
            </a:r>
          </a:p>
          <a:p>
            <a:pPr eaLnBrk="1" hangingPunct="1">
              <a:buFontTx/>
              <a:buNone/>
            </a:pPr>
            <a:r>
              <a:rPr lang="ar-SA" altLang="ar-SA" sz="2400" b="1">
                <a:solidFill>
                  <a:srgbClr val="C00000"/>
                </a:solidFill>
                <a:cs typeface="Arial" pitchFamily="34" charset="0"/>
              </a:rPr>
              <a:t>الرقم الجامعي434910650</a:t>
            </a:r>
          </a:p>
          <a:p>
            <a:pPr eaLnBrk="1" hangingPunct="1">
              <a:buFontTx/>
              <a:buNone/>
            </a:pPr>
            <a:r>
              <a:rPr lang="ar-SA" altLang="ar-SA" sz="2400" b="1">
                <a:solidFill>
                  <a:srgbClr val="C00000"/>
                </a:solidFill>
                <a:cs typeface="Arial" pitchFamily="34" charset="0"/>
              </a:rPr>
              <a:t>إشراف الدكتور </a:t>
            </a:r>
          </a:p>
          <a:p>
            <a:pPr eaLnBrk="1" hangingPunct="1">
              <a:buFontTx/>
              <a:buNone/>
            </a:pPr>
            <a:r>
              <a:rPr lang="ar-SA" altLang="ar-SA" sz="2400" b="1">
                <a:solidFill>
                  <a:srgbClr val="C00000"/>
                </a:solidFill>
                <a:cs typeface="Arial" pitchFamily="34" charset="0"/>
              </a:rPr>
              <a:t>راشد الجساس</a:t>
            </a:r>
          </a:p>
          <a:p>
            <a:pPr eaLnBrk="1" hangingPunct="1">
              <a:buFontTx/>
              <a:buNone/>
            </a:pPr>
            <a:r>
              <a:rPr lang="ar-SA" altLang="ar-SA" sz="2400" b="1">
                <a:solidFill>
                  <a:srgbClr val="C00000"/>
                </a:solidFill>
                <a:cs typeface="Arial" pitchFamily="34" charset="0"/>
              </a:rPr>
              <a:t>العام 1435-1436</a:t>
            </a:r>
            <a:r>
              <a:rPr lang="ar-SA" altLang="ar-SA" sz="2400">
                <a:solidFill>
                  <a:srgbClr val="C00000"/>
                </a:solidFill>
                <a:cs typeface="Arial" pitchFamily="34" charset="0"/>
              </a:rPr>
              <a:t>هـ</a:t>
            </a: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4"/>
          <p:cNvSpPr>
            <a:spLocks noGrp="1"/>
          </p:cNvSpPr>
          <p:nvPr>
            <p:ph type="sldNum" sz="quarter" idx="12"/>
          </p:nvPr>
        </p:nvSpPr>
        <p:spPr/>
        <p:txBody>
          <a:bodyPr/>
          <a:lstStyle/>
          <a:p>
            <a:pPr>
              <a:defRPr/>
            </a:pPr>
            <a:fld id="{AF19DF73-DD43-4563-ABEB-C83A8FA9361D}" type="slidenum">
              <a:rPr lang="ar-JO"/>
              <a:pPr>
                <a:defRPr/>
              </a:pPr>
              <a:t>10</a:t>
            </a:fld>
            <a:endParaRPr lang="en-US"/>
          </a:p>
        </p:txBody>
      </p:sp>
      <p:graphicFrame>
        <p:nvGraphicFramePr>
          <p:cNvPr id="2" name="رسم تخطيطي 1"/>
          <p:cNvGraphicFramePr/>
          <p:nvPr/>
        </p:nvGraphicFramePr>
        <p:xfrm>
          <a:off x="-76200" y="2362200"/>
          <a:ext cx="533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319" name="Rectangle 55"/>
          <p:cNvSpPr>
            <a:spLocks noChangeArrowheads="1"/>
          </p:cNvSpPr>
          <p:nvPr/>
        </p:nvSpPr>
        <p:spPr bwMode="auto">
          <a:xfrm rot="10800000" flipV="1">
            <a:off x="762000" y="1960563"/>
            <a:ext cx="85344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nchor="ct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buFont typeface="Wingdings" pitchFamily="2" charset="2"/>
              <a:buNone/>
            </a:pPr>
            <a:r>
              <a:rPr lang="ar-SA" altLang="ar-SA" sz="4000" b="1">
                <a:latin typeface="Times New Roman" pitchFamily="18" charset="0"/>
              </a:rPr>
              <a:t>عرفها الزهراني(2010, 9) بأنها" مجموعة العمليات السلوكية التدريسية التي يظهرها المعلم في نشاطه التعليمي داخل وخارج حجرة الدراسة لتحقيق أهداف المادة التي يقوم بتدريسها".</a:t>
            </a:r>
            <a:endParaRPr lang="en-US" altLang="ar-SA" sz="4000" b="1">
              <a:latin typeface="Times New Roman" pitchFamily="18" charset="0"/>
            </a:endParaRPr>
          </a:p>
          <a:p>
            <a:pPr eaLnBrk="1" hangingPunct="1">
              <a:buFontTx/>
              <a:buNone/>
            </a:pPr>
            <a:r>
              <a:rPr lang="ar-SA" altLang="ar-SA" sz="5400"/>
              <a:t>.</a:t>
            </a:r>
            <a:r>
              <a:rPr lang="ar-JO" altLang="ar-SA" sz="5400"/>
              <a:t> </a:t>
            </a:r>
          </a:p>
        </p:txBody>
      </p:sp>
      <p:sp>
        <p:nvSpPr>
          <p:cNvPr id="11320" name="Rectangle 56"/>
          <p:cNvSpPr>
            <a:spLocks noGrp="1" noChangeArrowheads="1"/>
          </p:cNvSpPr>
          <p:nvPr>
            <p:ph type="title" idx="4294967295"/>
          </p:nvPr>
        </p:nvSpPr>
        <p:spPr>
          <a:xfrm>
            <a:off x="228600" y="457200"/>
            <a:ext cx="8610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38200" indent="-838200" eaLnBrk="1" hangingPunct="1"/>
            <a:r>
              <a:rPr lang="ar-SA" altLang="ar-SA" sz="3600" b="1" smtClean="0">
                <a:solidFill>
                  <a:srgbClr val="FF0000"/>
                </a:solidFill>
                <a:effectLst/>
                <a:cs typeface="PT Bold Heading" pitchFamily="2" charset="-78"/>
              </a:rPr>
              <a:t>المطلب الثاني </a:t>
            </a:r>
            <a:br>
              <a:rPr lang="ar-SA" altLang="ar-SA" sz="3600" b="1" smtClean="0">
                <a:solidFill>
                  <a:srgbClr val="FF0000"/>
                </a:solidFill>
                <a:effectLst/>
                <a:cs typeface="PT Bold Heading" pitchFamily="2" charset="-78"/>
              </a:rPr>
            </a:br>
            <a:r>
              <a:rPr lang="ar-SA" altLang="ar-SA" sz="3600" b="1" smtClean="0">
                <a:solidFill>
                  <a:srgbClr val="FF0000"/>
                </a:solidFill>
                <a:effectLst/>
                <a:cs typeface="PT Bold Heading" pitchFamily="2" charset="-78"/>
              </a:rPr>
              <a:t> مهارات التدريس الفعال في التربية البدنية </a:t>
            </a:r>
            <a:endParaRPr lang="en-US" altLang="ar-SA" sz="3600" b="1" smtClean="0">
              <a:solidFill>
                <a:srgbClr val="FF0000"/>
              </a:solidFill>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20"/>
                                        </p:tgtEl>
                                        <p:attrNameLst>
                                          <p:attrName>style.visibility</p:attrName>
                                        </p:attrNameLst>
                                      </p:cBhvr>
                                      <p:to>
                                        <p:strVal val="visible"/>
                                      </p:to>
                                    </p:set>
                                    <p:anim calcmode="lin" valueType="num">
                                      <p:cBhvr additive="base">
                                        <p:cTn id="7" dur="3000" fill="hold"/>
                                        <p:tgtEl>
                                          <p:spTgt spid="11320"/>
                                        </p:tgtEl>
                                        <p:attrNameLst>
                                          <p:attrName>ppt_x</p:attrName>
                                        </p:attrNameLst>
                                      </p:cBhvr>
                                      <p:tavLst>
                                        <p:tav tm="0">
                                          <p:val>
                                            <p:strVal val="#ppt_x"/>
                                          </p:val>
                                        </p:tav>
                                        <p:tav tm="100000">
                                          <p:val>
                                            <p:strVal val="#ppt_x"/>
                                          </p:val>
                                        </p:tav>
                                      </p:tavLst>
                                    </p:anim>
                                    <p:anim calcmode="lin" valueType="num">
                                      <p:cBhvr additive="base">
                                        <p:cTn id="8" dur="3000" fill="hold"/>
                                        <p:tgtEl>
                                          <p:spTgt spid="113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319"/>
                                        </p:tgtEl>
                                        <p:attrNameLst>
                                          <p:attrName>style.visibility</p:attrName>
                                        </p:attrNameLst>
                                      </p:cBhvr>
                                      <p:to>
                                        <p:strVal val="visible"/>
                                      </p:to>
                                    </p:set>
                                    <p:anim calcmode="lin" valueType="num">
                                      <p:cBhvr additive="base">
                                        <p:cTn id="13" dur="3000" fill="hold"/>
                                        <p:tgtEl>
                                          <p:spTgt spid="11319"/>
                                        </p:tgtEl>
                                        <p:attrNameLst>
                                          <p:attrName>ppt_x</p:attrName>
                                        </p:attrNameLst>
                                      </p:cBhvr>
                                      <p:tavLst>
                                        <p:tav tm="0">
                                          <p:val>
                                            <p:strVal val="#ppt_x"/>
                                          </p:val>
                                        </p:tav>
                                        <p:tav tm="100000">
                                          <p:val>
                                            <p:strVal val="#ppt_x"/>
                                          </p:val>
                                        </p:tav>
                                      </p:tavLst>
                                    </p:anim>
                                    <p:anim calcmode="lin" valueType="num">
                                      <p:cBhvr additive="base">
                                        <p:cTn id="14" dur="3000" fill="hold"/>
                                        <p:tgtEl>
                                          <p:spTgt spid="1131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amond(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1319" grpId="0"/>
      <p:bldP spid="113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لمحتوى 1"/>
          <p:cNvSpPr>
            <a:spLocks noGrp="1"/>
          </p:cNvSpPr>
          <p:nvPr>
            <p:ph/>
          </p:nvPr>
        </p:nvSpPr>
        <p:spPr>
          <a:xfrm flipV="1">
            <a:off x="685800" y="6096000"/>
            <a:ext cx="7772400" cy="46038"/>
          </a:xfrm>
        </p:spPr>
        <p:txBody>
          <a:bodyPr/>
          <a:lstStyle/>
          <a:p>
            <a:pPr marL="0" indent="0">
              <a:buFont typeface="Wingdings" pitchFamily="2" charset="2"/>
              <a:buNone/>
            </a:pPr>
            <a:endParaRPr lang="ar-SA" altLang="ar-SA" smtClean="0"/>
          </a:p>
        </p:txBody>
      </p:sp>
      <p:sp>
        <p:nvSpPr>
          <p:cNvPr id="3" name="عنصر نائب للتذييل 2"/>
          <p:cNvSpPr>
            <a:spLocks noGrp="1"/>
          </p:cNvSpPr>
          <p:nvPr>
            <p:ph type="ftr" sz="quarter" idx="11"/>
          </p:nvPr>
        </p:nvSpPr>
        <p:spPr/>
        <p:txBody>
          <a:bodyPr/>
          <a:lstStyle/>
          <a:p>
            <a:pPr>
              <a:defRPr/>
            </a:pPr>
            <a:endParaRPr lang="en-US" dirty="0"/>
          </a:p>
        </p:txBody>
      </p:sp>
      <p:sp>
        <p:nvSpPr>
          <p:cNvPr id="4" name="عنصر نائب لرقم الشريحة 3"/>
          <p:cNvSpPr>
            <a:spLocks noGrp="1"/>
          </p:cNvSpPr>
          <p:nvPr>
            <p:ph type="sldNum" sz="quarter" idx="12"/>
          </p:nvPr>
        </p:nvSpPr>
        <p:spPr/>
        <p:txBody>
          <a:bodyPr/>
          <a:lstStyle/>
          <a:p>
            <a:pPr>
              <a:defRPr/>
            </a:pPr>
            <a:fld id="{EB5F2FBA-499C-4F11-9FAC-5ABAA2AAB7BB}" type="slidenum">
              <a:rPr lang="ar-JO" smtClean="0"/>
              <a:pPr>
                <a:defRPr/>
              </a:pPr>
              <a:t>11</a:t>
            </a:fld>
            <a:endParaRPr lang="en-US"/>
          </a:p>
        </p:txBody>
      </p:sp>
      <p:grpSp>
        <p:nvGrpSpPr>
          <p:cNvPr id="25605" name="مجموعة 4"/>
          <p:cNvGrpSpPr>
            <a:grpSpLocks/>
          </p:cNvGrpSpPr>
          <p:nvPr/>
        </p:nvGrpSpPr>
        <p:grpSpPr bwMode="auto">
          <a:xfrm>
            <a:off x="1724025" y="2822575"/>
            <a:ext cx="2405063" cy="1354138"/>
            <a:chOff x="1371593" y="1600214"/>
            <a:chExt cx="2405965" cy="1354184"/>
          </a:xfrm>
        </p:grpSpPr>
        <p:sp>
          <p:nvSpPr>
            <p:cNvPr id="6" name="شكل بيضاوي 5"/>
            <p:cNvSpPr/>
            <p:nvPr/>
          </p:nvSpPr>
          <p:spPr>
            <a:xfrm>
              <a:off x="1371593" y="1600214"/>
              <a:ext cx="2405965" cy="135418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شكل بيضاوي 4"/>
            <p:cNvSpPr/>
            <p:nvPr/>
          </p:nvSpPr>
          <p:spPr>
            <a:xfrm>
              <a:off x="1724150" y="1798659"/>
              <a:ext cx="1700851" cy="957295"/>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rtl="0" eaLnBrk="1" hangingPunct="1">
                <a:buFontTx/>
                <a:buNone/>
                <a:defRPr/>
              </a:pPr>
              <a:r>
                <a:rPr lang="ar-SA" altLang="ar-SA" sz="2400" b="1" dirty="0">
                  <a:solidFill>
                    <a:srgbClr val="FF0000"/>
                  </a:solidFill>
                  <a:effectLst>
                    <a:outerShdw blurRad="38100" dist="38100" dir="2700000" algn="tl">
                      <a:srgbClr val="000000"/>
                    </a:outerShdw>
                  </a:effectLst>
                </a:rPr>
                <a:t>مهارات التدريس الفعال في التربية </a:t>
              </a:r>
              <a:r>
                <a:rPr lang="ar-SA" altLang="ar-SA" sz="2000" b="1" dirty="0">
                  <a:solidFill>
                    <a:srgbClr val="FF0000"/>
                  </a:solidFill>
                  <a:effectLst>
                    <a:outerShdw blurRad="38100" dist="38100" dir="2700000" algn="tl">
                      <a:srgbClr val="000000"/>
                    </a:outerShdw>
                  </a:effectLst>
                </a:rPr>
                <a:t>البدنية</a:t>
              </a:r>
              <a:endParaRPr lang="en-US" altLang="ar-SA" sz="2000" b="1" dirty="0">
                <a:solidFill>
                  <a:srgbClr val="FF0000"/>
                </a:solidFill>
                <a:effectLst>
                  <a:outerShdw blurRad="38100" dist="38100" dir="2700000" algn="tl">
                    <a:srgbClr val="000000"/>
                  </a:outerShdw>
                </a:effectLst>
              </a:endParaRPr>
            </a:p>
          </p:txBody>
        </p:sp>
      </p:grpSp>
      <p:grpSp>
        <p:nvGrpSpPr>
          <p:cNvPr id="25606" name="مجموعة 7"/>
          <p:cNvGrpSpPr>
            <a:grpSpLocks/>
          </p:cNvGrpSpPr>
          <p:nvPr/>
        </p:nvGrpSpPr>
        <p:grpSpPr bwMode="auto">
          <a:xfrm>
            <a:off x="2027238" y="1017588"/>
            <a:ext cx="1708150" cy="1628775"/>
            <a:chOff x="2209804" y="152398"/>
            <a:chExt cx="1708831" cy="1354184"/>
          </a:xfrm>
        </p:grpSpPr>
        <p:sp>
          <p:nvSpPr>
            <p:cNvPr id="9" name="شكل بيضاوي 8"/>
            <p:cNvSpPr/>
            <p:nvPr/>
          </p:nvSpPr>
          <p:spPr>
            <a:xfrm>
              <a:off x="2209804" y="152398"/>
              <a:ext cx="1708831" cy="1354184"/>
            </a:xfrm>
            <a:prstGeom prst="ellipse">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شكل بيضاوي 4"/>
            <p:cNvSpPr/>
            <p:nvPr/>
          </p:nvSpPr>
          <p:spPr>
            <a:xfrm>
              <a:off x="2460729" y="350378"/>
              <a:ext cx="1206981" cy="958224"/>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rtl="0" eaLnBrk="1" hangingPunct="1">
                <a:buFontTx/>
                <a:buNone/>
                <a:defRPr/>
              </a:pPr>
              <a:r>
                <a:rPr lang="ar-SA" altLang="ar-SA" sz="2000" b="1" dirty="0">
                  <a:solidFill>
                    <a:schemeClr val="bg2"/>
                  </a:solidFill>
                </a:rPr>
                <a:t>أولاً: مهارات التخطيط</a:t>
              </a:r>
              <a:endParaRPr lang="en-US" altLang="ar-SA" sz="2000" b="1" dirty="0">
                <a:solidFill>
                  <a:schemeClr val="bg2"/>
                </a:solidFill>
              </a:endParaRPr>
            </a:p>
          </p:txBody>
        </p:sp>
      </p:grpSp>
      <p:grpSp>
        <p:nvGrpSpPr>
          <p:cNvPr id="25607" name="مجموعة 10"/>
          <p:cNvGrpSpPr>
            <a:grpSpLocks/>
          </p:cNvGrpSpPr>
          <p:nvPr/>
        </p:nvGrpSpPr>
        <p:grpSpPr bwMode="auto">
          <a:xfrm>
            <a:off x="4211638" y="2635250"/>
            <a:ext cx="1427162" cy="1647825"/>
            <a:chOff x="3809994" y="1371598"/>
            <a:chExt cx="1426456" cy="1647283"/>
          </a:xfrm>
        </p:grpSpPr>
        <p:sp>
          <p:nvSpPr>
            <p:cNvPr id="12" name="شكل بيضاوي 11"/>
            <p:cNvSpPr/>
            <p:nvPr/>
          </p:nvSpPr>
          <p:spPr>
            <a:xfrm>
              <a:off x="3809994" y="1371598"/>
              <a:ext cx="1426456" cy="1647283"/>
            </a:xfrm>
            <a:prstGeom prst="ellipse">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شكل بيضاوي 4"/>
            <p:cNvSpPr/>
            <p:nvPr/>
          </p:nvSpPr>
          <p:spPr>
            <a:xfrm>
              <a:off x="4019440" y="1612819"/>
              <a:ext cx="1007563" cy="1164842"/>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rtl="0" eaLnBrk="1" hangingPunct="1">
                <a:buFontTx/>
                <a:buNone/>
                <a:defRPr/>
              </a:pPr>
              <a:r>
                <a:rPr lang="ar-SA" altLang="ar-SA" sz="2000" b="1" dirty="0">
                  <a:solidFill>
                    <a:schemeClr val="bg2"/>
                  </a:solidFill>
                </a:rPr>
                <a:t>ثانياً: مهارات تنفيذ الدرس</a:t>
              </a:r>
              <a:endParaRPr lang="en-US" altLang="ar-SA" sz="2000" b="1" dirty="0">
                <a:solidFill>
                  <a:schemeClr val="bg2"/>
                </a:solidFill>
              </a:endParaRPr>
            </a:p>
          </p:txBody>
        </p:sp>
      </p:grpSp>
      <p:grpSp>
        <p:nvGrpSpPr>
          <p:cNvPr id="25608" name="مجموعة 13"/>
          <p:cNvGrpSpPr>
            <a:grpSpLocks/>
          </p:cNvGrpSpPr>
          <p:nvPr/>
        </p:nvGrpSpPr>
        <p:grpSpPr bwMode="auto">
          <a:xfrm>
            <a:off x="152400" y="2605088"/>
            <a:ext cx="1525588" cy="1708150"/>
            <a:chOff x="228598" y="0"/>
            <a:chExt cx="1525231" cy="1708181"/>
          </a:xfrm>
        </p:grpSpPr>
        <p:sp>
          <p:nvSpPr>
            <p:cNvPr id="15" name="شكل بيضاوي 14"/>
            <p:cNvSpPr/>
            <p:nvPr/>
          </p:nvSpPr>
          <p:spPr>
            <a:xfrm>
              <a:off x="228598" y="0"/>
              <a:ext cx="1525231" cy="1708181"/>
            </a:xfrm>
            <a:prstGeom prst="ellipse">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شكل بيضاوي 4"/>
            <p:cNvSpPr/>
            <p:nvPr/>
          </p:nvSpPr>
          <p:spPr>
            <a:xfrm>
              <a:off x="452384" y="250830"/>
              <a:ext cx="1077660" cy="1206522"/>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rtl="0" eaLnBrk="1" hangingPunct="1">
                <a:buFontTx/>
                <a:buNone/>
                <a:defRPr/>
              </a:pPr>
              <a:r>
                <a:rPr lang="ar-SA" altLang="ar-SA" sz="2800" b="1" dirty="0">
                  <a:solidFill>
                    <a:schemeClr val="bg2"/>
                  </a:solidFill>
                </a:rPr>
                <a:t>ثالثاً: مهارات التقويم </a:t>
              </a:r>
              <a:endParaRPr lang="ar-JO" altLang="ar-SA" sz="2800" b="1" dirty="0">
                <a:solidFill>
                  <a:schemeClr val="bg2"/>
                </a:solidFill>
              </a:endParaRPr>
            </a:p>
            <a:p>
              <a:pPr algn="ctr" rtl="0" eaLnBrk="1" hangingPunct="1">
                <a:buFontTx/>
                <a:buNone/>
                <a:defRPr/>
              </a:pPr>
              <a:endParaRPr lang="en-US" altLang="ar-SA" sz="2800" b="1" dirty="0">
                <a:solidFill>
                  <a:schemeClr val="bg2"/>
                </a:solidFill>
              </a:endParaRPr>
            </a:p>
          </p:txBody>
        </p:sp>
      </p:grpSp>
      <p:grpSp>
        <p:nvGrpSpPr>
          <p:cNvPr id="25609" name="مجموعة 16"/>
          <p:cNvGrpSpPr>
            <a:grpSpLocks/>
          </p:cNvGrpSpPr>
          <p:nvPr/>
        </p:nvGrpSpPr>
        <p:grpSpPr bwMode="auto">
          <a:xfrm>
            <a:off x="6248400" y="3657600"/>
            <a:ext cx="2590800" cy="1131888"/>
            <a:chOff x="3657596" y="3733794"/>
            <a:chExt cx="1643667" cy="323853"/>
          </a:xfrm>
        </p:grpSpPr>
        <p:sp>
          <p:nvSpPr>
            <p:cNvPr id="18" name="شكل بيضاوي 17"/>
            <p:cNvSpPr/>
            <p:nvPr/>
          </p:nvSpPr>
          <p:spPr>
            <a:xfrm>
              <a:off x="3657596" y="3733794"/>
              <a:ext cx="1643667" cy="323853"/>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شكل بيضاوي 4"/>
            <p:cNvSpPr/>
            <p:nvPr/>
          </p:nvSpPr>
          <p:spPr>
            <a:xfrm>
              <a:off x="3898305" y="3733794"/>
              <a:ext cx="1162250" cy="276615"/>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rtl="0" eaLnBrk="1" hangingPunct="1">
                <a:buFontTx/>
                <a:buNone/>
                <a:defRPr/>
              </a:pPr>
              <a:r>
                <a:rPr lang="ar-SA" altLang="ar-SA" sz="2800" b="1" dirty="0">
                  <a:solidFill>
                    <a:schemeClr val="bg2"/>
                  </a:solidFill>
                </a:rPr>
                <a:t>التعزيز </a:t>
              </a:r>
              <a:endParaRPr lang="en-US" altLang="ar-SA" sz="2800" b="1" dirty="0">
                <a:solidFill>
                  <a:schemeClr val="bg2"/>
                </a:solidFill>
              </a:endParaRPr>
            </a:p>
          </p:txBody>
        </p:sp>
      </p:grpSp>
      <p:grpSp>
        <p:nvGrpSpPr>
          <p:cNvPr id="25610" name="مجموعة 19"/>
          <p:cNvGrpSpPr>
            <a:grpSpLocks/>
          </p:cNvGrpSpPr>
          <p:nvPr/>
        </p:nvGrpSpPr>
        <p:grpSpPr bwMode="auto">
          <a:xfrm>
            <a:off x="6400800" y="4953000"/>
            <a:ext cx="2438400" cy="1198563"/>
            <a:chOff x="1905002" y="3880086"/>
            <a:chExt cx="1576121" cy="464634"/>
          </a:xfrm>
        </p:grpSpPr>
        <p:sp>
          <p:nvSpPr>
            <p:cNvPr id="21" name="شكل بيضاوي 20"/>
            <p:cNvSpPr/>
            <p:nvPr/>
          </p:nvSpPr>
          <p:spPr>
            <a:xfrm>
              <a:off x="1905002" y="3880086"/>
              <a:ext cx="1576121" cy="464634"/>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شكل بيضاوي 4"/>
            <p:cNvSpPr/>
            <p:nvPr/>
          </p:nvSpPr>
          <p:spPr>
            <a:xfrm>
              <a:off x="2135879" y="3948397"/>
              <a:ext cx="1114367" cy="328013"/>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rtl="0" eaLnBrk="1" hangingPunct="1">
                <a:buFontTx/>
                <a:buNone/>
                <a:defRPr/>
              </a:pPr>
              <a:r>
                <a:rPr lang="ar-SA" altLang="ar-SA" sz="2800" b="1" dirty="0">
                  <a:solidFill>
                    <a:schemeClr val="bg2"/>
                  </a:solidFill>
                </a:rPr>
                <a:t>التهيئة </a:t>
              </a:r>
              <a:endParaRPr lang="en-US" altLang="ar-SA" sz="1600" b="1" dirty="0">
                <a:solidFill>
                  <a:schemeClr val="bg2"/>
                </a:solidFill>
              </a:endParaRPr>
            </a:p>
          </p:txBody>
        </p:sp>
      </p:grpSp>
      <p:grpSp>
        <p:nvGrpSpPr>
          <p:cNvPr id="25611" name="مجموعة 22"/>
          <p:cNvGrpSpPr>
            <a:grpSpLocks/>
          </p:cNvGrpSpPr>
          <p:nvPr/>
        </p:nvGrpSpPr>
        <p:grpSpPr bwMode="auto">
          <a:xfrm>
            <a:off x="6096000" y="827088"/>
            <a:ext cx="2497138" cy="1279525"/>
            <a:chOff x="457204" y="4562468"/>
            <a:chExt cx="2421091" cy="434489"/>
          </a:xfrm>
        </p:grpSpPr>
        <p:sp>
          <p:nvSpPr>
            <p:cNvPr id="24" name="شكل بيضاوي 23"/>
            <p:cNvSpPr/>
            <p:nvPr/>
          </p:nvSpPr>
          <p:spPr>
            <a:xfrm>
              <a:off x="457204" y="4562468"/>
              <a:ext cx="2421091" cy="434489"/>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شكل بيضاوي 4"/>
            <p:cNvSpPr/>
            <p:nvPr/>
          </p:nvSpPr>
          <p:spPr>
            <a:xfrm>
              <a:off x="811210" y="4626078"/>
              <a:ext cx="1713080" cy="307269"/>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rtl="0" eaLnBrk="1" hangingPunct="1">
                <a:buFontTx/>
                <a:buNone/>
                <a:defRPr/>
              </a:pPr>
              <a:r>
                <a:rPr lang="ar-SA" altLang="ar-SA" sz="2400" b="1" dirty="0">
                  <a:solidFill>
                    <a:schemeClr val="bg2"/>
                  </a:solidFill>
                </a:rPr>
                <a:t>تنويع المثيرات</a:t>
              </a:r>
              <a:endParaRPr lang="en-US" altLang="ar-SA" sz="2400" b="1" dirty="0">
                <a:solidFill>
                  <a:schemeClr val="bg2"/>
                </a:solidFill>
              </a:endParaRPr>
            </a:p>
          </p:txBody>
        </p:sp>
      </p:grpSp>
      <p:grpSp>
        <p:nvGrpSpPr>
          <p:cNvPr id="25612" name="مجموعة 25"/>
          <p:cNvGrpSpPr>
            <a:grpSpLocks/>
          </p:cNvGrpSpPr>
          <p:nvPr/>
        </p:nvGrpSpPr>
        <p:grpSpPr bwMode="auto">
          <a:xfrm>
            <a:off x="6224588" y="2160588"/>
            <a:ext cx="2387600" cy="1293812"/>
            <a:chOff x="533392" y="3153707"/>
            <a:chExt cx="1641203" cy="621710"/>
          </a:xfrm>
        </p:grpSpPr>
        <p:sp>
          <p:nvSpPr>
            <p:cNvPr id="27" name="شكل بيضاوي 26"/>
            <p:cNvSpPr/>
            <p:nvPr/>
          </p:nvSpPr>
          <p:spPr>
            <a:xfrm>
              <a:off x="533392" y="3200240"/>
              <a:ext cx="1641203" cy="575177"/>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شكل بيضاوي 4"/>
            <p:cNvSpPr/>
            <p:nvPr/>
          </p:nvSpPr>
          <p:spPr>
            <a:xfrm>
              <a:off x="773462" y="3153707"/>
              <a:ext cx="1161064" cy="537798"/>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rtl="0" eaLnBrk="1" hangingPunct="1">
                <a:buFontTx/>
                <a:buNone/>
                <a:defRPr/>
              </a:pPr>
              <a:r>
                <a:rPr lang="ar-SA" altLang="ar-SA" sz="2400" b="1" dirty="0">
                  <a:solidFill>
                    <a:schemeClr val="bg2"/>
                  </a:solidFill>
                </a:rPr>
                <a:t>استخدام الوسائل التعليمية</a:t>
              </a:r>
              <a:endParaRPr lang="en-US" altLang="ar-SA" sz="2400" b="1" dirty="0">
                <a:solidFill>
                  <a:schemeClr val="bg2"/>
                </a:solidFill>
              </a:endParaRPr>
            </a:p>
          </p:txBody>
        </p:sp>
      </p:grpSp>
      <p:cxnSp>
        <p:nvCxnSpPr>
          <p:cNvPr id="25613" name="رابط كسهم مستقيم 29"/>
          <p:cNvCxnSpPr>
            <a:cxnSpLocks noChangeShapeType="1"/>
          </p:cNvCxnSpPr>
          <p:nvPr/>
        </p:nvCxnSpPr>
        <p:spPr bwMode="auto">
          <a:xfrm>
            <a:off x="5942013" y="2676525"/>
            <a:ext cx="914400" cy="46672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5614" name="رابط كسهم مستقيم 33"/>
          <p:cNvCxnSpPr>
            <a:cxnSpLocks noChangeShapeType="1"/>
          </p:cNvCxnSpPr>
          <p:nvPr/>
        </p:nvCxnSpPr>
        <p:spPr bwMode="auto">
          <a:xfrm flipV="1">
            <a:off x="6324600" y="4521200"/>
            <a:ext cx="1295400" cy="50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25615" name="سهم للأسفل 36"/>
          <p:cNvSpPr>
            <a:spLocks noChangeArrowheads="1"/>
          </p:cNvSpPr>
          <p:nvPr/>
        </p:nvSpPr>
        <p:spPr bwMode="auto">
          <a:xfrm>
            <a:off x="6137275" y="2228850"/>
            <a:ext cx="484188" cy="977900"/>
          </a:xfrm>
          <a:prstGeom prst="downArrow">
            <a:avLst>
              <a:gd name="adj1" fmla="val 50000"/>
              <a:gd name="adj2" fmla="val 5002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sp>
        <p:nvSpPr>
          <p:cNvPr id="25616" name="سهم لأعلى 37"/>
          <p:cNvSpPr>
            <a:spLocks noChangeArrowheads="1"/>
          </p:cNvSpPr>
          <p:nvPr/>
        </p:nvSpPr>
        <p:spPr bwMode="auto">
          <a:xfrm>
            <a:off x="5942013" y="2676525"/>
            <a:ext cx="815975" cy="342900"/>
          </a:xfrm>
          <a:prstGeom prst="upArrow">
            <a:avLst>
              <a:gd name="adj1" fmla="val 50000"/>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sp>
        <p:nvSpPr>
          <p:cNvPr id="25617" name="سهم لأعلى 38"/>
          <p:cNvSpPr>
            <a:spLocks noChangeArrowheads="1"/>
          </p:cNvSpPr>
          <p:nvPr/>
        </p:nvSpPr>
        <p:spPr bwMode="auto">
          <a:xfrm>
            <a:off x="6248400" y="2117725"/>
            <a:ext cx="390525" cy="1119188"/>
          </a:xfrm>
          <a:prstGeom prst="upArrow">
            <a:avLst>
              <a:gd name="adj1" fmla="val 50000"/>
              <a:gd name="adj2" fmla="val 5007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cxnSp>
        <p:nvCxnSpPr>
          <p:cNvPr id="25618" name="رابط كسهم مستقيم 40"/>
          <p:cNvCxnSpPr>
            <a:cxnSpLocks noChangeShapeType="1"/>
          </p:cNvCxnSpPr>
          <p:nvPr/>
        </p:nvCxnSpPr>
        <p:spPr bwMode="auto">
          <a:xfrm>
            <a:off x="5638800" y="175260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type="arrow" w="med" len="med"/>
                <a:tailEnd type="arrow" w="med" len="med"/>
              </a14:hiddenLine>
            </a:ext>
          </a:extLst>
        </p:spPr>
      </p:cxnSp>
      <p:cxnSp>
        <p:nvCxnSpPr>
          <p:cNvPr id="25619" name="رابط كسهم مستقيم 42"/>
          <p:cNvCxnSpPr>
            <a:cxnSpLocks noChangeShapeType="1"/>
          </p:cNvCxnSpPr>
          <p:nvPr/>
        </p:nvCxnSpPr>
        <p:spPr bwMode="auto">
          <a:xfrm>
            <a:off x="5029200" y="381000"/>
            <a:ext cx="1827213"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type="arrow" w="med" len="med"/>
                <a:tailEnd type="arrow" w="med" len="med"/>
              </a14:hiddenLine>
            </a:ext>
          </a:extLst>
        </p:spPr>
      </p:cxnSp>
      <p:sp>
        <p:nvSpPr>
          <p:cNvPr id="25620" name="سهم لأعلى 44"/>
          <p:cNvSpPr>
            <a:spLocks noChangeArrowheads="1"/>
          </p:cNvSpPr>
          <p:nvPr/>
        </p:nvSpPr>
        <p:spPr bwMode="auto">
          <a:xfrm>
            <a:off x="7418388" y="381000"/>
            <a:ext cx="484187" cy="977900"/>
          </a:xfrm>
          <a:prstGeom prst="upArrow">
            <a:avLst>
              <a:gd name="adj1" fmla="val 50000"/>
              <a:gd name="adj2" fmla="val 5002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sp>
        <p:nvSpPr>
          <p:cNvPr id="25621" name="سهم للأسفل 45"/>
          <p:cNvSpPr>
            <a:spLocks noChangeArrowheads="1"/>
          </p:cNvSpPr>
          <p:nvPr/>
        </p:nvSpPr>
        <p:spPr bwMode="auto">
          <a:xfrm rot="-8295055">
            <a:off x="5775325" y="1931988"/>
            <a:ext cx="334963" cy="968375"/>
          </a:xfrm>
          <a:prstGeom prst="downArrow">
            <a:avLst>
              <a:gd name="adj1" fmla="val 50000"/>
              <a:gd name="adj2" fmla="val 49776"/>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sp>
        <p:nvSpPr>
          <p:cNvPr id="25622" name="سهم للأسفل 46"/>
          <p:cNvSpPr>
            <a:spLocks noChangeArrowheads="1"/>
          </p:cNvSpPr>
          <p:nvPr/>
        </p:nvSpPr>
        <p:spPr bwMode="auto">
          <a:xfrm rot="-6981925">
            <a:off x="5829301" y="2933700"/>
            <a:ext cx="398462" cy="814387"/>
          </a:xfrm>
          <a:prstGeom prst="downArrow">
            <a:avLst>
              <a:gd name="adj1" fmla="val 50000"/>
              <a:gd name="adj2" fmla="val 49922"/>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sp>
        <p:nvSpPr>
          <p:cNvPr id="25623" name="سهم للأسفل 48"/>
          <p:cNvSpPr>
            <a:spLocks noChangeArrowheads="1"/>
          </p:cNvSpPr>
          <p:nvPr/>
        </p:nvSpPr>
        <p:spPr bwMode="auto">
          <a:xfrm rot="-3230370">
            <a:off x="5614988" y="4570413"/>
            <a:ext cx="427037" cy="1017587"/>
          </a:xfrm>
          <a:prstGeom prst="downArrow">
            <a:avLst>
              <a:gd name="adj1" fmla="val 50000"/>
              <a:gd name="adj2" fmla="val 49898"/>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sp>
        <p:nvSpPr>
          <p:cNvPr id="25624" name="سهم للأسفل 49"/>
          <p:cNvSpPr>
            <a:spLocks noChangeArrowheads="1"/>
          </p:cNvSpPr>
          <p:nvPr/>
        </p:nvSpPr>
        <p:spPr bwMode="auto">
          <a:xfrm rot="-5121209">
            <a:off x="5723731" y="3740944"/>
            <a:ext cx="333375" cy="814388"/>
          </a:xfrm>
          <a:prstGeom prst="downArrow">
            <a:avLst>
              <a:gd name="adj1" fmla="val 50000"/>
              <a:gd name="adj2" fmla="val 49988"/>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AutoNum type="arabic1Minus"/>
            </a:pPr>
            <a:endParaRPr lang="ar-SA" altLang="ar-SA">
              <a:ea typeface="Times New Roman" pitchFamily="18" charset="0"/>
              <a:cs typeface="Simplified Arabic" pitchFamily="18" charset="-78"/>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3"/>
          <p:cNvSpPr>
            <a:spLocks noGrp="1"/>
          </p:cNvSpPr>
          <p:nvPr>
            <p:ph type="sldNum" sz="quarter" idx="12"/>
          </p:nvPr>
        </p:nvSpPr>
        <p:spPr/>
        <p:txBody>
          <a:bodyPr/>
          <a:lstStyle/>
          <a:p>
            <a:pPr>
              <a:defRPr/>
            </a:pPr>
            <a:fld id="{9D7B7AA5-02EE-4009-BB16-42222341BC90}" type="slidenum">
              <a:rPr lang="ar-JO"/>
              <a:pPr>
                <a:defRPr/>
              </a:pPr>
              <a:t>12</a:t>
            </a:fld>
            <a:endParaRPr lang="en-US"/>
          </a:p>
        </p:txBody>
      </p:sp>
      <p:sp>
        <p:nvSpPr>
          <p:cNvPr id="69636" name="Rectangle 4"/>
          <p:cNvSpPr>
            <a:spLocks noChangeArrowheads="1"/>
          </p:cNvSpPr>
          <p:nvPr/>
        </p:nvSpPr>
        <p:spPr bwMode="auto">
          <a:xfrm>
            <a:off x="304800" y="1600200"/>
            <a:ext cx="83820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57200" indent="-457200" algn="l" rtl="0">
              <a:spcBef>
                <a:spcPct val="20000"/>
              </a:spcBef>
              <a:buClr>
                <a:schemeClr val="accent2"/>
              </a:buClr>
              <a:buSzPct val="80000"/>
              <a:buFont typeface="Wingdings" pitchFamily="2" charset="2"/>
              <a:buChar char="l"/>
              <a:tabLst>
                <a:tab pos="457200" algn="l"/>
                <a:tab pos="930275" algn="l"/>
              </a:tabLst>
              <a:defRPr sz="3200">
                <a:solidFill>
                  <a:schemeClr val="tx1"/>
                </a:solidFill>
                <a:latin typeface="Times New Roman" pitchFamily="18" charset="0"/>
                <a:cs typeface="Times New Roman" pitchFamily="18" charset="0"/>
              </a:defRPr>
            </a:lvl1pPr>
            <a:lvl2pPr marL="742950" indent="-285750" algn="l" rtl="0">
              <a:spcBef>
                <a:spcPct val="20000"/>
              </a:spcBef>
              <a:buClr>
                <a:schemeClr val="tx1"/>
              </a:buClr>
              <a:buSzPct val="90000"/>
              <a:buChar char="–"/>
              <a:tabLst>
                <a:tab pos="457200" algn="l"/>
                <a:tab pos="930275" algn="l"/>
              </a:tabLst>
              <a:defRPr sz="2800">
                <a:solidFill>
                  <a:schemeClr val="tx1"/>
                </a:solidFill>
                <a:latin typeface="Times New Roman" pitchFamily="18" charset="0"/>
                <a:cs typeface="Times New Roman" pitchFamily="18" charset="0"/>
              </a:defRPr>
            </a:lvl2pPr>
            <a:lvl3pPr marL="1143000" indent="-228600" algn="l" rtl="0">
              <a:spcBef>
                <a:spcPct val="20000"/>
              </a:spcBef>
              <a:buClr>
                <a:schemeClr val="accent1"/>
              </a:buClr>
              <a:buSzPct val="60000"/>
              <a:buFont typeface="Wingdings" pitchFamily="2" charset="2"/>
              <a:buChar char="l"/>
              <a:tabLst>
                <a:tab pos="457200" algn="l"/>
                <a:tab pos="930275" algn="l"/>
              </a:tabLst>
              <a:defRPr sz="2400">
                <a:solidFill>
                  <a:schemeClr val="tx1"/>
                </a:solidFill>
                <a:latin typeface="Times New Roman" pitchFamily="18" charset="0"/>
                <a:cs typeface="Times New Roman" pitchFamily="18" charset="0"/>
              </a:defRPr>
            </a:lvl3pPr>
            <a:lvl4pPr marL="1600200" indent="-228600" algn="l" rtl="0">
              <a:spcBef>
                <a:spcPct val="20000"/>
              </a:spcBef>
              <a:buClr>
                <a:schemeClr val="tx1"/>
              </a:buClr>
              <a:buChar char="–"/>
              <a:tabLst>
                <a:tab pos="457200" algn="l"/>
                <a:tab pos="930275" algn="l"/>
              </a:tabLst>
              <a:defRPr sz="2000">
                <a:solidFill>
                  <a:schemeClr val="tx1"/>
                </a:solidFill>
                <a:latin typeface="Times New Roman" pitchFamily="18" charset="0"/>
                <a:cs typeface="Times New Roman" pitchFamily="18" charset="0"/>
              </a:defRPr>
            </a:lvl4pPr>
            <a:lvl5pPr marL="2057400" indent="-228600" algn="l" rtl="0">
              <a:spcBef>
                <a:spcPct val="20000"/>
              </a:spcBef>
              <a:buClr>
                <a:schemeClr val="accent1"/>
              </a:buClr>
              <a:tabLst>
                <a:tab pos="457200" algn="l"/>
                <a:tab pos="930275" algn="l"/>
              </a:tabLst>
              <a:defRPr sz="2000">
                <a:solidFill>
                  <a:schemeClr val="tx1"/>
                </a:solidFill>
                <a:latin typeface="Times New Roman" pitchFamily="18" charset="0"/>
                <a:cs typeface="Times New Roman" pitchFamily="18" charset="0"/>
              </a:defRPr>
            </a:lvl5pPr>
            <a:lvl6pPr marL="2514600" indent="-228600" algn="l" rtl="0" eaLnBrk="0" fontAlgn="base" hangingPunct="0">
              <a:spcBef>
                <a:spcPct val="20000"/>
              </a:spcBef>
              <a:spcAft>
                <a:spcPct val="0"/>
              </a:spcAft>
              <a:buClr>
                <a:schemeClr val="accent1"/>
              </a:buClr>
              <a:buChar char="•"/>
              <a:tabLst>
                <a:tab pos="457200" algn="l"/>
                <a:tab pos="930275" algn="l"/>
              </a:tabLst>
              <a:defRPr sz="2000">
                <a:solidFill>
                  <a:schemeClr val="tx1"/>
                </a:solidFill>
                <a:latin typeface="Times New Roman" pitchFamily="18" charset="0"/>
                <a:cs typeface="Times New Roman" pitchFamily="18" charset="0"/>
              </a:defRPr>
            </a:lvl6pPr>
            <a:lvl7pPr marL="2971800" indent="-228600" algn="l" rtl="0" eaLnBrk="0" fontAlgn="base" hangingPunct="0">
              <a:spcBef>
                <a:spcPct val="20000"/>
              </a:spcBef>
              <a:spcAft>
                <a:spcPct val="0"/>
              </a:spcAft>
              <a:buClr>
                <a:schemeClr val="accent1"/>
              </a:buClr>
              <a:buChar char="•"/>
              <a:tabLst>
                <a:tab pos="457200" algn="l"/>
                <a:tab pos="930275" algn="l"/>
              </a:tabLst>
              <a:defRPr sz="2000">
                <a:solidFill>
                  <a:schemeClr val="tx1"/>
                </a:solidFill>
                <a:latin typeface="Times New Roman" pitchFamily="18" charset="0"/>
                <a:cs typeface="Times New Roman" pitchFamily="18" charset="0"/>
              </a:defRPr>
            </a:lvl7pPr>
            <a:lvl8pPr marL="3429000" indent="-228600" algn="l" rtl="0" eaLnBrk="0" fontAlgn="base" hangingPunct="0">
              <a:spcBef>
                <a:spcPct val="20000"/>
              </a:spcBef>
              <a:spcAft>
                <a:spcPct val="0"/>
              </a:spcAft>
              <a:buClr>
                <a:schemeClr val="accent1"/>
              </a:buClr>
              <a:buChar char="•"/>
              <a:tabLst>
                <a:tab pos="457200" algn="l"/>
                <a:tab pos="930275" algn="l"/>
              </a:tabLst>
              <a:defRPr sz="2000">
                <a:solidFill>
                  <a:schemeClr val="tx1"/>
                </a:solidFill>
                <a:latin typeface="Times New Roman" pitchFamily="18" charset="0"/>
                <a:cs typeface="Times New Roman" pitchFamily="18" charset="0"/>
              </a:defRPr>
            </a:lvl8pPr>
            <a:lvl9pPr marL="3886200" indent="-228600" algn="l" rtl="0" eaLnBrk="0" fontAlgn="base" hangingPunct="0">
              <a:spcBef>
                <a:spcPct val="20000"/>
              </a:spcBef>
              <a:spcAft>
                <a:spcPct val="0"/>
              </a:spcAft>
              <a:buClr>
                <a:schemeClr val="accent1"/>
              </a:buClr>
              <a:buChar char="•"/>
              <a:tabLst>
                <a:tab pos="457200" algn="l"/>
                <a:tab pos="930275" algn="l"/>
              </a:tabLst>
              <a:defRPr sz="2000">
                <a:solidFill>
                  <a:schemeClr val="tx1"/>
                </a:solidFill>
                <a:latin typeface="Times New Roman" pitchFamily="18" charset="0"/>
                <a:cs typeface="Times New Roman" pitchFamily="18" charset="0"/>
              </a:defRPr>
            </a:lvl9pPr>
          </a:lstStyle>
          <a:p>
            <a:pPr marL="0" indent="0" algn="r" rtl="1">
              <a:spcBef>
                <a:spcPct val="0"/>
              </a:spcBef>
              <a:buClrTx/>
              <a:buSzTx/>
              <a:buFont typeface="Wingdings" pitchFamily="2" charset="2"/>
              <a:buNone/>
              <a:defRPr/>
            </a:pPr>
            <a:r>
              <a:rPr lang="ar-EG" sz="4400" b="1" dirty="0" smtClean="0"/>
              <a:t>يعرف زيد الهويدي (2005م ، 87 ) التخطيط للتدريس بأنه : " تصور مسبق لما سيقوم به المعلم من أساليب وأنشطة وإجراءات واستخدام أدوات أو أجهزة أو وسائل تعليمة من أجل تحقيق الأهداف التربوية المرغوبة ".</a:t>
            </a:r>
            <a:endParaRPr lang="en-US" sz="4400" b="1" dirty="0" smtClean="0"/>
          </a:p>
          <a:p>
            <a:pPr algn="r" rtl="1">
              <a:spcBef>
                <a:spcPct val="0"/>
              </a:spcBef>
              <a:buClrTx/>
              <a:buSzTx/>
              <a:buFontTx/>
              <a:buChar char="•"/>
              <a:defRPr/>
            </a:pPr>
            <a:endParaRPr lang="ar-SA" altLang="ar-SA" sz="4400" b="1" dirty="0" smtClean="0">
              <a:latin typeface="Arial" pitchFamily="34" charset="0"/>
            </a:endParaRPr>
          </a:p>
        </p:txBody>
      </p:sp>
      <p:sp>
        <p:nvSpPr>
          <p:cNvPr id="26628" name="Rectangle 5"/>
          <p:cNvSpPr>
            <a:spLocks noChangeArrowheads="1"/>
          </p:cNvSpPr>
          <p:nvPr/>
        </p:nvSpPr>
        <p:spPr bwMode="auto">
          <a:xfrm>
            <a:off x="2254250" y="304800"/>
            <a:ext cx="612775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buFontTx/>
              <a:buNone/>
            </a:pPr>
            <a:endParaRPr lang="ar-SA" altLang="ar-SA" sz="3200" b="1"/>
          </a:p>
        </p:txBody>
      </p:sp>
      <p:sp>
        <p:nvSpPr>
          <p:cNvPr id="69638" name="Rectangle 6"/>
          <p:cNvSpPr>
            <a:spLocks noGrp="1" noChangeArrowheads="1"/>
          </p:cNvSpPr>
          <p:nvPr>
            <p:ph type="title" idx="4294967295"/>
          </p:nvPr>
        </p:nvSpPr>
        <p:spPr>
          <a:xfrm>
            <a:off x="609600" y="3048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altLang="ar-SA" sz="4000" b="1" smtClean="0">
                <a:solidFill>
                  <a:srgbClr val="FF0000"/>
                </a:solidFill>
                <a:effectLst/>
                <a:cs typeface="PT Bold Heading" pitchFamily="2" charset="-78"/>
              </a:rPr>
              <a:t>أولاً: مهارات التخطيط للدرس</a:t>
            </a:r>
            <a:endParaRPr lang="en-US" altLang="ar-SA" sz="4000" b="1" smtClean="0">
              <a:solidFill>
                <a:srgbClr val="FF0000"/>
              </a:solidFill>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8"/>
                                        </p:tgtEl>
                                        <p:attrNameLst>
                                          <p:attrName>style.visibility</p:attrName>
                                        </p:attrNameLst>
                                      </p:cBhvr>
                                      <p:to>
                                        <p:strVal val="visible"/>
                                      </p:to>
                                    </p:set>
                                    <p:anim calcmode="lin" valueType="num">
                                      <p:cBhvr additive="base">
                                        <p:cTn id="7" dur="3000" fill="hold"/>
                                        <p:tgtEl>
                                          <p:spTgt spid="69638"/>
                                        </p:tgtEl>
                                        <p:attrNameLst>
                                          <p:attrName>ppt_x</p:attrName>
                                        </p:attrNameLst>
                                      </p:cBhvr>
                                      <p:tavLst>
                                        <p:tav tm="0">
                                          <p:val>
                                            <p:strVal val="#ppt_x"/>
                                          </p:val>
                                        </p:tav>
                                        <p:tav tm="100000">
                                          <p:val>
                                            <p:strVal val="#ppt_x"/>
                                          </p:val>
                                        </p:tav>
                                      </p:tavLst>
                                    </p:anim>
                                    <p:anim calcmode="lin" valueType="num">
                                      <p:cBhvr additive="base">
                                        <p:cTn id="8" dur="3000" fill="hold"/>
                                        <p:tgtEl>
                                          <p:spTgt spid="696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9636"/>
                                        </p:tgtEl>
                                        <p:attrNameLst>
                                          <p:attrName>style.visibility</p:attrName>
                                        </p:attrNameLst>
                                      </p:cBhvr>
                                      <p:to>
                                        <p:strVal val="visible"/>
                                      </p:to>
                                    </p:set>
                                    <p:animEffect transition="in" filter="diamond(in)">
                                      <p:cBhvr>
                                        <p:cTn id="13" dur="20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P spid="696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4"/>
          <p:cNvSpPr>
            <a:spLocks noGrp="1"/>
          </p:cNvSpPr>
          <p:nvPr>
            <p:ph type="sldNum" sz="quarter" idx="12"/>
          </p:nvPr>
        </p:nvSpPr>
        <p:spPr/>
        <p:txBody>
          <a:bodyPr/>
          <a:lstStyle/>
          <a:p>
            <a:pPr>
              <a:defRPr/>
            </a:pPr>
            <a:fld id="{E0682AF0-C952-426F-B8DD-B83F0238DECB}" type="slidenum">
              <a:rPr lang="ar-JO"/>
              <a:pPr>
                <a:defRPr/>
              </a:pPr>
              <a:t>13</a:t>
            </a:fld>
            <a:endParaRPr lang="en-US" dirty="0"/>
          </a:p>
        </p:txBody>
      </p:sp>
      <p:sp>
        <p:nvSpPr>
          <p:cNvPr id="27651" name="Text Box 2"/>
          <p:cNvSpPr txBox="1">
            <a:spLocks noChangeArrowheads="1"/>
          </p:cNvSpPr>
          <p:nvPr/>
        </p:nvSpPr>
        <p:spPr bwMode="auto">
          <a:xfrm>
            <a:off x="2209800" y="457200"/>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spcBef>
                <a:spcPct val="50000"/>
              </a:spcBef>
              <a:buFontTx/>
              <a:buNone/>
            </a:pPr>
            <a:endParaRPr lang="ar-SA" altLang="ar-SA" sz="3600" b="1">
              <a:latin typeface="Times New Roman" pitchFamily="18" charset="0"/>
            </a:endParaRPr>
          </a:p>
        </p:txBody>
      </p:sp>
      <p:graphicFrame>
        <p:nvGraphicFramePr>
          <p:cNvPr id="2" name="رسم تخطيطي 1"/>
          <p:cNvGraphicFramePr/>
          <p:nvPr/>
        </p:nvGraphicFramePr>
        <p:xfrm>
          <a:off x="812403" y="914400"/>
          <a:ext cx="7290594" cy="5362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65" name="Rectangle 25"/>
          <p:cNvSpPr>
            <a:spLocks noGrp="1" noChangeArrowheads="1"/>
          </p:cNvSpPr>
          <p:nvPr>
            <p:ph type="title" idx="4294967295"/>
          </p:nvPr>
        </p:nvSpPr>
        <p:spPr>
          <a:xfrm>
            <a:off x="381000" y="2286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ar-SA" sz="4000" smtClean="0">
                <a:solidFill>
                  <a:srgbClr val="FF0000"/>
                </a:solidFill>
                <a:effectLst/>
                <a:cs typeface="PT Bold Heading" pitchFamily="2" charset="-78"/>
              </a:rPr>
              <a:t/>
            </a:r>
            <a:br>
              <a:rPr lang="en-US" altLang="ar-SA" sz="4000" smtClean="0">
                <a:solidFill>
                  <a:srgbClr val="FF0000"/>
                </a:solidFill>
                <a:effectLst/>
                <a:cs typeface="PT Bold Heading" pitchFamily="2" charset="-78"/>
              </a:rPr>
            </a:br>
            <a:endParaRPr lang="en-US" altLang="ar-SA" sz="4000" b="1" smtClean="0">
              <a:solidFill>
                <a:srgbClr val="FF0000"/>
              </a:solidFill>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5"/>
                                        </p:tgtEl>
                                        <p:attrNameLst>
                                          <p:attrName>style.visibility</p:attrName>
                                        </p:attrNameLst>
                                      </p:cBhvr>
                                      <p:to>
                                        <p:strVal val="visible"/>
                                      </p:to>
                                    </p:set>
                                    <p:anim calcmode="lin" valueType="num">
                                      <p:cBhvr additive="base">
                                        <p:cTn id="7" dur="500" fill="hold"/>
                                        <p:tgtEl>
                                          <p:spTgt spid="61465"/>
                                        </p:tgtEl>
                                        <p:attrNameLst>
                                          <p:attrName>ppt_x</p:attrName>
                                        </p:attrNameLst>
                                      </p:cBhvr>
                                      <p:tavLst>
                                        <p:tav tm="0">
                                          <p:val>
                                            <p:strVal val="#ppt_x"/>
                                          </p:val>
                                        </p:tav>
                                        <p:tav tm="100000">
                                          <p:val>
                                            <p:strVal val="#ppt_x"/>
                                          </p:val>
                                        </p:tav>
                                      </p:tavLst>
                                    </p:anim>
                                    <p:anim calcmode="lin" valueType="num">
                                      <p:cBhvr additive="base">
                                        <p:cTn id="8" dur="500" fill="hold"/>
                                        <p:tgtEl>
                                          <p:spTgt spid="6146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614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pPr>
              <a:defRPr/>
            </a:pPr>
            <a:fld id="{3A1AD33C-0B97-45F0-9971-110B35EF0722}" type="slidenum">
              <a:rPr lang="ar-JO"/>
              <a:pPr>
                <a:defRPr/>
              </a:pPr>
              <a:t>14</a:t>
            </a:fld>
            <a:endParaRPr lang="en-US"/>
          </a:p>
        </p:txBody>
      </p:sp>
      <p:sp>
        <p:nvSpPr>
          <p:cNvPr id="98308" name="Rectangle 4"/>
          <p:cNvSpPr>
            <a:spLocks noGrp="1" noChangeArrowheads="1"/>
          </p:cNvSpPr>
          <p:nvPr>
            <p:ph type="title" idx="4294967295"/>
          </p:nvPr>
        </p:nvSpPr>
        <p:spPr>
          <a:xfrm>
            <a:off x="685800" y="22860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1"/>
            <a:r>
              <a:rPr lang="ar-SA" altLang="ar-SA" sz="5400" b="1" smtClean="0">
                <a:solidFill>
                  <a:srgbClr val="FF0000"/>
                </a:solidFill>
                <a:effectLst/>
                <a:cs typeface="PT Bold Heading" pitchFamily="2" charset="-78"/>
              </a:rPr>
              <a:t>عناصر تخطيط منهاج التربية الرياضية المدرسية.</a:t>
            </a:r>
            <a:r>
              <a:rPr lang="en-US" altLang="ar-SA" sz="5400" smtClean="0">
                <a:solidFill>
                  <a:srgbClr val="FF0000"/>
                </a:solidFill>
                <a:effectLst/>
                <a:cs typeface="PT Bold Heading" pitchFamily="2" charset="-78"/>
              </a:rPr>
              <a:t/>
            </a:r>
            <a:br>
              <a:rPr lang="en-US" altLang="ar-SA" sz="5400" smtClean="0">
                <a:solidFill>
                  <a:srgbClr val="FF0000"/>
                </a:solidFill>
                <a:effectLst/>
                <a:cs typeface="PT Bold Heading" pitchFamily="2" charset="-78"/>
              </a:rPr>
            </a:br>
            <a:r>
              <a:rPr lang="ar-SA" altLang="ar-SA" sz="5400" smtClean="0">
                <a:solidFill>
                  <a:srgbClr val="FF0000"/>
                </a:solidFill>
                <a:effectLst/>
                <a:cs typeface="PT Bold Heading" pitchFamily="2" charset="-78"/>
              </a:rPr>
              <a:t/>
            </a:r>
            <a:br>
              <a:rPr lang="ar-SA" altLang="ar-SA" sz="5400" smtClean="0">
                <a:solidFill>
                  <a:srgbClr val="FF0000"/>
                </a:solidFill>
                <a:effectLst/>
                <a:cs typeface="PT Bold Heading" pitchFamily="2" charset="-78"/>
              </a:rPr>
            </a:br>
            <a:r>
              <a:rPr lang="ar-SA" altLang="ar-SA" sz="5400" smtClean="0">
                <a:effectLst/>
                <a:cs typeface="PT Bold Heading" pitchFamily="2" charset="-78"/>
              </a:rPr>
              <a:t>اولا: الاهداف.</a:t>
            </a:r>
            <a:r>
              <a:rPr lang="en-US" altLang="ar-SA" sz="5400" smtClean="0">
                <a:effectLst/>
                <a:cs typeface="PT Bold Heading" pitchFamily="2" charset="-78"/>
              </a:rPr>
              <a:t/>
            </a:r>
            <a:br>
              <a:rPr lang="en-US" altLang="ar-SA" sz="5400" smtClean="0">
                <a:effectLst/>
                <a:cs typeface="PT Bold Heading" pitchFamily="2" charset="-78"/>
              </a:rPr>
            </a:br>
            <a:r>
              <a:rPr lang="ar-SA" altLang="ar-SA" sz="5400" smtClean="0">
                <a:effectLst/>
                <a:cs typeface="PT Bold Heading" pitchFamily="2" charset="-78"/>
              </a:rPr>
              <a:t>ثانيا: المحتوى.</a:t>
            </a:r>
            <a:r>
              <a:rPr lang="en-US" altLang="ar-SA" sz="5400" smtClean="0">
                <a:effectLst/>
                <a:cs typeface="PT Bold Heading" pitchFamily="2" charset="-78"/>
              </a:rPr>
              <a:t/>
            </a:r>
            <a:br>
              <a:rPr lang="en-US" altLang="ar-SA" sz="5400" smtClean="0">
                <a:effectLst/>
                <a:cs typeface="PT Bold Heading" pitchFamily="2" charset="-78"/>
              </a:rPr>
            </a:br>
            <a:r>
              <a:rPr lang="ar-SA" altLang="ar-SA" sz="5400" smtClean="0">
                <a:effectLst/>
                <a:cs typeface="PT Bold Heading" pitchFamily="2" charset="-78"/>
              </a:rPr>
              <a:t>ثالثا: التقويم.</a:t>
            </a:r>
            <a:endParaRPr lang="en-US" altLang="ar-SA" sz="5400" smtClean="0">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 calcmode="lin" valueType="num">
                                      <p:cBhvr additive="base">
                                        <p:cTn id="7" dur="3000" fill="hold"/>
                                        <p:tgtEl>
                                          <p:spTgt spid="98308"/>
                                        </p:tgtEl>
                                        <p:attrNameLst>
                                          <p:attrName>ppt_x</p:attrName>
                                        </p:attrNameLst>
                                      </p:cBhvr>
                                      <p:tavLst>
                                        <p:tav tm="0">
                                          <p:val>
                                            <p:strVal val="#ppt_x"/>
                                          </p:val>
                                        </p:tav>
                                        <p:tav tm="100000">
                                          <p:val>
                                            <p:strVal val="#ppt_x"/>
                                          </p:val>
                                        </p:tav>
                                      </p:tavLst>
                                    </p:anim>
                                    <p:anim calcmode="lin" valueType="num">
                                      <p:cBhvr additive="base">
                                        <p:cTn id="8" dur="3000" fill="hold"/>
                                        <p:tgtEl>
                                          <p:spTgt spid="983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pPr>
              <a:defRPr/>
            </a:pPr>
            <a:fld id="{6B6CEF55-7D3C-4182-8E84-DA3F01E7F58E}" type="slidenum">
              <a:rPr lang="ar-JO"/>
              <a:pPr>
                <a:defRPr/>
              </a:pPr>
              <a:t>15</a:t>
            </a:fld>
            <a:endParaRPr lang="en-US"/>
          </a:p>
        </p:txBody>
      </p:sp>
      <p:sp>
        <p:nvSpPr>
          <p:cNvPr id="99332" name="Text Box 4"/>
          <p:cNvSpPr txBox="1">
            <a:spLocks noChangeArrowheads="1"/>
          </p:cNvSpPr>
          <p:nvPr/>
        </p:nvSpPr>
        <p:spPr bwMode="auto">
          <a:xfrm>
            <a:off x="762000" y="1447800"/>
            <a:ext cx="807720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spcBef>
                <a:spcPct val="50000"/>
              </a:spcBef>
              <a:buFont typeface="Wingdings" pitchFamily="2" charset="2"/>
              <a:buNone/>
            </a:pPr>
            <a:r>
              <a:rPr lang="ar-EG" altLang="ar-SA" sz="6000" b="1">
                <a:solidFill>
                  <a:srgbClr val="FF0000"/>
                </a:solidFill>
                <a:latin typeface="Adobe Arabic" pitchFamily="18" charset="-78"/>
                <a:cs typeface="Adobe Arabic" pitchFamily="18" charset="-78"/>
              </a:rPr>
              <a:t>مهارة التهيئة للدرس :</a:t>
            </a:r>
            <a:endParaRPr lang="ar-SA" altLang="ar-SA" sz="6000" b="1">
              <a:solidFill>
                <a:srgbClr val="FF0000"/>
              </a:solidFill>
              <a:latin typeface="Adobe Arabic" pitchFamily="18" charset="-78"/>
              <a:cs typeface="Adobe Arabic" pitchFamily="18" charset="-78"/>
            </a:endParaRPr>
          </a:p>
          <a:p>
            <a:pPr>
              <a:spcBef>
                <a:spcPct val="50000"/>
              </a:spcBef>
              <a:buFont typeface="Wingdings" pitchFamily="2" charset="2"/>
              <a:buNone/>
            </a:pPr>
            <a:r>
              <a:rPr lang="ar-SA" altLang="ar-SA" sz="3200" b="1">
                <a:latin typeface="Adobe Arabic" pitchFamily="18" charset="-78"/>
                <a:cs typeface="Adobe Arabic" pitchFamily="18" charset="-78"/>
              </a:rPr>
              <a:t>وهي كل مايقوم به المعلم اويفعله بقصد اعداد التلاميذ للدرس الجديد بحيث يكونو في حالة ذهنية وانفعالية وجسمية قوامها التلقي والقبول.</a:t>
            </a:r>
          </a:p>
          <a:p>
            <a:pPr>
              <a:spcBef>
                <a:spcPct val="50000"/>
              </a:spcBef>
              <a:buFont typeface="Wingdings" pitchFamily="2" charset="2"/>
              <a:buNone/>
            </a:pPr>
            <a:r>
              <a:rPr lang="ar-SA" altLang="ar-SA" sz="3200" b="1">
                <a:latin typeface="Adobe Arabic" pitchFamily="18" charset="-78"/>
                <a:cs typeface="Adobe Arabic" pitchFamily="18" charset="-78"/>
              </a:rPr>
              <a:t>كما يعرفها حسن زيتون بأنها كل مايقوله المعلم ويفعله أو يوجهه به الطلاب قبل بدء تعلم محتوى درس جديد أو تعلم احدى نقاط محتوى هذا الدرس بغرض اعداد الطلاب عقليا ووجدانيا وجسميا لتعلم هذا المحتوى او احدى نقاطه وجعله في حالة قوامها الإستعداد للتعلم </a:t>
            </a:r>
            <a:endParaRPr lang="en-US" altLang="ar-SA" sz="3200" b="1">
              <a:latin typeface="Adobe Arabic" pitchFamily="18" charset="-78"/>
              <a:cs typeface="Adobe Arabic" pitchFamily="18" charset="-78"/>
            </a:endParaRPr>
          </a:p>
        </p:txBody>
      </p:sp>
      <p:sp>
        <p:nvSpPr>
          <p:cNvPr id="29700" name="Rectangle 5"/>
          <p:cNvSpPr>
            <a:spLocks noGrp="1" noChangeArrowheads="1"/>
          </p:cNvSpPr>
          <p:nvPr>
            <p:ph type="title" idx="4294967295"/>
          </p:nvPr>
        </p:nvSpPr>
        <p:spPr>
          <a:xfrm>
            <a:off x="685800" y="228600"/>
            <a:ext cx="81534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1"/>
            <a:r>
              <a:rPr lang="ar-SA" altLang="ar-SA" b="1" smtClean="0">
                <a:solidFill>
                  <a:srgbClr val="FF0000"/>
                </a:solidFill>
                <a:effectLst/>
                <a:cs typeface="PT Bold Heading" pitchFamily="2" charset="-78"/>
              </a:rPr>
              <a:t>ثانياً: مهارات تنفيذ الدرس </a:t>
            </a:r>
            <a:endParaRPr lang="en-US" altLang="ar-SA" smtClean="0">
              <a:solidFill>
                <a:srgbClr val="FF0000"/>
              </a:solidFill>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diamond(in)">
                                      <p:cBhvr>
                                        <p:cTn id="7" dur="2000"/>
                                        <p:tgtEl>
                                          <p:spTgt spid="99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endParaRPr lang="en-US" dirty="0"/>
          </a:p>
        </p:txBody>
      </p:sp>
      <p:sp>
        <p:nvSpPr>
          <p:cNvPr id="3" name="عنصر نائب لرقم الشريحة 2"/>
          <p:cNvSpPr>
            <a:spLocks noGrp="1"/>
          </p:cNvSpPr>
          <p:nvPr>
            <p:ph type="sldNum" sz="quarter" idx="12"/>
          </p:nvPr>
        </p:nvSpPr>
        <p:spPr/>
        <p:txBody>
          <a:bodyPr/>
          <a:lstStyle/>
          <a:p>
            <a:pPr>
              <a:defRPr/>
            </a:pPr>
            <a:fld id="{E9B0DC7D-8629-4103-8D78-78348A17C2E6}" type="slidenum">
              <a:rPr lang="ar-JO" smtClean="0"/>
              <a:pPr>
                <a:defRPr/>
              </a:pPr>
              <a:t>16</a:t>
            </a:fld>
            <a:endParaRPr lang="en-US"/>
          </a:p>
        </p:txBody>
      </p:sp>
      <p:sp>
        <p:nvSpPr>
          <p:cNvPr id="30724" name="مستطيل 3"/>
          <p:cNvSpPr>
            <a:spLocks noChangeArrowheads="1"/>
          </p:cNvSpPr>
          <p:nvPr/>
        </p:nvSpPr>
        <p:spPr bwMode="auto">
          <a:xfrm>
            <a:off x="304800" y="1228725"/>
            <a:ext cx="83820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buFontTx/>
              <a:buNone/>
            </a:pPr>
            <a:r>
              <a:rPr lang="ar-EG" altLang="ar-SA" sz="4800" b="1">
                <a:latin typeface="Adobe Arabic" pitchFamily="18" charset="-78"/>
                <a:cs typeface="Adobe Arabic" pitchFamily="18" charset="-78"/>
              </a:rPr>
              <a:t>ويمكن تصنيف التهيئة إلي ثلاث أنواع هي : </a:t>
            </a:r>
            <a:endParaRPr lang="en-US" altLang="ar-SA" sz="4800" b="1">
              <a:latin typeface="Adobe Arabic" pitchFamily="18" charset="-78"/>
              <a:cs typeface="Adobe Arabic" pitchFamily="18" charset="-78"/>
            </a:endParaRPr>
          </a:p>
          <a:p>
            <a:r>
              <a:rPr lang="ar-EG" altLang="ar-SA" sz="4800" b="1">
                <a:latin typeface="Adobe Arabic" pitchFamily="18" charset="-78"/>
                <a:cs typeface="Adobe Arabic" pitchFamily="18" charset="-78"/>
              </a:rPr>
              <a:t>التهيئة التوجيهية :</a:t>
            </a:r>
            <a:r>
              <a:rPr lang="ar-SA" altLang="ar-SA" sz="4400" b="1">
                <a:latin typeface="Adobe Arabic" pitchFamily="18" charset="-78"/>
                <a:cs typeface="Adobe Arabic" pitchFamily="18" charset="-78"/>
              </a:rPr>
              <a:t>تستخدم لتوجيه انتباه التلاميذ نحو دراسة موضوع جديد.</a:t>
            </a:r>
            <a:endParaRPr lang="en-US" altLang="ar-SA" sz="4400" b="1">
              <a:latin typeface="Adobe Arabic" pitchFamily="18" charset="-78"/>
              <a:cs typeface="Adobe Arabic" pitchFamily="18" charset="-78"/>
            </a:endParaRPr>
          </a:p>
          <a:p>
            <a:r>
              <a:rPr lang="ar-EG" altLang="ar-SA" sz="4800" b="1">
                <a:latin typeface="Adobe Arabic" pitchFamily="18" charset="-78"/>
                <a:cs typeface="Adobe Arabic" pitchFamily="18" charset="-78"/>
              </a:rPr>
              <a:t>التهيئة الانتقالية :</a:t>
            </a:r>
            <a:r>
              <a:rPr lang="ar-SA" altLang="ar-SA" sz="4400" b="1">
                <a:latin typeface="Adobe Arabic" pitchFamily="18" charset="-78"/>
                <a:cs typeface="Adobe Arabic" pitchFamily="18" charset="-78"/>
              </a:rPr>
              <a:t>وتستخدم لتسهيل الانتقال بشكل تدريجي من مهارة الى مهارة اخرى</a:t>
            </a:r>
            <a:r>
              <a:rPr lang="ar-SA" altLang="ar-SA" sz="4800" b="1">
                <a:latin typeface="Adobe Arabic" pitchFamily="18" charset="-78"/>
                <a:cs typeface="Adobe Arabic" pitchFamily="18" charset="-78"/>
              </a:rPr>
              <a:t>.</a:t>
            </a:r>
            <a:r>
              <a:rPr lang="ar-EG" altLang="ar-SA" sz="4800" b="1">
                <a:latin typeface="Adobe Arabic" pitchFamily="18" charset="-78"/>
                <a:cs typeface="Adobe Arabic" pitchFamily="18" charset="-78"/>
              </a:rPr>
              <a:t> </a:t>
            </a:r>
            <a:endParaRPr lang="en-US" altLang="ar-SA" sz="4800" b="1">
              <a:latin typeface="Adobe Arabic" pitchFamily="18" charset="-78"/>
              <a:cs typeface="Adobe Arabic" pitchFamily="18" charset="-78"/>
            </a:endParaRPr>
          </a:p>
          <a:p>
            <a:r>
              <a:rPr lang="ar-EG" altLang="ar-SA" sz="4800" b="1">
                <a:latin typeface="Adobe Arabic" pitchFamily="18" charset="-78"/>
                <a:cs typeface="Adobe Arabic" pitchFamily="18" charset="-78"/>
              </a:rPr>
              <a:t>التهيئة التقويمية :</a:t>
            </a:r>
            <a:r>
              <a:rPr lang="ar-SA" altLang="ar-SA" sz="4400" b="1">
                <a:latin typeface="Adobe Arabic" pitchFamily="18" charset="-78"/>
                <a:cs typeface="Adobe Arabic" pitchFamily="18" charset="-78"/>
              </a:rPr>
              <a:t>يستخدم المعلم التهيئة التقويمية للدخول في موضوع جديد ويرجع ذالك عن مدى اتقانهم</a:t>
            </a:r>
            <a:endParaRPr lang="en-US" altLang="ar-SA" sz="4400" b="1">
              <a:latin typeface="Adobe Arabic" pitchFamily="18" charset="-78"/>
              <a:cs typeface="Adobe Arabic" pitchFamily="18" charset="-78"/>
            </a:endParaRPr>
          </a:p>
        </p:txBody>
      </p:sp>
      <p:sp>
        <p:nvSpPr>
          <p:cNvPr id="30725" name="مربع نص 5"/>
          <p:cNvSpPr txBox="1">
            <a:spLocks noChangeArrowheads="1"/>
          </p:cNvSpPr>
          <p:nvPr/>
        </p:nvSpPr>
        <p:spPr bwMode="auto">
          <a:xfrm>
            <a:off x="4724400" y="457200"/>
            <a:ext cx="26860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r>
              <a:rPr lang="ar-SA" altLang="ar-SA" sz="4400" b="1">
                <a:solidFill>
                  <a:srgbClr val="FF0000"/>
                </a:solidFill>
              </a:rPr>
              <a:t>أنواع التهيئة</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pPr>
              <a:defRPr/>
            </a:pPr>
            <a:fld id="{4C10EFBF-1ABD-45F4-8D7A-53F379B70F0A}" type="slidenum">
              <a:rPr lang="ar-JO"/>
              <a:pPr>
                <a:defRPr/>
              </a:pPr>
              <a:t>17</a:t>
            </a:fld>
            <a:endParaRPr lang="en-US"/>
          </a:p>
        </p:txBody>
      </p:sp>
      <p:sp>
        <p:nvSpPr>
          <p:cNvPr id="100356" name="Rectangle 4"/>
          <p:cNvSpPr>
            <a:spLocks noGrp="1" noChangeArrowheads="1"/>
          </p:cNvSpPr>
          <p:nvPr>
            <p:ph type="title" idx="4294967295"/>
          </p:nvPr>
        </p:nvSpPr>
        <p:spPr>
          <a:xfrm>
            <a:off x="304800" y="2286000"/>
            <a:ext cx="8382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rtl="1"/>
            <a:r>
              <a:rPr lang="ar-EG" altLang="ar-SA" sz="6000" b="1" smtClean="0">
                <a:solidFill>
                  <a:srgbClr val="FF0000"/>
                </a:solidFill>
                <a:effectLst/>
                <a:latin typeface="Sakkal Majalla" pitchFamily="2" charset="-78"/>
                <a:cs typeface="Sakkal Majalla" pitchFamily="2" charset="-78"/>
              </a:rPr>
              <a:t>مهارة تنويع المثيرات</a:t>
            </a:r>
            <a:r>
              <a:rPr lang="ar-EG" altLang="ar-SA" sz="4800" b="1" smtClean="0">
                <a:effectLst/>
                <a:cs typeface="Simple Bold Jut Out" pitchFamily="2" charset="-78"/>
              </a:rPr>
              <a:t>:-</a:t>
            </a:r>
            <a:r>
              <a:rPr lang="en-US" altLang="ar-SA" sz="4800" smtClean="0">
                <a:effectLst/>
                <a:cs typeface="Simple Bold Jut Out" pitchFamily="2" charset="-78"/>
              </a:rPr>
              <a:t/>
            </a:r>
            <a:br>
              <a:rPr lang="en-US" altLang="ar-SA" sz="4800" smtClean="0">
                <a:effectLst/>
                <a:cs typeface="Simple Bold Jut Out" pitchFamily="2" charset="-78"/>
              </a:rPr>
            </a:br>
            <a:r>
              <a:rPr lang="ar-EG" altLang="ar-SA" sz="4800" b="1" smtClean="0">
                <a:effectLst/>
              </a:rPr>
              <a:t>     </a:t>
            </a:r>
            <a:r>
              <a:rPr lang="ar-EG" altLang="ar-SA" sz="4800" smtClean="0">
                <a:effectLst/>
              </a:rPr>
              <a:t>يقصد بتنويع المثيرات " جميع الأفعال التي يقوم بها المعلم بهدف الاستحواذ على انتباه التلاميذ أثناء سير الدرس ، وذلك عن طريق التغيير المقصود في أساليب العرض " </a:t>
            </a:r>
            <a:endParaRPr lang="en-US" altLang="ar-SA" sz="4800" smtClean="0">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 calcmode="lin" valueType="num">
                                      <p:cBhvr additive="base">
                                        <p:cTn id="7" dur="3000" fill="hold"/>
                                        <p:tgtEl>
                                          <p:spTgt spid="100356"/>
                                        </p:tgtEl>
                                        <p:attrNameLst>
                                          <p:attrName>ppt_x</p:attrName>
                                        </p:attrNameLst>
                                      </p:cBhvr>
                                      <p:tavLst>
                                        <p:tav tm="0">
                                          <p:val>
                                            <p:strVal val="#ppt_x"/>
                                          </p:val>
                                        </p:tav>
                                        <p:tav tm="100000">
                                          <p:val>
                                            <p:strVal val="#ppt_x"/>
                                          </p:val>
                                        </p:tav>
                                      </p:tavLst>
                                    </p:anim>
                                    <p:anim calcmode="lin" valueType="num">
                                      <p:cBhvr additive="base">
                                        <p:cTn id="8" dur="3000" fill="hold"/>
                                        <p:tgtEl>
                                          <p:spTgt spid="1003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رقم الشريحة 3"/>
          <p:cNvSpPr>
            <a:spLocks noGrp="1"/>
          </p:cNvSpPr>
          <p:nvPr>
            <p:ph type="sldNum" sz="quarter" idx="12"/>
          </p:nvPr>
        </p:nvSpPr>
        <p:spPr/>
        <p:txBody>
          <a:bodyPr/>
          <a:lstStyle/>
          <a:p>
            <a:pPr>
              <a:defRPr/>
            </a:pPr>
            <a:fld id="{8CBE459A-FBEE-4B0A-92E8-0DE64E109BCF}" type="slidenum">
              <a:rPr lang="ar-JO"/>
              <a:pPr>
                <a:defRPr/>
              </a:pPr>
              <a:t>18</a:t>
            </a:fld>
            <a:endParaRPr lang="en-US"/>
          </a:p>
        </p:txBody>
      </p:sp>
      <p:graphicFrame>
        <p:nvGraphicFramePr>
          <p:cNvPr id="66576" name="Group 16"/>
          <p:cNvGraphicFramePr>
            <a:graphicFrameLocks noGrp="1"/>
          </p:cNvGraphicFramePr>
          <p:nvPr/>
        </p:nvGraphicFramePr>
        <p:xfrm>
          <a:off x="457200" y="1447800"/>
          <a:ext cx="8382000" cy="4876800"/>
        </p:xfrm>
        <a:graphic>
          <a:graphicData uri="http://schemas.openxmlformats.org/drawingml/2006/table">
            <a:tbl>
              <a:tblPr rtl="1"/>
              <a:tblGrid>
                <a:gridCol w="8382000"/>
              </a:tblGrid>
              <a:tr h="4876800">
                <a:tc>
                  <a:txBody>
                    <a:bodyPr/>
                    <a:lstStyle/>
                    <a:p>
                      <a:pPr marL="457200" marR="0" lvl="0" indent="-457200" algn="r" defTabSz="914400" rtl="1" eaLnBrk="1" fontAlgn="base" latinLnBrk="0" hangingPunct="1">
                        <a:lnSpc>
                          <a:spcPct val="100000"/>
                        </a:lnSpc>
                        <a:spcBef>
                          <a:spcPct val="0"/>
                        </a:spcBef>
                        <a:spcAft>
                          <a:spcPct val="0"/>
                        </a:spcAft>
                        <a:buClrTx/>
                        <a:buSzTx/>
                        <a:buFontTx/>
                        <a:buNone/>
                        <a:tabLst>
                          <a:tab pos="457200" algn="l"/>
                        </a:tabLst>
                      </a:pPr>
                      <a:endParaRPr kumimoji="0" lang="ar-JO"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 typeface="Symbol" pitchFamily="18" charset="2"/>
                        <a:buNone/>
                        <a:tabLst>
                          <a:tab pos="457200" algn="l"/>
                        </a:tabLst>
                      </a:pPr>
                      <a:r>
                        <a:rPr lang="ar-EG" sz="4000" b="1" kern="1200" dirty="0" smtClean="0">
                          <a:solidFill>
                            <a:schemeClr val="tx1"/>
                          </a:solidFill>
                          <a:effectLst/>
                          <a:latin typeface="+mn-lt"/>
                          <a:ea typeface="+mn-ea"/>
                          <a:cs typeface="+mn-cs"/>
                        </a:rPr>
                        <a:t>توجد أساليب عديدة ومختلفة لتنويع المثيرات ، من هذه الأساليب ما يلي </a:t>
                      </a:r>
                      <a:endParaRPr lang="ar-SA" sz="4000" b="1" kern="1200" dirty="0" smtClean="0">
                        <a:solidFill>
                          <a:schemeClr val="tx1"/>
                        </a:solidFill>
                        <a:effectLst/>
                        <a:latin typeface="+mn-lt"/>
                        <a:ea typeface="+mn-ea"/>
                        <a:cs typeface="+mn-cs"/>
                      </a:endParaRPr>
                    </a:p>
                    <a:p>
                      <a:pPr marL="0" marR="0" lvl="0" indent="0" algn="r" defTabSz="914400" rtl="1" eaLnBrk="0" fontAlgn="base" latinLnBrk="0" hangingPunct="0">
                        <a:lnSpc>
                          <a:spcPct val="100000"/>
                        </a:lnSpc>
                        <a:spcBef>
                          <a:spcPct val="0"/>
                        </a:spcBef>
                        <a:spcAft>
                          <a:spcPct val="0"/>
                        </a:spcAft>
                        <a:buClrTx/>
                        <a:buSzTx/>
                        <a:buFont typeface="Symbol" pitchFamily="18" charset="2"/>
                        <a:buNone/>
                        <a:tabLst>
                          <a:tab pos="457200" algn="l"/>
                        </a:tabLst>
                        <a:defRPr/>
                      </a:pPr>
                      <a:r>
                        <a:rPr lang="ar-SA" sz="4000" b="1" kern="1200" dirty="0" smtClean="0">
                          <a:solidFill>
                            <a:schemeClr val="tx1"/>
                          </a:solidFill>
                          <a:effectLst/>
                          <a:latin typeface="+mn-lt"/>
                          <a:ea typeface="+mn-ea"/>
                          <a:cs typeface="+mn-cs"/>
                        </a:rPr>
                        <a:t>-</a:t>
                      </a:r>
                      <a:r>
                        <a:rPr lang="ar-EG" sz="4000" b="1" kern="1200" dirty="0" smtClean="0">
                          <a:solidFill>
                            <a:schemeClr val="tx1"/>
                          </a:solidFill>
                          <a:effectLst/>
                          <a:latin typeface="+mn-lt"/>
                          <a:ea typeface="+mn-ea"/>
                          <a:cs typeface="+mn-cs"/>
                        </a:rPr>
                        <a:t>التنويع الحركي :-</a:t>
                      </a:r>
                      <a:endParaRPr lang="en-US" sz="4000" kern="1200" dirty="0" smtClean="0">
                        <a:solidFill>
                          <a:schemeClr val="tx1"/>
                        </a:solidFill>
                        <a:effectLst/>
                        <a:latin typeface="+mn-lt"/>
                        <a:ea typeface="+mn-ea"/>
                        <a:cs typeface="+mn-cs"/>
                      </a:endParaRPr>
                    </a:p>
                    <a:p>
                      <a:pPr marL="0" marR="0" lvl="0" indent="0" algn="r" defTabSz="914400" rtl="1" eaLnBrk="0" fontAlgn="base" latinLnBrk="0" hangingPunct="0">
                        <a:lnSpc>
                          <a:spcPct val="100000"/>
                        </a:lnSpc>
                        <a:spcBef>
                          <a:spcPct val="0"/>
                        </a:spcBef>
                        <a:spcAft>
                          <a:spcPct val="0"/>
                        </a:spcAft>
                        <a:buClrTx/>
                        <a:buSzTx/>
                        <a:buFont typeface="Symbol" pitchFamily="18" charset="2"/>
                        <a:buNone/>
                        <a:tabLst>
                          <a:tab pos="457200" algn="l"/>
                        </a:tabLst>
                        <a:defRPr/>
                      </a:pPr>
                      <a:r>
                        <a:rPr lang="ar-SA" sz="4000" b="1" kern="1200" dirty="0" smtClean="0">
                          <a:solidFill>
                            <a:schemeClr val="tx1"/>
                          </a:solidFill>
                          <a:effectLst/>
                          <a:latin typeface="+mn-lt"/>
                          <a:ea typeface="+mn-ea"/>
                          <a:cs typeface="+mn-cs"/>
                        </a:rPr>
                        <a:t>-</a:t>
                      </a:r>
                      <a:r>
                        <a:rPr lang="ar-EG" sz="4000" b="1" kern="1200" dirty="0" smtClean="0">
                          <a:solidFill>
                            <a:schemeClr val="tx1"/>
                          </a:solidFill>
                          <a:effectLst/>
                          <a:latin typeface="+mn-lt"/>
                          <a:ea typeface="+mn-ea"/>
                          <a:cs typeface="+mn-cs"/>
                        </a:rPr>
                        <a:t>التركيز :-</a:t>
                      </a:r>
                      <a:endParaRPr lang="en-US" sz="4000" kern="1200" dirty="0" smtClean="0">
                        <a:solidFill>
                          <a:schemeClr val="tx1"/>
                        </a:solidFill>
                        <a:effectLst/>
                        <a:latin typeface="+mn-lt"/>
                        <a:ea typeface="+mn-ea"/>
                        <a:cs typeface="+mn-cs"/>
                      </a:endParaRPr>
                    </a:p>
                    <a:p>
                      <a:pPr marL="0" marR="0" lvl="0" indent="0" algn="r" defTabSz="914400" rtl="1" eaLnBrk="0" fontAlgn="base" latinLnBrk="0" hangingPunct="0">
                        <a:lnSpc>
                          <a:spcPct val="100000"/>
                        </a:lnSpc>
                        <a:spcBef>
                          <a:spcPct val="0"/>
                        </a:spcBef>
                        <a:spcAft>
                          <a:spcPct val="0"/>
                        </a:spcAft>
                        <a:buClrTx/>
                        <a:buSzTx/>
                        <a:buFont typeface="Symbol" pitchFamily="18" charset="2"/>
                        <a:buNone/>
                        <a:tabLst>
                          <a:tab pos="457200" algn="l"/>
                        </a:tabLst>
                        <a:defRPr/>
                      </a:pPr>
                      <a:r>
                        <a:rPr lang="ar-EG" sz="4000" b="1" kern="1200" dirty="0" smtClean="0">
                          <a:solidFill>
                            <a:schemeClr val="tx1"/>
                          </a:solidFill>
                          <a:effectLst/>
                          <a:latin typeface="+mn-lt"/>
                          <a:ea typeface="+mn-ea"/>
                          <a:cs typeface="+mn-cs"/>
                        </a:rPr>
                        <a:t>تحويل التفاعل :-</a:t>
                      </a:r>
                      <a:endParaRPr lang="en-US" sz="4000" kern="1200" dirty="0" smtClean="0">
                        <a:solidFill>
                          <a:schemeClr val="tx1"/>
                        </a:solidFill>
                        <a:effectLst/>
                        <a:latin typeface="+mn-lt"/>
                        <a:ea typeface="+mn-ea"/>
                        <a:cs typeface="+mn-cs"/>
                      </a:endParaRPr>
                    </a:p>
                    <a:p>
                      <a:pPr marL="0" marR="0" lvl="0" indent="0" algn="r" defTabSz="914400" rtl="1" eaLnBrk="0" fontAlgn="base" latinLnBrk="0" hangingPunct="0">
                        <a:lnSpc>
                          <a:spcPct val="100000"/>
                        </a:lnSpc>
                        <a:spcBef>
                          <a:spcPct val="0"/>
                        </a:spcBef>
                        <a:spcAft>
                          <a:spcPct val="0"/>
                        </a:spcAft>
                        <a:buClrTx/>
                        <a:buSzTx/>
                        <a:buFont typeface="Symbol" pitchFamily="18" charset="2"/>
                        <a:buNone/>
                        <a:tabLst>
                          <a:tab pos="457200" algn="l"/>
                        </a:tabLst>
                        <a:defRPr/>
                      </a:pPr>
                      <a:r>
                        <a:rPr lang="ar-EG" sz="4000" b="1" kern="1200" dirty="0" smtClean="0">
                          <a:solidFill>
                            <a:schemeClr val="tx1"/>
                          </a:solidFill>
                          <a:effectLst/>
                          <a:latin typeface="+mn-lt"/>
                          <a:ea typeface="+mn-ea"/>
                          <a:cs typeface="+mn-cs"/>
                        </a:rPr>
                        <a:t>- الصمت :- </a:t>
                      </a:r>
                      <a:endParaRPr lang="en-US" sz="4000" kern="1200" dirty="0" smtClean="0">
                        <a:solidFill>
                          <a:schemeClr val="tx1"/>
                        </a:solidFill>
                        <a:effectLst/>
                        <a:latin typeface="+mn-lt"/>
                        <a:ea typeface="+mn-ea"/>
                        <a:cs typeface="+mn-cs"/>
                      </a:endParaRPr>
                    </a:p>
                    <a:p>
                      <a:pPr marL="0" marR="0" lvl="0" indent="0" algn="r" defTabSz="914400" rtl="1" eaLnBrk="0" fontAlgn="base" latinLnBrk="0" hangingPunct="0">
                        <a:lnSpc>
                          <a:spcPct val="100000"/>
                        </a:lnSpc>
                        <a:spcBef>
                          <a:spcPct val="0"/>
                        </a:spcBef>
                        <a:spcAft>
                          <a:spcPct val="0"/>
                        </a:spcAft>
                        <a:buClrTx/>
                        <a:buSzTx/>
                        <a:buFont typeface="Symbol" pitchFamily="18" charset="2"/>
                        <a:buNone/>
                        <a:tabLst>
                          <a:tab pos="457200" algn="l"/>
                        </a:tabLst>
                      </a:pPr>
                      <a:r>
                        <a:rPr lang="ar-EG" sz="4000" b="1" kern="1200" dirty="0" smtClean="0">
                          <a:solidFill>
                            <a:schemeClr val="tx1"/>
                          </a:solidFill>
                          <a:effectLst/>
                          <a:latin typeface="+mn-lt"/>
                          <a:ea typeface="+mn-ea"/>
                          <a:cs typeface="+mn-cs"/>
                        </a:rPr>
                        <a:t>التنويع في استخدام الحواس والوسائل التعليمية :- </a:t>
                      </a:r>
                      <a:endParaRPr kumimoji="0" lang="ar-SA" sz="4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100800" marR="100800" marT="50400" marB="50400" horzOverflow="overflow">
                    <a:lnL cap="flat">
                      <a:noFill/>
                    </a:lnL>
                    <a:lnR cap="flat">
                      <a:noFill/>
                    </a:lnR>
                    <a:lnT cap="flat">
                      <a:noFill/>
                    </a:lnT>
                    <a:lnB cap="flat">
                      <a:noFill/>
                    </a:lnB>
                    <a:lnTlToBr>
                      <a:noFill/>
                    </a:lnTlToBr>
                    <a:lnBlToTr>
                      <a:noFill/>
                    </a:lnBlToTr>
                    <a:noFill/>
                  </a:tcPr>
                </a:tc>
              </a:tr>
            </a:tbl>
          </a:graphicData>
        </a:graphic>
      </p:graphicFrame>
      <p:sp>
        <p:nvSpPr>
          <p:cNvPr id="32773" name="Rectangle 13"/>
          <p:cNvSpPr>
            <a:spLocks noChangeArrowheads="1"/>
          </p:cNvSpPr>
          <p:nvPr/>
        </p:nvSpPr>
        <p:spPr bwMode="auto">
          <a:xfrm>
            <a:off x="1447800" y="685800"/>
            <a:ext cx="200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800" tIns="50400" rIns="100800" bIns="50400">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l" rtl="0" eaLnBrk="1" hangingPunct="1">
              <a:buFontTx/>
              <a:buNone/>
            </a:pPr>
            <a:endParaRPr lang="ar-SA" altLang="ar-SA" sz="2400" b="1" u="sng">
              <a:latin typeface="Times New Roman" pitchFamily="18" charset="0"/>
            </a:endParaRPr>
          </a:p>
        </p:txBody>
      </p:sp>
      <p:sp>
        <p:nvSpPr>
          <p:cNvPr id="66577" name="Rectangle 17"/>
          <p:cNvSpPr>
            <a:spLocks noGrp="1" noChangeArrowheads="1"/>
          </p:cNvSpPr>
          <p:nvPr>
            <p:ph type="title" idx="4294967295"/>
          </p:nvPr>
        </p:nvSpPr>
        <p:spPr>
          <a:xfrm>
            <a:off x="762000" y="3048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altLang="ar-SA" sz="6000" b="1" smtClean="0">
                <a:solidFill>
                  <a:srgbClr val="FF0000"/>
                </a:solidFill>
                <a:effectLst/>
              </a:rPr>
              <a:t>تنويع المثيرات</a:t>
            </a:r>
            <a:endParaRPr lang="en-US" altLang="ar-SA" sz="6000" b="1" smtClean="0">
              <a:solidFill>
                <a:srgbClr val="FF0000"/>
              </a:solidFill>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77"/>
                                        </p:tgtEl>
                                        <p:attrNameLst>
                                          <p:attrName>style.visibility</p:attrName>
                                        </p:attrNameLst>
                                      </p:cBhvr>
                                      <p:to>
                                        <p:strVal val="visible"/>
                                      </p:to>
                                    </p:set>
                                    <p:anim calcmode="lin" valueType="num">
                                      <p:cBhvr additive="base">
                                        <p:cTn id="7" dur="3000" fill="hold"/>
                                        <p:tgtEl>
                                          <p:spTgt spid="66577"/>
                                        </p:tgtEl>
                                        <p:attrNameLst>
                                          <p:attrName>ppt_x</p:attrName>
                                        </p:attrNameLst>
                                      </p:cBhvr>
                                      <p:tavLst>
                                        <p:tav tm="0">
                                          <p:val>
                                            <p:strVal val="#ppt_x"/>
                                          </p:val>
                                        </p:tav>
                                        <p:tav tm="100000">
                                          <p:val>
                                            <p:strVal val="#ppt_x"/>
                                          </p:val>
                                        </p:tav>
                                      </p:tavLst>
                                    </p:anim>
                                    <p:anim calcmode="lin" valueType="num">
                                      <p:cBhvr additive="base">
                                        <p:cTn id="8" dur="3000" fill="hold"/>
                                        <p:tgtEl>
                                          <p:spTgt spid="6657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66576"/>
                                        </p:tgtEl>
                                        <p:attrNameLst>
                                          <p:attrName>style.visibility</p:attrName>
                                        </p:attrNameLst>
                                      </p:cBhvr>
                                      <p:to>
                                        <p:strVal val="visible"/>
                                      </p:to>
                                    </p:set>
                                    <p:animEffect transition="in" filter="diamond(in)">
                                      <p:cBhvr>
                                        <p:cTn id="13" dur="2000"/>
                                        <p:tgtEl>
                                          <p:spTgt spid="66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3"/>
          <p:cNvSpPr>
            <a:spLocks noGrp="1"/>
          </p:cNvSpPr>
          <p:nvPr>
            <p:ph type="sldNum" sz="quarter" idx="12"/>
          </p:nvPr>
        </p:nvSpPr>
        <p:spPr/>
        <p:txBody>
          <a:bodyPr/>
          <a:lstStyle/>
          <a:p>
            <a:pPr>
              <a:defRPr/>
            </a:pPr>
            <a:fld id="{39A2DAFF-417C-423B-8B8B-1C98E4D1F6C5}" type="slidenum">
              <a:rPr lang="ar-JO"/>
              <a:pPr>
                <a:defRPr/>
              </a:pPr>
              <a:t>19</a:t>
            </a:fld>
            <a:endParaRPr lang="en-US"/>
          </a:p>
        </p:txBody>
      </p:sp>
      <p:sp>
        <p:nvSpPr>
          <p:cNvPr id="33795" name="Text Box 5"/>
          <p:cNvSpPr txBox="1">
            <a:spLocks noChangeArrowheads="1"/>
          </p:cNvSpPr>
          <p:nvPr/>
        </p:nvSpPr>
        <p:spPr bwMode="auto">
          <a:xfrm>
            <a:off x="2095500" y="782638"/>
            <a:ext cx="51054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spcBef>
                <a:spcPct val="50000"/>
              </a:spcBef>
              <a:buFontTx/>
              <a:buAutoNum type="arabic1Minus"/>
            </a:pPr>
            <a:endParaRPr lang="ar-SA" altLang="ar-SA" sz="3200"/>
          </a:p>
        </p:txBody>
      </p:sp>
      <p:sp>
        <p:nvSpPr>
          <p:cNvPr id="33796" name="Text Box 6"/>
          <p:cNvSpPr txBox="1">
            <a:spLocks noChangeArrowheads="1"/>
          </p:cNvSpPr>
          <p:nvPr/>
        </p:nvSpPr>
        <p:spPr bwMode="auto">
          <a:xfrm>
            <a:off x="457200" y="-42863"/>
            <a:ext cx="81534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spcBef>
                <a:spcPct val="50000"/>
              </a:spcBef>
              <a:buFontTx/>
              <a:buNone/>
            </a:pPr>
            <a:r>
              <a:rPr lang="ar-EG" altLang="ar-SA" sz="3600" b="1">
                <a:solidFill>
                  <a:srgbClr val="FF0000"/>
                </a:solidFill>
              </a:rPr>
              <a:t>التنويع في استخدام الحواس والوسائل التعليمية</a:t>
            </a:r>
            <a:endParaRPr lang="ar-SA" altLang="ar-SA" sz="3600" b="1">
              <a:solidFill>
                <a:srgbClr val="FF0000"/>
              </a:solidFill>
            </a:endParaRPr>
          </a:p>
        </p:txBody>
      </p:sp>
      <p:sp>
        <p:nvSpPr>
          <p:cNvPr id="33797" name="Text Box 7"/>
          <p:cNvSpPr txBox="1">
            <a:spLocks noChangeArrowheads="1"/>
          </p:cNvSpPr>
          <p:nvPr/>
        </p:nvSpPr>
        <p:spPr bwMode="auto">
          <a:xfrm>
            <a:off x="1219200" y="1752600"/>
            <a:ext cx="73914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spcBef>
                <a:spcPct val="50000"/>
              </a:spcBef>
              <a:buFontTx/>
              <a:buAutoNum type="arabic1Minus"/>
            </a:pPr>
            <a:endParaRPr lang="ar-SA" altLang="ar-SA"/>
          </a:p>
        </p:txBody>
      </p:sp>
      <p:sp>
        <p:nvSpPr>
          <p:cNvPr id="72712" name="Rectangle 8"/>
          <p:cNvSpPr>
            <a:spLocks noGrp="1" noChangeArrowheads="1"/>
          </p:cNvSpPr>
          <p:nvPr>
            <p:ph type="title" idx="4294967295"/>
          </p:nvPr>
        </p:nvSpPr>
        <p:spPr>
          <a:xfrm>
            <a:off x="3505200" y="561975"/>
            <a:ext cx="5105400" cy="1638300"/>
          </a:xfrm>
        </p:spPr>
        <p:txBody>
          <a:bodyPr/>
          <a:lstStyle/>
          <a:p>
            <a:pPr eaLnBrk="1" hangingPunct="1">
              <a:defRPr/>
            </a:pPr>
            <a:r>
              <a:rPr lang="ar-SA" sz="5400" dirty="0" smtClean="0">
                <a:solidFill>
                  <a:srgbClr val="00B050"/>
                </a:solidFill>
              </a:rPr>
              <a:t>التعزيز</a:t>
            </a:r>
            <a:r>
              <a:rPr lang="ar-SA" sz="8000" dirty="0" smtClean="0"/>
              <a:t/>
            </a:r>
            <a:br>
              <a:rPr lang="ar-SA" sz="8000" dirty="0" smtClean="0"/>
            </a:br>
            <a:endParaRPr lang="en-US" b="1" dirty="0" smtClean="0">
              <a:solidFill>
                <a:srgbClr val="FF0000"/>
              </a:solidFill>
              <a:effectLst/>
            </a:endParaRPr>
          </a:p>
        </p:txBody>
      </p:sp>
      <p:sp>
        <p:nvSpPr>
          <p:cNvPr id="72713" name="Text Box 9"/>
          <p:cNvSpPr txBox="1">
            <a:spLocks noChangeArrowheads="1"/>
          </p:cNvSpPr>
          <p:nvPr/>
        </p:nvSpPr>
        <p:spPr bwMode="auto">
          <a:xfrm>
            <a:off x="381000" y="1371600"/>
            <a:ext cx="8534400"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lvl="3">
              <a:spcBef>
                <a:spcPct val="50000"/>
              </a:spcBef>
            </a:pPr>
            <a:r>
              <a:rPr lang="ar-EG" altLang="ar-SA" sz="4400" b="1">
                <a:latin typeface="Times New Roman" pitchFamily="18" charset="0"/>
              </a:rPr>
              <a:t>يعرف حسن حسين زيتون (2001 ،391) التعزيز بأنه العملية التي يتم بمقتضاها زيادة (أو تقوية ) احتمالية قيام الفرد بسلوك أو استجابة معينة، وذلك عن طريق تقديم معزز يعقب ظهور هذا السلوك أو تلك الاستجابة منه - أي من الفرد - ".</a:t>
            </a:r>
            <a:endParaRPr lang="en-US" altLang="ar-SA" sz="4400" b="1">
              <a:latin typeface="Times New Roman" pitchFamily="18" charset="0"/>
            </a:endParaRPr>
          </a:p>
          <a:p>
            <a:pPr>
              <a:spcBef>
                <a:spcPct val="50000"/>
              </a:spcBef>
            </a:pPr>
            <a:endParaRPr lang="en-US" altLang="ar-SA" sz="4400" b="1">
              <a:latin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12"/>
                                        </p:tgtEl>
                                        <p:attrNameLst>
                                          <p:attrName>style.visibility</p:attrName>
                                        </p:attrNameLst>
                                      </p:cBhvr>
                                      <p:to>
                                        <p:strVal val="visible"/>
                                      </p:to>
                                    </p:set>
                                    <p:anim calcmode="lin" valueType="num">
                                      <p:cBhvr additive="base">
                                        <p:cTn id="7" dur="3000" fill="hold"/>
                                        <p:tgtEl>
                                          <p:spTgt spid="72712"/>
                                        </p:tgtEl>
                                        <p:attrNameLst>
                                          <p:attrName>ppt_x</p:attrName>
                                        </p:attrNameLst>
                                      </p:cBhvr>
                                      <p:tavLst>
                                        <p:tav tm="0">
                                          <p:val>
                                            <p:strVal val="#ppt_x"/>
                                          </p:val>
                                        </p:tav>
                                        <p:tav tm="100000">
                                          <p:val>
                                            <p:strVal val="#ppt_x"/>
                                          </p:val>
                                        </p:tav>
                                      </p:tavLst>
                                    </p:anim>
                                    <p:anim calcmode="lin" valueType="num">
                                      <p:cBhvr additive="base">
                                        <p:cTn id="8" dur="3000" fill="hold"/>
                                        <p:tgtEl>
                                          <p:spTgt spid="727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72713"/>
                                        </p:tgtEl>
                                        <p:attrNameLst>
                                          <p:attrName>style.visibility</p:attrName>
                                        </p:attrNameLst>
                                      </p:cBhvr>
                                      <p:to>
                                        <p:strVal val="visible"/>
                                      </p:to>
                                    </p:set>
                                    <p:animEffect transition="in" filter="diamond(in)">
                                      <p:cBhvr>
                                        <p:cTn id="13" dur="2000"/>
                                        <p:tgtEl>
                                          <p:spTgt spid="72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2" grpId="0"/>
      <p:bldP spid="727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pPr>
              <a:defRPr/>
            </a:pPr>
            <a:fld id="{D2929A63-9855-411B-A698-CDB61E4B1321}" type="slidenum">
              <a:rPr lang="ar-JO" smtClean="0"/>
              <a:pPr>
                <a:defRPr/>
              </a:pPr>
              <a:t>2</a:t>
            </a:fld>
            <a:endParaRPr lang="en-US"/>
          </a:p>
        </p:txBody>
      </p:sp>
      <p:sp>
        <p:nvSpPr>
          <p:cNvPr id="16387" name="Rectangle 4"/>
          <p:cNvSpPr>
            <a:spLocks noChangeArrowheads="1"/>
          </p:cNvSpPr>
          <p:nvPr/>
        </p:nvSpPr>
        <p:spPr bwMode="auto">
          <a:xfrm>
            <a:off x="304800" y="758825"/>
            <a:ext cx="8229600" cy="6186488"/>
          </a:xfrm>
          <a:prstGeom prst="rect">
            <a:avLst/>
          </a:prstGeom>
          <a:solidFill>
            <a:srgbClr val="DEC0DA"/>
          </a:solidFill>
          <a:ln>
            <a:noFill/>
          </a:ln>
          <a:extLst>
            <a:ext uri="{91240B29-F687-4F45-9708-019B960494DF}">
              <a14:hiddenLine xmlns:a14="http://schemas.microsoft.com/office/drawing/2010/main" w="9525">
                <a:solidFill>
                  <a:srgbClr val="000000"/>
                </a:solidFill>
                <a:miter lim="800000"/>
                <a:headEnd/>
                <a:tailEnd/>
              </a14:hiddenLine>
            </a:ext>
          </a:extLst>
        </p:spPr>
        <p:txBody>
          <a:bodyPr tIns="152352" bIns="0" anchor="ctr">
            <a:spAutoFit/>
          </a:bodyPr>
          <a:lstStyle>
            <a:lvl1pPr indent="22225">
              <a:tabLst>
                <a:tab pos="228600" algn="l"/>
              </a:tabLst>
              <a:defRPr sz="1400">
                <a:solidFill>
                  <a:schemeClr val="tx1"/>
                </a:solidFill>
                <a:latin typeface="Arial" pitchFamily="34" charset="0"/>
                <a:cs typeface="Times New Roman" pitchFamily="18" charset="0"/>
              </a:defRPr>
            </a:lvl1pPr>
            <a:lvl2pPr marL="742950" indent="-285750">
              <a:tabLst>
                <a:tab pos="228600" algn="l"/>
              </a:tabLst>
              <a:defRPr sz="1400">
                <a:solidFill>
                  <a:schemeClr val="tx1"/>
                </a:solidFill>
                <a:latin typeface="Arial" pitchFamily="34" charset="0"/>
                <a:cs typeface="Times New Roman" pitchFamily="18" charset="0"/>
              </a:defRPr>
            </a:lvl2pPr>
            <a:lvl3pPr marL="1143000" indent="-228600">
              <a:tabLst>
                <a:tab pos="228600" algn="l"/>
              </a:tabLst>
              <a:defRPr sz="1400">
                <a:solidFill>
                  <a:schemeClr val="tx1"/>
                </a:solidFill>
                <a:latin typeface="Arial" pitchFamily="34" charset="0"/>
                <a:cs typeface="Times New Roman" pitchFamily="18" charset="0"/>
              </a:defRPr>
            </a:lvl3pPr>
            <a:lvl4pPr marL="1600200" indent="-228600">
              <a:tabLst>
                <a:tab pos="228600" algn="l"/>
              </a:tabLst>
              <a:defRPr sz="1400">
                <a:solidFill>
                  <a:schemeClr val="tx1"/>
                </a:solidFill>
                <a:latin typeface="Arial" pitchFamily="34" charset="0"/>
                <a:cs typeface="Times New Roman" pitchFamily="18" charset="0"/>
              </a:defRPr>
            </a:lvl4pPr>
            <a:lvl5pPr marL="2057400" indent="-228600">
              <a:tabLst>
                <a:tab pos="2286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2286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2286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2286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228600" algn="l"/>
              </a:tabLst>
              <a:defRPr sz="1400">
                <a:solidFill>
                  <a:schemeClr val="tx1"/>
                </a:solidFill>
                <a:latin typeface="Arial" pitchFamily="34" charset="0"/>
                <a:cs typeface="Times New Roman" pitchFamily="18" charset="0"/>
              </a:defRPr>
            </a:lvl9pPr>
          </a:lstStyle>
          <a:p>
            <a:pPr>
              <a:spcBef>
                <a:spcPct val="20000"/>
              </a:spcBef>
              <a:buClr>
                <a:schemeClr val="accent2"/>
              </a:buClr>
              <a:buSzPct val="80000"/>
              <a:buFont typeface="Wingdings" pitchFamily="2" charset="2"/>
              <a:buChar char="l"/>
            </a:pPr>
            <a:r>
              <a:rPr lang="ar-SA" altLang="ar-SA" sz="2800">
                <a:latin typeface="Times New Roman" pitchFamily="18" charset="0"/>
                <a:cs typeface="PT Bold Heading" pitchFamily="2" charset="-78"/>
              </a:rPr>
              <a:t>التربية الرياضية ميدان مهم من ميادين التربية والتعليم كونها تعد الفرد إعداد بدنيا ومهارياً وانفعاليا وفقا لميوله وانفعالاته، لذا اتجهت العديد من دول العالم إلى تطوير نظمها التربوية وإعادة النظر بين الحين والآخر بمناهجها الدراسية وسبل تطبيقها من خلال طرائق وأساليب التدريس في ضوء النظم التربوية المتبعة لتحقيق التدريس الفعال.  ومن هنا كانت فكرة هذا البحث الذي تم تقسيمه على النحو التالي : </a:t>
            </a:r>
          </a:p>
          <a:p>
            <a:pPr>
              <a:spcBef>
                <a:spcPct val="20000"/>
              </a:spcBef>
              <a:buClr>
                <a:schemeClr val="accent2"/>
              </a:buClr>
              <a:buSzPct val="80000"/>
              <a:buFont typeface="Wingdings" pitchFamily="2" charset="2"/>
              <a:buChar char="l"/>
            </a:pPr>
            <a:r>
              <a:rPr lang="ar-SA" altLang="ar-SA" sz="2800">
                <a:latin typeface="Times New Roman" pitchFamily="18" charset="0"/>
                <a:cs typeface="PT Bold Heading" pitchFamily="2" charset="-78"/>
              </a:rPr>
              <a:t>المبحث الأول : مفهوم التدريس والتدريس الفعال </a:t>
            </a:r>
            <a:endParaRPr lang="en-US" altLang="ar-SA" sz="2800">
              <a:latin typeface="Times New Roman" pitchFamily="18" charset="0"/>
              <a:cs typeface="PT Bold Heading" pitchFamily="2" charset="-78"/>
            </a:endParaRPr>
          </a:p>
          <a:p>
            <a:pPr>
              <a:spcBef>
                <a:spcPct val="20000"/>
              </a:spcBef>
              <a:buClr>
                <a:schemeClr val="accent2"/>
              </a:buClr>
              <a:buSzPct val="80000"/>
              <a:buFont typeface="Wingdings" pitchFamily="2" charset="2"/>
              <a:buChar char="l"/>
            </a:pPr>
            <a:r>
              <a:rPr lang="ar-SA" altLang="ar-SA" sz="2800">
                <a:latin typeface="Times New Roman" pitchFamily="18" charset="0"/>
                <a:cs typeface="PT Bold Heading" pitchFamily="2" charset="-78"/>
              </a:rPr>
              <a:t> المبحث الثاني : التدريس الفعال في التربية البدنية </a:t>
            </a:r>
            <a:endParaRPr lang="en-US" altLang="ar-SA" sz="2800">
              <a:latin typeface="Times New Roman" pitchFamily="18" charset="0"/>
              <a:cs typeface="PT Bold Heading" pitchFamily="2" charset="-78"/>
            </a:endParaRPr>
          </a:p>
          <a:p>
            <a:pPr>
              <a:spcBef>
                <a:spcPct val="20000"/>
              </a:spcBef>
              <a:buClr>
                <a:schemeClr val="accent2"/>
              </a:buClr>
              <a:buSzPct val="80000"/>
              <a:buFont typeface="Wingdings" pitchFamily="2" charset="2"/>
              <a:buChar char="l"/>
            </a:pPr>
            <a:r>
              <a:rPr lang="ar-SA" altLang="ar-SA" sz="2800">
                <a:latin typeface="Times New Roman" pitchFamily="18" charset="0"/>
                <a:cs typeface="PT Bold Heading" pitchFamily="2" charset="-78"/>
              </a:rPr>
              <a:t> المطلب الأول : أساليب  وطرق التدريس الفعال في التربية البدنية </a:t>
            </a:r>
            <a:endParaRPr lang="en-US" altLang="ar-SA" sz="2800">
              <a:latin typeface="Times New Roman" pitchFamily="18" charset="0"/>
              <a:cs typeface="PT Bold Heading" pitchFamily="2" charset="-78"/>
            </a:endParaRPr>
          </a:p>
          <a:p>
            <a:pPr>
              <a:spcBef>
                <a:spcPct val="20000"/>
              </a:spcBef>
              <a:buClr>
                <a:schemeClr val="accent2"/>
              </a:buClr>
              <a:buSzPct val="80000"/>
              <a:buFont typeface="Wingdings" pitchFamily="2" charset="2"/>
              <a:buChar char="l"/>
            </a:pPr>
            <a:r>
              <a:rPr lang="ar-SA" altLang="ar-SA" sz="2800">
                <a:latin typeface="Times New Roman" pitchFamily="18" charset="0"/>
                <a:cs typeface="PT Bold Heading" pitchFamily="2" charset="-78"/>
              </a:rPr>
              <a:t> المطلب الثاني : مهارات التدريس في التربية البدنية </a:t>
            </a:r>
            <a:endParaRPr lang="en-US" altLang="ar-SA" sz="2800">
              <a:latin typeface="Times New Roman" pitchFamily="18" charset="0"/>
              <a:cs typeface="PT Bold Heading" pitchFamily="2" charset="-78"/>
            </a:endParaRPr>
          </a:p>
          <a:p>
            <a:pPr>
              <a:spcBef>
                <a:spcPct val="20000"/>
              </a:spcBef>
              <a:buClr>
                <a:schemeClr val="accent2"/>
              </a:buClr>
              <a:buSzPct val="80000"/>
              <a:buFont typeface="Wingdings" pitchFamily="2" charset="2"/>
              <a:buChar char="l"/>
            </a:pPr>
            <a:endParaRPr lang="en-US" altLang="ar-SA" sz="2800">
              <a:latin typeface="Times New Roman" pitchFamily="18" charset="0"/>
              <a:cs typeface="PT Bold Heading" pitchFamily="2" charset="-78"/>
            </a:endParaRPr>
          </a:p>
        </p:txBody>
      </p:sp>
      <p:sp>
        <p:nvSpPr>
          <p:cNvPr id="16388" name="مربع نص 1"/>
          <p:cNvSpPr txBox="1">
            <a:spLocks noChangeArrowheads="1"/>
          </p:cNvSpPr>
          <p:nvPr/>
        </p:nvSpPr>
        <p:spPr bwMode="auto">
          <a:xfrm>
            <a:off x="4495800" y="-228600"/>
            <a:ext cx="2514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r>
              <a:rPr lang="ar-SA" altLang="ar-SA" sz="5400" b="1">
                <a:solidFill>
                  <a:srgbClr val="FF0000"/>
                </a:solidFill>
              </a:rPr>
              <a:t>تمهيد</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pPr>
              <a:defRPr/>
            </a:pPr>
            <a:fld id="{F82AA147-2508-4726-BEAD-347771885B62}" type="slidenum">
              <a:rPr lang="ar-JO"/>
              <a:pPr>
                <a:defRPr/>
              </a:pPr>
              <a:t>20</a:t>
            </a:fld>
            <a:endParaRPr lang="en-US"/>
          </a:p>
        </p:txBody>
      </p:sp>
      <p:sp>
        <p:nvSpPr>
          <p:cNvPr id="96260" name="Rectangle 4"/>
          <p:cNvSpPr>
            <a:spLocks noGrp="1" noChangeArrowheads="1"/>
          </p:cNvSpPr>
          <p:nvPr>
            <p:ph type="title" idx="4294967295"/>
          </p:nvPr>
        </p:nvSpPr>
        <p:spPr>
          <a:xfrm>
            <a:off x="838200" y="-76200"/>
            <a:ext cx="7772400" cy="1143000"/>
          </a:xfrm>
        </p:spPr>
        <p:txBody>
          <a:bodyPr/>
          <a:lstStyle/>
          <a:p>
            <a:pPr eaLnBrk="1" hangingPunct="1">
              <a:defRPr/>
            </a:pPr>
            <a:r>
              <a:rPr lang="ar-SA" sz="6000" b="1" dirty="0" smtClean="0">
                <a:solidFill>
                  <a:srgbClr val="FF0000"/>
                </a:solidFill>
              </a:rPr>
              <a:t>أنواع التعزيز </a:t>
            </a:r>
            <a:endParaRPr lang="en-US" sz="6000" b="1" dirty="0" smtClean="0">
              <a:solidFill>
                <a:srgbClr val="FF0000"/>
              </a:solidFill>
            </a:endParaRPr>
          </a:p>
        </p:txBody>
      </p:sp>
      <p:sp>
        <p:nvSpPr>
          <p:cNvPr id="96261" name="Text Box 5"/>
          <p:cNvSpPr txBox="1">
            <a:spLocks noChangeArrowheads="1"/>
          </p:cNvSpPr>
          <p:nvPr/>
        </p:nvSpPr>
        <p:spPr bwMode="auto">
          <a:xfrm>
            <a:off x="0" y="1365250"/>
            <a:ext cx="8915400" cy="572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spcBef>
                <a:spcPct val="20000"/>
              </a:spcBef>
              <a:buClr>
                <a:schemeClr val="accent2"/>
              </a:buClr>
              <a:buSzPct val="80000"/>
              <a:buFont typeface="Wingdings" pitchFamily="2" charset="2"/>
              <a:buChar char="l"/>
            </a:pPr>
            <a:r>
              <a:rPr lang="ar-EG" altLang="ar-SA" sz="4400" b="1">
                <a:latin typeface="Times New Roman" pitchFamily="18" charset="0"/>
              </a:rPr>
              <a:t>ويوجد العديد من أنماط المعززات التي يمكن أن يستخدمها المعلم في التدريس منها ما يلي </a:t>
            </a:r>
            <a:endParaRPr lang="en-US" altLang="ar-SA" sz="4400">
              <a:latin typeface="Times New Roman" pitchFamily="18" charset="0"/>
            </a:endParaRPr>
          </a:p>
          <a:p>
            <a:pPr>
              <a:spcBef>
                <a:spcPct val="20000"/>
              </a:spcBef>
              <a:buClr>
                <a:schemeClr val="accent2"/>
              </a:buClr>
              <a:buSzPct val="80000"/>
              <a:buFont typeface="Wingdings" pitchFamily="2" charset="2"/>
              <a:buChar char="l"/>
            </a:pPr>
            <a:r>
              <a:rPr lang="ar-EG" altLang="ar-SA" sz="4400" b="1">
                <a:latin typeface="Times New Roman" pitchFamily="18" charset="0"/>
              </a:rPr>
              <a:t>أولاً :- المعززات اللفظية :-</a:t>
            </a:r>
            <a:endParaRPr lang="ar-SA" altLang="ar-SA" sz="4400" b="1">
              <a:latin typeface="Times New Roman" pitchFamily="18" charset="0"/>
            </a:endParaRPr>
          </a:p>
          <a:p>
            <a:pPr>
              <a:spcBef>
                <a:spcPct val="20000"/>
              </a:spcBef>
              <a:buClr>
                <a:schemeClr val="accent2"/>
              </a:buClr>
              <a:buSzPct val="80000"/>
              <a:buFont typeface="Wingdings" pitchFamily="2" charset="2"/>
              <a:buChar char="l"/>
            </a:pPr>
            <a:r>
              <a:rPr lang="ar-EG" altLang="ar-SA" sz="4400" b="1">
                <a:latin typeface="Times New Roman" pitchFamily="18" charset="0"/>
              </a:rPr>
              <a:t>ثانياً معززات إشارية :-</a:t>
            </a:r>
            <a:endParaRPr lang="en-US" altLang="ar-SA" sz="4400">
              <a:latin typeface="Times New Roman" pitchFamily="18" charset="0"/>
            </a:endParaRPr>
          </a:p>
          <a:p>
            <a:pPr>
              <a:spcBef>
                <a:spcPct val="20000"/>
              </a:spcBef>
              <a:buClr>
                <a:schemeClr val="accent2"/>
              </a:buClr>
              <a:buSzPct val="80000"/>
              <a:buFont typeface="Wingdings" pitchFamily="2" charset="2"/>
              <a:buChar char="l"/>
            </a:pPr>
            <a:r>
              <a:rPr lang="ar-EG" altLang="ar-SA" sz="4400">
                <a:latin typeface="Times New Roman" pitchFamily="18" charset="0"/>
              </a:rPr>
              <a:t> </a:t>
            </a:r>
            <a:r>
              <a:rPr lang="ar-EG" altLang="ar-SA" sz="4400" b="1">
                <a:latin typeface="Times New Roman" pitchFamily="18" charset="0"/>
              </a:rPr>
              <a:t>ثالثاً : المكافآت المادية :</a:t>
            </a:r>
            <a:endParaRPr lang="ar-SA" altLang="ar-SA" sz="4400" b="1">
              <a:latin typeface="Times New Roman" pitchFamily="18" charset="0"/>
            </a:endParaRPr>
          </a:p>
          <a:p>
            <a:pPr>
              <a:spcBef>
                <a:spcPct val="20000"/>
              </a:spcBef>
              <a:buClr>
                <a:schemeClr val="accent2"/>
              </a:buClr>
              <a:buSzPct val="80000"/>
              <a:buFont typeface="Wingdings" pitchFamily="2" charset="2"/>
              <a:buChar char="l"/>
            </a:pPr>
            <a:r>
              <a:rPr lang="ar-EG" altLang="ar-SA" sz="4400" b="1">
                <a:latin typeface="Times New Roman" pitchFamily="18" charset="0"/>
              </a:rPr>
              <a:t>-رابعاً: التقدير :-</a:t>
            </a:r>
            <a:endParaRPr lang="en-US" altLang="ar-SA" sz="4400">
              <a:latin typeface="Times New Roman" pitchFamily="18" charset="0"/>
            </a:endParaRPr>
          </a:p>
          <a:p>
            <a:pPr>
              <a:spcBef>
                <a:spcPct val="50000"/>
              </a:spcBef>
            </a:pPr>
            <a:endParaRPr lang="en-US" altLang="ar-SA" sz="4400" b="1">
              <a:latin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60"/>
                                        </p:tgtEl>
                                        <p:attrNameLst>
                                          <p:attrName>style.visibility</p:attrName>
                                        </p:attrNameLst>
                                      </p:cBhvr>
                                      <p:to>
                                        <p:strVal val="visible"/>
                                      </p:to>
                                    </p:set>
                                    <p:anim calcmode="lin" valueType="num">
                                      <p:cBhvr additive="base">
                                        <p:cTn id="7" dur="3000" fill="hold"/>
                                        <p:tgtEl>
                                          <p:spTgt spid="96260"/>
                                        </p:tgtEl>
                                        <p:attrNameLst>
                                          <p:attrName>ppt_x</p:attrName>
                                        </p:attrNameLst>
                                      </p:cBhvr>
                                      <p:tavLst>
                                        <p:tav tm="0">
                                          <p:val>
                                            <p:strVal val="#ppt_x"/>
                                          </p:val>
                                        </p:tav>
                                        <p:tav tm="100000">
                                          <p:val>
                                            <p:strVal val="#ppt_x"/>
                                          </p:val>
                                        </p:tav>
                                      </p:tavLst>
                                    </p:anim>
                                    <p:anim calcmode="lin" valueType="num">
                                      <p:cBhvr additive="base">
                                        <p:cTn id="8" dur="3000" fill="hold"/>
                                        <p:tgtEl>
                                          <p:spTgt spid="962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6261"/>
                                        </p:tgtEl>
                                        <p:attrNameLst>
                                          <p:attrName>style.visibility</p:attrName>
                                        </p:attrNameLst>
                                      </p:cBhvr>
                                      <p:to>
                                        <p:strVal val="visible"/>
                                      </p:to>
                                    </p:set>
                                    <p:animEffect transition="in" filter="diamond(in)">
                                      <p:cBhvr>
                                        <p:cTn id="13" dur="2000"/>
                                        <p:tgtEl>
                                          <p:spTgt spid="96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p:bldP spid="9626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pPr>
              <a:defRPr/>
            </a:pPr>
            <a:fld id="{8AA65498-02BC-4F4A-A8EF-FE8E82619D44}" type="slidenum">
              <a:rPr lang="ar-JO"/>
              <a:pPr>
                <a:defRPr/>
              </a:pPr>
              <a:t>21</a:t>
            </a:fld>
            <a:endParaRPr lang="en-US"/>
          </a:p>
        </p:txBody>
      </p:sp>
      <p:sp>
        <p:nvSpPr>
          <p:cNvPr id="95239" name="Rectangle 7"/>
          <p:cNvSpPr>
            <a:spLocks noGrp="1" noChangeArrowheads="1"/>
          </p:cNvSpPr>
          <p:nvPr>
            <p:ph type="title" idx="4294967295"/>
          </p:nvPr>
        </p:nvSpPr>
        <p:spPr>
          <a:xfrm>
            <a:off x="228600" y="76200"/>
            <a:ext cx="8686800" cy="1143000"/>
          </a:xfrm>
        </p:spPr>
        <p:txBody>
          <a:bodyPr/>
          <a:lstStyle/>
          <a:p>
            <a:pPr eaLnBrk="1" hangingPunct="1">
              <a:defRPr/>
            </a:pPr>
            <a:r>
              <a:rPr lang="ar-SA" sz="4800" b="1" dirty="0">
                <a:solidFill>
                  <a:srgbClr val="FF0000"/>
                </a:solidFill>
                <a:effectLst/>
                <a:cs typeface="PT Bold Heading" panose="02010400000000000000" pitchFamily="2" charset="-78"/>
              </a:rPr>
              <a:t>مهارة استخدام </a:t>
            </a:r>
            <a:r>
              <a:rPr lang="ar-SA" sz="4800" b="1" dirty="0" smtClean="0">
                <a:solidFill>
                  <a:srgbClr val="FF0000"/>
                </a:solidFill>
                <a:effectLst/>
                <a:cs typeface="PT Bold Heading" panose="02010400000000000000" pitchFamily="2" charset="-78"/>
              </a:rPr>
              <a:t>الوسيلة </a:t>
            </a:r>
            <a:r>
              <a:rPr lang="ar-SA" sz="4800" b="1" dirty="0">
                <a:solidFill>
                  <a:srgbClr val="FF0000"/>
                </a:solidFill>
                <a:effectLst/>
                <a:cs typeface="PT Bold Heading" panose="02010400000000000000" pitchFamily="2" charset="-78"/>
              </a:rPr>
              <a:t>التعليمية </a:t>
            </a:r>
            <a:endParaRPr lang="en-US" sz="4800" dirty="0" smtClean="0">
              <a:solidFill>
                <a:srgbClr val="FF0000"/>
              </a:solidFill>
              <a:cs typeface="PT Bold Heading" panose="02010400000000000000" pitchFamily="2" charset="-78"/>
            </a:endParaRPr>
          </a:p>
        </p:txBody>
      </p:sp>
      <p:sp>
        <p:nvSpPr>
          <p:cNvPr id="95240" name="Text Box 8"/>
          <p:cNvSpPr txBox="1">
            <a:spLocks noChangeArrowheads="1"/>
          </p:cNvSpPr>
          <p:nvPr/>
        </p:nvSpPr>
        <p:spPr bwMode="auto">
          <a:xfrm>
            <a:off x="0" y="914400"/>
            <a:ext cx="9144000" cy="682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lgn="l" rtl="0">
              <a:spcBef>
                <a:spcPct val="20000"/>
              </a:spcBef>
              <a:buClr>
                <a:schemeClr val="accent2"/>
              </a:buClr>
              <a:buSzPct val="80000"/>
              <a:buFont typeface="Wingdings" pitchFamily="2" charset="2"/>
              <a:buChar char="l"/>
              <a:tabLst>
                <a:tab pos="457200" algn="l"/>
              </a:tabLst>
              <a:defRPr sz="3200">
                <a:solidFill>
                  <a:schemeClr val="tx1"/>
                </a:solidFill>
                <a:latin typeface="Times New Roman" pitchFamily="18" charset="0"/>
                <a:cs typeface="Times New Roman" pitchFamily="18" charset="0"/>
              </a:defRPr>
            </a:lvl1pPr>
            <a:lvl2pPr marL="742950" indent="-285750" algn="l" rtl="0">
              <a:spcBef>
                <a:spcPct val="20000"/>
              </a:spcBef>
              <a:buClr>
                <a:schemeClr val="tx1"/>
              </a:buClr>
              <a:buSzPct val="90000"/>
              <a:buChar char="–"/>
              <a:tabLst>
                <a:tab pos="457200" algn="l"/>
              </a:tabLst>
              <a:defRPr sz="2800">
                <a:solidFill>
                  <a:schemeClr val="tx1"/>
                </a:solidFill>
                <a:latin typeface="Times New Roman" pitchFamily="18" charset="0"/>
                <a:cs typeface="Times New Roman" pitchFamily="18" charset="0"/>
              </a:defRPr>
            </a:lvl2pPr>
            <a:lvl3pPr marL="1143000" indent="-228600" algn="l" rtl="0">
              <a:spcBef>
                <a:spcPct val="20000"/>
              </a:spcBef>
              <a:buClr>
                <a:schemeClr val="accent1"/>
              </a:buClr>
              <a:buSzPct val="60000"/>
              <a:buFont typeface="Wingdings" pitchFamily="2" charset="2"/>
              <a:buChar char="l"/>
              <a:tabLst>
                <a:tab pos="457200" algn="l"/>
              </a:tabLst>
              <a:defRPr sz="2400">
                <a:solidFill>
                  <a:schemeClr val="tx1"/>
                </a:solidFill>
                <a:latin typeface="Times New Roman" pitchFamily="18" charset="0"/>
                <a:cs typeface="Times New Roman" pitchFamily="18" charset="0"/>
              </a:defRPr>
            </a:lvl3pPr>
            <a:lvl4pPr marL="1600200" indent="-228600" algn="l" rtl="0">
              <a:spcBef>
                <a:spcPct val="20000"/>
              </a:spcBef>
              <a:buClr>
                <a:schemeClr val="tx1"/>
              </a:buClr>
              <a:buChar char="–"/>
              <a:tabLst>
                <a:tab pos="457200" algn="l"/>
              </a:tabLst>
              <a:defRPr sz="2000">
                <a:solidFill>
                  <a:schemeClr val="tx1"/>
                </a:solidFill>
                <a:latin typeface="Times New Roman" pitchFamily="18" charset="0"/>
                <a:cs typeface="Times New Roman" pitchFamily="18" charset="0"/>
              </a:defRPr>
            </a:lvl4pPr>
            <a:lvl5pPr marL="2057400" indent="-228600" algn="l" rtl="0">
              <a:spcBef>
                <a:spcPct val="20000"/>
              </a:spcBef>
              <a:buClr>
                <a:schemeClr val="accent1"/>
              </a:buClr>
              <a:tabLst>
                <a:tab pos="457200" algn="l"/>
              </a:tabLst>
              <a:defRPr sz="2000">
                <a:solidFill>
                  <a:schemeClr val="tx1"/>
                </a:solidFill>
                <a:latin typeface="Times New Roman" pitchFamily="18" charset="0"/>
                <a:cs typeface="Times New Roman" pitchFamily="18" charset="0"/>
              </a:defRPr>
            </a:lvl5pPr>
            <a:lvl6pPr marL="25146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6pPr>
            <a:lvl7pPr marL="29718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7pPr>
            <a:lvl8pPr marL="34290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8pPr>
            <a:lvl9pPr marL="38862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9pPr>
          </a:lstStyle>
          <a:p>
            <a:pPr indent="0" algn="r" rtl="1">
              <a:buFont typeface="Wingdings" pitchFamily="2" charset="2"/>
              <a:buNone/>
              <a:defRPr/>
            </a:pPr>
            <a:r>
              <a:rPr lang="ar-EG" sz="3600" b="1" dirty="0" smtClean="0"/>
              <a:t>أنواع الوسائل التعليمية :</a:t>
            </a:r>
            <a:endParaRPr lang="en-US" sz="3600" b="1" dirty="0" smtClean="0"/>
          </a:p>
          <a:p>
            <a:pPr algn="r" rtl="1">
              <a:defRPr/>
            </a:pPr>
            <a:r>
              <a:rPr lang="ar-EG" sz="3600" b="1" dirty="0" smtClean="0"/>
              <a:t>الوسائل المرئية : الصور والرسوم التوضيحية والبيانية والسبورة والنماذج المجسمة للخرائط والشرائح وأفلام الصور الثابتة .</a:t>
            </a:r>
            <a:endParaRPr lang="en-US" sz="3600" b="1" dirty="0" smtClean="0"/>
          </a:p>
          <a:p>
            <a:pPr algn="r" rtl="1">
              <a:defRPr/>
            </a:pPr>
            <a:r>
              <a:rPr lang="ar-EG" sz="3600" b="1" dirty="0" smtClean="0"/>
              <a:t>الوسائل السمعية : المسجل والراديو .</a:t>
            </a:r>
            <a:endParaRPr lang="en-US" sz="3600" b="1" dirty="0" smtClean="0"/>
          </a:p>
          <a:p>
            <a:pPr algn="r" rtl="1">
              <a:defRPr/>
            </a:pPr>
            <a:r>
              <a:rPr lang="ar-EG" sz="3600" b="1" dirty="0" smtClean="0"/>
              <a:t>وسائل البيئة المحلية : المواقع الطبيعية والصناعية والتاريخية والمعارض والمتاحف(وتتميز بكونها حقيقية ) .</a:t>
            </a:r>
            <a:endParaRPr lang="en-US" sz="3600" b="1" dirty="0" smtClean="0"/>
          </a:p>
          <a:p>
            <a:pPr algn="r" rtl="1">
              <a:defRPr/>
            </a:pPr>
            <a:r>
              <a:rPr lang="ar-EG" sz="3600" b="1" dirty="0" smtClean="0"/>
              <a:t>الوسائل المركبة : أفلام الصور المتحركة والتلفزيون والشرائح المرفقة بالتسجيل وآلات التعليم المبرمج والكمبيوتر.</a:t>
            </a:r>
            <a:endParaRPr lang="en-US" sz="3600" b="1" dirty="0" smtClean="0"/>
          </a:p>
          <a:p>
            <a:pPr algn="r" rtl="1">
              <a:spcBef>
                <a:spcPct val="50000"/>
              </a:spcBef>
              <a:buClrTx/>
              <a:buSzTx/>
              <a:buFontTx/>
              <a:buChar char="•"/>
              <a:defRPr/>
            </a:pPr>
            <a:endParaRPr lang="en-US" altLang="ar-SA" b="1" dirty="0" smtClean="0">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anim calcmode="lin" valueType="num">
                                      <p:cBhvr additive="base">
                                        <p:cTn id="7" dur="3000" fill="hold"/>
                                        <p:tgtEl>
                                          <p:spTgt spid="95239"/>
                                        </p:tgtEl>
                                        <p:attrNameLst>
                                          <p:attrName>ppt_x</p:attrName>
                                        </p:attrNameLst>
                                      </p:cBhvr>
                                      <p:tavLst>
                                        <p:tav tm="0">
                                          <p:val>
                                            <p:strVal val="#ppt_x"/>
                                          </p:val>
                                        </p:tav>
                                        <p:tav tm="100000">
                                          <p:val>
                                            <p:strVal val="#ppt_x"/>
                                          </p:val>
                                        </p:tav>
                                      </p:tavLst>
                                    </p:anim>
                                    <p:anim calcmode="lin" valueType="num">
                                      <p:cBhvr additive="base">
                                        <p:cTn id="8" dur="3000" fill="hold"/>
                                        <p:tgtEl>
                                          <p:spTgt spid="9523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5240">
                                            <p:txEl>
                                              <p:pRg st="0" end="0"/>
                                            </p:txEl>
                                          </p:spTgt>
                                        </p:tgtEl>
                                        <p:attrNameLst>
                                          <p:attrName>style.visibility</p:attrName>
                                        </p:attrNameLst>
                                      </p:cBhvr>
                                      <p:to>
                                        <p:strVal val="visible"/>
                                      </p:to>
                                    </p:set>
                                    <p:anim calcmode="lin" valueType="num">
                                      <p:cBhvr additive="base">
                                        <p:cTn id="13" dur="500" fill="hold"/>
                                        <p:tgtEl>
                                          <p:spTgt spid="9524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4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5240">
                                            <p:txEl>
                                              <p:pRg st="1" end="1"/>
                                            </p:txEl>
                                          </p:spTgt>
                                        </p:tgtEl>
                                        <p:attrNameLst>
                                          <p:attrName>style.visibility</p:attrName>
                                        </p:attrNameLst>
                                      </p:cBhvr>
                                      <p:to>
                                        <p:strVal val="visible"/>
                                      </p:to>
                                    </p:set>
                                    <p:anim calcmode="lin" valueType="num">
                                      <p:cBhvr additive="base">
                                        <p:cTn id="17" dur="500" fill="hold"/>
                                        <p:tgtEl>
                                          <p:spTgt spid="9524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5240">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5240">
                                            <p:txEl>
                                              <p:pRg st="2" end="2"/>
                                            </p:txEl>
                                          </p:spTgt>
                                        </p:tgtEl>
                                        <p:attrNameLst>
                                          <p:attrName>style.visibility</p:attrName>
                                        </p:attrNameLst>
                                      </p:cBhvr>
                                      <p:to>
                                        <p:strVal val="visible"/>
                                      </p:to>
                                    </p:set>
                                    <p:anim calcmode="lin" valueType="num">
                                      <p:cBhvr additive="base">
                                        <p:cTn id="21" dur="500" fill="hold"/>
                                        <p:tgtEl>
                                          <p:spTgt spid="95240">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5240">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5240">
                                            <p:txEl>
                                              <p:pRg st="3" end="3"/>
                                            </p:txEl>
                                          </p:spTgt>
                                        </p:tgtEl>
                                        <p:attrNameLst>
                                          <p:attrName>style.visibility</p:attrName>
                                        </p:attrNameLst>
                                      </p:cBhvr>
                                      <p:to>
                                        <p:strVal val="visible"/>
                                      </p:to>
                                    </p:set>
                                    <p:anim calcmode="lin" valueType="num">
                                      <p:cBhvr additive="base">
                                        <p:cTn id="25" dur="500" fill="hold"/>
                                        <p:tgtEl>
                                          <p:spTgt spid="952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5240">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5240">
                                            <p:txEl>
                                              <p:pRg st="4" end="4"/>
                                            </p:txEl>
                                          </p:spTgt>
                                        </p:tgtEl>
                                        <p:attrNameLst>
                                          <p:attrName>style.visibility</p:attrName>
                                        </p:attrNameLst>
                                      </p:cBhvr>
                                      <p:to>
                                        <p:strVal val="visible"/>
                                      </p:to>
                                    </p:set>
                                    <p:anim calcmode="lin" valueType="num">
                                      <p:cBhvr additive="base">
                                        <p:cTn id="29" dur="500" fill="hold"/>
                                        <p:tgtEl>
                                          <p:spTgt spid="9524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524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pPr>
              <a:defRPr/>
            </a:pPr>
            <a:fld id="{9226215F-6404-43B3-AAB6-623B460C9CCE}" type="slidenum">
              <a:rPr lang="ar-JO"/>
              <a:pPr>
                <a:defRPr/>
              </a:pPr>
              <a:t>22</a:t>
            </a:fld>
            <a:endParaRPr lang="en-US"/>
          </a:p>
        </p:txBody>
      </p:sp>
      <p:sp>
        <p:nvSpPr>
          <p:cNvPr id="97284" name="Rectangle 4"/>
          <p:cNvSpPr>
            <a:spLocks noGrp="1" noChangeArrowheads="1"/>
          </p:cNvSpPr>
          <p:nvPr>
            <p:ph type="title" idx="4294967295"/>
          </p:nvPr>
        </p:nvSpPr>
        <p:spPr>
          <a:xfrm>
            <a:off x="762000" y="381000"/>
            <a:ext cx="7772400" cy="1143000"/>
          </a:xfrm>
        </p:spPr>
        <p:txBody>
          <a:bodyPr/>
          <a:lstStyle/>
          <a:p>
            <a:pPr eaLnBrk="1" hangingPunct="1">
              <a:defRPr/>
            </a:pPr>
            <a:r>
              <a:rPr lang="ar-EG" sz="4800" b="1" dirty="0">
                <a:solidFill>
                  <a:srgbClr val="FF0000"/>
                </a:solidFill>
                <a:effectLst/>
                <a:cs typeface="PT Bold Heading" panose="02010400000000000000" pitchFamily="2" charset="-78"/>
              </a:rPr>
              <a:t>مهارة الغلق أو الخاتمة :-</a:t>
            </a:r>
            <a:r>
              <a:rPr lang="en-US" sz="4800" b="1" dirty="0">
                <a:effectLst/>
                <a:cs typeface="PT Bold Heading" panose="02010400000000000000" pitchFamily="2" charset="-78"/>
              </a:rPr>
              <a:t/>
            </a:r>
            <a:br>
              <a:rPr lang="en-US" sz="4800" b="1" dirty="0">
                <a:effectLst/>
                <a:cs typeface="PT Bold Heading" panose="02010400000000000000" pitchFamily="2" charset="-78"/>
              </a:rPr>
            </a:br>
            <a:endParaRPr lang="en-US" sz="4800" b="1" dirty="0" smtClean="0">
              <a:solidFill>
                <a:schemeClr val="tx1"/>
              </a:solidFill>
              <a:latin typeface="Times New Roman" pitchFamily="18" charset="0"/>
              <a:cs typeface="PT Bold Heading" panose="02010400000000000000" pitchFamily="2" charset="-78"/>
            </a:endParaRPr>
          </a:p>
        </p:txBody>
      </p:sp>
      <p:sp>
        <p:nvSpPr>
          <p:cNvPr id="97285" name="Text Box 5"/>
          <p:cNvSpPr txBox="1">
            <a:spLocks noChangeArrowheads="1"/>
          </p:cNvSpPr>
          <p:nvPr/>
        </p:nvSpPr>
        <p:spPr bwMode="auto">
          <a:xfrm>
            <a:off x="0" y="914400"/>
            <a:ext cx="9144000" cy="691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spAutoFit/>
          </a:bodyPr>
          <a:lstStyle>
            <a:lvl1pPr indent="355600" algn="l" rtl="0">
              <a:spcBef>
                <a:spcPct val="20000"/>
              </a:spcBef>
              <a:buClr>
                <a:schemeClr val="accent2"/>
              </a:buClr>
              <a:buSzPct val="80000"/>
              <a:buFont typeface="Wingdings" pitchFamily="2" charset="2"/>
              <a:buChar char="l"/>
              <a:tabLst>
                <a:tab pos="457200" algn="l"/>
              </a:tabLst>
              <a:defRPr sz="3200">
                <a:solidFill>
                  <a:schemeClr val="tx1"/>
                </a:solidFill>
                <a:latin typeface="Times New Roman" pitchFamily="18" charset="0"/>
                <a:cs typeface="Times New Roman" pitchFamily="18" charset="0"/>
              </a:defRPr>
            </a:lvl1pPr>
            <a:lvl2pPr marL="742950" indent="-285750" algn="l" rtl="0">
              <a:spcBef>
                <a:spcPct val="20000"/>
              </a:spcBef>
              <a:buClr>
                <a:schemeClr val="tx1"/>
              </a:buClr>
              <a:buSzPct val="90000"/>
              <a:buChar char="–"/>
              <a:tabLst>
                <a:tab pos="457200" algn="l"/>
              </a:tabLst>
              <a:defRPr sz="2800">
                <a:solidFill>
                  <a:schemeClr val="tx1"/>
                </a:solidFill>
                <a:latin typeface="Times New Roman" pitchFamily="18" charset="0"/>
                <a:cs typeface="Times New Roman" pitchFamily="18" charset="0"/>
              </a:defRPr>
            </a:lvl2pPr>
            <a:lvl3pPr marL="1143000" indent="-228600" algn="l" rtl="0">
              <a:spcBef>
                <a:spcPct val="20000"/>
              </a:spcBef>
              <a:buClr>
                <a:schemeClr val="accent1"/>
              </a:buClr>
              <a:buSzPct val="60000"/>
              <a:buFont typeface="Wingdings" pitchFamily="2" charset="2"/>
              <a:buChar char="l"/>
              <a:tabLst>
                <a:tab pos="457200" algn="l"/>
              </a:tabLst>
              <a:defRPr sz="2400">
                <a:solidFill>
                  <a:schemeClr val="tx1"/>
                </a:solidFill>
                <a:latin typeface="Times New Roman" pitchFamily="18" charset="0"/>
                <a:cs typeface="Times New Roman" pitchFamily="18" charset="0"/>
              </a:defRPr>
            </a:lvl3pPr>
            <a:lvl4pPr marL="1600200" indent="-228600" algn="l" rtl="0">
              <a:spcBef>
                <a:spcPct val="20000"/>
              </a:spcBef>
              <a:buClr>
                <a:schemeClr val="tx1"/>
              </a:buClr>
              <a:buChar char="–"/>
              <a:tabLst>
                <a:tab pos="457200" algn="l"/>
              </a:tabLst>
              <a:defRPr sz="2000">
                <a:solidFill>
                  <a:schemeClr val="tx1"/>
                </a:solidFill>
                <a:latin typeface="Times New Roman" pitchFamily="18" charset="0"/>
                <a:cs typeface="Times New Roman" pitchFamily="18" charset="0"/>
              </a:defRPr>
            </a:lvl4pPr>
            <a:lvl5pPr marL="2057400" indent="-228600" algn="l" rtl="0">
              <a:spcBef>
                <a:spcPct val="20000"/>
              </a:spcBef>
              <a:buClr>
                <a:schemeClr val="accent1"/>
              </a:buClr>
              <a:tabLst>
                <a:tab pos="457200" algn="l"/>
              </a:tabLst>
              <a:defRPr sz="2000">
                <a:solidFill>
                  <a:schemeClr val="tx1"/>
                </a:solidFill>
                <a:latin typeface="Times New Roman" pitchFamily="18" charset="0"/>
                <a:cs typeface="Times New Roman" pitchFamily="18" charset="0"/>
              </a:defRPr>
            </a:lvl5pPr>
            <a:lvl6pPr marL="25146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6pPr>
            <a:lvl7pPr marL="29718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7pPr>
            <a:lvl8pPr marL="34290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8pPr>
            <a:lvl9pPr marL="3886200" indent="-228600" algn="l" rtl="0" eaLnBrk="0" fontAlgn="base" hangingPunct="0">
              <a:spcBef>
                <a:spcPct val="20000"/>
              </a:spcBef>
              <a:spcAft>
                <a:spcPct val="0"/>
              </a:spcAft>
              <a:buClr>
                <a:schemeClr val="accent1"/>
              </a:buClr>
              <a:buChar char="•"/>
              <a:tabLst>
                <a:tab pos="457200" algn="l"/>
              </a:tabLst>
              <a:defRPr sz="2000">
                <a:solidFill>
                  <a:schemeClr val="tx1"/>
                </a:solidFill>
                <a:latin typeface="Times New Roman" pitchFamily="18" charset="0"/>
                <a:cs typeface="Times New Roman" pitchFamily="18" charset="0"/>
              </a:defRPr>
            </a:lvl9pPr>
          </a:lstStyle>
          <a:p>
            <a:pPr algn="r" rtl="1">
              <a:defRPr/>
            </a:pPr>
            <a:r>
              <a:rPr lang="ar-EG" sz="3600" b="1" dirty="0" smtClean="0"/>
              <a:t>يشير الغلق إلى تلك الأفعال أو الأقوال التي تصدر عن المعلم ، والتي يقصد بها أن ينتهي عرض الدرس نهاية مناسبة . </a:t>
            </a:r>
            <a:endParaRPr lang="en-US" sz="3600" b="1" dirty="0" smtClean="0"/>
          </a:p>
          <a:p>
            <a:pPr algn="r" rtl="1">
              <a:defRPr/>
            </a:pPr>
            <a:r>
              <a:rPr lang="ar-EG" sz="3600" b="1" dirty="0" smtClean="0"/>
              <a:t>ويمثل الغلق آخر مرحلة من مراحل الدرس ، ولذلك فإن له أهمية كبيرة في تحقيق أهداف الدرس ؛ فالغلق يحقق وظائف عديدة منها : </a:t>
            </a:r>
            <a:endParaRPr lang="en-US" sz="3600" b="1" dirty="0" smtClean="0"/>
          </a:p>
          <a:p>
            <a:pPr algn="r" rtl="1">
              <a:defRPr/>
            </a:pPr>
            <a:r>
              <a:rPr lang="en-US" sz="3600" b="1" dirty="0" smtClean="0"/>
              <a:t>1</a:t>
            </a:r>
            <a:r>
              <a:rPr lang="ar-EG" sz="3600" b="1" dirty="0" smtClean="0"/>
              <a:t>- جذب انتباه التلاميذ وتوجيههم إلى نهاية الدرس .</a:t>
            </a:r>
            <a:endParaRPr lang="en-US" sz="3600" b="1" dirty="0" smtClean="0"/>
          </a:p>
          <a:p>
            <a:pPr indent="0" algn="r" rtl="1">
              <a:buFont typeface="Wingdings" pitchFamily="2" charset="2"/>
              <a:buNone/>
              <a:defRPr/>
            </a:pPr>
            <a:r>
              <a:rPr lang="ar-SA" sz="3600" b="1" dirty="0" smtClean="0"/>
              <a:t> 2</a:t>
            </a:r>
            <a:r>
              <a:rPr lang="ar-EG" sz="3600" b="1" dirty="0" smtClean="0"/>
              <a:t>- يساعد التلاميذ على تنظيم المعلومات في عقولهم وبلورتها .</a:t>
            </a:r>
            <a:endParaRPr lang="ar-SA" sz="3600" b="1" dirty="0" smtClean="0"/>
          </a:p>
          <a:p>
            <a:pPr indent="0" algn="r" rtl="1">
              <a:buFont typeface="Wingdings" pitchFamily="2" charset="2"/>
              <a:buNone/>
              <a:defRPr/>
            </a:pPr>
            <a:r>
              <a:rPr lang="ar-EG" sz="3600" b="1" dirty="0" smtClean="0"/>
              <a:t> 3- إبراز النقاط الهامة في الدرس وتأكيدها وربطها مع بعضها .</a:t>
            </a:r>
            <a:endParaRPr lang="en-US" sz="3600" b="1" dirty="0" smtClean="0"/>
          </a:p>
          <a:p>
            <a:pPr algn="r" rtl="1">
              <a:spcBef>
                <a:spcPct val="50000"/>
              </a:spcBef>
              <a:buClrTx/>
              <a:buSzTx/>
              <a:buFontTx/>
              <a:buChar char="•"/>
              <a:defRPr/>
            </a:pPr>
            <a:endParaRPr lang="en-US" altLang="ar-SA" sz="3600" b="1"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anim calcmode="lin" valueType="num">
                                      <p:cBhvr additive="base">
                                        <p:cTn id="7" dur="3000" fill="hold"/>
                                        <p:tgtEl>
                                          <p:spTgt spid="97284"/>
                                        </p:tgtEl>
                                        <p:attrNameLst>
                                          <p:attrName>ppt_x</p:attrName>
                                        </p:attrNameLst>
                                      </p:cBhvr>
                                      <p:tavLst>
                                        <p:tav tm="0">
                                          <p:val>
                                            <p:strVal val="#ppt_x"/>
                                          </p:val>
                                        </p:tav>
                                        <p:tav tm="100000">
                                          <p:val>
                                            <p:strVal val="#ppt_x"/>
                                          </p:val>
                                        </p:tav>
                                      </p:tavLst>
                                    </p:anim>
                                    <p:anim calcmode="lin" valueType="num">
                                      <p:cBhvr additive="base">
                                        <p:cTn id="8" dur="3000" fill="hold"/>
                                        <p:tgtEl>
                                          <p:spTgt spid="972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7285"/>
                                        </p:tgtEl>
                                        <p:attrNameLst>
                                          <p:attrName>style.visibility</p:attrName>
                                        </p:attrNameLst>
                                      </p:cBhvr>
                                      <p:to>
                                        <p:strVal val="visible"/>
                                      </p:to>
                                    </p:set>
                                    <p:animEffect transition="in" filter="diamond(in)">
                                      <p:cBhvr>
                                        <p:cTn id="13" dur="2000"/>
                                        <p:tgtEl>
                                          <p:spTgt spid="97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p:bldP spid="972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3"/>
          <p:cNvSpPr>
            <a:spLocks noGrp="1"/>
          </p:cNvSpPr>
          <p:nvPr>
            <p:ph type="sldNum" sz="quarter" idx="12"/>
          </p:nvPr>
        </p:nvSpPr>
        <p:spPr/>
        <p:txBody>
          <a:bodyPr/>
          <a:lstStyle/>
          <a:p>
            <a:pPr>
              <a:defRPr/>
            </a:pPr>
            <a:fld id="{B46AE9B8-C8C9-4824-8C8D-D895267C828D}" type="slidenum">
              <a:rPr lang="ar-JO"/>
              <a:pPr>
                <a:defRPr/>
              </a:pPr>
              <a:t>23</a:t>
            </a:fld>
            <a:endParaRPr lang="en-US" dirty="0"/>
          </a:p>
        </p:txBody>
      </p:sp>
      <p:sp>
        <p:nvSpPr>
          <p:cNvPr id="65540" name="Rectangle 4"/>
          <p:cNvSpPr>
            <a:spLocks noChangeArrowheads="1"/>
          </p:cNvSpPr>
          <p:nvPr/>
        </p:nvSpPr>
        <p:spPr bwMode="auto">
          <a:xfrm>
            <a:off x="0" y="1633538"/>
            <a:ext cx="9144000"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0" rIns="100800" bIns="50400" anchor="ctr">
            <a:spAutoFit/>
          </a:bodyPr>
          <a:lstStyle>
            <a:lvl1pPr>
              <a:tabLst>
                <a:tab pos="457200" algn="l"/>
              </a:tabLst>
              <a:defRPr sz="1400">
                <a:solidFill>
                  <a:schemeClr val="tx1"/>
                </a:solidFill>
                <a:latin typeface="Arial" pitchFamily="34" charset="0"/>
                <a:cs typeface="Times New Roman" pitchFamily="18" charset="0"/>
              </a:defRPr>
            </a:lvl1pPr>
            <a:lvl2pPr marL="742950" indent="-285750">
              <a:tabLst>
                <a:tab pos="457200" algn="l"/>
              </a:tabLst>
              <a:defRPr sz="1400">
                <a:solidFill>
                  <a:schemeClr val="tx1"/>
                </a:solidFill>
                <a:latin typeface="Arial" pitchFamily="34" charset="0"/>
                <a:cs typeface="Times New Roman" pitchFamily="18" charset="0"/>
              </a:defRPr>
            </a:lvl2pPr>
            <a:lvl3pPr marL="1143000" indent="-228600">
              <a:tabLst>
                <a:tab pos="457200" algn="l"/>
              </a:tabLst>
              <a:defRPr sz="1400">
                <a:solidFill>
                  <a:schemeClr val="tx1"/>
                </a:solidFill>
                <a:latin typeface="Arial" pitchFamily="34" charset="0"/>
                <a:cs typeface="Times New Roman" pitchFamily="18" charset="0"/>
              </a:defRPr>
            </a:lvl3pPr>
            <a:lvl4pPr marL="1600200" indent="-228600">
              <a:tabLst>
                <a:tab pos="457200" algn="l"/>
              </a:tabLst>
              <a:defRPr sz="1400">
                <a:solidFill>
                  <a:schemeClr val="tx1"/>
                </a:solidFill>
                <a:latin typeface="Arial" pitchFamily="34" charset="0"/>
                <a:cs typeface="Times New Roman" pitchFamily="18" charset="0"/>
              </a:defRPr>
            </a:lvl4pPr>
            <a:lvl5pPr marL="2057400" indent="-228600">
              <a:tabLst>
                <a:tab pos="457200" algn="l"/>
              </a:tabLst>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tabLst>
                <a:tab pos="457200" algn="l"/>
              </a:tabLst>
              <a:defRPr sz="1400">
                <a:solidFill>
                  <a:schemeClr val="tx1"/>
                </a:solidFill>
                <a:latin typeface="Arial" pitchFamily="34" charset="0"/>
                <a:cs typeface="Times New Roman" pitchFamily="18" charset="0"/>
              </a:defRPr>
            </a:lvl9pPr>
          </a:lstStyle>
          <a:p>
            <a:pPr>
              <a:spcBef>
                <a:spcPct val="20000"/>
              </a:spcBef>
              <a:buClr>
                <a:schemeClr val="accent2"/>
              </a:buClr>
              <a:buSzPct val="80000"/>
              <a:buFont typeface="Wingdings" pitchFamily="2" charset="2"/>
              <a:buNone/>
            </a:pPr>
            <a:r>
              <a:rPr lang="ar-SA" altLang="ar-SA" sz="4800" b="1">
                <a:latin typeface="Times New Roman" pitchFamily="18" charset="0"/>
              </a:rPr>
              <a:t>1-</a:t>
            </a:r>
            <a:r>
              <a:rPr lang="ar-EG" altLang="ar-SA" sz="4800" b="1">
                <a:latin typeface="Times New Roman" pitchFamily="18" charset="0"/>
              </a:rPr>
              <a:t>عملية تشخيصية </a:t>
            </a:r>
            <a:endParaRPr lang="en-US" altLang="ar-SA" sz="4800" b="1">
              <a:latin typeface="Times New Roman" pitchFamily="18" charset="0"/>
            </a:endParaRPr>
          </a:p>
          <a:p>
            <a:pPr>
              <a:spcBef>
                <a:spcPct val="20000"/>
              </a:spcBef>
              <a:buClr>
                <a:schemeClr val="accent2"/>
              </a:buClr>
              <a:buSzPct val="80000"/>
              <a:buFont typeface="Wingdings" pitchFamily="2" charset="2"/>
              <a:buNone/>
            </a:pPr>
            <a:r>
              <a:rPr lang="ar-SA" altLang="ar-SA" sz="4800" b="1">
                <a:latin typeface="Times New Roman" pitchFamily="18" charset="0"/>
              </a:rPr>
              <a:t>2-</a:t>
            </a:r>
            <a:r>
              <a:rPr lang="ar-EG" altLang="ar-SA" sz="4800" b="1">
                <a:latin typeface="Times New Roman" pitchFamily="18" charset="0"/>
              </a:rPr>
              <a:t>التقويم العملية علاجية </a:t>
            </a:r>
            <a:endParaRPr lang="en-US" altLang="ar-SA" sz="4800" b="1">
              <a:latin typeface="Times New Roman" pitchFamily="18" charset="0"/>
            </a:endParaRPr>
          </a:p>
          <a:p>
            <a:pPr>
              <a:spcBef>
                <a:spcPct val="20000"/>
              </a:spcBef>
              <a:buClr>
                <a:schemeClr val="accent2"/>
              </a:buClr>
              <a:buSzPct val="80000"/>
              <a:buFont typeface="Wingdings" pitchFamily="2" charset="2"/>
              <a:buNone/>
            </a:pPr>
            <a:r>
              <a:rPr lang="ar-SA" altLang="ar-SA" sz="4800" b="1">
                <a:latin typeface="Times New Roman" pitchFamily="18" charset="0"/>
              </a:rPr>
              <a:t>3-</a:t>
            </a:r>
            <a:r>
              <a:rPr lang="ar-EG" altLang="ar-SA" sz="4800" b="1">
                <a:latin typeface="Times New Roman" pitchFamily="18" charset="0"/>
              </a:rPr>
              <a:t>التقويم عملية وقائية  </a:t>
            </a:r>
            <a:endParaRPr lang="en-US" altLang="ar-SA" sz="4800" b="1">
              <a:latin typeface="Times New Roman" pitchFamily="18" charset="0"/>
            </a:endParaRPr>
          </a:p>
          <a:p>
            <a:pPr>
              <a:spcBef>
                <a:spcPct val="20000"/>
              </a:spcBef>
              <a:buClr>
                <a:schemeClr val="accent2"/>
              </a:buClr>
              <a:buSzPct val="80000"/>
              <a:buFont typeface="Wingdings" pitchFamily="2" charset="2"/>
              <a:buNone/>
            </a:pPr>
            <a:r>
              <a:rPr lang="ar-SA" altLang="ar-SA" sz="4800" b="1">
                <a:latin typeface="Times New Roman" pitchFamily="18" charset="0"/>
              </a:rPr>
              <a:t>4-</a:t>
            </a:r>
            <a:r>
              <a:rPr lang="ar-EG" altLang="ar-SA" sz="4800" b="1">
                <a:latin typeface="Times New Roman" pitchFamily="18" charset="0"/>
              </a:rPr>
              <a:t>التقويم عملية شاملة  </a:t>
            </a:r>
            <a:endParaRPr lang="en-US" altLang="ar-SA" sz="4800" b="1">
              <a:latin typeface="Times New Roman" pitchFamily="18" charset="0"/>
            </a:endParaRPr>
          </a:p>
          <a:p>
            <a:pPr>
              <a:spcBef>
                <a:spcPct val="20000"/>
              </a:spcBef>
              <a:buClr>
                <a:schemeClr val="accent2"/>
              </a:buClr>
              <a:buSzPct val="80000"/>
              <a:buFont typeface="Wingdings" pitchFamily="2" charset="2"/>
              <a:buNone/>
            </a:pPr>
            <a:r>
              <a:rPr lang="ar-SA" altLang="ar-SA" sz="4800" b="1">
                <a:latin typeface="Times New Roman" pitchFamily="18" charset="0"/>
              </a:rPr>
              <a:t>5- </a:t>
            </a:r>
            <a:r>
              <a:rPr lang="ar-EG" altLang="ar-SA" sz="4800" b="1">
                <a:latin typeface="Times New Roman" pitchFamily="18" charset="0"/>
              </a:rPr>
              <a:t>والتق</a:t>
            </a:r>
            <a:r>
              <a:rPr lang="ar-SA" altLang="ar-SA" sz="4800" b="1">
                <a:latin typeface="Times New Roman" pitchFamily="18" charset="0"/>
              </a:rPr>
              <a:t>و</a:t>
            </a:r>
            <a:r>
              <a:rPr lang="ar-EG" altLang="ar-SA" sz="4800" b="1">
                <a:latin typeface="Times New Roman" pitchFamily="18" charset="0"/>
              </a:rPr>
              <a:t>يم عملية مستمرة </a:t>
            </a:r>
            <a:endParaRPr lang="en-US" altLang="ar-SA" sz="4800" b="1">
              <a:latin typeface="Times New Roman" pitchFamily="18" charset="0"/>
            </a:endParaRPr>
          </a:p>
        </p:txBody>
      </p:sp>
      <p:sp>
        <p:nvSpPr>
          <p:cNvPr id="37892" name="Rectangle 5"/>
          <p:cNvSpPr>
            <a:spLocks noChangeArrowheads="1"/>
          </p:cNvSpPr>
          <p:nvPr/>
        </p:nvSpPr>
        <p:spPr bwMode="auto">
          <a:xfrm>
            <a:off x="1447800" y="1447800"/>
            <a:ext cx="200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800" tIns="50400" rIns="100800" bIns="50400">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l" rtl="0" eaLnBrk="1" hangingPunct="1">
              <a:buFontTx/>
              <a:buNone/>
            </a:pPr>
            <a:endParaRPr lang="ar-SA" altLang="ar-SA" sz="2400" b="1" u="sng">
              <a:latin typeface="Times New Roman" pitchFamily="18" charset="0"/>
            </a:endParaRPr>
          </a:p>
        </p:txBody>
      </p:sp>
      <p:sp>
        <p:nvSpPr>
          <p:cNvPr id="65542" name="Rectangle 6"/>
          <p:cNvSpPr>
            <a:spLocks noGrp="1" noChangeArrowheads="1"/>
          </p:cNvSpPr>
          <p:nvPr>
            <p:ph type="title" idx="4294967295"/>
          </p:nvPr>
        </p:nvSpPr>
        <p:spPr>
          <a:xfrm>
            <a:off x="838200" y="6096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38200" indent="-838200" eaLnBrk="1" hangingPunct="1"/>
            <a:r>
              <a:rPr lang="ar-SA" altLang="ar-SA" sz="6000" b="1" smtClean="0">
                <a:solidFill>
                  <a:srgbClr val="FF0000"/>
                </a:solidFill>
                <a:effectLst/>
                <a:cs typeface="PT Bold Heading" pitchFamily="2" charset="-78"/>
              </a:rPr>
              <a:t>ثالثاً: مهارات التقويم :</a:t>
            </a:r>
            <a:r>
              <a:rPr lang="en-US" altLang="ar-SA" sz="6000" smtClean="0">
                <a:solidFill>
                  <a:srgbClr val="FF0000"/>
                </a:solidFill>
                <a:effectLst/>
                <a:cs typeface="PT Bold Heading" pitchFamily="2" charset="-78"/>
              </a:rPr>
              <a:t/>
            </a:r>
            <a:br>
              <a:rPr lang="en-US" altLang="ar-SA" sz="6000" smtClean="0">
                <a:solidFill>
                  <a:srgbClr val="FF0000"/>
                </a:solidFill>
                <a:effectLst/>
                <a:cs typeface="PT Bold Heading" pitchFamily="2" charset="-78"/>
              </a:rPr>
            </a:br>
            <a:endParaRPr lang="en-US" altLang="ar-SA" sz="6000" b="1" smtClean="0">
              <a:solidFill>
                <a:srgbClr val="FF0000"/>
              </a:solidFill>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 calcmode="lin" valueType="num">
                                      <p:cBhvr additive="base">
                                        <p:cTn id="7" dur="3000" fill="hold"/>
                                        <p:tgtEl>
                                          <p:spTgt spid="65542"/>
                                        </p:tgtEl>
                                        <p:attrNameLst>
                                          <p:attrName>ppt_x</p:attrName>
                                        </p:attrNameLst>
                                      </p:cBhvr>
                                      <p:tavLst>
                                        <p:tav tm="0">
                                          <p:val>
                                            <p:strVal val="#ppt_x"/>
                                          </p:val>
                                        </p:tav>
                                        <p:tav tm="100000">
                                          <p:val>
                                            <p:strVal val="#ppt_x"/>
                                          </p:val>
                                        </p:tav>
                                      </p:tavLst>
                                    </p:anim>
                                    <p:anim calcmode="lin" valueType="num">
                                      <p:cBhvr additive="base">
                                        <p:cTn id="8" dur="3000" fill="hold"/>
                                        <p:tgtEl>
                                          <p:spTgt spid="655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5540"/>
                                        </p:tgtEl>
                                        <p:attrNameLst>
                                          <p:attrName>style.visibility</p:attrName>
                                        </p:attrNameLst>
                                      </p:cBhvr>
                                      <p:to>
                                        <p:strVal val="visible"/>
                                      </p:to>
                                    </p:set>
                                    <p:animEffect transition="in" filter="diamond(in)">
                                      <p:cBhvr>
                                        <p:cTn id="13" dur="20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رقم الشريحة 3"/>
          <p:cNvSpPr>
            <a:spLocks noGrp="1"/>
          </p:cNvSpPr>
          <p:nvPr>
            <p:ph type="sldNum" sz="quarter" idx="12"/>
          </p:nvPr>
        </p:nvSpPr>
        <p:spPr/>
        <p:txBody>
          <a:bodyPr/>
          <a:lstStyle/>
          <a:p>
            <a:pPr>
              <a:defRPr/>
            </a:pPr>
            <a:fld id="{95DBF74C-49B1-4DDF-A250-E5818ECFE4D9}" type="slidenum">
              <a:rPr lang="ar-JO"/>
              <a:pPr>
                <a:defRPr/>
              </a:pPr>
              <a:t>24</a:t>
            </a:fld>
            <a:endParaRPr lang="en-US"/>
          </a:p>
        </p:txBody>
      </p:sp>
      <p:sp>
        <p:nvSpPr>
          <p:cNvPr id="38915" name="Rectangle 4"/>
          <p:cNvSpPr>
            <a:spLocks noChangeArrowheads="1"/>
          </p:cNvSpPr>
          <p:nvPr/>
        </p:nvSpPr>
        <p:spPr bwMode="auto">
          <a:xfrm>
            <a:off x="1752600" y="579438"/>
            <a:ext cx="65532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28" tIns="50400" rIns="100800" bIns="0" anchor="ct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eaLnBrk="1" hangingPunct="1">
              <a:buFontTx/>
              <a:buNone/>
            </a:pPr>
            <a:endParaRPr lang="ar-SA" altLang="ar-SA" sz="3200">
              <a:latin typeface="Times New Roman" pitchFamily="18" charset="0"/>
            </a:endParaRPr>
          </a:p>
          <a:p>
            <a:pPr>
              <a:buFontTx/>
              <a:buNone/>
            </a:pPr>
            <a:endParaRPr lang="ar-SA" altLang="ar-SA" sz="3200">
              <a:latin typeface="Times New Roman" pitchFamily="18" charset="0"/>
            </a:endParaRPr>
          </a:p>
        </p:txBody>
      </p:sp>
      <p:graphicFrame>
        <p:nvGraphicFramePr>
          <p:cNvPr id="64532" name="Group 20"/>
          <p:cNvGraphicFramePr>
            <a:graphicFrameLocks noGrp="1"/>
          </p:cNvGraphicFramePr>
          <p:nvPr/>
        </p:nvGraphicFramePr>
        <p:xfrm>
          <a:off x="609600" y="1676400"/>
          <a:ext cx="8077200" cy="5861480"/>
        </p:xfrm>
        <a:graphic>
          <a:graphicData uri="http://schemas.openxmlformats.org/drawingml/2006/table">
            <a:tbl>
              <a:tblPr rtl="1"/>
              <a:tblGrid>
                <a:gridCol w="8077200"/>
              </a:tblGrid>
              <a:tr h="5861050">
                <a:tc>
                  <a:txBody>
                    <a:bodyPr/>
                    <a:lstStyle/>
                    <a:p>
                      <a:pPr lvl="0" rtl="1"/>
                      <a:r>
                        <a:rPr lang="ar-SA" sz="3600" b="1" kern="1200" dirty="0" smtClean="0">
                          <a:solidFill>
                            <a:schemeClr val="tx1"/>
                          </a:solidFill>
                          <a:effectLst/>
                          <a:latin typeface="+mn-lt"/>
                          <a:ea typeface="+mn-ea"/>
                          <a:cs typeface="+mn-cs"/>
                        </a:rPr>
                        <a:t>1-</a:t>
                      </a:r>
                      <a:r>
                        <a:rPr lang="ar-EG" sz="3600" b="1" kern="1200" dirty="0" smtClean="0">
                          <a:solidFill>
                            <a:schemeClr val="tx1"/>
                          </a:solidFill>
                          <a:effectLst/>
                          <a:latin typeface="+mn-lt"/>
                          <a:ea typeface="+mn-ea"/>
                          <a:cs typeface="+mn-cs"/>
                        </a:rPr>
                        <a:t>يقيس مدى تحقق الأهداف وإلى أي مستوى تحققت تلك الأهداف.</a:t>
                      </a:r>
                      <a:endParaRPr lang="en-US" sz="3600" b="1" kern="1200" dirty="0" smtClean="0">
                        <a:solidFill>
                          <a:schemeClr val="tx1"/>
                        </a:solidFill>
                        <a:effectLst/>
                        <a:latin typeface="+mn-lt"/>
                        <a:ea typeface="+mn-ea"/>
                        <a:cs typeface="+mn-cs"/>
                      </a:endParaRPr>
                    </a:p>
                    <a:p>
                      <a:pPr lvl="0" rtl="1"/>
                      <a:r>
                        <a:rPr lang="ar-SA" sz="3600" b="1" kern="1200" dirty="0" smtClean="0">
                          <a:solidFill>
                            <a:schemeClr val="tx1"/>
                          </a:solidFill>
                          <a:effectLst/>
                          <a:latin typeface="+mn-lt"/>
                          <a:ea typeface="+mn-ea"/>
                          <a:cs typeface="+mn-cs"/>
                        </a:rPr>
                        <a:t>2-</a:t>
                      </a:r>
                      <a:r>
                        <a:rPr lang="ar-EG" sz="3600" b="1" kern="1200" dirty="0" smtClean="0">
                          <a:solidFill>
                            <a:schemeClr val="tx1"/>
                          </a:solidFill>
                          <a:effectLst/>
                          <a:latin typeface="+mn-lt"/>
                          <a:ea typeface="+mn-ea"/>
                          <a:cs typeface="+mn-cs"/>
                        </a:rPr>
                        <a:t>التعرف على مستوى الطالب التحصيلي وبالتالي التعرف على قدرات الطلاب .</a:t>
                      </a:r>
                      <a:endParaRPr lang="en-US" sz="3600" b="1" kern="1200" dirty="0" smtClean="0">
                        <a:solidFill>
                          <a:schemeClr val="tx1"/>
                        </a:solidFill>
                        <a:effectLst/>
                        <a:latin typeface="+mn-lt"/>
                        <a:ea typeface="+mn-ea"/>
                        <a:cs typeface="+mn-cs"/>
                      </a:endParaRPr>
                    </a:p>
                    <a:p>
                      <a:pPr lvl="0" rtl="1"/>
                      <a:r>
                        <a:rPr lang="ar-SA" sz="3600" b="1" kern="1200" dirty="0" smtClean="0">
                          <a:solidFill>
                            <a:schemeClr val="tx1"/>
                          </a:solidFill>
                          <a:effectLst/>
                          <a:latin typeface="+mn-lt"/>
                          <a:ea typeface="+mn-ea"/>
                          <a:cs typeface="+mn-cs"/>
                        </a:rPr>
                        <a:t>3-</a:t>
                      </a:r>
                      <a:r>
                        <a:rPr lang="ar-EG" sz="3600" b="1" kern="1200" dirty="0" smtClean="0">
                          <a:solidFill>
                            <a:schemeClr val="tx1"/>
                          </a:solidFill>
                          <a:effectLst/>
                          <a:latin typeface="+mn-lt"/>
                          <a:ea typeface="+mn-ea"/>
                          <a:cs typeface="+mn-cs"/>
                        </a:rPr>
                        <a:t>التعرف على الأهداف التي لم تحقق والتي تحتاج إلى معالجة .</a:t>
                      </a:r>
                      <a:endParaRPr lang="en-US" sz="3600" b="1" kern="1200" dirty="0" smtClean="0">
                        <a:solidFill>
                          <a:schemeClr val="tx1"/>
                        </a:solidFill>
                        <a:effectLst/>
                        <a:latin typeface="+mn-lt"/>
                        <a:ea typeface="+mn-ea"/>
                        <a:cs typeface="+mn-cs"/>
                      </a:endParaRPr>
                    </a:p>
                    <a:p>
                      <a:pPr lvl="0" rtl="1"/>
                      <a:r>
                        <a:rPr lang="ar-SA" sz="3600" b="1" kern="1200" dirty="0" smtClean="0">
                          <a:solidFill>
                            <a:schemeClr val="tx1"/>
                          </a:solidFill>
                          <a:effectLst/>
                          <a:latin typeface="+mn-lt"/>
                          <a:ea typeface="+mn-ea"/>
                          <a:cs typeface="+mn-cs"/>
                        </a:rPr>
                        <a:t>4-</a:t>
                      </a:r>
                      <a:r>
                        <a:rPr lang="ar-EG" sz="3600" b="1" kern="1200" dirty="0" smtClean="0">
                          <a:solidFill>
                            <a:schemeClr val="tx1"/>
                          </a:solidFill>
                          <a:effectLst/>
                          <a:latin typeface="+mn-lt"/>
                          <a:ea typeface="+mn-ea"/>
                          <a:cs typeface="+mn-cs"/>
                        </a:rPr>
                        <a:t>اختيار أفضل الأساليب والوسائل والأنشطة أثناء عملية التدريس ومعالجة صعوبات التعلم وتعزيز الأهداف التي تحققت .</a:t>
                      </a:r>
                      <a:endParaRPr lang="en-US" sz="3600" b="1" kern="1200" dirty="0" smtClean="0">
                        <a:solidFill>
                          <a:schemeClr val="tx1"/>
                        </a:solidFill>
                        <a:effectLst/>
                        <a:latin typeface="+mn-lt"/>
                        <a:ea typeface="+mn-ea"/>
                        <a:cs typeface="+mn-cs"/>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ar-JO" sz="5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100800" marR="100800" marT="50380" marB="50380" anchor="ctr" anchorCtr="1" horzOverflow="overflow">
                    <a:lnL cap="flat">
                      <a:noFill/>
                    </a:lnL>
                    <a:lnR cap="flat">
                      <a:noFill/>
                    </a:lnR>
                    <a:lnT cap="flat">
                      <a:noFill/>
                    </a:lnT>
                    <a:lnB cap="flat">
                      <a:noFill/>
                    </a:lnB>
                    <a:lnTlToBr>
                      <a:noFill/>
                    </a:lnTlToBr>
                    <a:lnBlToTr>
                      <a:noFill/>
                    </a:lnBlToTr>
                    <a:noFill/>
                  </a:tcPr>
                </a:tc>
              </a:tr>
            </a:tbl>
          </a:graphicData>
        </a:graphic>
      </p:graphicFrame>
      <p:sp>
        <p:nvSpPr>
          <p:cNvPr id="64533" name="Rectangle 21"/>
          <p:cNvSpPr>
            <a:spLocks noGrp="1" noChangeArrowheads="1"/>
          </p:cNvSpPr>
          <p:nvPr>
            <p:ph type="title" idx="4294967295"/>
          </p:nvPr>
        </p:nvSpPr>
        <p:spPr>
          <a:xfrm>
            <a:off x="685800" y="4572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1"/>
            <a:r>
              <a:rPr lang="ar-EG" altLang="ar-SA" sz="6000" b="1" smtClean="0">
                <a:solidFill>
                  <a:srgbClr val="FF0000"/>
                </a:solidFill>
                <a:effectLst/>
                <a:cs typeface="PT Bold Heading" pitchFamily="2" charset="-78"/>
              </a:rPr>
              <a:t>أغراض التقويم الصفي </a:t>
            </a:r>
            <a:r>
              <a:rPr lang="ar-EG" altLang="ar-SA" sz="6000" b="1" smtClean="0">
                <a:effectLst/>
                <a:cs typeface="PT Bold Heading" pitchFamily="2" charset="-78"/>
              </a:rPr>
              <a:t>:</a:t>
            </a:r>
            <a:endParaRPr lang="en-US" altLang="ar-SA" sz="6000" smtClean="0">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33"/>
                                        </p:tgtEl>
                                        <p:attrNameLst>
                                          <p:attrName>style.visibility</p:attrName>
                                        </p:attrNameLst>
                                      </p:cBhvr>
                                      <p:to>
                                        <p:strVal val="visible"/>
                                      </p:to>
                                    </p:set>
                                    <p:anim calcmode="lin" valueType="num">
                                      <p:cBhvr additive="base">
                                        <p:cTn id="7" dur="3000" fill="hold"/>
                                        <p:tgtEl>
                                          <p:spTgt spid="64533"/>
                                        </p:tgtEl>
                                        <p:attrNameLst>
                                          <p:attrName>ppt_x</p:attrName>
                                        </p:attrNameLst>
                                      </p:cBhvr>
                                      <p:tavLst>
                                        <p:tav tm="0">
                                          <p:val>
                                            <p:strVal val="#ppt_x"/>
                                          </p:val>
                                        </p:tav>
                                        <p:tav tm="100000">
                                          <p:val>
                                            <p:strVal val="#ppt_x"/>
                                          </p:val>
                                        </p:tav>
                                      </p:tavLst>
                                    </p:anim>
                                    <p:anim calcmode="lin" valueType="num">
                                      <p:cBhvr additive="base">
                                        <p:cTn id="8" dur="3000" fill="hold"/>
                                        <p:tgtEl>
                                          <p:spTgt spid="6453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64532"/>
                                        </p:tgtEl>
                                        <p:attrNameLst>
                                          <p:attrName>style.visibility</p:attrName>
                                        </p:attrNameLst>
                                      </p:cBhvr>
                                      <p:to>
                                        <p:strVal val="visible"/>
                                      </p:to>
                                    </p:set>
                                    <p:animEffect transition="in" filter="diamond(in)">
                                      <p:cBhvr>
                                        <p:cTn id="13" dur="2000"/>
                                        <p:tgtEl>
                                          <p:spTgt spid="64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BD93C52-55B7-4AFA-9CD3-B3163E4373CC}" type="slidenum">
              <a:rPr lang="ar-JO"/>
              <a:pPr>
                <a:defRPr/>
              </a:pPr>
              <a:t>25</a:t>
            </a:fld>
            <a:endParaRPr lang="en-US"/>
          </a:p>
        </p:txBody>
      </p:sp>
      <p:sp>
        <p:nvSpPr>
          <p:cNvPr id="39939" name="Text Box 40"/>
          <p:cNvSpPr txBox="1">
            <a:spLocks noChangeArrowheads="1"/>
          </p:cNvSpPr>
          <p:nvPr/>
        </p:nvSpPr>
        <p:spPr bwMode="auto">
          <a:xfrm>
            <a:off x="685800" y="2895600"/>
            <a:ext cx="76962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0" rIns="100800" bIns="50400">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Tx/>
              <a:buNone/>
            </a:pPr>
            <a:r>
              <a:rPr lang="ar-SA" altLang="ar-SA" sz="8800">
                <a:solidFill>
                  <a:srgbClr val="FF0000"/>
                </a:solidFill>
                <a:latin typeface="Arabic Typesetting" pitchFamily="66" charset="-78"/>
                <a:cs typeface="DecoType Naskh Variants" pitchFamily="2" charset="-78"/>
              </a:rPr>
              <a:t>مع أطيب الأمنيات</a:t>
            </a:r>
          </a:p>
          <a:p>
            <a:pPr algn="ctr">
              <a:buFontTx/>
              <a:buNone/>
            </a:pPr>
            <a:r>
              <a:rPr lang="ar-SA" altLang="ar-SA" sz="8800">
                <a:solidFill>
                  <a:srgbClr val="FF0000"/>
                </a:solidFill>
                <a:latin typeface="Arabic Typesetting" pitchFamily="66" charset="-78"/>
                <a:cs typeface="DecoType Naskh Variants" pitchFamily="2" charset="-78"/>
              </a:rPr>
              <a:t> لكم جميعا بالتوفيق</a:t>
            </a:r>
            <a:endParaRPr lang="en-US" altLang="ar-SA" sz="8800">
              <a:solidFill>
                <a:srgbClr val="FF0000"/>
              </a:solidFill>
              <a:latin typeface="Arabic Typesetting" pitchFamily="66" charset="-78"/>
              <a:cs typeface="DecoType Naskh Variants" pitchFamily="2" charset="-78"/>
            </a:endParaRPr>
          </a:p>
        </p:txBody>
      </p:sp>
      <p:sp>
        <p:nvSpPr>
          <p:cNvPr id="39940" name="Text Box 40"/>
          <p:cNvSpPr txBox="1">
            <a:spLocks noChangeArrowheads="1"/>
          </p:cNvSpPr>
          <p:nvPr/>
        </p:nvSpPr>
        <p:spPr bwMode="auto">
          <a:xfrm>
            <a:off x="6981825" y="990600"/>
            <a:ext cx="2032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800" tIns="50400" rIns="100800" bIns="50400">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buFontTx/>
              <a:buNone/>
            </a:pPr>
            <a:endParaRPr lang="en-US" altLang="ar-SA" sz="5400">
              <a:solidFill>
                <a:srgbClr val="00B050"/>
              </a:solidFill>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pPr>
              <a:defRPr/>
            </a:pPr>
            <a:fld id="{9F6DBEC5-43FF-4E66-84CE-FDF3FAA27A1E}" type="slidenum">
              <a:rPr lang="ar-JO" smtClean="0"/>
              <a:pPr>
                <a:defRPr/>
              </a:pPr>
              <a:t>3</a:t>
            </a:fld>
            <a:endParaRPr lang="en-US"/>
          </a:p>
        </p:txBody>
      </p:sp>
      <p:grpSp>
        <p:nvGrpSpPr>
          <p:cNvPr id="17411" name="Group 4"/>
          <p:cNvGrpSpPr>
            <a:grpSpLocks/>
          </p:cNvGrpSpPr>
          <p:nvPr/>
        </p:nvGrpSpPr>
        <p:grpSpPr bwMode="auto">
          <a:xfrm>
            <a:off x="152400" y="1600200"/>
            <a:ext cx="8534400" cy="4724400"/>
            <a:chOff x="2805" y="4230"/>
            <a:chExt cx="6877" cy="3271"/>
          </a:xfrm>
        </p:grpSpPr>
        <p:sp>
          <p:nvSpPr>
            <p:cNvPr id="17417" name="Text Box 20"/>
            <p:cNvSpPr txBox="1">
              <a:spLocks noChangeArrowheads="1"/>
            </p:cNvSpPr>
            <p:nvPr/>
          </p:nvSpPr>
          <p:spPr bwMode="auto">
            <a:xfrm>
              <a:off x="7503" y="4230"/>
              <a:ext cx="2179" cy="864"/>
            </a:xfrm>
            <a:prstGeom prst="rect">
              <a:avLst/>
            </a:prstGeom>
            <a:solidFill>
              <a:srgbClr val="99CCFF"/>
            </a:solidFill>
            <a:ln w="9525">
              <a:solidFill>
                <a:srgbClr val="000000"/>
              </a:solidFill>
              <a:miter lim="800000"/>
              <a:headEnd/>
              <a:tailEnd/>
            </a:ln>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spcBef>
                  <a:spcPct val="20000"/>
                </a:spcBef>
                <a:buClr>
                  <a:schemeClr val="accent2"/>
                </a:buClr>
                <a:buSzPct val="80000"/>
                <a:buFont typeface="Wingdings" pitchFamily="2" charset="2"/>
                <a:buChar char="l"/>
              </a:pPr>
              <a:r>
                <a:rPr lang="ar-SA" altLang="ar-SA" sz="2400">
                  <a:latin typeface="Times New Roman" pitchFamily="18" charset="0"/>
                  <a:cs typeface="PT Bold Heading" pitchFamily="2" charset="-78"/>
                </a:rPr>
                <a:t>المبحث الأول</a:t>
              </a:r>
            </a:p>
            <a:p>
              <a:pPr algn="ctr">
                <a:spcBef>
                  <a:spcPct val="20000"/>
                </a:spcBef>
                <a:buClr>
                  <a:schemeClr val="accent2"/>
                </a:buClr>
                <a:buSzPct val="80000"/>
                <a:buFont typeface="Wingdings" pitchFamily="2" charset="2"/>
                <a:buChar char="l"/>
              </a:pPr>
              <a:r>
                <a:rPr lang="ar-SA" altLang="ar-SA" sz="2400">
                  <a:latin typeface="Times New Roman" pitchFamily="18" charset="0"/>
                  <a:cs typeface="PT Bold Heading" pitchFamily="2" charset="-78"/>
                </a:rPr>
                <a:t>مفهوم التدريس والتدريس الفعال </a:t>
              </a:r>
              <a:endParaRPr lang="en-US" altLang="ar-SA" sz="2400">
                <a:latin typeface="Times New Roman" pitchFamily="18" charset="0"/>
                <a:cs typeface="PT Bold Heading" pitchFamily="2" charset="-78"/>
              </a:endParaRPr>
            </a:p>
          </p:txBody>
        </p:sp>
        <p:sp>
          <p:nvSpPr>
            <p:cNvPr id="17418" name="Text Box 19"/>
            <p:cNvSpPr txBox="1">
              <a:spLocks noChangeArrowheads="1"/>
            </p:cNvSpPr>
            <p:nvPr/>
          </p:nvSpPr>
          <p:spPr bwMode="auto">
            <a:xfrm>
              <a:off x="2805" y="4236"/>
              <a:ext cx="2272" cy="864"/>
            </a:xfrm>
            <a:prstGeom prst="rect">
              <a:avLst/>
            </a:prstGeom>
            <a:solidFill>
              <a:srgbClr val="99CCFF"/>
            </a:solidFill>
            <a:ln w="9525">
              <a:solidFill>
                <a:srgbClr val="000000"/>
              </a:solidFill>
              <a:miter lim="800000"/>
              <a:headEnd/>
              <a:tailEnd/>
            </a:ln>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endParaRPr lang="ar-SA" altLang="ar-SA" sz="1800"/>
            </a:p>
          </p:txBody>
        </p:sp>
        <p:sp>
          <p:nvSpPr>
            <p:cNvPr id="17419" name="Line 18"/>
            <p:cNvSpPr>
              <a:spLocks noChangeShapeType="1"/>
            </p:cNvSpPr>
            <p:nvPr/>
          </p:nvSpPr>
          <p:spPr bwMode="auto">
            <a:xfrm>
              <a:off x="5138" y="4752"/>
              <a:ext cx="231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17420" name="Text Box 16"/>
            <p:cNvSpPr txBox="1">
              <a:spLocks noChangeArrowheads="1"/>
            </p:cNvSpPr>
            <p:nvPr/>
          </p:nvSpPr>
          <p:spPr bwMode="auto">
            <a:xfrm>
              <a:off x="4677" y="5433"/>
              <a:ext cx="3600" cy="864"/>
            </a:xfrm>
            <a:prstGeom prst="rect">
              <a:avLst/>
            </a:prstGeom>
            <a:solidFill>
              <a:srgbClr val="99CCFF"/>
            </a:solidFill>
            <a:ln w="9525">
              <a:solidFill>
                <a:srgbClr val="000000"/>
              </a:solidFill>
              <a:miter lim="800000"/>
              <a:headEnd/>
              <a:tailEnd/>
            </a:ln>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endParaRPr lang="ar-SA" altLang="ar-SA" sz="1800"/>
            </a:p>
          </p:txBody>
        </p:sp>
        <p:sp>
          <p:nvSpPr>
            <p:cNvPr id="17421" name="Text Box 15"/>
            <p:cNvSpPr txBox="1">
              <a:spLocks noChangeArrowheads="1"/>
            </p:cNvSpPr>
            <p:nvPr/>
          </p:nvSpPr>
          <p:spPr bwMode="auto">
            <a:xfrm>
              <a:off x="4647" y="6637"/>
              <a:ext cx="3695" cy="864"/>
            </a:xfrm>
            <a:prstGeom prst="rect">
              <a:avLst/>
            </a:prstGeom>
            <a:solidFill>
              <a:srgbClr val="99CCFF"/>
            </a:solidFill>
            <a:ln w="9525">
              <a:solidFill>
                <a:srgbClr val="000000"/>
              </a:solidFill>
              <a:miter lim="800000"/>
              <a:headEnd/>
              <a:tailEnd/>
            </a:ln>
          </p:spPr>
          <p:txBody>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endParaRPr lang="ar-SA" altLang="ar-SA" sz="1800"/>
            </a:p>
          </p:txBody>
        </p:sp>
        <p:sp>
          <p:nvSpPr>
            <p:cNvPr id="17422" name="Line 11"/>
            <p:cNvSpPr>
              <a:spLocks noChangeShapeType="1"/>
            </p:cNvSpPr>
            <p:nvPr/>
          </p:nvSpPr>
          <p:spPr bwMode="auto">
            <a:xfrm>
              <a:off x="6366" y="6297"/>
              <a:ext cx="0" cy="34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17423" name="Line 8"/>
            <p:cNvSpPr>
              <a:spLocks noChangeShapeType="1"/>
            </p:cNvSpPr>
            <p:nvPr/>
          </p:nvSpPr>
          <p:spPr bwMode="auto">
            <a:xfrm rot="2259447">
              <a:off x="3000" y="5596"/>
              <a:ext cx="2203" cy="833"/>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17424" name="Line 6"/>
            <p:cNvSpPr>
              <a:spLocks noChangeShapeType="1"/>
            </p:cNvSpPr>
            <p:nvPr/>
          </p:nvSpPr>
          <p:spPr bwMode="auto">
            <a:xfrm rot="7955118">
              <a:off x="4753" y="4958"/>
              <a:ext cx="13" cy="587"/>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ar-SA"/>
            </a:p>
          </p:txBody>
        </p:sp>
      </p:grpSp>
      <p:sp>
        <p:nvSpPr>
          <p:cNvPr id="17412" name="مستطيل 3"/>
          <p:cNvSpPr>
            <a:spLocks noChangeArrowheads="1"/>
          </p:cNvSpPr>
          <p:nvPr/>
        </p:nvSpPr>
        <p:spPr bwMode="auto">
          <a:xfrm>
            <a:off x="177800" y="1676400"/>
            <a:ext cx="26749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Tx/>
              <a:buNone/>
            </a:pPr>
            <a:r>
              <a:rPr lang="ar-SA" altLang="ar-SA" b="1"/>
              <a:t> </a:t>
            </a:r>
            <a:r>
              <a:rPr lang="ar-SA" altLang="ar-SA" sz="2400">
                <a:latin typeface="Times New Roman" pitchFamily="18" charset="0"/>
                <a:cs typeface="PT Bold Heading" pitchFamily="2" charset="-78"/>
              </a:rPr>
              <a:t>المبحث الثاني </a:t>
            </a:r>
          </a:p>
          <a:p>
            <a:pPr algn="ctr">
              <a:buFontTx/>
              <a:buNone/>
            </a:pPr>
            <a:r>
              <a:rPr lang="ar-SA" altLang="ar-SA" sz="2400">
                <a:latin typeface="Times New Roman" pitchFamily="18" charset="0"/>
                <a:cs typeface="PT Bold Heading" pitchFamily="2" charset="-78"/>
              </a:rPr>
              <a:t>التدريس الفعال </a:t>
            </a:r>
          </a:p>
          <a:p>
            <a:pPr algn="ctr">
              <a:buFontTx/>
              <a:buNone/>
            </a:pPr>
            <a:r>
              <a:rPr lang="ar-SA" altLang="ar-SA" sz="2400">
                <a:latin typeface="Times New Roman" pitchFamily="18" charset="0"/>
                <a:cs typeface="PT Bold Heading" pitchFamily="2" charset="-78"/>
              </a:rPr>
              <a:t>في التربية البدنية </a:t>
            </a:r>
            <a:endParaRPr lang="en-US" altLang="ar-SA" sz="2400">
              <a:latin typeface="Times New Roman" pitchFamily="18" charset="0"/>
              <a:cs typeface="PT Bold Heading" pitchFamily="2" charset="-78"/>
            </a:endParaRPr>
          </a:p>
        </p:txBody>
      </p:sp>
      <p:sp>
        <p:nvSpPr>
          <p:cNvPr id="17413" name="مستطيل 4"/>
          <p:cNvSpPr>
            <a:spLocks noChangeArrowheads="1"/>
          </p:cNvSpPr>
          <p:nvPr/>
        </p:nvSpPr>
        <p:spPr bwMode="auto">
          <a:xfrm>
            <a:off x="2624138" y="3429000"/>
            <a:ext cx="4010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Tx/>
              <a:buNone/>
            </a:pPr>
            <a:r>
              <a:rPr lang="ar-SA" altLang="ar-SA" sz="2400">
                <a:latin typeface="Times New Roman" pitchFamily="18" charset="0"/>
                <a:cs typeface="PT Bold Heading" pitchFamily="2" charset="-78"/>
              </a:rPr>
              <a:t>المطلب الأول </a:t>
            </a:r>
          </a:p>
          <a:p>
            <a:pPr algn="ctr">
              <a:buFontTx/>
              <a:buNone/>
            </a:pPr>
            <a:r>
              <a:rPr lang="ar-SA" altLang="ar-SA" sz="2400">
                <a:latin typeface="Times New Roman" pitchFamily="18" charset="0"/>
                <a:cs typeface="PT Bold Heading" pitchFamily="2" charset="-78"/>
              </a:rPr>
              <a:t>أساليب  وطرق التدريس الفعال في التربية البدنية </a:t>
            </a:r>
          </a:p>
        </p:txBody>
      </p:sp>
      <p:sp>
        <p:nvSpPr>
          <p:cNvPr id="17414" name="مستطيل 5"/>
          <p:cNvSpPr>
            <a:spLocks noChangeArrowheads="1"/>
          </p:cNvSpPr>
          <p:nvPr/>
        </p:nvSpPr>
        <p:spPr bwMode="auto">
          <a:xfrm>
            <a:off x="2362200" y="5267325"/>
            <a:ext cx="47418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Tx/>
              <a:buNone/>
            </a:pPr>
            <a:r>
              <a:rPr lang="ar-SA" altLang="ar-SA" sz="2400">
                <a:latin typeface="Times New Roman" pitchFamily="18" charset="0"/>
                <a:cs typeface="PT Bold Heading" pitchFamily="2" charset="-78"/>
              </a:rPr>
              <a:t>المطلب الثاني</a:t>
            </a:r>
          </a:p>
          <a:p>
            <a:pPr algn="ctr">
              <a:buFontTx/>
              <a:buNone/>
            </a:pPr>
            <a:r>
              <a:rPr lang="ar-SA" altLang="ar-SA" sz="2400">
                <a:latin typeface="Times New Roman" pitchFamily="18" charset="0"/>
                <a:cs typeface="PT Bold Heading" pitchFamily="2" charset="-78"/>
              </a:rPr>
              <a:t>مهارات التدريس في التربية البدنية </a:t>
            </a:r>
          </a:p>
        </p:txBody>
      </p:sp>
      <p:sp>
        <p:nvSpPr>
          <p:cNvPr id="17415" name="شكل بيضاوي 1"/>
          <p:cNvSpPr>
            <a:spLocks noChangeArrowheads="1"/>
          </p:cNvSpPr>
          <p:nvPr/>
        </p:nvSpPr>
        <p:spPr bwMode="auto">
          <a:xfrm>
            <a:off x="3048000" y="304800"/>
            <a:ext cx="3586163" cy="1371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endParaRPr lang="ar-SA" altLang="ar-SA" sz="4800" b="1">
              <a:latin typeface="Adobe Arabic" pitchFamily="18" charset="-78"/>
              <a:cs typeface="Adobe Arabic" pitchFamily="18" charset="-78"/>
            </a:endParaRPr>
          </a:p>
        </p:txBody>
      </p:sp>
      <p:sp>
        <p:nvSpPr>
          <p:cNvPr id="17416" name="شكل بيضاوي 3"/>
          <p:cNvSpPr>
            <a:spLocks noChangeArrowheads="1"/>
          </p:cNvSpPr>
          <p:nvPr/>
        </p:nvSpPr>
        <p:spPr bwMode="auto">
          <a:xfrm>
            <a:off x="2743200" y="25400"/>
            <a:ext cx="3657600" cy="1168400"/>
          </a:xfrm>
          <a:prstGeom prst="ellipse">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r>
              <a:rPr lang="ar-SA" altLang="ar-SA" sz="4800" b="1">
                <a:latin typeface="Adobe Arabic" pitchFamily="18" charset="-78"/>
                <a:cs typeface="Adobe Arabic" pitchFamily="18" charset="-78"/>
              </a:rPr>
              <a:t>خطة الدرس</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pPr>
              <a:defRPr/>
            </a:pPr>
            <a:fld id="{1B436C18-09BE-427F-AFE4-20BD6001AE9A}" type="slidenum">
              <a:rPr lang="ar-JO" smtClean="0"/>
              <a:pPr>
                <a:defRPr/>
              </a:pPr>
              <a:t>4</a:t>
            </a:fld>
            <a:endParaRPr lang="en-US"/>
          </a:p>
        </p:txBody>
      </p:sp>
      <p:sp>
        <p:nvSpPr>
          <p:cNvPr id="18435" name="مربع نص 4"/>
          <p:cNvSpPr txBox="1">
            <a:spLocks noChangeArrowheads="1"/>
          </p:cNvSpPr>
          <p:nvPr/>
        </p:nvSpPr>
        <p:spPr bwMode="auto">
          <a:xfrm>
            <a:off x="5526088" y="2293938"/>
            <a:ext cx="36004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r>
              <a:rPr lang="ar-SA" altLang="ar-SA" sz="4000" b="1">
                <a:solidFill>
                  <a:srgbClr val="C00000"/>
                </a:solidFill>
                <a:cs typeface="PT Bold Heading" pitchFamily="2" charset="-78"/>
              </a:rPr>
              <a:t>مفهوم التدريس </a:t>
            </a:r>
          </a:p>
        </p:txBody>
      </p:sp>
      <p:sp>
        <p:nvSpPr>
          <p:cNvPr id="18436" name="مربع نص 6"/>
          <p:cNvSpPr txBox="1">
            <a:spLocks noChangeArrowheads="1"/>
          </p:cNvSpPr>
          <p:nvPr/>
        </p:nvSpPr>
        <p:spPr bwMode="auto">
          <a:xfrm>
            <a:off x="228600" y="3090863"/>
            <a:ext cx="8534400"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 typeface="Wingdings" pitchFamily="2" charset="2"/>
              <a:buNone/>
            </a:pPr>
            <a:r>
              <a:rPr lang="ar-SA" altLang="ar-SA" sz="4800" b="1">
                <a:latin typeface="Times New Roman" pitchFamily="18" charset="0"/>
              </a:rPr>
              <a:t>يمكن تعريف التدريس :</a:t>
            </a:r>
          </a:p>
          <a:p>
            <a:pPr algn="ctr">
              <a:buFont typeface="Wingdings" pitchFamily="2" charset="2"/>
              <a:buNone/>
            </a:pPr>
            <a:r>
              <a:rPr lang="ar-SA" altLang="ar-SA" sz="4800" b="1">
                <a:latin typeface="Times New Roman" pitchFamily="18" charset="0"/>
              </a:rPr>
              <a:t> انه عبارة عن سلسلة منظمة من الفعاليات</a:t>
            </a:r>
          </a:p>
          <a:p>
            <a:pPr algn="ctr">
              <a:buFont typeface="Wingdings" pitchFamily="2" charset="2"/>
              <a:buNone/>
            </a:pPr>
            <a:r>
              <a:rPr lang="ar-SA" altLang="ar-SA" sz="4800" b="1">
                <a:latin typeface="Times New Roman" pitchFamily="18" charset="0"/>
              </a:rPr>
              <a:t> يديرها المعلم ويسهم فيها المتعلم عملياً </a:t>
            </a:r>
          </a:p>
          <a:p>
            <a:pPr algn="ctr">
              <a:buFont typeface="Wingdings" pitchFamily="2" charset="2"/>
              <a:buNone/>
            </a:pPr>
            <a:r>
              <a:rPr lang="ar-SA" altLang="ar-SA" sz="4800" b="1">
                <a:latin typeface="Times New Roman" pitchFamily="18" charset="0"/>
              </a:rPr>
              <a:t>ونظرياً ويقصد تحقيق أهداف معينة. </a:t>
            </a:r>
          </a:p>
        </p:txBody>
      </p:sp>
      <p:sp>
        <p:nvSpPr>
          <p:cNvPr id="18437" name="مربع نص 7"/>
          <p:cNvSpPr txBox="1">
            <a:spLocks noChangeArrowheads="1"/>
          </p:cNvSpPr>
          <p:nvPr/>
        </p:nvSpPr>
        <p:spPr bwMode="auto">
          <a:xfrm>
            <a:off x="568325" y="533400"/>
            <a:ext cx="78136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 typeface="Wingdings" pitchFamily="2" charset="2"/>
              <a:buNone/>
            </a:pPr>
            <a:r>
              <a:rPr lang="ar-SA" altLang="ar-SA" sz="4400" b="1">
                <a:solidFill>
                  <a:srgbClr val="FF0000"/>
                </a:solidFill>
                <a:cs typeface="PT Bold Heading" pitchFamily="2" charset="-78"/>
              </a:rPr>
              <a:t>المبحث الأول</a:t>
            </a:r>
          </a:p>
          <a:p>
            <a:pPr algn="ctr">
              <a:buFont typeface="Wingdings" pitchFamily="2" charset="2"/>
              <a:buNone/>
            </a:pPr>
            <a:r>
              <a:rPr lang="ar-SA" altLang="ar-SA" sz="4400" b="1">
                <a:solidFill>
                  <a:srgbClr val="FF0000"/>
                </a:solidFill>
                <a:cs typeface="PT Bold Heading" pitchFamily="2" charset="-78"/>
              </a:rPr>
              <a:t>مفاهيم التدريس والتدريس الفعال  </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pPr>
              <a:defRPr/>
            </a:pPr>
            <a:fld id="{2060E945-A30F-45AA-BFA3-7AEEF0C8B144}" type="slidenum">
              <a:rPr lang="ar-JO" smtClean="0"/>
              <a:pPr>
                <a:defRPr/>
              </a:pPr>
              <a:t>5</a:t>
            </a:fld>
            <a:endParaRPr lang="en-US" dirty="0"/>
          </a:p>
        </p:txBody>
      </p:sp>
      <p:sp>
        <p:nvSpPr>
          <p:cNvPr id="12292" name="مستطيل 3"/>
          <p:cNvSpPr>
            <a:spLocks noChangeArrowheads="1"/>
          </p:cNvSpPr>
          <p:nvPr/>
        </p:nvSpPr>
        <p:spPr bwMode="auto">
          <a:xfrm>
            <a:off x="228600" y="1390650"/>
            <a:ext cx="87630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spcBef>
                <a:spcPct val="20000"/>
              </a:spcBef>
              <a:buClr>
                <a:schemeClr val="accent2"/>
              </a:buClr>
              <a:buSzPct val="80000"/>
              <a:buFont typeface="Wingdings" pitchFamily="2" charset="2"/>
              <a:buChar char="l"/>
              <a:defRPr sz="3200">
                <a:solidFill>
                  <a:schemeClr val="tx1"/>
                </a:solidFill>
                <a:latin typeface="Times New Roman" pitchFamily="18" charset="0"/>
                <a:cs typeface="Times New Roman" pitchFamily="18" charset="0"/>
              </a:defRPr>
            </a:lvl1pPr>
            <a:lvl2pPr marL="742950" indent="-285750" algn="l" rtl="0">
              <a:spcBef>
                <a:spcPct val="20000"/>
              </a:spcBef>
              <a:buClr>
                <a:schemeClr val="tx1"/>
              </a:buClr>
              <a:buSzPct val="90000"/>
              <a:buChar char="–"/>
              <a:defRPr sz="2800">
                <a:solidFill>
                  <a:schemeClr val="tx1"/>
                </a:solidFill>
                <a:latin typeface="Times New Roman" pitchFamily="18" charset="0"/>
                <a:cs typeface="Times New Roman" pitchFamily="18" charset="0"/>
              </a:defRPr>
            </a:lvl2pPr>
            <a:lvl3pPr marL="1143000" indent="-228600" algn="l" rtl="0">
              <a:spcBef>
                <a:spcPct val="20000"/>
              </a:spcBef>
              <a:buClr>
                <a:schemeClr val="accent1"/>
              </a:buClr>
              <a:buSzPct val="60000"/>
              <a:buFont typeface="Wingdings" pitchFamily="2" charset="2"/>
              <a:buChar char="l"/>
              <a:defRPr sz="2400">
                <a:solidFill>
                  <a:schemeClr val="tx1"/>
                </a:solidFill>
                <a:latin typeface="Times New Roman" pitchFamily="18" charset="0"/>
                <a:cs typeface="Times New Roman" pitchFamily="18" charset="0"/>
              </a:defRPr>
            </a:lvl3pPr>
            <a:lvl4pPr marL="1600200" indent="-228600" algn="l" rtl="0">
              <a:spcBef>
                <a:spcPct val="20000"/>
              </a:spcBef>
              <a:buClr>
                <a:schemeClr val="tx1"/>
              </a:buClr>
              <a:buChar char="–"/>
              <a:defRPr sz="2000">
                <a:solidFill>
                  <a:schemeClr val="tx1"/>
                </a:solidFill>
                <a:latin typeface="Times New Roman" pitchFamily="18" charset="0"/>
                <a:cs typeface="Times New Roman" pitchFamily="18" charset="0"/>
              </a:defRPr>
            </a:lvl4pPr>
            <a:lvl5pPr marL="2057400" indent="-228600" algn="l" rtl="0">
              <a:spcBef>
                <a:spcPct val="20000"/>
              </a:spcBef>
              <a:buClr>
                <a:schemeClr val="accent1"/>
              </a:buClr>
              <a:defRPr sz="2000">
                <a:solidFill>
                  <a:schemeClr val="tx1"/>
                </a:solidFill>
                <a:latin typeface="Times New Roman" pitchFamily="18" charset="0"/>
                <a:cs typeface="Times New Roman" pitchFamily="18" charset="0"/>
              </a:defRPr>
            </a:lvl5pPr>
            <a:lvl6pPr marL="2514600" indent="-228600" algn="l" rtl="0" eaLnBrk="0" fontAlgn="base" hangingPunct="0">
              <a:spcBef>
                <a:spcPct val="20000"/>
              </a:spcBef>
              <a:spcAft>
                <a:spcPct val="0"/>
              </a:spcAft>
              <a:buClr>
                <a:schemeClr val="accent1"/>
              </a:buClr>
              <a:buChar char="•"/>
              <a:defRPr sz="2000">
                <a:solidFill>
                  <a:schemeClr val="tx1"/>
                </a:solidFill>
                <a:latin typeface="Times New Roman" pitchFamily="18" charset="0"/>
                <a:cs typeface="Times New Roman" pitchFamily="18" charset="0"/>
              </a:defRPr>
            </a:lvl6pPr>
            <a:lvl7pPr marL="2971800" indent="-228600" algn="l" rtl="0" eaLnBrk="0" fontAlgn="base" hangingPunct="0">
              <a:spcBef>
                <a:spcPct val="20000"/>
              </a:spcBef>
              <a:spcAft>
                <a:spcPct val="0"/>
              </a:spcAft>
              <a:buClr>
                <a:schemeClr val="accent1"/>
              </a:buClr>
              <a:buChar char="•"/>
              <a:defRPr sz="2000">
                <a:solidFill>
                  <a:schemeClr val="tx1"/>
                </a:solidFill>
                <a:latin typeface="Times New Roman" pitchFamily="18" charset="0"/>
                <a:cs typeface="Times New Roman" pitchFamily="18" charset="0"/>
              </a:defRPr>
            </a:lvl7pPr>
            <a:lvl8pPr marL="3429000" indent="-228600" algn="l" rtl="0" eaLnBrk="0" fontAlgn="base" hangingPunct="0">
              <a:spcBef>
                <a:spcPct val="20000"/>
              </a:spcBef>
              <a:spcAft>
                <a:spcPct val="0"/>
              </a:spcAft>
              <a:buClr>
                <a:schemeClr val="accent1"/>
              </a:buClr>
              <a:buChar char="•"/>
              <a:defRPr sz="2000">
                <a:solidFill>
                  <a:schemeClr val="tx1"/>
                </a:solidFill>
                <a:latin typeface="Times New Roman" pitchFamily="18" charset="0"/>
                <a:cs typeface="Times New Roman" pitchFamily="18" charset="0"/>
              </a:defRPr>
            </a:lvl8pPr>
            <a:lvl9pPr marL="3886200" indent="-228600" algn="l" rtl="0" eaLnBrk="0" fontAlgn="base" hangingPunct="0">
              <a:spcBef>
                <a:spcPct val="20000"/>
              </a:spcBef>
              <a:spcAft>
                <a:spcPct val="0"/>
              </a:spcAft>
              <a:buClr>
                <a:schemeClr val="accent1"/>
              </a:buClr>
              <a:buChar char="•"/>
              <a:defRPr sz="2000">
                <a:solidFill>
                  <a:schemeClr val="tx1"/>
                </a:solidFill>
                <a:latin typeface="Times New Roman" pitchFamily="18" charset="0"/>
                <a:cs typeface="Times New Roman" pitchFamily="18" charset="0"/>
              </a:defRPr>
            </a:lvl9pPr>
          </a:lstStyle>
          <a:p>
            <a:pPr indent="-228600" algn="r" rtl="1">
              <a:buFont typeface="Wingdings" pitchFamily="2" charset="2"/>
              <a:buNone/>
              <a:defRPr/>
            </a:pPr>
            <a:r>
              <a:rPr lang="ar-SA" sz="4000" b="1" dirty="0" smtClean="0"/>
              <a:t>للتدريس أهمية كبرى يمكن ان تتضح في ما يلي :</a:t>
            </a:r>
            <a:endParaRPr lang="en-US" sz="4000" b="1" dirty="0" smtClean="0"/>
          </a:p>
          <a:p>
            <a:pPr algn="r" rtl="1">
              <a:buFont typeface="Wingdings" pitchFamily="2" charset="2"/>
              <a:buNone/>
              <a:defRPr/>
            </a:pPr>
            <a:r>
              <a:rPr lang="ar-SA" sz="4000" dirty="0" smtClean="0">
                <a:solidFill>
                  <a:srgbClr val="C00000"/>
                </a:solidFill>
                <a:cs typeface="PT Bold Heading" panose="02010400000000000000" pitchFamily="2" charset="-78"/>
              </a:rPr>
              <a:t>1-نقل التراث الثقافي.</a:t>
            </a:r>
            <a:endParaRPr lang="en-US" sz="4000" dirty="0" smtClean="0">
              <a:solidFill>
                <a:srgbClr val="C00000"/>
              </a:solidFill>
              <a:cs typeface="PT Bold Heading" panose="02010400000000000000" pitchFamily="2" charset="-78"/>
            </a:endParaRPr>
          </a:p>
          <a:p>
            <a:pPr algn="r" rtl="1">
              <a:buFont typeface="Wingdings" pitchFamily="2" charset="2"/>
              <a:buNone/>
              <a:defRPr/>
            </a:pPr>
            <a:r>
              <a:rPr lang="ar-SA" sz="4000" dirty="0" smtClean="0">
                <a:solidFill>
                  <a:srgbClr val="C00000"/>
                </a:solidFill>
                <a:cs typeface="PT Bold Heading" panose="02010400000000000000" pitchFamily="2" charset="-78"/>
              </a:rPr>
              <a:t>2- تكوين الاتجاهات السلوكية المرغوبة.</a:t>
            </a:r>
            <a:endParaRPr lang="en-US" sz="4000" dirty="0" smtClean="0">
              <a:solidFill>
                <a:srgbClr val="C00000"/>
              </a:solidFill>
              <a:cs typeface="PT Bold Heading" panose="02010400000000000000" pitchFamily="2" charset="-78"/>
            </a:endParaRPr>
          </a:p>
          <a:p>
            <a:pPr algn="r" rtl="1">
              <a:buFont typeface="Wingdings" pitchFamily="2" charset="2"/>
              <a:buNone/>
              <a:defRPr/>
            </a:pPr>
            <a:r>
              <a:rPr lang="ar-SA" sz="4000" dirty="0" smtClean="0">
                <a:solidFill>
                  <a:srgbClr val="C00000"/>
                </a:solidFill>
                <a:cs typeface="PT Bold Heading" panose="02010400000000000000" pitchFamily="2" charset="-78"/>
              </a:rPr>
              <a:t>3-الإرشاد والتوجيه.</a:t>
            </a:r>
          </a:p>
          <a:p>
            <a:pPr algn="r" rtl="1">
              <a:buFont typeface="Wingdings" pitchFamily="2" charset="2"/>
              <a:buNone/>
              <a:defRPr/>
            </a:pPr>
            <a:r>
              <a:rPr lang="ar-SA" sz="4000" dirty="0" smtClean="0">
                <a:solidFill>
                  <a:srgbClr val="C00000"/>
                </a:solidFill>
                <a:cs typeface="PT Bold Heading" panose="02010400000000000000" pitchFamily="2" charset="-78"/>
              </a:rPr>
              <a:t>4-الاهتمام بالصحة النفسية للطلاب.</a:t>
            </a:r>
            <a:endParaRPr lang="en-US" sz="4000" dirty="0" smtClean="0">
              <a:solidFill>
                <a:srgbClr val="C00000"/>
              </a:solidFill>
              <a:cs typeface="PT Bold Heading" panose="02010400000000000000" pitchFamily="2" charset="-78"/>
            </a:endParaRPr>
          </a:p>
          <a:p>
            <a:pPr algn="r" rtl="1">
              <a:buFont typeface="Wingdings" pitchFamily="2" charset="2"/>
              <a:buNone/>
              <a:defRPr/>
            </a:pPr>
            <a:r>
              <a:rPr lang="ar-SA" sz="4000" dirty="0" smtClean="0">
                <a:solidFill>
                  <a:srgbClr val="C00000"/>
                </a:solidFill>
                <a:cs typeface="PT Bold Heading" panose="02010400000000000000" pitchFamily="2" charset="-78"/>
              </a:rPr>
              <a:t>5-غرس روح البحث العلمي.</a:t>
            </a:r>
            <a:endParaRPr lang="en-US" sz="4000" dirty="0" smtClean="0">
              <a:solidFill>
                <a:srgbClr val="C00000"/>
              </a:solidFill>
              <a:cs typeface="PT Bold Heading" panose="02010400000000000000" pitchFamily="2" charset="-78"/>
            </a:endParaRPr>
          </a:p>
          <a:p>
            <a:pPr algn="r" rtl="1">
              <a:spcBef>
                <a:spcPct val="0"/>
              </a:spcBef>
              <a:buClrTx/>
              <a:buSzTx/>
              <a:buFont typeface="Wingdings" pitchFamily="2" charset="2"/>
              <a:buNone/>
              <a:defRPr/>
            </a:pPr>
            <a:endParaRPr lang="ar-SA" altLang="ar-SA" sz="2400" dirty="0" smtClean="0">
              <a:latin typeface="Arial" pitchFamily="34" charset="0"/>
            </a:endParaRPr>
          </a:p>
        </p:txBody>
      </p:sp>
      <p:sp>
        <p:nvSpPr>
          <p:cNvPr id="19460" name="مستطيل 4"/>
          <p:cNvSpPr>
            <a:spLocks noChangeArrowheads="1"/>
          </p:cNvSpPr>
          <p:nvPr/>
        </p:nvSpPr>
        <p:spPr bwMode="auto">
          <a:xfrm>
            <a:off x="2743200" y="319088"/>
            <a:ext cx="47244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 typeface="Wingdings" pitchFamily="2" charset="2"/>
              <a:buNone/>
            </a:pPr>
            <a:r>
              <a:rPr lang="ar-SA" altLang="ar-SA" sz="4400" b="1">
                <a:solidFill>
                  <a:srgbClr val="FF0000"/>
                </a:solidFill>
                <a:cs typeface="PT Bold Heading" pitchFamily="2" charset="-78"/>
              </a:rPr>
              <a:t>أهمية التدريس </a:t>
            </a:r>
            <a:endParaRPr lang="en-US" altLang="ar-SA" sz="4400" b="1">
              <a:solidFill>
                <a:srgbClr val="FF0000"/>
              </a:solidFill>
              <a:cs typeface="PT Bold Heading" pitchFamily="2" charset="-78"/>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3"/>
          <p:cNvSpPr>
            <a:spLocks noGrp="1"/>
          </p:cNvSpPr>
          <p:nvPr>
            <p:ph type="sldNum" sz="quarter" idx="12"/>
          </p:nvPr>
        </p:nvSpPr>
        <p:spPr/>
        <p:txBody>
          <a:bodyPr/>
          <a:lstStyle/>
          <a:p>
            <a:pPr>
              <a:defRPr/>
            </a:pPr>
            <a:fld id="{5838B4F0-8180-41F7-88D8-1223DDEAB129}" type="slidenum">
              <a:rPr lang="ar-JO"/>
              <a:pPr>
                <a:defRPr/>
              </a:pPr>
              <a:t>6</a:t>
            </a:fld>
            <a:endParaRPr lang="en-US"/>
          </a:p>
        </p:txBody>
      </p:sp>
      <p:sp>
        <p:nvSpPr>
          <p:cNvPr id="20483" name="Rectangle 4"/>
          <p:cNvSpPr>
            <a:spLocks noChangeArrowheads="1"/>
          </p:cNvSpPr>
          <p:nvPr/>
        </p:nvSpPr>
        <p:spPr bwMode="auto">
          <a:xfrm>
            <a:off x="914400" y="1176338"/>
            <a:ext cx="700246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0" rIns="100800" bIns="50400" anchor="ct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rtl="0" eaLnBrk="1" hangingPunct="1">
              <a:buFontTx/>
              <a:buNone/>
            </a:pPr>
            <a:endParaRPr lang="ar-JO" altLang="ar-SA" sz="3200">
              <a:latin typeface="Times New Roman" pitchFamily="18" charset="0"/>
            </a:endParaRPr>
          </a:p>
          <a:p>
            <a:pPr algn="ctr" rtl="0" eaLnBrk="1" hangingPunct="1">
              <a:buFontTx/>
              <a:buNone/>
            </a:pPr>
            <a:endParaRPr lang="ar-SA" altLang="ar-SA" sz="3200">
              <a:latin typeface="Times New Roman" pitchFamily="18" charset="0"/>
            </a:endParaRPr>
          </a:p>
        </p:txBody>
      </p:sp>
      <p:sp>
        <p:nvSpPr>
          <p:cNvPr id="13322" name="Rectangle 10"/>
          <p:cNvSpPr>
            <a:spLocks noChangeArrowheads="1"/>
          </p:cNvSpPr>
          <p:nvPr/>
        </p:nvSpPr>
        <p:spPr bwMode="auto">
          <a:xfrm>
            <a:off x="381000" y="381000"/>
            <a:ext cx="80010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0" rIns="100800" bIns="50400" anchor="ct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rtl="0" eaLnBrk="1" hangingPunct="1">
              <a:buFontTx/>
              <a:buNone/>
            </a:pPr>
            <a:r>
              <a:rPr lang="ar-SA" altLang="ar-SA" sz="6600" b="1">
                <a:solidFill>
                  <a:srgbClr val="FF0000"/>
                </a:solidFill>
                <a:latin typeface="Times New Roman" pitchFamily="18" charset="0"/>
                <a:cs typeface="PT Bold Heading" pitchFamily="2" charset="-78"/>
              </a:rPr>
              <a:t>مفهوم التدريس الفعال </a:t>
            </a:r>
            <a:endParaRPr lang="ar-SA" altLang="ar-SA" sz="8000">
              <a:solidFill>
                <a:srgbClr val="FF0000"/>
              </a:solidFill>
              <a:latin typeface="Times New Roman" pitchFamily="18" charset="0"/>
              <a:cs typeface="PT Bold Heading" pitchFamily="2" charset="-78"/>
            </a:endParaRPr>
          </a:p>
        </p:txBody>
      </p:sp>
      <p:sp>
        <p:nvSpPr>
          <p:cNvPr id="13325" name="Rectangle 13"/>
          <p:cNvSpPr>
            <a:spLocks noGrp="1" noChangeArrowheads="1"/>
          </p:cNvSpPr>
          <p:nvPr>
            <p:ph type="title" idx="4294967295"/>
          </p:nvPr>
        </p:nvSpPr>
        <p:spPr>
          <a:xfrm>
            <a:off x="762000" y="35052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altLang="ar-SA" sz="4800" b="1" smtClean="0">
                <a:effectLst/>
              </a:rPr>
              <a:t>التدريس الفعال هو ذلك النوع من التدريس الذي يرفع من مستوى التلميذ إلى أقصى ما تسمح به قدراته.  وأيضاً يعرف على أنه ذلك النمط من التدريس الذي يؤدي إلى إحداث تغيرات للتلاميذ في مجالات النمو المختلفة (</a:t>
            </a:r>
            <a:r>
              <a:rPr lang="ar-SA" altLang="ar-SA" sz="4000" b="1" smtClean="0">
                <a:effectLst/>
              </a:rPr>
              <a:t>جابر، 1998).</a:t>
            </a:r>
            <a:r>
              <a:rPr lang="ar-SA" altLang="ar-SA" sz="3600" b="1" smtClean="0">
                <a:effectLst/>
              </a:rPr>
              <a:t> </a:t>
            </a:r>
            <a:endParaRPr lang="en-US" altLang="ar-SA" sz="3600" b="1" smtClean="0">
              <a:solidFill>
                <a:schemeClr val="tx1"/>
              </a:solidFill>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 calcmode="lin" valueType="num">
                                      <p:cBhvr additive="base">
                                        <p:cTn id="7" dur="3000" fill="hold"/>
                                        <p:tgtEl>
                                          <p:spTgt spid="13322"/>
                                        </p:tgtEl>
                                        <p:attrNameLst>
                                          <p:attrName>ppt_x</p:attrName>
                                        </p:attrNameLst>
                                      </p:cBhvr>
                                      <p:tavLst>
                                        <p:tav tm="0">
                                          <p:val>
                                            <p:strVal val="#ppt_x"/>
                                          </p:val>
                                        </p:tav>
                                        <p:tav tm="100000">
                                          <p:val>
                                            <p:strVal val="#ppt_x"/>
                                          </p:val>
                                        </p:tav>
                                      </p:tavLst>
                                    </p:anim>
                                    <p:anim calcmode="lin" valueType="num">
                                      <p:cBhvr additive="base">
                                        <p:cTn id="8" dur="30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25"/>
                                        </p:tgtEl>
                                        <p:attrNameLst>
                                          <p:attrName>style.visibility</p:attrName>
                                        </p:attrNameLst>
                                      </p:cBhvr>
                                      <p:to>
                                        <p:strVal val="visible"/>
                                      </p:to>
                                    </p:set>
                                    <p:anim calcmode="lin" valueType="num">
                                      <p:cBhvr additive="base">
                                        <p:cTn id="13" dur="3000" fill="hold"/>
                                        <p:tgtEl>
                                          <p:spTgt spid="13325"/>
                                        </p:tgtEl>
                                        <p:attrNameLst>
                                          <p:attrName>ppt_x</p:attrName>
                                        </p:attrNameLst>
                                      </p:cBhvr>
                                      <p:tavLst>
                                        <p:tav tm="0">
                                          <p:val>
                                            <p:strVal val="#ppt_x"/>
                                          </p:val>
                                        </p:tav>
                                        <p:tav tm="100000">
                                          <p:val>
                                            <p:strVal val="#ppt_x"/>
                                          </p:val>
                                        </p:tav>
                                      </p:tavLst>
                                    </p:anim>
                                    <p:anim calcmode="lin" valueType="num">
                                      <p:cBhvr additive="base">
                                        <p:cTn id="14" dur="3000" fill="hold"/>
                                        <p:tgtEl>
                                          <p:spTgt spid="133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p:bldP spid="133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pPr>
              <a:defRPr/>
            </a:pPr>
            <a:fld id="{F920151C-9003-434D-9747-4083DE0E5058}" type="slidenum">
              <a:rPr lang="ar-JO"/>
              <a:pPr>
                <a:defRPr/>
              </a:pPr>
              <a:t>7</a:t>
            </a:fld>
            <a:endParaRPr lang="en-US"/>
          </a:p>
        </p:txBody>
      </p:sp>
      <p:sp>
        <p:nvSpPr>
          <p:cNvPr id="70662" name="Rectangle 6"/>
          <p:cNvSpPr>
            <a:spLocks noChangeArrowheads="1"/>
          </p:cNvSpPr>
          <p:nvPr/>
        </p:nvSpPr>
        <p:spPr bwMode="auto">
          <a:xfrm>
            <a:off x="381000" y="2344738"/>
            <a:ext cx="8382000"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0800" tIns="50400" rIns="100800" bIns="50400" anchor="ctr">
            <a:spAutoFit/>
          </a:bodyPr>
          <a:lstStyle>
            <a:lvl1pPr marL="457200" indent="-457200">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Tx/>
              <a:buNone/>
            </a:pPr>
            <a:r>
              <a:rPr lang="ar-SA" altLang="ar-SA" sz="3600" b="1">
                <a:latin typeface="Times New Roman" pitchFamily="18" charset="0"/>
              </a:rPr>
              <a:t> المطلب الأول : أساليب وطرق التدريس الفعال في التربية البدنية </a:t>
            </a:r>
          </a:p>
          <a:p>
            <a:pPr>
              <a:spcBef>
                <a:spcPct val="20000"/>
              </a:spcBef>
              <a:buClr>
                <a:schemeClr val="accent2"/>
              </a:buClr>
              <a:buSzPct val="80000"/>
              <a:buFont typeface="Wingdings" pitchFamily="2" charset="2"/>
              <a:buChar char="l"/>
            </a:pPr>
            <a:r>
              <a:rPr lang="ar-SA" altLang="ar-SA" sz="3600" b="1">
                <a:latin typeface="Times New Roman" pitchFamily="18" charset="0"/>
              </a:rPr>
              <a:t>الأساليب التدريسية:</a:t>
            </a:r>
            <a:endParaRPr lang="en-US" altLang="ar-SA" sz="3600">
              <a:latin typeface="Times New Roman" pitchFamily="18" charset="0"/>
            </a:endParaRPr>
          </a:p>
          <a:p>
            <a:pPr rtl="0">
              <a:spcBef>
                <a:spcPct val="20000"/>
              </a:spcBef>
              <a:buClr>
                <a:schemeClr val="accent2"/>
              </a:buClr>
              <a:buSzPct val="80000"/>
              <a:buFont typeface="Wingdings" pitchFamily="2" charset="2"/>
              <a:buChar char="l"/>
            </a:pPr>
            <a:r>
              <a:rPr lang="ar-SA" altLang="ar-SA" sz="3600">
                <a:latin typeface="Times New Roman" pitchFamily="18" charset="0"/>
              </a:rPr>
              <a:t>إن الأسلوب لغة (هو منهج عام ومخطط لضمان نجاح العمل في محاولة للوصول إلى الحقائق العلمية)</a:t>
            </a:r>
            <a:endParaRPr lang="ar-JO" altLang="ar-SA" sz="3600"/>
          </a:p>
        </p:txBody>
      </p:sp>
      <p:sp>
        <p:nvSpPr>
          <p:cNvPr id="70664" name="Rectangle 8"/>
          <p:cNvSpPr>
            <a:spLocks noGrp="1" noChangeArrowheads="1"/>
          </p:cNvSpPr>
          <p:nvPr>
            <p:ph type="title" idx="4294967295"/>
          </p:nvPr>
        </p:nvSpPr>
        <p:spPr>
          <a:xfrm>
            <a:off x="152400" y="152400"/>
            <a:ext cx="8686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altLang="ar-SA" sz="5400" b="1" smtClean="0">
                <a:solidFill>
                  <a:srgbClr val="FF0000"/>
                </a:solidFill>
                <a:effectLst/>
                <a:cs typeface="PT Bold Heading" pitchFamily="2" charset="-78"/>
              </a:rPr>
              <a:t/>
            </a:r>
            <a:br>
              <a:rPr lang="ar-SA" altLang="ar-SA" sz="5400" b="1" smtClean="0">
                <a:solidFill>
                  <a:srgbClr val="FF0000"/>
                </a:solidFill>
                <a:effectLst/>
                <a:cs typeface="PT Bold Heading" pitchFamily="2" charset="-78"/>
              </a:rPr>
            </a:br>
            <a:r>
              <a:rPr lang="ar-SA" altLang="ar-SA" sz="5400" b="1" smtClean="0">
                <a:solidFill>
                  <a:srgbClr val="FF0000"/>
                </a:solidFill>
                <a:effectLst/>
                <a:cs typeface="PT Bold Heading" pitchFamily="2" charset="-78"/>
              </a:rPr>
              <a:t>المبحث الثاني </a:t>
            </a:r>
            <a:r>
              <a:rPr lang="ar-SA" altLang="ar-SA" sz="4800" b="1" smtClean="0">
                <a:solidFill>
                  <a:srgbClr val="FF0000"/>
                </a:solidFill>
                <a:effectLst/>
                <a:cs typeface="PT Bold Heading" pitchFamily="2" charset="-78"/>
              </a:rPr>
              <a:t/>
            </a:r>
            <a:br>
              <a:rPr lang="ar-SA" altLang="ar-SA" sz="4800" b="1" smtClean="0">
                <a:solidFill>
                  <a:srgbClr val="FF0000"/>
                </a:solidFill>
                <a:effectLst/>
                <a:cs typeface="PT Bold Heading" pitchFamily="2" charset="-78"/>
              </a:rPr>
            </a:br>
            <a:r>
              <a:rPr lang="ar-SA" altLang="ar-SA" sz="4800" b="1" smtClean="0">
                <a:solidFill>
                  <a:srgbClr val="FF0000"/>
                </a:solidFill>
                <a:effectLst/>
                <a:cs typeface="PT Bold Heading" pitchFamily="2" charset="-78"/>
              </a:rPr>
              <a:t> التدريس الفعال في التربية البدنية</a:t>
            </a:r>
            <a:r>
              <a:rPr lang="ar-SA" altLang="ar-SA" sz="5400" b="1" smtClean="0">
                <a:solidFill>
                  <a:srgbClr val="FF0000"/>
                </a:solidFill>
                <a:effectLst/>
                <a:cs typeface="PT Bold Heading" pitchFamily="2" charset="-78"/>
              </a:rPr>
              <a:t> </a:t>
            </a:r>
            <a:endParaRPr lang="en-US" altLang="ar-SA" sz="5400" b="1" smtClean="0">
              <a:solidFill>
                <a:srgbClr val="FF0000"/>
              </a:solidFill>
              <a:effectLst/>
              <a:cs typeface="PT Bold Heading"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64"/>
                                        </p:tgtEl>
                                        <p:attrNameLst>
                                          <p:attrName>style.visibility</p:attrName>
                                        </p:attrNameLst>
                                      </p:cBhvr>
                                      <p:to>
                                        <p:strVal val="visible"/>
                                      </p:to>
                                    </p:set>
                                    <p:anim calcmode="lin" valueType="num">
                                      <p:cBhvr additive="base">
                                        <p:cTn id="7" dur="3000" fill="hold"/>
                                        <p:tgtEl>
                                          <p:spTgt spid="70664"/>
                                        </p:tgtEl>
                                        <p:attrNameLst>
                                          <p:attrName>ppt_x</p:attrName>
                                        </p:attrNameLst>
                                      </p:cBhvr>
                                      <p:tavLst>
                                        <p:tav tm="0">
                                          <p:val>
                                            <p:strVal val="#ppt_x"/>
                                          </p:val>
                                        </p:tav>
                                        <p:tav tm="100000">
                                          <p:val>
                                            <p:strVal val="#ppt_x"/>
                                          </p:val>
                                        </p:tav>
                                      </p:tavLst>
                                    </p:anim>
                                    <p:anim calcmode="lin" valueType="num">
                                      <p:cBhvr additive="base">
                                        <p:cTn id="8" dur="3000" fill="hold"/>
                                        <p:tgtEl>
                                          <p:spTgt spid="706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0662"/>
                                        </p:tgtEl>
                                        <p:attrNameLst>
                                          <p:attrName>style.visibility</p:attrName>
                                        </p:attrNameLst>
                                      </p:cBhvr>
                                      <p:to>
                                        <p:strVal val="visible"/>
                                      </p:to>
                                    </p:set>
                                    <p:animEffect transition="in" filter="box(in)">
                                      <p:cBhvr>
                                        <p:cTn id="13" dur="2000"/>
                                        <p:tgtEl>
                                          <p:spTgt spid="70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p:bldP spid="706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3"/>
          <p:cNvSpPr>
            <a:spLocks noGrp="1"/>
          </p:cNvSpPr>
          <p:nvPr>
            <p:ph type="sldNum" sz="quarter" idx="12"/>
          </p:nvPr>
        </p:nvSpPr>
        <p:spPr/>
        <p:txBody>
          <a:bodyPr/>
          <a:lstStyle/>
          <a:p>
            <a:pPr>
              <a:defRPr/>
            </a:pPr>
            <a:fld id="{D5F0D4FB-21ED-4075-8906-25EA55117E6B}" type="slidenum">
              <a:rPr lang="ar-JO"/>
              <a:pPr>
                <a:defRPr/>
              </a:pPr>
              <a:t>8</a:t>
            </a:fld>
            <a:endParaRPr lang="en-US"/>
          </a:p>
        </p:txBody>
      </p:sp>
      <p:sp>
        <p:nvSpPr>
          <p:cNvPr id="22531" name="Text Box 2"/>
          <p:cNvSpPr txBox="1">
            <a:spLocks noChangeArrowheads="1"/>
          </p:cNvSpPr>
          <p:nvPr/>
        </p:nvSpPr>
        <p:spPr bwMode="auto">
          <a:xfrm>
            <a:off x="1905000" y="990600"/>
            <a:ext cx="518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spcBef>
                <a:spcPct val="50000"/>
              </a:spcBef>
              <a:buFontTx/>
              <a:buNone/>
            </a:pPr>
            <a:endParaRPr lang="ar-SA" altLang="ar-SA" sz="5400" b="1">
              <a:latin typeface="Times New Roman" pitchFamily="18" charset="0"/>
            </a:endParaRPr>
          </a:p>
        </p:txBody>
      </p:sp>
      <p:sp>
        <p:nvSpPr>
          <p:cNvPr id="10248" name="Rectangle 8"/>
          <p:cNvSpPr>
            <a:spLocks noGrp="1" noChangeArrowheads="1"/>
          </p:cNvSpPr>
          <p:nvPr>
            <p:ph type="title" idx="4294967295"/>
          </p:nvPr>
        </p:nvSpPr>
        <p:spPr>
          <a:xfrm>
            <a:off x="838200" y="32004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altLang="ar-SA" sz="5400" b="1" smtClean="0">
                <a:effectLst/>
              </a:rPr>
              <a:t>أما الأسلوب التدريسي فقد عرفته</a:t>
            </a:r>
            <a:br>
              <a:rPr lang="ar-SA" altLang="ar-SA" sz="5400" b="1" smtClean="0">
                <a:effectLst/>
              </a:rPr>
            </a:br>
            <a:r>
              <a:rPr lang="ar-SA" altLang="ar-SA" sz="5400" b="1" smtClean="0">
                <a:effectLst/>
              </a:rPr>
              <a:t>( عفاف عبد الكريم،1996،ص 79) (مجموعة علاقات تنشأ بين المدرس والطالب وهذه العلاقات تساعد المتعلم على النمو والاكتساب المهاري في الأنشطة الرياضية).</a:t>
            </a:r>
            <a:r>
              <a:rPr lang="en-US" altLang="ar-SA" sz="5400" b="1" smtClean="0">
                <a:effectLst/>
              </a:rPr>
              <a:t/>
            </a:r>
            <a:br>
              <a:rPr lang="en-US" altLang="ar-SA" sz="5400" b="1" smtClean="0">
                <a:effectLst/>
              </a:rPr>
            </a:br>
            <a:endParaRPr lang="en-US" altLang="ar-SA" sz="5400" b="1" smtClean="0">
              <a:solidFill>
                <a:schemeClr val="tx1"/>
              </a:solidFill>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additive="base">
                                        <p:cTn id="7" dur="3000" fill="hold"/>
                                        <p:tgtEl>
                                          <p:spTgt spid="10248"/>
                                        </p:tgtEl>
                                        <p:attrNameLst>
                                          <p:attrName>ppt_x</p:attrName>
                                        </p:attrNameLst>
                                      </p:cBhvr>
                                      <p:tavLst>
                                        <p:tav tm="0">
                                          <p:val>
                                            <p:strVal val="#ppt_x"/>
                                          </p:val>
                                        </p:tav>
                                        <p:tav tm="100000">
                                          <p:val>
                                            <p:strVal val="#ppt_x"/>
                                          </p:val>
                                        </p:tav>
                                      </p:tavLst>
                                    </p:anim>
                                    <p:anim calcmode="lin" valueType="num">
                                      <p:cBhvr additive="base">
                                        <p:cTn id="8" dur="3000" fill="hold"/>
                                        <p:tgtEl>
                                          <p:spTgt spid="102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عنصر نائب لرقم الشريحة 5"/>
          <p:cNvSpPr>
            <a:spLocks noGrp="1"/>
          </p:cNvSpPr>
          <p:nvPr>
            <p:ph type="sldNum" sz="quarter" idx="12"/>
          </p:nvPr>
        </p:nvSpPr>
        <p:spPr/>
        <p:txBody>
          <a:bodyPr/>
          <a:lstStyle/>
          <a:p>
            <a:pPr>
              <a:defRPr/>
            </a:pPr>
            <a:fld id="{7533D3C5-8174-424C-A80D-8D82FD0AA226}" type="slidenum">
              <a:rPr lang="ar-JO"/>
              <a:pPr>
                <a:defRPr/>
              </a:pPr>
              <a:t>9</a:t>
            </a:fld>
            <a:endParaRPr lang="en-US"/>
          </a:p>
        </p:txBody>
      </p:sp>
      <p:sp>
        <p:nvSpPr>
          <p:cNvPr id="71682" name="Text Box 2"/>
          <p:cNvSpPr txBox="1">
            <a:spLocks noChangeArrowheads="1"/>
          </p:cNvSpPr>
          <p:nvPr/>
        </p:nvSpPr>
        <p:spPr bwMode="auto">
          <a:xfrm>
            <a:off x="5256213" y="1295400"/>
            <a:ext cx="3430587" cy="1077913"/>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spcBef>
                <a:spcPct val="50000"/>
              </a:spcBef>
              <a:buFontTx/>
              <a:buNone/>
            </a:pPr>
            <a:r>
              <a:rPr lang="ar-JO" altLang="ar-SA" sz="3200" b="1">
                <a:cs typeface="Arial" pitchFamily="34" charset="0"/>
              </a:rPr>
              <a:t> </a:t>
            </a:r>
            <a:r>
              <a:rPr lang="ar-SA" altLang="ar-SA" sz="3200" b="1">
                <a:latin typeface="Times New Roman" pitchFamily="18" charset="0"/>
              </a:rPr>
              <a:t>الأساليب التدريسية المباشرة</a:t>
            </a:r>
            <a:endParaRPr lang="ar-JO" altLang="ar-SA" sz="3200" b="1">
              <a:cs typeface="Arial" pitchFamily="34" charset="0"/>
            </a:endParaRPr>
          </a:p>
        </p:txBody>
      </p:sp>
      <p:sp>
        <p:nvSpPr>
          <p:cNvPr id="71683" name="Text Box 3"/>
          <p:cNvSpPr txBox="1">
            <a:spLocks noChangeArrowheads="1"/>
          </p:cNvSpPr>
          <p:nvPr/>
        </p:nvSpPr>
        <p:spPr bwMode="auto">
          <a:xfrm>
            <a:off x="5410200" y="3048000"/>
            <a:ext cx="3276600" cy="830263"/>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spcBef>
                <a:spcPct val="50000"/>
              </a:spcBef>
              <a:buFontTx/>
              <a:buNone/>
            </a:pPr>
            <a:r>
              <a:rPr lang="ar-SA" altLang="ar-SA" sz="2400" b="1">
                <a:latin typeface="Times New Roman" pitchFamily="18" charset="0"/>
              </a:rPr>
              <a:t>يكون فيها تأثير سلوك المدرس واضحا وهي خمسة أساليب</a:t>
            </a:r>
            <a:endParaRPr lang="en-US" altLang="ar-SA" sz="2400" b="1">
              <a:cs typeface="Arial" pitchFamily="34" charset="0"/>
            </a:endParaRPr>
          </a:p>
        </p:txBody>
      </p:sp>
      <p:sp>
        <p:nvSpPr>
          <p:cNvPr id="71685" name="Text Box 5"/>
          <p:cNvSpPr txBox="1">
            <a:spLocks noChangeArrowheads="1"/>
          </p:cNvSpPr>
          <p:nvPr/>
        </p:nvSpPr>
        <p:spPr bwMode="auto">
          <a:xfrm>
            <a:off x="228600" y="1219200"/>
            <a:ext cx="3763963" cy="1077913"/>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spcBef>
                <a:spcPct val="50000"/>
              </a:spcBef>
              <a:buFontTx/>
              <a:buNone/>
            </a:pPr>
            <a:r>
              <a:rPr lang="ar-SA" altLang="ar-SA" sz="3200" b="1">
                <a:latin typeface="Times New Roman" pitchFamily="18" charset="0"/>
              </a:rPr>
              <a:t>الأساليب التدريسية الغير المباشرة</a:t>
            </a:r>
            <a:endParaRPr lang="ar-JO" altLang="ar-SA" sz="3200" b="1">
              <a:cs typeface="Arial" pitchFamily="34" charset="0"/>
            </a:endParaRPr>
          </a:p>
        </p:txBody>
      </p:sp>
      <p:sp>
        <p:nvSpPr>
          <p:cNvPr id="71686" name="Text Box 6"/>
          <p:cNvSpPr txBox="1">
            <a:spLocks noChangeArrowheads="1"/>
          </p:cNvSpPr>
          <p:nvPr/>
        </p:nvSpPr>
        <p:spPr bwMode="auto">
          <a:xfrm>
            <a:off x="381000" y="2819400"/>
            <a:ext cx="3200400" cy="830263"/>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spcBef>
                <a:spcPct val="50000"/>
              </a:spcBef>
              <a:buFontTx/>
              <a:buNone/>
            </a:pPr>
            <a:r>
              <a:rPr lang="ar-SA" altLang="ar-SA" sz="2400" b="1">
                <a:latin typeface="Times New Roman" pitchFamily="18" charset="0"/>
              </a:rPr>
              <a:t>يكون فيها تأثير سلوك الطالب واضحا وهي ستة أساليب</a:t>
            </a:r>
            <a:endParaRPr lang="en-US" altLang="ar-SA" sz="2000" b="1">
              <a:cs typeface="Arial" pitchFamily="34" charset="0"/>
            </a:endParaRPr>
          </a:p>
        </p:txBody>
      </p:sp>
      <p:sp>
        <p:nvSpPr>
          <p:cNvPr id="23559" name="Text Box 7"/>
          <p:cNvSpPr txBox="1">
            <a:spLocks noChangeArrowheads="1"/>
          </p:cNvSpPr>
          <p:nvPr/>
        </p:nvSpPr>
        <p:spPr bwMode="auto">
          <a:xfrm>
            <a:off x="1908175" y="476250"/>
            <a:ext cx="5400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eaLnBrk="1" hangingPunct="1">
              <a:spcBef>
                <a:spcPct val="50000"/>
              </a:spcBef>
              <a:buFontTx/>
              <a:buNone/>
            </a:pPr>
            <a:endParaRPr lang="ar-SA" altLang="ar-SA" sz="1800">
              <a:cs typeface="Arial" pitchFamily="34" charset="0"/>
            </a:endParaRPr>
          </a:p>
        </p:txBody>
      </p:sp>
      <p:sp>
        <p:nvSpPr>
          <p:cNvPr id="23560" name="Text Box 8"/>
          <p:cNvSpPr txBox="1">
            <a:spLocks noChangeArrowheads="1"/>
          </p:cNvSpPr>
          <p:nvPr/>
        </p:nvSpPr>
        <p:spPr bwMode="auto">
          <a:xfrm>
            <a:off x="2124075" y="188913"/>
            <a:ext cx="540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eaLnBrk="1" hangingPunct="1">
              <a:spcBef>
                <a:spcPct val="50000"/>
              </a:spcBef>
              <a:buFontTx/>
              <a:buNone/>
            </a:pPr>
            <a:endParaRPr lang="ar-SA" altLang="ar-SA" sz="2400" b="1"/>
          </a:p>
        </p:txBody>
      </p:sp>
      <p:sp>
        <p:nvSpPr>
          <p:cNvPr id="71692" name="AutoShape 12"/>
          <p:cNvSpPr>
            <a:spLocks noChangeArrowheads="1"/>
          </p:cNvSpPr>
          <p:nvPr/>
        </p:nvSpPr>
        <p:spPr bwMode="auto">
          <a:xfrm rot="7230780">
            <a:off x="7159625" y="3963988"/>
            <a:ext cx="355600" cy="304800"/>
          </a:xfrm>
          <a:prstGeom prst="curvedDownArrow">
            <a:avLst>
              <a:gd name="adj1" fmla="val 2015"/>
              <a:gd name="adj2" fmla="val 70092"/>
              <a:gd name="adj3" fmla="val 33333"/>
            </a:avLst>
          </a:prstGeom>
          <a:solidFill>
            <a:schemeClr val="accent1"/>
          </a:solidFill>
          <a:ln w="9525">
            <a:solidFill>
              <a:schemeClr val="tx1"/>
            </a:solidFill>
            <a:miter lim="800000"/>
            <a:headEnd/>
            <a:tailEnd/>
          </a:ln>
        </p:spPr>
        <p:txBody>
          <a:bodyPr wrap="none" anchor="ct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endParaRPr lang="ar-SA" altLang="ar-SA">
              <a:cs typeface="Simplified Arabic" pitchFamily="18" charset="-78"/>
            </a:endParaRPr>
          </a:p>
        </p:txBody>
      </p:sp>
      <p:sp>
        <p:nvSpPr>
          <p:cNvPr id="71693" name="AutoShape 13"/>
          <p:cNvSpPr>
            <a:spLocks noChangeArrowheads="1"/>
          </p:cNvSpPr>
          <p:nvPr/>
        </p:nvSpPr>
        <p:spPr bwMode="auto">
          <a:xfrm rot="6577234">
            <a:off x="7021513" y="2536825"/>
            <a:ext cx="690562" cy="452438"/>
          </a:xfrm>
          <a:prstGeom prst="curvedDownArrow">
            <a:avLst>
              <a:gd name="adj1" fmla="val 2007"/>
              <a:gd name="adj2" fmla="val 69857"/>
              <a:gd name="adj3" fmla="val 33333"/>
            </a:avLst>
          </a:prstGeom>
          <a:solidFill>
            <a:schemeClr val="accent1"/>
          </a:solidFill>
          <a:ln w="9525">
            <a:solidFill>
              <a:schemeClr val="tx1"/>
            </a:solidFill>
            <a:miter lim="800000"/>
            <a:headEnd/>
            <a:tailEnd/>
          </a:ln>
        </p:spPr>
        <p:txBody>
          <a:bodyPr wrap="none" anchor="ct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endParaRPr lang="ar-SA" altLang="ar-SA">
              <a:cs typeface="Simplified Arabic" pitchFamily="18" charset="-78"/>
            </a:endParaRPr>
          </a:p>
        </p:txBody>
      </p:sp>
      <p:sp>
        <p:nvSpPr>
          <p:cNvPr id="71704" name="Rectangle 24"/>
          <p:cNvSpPr>
            <a:spLocks noGrp="1" noChangeArrowheads="1"/>
          </p:cNvSpPr>
          <p:nvPr>
            <p:ph type="title"/>
          </p:nvPr>
        </p:nvSpPr>
        <p:spPr>
          <a:xfrm>
            <a:off x="838200" y="457200"/>
            <a:ext cx="7620000" cy="762000"/>
          </a:xfrm>
        </p:spPr>
        <p:txBody>
          <a:bodyPr/>
          <a:lstStyle/>
          <a:p>
            <a:pPr eaLnBrk="1" hangingPunct="1"/>
            <a:r>
              <a:rPr lang="ar-SA" altLang="ar-SA" sz="4000" b="1" smtClean="0">
                <a:solidFill>
                  <a:srgbClr val="FF0000"/>
                </a:solidFill>
                <a:effectLst/>
              </a:rPr>
              <a:t>الأساليب الحديثة في تدريس التربية الرياضية:</a:t>
            </a:r>
            <a:r>
              <a:rPr lang="en-US" altLang="ar-SA" sz="4000" b="1" smtClean="0">
                <a:solidFill>
                  <a:srgbClr val="FF0000"/>
                </a:solidFill>
                <a:effectLst/>
              </a:rPr>
              <a:t/>
            </a:r>
            <a:br>
              <a:rPr lang="en-US" altLang="ar-SA" sz="4000" b="1" smtClean="0">
                <a:solidFill>
                  <a:srgbClr val="FF0000"/>
                </a:solidFill>
                <a:effectLst/>
              </a:rPr>
            </a:br>
            <a:endParaRPr lang="en-US" altLang="ar-SA" sz="4000" b="1" smtClean="0">
              <a:solidFill>
                <a:srgbClr val="FF0000"/>
              </a:solidFill>
              <a:effectLst/>
            </a:endParaRPr>
          </a:p>
        </p:txBody>
      </p:sp>
      <p:graphicFrame>
        <p:nvGraphicFramePr>
          <p:cNvPr id="2" name="جدول 1"/>
          <p:cNvGraphicFramePr>
            <a:graphicFrameLocks noGrp="1"/>
          </p:cNvGraphicFramePr>
          <p:nvPr/>
        </p:nvGraphicFramePr>
        <p:xfrm>
          <a:off x="5265738" y="4267200"/>
          <a:ext cx="3497262" cy="2194560"/>
        </p:xfrm>
        <a:graphic>
          <a:graphicData uri="http://schemas.openxmlformats.org/drawingml/2006/table">
            <a:tbl>
              <a:tblPr rtl="1" firstRow="1" firstCol="1" lastRow="1" lastCol="1" bandRow="1" bandCol="1">
                <a:tableStyleId>{5C22544A-7EE6-4342-B048-85BDC9FD1C3A}</a:tableStyleId>
              </a:tblPr>
              <a:tblGrid>
                <a:gridCol w="3497262"/>
              </a:tblGrid>
              <a:tr h="365654">
                <a:tc>
                  <a:txBody>
                    <a:bodyPr/>
                    <a:lstStyle/>
                    <a:p>
                      <a:pPr algn="ctr" rtl="1">
                        <a:spcAft>
                          <a:spcPts val="0"/>
                        </a:spcAft>
                      </a:pPr>
                      <a:r>
                        <a:rPr lang="ar-SA" sz="2400" dirty="0">
                          <a:solidFill>
                            <a:schemeClr val="bg1"/>
                          </a:solidFill>
                          <a:effectLst/>
                          <a:cs typeface="PT Bold Heading" panose="02010400000000000000" pitchFamily="2" charset="-78"/>
                        </a:rPr>
                        <a:t>الأسلوب الامري</a:t>
                      </a:r>
                      <a:endParaRPr lang="en-US" sz="1800" dirty="0">
                        <a:solidFill>
                          <a:schemeClr val="bg1"/>
                        </a:solidFill>
                        <a:effectLst/>
                        <a:latin typeface="Times New Roman"/>
                        <a:ea typeface="Times New Roman"/>
                        <a:cs typeface="PT Bold Heading" panose="02010400000000000000" pitchFamily="2" charset="-78"/>
                      </a:endParaRPr>
                    </a:p>
                  </a:txBody>
                  <a:tcPr marL="68596" marR="68596" marT="0" marB="0" anchor="ctr"/>
                </a:tc>
              </a:tr>
              <a:tr h="365654">
                <a:tc>
                  <a:txBody>
                    <a:bodyPr/>
                    <a:lstStyle/>
                    <a:p>
                      <a:pPr algn="ctr" rtl="1">
                        <a:spcAft>
                          <a:spcPts val="0"/>
                        </a:spcAft>
                      </a:pPr>
                      <a:r>
                        <a:rPr lang="ar-SA" sz="2400" dirty="0">
                          <a:solidFill>
                            <a:schemeClr val="bg1"/>
                          </a:solidFill>
                          <a:effectLst/>
                          <a:cs typeface="PT Bold Heading" panose="02010400000000000000" pitchFamily="2" charset="-78"/>
                        </a:rPr>
                        <a:t>الأسلوب التدريبي</a:t>
                      </a:r>
                      <a:endParaRPr lang="en-US" sz="1800" dirty="0">
                        <a:solidFill>
                          <a:schemeClr val="bg1"/>
                        </a:solidFill>
                        <a:effectLst/>
                        <a:latin typeface="Times New Roman"/>
                        <a:ea typeface="Times New Roman"/>
                        <a:cs typeface="PT Bold Heading" panose="02010400000000000000" pitchFamily="2" charset="-78"/>
                      </a:endParaRPr>
                    </a:p>
                  </a:txBody>
                  <a:tcPr marL="68596" marR="68596" marT="0" marB="0" anchor="ctr"/>
                </a:tc>
              </a:tr>
              <a:tr h="365654">
                <a:tc>
                  <a:txBody>
                    <a:bodyPr/>
                    <a:lstStyle/>
                    <a:p>
                      <a:pPr algn="ctr" rtl="1">
                        <a:spcAft>
                          <a:spcPts val="0"/>
                        </a:spcAft>
                      </a:pPr>
                      <a:r>
                        <a:rPr lang="ar-SA" sz="2400" dirty="0">
                          <a:solidFill>
                            <a:schemeClr val="bg1"/>
                          </a:solidFill>
                          <a:effectLst/>
                          <a:cs typeface="PT Bold Heading" panose="02010400000000000000" pitchFamily="2" charset="-78"/>
                        </a:rPr>
                        <a:t>الأسلوب التبادلي</a:t>
                      </a:r>
                      <a:endParaRPr lang="en-US" sz="1800" dirty="0">
                        <a:solidFill>
                          <a:schemeClr val="bg1"/>
                        </a:solidFill>
                        <a:effectLst/>
                        <a:latin typeface="Times New Roman"/>
                        <a:ea typeface="Times New Roman"/>
                        <a:cs typeface="PT Bold Heading" panose="02010400000000000000" pitchFamily="2" charset="-78"/>
                      </a:endParaRPr>
                    </a:p>
                  </a:txBody>
                  <a:tcPr marL="68596" marR="68596" marT="0" marB="0" anchor="ctr"/>
                </a:tc>
              </a:tr>
              <a:tr h="731308">
                <a:tc>
                  <a:txBody>
                    <a:bodyPr/>
                    <a:lstStyle/>
                    <a:p>
                      <a:pPr algn="ctr" rtl="1">
                        <a:spcAft>
                          <a:spcPts val="0"/>
                        </a:spcAft>
                      </a:pPr>
                      <a:r>
                        <a:rPr lang="ar-SA" sz="2400" dirty="0">
                          <a:solidFill>
                            <a:schemeClr val="bg1"/>
                          </a:solidFill>
                          <a:effectLst/>
                          <a:cs typeface="PT Bold Heading" panose="02010400000000000000" pitchFamily="2" charset="-78"/>
                        </a:rPr>
                        <a:t>أسلوب المراجعة الذاتية (فحص النفس)</a:t>
                      </a:r>
                      <a:endParaRPr lang="en-US" sz="1800" dirty="0">
                        <a:solidFill>
                          <a:schemeClr val="bg1"/>
                        </a:solidFill>
                        <a:effectLst/>
                        <a:latin typeface="Times New Roman"/>
                        <a:ea typeface="Times New Roman"/>
                        <a:cs typeface="PT Bold Heading" panose="02010400000000000000" pitchFamily="2" charset="-78"/>
                      </a:endParaRPr>
                    </a:p>
                  </a:txBody>
                  <a:tcPr marL="68596" marR="68596" marT="0" marB="0" anchor="ctr"/>
                </a:tc>
              </a:tr>
              <a:tr h="365654">
                <a:tc>
                  <a:txBody>
                    <a:bodyPr/>
                    <a:lstStyle/>
                    <a:p>
                      <a:pPr algn="ctr" rtl="1">
                        <a:spcAft>
                          <a:spcPts val="0"/>
                        </a:spcAft>
                      </a:pPr>
                      <a:r>
                        <a:rPr lang="ar-SA" sz="2400" dirty="0">
                          <a:solidFill>
                            <a:schemeClr val="bg1"/>
                          </a:solidFill>
                          <a:effectLst/>
                          <a:cs typeface="PT Bold Heading" panose="02010400000000000000" pitchFamily="2" charset="-78"/>
                        </a:rPr>
                        <a:t>أسلوب التضمين (الاحتواء)</a:t>
                      </a:r>
                      <a:endParaRPr lang="en-US" sz="1800" dirty="0">
                        <a:solidFill>
                          <a:schemeClr val="bg1"/>
                        </a:solidFill>
                        <a:effectLst/>
                        <a:latin typeface="Times New Roman"/>
                        <a:ea typeface="Times New Roman"/>
                        <a:cs typeface="PT Bold Heading" panose="02010400000000000000" pitchFamily="2" charset="-78"/>
                      </a:endParaRPr>
                    </a:p>
                  </a:txBody>
                  <a:tcPr marL="68596" marR="68596" marT="0" marB="0" anchor="ctr"/>
                </a:tc>
              </a:tr>
            </a:tbl>
          </a:graphicData>
        </a:graphic>
      </p:graphicFrame>
      <p:pic>
        <p:nvPicPr>
          <p:cNvPr id="23578"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8225" y="2286000"/>
            <a:ext cx="387350"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79"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0438" y="3657600"/>
            <a:ext cx="284162"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جدول 2"/>
          <p:cNvGraphicFramePr>
            <a:graphicFrameLocks noGrp="1"/>
          </p:cNvGraphicFramePr>
          <p:nvPr/>
        </p:nvGraphicFramePr>
        <p:xfrm>
          <a:off x="228600" y="4191000"/>
          <a:ext cx="4038600" cy="2362200"/>
        </p:xfrm>
        <a:graphic>
          <a:graphicData uri="http://schemas.openxmlformats.org/drawingml/2006/table">
            <a:tbl>
              <a:tblPr rtl="1" firstRow="1" firstCol="1" lastRow="1" lastCol="1" bandRow="1" bandCol="1">
                <a:tableStyleId>{5C22544A-7EE6-4342-B048-85BDC9FD1C3A}</a:tableStyleId>
              </a:tblPr>
              <a:tblGrid>
                <a:gridCol w="4038600"/>
              </a:tblGrid>
              <a:tr h="393700">
                <a:tc>
                  <a:txBody>
                    <a:bodyPr/>
                    <a:lstStyle/>
                    <a:p>
                      <a:pPr algn="ctr" rtl="1">
                        <a:spcAft>
                          <a:spcPts val="0"/>
                        </a:spcAft>
                      </a:pPr>
                      <a:r>
                        <a:rPr lang="ar-SA" sz="2400" dirty="0">
                          <a:effectLst/>
                          <a:cs typeface="PT Bold Heading" panose="02010400000000000000" pitchFamily="2" charset="-78"/>
                        </a:rPr>
                        <a:t>أسلوب الاكتشاف الموجه</a:t>
                      </a:r>
                      <a:endParaRPr lang="en-US" sz="1800" dirty="0">
                        <a:effectLst/>
                        <a:latin typeface="Times New Roman"/>
                        <a:ea typeface="Times New Roman"/>
                        <a:cs typeface="PT Bold Heading" panose="02010400000000000000" pitchFamily="2" charset="-78"/>
                      </a:endParaRPr>
                    </a:p>
                  </a:txBody>
                  <a:tcPr marL="68580" marR="68580" marT="0" marB="0" anchor="ctr"/>
                </a:tc>
              </a:tr>
              <a:tr h="393700">
                <a:tc>
                  <a:txBody>
                    <a:bodyPr/>
                    <a:lstStyle/>
                    <a:p>
                      <a:pPr algn="ctr" rtl="1">
                        <a:spcAft>
                          <a:spcPts val="0"/>
                        </a:spcAft>
                      </a:pPr>
                      <a:r>
                        <a:rPr lang="ar-SA" sz="2400" dirty="0">
                          <a:effectLst/>
                          <a:cs typeface="PT Bold Heading" panose="02010400000000000000" pitchFamily="2" charset="-78"/>
                        </a:rPr>
                        <a:t>أسلوب المتشعب</a:t>
                      </a:r>
                      <a:endParaRPr lang="en-US" sz="1800" dirty="0">
                        <a:effectLst/>
                        <a:latin typeface="Times New Roman"/>
                        <a:ea typeface="Times New Roman"/>
                        <a:cs typeface="PT Bold Heading" panose="02010400000000000000" pitchFamily="2" charset="-78"/>
                      </a:endParaRPr>
                    </a:p>
                  </a:txBody>
                  <a:tcPr marL="68580" marR="68580" marT="0" marB="0" anchor="ctr"/>
                </a:tc>
              </a:tr>
              <a:tr h="393700">
                <a:tc>
                  <a:txBody>
                    <a:bodyPr/>
                    <a:lstStyle/>
                    <a:p>
                      <a:pPr algn="ctr" rtl="1">
                        <a:spcAft>
                          <a:spcPts val="0"/>
                        </a:spcAft>
                      </a:pPr>
                      <a:r>
                        <a:rPr lang="ar-SA" sz="2400" dirty="0">
                          <a:effectLst/>
                          <a:cs typeface="PT Bold Heading" panose="02010400000000000000" pitchFamily="2" charset="-78"/>
                        </a:rPr>
                        <a:t>أسلوب الاشتقاق</a:t>
                      </a:r>
                      <a:endParaRPr lang="en-US" sz="1800" dirty="0">
                        <a:effectLst/>
                        <a:latin typeface="Times New Roman"/>
                        <a:ea typeface="Times New Roman"/>
                        <a:cs typeface="PT Bold Heading" panose="02010400000000000000" pitchFamily="2" charset="-78"/>
                      </a:endParaRPr>
                    </a:p>
                  </a:txBody>
                  <a:tcPr marL="68580" marR="68580" marT="0" marB="0" anchor="ctr"/>
                </a:tc>
              </a:tr>
              <a:tr h="393700">
                <a:tc>
                  <a:txBody>
                    <a:bodyPr/>
                    <a:lstStyle/>
                    <a:p>
                      <a:pPr algn="ctr" rtl="1">
                        <a:spcAft>
                          <a:spcPts val="0"/>
                        </a:spcAft>
                      </a:pPr>
                      <a:r>
                        <a:rPr lang="ar-SA" sz="2400" dirty="0">
                          <a:effectLst/>
                          <a:cs typeface="PT Bold Heading" panose="02010400000000000000" pitchFamily="2" charset="-78"/>
                        </a:rPr>
                        <a:t>أسلوب البرنامج الفردي</a:t>
                      </a:r>
                      <a:endParaRPr lang="en-US" sz="1800" dirty="0">
                        <a:effectLst/>
                        <a:latin typeface="Times New Roman"/>
                        <a:ea typeface="Times New Roman"/>
                        <a:cs typeface="PT Bold Heading" panose="02010400000000000000" pitchFamily="2" charset="-78"/>
                      </a:endParaRPr>
                    </a:p>
                  </a:txBody>
                  <a:tcPr marL="68580" marR="68580" marT="0" marB="0" anchor="ctr"/>
                </a:tc>
              </a:tr>
              <a:tr h="393700">
                <a:tc>
                  <a:txBody>
                    <a:bodyPr/>
                    <a:lstStyle/>
                    <a:p>
                      <a:pPr algn="ctr" rtl="1">
                        <a:spcAft>
                          <a:spcPts val="0"/>
                        </a:spcAft>
                      </a:pPr>
                      <a:r>
                        <a:rPr lang="ar-SA" sz="2400" dirty="0">
                          <a:effectLst/>
                          <a:cs typeface="PT Bold Heading" panose="02010400000000000000" pitchFamily="2" charset="-78"/>
                        </a:rPr>
                        <a:t>أسلوب المبادرة</a:t>
                      </a:r>
                      <a:endParaRPr lang="en-US" sz="1800" dirty="0">
                        <a:effectLst/>
                        <a:latin typeface="Times New Roman"/>
                        <a:ea typeface="Times New Roman"/>
                        <a:cs typeface="PT Bold Heading" panose="02010400000000000000" pitchFamily="2" charset="-78"/>
                      </a:endParaRPr>
                    </a:p>
                  </a:txBody>
                  <a:tcPr marL="68580" marR="68580" marT="0" marB="0" anchor="ctr"/>
                </a:tc>
              </a:tr>
              <a:tr h="393700">
                <a:tc>
                  <a:txBody>
                    <a:bodyPr/>
                    <a:lstStyle/>
                    <a:p>
                      <a:pPr algn="ctr" rtl="1">
                        <a:spcAft>
                          <a:spcPts val="0"/>
                        </a:spcAft>
                      </a:pPr>
                      <a:r>
                        <a:rPr lang="ar-SA" sz="2400" dirty="0">
                          <a:effectLst/>
                          <a:cs typeface="PT Bold Heading" panose="02010400000000000000" pitchFamily="2" charset="-78"/>
                        </a:rPr>
                        <a:t>أسلوب التدريس الذاتي</a:t>
                      </a:r>
                      <a:endParaRPr lang="en-US" sz="1800" dirty="0">
                        <a:effectLst/>
                        <a:latin typeface="Times New Roman"/>
                        <a:ea typeface="Times New Roman"/>
                        <a:cs typeface="PT Bold Heading" panose="02010400000000000000" pitchFamily="2" charset="-78"/>
                      </a:endParaRPr>
                    </a:p>
                  </a:txBody>
                  <a:tcPr marL="68580" marR="68580" marT="0" marB="0" anchor="ctr"/>
                </a:tc>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4"/>
                                        </p:tgtEl>
                                        <p:attrNameLst>
                                          <p:attrName>style.visibility</p:attrName>
                                        </p:attrNameLst>
                                      </p:cBhvr>
                                      <p:to>
                                        <p:strVal val="visible"/>
                                      </p:to>
                                    </p:set>
                                    <p:anim calcmode="lin" valueType="num">
                                      <p:cBhvr additive="base">
                                        <p:cTn id="7" dur="500" fill="hold"/>
                                        <p:tgtEl>
                                          <p:spTgt spid="71704"/>
                                        </p:tgtEl>
                                        <p:attrNameLst>
                                          <p:attrName>ppt_x</p:attrName>
                                        </p:attrNameLst>
                                      </p:cBhvr>
                                      <p:tavLst>
                                        <p:tav tm="0">
                                          <p:val>
                                            <p:strVal val="#ppt_x"/>
                                          </p:val>
                                        </p:tav>
                                        <p:tav tm="100000">
                                          <p:val>
                                            <p:strVal val="#ppt_x"/>
                                          </p:val>
                                        </p:tav>
                                      </p:tavLst>
                                    </p:anim>
                                    <p:anim calcmode="lin" valueType="num">
                                      <p:cBhvr additive="base">
                                        <p:cTn id="8" dur="500" fill="hold"/>
                                        <p:tgtEl>
                                          <p:spTgt spid="7170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2"/>
                                        </p:tgtEl>
                                        <p:attrNameLst>
                                          <p:attrName>style.visibility</p:attrName>
                                        </p:attrNameLst>
                                      </p:cBhvr>
                                      <p:to>
                                        <p:strVal val="visible"/>
                                      </p:to>
                                    </p:set>
                                    <p:anim calcmode="lin" valueType="num">
                                      <p:cBhvr additive="base">
                                        <p:cTn id="13" dur="500" fill="hold"/>
                                        <p:tgtEl>
                                          <p:spTgt spid="71682"/>
                                        </p:tgtEl>
                                        <p:attrNameLst>
                                          <p:attrName>ppt_x</p:attrName>
                                        </p:attrNameLst>
                                      </p:cBhvr>
                                      <p:tavLst>
                                        <p:tav tm="0">
                                          <p:val>
                                            <p:strVal val="#ppt_x"/>
                                          </p:val>
                                        </p:tav>
                                        <p:tav tm="100000">
                                          <p:val>
                                            <p:strVal val="#ppt_x"/>
                                          </p:val>
                                        </p:tav>
                                      </p:tavLst>
                                    </p:anim>
                                    <p:anim calcmode="lin" valueType="num">
                                      <p:cBhvr additive="base">
                                        <p:cTn id="14" dur="500" fill="hold"/>
                                        <p:tgtEl>
                                          <p:spTgt spid="71682"/>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71683"/>
                                        </p:tgtEl>
                                        <p:attrNameLst>
                                          <p:attrName>style.visibility</p:attrName>
                                        </p:attrNameLst>
                                      </p:cBhvr>
                                      <p:to>
                                        <p:strVal val="visible"/>
                                      </p:to>
                                    </p:set>
                                    <p:anim calcmode="lin" valueType="num">
                                      <p:cBhvr additive="base">
                                        <p:cTn id="18" dur="500" fill="hold"/>
                                        <p:tgtEl>
                                          <p:spTgt spid="71683"/>
                                        </p:tgtEl>
                                        <p:attrNameLst>
                                          <p:attrName>ppt_x</p:attrName>
                                        </p:attrNameLst>
                                      </p:cBhvr>
                                      <p:tavLst>
                                        <p:tav tm="0">
                                          <p:val>
                                            <p:strVal val="#ppt_x"/>
                                          </p:val>
                                        </p:tav>
                                        <p:tav tm="100000">
                                          <p:val>
                                            <p:strVal val="#ppt_x"/>
                                          </p:val>
                                        </p:tav>
                                      </p:tavLst>
                                    </p:anim>
                                    <p:anim calcmode="lin" valueType="num">
                                      <p:cBhvr additive="base">
                                        <p:cTn id="19" dur="500" fill="hold"/>
                                        <p:tgtEl>
                                          <p:spTgt spid="71683"/>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71685"/>
                                        </p:tgtEl>
                                        <p:attrNameLst>
                                          <p:attrName>style.visibility</p:attrName>
                                        </p:attrNameLst>
                                      </p:cBhvr>
                                      <p:to>
                                        <p:strVal val="visible"/>
                                      </p:to>
                                    </p:set>
                                    <p:anim calcmode="lin" valueType="num">
                                      <p:cBhvr additive="base">
                                        <p:cTn id="23" dur="500" fill="hold"/>
                                        <p:tgtEl>
                                          <p:spTgt spid="71685"/>
                                        </p:tgtEl>
                                        <p:attrNameLst>
                                          <p:attrName>ppt_x</p:attrName>
                                        </p:attrNameLst>
                                      </p:cBhvr>
                                      <p:tavLst>
                                        <p:tav tm="0">
                                          <p:val>
                                            <p:strVal val="#ppt_x"/>
                                          </p:val>
                                        </p:tav>
                                        <p:tav tm="100000">
                                          <p:val>
                                            <p:strVal val="#ppt_x"/>
                                          </p:val>
                                        </p:tav>
                                      </p:tavLst>
                                    </p:anim>
                                    <p:anim calcmode="lin" valueType="num">
                                      <p:cBhvr additive="base">
                                        <p:cTn id="24" dur="500" fill="hold"/>
                                        <p:tgtEl>
                                          <p:spTgt spid="71685"/>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71686"/>
                                        </p:tgtEl>
                                        <p:attrNameLst>
                                          <p:attrName>style.visibility</p:attrName>
                                        </p:attrNameLst>
                                      </p:cBhvr>
                                      <p:to>
                                        <p:strVal val="visible"/>
                                      </p:to>
                                    </p:set>
                                    <p:anim calcmode="lin" valueType="num">
                                      <p:cBhvr additive="base">
                                        <p:cTn id="28" dur="500" fill="hold"/>
                                        <p:tgtEl>
                                          <p:spTgt spid="71686"/>
                                        </p:tgtEl>
                                        <p:attrNameLst>
                                          <p:attrName>ppt_x</p:attrName>
                                        </p:attrNameLst>
                                      </p:cBhvr>
                                      <p:tavLst>
                                        <p:tav tm="0">
                                          <p:val>
                                            <p:strVal val="#ppt_x"/>
                                          </p:val>
                                        </p:tav>
                                        <p:tav tm="100000">
                                          <p:val>
                                            <p:strVal val="#ppt_x"/>
                                          </p:val>
                                        </p:tav>
                                      </p:tavLst>
                                    </p:anim>
                                    <p:anim calcmode="lin" valueType="num">
                                      <p:cBhvr additive="base">
                                        <p:cTn id="29" dur="500" fill="hold"/>
                                        <p:tgtEl>
                                          <p:spTgt spid="71686"/>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71692"/>
                                        </p:tgtEl>
                                        <p:attrNameLst>
                                          <p:attrName>style.visibility</p:attrName>
                                        </p:attrNameLst>
                                      </p:cBhvr>
                                      <p:to>
                                        <p:strVal val="visible"/>
                                      </p:to>
                                    </p:set>
                                    <p:anim calcmode="lin" valueType="num">
                                      <p:cBhvr additive="base">
                                        <p:cTn id="33" dur="500" fill="hold"/>
                                        <p:tgtEl>
                                          <p:spTgt spid="71692"/>
                                        </p:tgtEl>
                                        <p:attrNameLst>
                                          <p:attrName>ppt_x</p:attrName>
                                        </p:attrNameLst>
                                      </p:cBhvr>
                                      <p:tavLst>
                                        <p:tav tm="0">
                                          <p:val>
                                            <p:strVal val="#ppt_x"/>
                                          </p:val>
                                        </p:tav>
                                        <p:tav tm="100000">
                                          <p:val>
                                            <p:strVal val="#ppt_x"/>
                                          </p:val>
                                        </p:tav>
                                      </p:tavLst>
                                    </p:anim>
                                    <p:anim calcmode="lin" valueType="num">
                                      <p:cBhvr additive="base">
                                        <p:cTn id="34" dur="500" fill="hold"/>
                                        <p:tgtEl>
                                          <p:spTgt spid="71692"/>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2500"/>
                            </p:stCondLst>
                            <p:childTnLst>
                              <p:par>
                                <p:cTn id="36" presetID="2" presetClass="entr" presetSubtype="4" fill="hold" grpId="0" nodeType="afterEffect">
                                  <p:stCondLst>
                                    <p:cond delay="0"/>
                                  </p:stCondLst>
                                  <p:childTnLst>
                                    <p:set>
                                      <p:cBhvr>
                                        <p:cTn id="37" dur="1" fill="hold">
                                          <p:stCondLst>
                                            <p:cond delay="0"/>
                                          </p:stCondLst>
                                        </p:cTn>
                                        <p:tgtEl>
                                          <p:spTgt spid="71693"/>
                                        </p:tgtEl>
                                        <p:attrNameLst>
                                          <p:attrName>style.visibility</p:attrName>
                                        </p:attrNameLst>
                                      </p:cBhvr>
                                      <p:to>
                                        <p:strVal val="visible"/>
                                      </p:to>
                                    </p:set>
                                    <p:anim calcmode="lin" valueType="num">
                                      <p:cBhvr additive="base">
                                        <p:cTn id="38" dur="500" fill="hold"/>
                                        <p:tgtEl>
                                          <p:spTgt spid="71693"/>
                                        </p:tgtEl>
                                        <p:attrNameLst>
                                          <p:attrName>ppt_x</p:attrName>
                                        </p:attrNameLst>
                                      </p:cBhvr>
                                      <p:tavLst>
                                        <p:tav tm="0">
                                          <p:val>
                                            <p:strVal val="#ppt_x"/>
                                          </p:val>
                                        </p:tav>
                                        <p:tav tm="100000">
                                          <p:val>
                                            <p:strVal val="#ppt_x"/>
                                          </p:val>
                                        </p:tav>
                                      </p:tavLst>
                                    </p:anim>
                                    <p:anim calcmode="lin" valueType="num">
                                      <p:cBhvr additive="base">
                                        <p:cTn id="39" dur="500" fill="hold"/>
                                        <p:tgtEl>
                                          <p:spTgt spid="716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autoUpdateAnimBg="0"/>
      <p:bldP spid="71683" grpId="0" animBg="1" autoUpdateAnimBg="0"/>
      <p:bldP spid="71685" grpId="0" animBg="1" autoUpdateAnimBg="0"/>
      <p:bldP spid="71686" grpId="0" animBg="1" autoUpdateAnimBg="0"/>
      <p:bldP spid="71692" grpId="0" animBg="1" autoUpdateAnimBg="0"/>
      <p:bldP spid="71693" grpId="0" animBg="1" autoUpdateAnimBg="0"/>
      <p:bldP spid="71704" grpId="0" autoUpdateAnimBg="0"/>
    </p:bldLst>
  </p:timing>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Times New Roman"/>
      </a:majorFont>
      <a:minorFont>
        <a:latin typeface="Times New Roman"/>
        <a:ea typeface=""/>
        <a:cs typeface="Times New Roma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4800" b="1" dirty="0">
            <a:latin typeface="Adobe Arabic" pitchFamily="18" charset="-78"/>
            <a:cs typeface="Adobe Arabic" pitchFamily="18"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00800" tIns="50400" rIns="100800" bIns="50400" numCol="1" anchor="t" anchorCtr="0" compatLnSpc="1">
        <a:prstTxWarp prst="textNoShape">
          <a:avLst/>
        </a:prstTxWarp>
        <a:spAutoFit/>
      </a:bodyPr>
      <a:lstStyle>
        <a:defPPr marL="0" marR="0" indent="355600" algn="r" defTabSz="914400" rtl="1" eaLnBrk="0" fontAlgn="base" latinLnBrk="0" hangingPunct="0">
          <a:lnSpc>
            <a:spcPct val="100000"/>
          </a:lnSpc>
          <a:spcBef>
            <a:spcPct val="0"/>
          </a:spcBef>
          <a:spcAft>
            <a:spcPct val="0"/>
          </a:spcAft>
          <a:buClrTx/>
          <a:buSzTx/>
          <a:buFontTx/>
          <a:buAutoNum type="arabic1Minus"/>
          <a:tabLst>
            <a:tab pos="457200" algn="l"/>
          </a:tabLst>
          <a:defRPr kumimoji="0" lang="en-US" sz="14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alt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alt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سمة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1475</TotalTime>
  <Words>1116</Words>
  <Application>Microsoft Office PowerPoint</Application>
  <PresentationFormat>عرض على الشاشة (3:4)‏</PresentationFormat>
  <Paragraphs>188</Paragraphs>
  <Slides>25</Slides>
  <Notes>18</Notes>
  <HiddenSlides>0</HiddenSlides>
  <MMClips>0</MMClips>
  <ScaleCrop>false</ScaleCrop>
  <HeadingPairs>
    <vt:vector size="6" baseType="variant">
      <vt:variant>
        <vt:lpstr>الخطوط المستخدمة</vt:lpstr>
      </vt:variant>
      <vt:variant>
        <vt:i4>11</vt:i4>
      </vt:variant>
      <vt:variant>
        <vt:lpstr>نسق</vt:lpstr>
      </vt:variant>
      <vt:variant>
        <vt:i4>2</vt:i4>
      </vt:variant>
      <vt:variant>
        <vt:lpstr>عناوين الشرائح</vt:lpstr>
      </vt:variant>
      <vt:variant>
        <vt:i4>25</vt:i4>
      </vt:variant>
    </vt:vector>
  </HeadingPairs>
  <TitlesOfParts>
    <vt:vector size="38" baseType="lpstr">
      <vt:lpstr>Arial</vt:lpstr>
      <vt:lpstr>Times New Roman</vt:lpstr>
      <vt:lpstr>Wingdings</vt:lpstr>
      <vt:lpstr>Simplified Arabic</vt:lpstr>
      <vt:lpstr>PT Bold Heading</vt:lpstr>
      <vt:lpstr>Adobe Arabic</vt:lpstr>
      <vt:lpstr>Sakkal Majalla</vt:lpstr>
      <vt:lpstr>Simple Bold Jut Out</vt:lpstr>
      <vt:lpstr>Symbol</vt:lpstr>
      <vt:lpstr>Arabic Typesetting</vt:lpstr>
      <vt:lpstr>DecoType Naskh Variants</vt:lpstr>
      <vt:lpstr>Soaring</vt:lpstr>
      <vt:lpstr>Capsules</vt:lpstr>
      <vt:lpstr>عرض تقديمي في PowerPoint</vt:lpstr>
      <vt:lpstr>عرض تقديمي في PowerPoint</vt:lpstr>
      <vt:lpstr>عرض تقديمي في PowerPoint</vt:lpstr>
      <vt:lpstr>عرض تقديمي في PowerPoint</vt:lpstr>
      <vt:lpstr>عرض تقديمي في PowerPoint</vt:lpstr>
      <vt:lpstr>التدريس الفعال هو ذلك النوع من التدريس الذي يرفع من مستوى التلميذ إلى أقصى ما تسمح به قدراته.  وأيضاً يعرف على أنه ذلك النمط من التدريس الذي يؤدي إلى إحداث تغيرات للتلاميذ في مجالات النمو المختلفة (جابر، 1998). </vt:lpstr>
      <vt:lpstr> المبحث الثاني   التدريس الفعال في التربية البدنية </vt:lpstr>
      <vt:lpstr>أما الأسلوب التدريسي فقد عرفته ( عفاف عبد الكريم،1996،ص 79) (مجموعة علاقات تنشأ بين المدرس والطالب وهذه العلاقات تساعد المتعلم على النمو والاكتساب المهاري في الأنشطة الرياضية). </vt:lpstr>
      <vt:lpstr>الأساليب الحديثة في تدريس التربية الرياضية: </vt:lpstr>
      <vt:lpstr>المطلب الثاني   مهارات التدريس الفعال في التربية البدنية </vt:lpstr>
      <vt:lpstr>عرض تقديمي في PowerPoint</vt:lpstr>
      <vt:lpstr>أولاً: مهارات التخطيط للدرس</vt:lpstr>
      <vt:lpstr> </vt:lpstr>
      <vt:lpstr>عناصر تخطيط منهاج التربية الرياضية المدرسية.  اولا: الاهداف. ثانيا: المحتوى. ثالثا: التقويم.</vt:lpstr>
      <vt:lpstr>ثانياً: مهارات تنفيذ الدرس </vt:lpstr>
      <vt:lpstr>عرض تقديمي في PowerPoint</vt:lpstr>
      <vt:lpstr>مهارة تنويع المثيرات:-      يقصد بتنويع المثيرات " جميع الأفعال التي يقوم بها المعلم بهدف الاستحواذ على انتباه التلاميذ أثناء سير الدرس ، وذلك عن طريق التغيير المقصود في أساليب العرض " </vt:lpstr>
      <vt:lpstr>تنويع المثيرات</vt:lpstr>
      <vt:lpstr>التعزيز </vt:lpstr>
      <vt:lpstr>أنواع التعزيز </vt:lpstr>
      <vt:lpstr>مهارة استخدام الوسيلة التعليمية </vt:lpstr>
      <vt:lpstr>مهارة الغلق أو الخاتمة :- </vt:lpstr>
      <vt:lpstr>ثالثاً: مهارات التقويم : </vt:lpstr>
      <vt:lpstr>أغراض التقويم الصفي :</vt:lpstr>
      <vt:lpstr>عرض تقديمي في PowerPoint</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Nashat</dc:creator>
  <cp:lastModifiedBy>user</cp:lastModifiedBy>
  <cp:revision>112</cp:revision>
  <dcterms:created xsi:type="dcterms:W3CDTF">2004-10-05T08:10:34Z</dcterms:created>
  <dcterms:modified xsi:type="dcterms:W3CDTF">2015-02-24T05:05:14Z</dcterms:modified>
</cp:coreProperties>
</file>