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60" r:id="rId4"/>
    <p:sldId id="261" r:id="rId5"/>
    <p:sldId id="259" r:id="rId6"/>
    <p:sldId id="262" r:id="rId7"/>
    <p:sldId id="263" r:id="rId8"/>
    <p:sldId id="264" r:id="rId9"/>
    <p:sldId id="265" r:id="rId10"/>
    <p:sldId id="267" r:id="rId11"/>
    <p:sldId id="268" r:id="rId12"/>
    <p:sldId id="269" r:id="rId13"/>
    <p:sldId id="270" r:id="rId14"/>
    <p:sldId id="271" r:id="rId15"/>
    <p:sldId id="272" r:id="rId1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66"/>
    <a:srgbClr val="CC0000"/>
    <a:srgbClr val="6600FF"/>
    <a:srgbClr val="FF99FF"/>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85" d="100"/>
          <a:sy n="85" d="100"/>
        </p:scale>
        <p:origin x="-112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2"/>
      </p:bgRef>
    </p:bg>
    <p:spTree>
      <p:nvGrpSpPr>
        <p:cNvPr id="1" name=""/>
        <p:cNvGrpSpPr/>
        <p:nvPr/>
      </p:nvGrpSpPr>
      <p:grpSpPr>
        <a:xfrm>
          <a:off x="0" y="0"/>
          <a:ext cx="0" cy="0"/>
          <a:chOff x="0" y="0"/>
          <a:chExt cx="0" cy="0"/>
        </a:xfrm>
      </p:grpSpPr>
      <p:sp>
        <p:nvSpPr>
          <p:cNvPr id="7" name="مستطيل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2362200" y="4038600"/>
            <a:ext cx="6477000" cy="1828800"/>
          </a:xfrm>
        </p:spPr>
        <p:txBody>
          <a:bodyPr anchor="b"/>
          <a:lstStyle>
            <a:lvl1pPr>
              <a:defRPr cap="all" baseline="0"/>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2779D260-D0D4-4111-88AA-86ADF347885B}" type="datetimeFigureOut">
              <a:rPr lang="ar-SA" smtClean="0"/>
              <a:t>23/05/39</a:t>
            </a:fld>
            <a:endParaRPr lang="ar-SA"/>
          </a:p>
        </p:txBody>
      </p:sp>
      <p:sp>
        <p:nvSpPr>
          <p:cNvPr id="17" name="عنصر نائب للتذييل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ar-SA"/>
          </a:p>
        </p:txBody>
      </p:sp>
      <p:sp>
        <p:nvSpPr>
          <p:cNvPr id="29" name="عنصر نائب لرقم الشريحة 28"/>
          <p:cNvSpPr>
            <a:spLocks noGrp="1"/>
          </p:cNvSpPr>
          <p:nvPr>
            <p:ph type="sldNum" sz="quarter" idx="12"/>
          </p:nvPr>
        </p:nvSpPr>
        <p:spPr>
          <a:xfrm>
            <a:off x="8001000" y="228600"/>
            <a:ext cx="838200" cy="381000"/>
          </a:xfrm>
        </p:spPr>
        <p:txBody>
          <a:bodyPr/>
          <a:lstStyle>
            <a:lvl1pPr>
              <a:defRPr>
                <a:solidFill>
                  <a:schemeClr val="tx2"/>
                </a:solidFill>
              </a:defRPr>
            </a:lvl1pPr>
          </a:lstStyle>
          <a:p>
            <a:fld id="{44CEE2A5-526C-4477-B67F-505FA54D933F}"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2779D260-D0D4-4111-88AA-86ADF347885B}" type="datetimeFigureOut">
              <a:rPr lang="ar-SA" smtClean="0"/>
              <a:t>23/05/39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44CEE2A5-526C-4477-B67F-505FA54D933F}"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bg>
      <p:bgRef idx="1001">
        <a:schemeClr val="bg1"/>
      </p:bgRef>
    </p:bg>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53200" y="609600"/>
            <a:ext cx="2057400" cy="55165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609600"/>
            <a:ext cx="5562600" cy="5516564"/>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6553200" y="6248402"/>
            <a:ext cx="2209800" cy="365125"/>
          </a:xfrm>
        </p:spPr>
        <p:txBody>
          <a:bodyPr/>
          <a:lstStyle/>
          <a:p>
            <a:fld id="{2779D260-D0D4-4111-88AA-86ADF347885B}" type="datetimeFigureOut">
              <a:rPr lang="ar-SA" smtClean="0"/>
              <a:t>23/05/39</a:t>
            </a:fld>
            <a:endParaRPr lang="ar-SA"/>
          </a:p>
        </p:txBody>
      </p:sp>
      <p:sp>
        <p:nvSpPr>
          <p:cNvPr id="5" name="عنصر نائب للتذييل 4"/>
          <p:cNvSpPr>
            <a:spLocks noGrp="1"/>
          </p:cNvSpPr>
          <p:nvPr>
            <p:ph type="ftr" sz="quarter" idx="11"/>
          </p:nvPr>
        </p:nvSpPr>
        <p:spPr>
          <a:xfrm>
            <a:off x="457201" y="6248207"/>
            <a:ext cx="5573483" cy="365125"/>
          </a:xfrm>
        </p:spPr>
        <p:txBody>
          <a:bodyPr/>
          <a:lstStyle/>
          <a:p>
            <a:endParaRPr lang="ar-SA"/>
          </a:p>
        </p:txBody>
      </p:sp>
      <p:sp>
        <p:nvSpPr>
          <p:cNvPr id="7" name="مستطيل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مستطيل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مستطيل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rot="5400000">
            <a:off x="5989638" y="144462"/>
            <a:ext cx="533400" cy="244476"/>
          </a:xfrm>
        </p:spPr>
        <p:txBody>
          <a:bodyPr/>
          <a:lstStyle/>
          <a:p>
            <a:fld id="{44CEE2A5-526C-4477-B67F-505FA54D933F}"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612648" y="228600"/>
            <a:ext cx="8153400" cy="990600"/>
          </a:xfrm>
        </p:spPr>
        <p:txBody>
          <a:bodyPr/>
          <a:lstStyle/>
          <a:p>
            <a:r>
              <a:rPr kumimoji="0" lang="ar-SA" smtClean="0"/>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fld id="{2779D260-D0D4-4111-88AA-86ADF347885B}" type="datetimeFigureOut">
              <a:rPr lang="ar-SA" smtClean="0"/>
              <a:t>23/05/39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lvl1pPr>
              <a:defRPr>
                <a:solidFill>
                  <a:srgbClr val="FFFFFF"/>
                </a:solidFill>
              </a:defRPr>
            </a:lvl1pPr>
          </a:lstStyle>
          <a:p>
            <a:fld id="{44CEE2A5-526C-4477-B67F-505FA54D933F}" type="slidenum">
              <a:rPr lang="ar-SA" smtClean="0"/>
              <a:t>‹#›</a:t>
            </a:fld>
            <a:endParaRPr lang="ar-SA"/>
          </a:p>
        </p:txBody>
      </p:sp>
      <p:sp>
        <p:nvSpPr>
          <p:cNvPr id="8" name="عنصر نائب للمحتوى 7"/>
          <p:cNvSpPr>
            <a:spLocks noGrp="1"/>
          </p:cNvSpPr>
          <p:nvPr>
            <p:ph sz="quarter" idx="1"/>
          </p:nvPr>
        </p:nvSpPr>
        <p:spPr>
          <a:xfrm>
            <a:off x="612648" y="1600200"/>
            <a:ext cx="8153400" cy="44958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1"/>
      </p:bgRef>
    </p:bg>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7" name="مستطيل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ar-SA" smtClean="0"/>
              <a:t>انقر لتحرير نمط العنوان الرئيسي</a:t>
            </a:r>
            <a:endParaRPr kumimoji="0" lang="en-US"/>
          </a:p>
        </p:txBody>
      </p:sp>
      <p:sp>
        <p:nvSpPr>
          <p:cNvPr id="12" name="عنصر نائب للتاريخ 11"/>
          <p:cNvSpPr>
            <a:spLocks noGrp="1"/>
          </p:cNvSpPr>
          <p:nvPr>
            <p:ph type="dt" sz="half" idx="10"/>
          </p:nvPr>
        </p:nvSpPr>
        <p:spPr/>
        <p:txBody>
          <a:bodyPr/>
          <a:lstStyle/>
          <a:p>
            <a:fld id="{2779D260-D0D4-4111-88AA-86ADF347885B}" type="datetimeFigureOut">
              <a:rPr lang="ar-SA" smtClean="0"/>
              <a:t>23/05/39</a:t>
            </a:fld>
            <a:endParaRPr lang="ar-SA"/>
          </a:p>
        </p:txBody>
      </p:sp>
      <p:sp>
        <p:nvSpPr>
          <p:cNvPr id="13" name="عنصر نائب لرقم الشريحة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44CEE2A5-526C-4477-B67F-505FA54D933F}" type="slidenum">
              <a:rPr lang="ar-SA" smtClean="0"/>
              <a:t>‹#›</a:t>
            </a:fld>
            <a:endParaRPr lang="ar-SA"/>
          </a:p>
        </p:txBody>
      </p:sp>
      <p:sp>
        <p:nvSpPr>
          <p:cNvPr id="14" name="عنصر نائب للتذييل 13"/>
          <p:cNvSpPr>
            <a:spLocks noGrp="1"/>
          </p:cNvSpPr>
          <p:nvPr>
            <p:ph type="ftr" sz="quarter" idx="12"/>
          </p:nvPr>
        </p:nvSpPr>
        <p:spPr/>
        <p:txBody>
          <a:bodyPr/>
          <a:lstStyle/>
          <a:p>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9" name="عنصر نائب للمحتوى 8"/>
          <p:cNvSpPr>
            <a:spLocks noGrp="1"/>
          </p:cNvSpPr>
          <p:nvPr>
            <p:ph sz="quarter" idx="1"/>
          </p:nvPr>
        </p:nvSpPr>
        <p:spPr>
          <a:xfrm>
            <a:off x="609600" y="1589567"/>
            <a:ext cx="38862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844901" y="1589567"/>
            <a:ext cx="38862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8" name="عنصر نائب للتاريخ 7"/>
          <p:cNvSpPr>
            <a:spLocks noGrp="1"/>
          </p:cNvSpPr>
          <p:nvPr>
            <p:ph type="dt" sz="half" idx="15"/>
          </p:nvPr>
        </p:nvSpPr>
        <p:spPr/>
        <p:txBody>
          <a:bodyPr rtlCol="0"/>
          <a:lstStyle/>
          <a:p>
            <a:fld id="{2779D260-D0D4-4111-88AA-86ADF347885B}" type="datetimeFigureOut">
              <a:rPr lang="ar-SA" smtClean="0"/>
              <a:t>23/05/39</a:t>
            </a:fld>
            <a:endParaRPr lang="ar-SA"/>
          </a:p>
        </p:txBody>
      </p:sp>
      <p:sp>
        <p:nvSpPr>
          <p:cNvPr id="10" name="عنصر نائب لرقم الشريحة 9"/>
          <p:cNvSpPr>
            <a:spLocks noGrp="1"/>
          </p:cNvSpPr>
          <p:nvPr>
            <p:ph type="sldNum" sz="quarter" idx="16"/>
          </p:nvPr>
        </p:nvSpPr>
        <p:spPr/>
        <p:txBody>
          <a:bodyPr rtlCol="0"/>
          <a:lstStyle/>
          <a:p>
            <a:fld id="{44CEE2A5-526C-4477-B67F-505FA54D933F}" type="slidenum">
              <a:rPr lang="ar-SA" smtClean="0"/>
              <a:t>‹#›</a:t>
            </a:fld>
            <a:endParaRPr lang="ar-SA"/>
          </a:p>
        </p:txBody>
      </p:sp>
      <p:sp>
        <p:nvSpPr>
          <p:cNvPr id="12" name="عنصر نائب للتذييل 11"/>
          <p:cNvSpPr>
            <a:spLocks noGrp="1"/>
          </p:cNvSpPr>
          <p:nvPr>
            <p:ph type="ftr" sz="quarter" idx="17"/>
          </p:nvPr>
        </p:nvSpPr>
        <p:spPr/>
        <p:txBody>
          <a:bodyPr rtlCol="0"/>
          <a:lstStyle/>
          <a:p>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533400" y="273050"/>
            <a:ext cx="8153400" cy="869950"/>
          </a:xfrm>
        </p:spPr>
        <p:txBody>
          <a:bodyPr anchor="ctr"/>
          <a:lstStyle>
            <a:lvl1pPr>
              <a:defRPr/>
            </a:lvl1pPr>
          </a:lstStyle>
          <a:p>
            <a:r>
              <a:rPr kumimoji="0" lang="ar-SA" smtClean="0"/>
              <a:t>انقر لتحرير نمط العنوان الرئيسي</a:t>
            </a:r>
            <a:endParaRPr kumimoji="0" lang="en-US"/>
          </a:p>
        </p:txBody>
      </p:sp>
      <p:sp>
        <p:nvSpPr>
          <p:cNvPr id="11" name="عنصر نائب للمحتوى 10"/>
          <p:cNvSpPr>
            <a:spLocks noGrp="1"/>
          </p:cNvSpPr>
          <p:nvPr>
            <p:ph sz="quarter" idx="2"/>
          </p:nvPr>
        </p:nvSpPr>
        <p:spPr>
          <a:xfrm>
            <a:off x="609600" y="2438400"/>
            <a:ext cx="3886200" cy="35814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800600" y="2438400"/>
            <a:ext cx="3886200" cy="35814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عنصر نائب للتاريخ 9"/>
          <p:cNvSpPr>
            <a:spLocks noGrp="1"/>
          </p:cNvSpPr>
          <p:nvPr>
            <p:ph type="dt" sz="half" idx="15"/>
          </p:nvPr>
        </p:nvSpPr>
        <p:spPr/>
        <p:txBody>
          <a:bodyPr rtlCol="0"/>
          <a:lstStyle/>
          <a:p>
            <a:fld id="{2779D260-D0D4-4111-88AA-86ADF347885B}" type="datetimeFigureOut">
              <a:rPr lang="ar-SA" smtClean="0"/>
              <a:t>23/05/39</a:t>
            </a:fld>
            <a:endParaRPr lang="ar-SA"/>
          </a:p>
        </p:txBody>
      </p:sp>
      <p:sp>
        <p:nvSpPr>
          <p:cNvPr id="12" name="عنصر نائب لرقم الشريحة 11"/>
          <p:cNvSpPr>
            <a:spLocks noGrp="1"/>
          </p:cNvSpPr>
          <p:nvPr>
            <p:ph type="sldNum" sz="quarter" idx="16"/>
          </p:nvPr>
        </p:nvSpPr>
        <p:spPr/>
        <p:txBody>
          <a:bodyPr rtlCol="0"/>
          <a:lstStyle/>
          <a:p>
            <a:fld id="{44CEE2A5-526C-4477-B67F-505FA54D933F}" type="slidenum">
              <a:rPr lang="ar-SA" smtClean="0"/>
              <a:t>‹#›</a:t>
            </a:fld>
            <a:endParaRPr lang="ar-SA"/>
          </a:p>
        </p:txBody>
      </p:sp>
      <p:sp>
        <p:nvSpPr>
          <p:cNvPr id="14" name="عنصر نائب للتذييل 13"/>
          <p:cNvSpPr>
            <a:spLocks noGrp="1"/>
          </p:cNvSpPr>
          <p:nvPr>
            <p:ph type="ftr" sz="quarter" idx="17"/>
          </p:nvPr>
        </p:nvSpPr>
        <p:spPr/>
        <p:txBody>
          <a:bodyPr rtlCol="0"/>
          <a:lstStyle/>
          <a:p>
            <a:endParaRPr lang="ar-SA"/>
          </a:p>
        </p:txBody>
      </p:sp>
      <p:sp>
        <p:nvSpPr>
          <p:cNvPr id="16" name="عنصر نائب للنص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5" name="عنصر نائب للنص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2779D260-D0D4-4111-88AA-86ADF347885B}" type="datetimeFigureOut">
              <a:rPr lang="ar-SA" smtClean="0"/>
              <a:t>23/05/39</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lvl1pPr>
              <a:defRPr>
                <a:solidFill>
                  <a:srgbClr val="FFFFFF"/>
                </a:solidFill>
              </a:defRPr>
            </a:lvl1pPr>
          </a:lstStyle>
          <a:p>
            <a:fld id="{44CEE2A5-526C-4477-B67F-505FA54D933F}"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2779D260-D0D4-4111-88AA-86ADF347885B}" type="datetimeFigureOut">
              <a:rPr lang="ar-SA" smtClean="0"/>
              <a:t>23/05/39</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a:xfrm>
            <a:off x="0" y="6248400"/>
            <a:ext cx="533400" cy="381000"/>
          </a:xfrm>
        </p:spPr>
        <p:txBody>
          <a:bodyPr/>
          <a:lstStyle>
            <a:lvl1pPr>
              <a:defRPr>
                <a:solidFill>
                  <a:schemeClr val="tx2"/>
                </a:solidFill>
              </a:defRPr>
            </a:lvl1pPr>
          </a:lstStyle>
          <a:p>
            <a:fld id="{44CEE2A5-526C-4477-B67F-505FA54D933F}"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3050"/>
            <a:ext cx="8077200" cy="869950"/>
          </a:xfrm>
        </p:spPr>
        <p:txBody>
          <a:bodyPr anchor="ctr"/>
          <a:lstStyle>
            <a:lvl1pPr algn="l">
              <a:buNone/>
              <a:defRPr sz="4400" b="0"/>
            </a:lvl1p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2779D260-D0D4-4111-88AA-86ADF347885B}" type="datetimeFigureOut">
              <a:rPr lang="ar-SA" smtClean="0"/>
              <a:t>23/05/39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lvl1pPr>
              <a:defRPr>
                <a:solidFill>
                  <a:srgbClr val="FFFFFF"/>
                </a:solidFill>
              </a:defRPr>
            </a:lvl1pPr>
          </a:lstStyle>
          <a:p>
            <a:fld id="{44CEE2A5-526C-4477-B67F-505FA54D933F}" type="slidenum">
              <a:rPr lang="ar-SA" smtClean="0"/>
              <a:t>‹#›</a:t>
            </a:fld>
            <a:endParaRPr lang="ar-SA"/>
          </a:p>
        </p:txBody>
      </p:sp>
      <p:sp>
        <p:nvSpPr>
          <p:cNvPr id="3" name="عنصر نائب للنص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9" name="عنصر نائب للمحتوى 8"/>
          <p:cNvSpPr>
            <a:spLocks noGrp="1"/>
          </p:cNvSpPr>
          <p:nvPr>
            <p:ph sz="quarter" idx="1"/>
          </p:nvPr>
        </p:nvSpPr>
        <p:spPr>
          <a:xfrm>
            <a:off x="2362200" y="1752600"/>
            <a:ext cx="6400800" cy="44196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3">
        <a:schemeClr val="bg2"/>
      </p:bgRef>
    </p:bg>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8" name="مستطيل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ar-SA" smtClean="0"/>
              <a:t>انقر لتحرير نمط العنوان الرئيسي</a:t>
            </a:r>
            <a:endParaRPr kumimoji="0" lang="en-US"/>
          </a:p>
        </p:txBody>
      </p:sp>
      <p:sp>
        <p:nvSpPr>
          <p:cNvPr id="11" name="مستطيل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عنصر نائب للتاريخ 11"/>
          <p:cNvSpPr>
            <a:spLocks noGrp="1"/>
          </p:cNvSpPr>
          <p:nvPr>
            <p:ph type="dt" sz="half" idx="10"/>
          </p:nvPr>
        </p:nvSpPr>
        <p:spPr>
          <a:xfrm>
            <a:off x="6248400" y="6248400"/>
            <a:ext cx="2667000" cy="365125"/>
          </a:xfrm>
        </p:spPr>
        <p:txBody>
          <a:bodyPr rtlCol="0"/>
          <a:lstStyle/>
          <a:p>
            <a:fld id="{2779D260-D0D4-4111-88AA-86ADF347885B}" type="datetimeFigureOut">
              <a:rPr lang="ar-SA" smtClean="0"/>
              <a:t>23/05/39</a:t>
            </a:fld>
            <a:endParaRPr lang="ar-SA"/>
          </a:p>
        </p:txBody>
      </p:sp>
      <p:sp>
        <p:nvSpPr>
          <p:cNvPr id="13" name="عنصر نائب لرقم الشريحة 12"/>
          <p:cNvSpPr>
            <a:spLocks noGrp="1"/>
          </p:cNvSpPr>
          <p:nvPr>
            <p:ph type="sldNum" sz="quarter" idx="11"/>
          </p:nvPr>
        </p:nvSpPr>
        <p:spPr>
          <a:xfrm>
            <a:off x="0" y="4667249"/>
            <a:ext cx="1447800" cy="663578"/>
          </a:xfrm>
        </p:spPr>
        <p:txBody>
          <a:bodyPr rtlCol="0"/>
          <a:lstStyle>
            <a:lvl1pPr>
              <a:defRPr sz="2800"/>
            </a:lvl1pPr>
          </a:lstStyle>
          <a:p>
            <a:fld id="{44CEE2A5-526C-4477-B67F-505FA54D933F}" type="slidenum">
              <a:rPr lang="ar-SA" smtClean="0"/>
              <a:t>‹#›</a:t>
            </a:fld>
            <a:endParaRPr lang="ar-SA"/>
          </a:p>
        </p:txBody>
      </p:sp>
      <p:sp>
        <p:nvSpPr>
          <p:cNvPr id="14" name="عنصر نائب للتذييل 13"/>
          <p:cNvSpPr>
            <a:spLocks noGrp="1"/>
          </p:cNvSpPr>
          <p:nvPr>
            <p:ph type="ftr" sz="quarter" idx="12"/>
          </p:nvPr>
        </p:nvSpPr>
        <p:spPr>
          <a:xfrm>
            <a:off x="1600200" y="6248206"/>
            <a:ext cx="4572000" cy="365125"/>
          </a:xfrm>
        </p:spPr>
        <p:txBody>
          <a:bodyPr rtlCol="0"/>
          <a:lstStyle/>
          <a:p>
            <a:endParaRPr lang="ar-SA"/>
          </a:p>
        </p:txBody>
      </p:sp>
      <p:sp>
        <p:nvSpPr>
          <p:cNvPr id="3" name="عنصر نائب للصورة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ar-SA" smtClean="0"/>
              <a:t>انقر فوق الأيقونة لإضافة صورة</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عنصر نائب للعنوان 21"/>
          <p:cNvSpPr>
            <a:spLocks noGrp="1"/>
          </p:cNvSpPr>
          <p:nvPr>
            <p:ph type="title"/>
          </p:nvPr>
        </p:nvSpPr>
        <p:spPr>
          <a:xfrm>
            <a:off x="609600" y="228600"/>
            <a:ext cx="8153400" cy="9906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2779D260-D0D4-4111-88AA-86ADF347885B}" type="datetimeFigureOut">
              <a:rPr lang="ar-SA" smtClean="0"/>
              <a:t>23/05/39</a:t>
            </a:fld>
            <a:endParaRPr lang="ar-SA"/>
          </a:p>
        </p:txBody>
      </p:sp>
      <p:sp>
        <p:nvSpPr>
          <p:cNvPr id="3" name="عنصر نائب للتذييل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ar-SA"/>
          </a:p>
        </p:txBody>
      </p:sp>
      <p:sp>
        <p:nvSpPr>
          <p:cNvPr id="7" name="مستطيل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عنصر نائب لرقم الشريحة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44CEE2A5-526C-4477-B67F-505FA54D933F}"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400" kern="1200">
          <a:solidFill>
            <a:schemeClr val="tx2"/>
          </a:solidFill>
          <a:latin typeface="+mj-lt"/>
          <a:ea typeface="+mj-ea"/>
          <a:cs typeface="+mj-cs"/>
        </a:defRPr>
      </a:lvl1pPr>
    </p:titleStyle>
    <p:bodyStyle>
      <a:lvl1pPr marL="320040" indent="-320040" algn="r" rtl="1"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r" rtl="1"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r" rtl="1"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r" rtl="1"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r" rtl="1"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r" rtl="1"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r" rtl="1"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r" rtl="1"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r" rtl="1"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67544" y="620688"/>
            <a:ext cx="7772400" cy="1470025"/>
          </a:xfrm>
        </p:spPr>
        <p:txBody>
          <a:bodyPr/>
          <a:lstStyle/>
          <a:p>
            <a:r>
              <a:rPr lang="ar-SA" dirty="0" smtClean="0"/>
              <a:t>التدخل المبكر</a:t>
            </a:r>
            <a:br>
              <a:rPr lang="ar-SA" dirty="0" smtClean="0"/>
            </a:br>
            <a:r>
              <a:rPr lang="ar-SA" dirty="0" smtClean="0"/>
              <a:t>التربية الخاصة في الطفولة المبكرة</a:t>
            </a:r>
            <a:endParaRPr lang="ar-SA" dirty="0"/>
          </a:p>
        </p:txBody>
      </p:sp>
      <p:sp>
        <p:nvSpPr>
          <p:cNvPr id="3" name="عنوان فرعي 2"/>
          <p:cNvSpPr>
            <a:spLocks noGrp="1"/>
          </p:cNvSpPr>
          <p:nvPr>
            <p:ph type="subTitle" idx="1"/>
          </p:nvPr>
        </p:nvSpPr>
        <p:spPr>
          <a:xfrm>
            <a:off x="1331640" y="3645024"/>
            <a:ext cx="6400800" cy="1752600"/>
          </a:xfrm>
        </p:spPr>
        <p:txBody>
          <a:bodyPr/>
          <a:lstStyle/>
          <a:p>
            <a:r>
              <a:rPr lang="ar-SA" dirty="0" smtClean="0"/>
              <a:t>الفصل الأول</a:t>
            </a:r>
          </a:p>
          <a:p>
            <a:r>
              <a:rPr lang="ar-SA" dirty="0" smtClean="0"/>
              <a:t>التدخل المبكر: المفاهيم والمبادئ</a:t>
            </a:r>
            <a:endParaRPr lang="ar-SA" dirty="0"/>
          </a:p>
        </p:txBody>
      </p:sp>
    </p:spTree>
    <p:extLst>
      <p:ext uri="{BB962C8B-B14F-4D97-AF65-F5344CB8AC3E}">
        <p14:creationId xmlns:p14="http://schemas.microsoft.com/office/powerpoint/2010/main" val="37791035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a:r>
              <a:rPr lang="ar-SA" dirty="0"/>
              <a:t>العمليات والنشاطات الاساسية في برامج التربية الخاصة..</a:t>
            </a:r>
          </a:p>
        </p:txBody>
      </p:sp>
      <p:sp>
        <p:nvSpPr>
          <p:cNvPr id="3" name="عنصر نائب للمحتوى 2"/>
          <p:cNvSpPr>
            <a:spLocks noGrp="1"/>
          </p:cNvSpPr>
          <p:nvPr>
            <p:ph sz="quarter" idx="2"/>
          </p:nvPr>
        </p:nvSpPr>
        <p:spPr>
          <a:xfrm>
            <a:off x="2915816" y="2132856"/>
            <a:ext cx="3168352" cy="1278632"/>
          </a:xfrm>
        </p:spPr>
        <p:txBody>
          <a:bodyPr>
            <a:normAutofit fontScale="62500" lnSpcReduction="20000"/>
          </a:bodyPr>
          <a:lstStyle/>
          <a:p>
            <a:r>
              <a:rPr lang="ar-SA" dirty="0" smtClean="0"/>
              <a:t>التقييم النفسي</a:t>
            </a:r>
          </a:p>
          <a:p>
            <a:r>
              <a:rPr lang="ar-SA" dirty="0" smtClean="0"/>
              <a:t>العلاج باللعب</a:t>
            </a:r>
          </a:p>
          <a:p>
            <a:r>
              <a:rPr lang="ar-SA" dirty="0" smtClean="0"/>
              <a:t>الارشاد النفسي</a:t>
            </a:r>
          </a:p>
          <a:p>
            <a:r>
              <a:rPr lang="ar-SA" dirty="0" smtClean="0"/>
              <a:t>تعديل السلوك</a:t>
            </a:r>
            <a:endParaRPr lang="ar-SA" dirty="0"/>
          </a:p>
        </p:txBody>
      </p:sp>
      <p:sp>
        <p:nvSpPr>
          <p:cNvPr id="4" name="عنصر نائب للمحتوى 3"/>
          <p:cNvSpPr>
            <a:spLocks noGrp="1"/>
          </p:cNvSpPr>
          <p:nvPr>
            <p:ph sz="quarter" idx="4"/>
          </p:nvPr>
        </p:nvSpPr>
        <p:spPr>
          <a:xfrm>
            <a:off x="5940152" y="2132856"/>
            <a:ext cx="3168352" cy="1566664"/>
          </a:xfrm>
        </p:spPr>
        <p:txBody>
          <a:bodyPr>
            <a:normAutofit fontScale="62500" lnSpcReduction="20000"/>
          </a:bodyPr>
          <a:lstStyle/>
          <a:p>
            <a:r>
              <a:rPr lang="ar-SA" dirty="0" smtClean="0"/>
              <a:t>التقييم التربوي النمائي</a:t>
            </a:r>
          </a:p>
          <a:p>
            <a:r>
              <a:rPr lang="ar-SA" dirty="0" smtClean="0"/>
              <a:t>تطوير المنهاج</a:t>
            </a:r>
          </a:p>
          <a:p>
            <a:r>
              <a:rPr lang="ar-SA" dirty="0" smtClean="0"/>
              <a:t>اعداد الخطة التربوية الفردية</a:t>
            </a:r>
          </a:p>
          <a:p>
            <a:r>
              <a:rPr lang="ar-SA" dirty="0" smtClean="0"/>
              <a:t>اختيار الوسائل التعليمية وتكييفها</a:t>
            </a:r>
          </a:p>
          <a:p>
            <a:r>
              <a:rPr lang="ar-SA" dirty="0" smtClean="0"/>
              <a:t>تصميم الاستراتيجيات التعليمية</a:t>
            </a:r>
          </a:p>
        </p:txBody>
      </p:sp>
      <p:sp>
        <p:nvSpPr>
          <p:cNvPr id="5" name="عنصر نائب للنص 4"/>
          <p:cNvSpPr>
            <a:spLocks noGrp="1"/>
          </p:cNvSpPr>
          <p:nvPr>
            <p:ph type="body" sz="quarter" idx="1"/>
          </p:nvPr>
        </p:nvSpPr>
        <p:spPr>
          <a:xfrm>
            <a:off x="3275856" y="1556792"/>
            <a:ext cx="2602632" cy="452264"/>
          </a:xfrm>
        </p:spPr>
        <p:txBody>
          <a:bodyPr/>
          <a:lstStyle/>
          <a:p>
            <a:r>
              <a:rPr lang="ar-SA" dirty="0" smtClean="0"/>
              <a:t>الخدمات النفسية</a:t>
            </a:r>
            <a:endParaRPr lang="ar-SA" dirty="0"/>
          </a:p>
        </p:txBody>
      </p:sp>
      <p:sp>
        <p:nvSpPr>
          <p:cNvPr id="6" name="عنصر نائب للنص 5"/>
          <p:cNvSpPr>
            <a:spLocks noGrp="1"/>
          </p:cNvSpPr>
          <p:nvPr>
            <p:ph type="body" sz="quarter" idx="3"/>
          </p:nvPr>
        </p:nvSpPr>
        <p:spPr>
          <a:xfrm>
            <a:off x="6300192" y="1556792"/>
            <a:ext cx="2602632" cy="452264"/>
          </a:xfrm>
        </p:spPr>
        <p:txBody>
          <a:bodyPr/>
          <a:lstStyle/>
          <a:p>
            <a:r>
              <a:rPr lang="ar-SA" dirty="0" smtClean="0"/>
              <a:t>التعليم الخاص</a:t>
            </a:r>
            <a:endParaRPr lang="ar-SA" dirty="0"/>
          </a:p>
        </p:txBody>
      </p:sp>
      <p:sp>
        <p:nvSpPr>
          <p:cNvPr id="7" name="عنصر نائب للمحتوى 2"/>
          <p:cNvSpPr txBox="1">
            <a:spLocks/>
          </p:cNvSpPr>
          <p:nvPr/>
        </p:nvSpPr>
        <p:spPr>
          <a:xfrm>
            <a:off x="-108520" y="2132856"/>
            <a:ext cx="3168352" cy="1278632"/>
          </a:xfrm>
          <a:prstGeom prst="rect">
            <a:avLst/>
          </a:prstGeom>
        </p:spPr>
        <p:txBody>
          <a:bodyPr vert="horz">
            <a:noAutofit/>
          </a:bodyPr>
          <a:lstStyle>
            <a:lvl1pPr marL="320040" indent="-320040" algn="r" rtl="1"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r" rtl="1"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r" rtl="1"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r" rtl="1"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r" rtl="1"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r" rtl="1"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r" rtl="1"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r" rtl="1"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r" rtl="1"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r>
              <a:rPr lang="ar-SA" sz="1800" dirty="0" smtClean="0"/>
              <a:t>العلاج والجراحة</a:t>
            </a:r>
          </a:p>
          <a:p>
            <a:r>
              <a:rPr lang="ar-SA" sz="1800" dirty="0" smtClean="0"/>
              <a:t>الفحوصات الطبية الروتينية</a:t>
            </a:r>
          </a:p>
          <a:p>
            <a:r>
              <a:rPr lang="ar-SA" sz="1800" dirty="0" smtClean="0"/>
              <a:t>التنظيم الغذائي</a:t>
            </a:r>
          </a:p>
          <a:p>
            <a:r>
              <a:rPr lang="ar-SA" sz="1800" dirty="0" smtClean="0"/>
              <a:t>الخدمات التمريضية</a:t>
            </a:r>
          </a:p>
          <a:p>
            <a:r>
              <a:rPr lang="ar-SA" sz="1800" dirty="0" smtClean="0"/>
              <a:t>الخدمات التشخيصية الدقيقة</a:t>
            </a:r>
            <a:endParaRPr lang="ar-SA" sz="1800" dirty="0"/>
          </a:p>
        </p:txBody>
      </p:sp>
      <p:sp>
        <p:nvSpPr>
          <p:cNvPr id="8" name="عنصر نائب للنص 4"/>
          <p:cNvSpPr txBox="1">
            <a:spLocks/>
          </p:cNvSpPr>
          <p:nvPr/>
        </p:nvSpPr>
        <p:spPr>
          <a:xfrm>
            <a:off x="251520" y="1556792"/>
            <a:ext cx="2602632" cy="452264"/>
          </a:xfrm>
          <a:prstGeom prst="rect">
            <a:avLst/>
          </a:prstGeom>
          <a:solidFill>
            <a:schemeClr val="accent5">
              <a:lumMod val="60000"/>
              <a:lumOff val="40000"/>
            </a:schemeClr>
          </a:solidFill>
        </p:spPr>
        <p:txBody>
          <a:bodyPr vert="horz" rtlCol="0" anchor="ctr">
            <a:normAutofit/>
          </a:bodyPr>
          <a:lstStyle>
            <a:lvl1pPr marL="0" indent="0" algn="r" rtl="1" eaLnBrk="1" latinLnBrk="0" hangingPunct="1">
              <a:spcBef>
                <a:spcPts val="700"/>
              </a:spcBef>
              <a:buClr>
                <a:schemeClr val="accent2"/>
              </a:buClr>
              <a:buSzPct val="60000"/>
              <a:buFontTx/>
              <a:buNone/>
              <a:defRPr kumimoji="0" sz="2000" b="1" kern="1200">
                <a:solidFill>
                  <a:srgbClr val="FFFFFF"/>
                </a:solidFill>
                <a:latin typeface="+mn-lt"/>
                <a:ea typeface="+mn-ea"/>
                <a:cs typeface="+mn-cs"/>
              </a:defRPr>
            </a:lvl1pPr>
            <a:lvl2pPr marL="640080" indent="-274320" algn="r" rtl="1"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r" rtl="1"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r" rtl="1"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r" rtl="1"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r" rtl="1"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r" rtl="1"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r" rtl="1"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r" rtl="1"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r>
              <a:rPr lang="ar-SA" dirty="0" smtClean="0"/>
              <a:t>الخدمات الصحية العامة</a:t>
            </a:r>
            <a:endParaRPr lang="ar-SA" dirty="0"/>
          </a:p>
        </p:txBody>
      </p:sp>
      <p:sp>
        <p:nvSpPr>
          <p:cNvPr id="9" name="عنصر نائب للمحتوى 2"/>
          <p:cNvSpPr txBox="1">
            <a:spLocks/>
          </p:cNvSpPr>
          <p:nvPr/>
        </p:nvSpPr>
        <p:spPr>
          <a:xfrm>
            <a:off x="5940152" y="4814664"/>
            <a:ext cx="3168352" cy="918592"/>
          </a:xfrm>
          <a:prstGeom prst="rect">
            <a:avLst/>
          </a:prstGeom>
        </p:spPr>
        <p:txBody>
          <a:bodyPr vert="horz">
            <a:noAutofit/>
          </a:bodyPr>
          <a:lstStyle>
            <a:lvl1pPr marL="320040" indent="-320040" algn="r" rtl="1"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r" rtl="1"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r" rtl="1"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r" rtl="1"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r" rtl="1"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r" rtl="1"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r" rtl="1"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r" rtl="1"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r" rtl="1"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r>
              <a:rPr lang="ar-SA" sz="1800" dirty="0" smtClean="0"/>
              <a:t>الزيارات المنزلية</a:t>
            </a:r>
          </a:p>
          <a:p>
            <a:r>
              <a:rPr lang="ar-SA" sz="1800" dirty="0" smtClean="0"/>
              <a:t>الارشاد الاسري</a:t>
            </a:r>
          </a:p>
          <a:p>
            <a:r>
              <a:rPr lang="ar-SA" sz="1800" dirty="0" smtClean="0"/>
              <a:t>التدريب والتوعية</a:t>
            </a:r>
            <a:endParaRPr lang="ar-SA" sz="1800" dirty="0"/>
          </a:p>
        </p:txBody>
      </p:sp>
      <p:sp>
        <p:nvSpPr>
          <p:cNvPr id="10" name="عنصر نائب للنص 4"/>
          <p:cNvSpPr txBox="1">
            <a:spLocks/>
          </p:cNvSpPr>
          <p:nvPr/>
        </p:nvSpPr>
        <p:spPr>
          <a:xfrm>
            <a:off x="6300192" y="4238600"/>
            <a:ext cx="2602632" cy="452264"/>
          </a:xfrm>
          <a:prstGeom prst="rect">
            <a:avLst/>
          </a:prstGeom>
          <a:solidFill>
            <a:schemeClr val="accent1">
              <a:lumMod val="75000"/>
            </a:schemeClr>
          </a:solidFill>
        </p:spPr>
        <p:txBody>
          <a:bodyPr vert="horz" rtlCol="0" anchor="ctr">
            <a:normAutofit/>
          </a:bodyPr>
          <a:lstStyle>
            <a:lvl1pPr marL="0" indent="0" algn="r" rtl="1" eaLnBrk="1" latinLnBrk="0" hangingPunct="1">
              <a:spcBef>
                <a:spcPts val="700"/>
              </a:spcBef>
              <a:buClr>
                <a:schemeClr val="accent2"/>
              </a:buClr>
              <a:buSzPct val="60000"/>
              <a:buFontTx/>
              <a:buNone/>
              <a:defRPr kumimoji="0" sz="2000" b="1" kern="1200">
                <a:solidFill>
                  <a:srgbClr val="FFFFFF"/>
                </a:solidFill>
                <a:latin typeface="+mn-lt"/>
                <a:ea typeface="+mn-ea"/>
                <a:cs typeface="+mn-cs"/>
              </a:defRPr>
            </a:lvl1pPr>
            <a:lvl2pPr marL="640080" indent="-274320" algn="r" rtl="1"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r" rtl="1"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r" rtl="1"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r" rtl="1"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r" rtl="1"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r" rtl="1"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r" rtl="1"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r" rtl="1"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r>
              <a:rPr lang="ar-SA" dirty="0" smtClean="0"/>
              <a:t>الخدمات الاسرية</a:t>
            </a:r>
            <a:endParaRPr lang="ar-SA" dirty="0"/>
          </a:p>
        </p:txBody>
      </p:sp>
      <p:sp>
        <p:nvSpPr>
          <p:cNvPr id="11" name="عنصر نائب للمحتوى 2"/>
          <p:cNvSpPr txBox="1">
            <a:spLocks/>
          </p:cNvSpPr>
          <p:nvPr/>
        </p:nvSpPr>
        <p:spPr>
          <a:xfrm>
            <a:off x="3059832" y="4814664"/>
            <a:ext cx="3168352" cy="1278632"/>
          </a:xfrm>
          <a:prstGeom prst="rect">
            <a:avLst/>
          </a:prstGeom>
        </p:spPr>
        <p:txBody>
          <a:bodyPr vert="horz">
            <a:normAutofit/>
          </a:bodyPr>
          <a:lstStyle>
            <a:lvl1pPr marL="320040" indent="-320040" algn="r" rtl="1"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r" rtl="1"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r" rtl="1"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r" rtl="1"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r" rtl="1"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r" rtl="1"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r" rtl="1"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r" rtl="1"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r" rtl="1"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r>
              <a:rPr lang="ar-SA" sz="1800" dirty="0" smtClean="0"/>
              <a:t>الدفاع عن حقوق الطفل المعوق</a:t>
            </a:r>
          </a:p>
          <a:p>
            <a:r>
              <a:rPr lang="ar-SA" sz="1800" dirty="0" smtClean="0"/>
              <a:t>دراسة الحالة</a:t>
            </a:r>
          </a:p>
          <a:p>
            <a:r>
              <a:rPr lang="ar-SA" sz="1800" dirty="0" smtClean="0"/>
              <a:t>الدعم</a:t>
            </a:r>
            <a:endParaRPr lang="ar-SA" sz="1800" dirty="0"/>
          </a:p>
        </p:txBody>
      </p:sp>
      <p:sp>
        <p:nvSpPr>
          <p:cNvPr id="12" name="عنصر نائب للنص 4"/>
          <p:cNvSpPr txBox="1">
            <a:spLocks/>
          </p:cNvSpPr>
          <p:nvPr/>
        </p:nvSpPr>
        <p:spPr>
          <a:xfrm>
            <a:off x="3419872" y="4238600"/>
            <a:ext cx="2602632" cy="452264"/>
          </a:xfrm>
          <a:prstGeom prst="rect">
            <a:avLst/>
          </a:prstGeom>
          <a:solidFill>
            <a:schemeClr val="accent4">
              <a:lumMod val="50000"/>
            </a:schemeClr>
          </a:solidFill>
        </p:spPr>
        <p:txBody>
          <a:bodyPr vert="horz" rtlCol="0" anchor="ctr">
            <a:normAutofit/>
          </a:bodyPr>
          <a:lstStyle>
            <a:lvl1pPr marL="0" indent="0" algn="r" rtl="1" eaLnBrk="1" latinLnBrk="0" hangingPunct="1">
              <a:spcBef>
                <a:spcPts val="700"/>
              </a:spcBef>
              <a:buClr>
                <a:schemeClr val="accent2"/>
              </a:buClr>
              <a:buSzPct val="60000"/>
              <a:buFontTx/>
              <a:buNone/>
              <a:defRPr kumimoji="0" sz="2000" b="1" kern="1200">
                <a:solidFill>
                  <a:srgbClr val="FFFFFF"/>
                </a:solidFill>
                <a:latin typeface="+mn-lt"/>
                <a:ea typeface="+mn-ea"/>
                <a:cs typeface="+mn-cs"/>
              </a:defRPr>
            </a:lvl1pPr>
            <a:lvl2pPr marL="640080" indent="-274320" algn="r" rtl="1"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r" rtl="1"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r" rtl="1"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r" rtl="1"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r" rtl="1"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r" rtl="1"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r" rtl="1"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r" rtl="1"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r>
              <a:rPr lang="ar-SA" dirty="0" smtClean="0"/>
              <a:t>الخدمات الاجتماعية</a:t>
            </a:r>
            <a:endParaRPr lang="ar-SA" dirty="0"/>
          </a:p>
        </p:txBody>
      </p:sp>
      <p:sp>
        <p:nvSpPr>
          <p:cNvPr id="13" name="عنصر نائب للنص 4"/>
          <p:cNvSpPr txBox="1">
            <a:spLocks/>
          </p:cNvSpPr>
          <p:nvPr/>
        </p:nvSpPr>
        <p:spPr>
          <a:xfrm>
            <a:off x="251520" y="4231084"/>
            <a:ext cx="2602632" cy="452264"/>
          </a:xfrm>
          <a:prstGeom prst="rect">
            <a:avLst/>
          </a:prstGeom>
          <a:solidFill>
            <a:srgbClr val="FF99FF"/>
          </a:solidFill>
        </p:spPr>
        <p:txBody>
          <a:bodyPr vert="horz" rtlCol="0" anchor="ctr">
            <a:normAutofit/>
          </a:bodyPr>
          <a:lstStyle>
            <a:lvl1pPr marL="0" indent="0" algn="r" rtl="1" eaLnBrk="1" latinLnBrk="0" hangingPunct="1">
              <a:spcBef>
                <a:spcPts val="700"/>
              </a:spcBef>
              <a:buClr>
                <a:schemeClr val="accent2"/>
              </a:buClr>
              <a:buSzPct val="60000"/>
              <a:buFontTx/>
              <a:buNone/>
              <a:defRPr kumimoji="0" sz="2000" b="1" kern="1200">
                <a:solidFill>
                  <a:srgbClr val="FFFFFF"/>
                </a:solidFill>
                <a:latin typeface="+mn-lt"/>
                <a:ea typeface="+mn-ea"/>
                <a:cs typeface="+mn-cs"/>
              </a:defRPr>
            </a:lvl1pPr>
            <a:lvl2pPr marL="640080" indent="-274320" algn="r" rtl="1"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r" rtl="1"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r" rtl="1"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r" rtl="1"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r" rtl="1"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r" rtl="1"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r" rtl="1"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r" rtl="1"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r>
              <a:rPr lang="ar-SA" dirty="0" smtClean="0"/>
              <a:t>العلاج الطبيعي</a:t>
            </a:r>
            <a:endParaRPr lang="ar-SA" dirty="0"/>
          </a:p>
        </p:txBody>
      </p:sp>
      <p:sp>
        <p:nvSpPr>
          <p:cNvPr id="14" name="عنصر نائب للنص 4"/>
          <p:cNvSpPr txBox="1">
            <a:spLocks/>
          </p:cNvSpPr>
          <p:nvPr/>
        </p:nvSpPr>
        <p:spPr>
          <a:xfrm>
            <a:off x="251520" y="4776936"/>
            <a:ext cx="2602632" cy="452264"/>
          </a:xfrm>
          <a:prstGeom prst="rect">
            <a:avLst/>
          </a:prstGeom>
          <a:solidFill>
            <a:srgbClr val="6600FF"/>
          </a:solidFill>
        </p:spPr>
        <p:txBody>
          <a:bodyPr vert="horz" rtlCol="0" anchor="ctr">
            <a:normAutofit/>
          </a:bodyPr>
          <a:lstStyle>
            <a:lvl1pPr marL="0" indent="0" algn="r" rtl="1" eaLnBrk="1" latinLnBrk="0" hangingPunct="1">
              <a:spcBef>
                <a:spcPts val="700"/>
              </a:spcBef>
              <a:buClr>
                <a:schemeClr val="accent2"/>
              </a:buClr>
              <a:buSzPct val="60000"/>
              <a:buFontTx/>
              <a:buNone/>
              <a:defRPr kumimoji="0" sz="2000" b="1" kern="1200">
                <a:solidFill>
                  <a:srgbClr val="FFFFFF"/>
                </a:solidFill>
                <a:latin typeface="+mn-lt"/>
                <a:ea typeface="+mn-ea"/>
                <a:cs typeface="+mn-cs"/>
              </a:defRPr>
            </a:lvl1pPr>
            <a:lvl2pPr marL="640080" indent="-274320" algn="r" rtl="1"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r" rtl="1"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r" rtl="1"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r" rtl="1"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r" rtl="1"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r" rtl="1"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r" rtl="1"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r" rtl="1"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r>
              <a:rPr lang="ar-SA" dirty="0" smtClean="0"/>
              <a:t>العلاج الوظيفي</a:t>
            </a:r>
            <a:endParaRPr lang="ar-SA" dirty="0"/>
          </a:p>
        </p:txBody>
      </p:sp>
      <p:sp>
        <p:nvSpPr>
          <p:cNvPr id="15" name="عنصر نائب للنص 4"/>
          <p:cNvSpPr txBox="1">
            <a:spLocks/>
          </p:cNvSpPr>
          <p:nvPr/>
        </p:nvSpPr>
        <p:spPr>
          <a:xfrm>
            <a:off x="251520" y="5301208"/>
            <a:ext cx="2602632" cy="452264"/>
          </a:xfrm>
          <a:prstGeom prst="rect">
            <a:avLst/>
          </a:prstGeom>
          <a:solidFill>
            <a:schemeClr val="accent6">
              <a:lumMod val="60000"/>
              <a:lumOff val="40000"/>
            </a:schemeClr>
          </a:solidFill>
        </p:spPr>
        <p:txBody>
          <a:bodyPr vert="horz" rtlCol="0" anchor="ctr">
            <a:normAutofit/>
          </a:bodyPr>
          <a:lstStyle>
            <a:lvl1pPr marL="0" indent="0" algn="r" rtl="1" eaLnBrk="1" latinLnBrk="0" hangingPunct="1">
              <a:spcBef>
                <a:spcPts val="700"/>
              </a:spcBef>
              <a:buClr>
                <a:schemeClr val="accent2"/>
              </a:buClr>
              <a:buSzPct val="60000"/>
              <a:buFontTx/>
              <a:buNone/>
              <a:defRPr kumimoji="0" sz="2000" b="1" kern="1200">
                <a:solidFill>
                  <a:srgbClr val="FFFFFF"/>
                </a:solidFill>
                <a:latin typeface="+mn-lt"/>
                <a:ea typeface="+mn-ea"/>
                <a:cs typeface="+mn-cs"/>
              </a:defRPr>
            </a:lvl1pPr>
            <a:lvl2pPr marL="640080" indent="-274320" algn="r" rtl="1"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r" rtl="1"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r" rtl="1"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r" rtl="1"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r" rtl="1"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r" rtl="1"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r" rtl="1"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r" rtl="1"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r>
              <a:rPr lang="ar-SA" dirty="0" smtClean="0"/>
              <a:t>القياس السمعي</a:t>
            </a:r>
            <a:endParaRPr lang="ar-SA" dirty="0"/>
          </a:p>
        </p:txBody>
      </p:sp>
      <p:sp>
        <p:nvSpPr>
          <p:cNvPr id="16" name="عنصر نائب للنص 4"/>
          <p:cNvSpPr txBox="1">
            <a:spLocks/>
          </p:cNvSpPr>
          <p:nvPr/>
        </p:nvSpPr>
        <p:spPr>
          <a:xfrm>
            <a:off x="251520" y="5857056"/>
            <a:ext cx="2602632" cy="452264"/>
          </a:xfrm>
          <a:prstGeom prst="rect">
            <a:avLst/>
          </a:prstGeom>
          <a:solidFill>
            <a:srgbClr val="CC0000"/>
          </a:solidFill>
        </p:spPr>
        <p:txBody>
          <a:bodyPr vert="horz" rtlCol="0" anchor="ctr">
            <a:normAutofit/>
          </a:bodyPr>
          <a:lstStyle>
            <a:lvl1pPr marL="0" indent="0" algn="r" rtl="1" eaLnBrk="1" latinLnBrk="0" hangingPunct="1">
              <a:spcBef>
                <a:spcPts val="700"/>
              </a:spcBef>
              <a:buClr>
                <a:schemeClr val="accent2"/>
              </a:buClr>
              <a:buSzPct val="60000"/>
              <a:buFontTx/>
              <a:buNone/>
              <a:defRPr kumimoji="0" sz="2000" b="1" kern="1200">
                <a:solidFill>
                  <a:srgbClr val="FFFFFF"/>
                </a:solidFill>
                <a:latin typeface="+mn-lt"/>
                <a:ea typeface="+mn-ea"/>
                <a:cs typeface="+mn-cs"/>
              </a:defRPr>
            </a:lvl1pPr>
            <a:lvl2pPr marL="640080" indent="-274320" algn="r" rtl="1"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r" rtl="1"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r" rtl="1"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r" rtl="1"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r" rtl="1"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r" rtl="1"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r" rtl="1"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r" rtl="1"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r>
              <a:rPr lang="ar-SA" dirty="0" smtClean="0"/>
              <a:t>العلاج اللغوي</a:t>
            </a:r>
            <a:endParaRPr lang="ar-SA" dirty="0"/>
          </a:p>
        </p:txBody>
      </p:sp>
    </p:spTree>
    <p:extLst>
      <p:ext uri="{BB962C8B-B14F-4D97-AF65-F5344CB8AC3E}">
        <p14:creationId xmlns:p14="http://schemas.microsoft.com/office/powerpoint/2010/main" val="19105089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a:xfrm>
            <a:off x="1115616" y="2636912"/>
            <a:ext cx="6728792" cy="2053952"/>
          </a:xfrm>
        </p:spPr>
        <p:txBody>
          <a:bodyPr>
            <a:normAutofit fontScale="92500" lnSpcReduction="20000"/>
          </a:bodyPr>
          <a:lstStyle/>
          <a:p>
            <a:r>
              <a:rPr lang="ar-SA" b="1" dirty="0"/>
              <a:t/>
            </a:r>
            <a:br>
              <a:rPr lang="ar-SA" b="1" dirty="0"/>
            </a:br>
            <a:r>
              <a:rPr lang="ar-SA" b="1" dirty="0"/>
              <a:t>1- الأطفال الذين يعانون من تأخر نمائي </a:t>
            </a:r>
            <a:br>
              <a:rPr lang="ar-SA" b="1" dirty="0"/>
            </a:br>
            <a:r>
              <a:rPr lang="ar-SA" b="1" dirty="0"/>
              <a:t>2- الأطفال الذين تتدهور حالتهم المرضية إلى تأخر نمائي </a:t>
            </a:r>
            <a:br>
              <a:rPr lang="ar-SA" b="1" dirty="0"/>
            </a:br>
            <a:r>
              <a:rPr lang="ar-SA" b="1" dirty="0"/>
              <a:t>3- الأطفال الذين هم في حالة خطر من معاناتهم من التأخر النمائي إذا لم تقدم لهم برامج التدخل المبكر </a:t>
            </a:r>
            <a:br>
              <a:rPr lang="ar-SA" b="1" dirty="0"/>
            </a:br>
            <a:endParaRPr lang="ar-SA" dirty="0"/>
          </a:p>
        </p:txBody>
      </p:sp>
      <p:sp>
        <p:nvSpPr>
          <p:cNvPr id="3" name="عنوان 2"/>
          <p:cNvSpPr>
            <a:spLocks noGrp="1"/>
          </p:cNvSpPr>
          <p:nvPr>
            <p:ph type="title"/>
          </p:nvPr>
        </p:nvSpPr>
        <p:spPr>
          <a:xfrm>
            <a:off x="1371600" y="1600200"/>
            <a:ext cx="7664896" cy="990600"/>
          </a:xfrm>
        </p:spPr>
        <p:txBody>
          <a:bodyPr>
            <a:noAutofit/>
          </a:bodyPr>
          <a:lstStyle/>
          <a:p>
            <a:r>
              <a:rPr lang="ar-SA" sz="2600" b="1" dirty="0"/>
              <a:t>فئات المستهدفة من الأطفال الذين تقدم لهم برامج التدخل المبكر :- </a:t>
            </a:r>
            <a:endParaRPr lang="ar-SA" sz="2600" dirty="0"/>
          </a:p>
        </p:txBody>
      </p:sp>
      <p:sp>
        <p:nvSpPr>
          <p:cNvPr id="4" name="مستطيل 3"/>
          <p:cNvSpPr/>
          <p:nvPr/>
        </p:nvSpPr>
        <p:spPr>
          <a:xfrm>
            <a:off x="1043608" y="4581128"/>
            <a:ext cx="7416824" cy="1938992"/>
          </a:xfrm>
          <a:prstGeom prst="rect">
            <a:avLst/>
          </a:prstGeom>
          <a:ln>
            <a:solidFill>
              <a:schemeClr val="accent1"/>
            </a:solidFill>
          </a:ln>
        </p:spPr>
        <p:txBody>
          <a:bodyPr wrap="square">
            <a:spAutoFit/>
          </a:bodyPr>
          <a:lstStyle/>
          <a:p>
            <a:r>
              <a:rPr lang="ar-SA" sz="2000" b="1" dirty="0"/>
              <a:t>ولكن </a:t>
            </a:r>
            <a:r>
              <a:rPr lang="ar-SA" sz="2000" b="1" dirty="0" smtClean="0"/>
              <a:t>قد يصعب </a:t>
            </a:r>
            <a:r>
              <a:rPr lang="ar-SA" sz="2000" b="1" dirty="0"/>
              <a:t>تقديم الخدمات </a:t>
            </a:r>
            <a:r>
              <a:rPr lang="ar-SA" sz="2000" b="1" dirty="0" smtClean="0"/>
              <a:t>لعدة أسباب منها</a:t>
            </a:r>
            <a:r>
              <a:rPr lang="ar-SA" sz="2000" b="1" dirty="0"/>
              <a:t> </a:t>
            </a:r>
            <a:r>
              <a:rPr lang="ar-SA" sz="2000" b="1" dirty="0" smtClean="0"/>
              <a:t>:</a:t>
            </a:r>
          </a:p>
          <a:p>
            <a:endParaRPr lang="ar-SA" sz="2000" b="1" dirty="0" smtClean="0"/>
          </a:p>
          <a:p>
            <a:pPr marL="285750" indent="-285750">
              <a:buFont typeface="Wingdings" panose="05000000000000000000" pitchFamily="2" charset="2"/>
              <a:buChar char="Ø"/>
            </a:pPr>
            <a:r>
              <a:rPr lang="en-US" sz="2000" b="1" dirty="0" smtClean="0"/>
              <a:t> </a:t>
            </a:r>
            <a:r>
              <a:rPr lang="ar-SA" sz="2000" b="1" dirty="0"/>
              <a:t>الطبيعة المعقدة والمتباينة لنمو الأطفال </a:t>
            </a:r>
            <a:endParaRPr lang="ar-SA" sz="2000" b="1" dirty="0" smtClean="0"/>
          </a:p>
          <a:p>
            <a:pPr marL="285750" indent="-285750">
              <a:buFont typeface="Wingdings" panose="05000000000000000000" pitchFamily="2" charset="2"/>
              <a:buChar char="Ø"/>
            </a:pPr>
            <a:r>
              <a:rPr lang="ar-SA" sz="2000" b="1" dirty="0" smtClean="0"/>
              <a:t>عدم </a:t>
            </a:r>
            <a:r>
              <a:rPr lang="ar-SA" sz="2000" b="1" dirty="0"/>
              <a:t>توفر أدوات التقييم المناسبة </a:t>
            </a:r>
            <a:endParaRPr lang="ar-SA" sz="2000" b="1" dirty="0" smtClean="0"/>
          </a:p>
          <a:p>
            <a:pPr marL="285750" indent="-285750">
              <a:buFont typeface="Wingdings" panose="05000000000000000000" pitchFamily="2" charset="2"/>
              <a:buChar char="Ø"/>
            </a:pPr>
            <a:r>
              <a:rPr lang="ar-SA" sz="2000" b="1" dirty="0" smtClean="0"/>
              <a:t>عدم </a:t>
            </a:r>
            <a:r>
              <a:rPr lang="ar-SA" sz="2000" b="1" dirty="0"/>
              <a:t>توفر بيانات دقيقة عن نسبة الانتشار </a:t>
            </a:r>
            <a:endParaRPr lang="ar-SA" sz="2000" b="1" dirty="0" smtClean="0"/>
          </a:p>
          <a:p>
            <a:pPr marL="285750" indent="-285750">
              <a:buFont typeface="Wingdings" panose="05000000000000000000" pitchFamily="2" charset="2"/>
              <a:buChar char="Ø"/>
            </a:pPr>
            <a:r>
              <a:rPr lang="en-US" sz="2000" b="1" dirty="0" smtClean="0"/>
              <a:t> </a:t>
            </a:r>
            <a:r>
              <a:rPr lang="ar-SA" sz="2000" b="1" dirty="0"/>
              <a:t>عدم توفر المعرفة الكافية حول العلاقة بين العوامل الاجتماعية والبيولوجية </a:t>
            </a:r>
            <a:endParaRPr lang="ar-SA" sz="2000" dirty="0"/>
          </a:p>
        </p:txBody>
      </p:sp>
    </p:spTree>
    <p:extLst>
      <p:ext uri="{BB962C8B-B14F-4D97-AF65-F5344CB8AC3E}">
        <p14:creationId xmlns:p14="http://schemas.microsoft.com/office/powerpoint/2010/main" val="29445894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a:xfrm>
            <a:off x="1633426" y="5805264"/>
            <a:ext cx="7315200" cy="685800"/>
          </a:xfrm>
        </p:spPr>
        <p:txBody>
          <a:bodyPr/>
          <a:lstStyle/>
          <a:p>
            <a:r>
              <a:rPr lang="ar-SA" b="1" dirty="0" smtClean="0">
                <a:solidFill>
                  <a:schemeClr val="tx1"/>
                </a:solidFill>
              </a:rPr>
              <a:t>مبررات </a:t>
            </a:r>
            <a:r>
              <a:rPr lang="ar-SA" b="1" dirty="0">
                <a:solidFill>
                  <a:schemeClr val="tx1"/>
                </a:solidFill>
              </a:rPr>
              <a:t>التدخل المبكر :</a:t>
            </a:r>
            <a:endParaRPr lang="ar-SA" dirty="0">
              <a:solidFill>
                <a:schemeClr val="tx1"/>
              </a:solidFill>
            </a:endParaRPr>
          </a:p>
        </p:txBody>
      </p:sp>
      <p:sp>
        <p:nvSpPr>
          <p:cNvPr id="5" name="مستطيل 4"/>
          <p:cNvSpPr/>
          <p:nvPr/>
        </p:nvSpPr>
        <p:spPr>
          <a:xfrm>
            <a:off x="1633426" y="116632"/>
            <a:ext cx="7380312" cy="4247317"/>
          </a:xfrm>
          <a:prstGeom prst="rect">
            <a:avLst/>
          </a:prstGeom>
          <a:solidFill>
            <a:schemeClr val="accent1">
              <a:lumMod val="40000"/>
              <a:lumOff val="60000"/>
            </a:schemeClr>
          </a:solidFill>
        </p:spPr>
        <p:txBody>
          <a:bodyPr wrap="square">
            <a:spAutoFit/>
          </a:bodyPr>
          <a:lstStyle/>
          <a:p>
            <a:endParaRPr lang="ar-SA" b="1" dirty="0" smtClean="0"/>
          </a:p>
          <a:p>
            <a:r>
              <a:rPr lang="ar-SA" b="1" dirty="0"/>
              <a:t/>
            </a:r>
            <a:br>
              <a:rPr lang="ar-SA" b="1" dirty="0"/>
            </a:br>
            <a:r>
              <a:rPr lang="ar-SA" b="1" dirty="0"/>
              <a:t>1- إن السنوات الأولى من حياة الأطفال المعوقين الذين لم تقدم لهم برامج تدخل مبكر إنما هي سنوات حرمان وفرص ضائعة وربما تدهور نمائي أيضا</a:t>
            </a:r>
            <a:br>
              <a:rPr lang="ar-SA" b="1" dirty="0"/>
            </a:br>
            <a:r>
              <a:rPr lang="ar-SA" b="1" dirty="0"/>
              <a:t>2- إن التعلم الإنساني في السنوات المبكرة اسهل وأسرع </a:t>
            </a:r>
            <a:br>
              <a:rPr lang="ar-SA" b="1" dirty="0"/>
            </a:br>
            <a:r>
              <a:rPr lang="ar-SA" b="1" dirty="0"/>
              <a:t>3- إن والدي الطفل المعوق بحاجة إلى مساعدة في المراحل الأولى من عمر طفلهم </a:t>
            </a:r>
            <a:br>
              <a:rPr lang="ar-SA" b="1" dirty="0"/>
            </a:br>
            <a:r>
              <a:rPr lang="ar-SA" b="1" dirty="0"/>
              <a:t>4- لأن التأخر النمائي قبل سن الخامسة هو مؤشر خطر </a:t>
            </a:r>
            <a:br>
              <a:rPr lang="ar-SA" b="1" dirty="0"/>
            </a:br>
            <a:r>
              <a:rPr lang="ar-SA" b="1" dirty="0"/>
              <a:t>5- إن النمو نتاج البيئة الوراثية والبيئية أيضا </a:t>
            </a:r>
            <a:br>
              <a:rPr lang="ar-SA" b="1" dirty="0"/>
            </a:br>
            <a:r>
              <a:rPr lang="ar-SA" b="1" dirty="0"/>
              <a:t>6- لأن التدخل المبكر ذات جهد مثمر وجدوى اقتصادية من ناحية تقليل النفقات </a:t>
            </a:r>
            <a:br>
              <a:rPr lang="ar-SA" b="1" dirty="0"/>
            </a:br>
            <a:r>
              <a:rPr lang="ar-SA" b="1" dirty="0"/>
              <a:t>7- إن </a:t>
            </a:r>
            <a:r>
              <a:rPr lang="ar-SA" b="1" dirty="0" smtClean="0"/>
              <a:t>الآباء </a:t>
            </a:r>
            <a:r>
              <a:rPr lang="ar-SA" b="1" dirty="0"/>
              <a:t>معلمون لأبنائهم المعوقين وأن المدرسة ليست بديلا عن الأسرة </a:t>
            </a:r>
            <a:br>
              <a:rPr lang="ar-SA" b="1" dirty="0"/>
            </a:br>
            <a:r>
              <a:rPr lang="ar-SA" b="1" dirty="0"/>
              <a:t>8- إن السنوات الأولى من العمر هي مرحلة النمو الحرجة التي تكون فيها القابلة للنمو والتعلم في ذروتها </a:t>
            </a:r>
            <a:br>
              <a:rPr lang="ar-SA" b="1" dirty="0"/>
            </a:br>
            <a:r>
              <a:rPr lang="ar-SA" b="1" dirty="0"/>
              <a:t>9- لأن مظاهر النمو مرتبطة ببعضها وأي خلل في أي مظهر يؤثر على الآخر </a:t>
            </a:r>
            <a:br>
              <a:rPr lang="ar-SA" b="1" dirty="0"/>
            </a:br>
            <a:r>
              <a:rPr lang="ar-SA" b="1" dirty="0"/>
              <a:t>10- التدخل المبكر يجنب الوالدين والطفل من مواجهة صعوبات نفسية وتعليمية هائلة لاحقا </a:t>
            </a:r>
            <a:endParaRPr lang="ar-SA" b="1" dirty="0" smtClean="0"/>
          </a:p>
          <a:p>
            <a:endParaRPr lang="ar-SA" b="1" dirty="0"/>
          </a:p>
        </p:txBody>
      </p:sp>
    </p:spTree>
    <p:extLst>
      <p:ext uri="{BB962C8B-B14F-4D97-AF65-F5344CB8AC3E}">
        <p14:creationId xmlns:p14="http://schemas.microsoft.com/office/powerpoint/2010/main" val="37382469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نص 2"/>
          <p:cNvSpPr>
            <a:spLocks noGrp="1"/>
          </p:cNvSpPr>
          <p:nvPr>
            <p:ph type="body" idx="2"/>
          </p:nvPr>
        </p:nvSpPr>
        <p:spPr>
          <a:xfrm>
            <a:off x="827584" y="188640"/>
            <a:ext cx="1730152" cy="6048672"/>
          </a:xfrm>
        </p:spPr>
        <p:txBody>
          <a:bodyPr anchor="ctr">
            <a:normAutofit/>
          </a:bodyPr>
          <a:lstStyle/>
          <a:p>
            <a:pPr algn="ctr"/>
            <a:r>
              <a:rPr lang="ar-SA" sz="4800" dirty="0" smtClean="0"/>
              <a:t>لماذا نقوم بالتدخل المبكر</a:t>
            </a:r>
            <a:endParaRPr lang="ar-SA" sz="4800" dirty="0"/>
          </a:p>
        </p:txBody>
      </p:sp>
      <p:sp>
        <p:nvSpPr>
          <p:cNvPr id="4" name="عنصر نائب للمحتوى 3"/>
          <p:cNvSpPr>
            <a:spLocks noGrp="1"/>
          </p:cNvSpPr>
          <p:nvPr>
            <p:ph sz="quarter" idx="1"/>
          </p:nvPr>
        </p:nvSpPr>
        <p:spPr>
          <a:xfrm>
            <a:off x="2555776" y="1752600"/>
            <a:ext cx="6207224" cy="4419600"/>
          </a:xfrm>
        </p:spPr>
        <p:txBody>
          <a:bodyPr>
            <a:normAutofit lnSpcReduction="10000"/>
          </a:bodyPr>
          <a:lstStyle/>
          <a:p>
            <a:pPr>
              <a:buFont typeface="Wingdings" panose="05000000000000000000" pitchFamily="2" charset="2"/>
              <a:buChar char="q"/>
            </a:pPr>
            <a:r>
              <a:rPr lang="ar-SA" b="1" dirty="0" smtClean="0"/>
              <a:t>بينت </a:t>
            </a:r>
            <a:r>
              <a:rPr lang="ar-SA" b="1" dirty="0"/>
              <a:t>البحوث العلمية أن التدخل المبكر يساعد الأطفال في التخفيف من تأثيرات حالة الإعاقة أسرع من التدخل المتأخر </a:t>
            </a:r>
            <a:endParaRPr lang="ar-SA" b="1" dirty="0" smtClean="0"/>
          </a:p>
          <a:p>
            <a:pPr>
              <a:buFont typeface="Wingdings" panose="05000000000000000000" pitchFamily="2" charset="2"/>
              <a:buChar char="q"/>
            </a:pPr>
            <a:r>
              <a:rPr lang="ar-SA" b="1" dirty="0" smtClean="0"/>
              <a:t>إن </a:t>
            </a:r>
            <a:r>
              <a:rPr lang="ar-SA" b="1" dirty="0"/>
              <a:t>التدخل المبكر يزود الطفل بأساس متين للتعلم في المدرسة الابتدائية </a:t>
            </a:r>
            <a:endParaRPr lang="ar-SA" b="1" dirty="0" smtClean="0"/>
          </a:p>
          <a:p>
            <a:pPr>
              <a:buFont typeface="Wingdings" panose="05000000000000000000" pitchFamily="2" charset="2"/>
              <a:buChar char="q"/>
            </a:pPr>
            <a:r>
              <a:rPr lang="ar-SA" b="1" dirty="0" smtClean="0"/>
              <a:t>إن </a:t>
            </a:r>
            <a:r>
              <a:rPr lang="ar-SA" b="1" dirty="0"/>
              <a:t>برامج الطفولة المبكرة التي تقوم على فهم مبادئ النمو الإنساني ضمانة للنمو المستقبلي السليم للمجتمع والأسرة </a:t>
            </a:r>
            <a:endParaRPr lang="ar-SA" b="1" dirty="0" smtClean="0"/>
          </a:p>
          <a:p>
            <a:pPr>
              <a:buFont typeface="Wingdings" panose="05000000000000000000" pitchFamily="2" charset="2"/>
              <a:buChar char="q"/>
            </a:pPr>
            <a:r>
              <a:rPr lang="ar-SA" b="1" dirty="0" smtClean="0"/>
              <a:t>إن </a:t>
            </a:r>
            <a:r>
              <a:rPr lang="ar-SA" b="1" dirty="0"/>
              <a:t>الجدوى الاقتصادية لبرامج التدخل المبكر افضل من برامج التدخل المتأخر </a:t>
            </a:r>
            <a:endParaRPr lang="ar-SA" dirty="0"/>
          </a:p>
        </p:txBody>
      </p:sp>
    </p:spTree>
    <p:extLst>
      <p:ext uri="{BB962C8B-B14F-4D97-AF65-F5344CB8AC3E}">
        <p14:creationId xmlns:p14="http://schemas.microsoft.com/office/powerpoint/2010/main" val="14675841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a:xfrm>
            <a:off x="323528" y="2743200"/>
            <a:ext cx="8640960" cy="1673225"/>
          </a:xfrm>
        </p:spPr>
        <p:txBody>
          <a:bodyPr>
            <a:noAutofit/>
          </a:bodyPr>
          <a:lstStyle/>
          <a:p>
            <a:r>
              <a:rPr lang="ar-SA" sz="2400" b="1" u="sng" dirty="0" smtClean="0"/>
              <a:t>1- </a:t>
            </a:r>
            <a:r>
              <a:rPr lang="ar-SA" sz="2400" b="1" u="sng" dirty="0"/>
              <a:t>المرحلة الأولى : </a:t>
            </a:r>
            <a:endParaRPr lang="ar-SA" sz="2400" b="1" u="sng" dirty="0" smtClean="0"/>
          </a:p>
          <a:p>
            <a:pPr lvl="1"/>
            <a:r>
              <a:rPr lang="ar-SA" sz="2400" b="1" dirty="0" smtClean="0">
                <a:solidFill>
                  <a:srgbClr val="0070C0"/>
                </a:solidFill>
              </a:rPr>
              <a:t>كانت </a:t>
            </a:r>
            <a:r>
              <a:rPr lang="ar-SA" sz="2400" b="1" dirty="0">
                <a:solidFill>
                  <a:srgbClr val="0070C0"/>
                </a:solidFill>
              </a:rPr>
              <a:t>تركز على تزويد الأطفال الرضع المعوقين بالخدمات العلاجية والنشاطات التي تستهدف توفير الإثارة الحسية لهم </a:t>
            </a:r>
            <a:endParaRPr lang="ar-SA" sz="2400" b="1" dirty="0" smtClean="0">
              <a:solidFill>
                <a:srgbClr val="0070C0"/>
              </a:solidFill>
            </a:endParaRPr>
          </a:p>
          <a:p>
            <a:r>
              <a:rPr lang="ar-SA" sz="2400" b="1" u="sng" dirty="0" smtClean="0"/>
              <a:t>2- </a:t>
            </a:r>
            <a:r>
              <a:rPr lang="ar-SA" sz="2400" b="1" u="sng" dirty="0"/>
              <a:t>المرحلة الثانية : </a:t>
            </a:r>
            <a:endParaRPr lang="ar-SA" sz="2400" b="1" u="sng" dirty="0"/>
          </a:p>
          <a:p>
            <a:pPr lvl="1"/>
            <a:r>
              <a:rPr lang="ar-SA" sz="2400" b="1" dirty="0">
                <a:solidFill>
                  <a:srgbClr val="0070C0"/>
                </a:solidFill>
              </a:rPr>
              <a:t>أصبح </a:t>
            </a:r>
            <a:r>
              <a:rPr lang="ar-SA" sz="2400" b="1" dirty="0">
                <a:solidFill>
                  <a:srgbClr val="0070C0"/>
                </a:solidFill>
              </a:rPr>
              <a:t>التدخل المبكر يهتم بدور الوالدين كمعالجين مساعدين أو كمعلمين لأطفالهم المعوقين </a:t>
            </a:r>
            <a:endParaRPr lang="ar-SA" sz="2400" b="1" dirty="0">
              <a:solidFill>
                <a:srgbClr val="0070C0"/>
              </a:solidFill>
            </a:endParaRPr>
          </a:p>
          <a:p>
            <a:r>
              <a:rPr lang="ar-SA" sz="2400" b="1" u="sng" dirty="0" smtClean="0"/>
              <a:t>3- </a:t>
            </a:r>
            <a:r>
              <a:rPr lang="ar-SA" sz="2400" b="1" u="sng" dirty="0"/>
              <a:t>المرحلة الثالثة </a:t>
            </a:r>
            <a:r>
              <a:rPr lang="ar-SA" sz="2400" b="1" u="sng" dirty="0"/>
              <a:t>:</a:t>
            </a:r>
          </a:p>
          <a:p>
            <a:pPr marL="274320" lvl="2" indent="0">
              <a:spcBef>
                <a:spcPts val="700"/>
              </a:spcBef>
              <a:buSzPct val="60000"/>
            </a:pPr>
            <a:r>
              <a:rPr lang="ar-SA" sz="2400" b="1" dirty="0">
                <a:solidFill>
                  <a:srgbClr val="0070C0"/>
                </a:solidFill>
              </a:rPr>
              <a:t> أصبح الاهتمام بالنظام </a:t>
            </a:r>
            <a:r>
              <a:rPr lang="ar-SA" sz="2400" b="1" dirty="0">
                <a:solidFill>
                  <a:srgbClr val="0070C0"/>
                </a:solidFill>
              </a:rPr>
              <a:t>الأسري لأنه المحتوى الاجتماعي الأكبر أثرا على نمو الطفل بالتالي اصبح دعم الآسرة وتدريبها وإرشادها الهدف الأكثر أهمية </a:t>
            </a:r>
          </a:p>
        </p:txBody>
      </p:sp>
      <p:sp>
        <p:nvSpPr>
          <p:cNvPr id="3" name="عنوان 2"/>
          <p:cNvSpPr>
            <a:spLocks noGrp="1"/>
          </p:cNvSpPr>
          <p:nvPr>
            <p:ph type="title"/>
          </p:nvPr>
        </p:nvSpPr>
        <p:spPr>
          <a:xfrm>
            <a:off x="1016496" y="1600200"/>
            <a:ext cx="8092008" cy="990600"/>
          </a:xfrm>
        </p:spPr>
        <p:txBody>
          <a:bodyPr>
            <a:noAutofit/>
          </a:bodyPr>
          <a:lstStyle/>
          <a:p>
            <a:pPr algn="r"/>
            <a:r>
              <a:rPr lang="ar-SA" sz="3100" b="1" dirty="0" smtClean="0"/>
              <a:t>وقد تطورت </a:t>
            </a:r>
            <a:r>
              <a:rPr lang="ar-SA" sz="3100" b="1" dirty="0"/>
              <a:t>برامج التدخل المبكر من حيث طبيعتها </a:t>
            </a:r>
            <a:r>
              <a:rPr lang="ar-SA" sz="3100" b="1" dirty="0" smtClean="0"/>
              <a:t>وأهدافها، </a:t>
            </a:r>
            <a:r>
              <a:rPr lang="ar-SA" sz="3100" b="1" dirty="0"/>
              <a:t>عبر ثلاثة مراحل رئيسية هي : </a:t>
            </a:r>
            <a:endParaRPr lang="ar-SA" sz="3100" dirty="0"/>
          </a:p>
        </p:txBody>
      </p:sp>
    </p:spTree>
    <p:extLst>
      <p:ext uri="{BB962C8B-B14F-4D97-AF65-F5344CB8AC3E}">
        <p14:creationId xmlns:p14="http://schemas.microsoft.com/office/powerpoint/2010/main" val="11959754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p:txBody>
          <a:bodyPr/>
          <a:lstStyle/>
          <a:p>
            <a:r>
              <a:rPr lang="ar-SA" dirty="0" smtClean="0"/>
              <a:t>ختاماً</a:t>
            </a:r>
            <a:endParaRPr lang="ar-SA" dirty="0"/>
          </a:p>
        </p:txBody>
      </p:sp>
      <p:sp>
        <p:nvSpPr>
          <p:cNvPr id="4" name="مستطيل 3"/>
          <p:cNvSpPr/>
          <p:nvPr/>
        </p:nvSpPr>
        <p:spPr>
          <a:xfrm>
            <a:off x="899592" y="1580892"/>
            <a:ext cx="7560840" cy="1015663"/>
          </a:xfrm>
          <a:prstGeom prst="rect">
            <a:avLst/>
          </a:prstGeom>
        </p:spPr>
        <p:style>
          <a:lnRef idx="2">
            <a:schemeClr val="accent2"/>
          </a:lnRef>
          <a:fillRef idx="1">
            <a:schemeClr val="lt1"/>
          </a:fillRef>
          <a:effectRef idx="0">
            <a:schemeClr val="accent2"/>
          </a:effectRef>
          <a:fontRef idx="minor">
            <a:schemeClr val="dk1"/>
          </a:fontRef>
        </p:style>
        <p:txBody>
          <a:bodyPr wrap="square" anchor="ctr">
            <a:spAutoFit/>
          </a:bodyPr>
          <a:lstStyle/>
          <a:p>
            <a:r>
              <a:rPr lang="ar-SA" sz="2000" b="1" dirty="0" smtClean="0"/>
              <a:t>وأصبح </a:t>
            </a:r>
            <a:r>
              <a:rPr lang="ar-SA" sz="2000" b="1" dirty="0"/>
              <a:t>مفهوم التدخل </a:t>
            </a:r>
            <a:r>
              <a:rPr lang="ar-SA" sz="2000" b="1" dirty="0" smtClean="0"/>
              <a:t>المبكر </a:t>
            </a:r>
            <a:r>
              <a:rPr lang="ar-SA" sz="2000" b="1" dirty="0" smtClean="0"/>
              <a:t>في الآونة الأخيرة</a:t>
            </a:r>
            <a:r>
              <a:rPr lang="ar-SA" sz="2000" b="1" dirty="0" smtClean="0"/>
              <a:t> </a:t>
            </a:r>
            <a:r>
              <a:rPr lang="ar-SA" sz="2000" b="1" dirty="0"/>
              <a:t>أكثر شمولية و أسع نطاقا لأنه اصبح يستهدف بالإضافة إلى الأطفال المعوقين الأطفال الأكثر عرضة </a:t>
            </a:r>
            <a:r>
              <a:rPr lang="ar-SA" sz="2000" b="1" dirty="0" smtClean="0"/>
              <a:t>للخ</a:t>
            </a:r>
          </a:p>
          <a:p>
            <a:r>
              <a:rPr lang="ar-SA" sz="2000" b="1" dirty="0" smtClean="0"/>
              <a:t>طر </a:t>
            </a:r>
            <a:r>
              <a:rPr lang="ar-SA" sz="2000" b="1" dirty="0"/>
              <a:t>لأسباب بيولوجية أو بيئية </a:t>
            </a:r>
            <a:endParaRPr lang="ar-SA" sz="2000" dirty="0"/>
          </a:p>
        </p:txBody>
      </p:sp>
      <p:sp>
        <p:nvSpPr>
          <p:cNvPr id="5" name="مستطيل 4"/>
          <p:cNvSpPr/>
          <p:nvPr/>
        </p:nvSpPr>
        <p:spPr>
          <a:xfrm>
            <a:off x="899592" y="3212975"/>
            <a:ext cx="7560840" cy="1015663"/>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ar-SA" sz="2000" b="1" dirty="0" smtClean="0"/>
              <a:t>وقد أصبح للتدخل المبكر تعريفا اخر واكثر تداولاً، حيث يشير الى ان التدخل المبكر شمل: </a:t>
            </a:r>
            <a:br>
              <a:rPr lang="ar-SA" sz="2000" b="1" dirty="0" smtClean="0"/>
            </a:br>
            <a:r>
              <a:rPr lang="ar-SA" sz="2000" b="1" dirty="0" smtClean="0"/>
              <a:t>توفير الخدمات التربوية والخدمات المساندة للأطفال المعوقين أو المعرضين لخطر الإعاقة الذين هم دون سن السادسة من أعمارهم لهم ولأسرهم أيضا</a:t>
            </a:r>
            <a:endParaRPr lang="ar-SA" sz="2000" dirty="0"/>
          </a:p>
        </p:txBody>
      </p:sp>
    </p:spTree>
    <p:extLst>
      <p:ext uri="{BB962C8B-B14F-4D97-AF65-F5344CB8AC3E}">
        <p14:creationId xmlns:p14="http://schemas.microsoft.com/office/powerpoint/2010/main" val="40183602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611560" y="2708920"/>
            <a:ext cx="7883153" cy="4002236"/>
          </a:xfrm>
        </p:spPr>
        <p:txBody>
          <a:bodyPr>
            <a:normAutofit fontScale="62500" lnSpcReduction="20000"/>
          </a:bodyPr>
          <a:lstStyle/>
          <a:p>
            <a:r>
              <a:rPr lang="ar-SA" b="1" dirty="0"/>
              <a:t>من خلال التأمل بميدان التربية الخاصة تبين أن هناك الكثير من الإنجازات التي تحققت سواء في المناهج أو الأساليب أو طبيعة تقديم الخدمات </a:t>
            </a:r>
            <a:r>
              <a:rPr lang="ar-SA" b="1" dirty="0" smtClean="0"/>
              <a:t>، وجاء </a:t>
            </a:r>
            <a:r>
              <a:rPr lang="ar-SA" b="1" dirty="0"/>
              <a:t>الاهتمام بعملية التدخل المبكر نتيجة الأدلة القوية التي قدمتها الأبحاث في العلوم النفسية والتربوية حول ما تقوم به هذه العملية من دور حاسم ومهم في ميدان </a:t>
            </a:r>
            <a:r>
              <a:rPr lang="ar-SA" b="1" dirty="0" smtClean="0"/>
              <a:t>التربية الخاصة..</a:t>
            </a:r>
          </a:p>
          <a:p>
            <a:r>
              <a:rPr lang="ar-SA" b="1" dirty="0"/>
              <a:t> </a:t>
            </a:r>
            <a:br>
              <a:rPr lang="ar-SA" b="1" dirty="0"/>
            </a:br>
            <a:r>
              <a:rPr lang="ar-SA" b="1" dirty="0"/>
              <a:t>وقد صدر كتابان كان لهما الأثر الكبير في برامج التربية الخاصة في مرحلة الطفولة المبكرة وهما : </a:t>
            </a:r>
            <a:br>
              <a:rPr lang="ar-SA" b="1" dirty="0"/>
            </a:br>
            <a:r>
              <a:rPr lang="ar-SA" b="1" dirty="0"/>
              <a:t>1- الكتاب الأول : الذكاء والخبرة ( جوزيف هنت ) ويقول إن الذكاء الإنساني نتغير وليس ثابت </a:t>
            </a:r>
            <a:br>
              <a:rPr lang="ar-SA" b="1" dirty="0"/>
            </a:br>
            <a:r>
              <a:rPr lang="ar-SA" b="1" dirty="0"/>
              <a:t>2- الكتاب الثاني : الثبات والتغير في الخصائص الإنسانية ( بلوم ) أكد أن إمكانية التنبؤ بالذكاء المستقبلي للطفل عند بلوغه سن السادسة من عمره </a:t>
            </a:r>
            <a:endParaRPr lang="ar-SA" b="1" dirty="0" smtClean="0"/>
          </a:p>
          <a:p>
            <a:r>
              <a:rPr lang="ar-SA" b="1" dirty="0"/>
              <a:t/>
            </a:r>
            <a:br>
              <a:rPr lang="ar-SA" b="1" dirty="0"/>
            </a:br>
            <a:r>
              <a:rPr lang="ar-SA" b="1" dirty="0" smtClean="0"/>
              <a:t>وتم </a:t>
            </a:r>
            <a:r>
              <a:rPr lang="ar-SA" b="1" dirty="0"/>
              <a:t>التأكيد على أهمية السنوات الأولى من العمر بالنسبة للنمو المستقبلي عند الطفل </a:t>
            </a:r>
            <a:r>
              <a:rPr lang="ar-SA" b="1" dirty="0" smtClean="0"/>
              <a:t>وتم إدراكه </a:t>
            </a:r>
            <a:r>
              <a:rPr lang="ar-SA" b="1" dirty="0"/>
              <a:t>من فتره زمنية طويلة عن طريق علماء النفس والتربويون </a:t>
            </a:r>
            <a:r>
              <a:rPr lang="ar-SA" b="1" dirty="0" smtClean="0"/>
              <a:t>على الرغم من ان ذلك الادراك اتى متأخرا نسبياً.</a:t>
            </a:r>
            <a:r>
              <a:rPr lang="ar-SA" b="1" dirty="0"/>
              <a:t/>
            </a:r>
            <a:br>
              <a:rPr lang="ar-SA" b="1" dirty="0"/>
            </a:br>
            <a:r>
              <a:rPr lang="ar-SA" b="1" dirty="0"/>
              <a:t>وبعد ذلك أصبحت قضية التدخل المبكر تثبت نفسها في ميادين العلاج فمن خلال التدخل المبكر يتم التخفيف من الكثير من تأثيرات اللاحقة.</a:t>
            </a:r>
            <a:endParaRPr lang="ar-SA" dirty="0"/>
          </a:p>
        </p:txBody>
      </p:sp>
      <p:sp>
        <p:nvSpPr>
          <p:cNvPr id="2" name="عنوان 1"/>
          <p:cNvSpPr>
            <a:spLocks noGrp="1"/>
          </p:cNvSpPr>
          <p:nvPr>
            <p:ph type="title"/>
          </p:nvPr>
        </p:nvSpPr>
        <p:spPr>
          <a:xfrm>
            <a:off x="755576" y="5517232"/>
            <a:ext cx="7772400" cy="678284"/>
          </a:xfrm>
        </p:spPr>
        <p:txBody>
          <a:bodyPr>
            <a:normAutofit fontScale="90000"/>
          </a:bodyPr>
          <a:lstStyle/>
          <a:p>
            <a:r>
              <a:rPr lang="ar-SA" dirty="0" smtClean="0"/>
              <a:t>مقدمة..</a:t>
            </a:r>
            <a:endParaRPr lang="ar-SA" dirty="0"/>
          </a:p>
        </p:txBody>
      </p:sp>
      <p:sp>
        <p:nvSpPr>
          <p:cNvPr id="4" name="مربع نص 3"/>
          <p:cNvSpPr txBox="1"/>
          <p:nvPr/>
        </p:nvSpPr>
        <p:spPr>
          <a:xfrm>
            <a:off x="5437150" y="1865908"/>
            <a:ext cx="2088232" cy="523220"/>
          </a:xfrm>
          <a:prstGeom prst="rect">
            <a:avLst/>
          </a:prstGeom>
          <a:noFill/>
        </p:spPr>
        <p:txBody>
          <a:bodyPr wrap="square" rtlCol="1">
            <a:spAutoFit/>
          </a:bodyPr>
          <a:lstStyle/>
          <a:p>
            <a:r>
              <a:rPr lang="ar-SA" sz="2800" b="1" dirty="0" smtClean="0">
                <a:effectLst>
                  <a:outerShdw blurRad="38100" dist="38100" dir="2700000" algn="tl">
                    <a:srgbClr val="000000">
                      <a:alpha val="43137"/>
                    </a:srgbClr>
                  </a:outerShdw>
                </a:effectLst>
              </a:rPr>
              <a:t>مقدمة:</a:t>
            </a:r>
            <a:endParaRPr lang="ar-SA" sz="2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243925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normAutofit fontScale="85000" lnSpcReduction="20000"/>
          </a:bodyPr>
          <a:lstStyle/>
          <a:p>
            <a:r>
              <a:rPr lang="ar-SA" sz="3200" b="1" dirty="0"/>
              <a:t>الكشف الشامل أو الكشف واسع النطاق من خلال ما يلي : </a:t>
            </a:r>
            <a:br>
              <a:rPr lang="ar-SA" sz="3200" b="1" dirty="0"/>
            </a:br>
            <a:r>
              <a:rPr lang="ar-SA" sz="3200" b="1" dirty="0"/>
              <a:t>1- الكشف العام لتحديد نوع الكشف وطريقته التي سيتم إجراؤها </a:t>
            </a:r>
            <a:br>
              <a:rPr lang="ar-SA" sz="3200" b="1" dirty="0"/>
            </a:br>
            <a:r>
              <a:rPr lang="ar-SA" sz="3200" b="1" dirty="0"/>
              <a:t>2- إحالة الطفل الذي تبين بالكشف انه يعاني من ضعف حسي أو تعلمي </a:t>
            </a:r>
          </a:p>
          <a:p>
            <a:r>
              <a:rPr lang="ar-SA" sz="3200" b="1" dirty="0"/>
              <a:t/>
            </a:r>
            <a:br>
              <a:rPr lang="ar-SA" sz="3200" b="1" dirty="0"/>
            </a:br>
            <a:r>
              <a:rPr lang="ar-SA" sz="3200" b="1" dirty="0"/>
              <a:t>والتدخل المبكر له دور وقائي حيوي يتمثل أساسا بمساعدة الطفل على : </a:t>
            </a:r>
            <a:br>
              <a:rPr lang="ar-SA" sz="3200" b="1" dirty="0"/>
            </a:br>
            <a:r>
              <a:rPr lang="ar-SA" sz="3200" b="1" dirty="0"/>
              <a:t>1- اكتساب أنماط سلوكية مقبولة في المجتمع والمدرسة وغيرها </a:t>
            </a:r>
            <a:br>
              <a:rPr lang="ar-SA" sz="3200" b="1" dirty="0"/>
            </a:br>
            <a:r>
              <a:rPr lang="ar-SA" sz="3200" b="1" dirty="0"/>
              <a:t>2- اكتساب مهارات متنوعة للتعايش مع صعوبات الحياة اليومية </a:t>
            </a:r>
            <a:br>
              <a:rPr lang="ar-SA" sz="3200" b="1" dirty="0"/>
            </a:br>
            <a:r>
              <a:rPr lang="ar-SA" sz="3200" b="1" dirty="0"/>
              <a:t>3- تطوير مفهوم إيجابي عن ذاته </a:t>
            </a:r>
            <a:br>
              <a:rPr lang="ar-SA" sz="3200" b="1" dirty="0"/>
            </a:br>
            <a:r>
              <a:rPr lang="ar-SA" sz="3200" b="1" dirty="0"/>
              <a:t>4- فهم مشاعره ومشاعر الآخرين </a:t>
            </a:r>
            <a:br>
              <a:rPr lang="ar-SA" sz="3200" b="1" dirty="0"/>
            </a:br>
            <a:r>
              <a:rPr lang="ar-SA" sz="3200" b="1" dirty="0"/>
              <a:t>5- تطوير اتجاهات إيجابية نحو التعلم</a:t>
            </a:r>
            <a:endParaRPr lang="ar-SA" sz="3200" dirty="0"/>
          </a:p>
          <a:p>
            <a:endParaRPr lang="ar-SA" dirty="0"/>
          </a:p>
        </p:txBody>
      </p:sp>
      <p:sp>
        <p:nvSpPr>
          <p:cNvPr id="4" name="عنوان 3"/>
          <p:cNvSpPr>
            <a:spLocks noGrp="1"/>
          </p:cNvSpPr>
          <p:nvPr>
            <p:ph type="title"/>
          </p:nvPr>
        </p:nvSpPr>
        <p:spPr>
          <a:prstGeom prst="rect">
            <a:avLst/>
          </a:prstGeom>
        </p:spPr>
        <p:txBody>
          <a:bodyPr wrap="square">
            <a:spAutoFit/>
          </a:bodyPr>
          <a:lstStyle/>
          <a:p>
            <a:pPr algn="ctr"/>
            <a:r>
              <a:rPr lang="ar-SA"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يتم التدخل المبكر من خلال عدة إجراءات منها :</a:t>
            </a:r>
            <a:br>
              <a:rPr lang="ar-SA"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endParaRPr lang="ar-SA"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2261415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a:xfrm>
            <a:off x="2555776" y="1340768"/>
            <a:ext cx="4896544" cy="2376264"/>
          </a:xfrm>
          <a:solidFill>
            <a:srgbClr val="FF9966">
              <a:alpha val="29804"/>
            </a:srgbClr>
          </a:solidFill>
        </p:spPr>
        <p:txBody>
          <a:bodyPr>
            <a:noAutofit/>
          </a:bodyPr>
          <a:lstStyle/>
          <a:p>
            <a:pPr algn="ctr"/>
            <a:r>
              <a:rPr lang="ar-SA" sz="3600" dirty="0" smtClean="0">
                <a:ln w="6350" cmpd="sng">
                  <a:solidFill>
                    <a:srgbClr val="0070C0"/>
                  </a:solidFill>
                  <a:prstDash val="solid"/>
                </a:ln>
                <a:effectLst>
                  <a:outerShdw blurRad="63500" dir="3600000" algn="tl" rotWithShape="0">
                    <a:srgbClr val="000000">
                      <a:alpha val="70000"/>
                    </a:srgbClr>
                  </a:outerShdw>
                </a:effectLst>
              </a:rPr>
              <a:t>وقد حرصت التشريعات على: </a:t>
            </a:r>
            <a:br>
              <a:rPr lang="ar-SA" sz="3600" dirty="0" smtClean="0">
                <a:ln w="6350" cmpd="sng">
                  <a:solidFill>
                    <a:srgbClr val="0070C0"/>
                  </a:solidFill>
                  <a:prstDash val="solid"/>
                </a:ln>
                <a:effectLst>
                  <a:outerShdw blurRad="63500" dir="3600000" algn="tl" rotWithShape="0">
                    <a:srgbClr val="000000">
                      <a:alpha val="70000"/>
                    </a:srgbClr>
                  </a:outerShdw>
                </a:effectLst>
              </a:rPr>
            </a:br>
            <a:r>
              <a:rPr lang="ar-SA" sz="3600" dirty="0" smtClean="0">
                <a:ln w="6350" cmpd="sng">
                  <a:solidFill>
                    <a:srgbClr val="0070C0"/>
                  </a:solidFill>
                  <a:prstDash val="solid"/>
                </a:ln>
                <a:effectLst>
                  <a:outerShdw blurRad="63500" dir="3600000" algn="tl" rotWithShape="0">
                    <a:srgbClr val="000000">
                      <a:alpha val="70000"/>
                    </a:srgbClr>
                  </a:outerShdw>
                </a:effectLst>
              </a:rPr>
              <a:t> ربط الكشف المبكر بشكل وثيق بالوقاية من الاعاقة من جهة والتدخل المبكر من جهة اخرى..</a:t>
            </a:r>
            <a:endParaRPr lang="ar-SA" sz="3600" dirty="0">
              <a:ln w="6350" cmpd="sng">
                <a:solidFill>
                  <a:srgbClr val="0070C0"/>
                </a:solidFill>
                <a:prstDash val="solid"/>
              </a:ln>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18073097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r>
              <a:rPr lang="ar-SA" sz="2400" b="1" dirty="0"/>
              <a:t>*- </a:t>
            </a:r>
            <a:r>
              <a:rPr lang="ar-SA" sz="2400" b="1" dirty="0" smtClean="0"/>
              <a:t>الاستراتيجيات </a:t>
            </a:r>
            <a:r>
              <a:rPr lang="ar-SA" sz="2400" b="1" dirty="0"/>
              <a:t>المقترحة لتحسين أوضاع الأطفال الصغار في السن </a:t>
            </a:r>
            <a:r>
              <a:rPr lang="ar-SA" sz="2400" b="1" dirty="0" smtClean="0"/>
              <a:t>:</a:t>
            </a:r>
            <a:endParaRPr lang="ar-SA" sz="2400" dirty="0"/>
          </a:p>
        </p:txBody>
      </p:sp>
      <p:sp>
        <p:nvSpPr>
          <p:cNvPr id="3" name="عنصر نائب للنص 2"/>
          <p:cNvSpPr>
            <a:spLocks noGrp="1"/>
          </p:cNvSpPr>
          <p:nvPr>
            <p:ph type="body" idx="2"/>
          </p:nvPr>
        </p:nvSpPr>
        <p:spPr>
          <a:xfrm>
            <a:off x="467544" y="1752600"/>
            <a:ext cx="1742256" cy="4343400"/>
          </a:xfrm>
        </p:spPr>
        <p:txBody>
          <a:bodyPr>
            <a:normAutofit/>
          </a:bodyPr>
          <a:lstStyle/>
          <a:p>
            <a:pPr algn="ctr"/>
            <a:r>
              <a:rPr lang="ar-SA" b="1" dirty="0"/>
              <a:t>وبناء على تقديرات ( اليونسف ) </a:t>
            </a:r>
            <a:r>
              <a:rPr lang="ar-SA" b="1" dirty="0" smtClean="0"/>
              <a:t>:</a:t>
            </a:r>
          </a:p>
          <a:p>
            <a:pPr algn="ctr"/>
            <a:r>
              <a:rPr lang="ar-SA" b="1" dirty="0" smtClean="0"/>
              <a:t>من </a:t>
            </a:r>
            <a:r>
              <a:rPr lang="ar-SA" b="1" dirty="0"/>
              <a:t>المفروض أن يولد ما يزيد عن </a:t>
            </a:r>
            <a:r>
              <a:rPr lang="ar-SA" b="1" dirty="0" smtClean="0"/>
              <a:t>بليون </a:t>
            </a:r>
            <a:r>
              <a:rPr lang="ar-SA" b="1" dirty="0"/>
              <a:t>ونصف طفل في عقد التسعينات وغالبيتها في الدول النامية من المعاقين وهذا يعني أن العديد من الأطفال سيعيشون في ظروف تهدد فرص نموهم </a:t>
            </a:r>
            <a:r>
              <a:rPr lang="ar-SA" b="1" dirty="0" smtClean="0"/>
              <a:t>وتطورهم.</a:t>
            </a:r>
            <a:r>
              <a:rPr lang="ar-SA" b="1" dirty="0"/>
              <a:t> </a:t>
            </a:r>
            <a:br>
              <a:rPr lang="ar-SA" b="1" dirty="0"/>
            </a:br>
            <a:endParaRPr lang="ar-SA" dirty="0"/>
          </a:p>
        </p:txBody>
      </p:sp>
      <p:sp>
        <p:nvSpPr>
          <p:cNvPr id="4" name="عنصر نائب للمحتوى 3"/>
          <p:cNvSpPr>
            <a:spLocks noGrp="1"/>
          </p:cNvSpPr>
          <p:nvPr>
            <p:ph sz="quarter" idx="1"/>
          </p:nvPr>
        </p:nvSpPr>
        <p:spPr/>
        <p:txBody>
          <a:bodyPr>
            <a:normAutofit fontScale="77500" lnSpcReduction="20000"/>
          </a:bodyPr>
          <a:lstStyle/>
          <a:p>
            <a:r>
              <a:rPr lang="ar-SA" b="1" dirty="0" smtClean="0"/>
              <a:t>يجب </a:t>
            </a:r>
            <a:r>
              <a:rPr lang="ar-SA" b="1" dirty="0"/>
              <a:t>الوصول إلى الأطفال والأسر الأقل حظا والأكثر عرضة للخطر </a:t>
            </a:r>
            <a:endParaRPr lang="ar-SA" b="1" dirty="0"/>
          </a:p>
          <a:p>
            <a:r>
              <a:rPr lang="ar-SA" b="1" dirty="0" smtClean="0"/>
              <a:t>يجب </a:t>
            </a:r>
            <a:r>
              <a:rPr lang="ar-SA" b="1" dirty="0"/>
              <a:t>أن تشارك الأسر والمجتمع لتوفير البرامج النوعية وإفادة الأسر والأطفال </a:t>
            </a:r>
            <a:endParaRPr lang="ar-SA" b="1" dirty="0" smtClean="0"/>
          </a:p>
          <a:p>
            <a:r>
              <a:rPr lang="ar-SA" b="1" dirty="0" smtClean="0"/>
              <a:t> </a:t>
            </a:r>
            <a:r>
              <a:rPr lang="ar-SA" b="1" dirty="0"/>
              <a:t>يجب زيادة مستوى اهتمام المجتمع بنمو الأطفال وتعلمهم في السنتين الأوليتين من العمر </a:t>
            </a:r>
            <a:endParaRPr lang="ar-SA" b="1" dirty="0" smtClean="0"/>
          </a:p>
          <a:p>
            <a:r>
              <a:rPr lang="ar-SA" b="1" dirty="0" smtClean="0"/>
              <a:t> </a:t>
            </a:r>
            <a:r>
              <a:rPr lang="ar-SA" b="1" dirty="0"/>
              <a:t>يجب توسيع قاعدة الخدمات التي تقدمها مركز رعاية الطفولة لتشمل أيضا التغذية والرعاية </a:t>
            </a:r>
            <a:endParaRPr lang="ar-SA" b="1" dirty="0"/>
          </a:p>
          <a:p>
            <a:r>
              <a:rPr lang="ar-SA" b="1" dirty="0" smtClean="0"/>
              <a:t>يجب </a:t>
            </a:r>
            <a:r>
              <a:rPr lang="ar-SA" b="1" dirty="0"/>
              <a:t>دعم عملية انتقال الطفل من الأسرة إلى المركز </a:t>
            </a:r>
            <a:endParaRPr lang="ar-SA" b="1" dirty="0"/>
          </a:p>
          <a:p>
            <a:r>
              <a:rPr lang="ar-SA" b="1" dirty="0" smtClean="0"/>
              <a:t>يجب </a:t>
            </a:r>
            <a:r>
              <a:rPr lang="ar-SA" b="1" dirty="0"/>
              <a:t>التركز على نوعية الخدمات المقدمة </a:t>
            </a:r>
            <a:endParaRPr lang="ar-SA" b="1" dirty="0" smtClean="0"/>
          </a:p>
          <a:p>
            <a:r>
              <a:rPr lang="ar-SA" b="1" dirty="0" smtClean="0"/>
              <a:t>يجب </a:t>
            </a:r>
            <a:r>
              <a:rPr lang="ar-SA" b="1" dirty="0"/>
              <a:t>توسيع نطاق الخدمات التي تقدمها البرامج النموذجية الريادية </a:t>
            </a:r>
            <a:endParaRPr lang="ar-SA" b="1" dirty="0"/>
          </a:p>
          <a:p>
            <a:r>
              <a:rPr lang="ar-SA" b="1" dirty="0" smtClean="0"/>
              <a:t>يجب </a:t>
            </a:r>
            <a:r>
              <a:rPr lang="ar-SA" b="1" dirty="0"/>
              <a:t>أن تكون برامج الطفولة المبكرة ذات تكلفة متوسطة </a:t>
            </a:r>
            <a:endParaRPr lang="ar-SA" dirty="0"/>
          </a:p>
        </p:txBody>
      </p:sp>
    </p:spTree>
    <p:extLst>
      <p:ext uri="{BB962C8B-B14F-4D97-AF65-F5344CB8AC3E}">
        <p14:creationId xmlns:p14="http://schemas.microsoft.com/office/powerpoint/2010/main" val="25832910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sz="half" idx="2"/>
          </p:nvPr>
        </p:nvSpPr>
        <p:spPr>
          <a:xfrm>
            <a:off x="1619672" y="5517232"/>
            <a:ext cx="7344816" cy="1296144"/>
          </a:xfrm>
          <a:solidFill>
            <a:srgbClr val="FF9966">
              <a:alpha val="50196"/>
            </a:srgbClr>
          </a:solidFill>
        </p:spPr>
        <p:txBody>
          <a:bodyPr>
            <a:noAutofit/>
          </a:bodyPr>
          <a:lstStyle/>
          <a:p>
            <a:r>
              <a:rPr lang="ar-SA" sz="1350" b="1" dirty="0"/>
              <a:t>وقد بينت نتائج البحوث العلمية في مجالات مختلفة إن هذا الدعم يعود بفوائد جمة على الأطفال وآبائهم على المدى القصير والطويل معا في عدة نواحي </a:t>
            </a:r>
            <a:r>
              <a:rPr lang="ar-SA" sz="1350" b="1" dirty="0" smtClean="0"/>
              <a:t>من </a:t>
            </a:r>
            <a:r>
              <a:rPr lang="ar-SA" sz="1350" b="1" dirty="0"/>
              <a:t>حيث القدرة على العطاء والمساهمة في بناء المجتمع وان البرامج الموجهة نحو التدخل المبكر فرص ذهبية غير عادية وهي من أهم أدوار الوقاية من المشاكل التعليمية والتخفيف منها وتعود بفوائد كثيرة على الفرد والمجتمع وبالنسبة للأفراد توجد مجالات عديدة يستطيع التدخل المبكر ترك اثر كبير فيها ومنها :</a:t>
            </a:r>
            <a:br>
              <a:rPr lang="ar-SA" sz="1350" b="1" dirty="0"/>
            </a:br>
            <a:r>
              <a:rPr lang="ar-SA" sz="1350" b="1" dirty="0"/>
              <a:t>1- النمو الدماغي : يتم في أول سنتين من العمر تطور البنى الدماغية الحيوية التي تؤثر على قدرة الأطفال على التعلم </a:t>
            </a:r>
            <a:br>
              <a:rPr lang="ar-SA" sz="1350" b="1" dirty="0"/>
            </a:br>
            <a:r>
              <a:rPr lang="ar-SA" sz="1350" b="1" dirty="0"/>
              <a:t>2- التغذية والرعاية والصحة والقدرة التعليمية</a:t>
            </a:r>
            <a:endParaRPr lang="ar-SA" sz="1350" dirty="0"/>
          </a:p>
        </p:txBody>
      </p:sp>
      <p:sp>
        <p:nvSpPr>
          <p:cNvPr id="3" name="عنوان 2"/>
          <p:cNvSpPr>
            <a:spLocks noGrp="1"/>
          </p:cNvSpPr>
          <p:nvPr>
            <p:ph type="title"/>
          </p:nvPr>
        </p:nvSpPr>
        <p:spPr/>
        <p:txBody>
          <a:bodyPr/>
          <a:lstStyle/>
          <a:p>
            <a:r>
              <a:rPr lang="ar-SA" b="1" dirty="0"/>
              <a:t>الاهتمام بالأطفال : </a:t>
            </a:r>
            <a:endParaRPr lang="ar-SA" dirty="0"/>
          </a:p>
        </p:txBody>
      </p:sp>
      <p:sp>
        <p:nvSpPr>
          <p:cNvPr id="5" name="مستطيل 4"/>
          <p:cNvSpPr/>
          <p:nvPr/>
        </p:nvSpPr>
        <p:spPr>
          <a:xfrm>
            <a:off x="1763688" y="764704"/>
            <a:ext cx="7056784" cy="3139321"/>
          </a:xfrm>
          <a:prstGeom prst="rect">
            <a:avLst/>
          </a:prstGeom>
          <a:solidFill>
            <a:schemeClr val="accent1">
              <a:lumMod val="60000"/>
              <a:lumOff val="40000"/>
            </a:schemeClr>
          </a:solidFill>
        </p:spPr>
        <p:txBody>
          <a:bodyPr wrap="square">
            <a:spAutoFit/>
          </a:bodyPr>
          <a:lstStyle/>
          <a:p>
            <a:r>
              <a:rPr lang="ar-SA" b="1" dirty="0"/>
              <a:t/>
            </a:r>
            <a:br>
              <a:rPr lang="ar-SA" b="1" dirty="0"/>
            </a:br>
            <a:r>
              <a:rPr lang="ar-SA" b="1" dirty="0"/>
              <a:t>إن العديد من الظروف البيئية التي يعيش فيها الملايين من الأطفال في العالم غير ملائمة والأسباب هي : </a:t>
            </a:r>
            <a:br>
              <a:rPr lang="ar-SA" b="1" dirty="0"/>
            </a:br>
            <a:r>
              <a:rPr lang="ar-SA" b="1" dirty="0"/>
              <a:t>1- الاكتظاظ السكاني </a:t>
            </a:r>
            <a:br>
              <a:rPr lang="ar-SA" b="1" dirty="0"/>
            </a:br>
            <a:r>
              <a:rPr lang="ar-SA" b="1" dirty="0"/>
              <a:t>2- نقص في المياه الصالحة للشرب </a:t>
            </a:r>
            <a:br>
              <a:rPr lang="ar-SA" b="1" dirty="0"/>
            </a:br>
            <a:r>
              <a:rPr lang="ar-SA" b="1" dirty="0"/>
              <a:t>3- قصور في رعاية الأطفال </a:t>
            </a:r>
            <a:br>
              <a:rPr lang="ar-SA" b="1" dirty="0"/>
            </a:br>
            <a:r>
              <a:rPr lang="ar-SA" b="1" dirty="0"/>
              <a:t>4- نقص في الغذاء </a:t>
            </a:r>
            <a:endParaRPr lang="ar-SA" b="1" dirty="0" smtClean="0"/>
          </a:p>
          <a:p>
            <a:r>
              <a:rPr lang="ar-SA" b="1" dirty="0"/>
              <a:t/>
            </a:r>
            <a:br>
              <a:rPr lang="ar-SA" b="1" dirty="0"/>
            </a:br>
            <a:r>
              <a:rPr lang="ar-SA" b="1" dirty="0" smtClean="0"/>
              <a:t>وبالتالي فإم هذه </a:t>
            </a:r>
            <a:r>
              <a:rPr lang="ar-SA" b="1" dirty="0"/>
              <a:t>الأسباب مسؤولة عما يزيد عن 50% من وفيات الأطفال الرضع في الدول النامية </a:t>
            </a:r>
            <a:r>
              <a:rPr lang="ar-SA" b="1" dirty="0" smtClean="0"/>
              <a:t>.</a:t>
            </a:r>
            <a:r>
              <a:rPr lang="ar-SA" b="1" dirty="0"/>
              <a:t> </a:t>
            </a:r>
            <a:endParaRPr lang="ar-SA" b="1" dirty="0" smtClean="0"/>
          </a:p>
          <a:p>
            <a:endParaRPr lang="ar-SA" dirty="0"/>
          </a:p>
        </p:txBody>
      </p:sp>
    </p:spTree>
    <p:extLst>
      <p:ext uri="{BB962C8B-B14F-4D97-AF65-F5344CB8AC3E}">
        <p14:creationId xmlns:p14="http://schemas.microsoft.com/office/powerpoint/2010/main" val="34529158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a:xfrm>
            <a:off x="1979712" y="3140968"/>
            <a:ext cx="4784576" cy="1673225"/>
          </a:xfrm>
        </p:spPr>
        <p:txBody>
          <a:bodyPr>
            <a:noAutofit/>
          </a:bodyPr>
          <a:lstStyle/>
          <a:p>
            <a:pPr marL="285750" indent="-285750">
              <a:buFont typeface="Wingdings" panose="05000000000000000000" pitchFamily="2" charset="2"/>
              <a:buChar char="q"/>
            </a:pPr>
            <a:r>
              <a:rPr lang="ar-SA" sz="2000" b="1" dirty="0" smtClean="0"/>
              <a:t>زيادة </a:t>
            </a:r>
            <a:r>
              <a:rPr lang="ar-SA" sz="2000" b="1" dirty="0"/>
              <a:t>مستوى الإنتاجية الاقتصادية </a:t>
            </a:r>
            <a:endParaRPr lang="ar-SA" sz="2000" b="1" dirty="0" smtClean="0"/>
          </a:p>
          <a:p>
            <a:pPr marL="285750" indent="-285750">
              <a:buFont typeface="Wingdings" panose="05000000000000000000" pitchFamily="2" charset="2"/>
              <a:buChar char="q"/>
            </a:pPr>
            <a:r>
              <a:rPr lang="ar-SA" sz="2000" b="1" dirty="0" smtClean="0"/>
              <a:t> </a:t>
            </a:r>
            <a:r>
              <a:rPr lang="ar-SA" sz="2000" b="1" dirty="0"/>
              <a:t>خفض التكلفة </a:t>
            </a:r>
            <a:endParaRPr lang="ar-SA" sz="2000" b="1" dirty="0" smtClean="0"/>
          </a:p>
          <a:p>
            <a:pPr marL="285750" indent="-285750">
              <a:buFont typeface="Wingdings" panose="05000000000000000000" pitchFamily="2" charset="2"/>
              <a:buChar char="q"/>
            </a:pPr>
            <a:r>
              <a:rPr lang="ar-SA" sz="2000" b="1" dirty="0" smtClean="0"/>
              <a:t> </a:t>
            </a:r>
            <a:r>
              <a:rPr lang="ar-SA" sz="2000" b="1" dirty="0"/>
              <a:t>الحد من عدم تساوي الفرص الاجتماعية والاقتصادية </a:t>
            </a:r>
            <a:endParaRPr lang="ar-SA" sz="2000" b="1" dirty="0" smtClean="0"/>
          </a:p>
          <a:p>
            <a:pPr marL="285750" indent="-285750">
              <a:buFont typeface="Wingdings" panose="05000000000000000000" pitchFamily="2" charset="2"/>
              <a:buChar char="q"/>
            </a:pPr>
            <a:r>
              <a:rPr lang="ar-SA" sz="2000" b="1" dirty="0" smtClean="0"/>
              <a:t> </a:t>
            </a:r>
            <a:r>
              <a:rPr lang="ar-SA" sz="2000" b="1" dirty="0"/>
              <a:t>إفادة البنات </a:t>
            </a:r>
            <a:endParaRPr lang="ar-SA" sz="2000" b="1" dirty="0" smtClean="0"/>
          </a:p>
          <a:p>
            <a:pPr marL="285750" indent="-285750">
              <a:buFont typeface="Wingdings" panose="05000000000000000000" pitchFamily="2" charset="2"/>
              <a:buChar char="q"/>
            </a:pPr>
            <a:r>
              <a:rPr lang="ar-SA" sz="2000" b="1" dirty="0" smtClean="0"/>
              <a:t> </a:t>
            </a:r>
            <a:r>
              <a:rPr lang="ar-SA" sz="2000" b="1" dirty="0"/>
              <a:t>ترسيخ القيم </a:t>
            </a:r>
            <a:endParaRPr lang="ar-SA" sz="2000" b="1" dirty="0" smtClean="0"/>
          </a:p>
          <a:p>
            <a:pPr marL="285750" indent="-285750">
              <a:buFont typeface="Wingdings" panose="05000000000000000000" pitchFamily="2" charset="2"/>
              <a:buChar char="q"/>
            </a:pPr>
            <a:r>
              <a:rPr lang="ar-SA" sz="2000" b="1" dirty="0" smtClean="0"/>
              <a:t> </a:t>
            </a:r>
            <a:r>
              <a:rPr lang="ar-SA" sz="2000" b="1" dirty="0"/>
              <a:t>الحراك الاجتماعي </a:t>
            </a:r>
            <a:endParaRPr lang="ar-SA" sz="2000" b="1" dirty="0" smtClean="0"/>
          </a:p>
          <a:p>
            <a:pPr marL="285750" indent="-285750">
              <a:buFont typeface="Wingdings" panose="05000000000000000000" pitchFamily="2" charset="2"/>
              <a:buChar char="q"/>
            </a:pPr>
            <a:r>
              <a:rPr lang="ar-SA" sz="2000" b="1" dirty="0" smtClean="0"/>
              <a:t> </a:t>
            </a:r>
            <a:r>
              <a:rPr lang="ar-SA" sz="2000" b="1" dirty="0"/>
              <a:t>إفادة المجتمع والأسرة </a:t>
            </a:r>
            <a:endParaRPr lang="ar-SA" sz="2000" dirty="0"/>
          </a:p>
        </p:txBody>
      </p:sp>
      <p:sp>
        <p:nvSpPr>
          <p:cNvPr id="3" name="عنوان 2"/>
          <p:cNvSpPr>
            <a:spLocks noGrp="1"/>
          </p:cNvSpPr>
          <p:nvPr>
            <p:ph type="title"/>
          </p:nvPr>
        </p:nvSpPr>
        <p:spPr/>
        <p:txBody>
          <a:bodyPr>
            <a:normAutofit/>
          </a:bodyPr>
          <a:lstStyle/>
          <a:p>
            <a:r>
              <a:rPr lang="ar-SA" b="1" dirty="0" smtClean="0"/>
              <a:t>فوائد </a:t>
            </a:r>
            <a:r>
              <a:rPr lang="ar-SA" b="1" dirty="0"/>
              <a:t>التدخل المبكر : </a:t>
            </a:r>
            <a:endParaRPr lang="ar-SA" dirty="0"/>
          </a:p>
        </p:txBody>
      </p:sp>
      <p:sp>
        <p:nvSpPr>
          <p:cNvPr id="4" name="مربع نص 3"/>
          <p:cNvSpPr txBox="1"/>
          <p:nvPr/>
        </p:nvSpPr>
        <p:spPr>
          <a:xfrm>
            <a:off x="160553" y="2167619"/>
            <a:ext cx="864096" cy="369332"/>
          </a:xfrm>
          <a:prstGeom prst="rect">
            <a:avLst/>
          </a:prstGeom>
          <a:noFill/>
        </p:spPr>
        <p:txBody>
          <a:bodyPr wrap="square" rtlCol="1">
            <a:spAutoFit/>
          </a:bodyPr>
          <a:lstStyle/>
          <a:p>
            <a:r>
              <a:rPr lang="ar-SA" dirty="0" smtClean="0"/>
              <a:t>ص21</a:t>
            </a:r>
            <a:endParaRPr lang="ar-SA" dirty="0"/>
          </a:p>
        </p:txBody>
      </p:sp>
    </p:spTree>
    <p:extLst>
      <p:ext uri="{BB962C8B-B14F-4D97-AF65-F5344CB8AC3E}">
        <p14:creationId xmlns:p14="http://schemas.microsoft.com/office/powerpoint/2010/main" val="8098392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843808" y="273050"/>
            <a:ext cx="5842992" cy="869950"/>
          </a:xfrm>
        </p:spPr>
        <p:txBody>
          <a:bodyPr/>
          <a:lstStyle/>
          <a:p>
            <a:r>
              <a:rPr lang="ar-SA" dirty="0" smtClean="0"/>
              <a:t>تعريف التدخل المبكر</a:t>
            </a:r>
            <a:endParaRPr lang="ar-SA" dirty="0"/>
          </a:p>
        </p:txBody>
      </p:sp>
      <p:sp>
        <p:nvSpPr>
          <p:cNvPr id="3" name="عنصر نائب للنص 2"/>
          <p:cNvSpPr>
            <a:spLocks noGrp="1"/>
          </p:cNvSpPr>
          <p:nvPr>
            <p:ph type="body" idx="2"/>
          </p:nvPr>
        </p:nvSpPr>
        <p:spPr>
          <a:xfrm>
            <a:off x="755576" y="2492896"/>
            <a:ext cx="2160240" cy="3548608"/>
          </a:xfrm>
        </p:spPr>
        <p:txBody>
          <a:bodyPr>
            <a:normAutofit fontScale="92500" lnSpcReduction="10000"/>
          </a:bodyPr>
          <a:lstStyle/>
          <a:p>
            <a:r>
              <a:rPr lang="ar-SA" b="1" dirty="0" smtClean="0"/>
              <a:t>وبالرغم من ان </a:t>
            </a:r>
            <a:r>
              <a:rPr lang="ar-SA" b="1" dirty="0"/>
              <a:t>الأطفال الصغار في السن الذين لديهم إعاقة أو تأخر يشكلون فئات غير متجانسة إلا انه هناك شبه كبير في الخدمات التي يحتاجون إليها وتختلف مناهج وأساليب التدخل المبكر وتتنوع بين طفل عمره شهرين وأخر عمره سنتين أو ثلاث وكذلك يستفيد من برامج وخدمات التدخل المبكر الأطفال الذين لديهم كافة أنواع الإعاقات </a:t>
            </a:r>
            <a:endParaRPr lang="ar-SA" dirty="0"/>
          </a:p>
        </p:txBody>
      </p:sp>
      <p:sp>
        <p:nvSpPr>
          <p:cNvPr id="4" name="عنصر نائب للمحتوى 3"/>
          <p:cNvSpPr>
            <a:spLocks noGrp="1"/>
          </p:cNvSpPr>
          <p:nvPr>
            <p:ph sz="quarter" idx="1"/>
          </p:nvPr>
        </p:nvSpPr>
        <p:spPr>
          <a:xfrm>
            <a:off x="3491880" y="2636912"/>
            <a:ext cx="5199112" cy="2468488"/>
          </a:xfrm>
        </p:spPr>
        <p:txBody>
          <a:bodyPr>
            <a:normAutofit/>
          </a:bodyPr>
          <a:lstStyle/>
          <a:p>
            <a:r>
              <a:rPr lang="ar-SA" b="1" dirty="0" smtClean="0"/>
              <a:t>يتضمن في مفهومه تقديم خدمات </a:t>
            </a:r>
            <a:r>
              <a:rPr lang="ar-SA" b="1" dirty="0"/>
              <a:t>متنوعة طبية واجتماعية وتربوية ونفسية تقدم للأطفال دون سن السادسة الذين يعانون من إعاقة أو تأخر نمائي أو الذين لديهم قابلية للتأخر أو الإعاقة </a:t>
            </a:r>
            <a:r>
              <a:rPr lang="ar-SA" b="1" dirty="0" smtClean="0"/>
              <a:t>.</a:t>
            </a:r>
            <a:endParaRPr lang="ar-SA" dirty="0"/>
          </a:p>
        </p:txBody>
      </p:sp>
    </p:spTree>
    <p:extLst>
      <p:ext uri="{BB962C8B-B14F-4D97-AF65-F5344CB8AC3E}">
        <p14:creationId xmlns:p14="http://schemas.microsoft.com/office/powerpoint/2010/main" val="4457644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a:t>برامج للتدخل المبكر</a:t>
            </a:r>
            <a:endParaRPr lang="ar-SA" dirty="0"/>
          </a:p>
        </p:txBody>
      </p:sp>
      <p:sp>
        <p:nvSpPr>
          <p:cNvPr id="3" name="عنصر نائب للمحتوى 2"/>
          <p:cNvSpPr>
            <a:spLocks noGrp="1"/>
          </p:cNvSpPr>
          <p:nvPr>
            <p:ph sz="quarter" idx="1"/>
          </p:nvPr>
        </p:nvSpPr>
        <p:spPr/>
        <p:style>
          <a:lnRef idx="2">
            <a:schemeClr val="accent2"/>
          </a:lnRef>
          <a:fillRef idx="1">
            <a:schemeClr val="lt1"/>
          </a:fillRef>
          <a:effectRef idx="0">
            <a:schemeClr val="accent2"/>
          </a:effectRef>
          <a:fontRef idx="minor">
            <a:schemeClr val="dk1"/>
          </a:fontRef>
        </p:style>
        <p:txBody>
          <a:bodyPr anchor="ctr"/>
          <a:lstStyle/>
          <a:p>
            <a:r>
              <a:rPr lang="ar-SA" b="1" dirty="0" smtClean="0"/>
              <a:t>البرامج </a:t>
            </a:r>
            <a:r>
              <a:rPr lang="ar-SA" b="1" dirty="0"/>
              <a:t>غير الفئوية : - </a:t>
            </a:r>
            <a:endParaRPr lang="ar-SA" b="1" dirty="0" smtClean="0"/>
          </a:p>
          <a:p>
            <a:endParaRPr lang="ar-SA" b="1" dirty="0"/>
          </a:p>
          <a:p>
            <a:pPr marL="0" indent="0">
              <a:buNone/>
            </a:pPr>
            <a:r>
              <a:rPr lang="ar-SA" b="1" dirty="0" smtClean="0"/>
              <a:t>والتي </a:t>
            </a:r>
            <a:r>
              <a:rPr lang="ar-SA" b="1" dirty="0"/>
              <a:t>تقدم خدمات لأي طفل كان مهما كانت إعاقته </a:t>
            </a:r>
            <a:endParaRPr lang="ar-SA" b="1" dirty="0" smtClean="0"/>
          </a:p>
          <a:p>
            <a:pPr marL="0" indent="0">
              <a:buNone/>
            </a:pPr>
            <a:endParaRPr lang="ar-SA" dirty="0"/>
          </a:p>
        </p:txBody>
      </p:sp>
      <p:sp>
        <p:nvSpPr>
          <p:cNvPr id="4" name="عنصر نائب للمحتوى 3"/>
          <p:cNvSpPr>
            <a:spLocks noGrp="1"/>
          </p:cNvSpPr>
          <p:nvPr>
            <p:ph sz="quarter" idx="2"/>
          </p:nvPr>
        </p:nvSpPr>
        <p:spPr/>
        <p:style>
          <a:lnRef idx="2">
            <a:schemeClr val="accent2"/>
          </a:lnRef>
          <a:fillRef idx="1">
            <a:schemeClr val="lt1"/>
          </a:fillRef>
          <a:effectRef idx="0">
            <a:schemeClr val="accent2"/>
          </a:effectRef>
          <a:fontRef idx="minor">
            <a:schemeClr val="dk1"/>
          </a:fontRef>
        </p:style>
        <p:txBody>
          <a:bodyPr anchor="ctr"/>
          <a:lstStyle/>
          <a:p>
            <a:r>
              <a:rPr lang="ar-SA" b="1" dirty="0" smtClean="0"/>
              <a:t>البرامج </a:t>
            </a:r>
            <a:r>
              <a:rPr lang="ar-SA" b="1" dirty="0"/>
              <a:t>الفئوية : - </a:t>
            </a:r>
            <a:endParaRPr lang="ar-SA" b="1" dirty="0" smtClean="0"/>
          </a:p>
          <a:p>
            <a:endParaRPr lang="ar-SA" b="1" dirty="0"/>
          </a:p>
          <a:p>
            <a:pPr marL="0" indent="0">
              <a:buNone/>
            </a:pPr>
            <a:r>
              <a:rPr lang="ar-SA" b="1" dirty="0" smtClean="0"/>
              <a:t>وتعنى </a:t>
            </a:r>
            <a:r>
              <a:rPr lang="ar-SA" b="1" dirty="0"/>
              <a:t>بتقديم خدمات لفئة إعاقة محددة كالإعاقة البصرية أو السمعية مثلا </a:t>
            </a:r>
            <a:endParaRPr lang="ar-SA" dirty="0"/>
          </a:p>
        </p:txBody>
      </p:sp>
    </p:spTree>
    <p:extLst>
      <p:ext uri="{BB962C8B-B14F-4D97-AF65-F5344CB8AC3E}">
        <p14:creationId xmlns:p14="http://schemas.microsoft.com/office/powerpoint/2010/main" val="307340552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ألوان متوسطة">
  <a:themeElements>
    <a:clrScheme name="ألوان متوسطة">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ألوان متوسطة">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ألوان متوسطة">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TotalTime>
  <Words>529</Words>
  <Application>Microsoft Office PowerPoint</Application>
  <PresentationFormat>عرض على الشاشة (3:4)‏</PresentationFormat>
  <Paragraphs>103</Paragraphs>
  <Slides>15</Slides>
  <Notes>0</Notes>
  <HiddenSlides>0</HiddenSlides>
  <MMClips>0</MMClips>
  <ScaleCrop>false</ScaleCrop>
  <HeadingPairs>
    <vt:vector size="4" baseType="variant">
      <vt:variant>
        <vt:lpstr>نسق</vt:lpstr>
      </vt:variant>
      <vt:variant>
        <vt:i4>1</vt:i4>
      </vt:variant>
      <vt:variant>
        <vt:lpstr>عناوين الشرائح</vt:lpstr>
      </vt:variant>
      <vt:variant>
        <vt:i4>15</vt:i4>
      </vt:variant>
    </vt:vector>
  </HeadingPairs>
  <TitlesOfParts>
    <vt:vector size="16" baseType="lpstr">
      <vt:lpstr>ألوان متوسطة</vt:lpstr>
      <vt:lpstr>التدخل المبكر التربية الخاصة في الطفولة المبكرة</vt:lpstr>
      <vt:lpstr>مقدمة..</vt:lpstr>
      <vt:lpstr>يتم التدخل المبكر من خلال عدة إجراءات منها : </vt:lpstr>
      <vt:lpstr>وقد حرصت التشريعات على:   ربط الكشف المبكر بشكل وثيق بالوقاية من الاعاقة من جهة والتدخل المبكر من جهة اخرى..</vt:lpstr>
      <vt:lpstr>*- الاستراتيجيات المقترحة لتحسين أوضاع الأطفال الصغار في السن :</vt:lpstr>
      <vt:lpstr>الاهتمام بالأطفال : </vt:lpstr>
      <vt:lpstr>فوائد التدخل المبكر : </vt:lpstr>
      <vt:lpstr>تعريف التدخل المبكر</vt:lpstr>
      <vt:lpstr>برامج للتدخل المبكر</vt:lpstr>
      <vt:lpstr>العمليات والنشاطات الاساسية في برامج التربية الخاصة..</vt:lpstr>
      <vt:lpstr>فئات المستهدفة من الأطفال الذين تقدم لهم برامج التدخل المبكر :- </vt:lpstr>
      <vt:lpstr>مبررات التدخل المبكر :</vt:lpstr>
      <vt:lpstr>عرض تقديمي في PowerPoint</vt:lpstr>
      <vt:lpstr>وقد تطورت برامج التدخل المبكر من حيث طبيعتها وأهدافها، عبر ثلاثة مراحل رئيسية هي : </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التدخل المبكر التربية الخاصة في الطفولة المبكرة</dc:title>
  <dc:creator>Nada Suliman Alothaim</dc:creator>
  <cp:lastModifiedBy>Nada Suliman Alothaim</cp:lastModifiedBy>
  <cp:revision>6</cp:revision>
  <dcterms:created xsi:type="dcterms:W3CDTF">2018-02-08T04:19:03Z</dcterms:created>
  <dcterms:modified xsi:type="dcterms:W3CDTF">2018-02-08T05:12:26Z</dcterms:modified>
</cp:coreProperties>
</file>