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mp4" ContentType="video/mp4"/>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6"/>
  </p:notesMasterIdLst>
  <p:sldIdLst>
    <p:sldId id="256" r:id="rId2"/>
    <p:sldId id="276" r:id="rId3"/>
    <p:sldId id="257" r:id="rId4"/>
    <p:sldId id="258" r:id="rId5"/>
    <p:sldId id="261" r:id="rId6"/>
    <p:sldId id="277" r:id="rId7"/>
    <p:sldId id="279" r:id="rId8"/>
    <p:sldId id="280" r:id="rId9"/>
    <p:sldId id="263" r:id="rId10"/>
    <p:sldId id="281" r:id="rId11"/>
    <p:sldId id="282" r:id="rId12"/>
    <p:sldId id="265" r:id="rId13"/>
    <p:sldId id="283" r:id="rId14"/>
    <p:sldId id="266" r:id="rId15"/>
    <p:sldId id="267" r:id="rId16"/>
    <p:sldId id="268" r:id="rId17"/>
    <p:sldId id="269" r:id="rId18"/>
    <p:sldId id="270" r:id="rId19"/>
    <p:sldId id="271" r:id="rId20"/>
    <p:sldId id="272" r:id="rId21"/>
    <p:sldId id="273" r:id="rId22"/>
    <p:sldId id="274" r:id="rId23"/>
    <p:sldId id="284" r:id="rId24"/>
    <p:sldId id="285"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3" d="100"/>
          <a:sy n="63" d="100"/>
        </p:scale>
        <p:origin x="80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2C10-40D0-B604-600132FB83A3}"/>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2C10-40D0-B604-600132FB83A3}"/>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2C10-40D0-B604-600132FB83A3}"/>
              </c:ext>
            </c:extLst>
          </c:dPt>
          <c:dPt>
            <c:idx val="3"/>
            <c:bubble3D val="0"/>
            <c:spPr>
              <a:solidFill>
                <a:schemeClr val="accent4"/>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7-2C10-40D0-B604-600132FB83A3}"/>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ar-SA"/>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لا</c:v>
                </c:pt>
                <c:pt idx="1">
                  <c:v>ربما</c:v>
                </c:pt>
                <c:pt idx="2">
                  <c:v>نعم </c:v>
                </c:pt>
              </c:strCache>
            </c:strRef>
          </c:cat>
          <c:val>
            <c:numRef>
              <c:f>Sheet1!$B$2:$B$5</c:f>
              <c:numCache>
                <c:formatCode>0.00%</c:formatCode>
                <c:ptCount val="4"/>
                <c:pt idx="0">
                  <c:v>0.46200000000000002</c:v>
                </c:pt>
                <c:pt idx="1">
                  <c:v>0.192</c:v>
                </c:pt>
                <c:pt idx="2">
                  <c:v>0.34599999999999997</c:v>
                </c:pt>
              </c:numCache>
            </c:numRef>
          </c:val>
          <c:extLst>
            <c:ext xmlns:c16="http://schemas.microsoft.com/office/drawing/2014/chart" uri="{C3380CC4-5D6E-409C-BE32-E72D297353CC}">
              <c16:uniqueId val="{00000008-2C10-40D0-B604-600132FB83A3}"/>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ar-SA"/>
        </a:p>
      </c:txPr>
    </c:legend>
    <c:plotVisOnly val="1"/>
    <c:dispBlanksAs val="gap"/>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ar-SA"/>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C1BD-404B-9845-E481BAF8C452}"/>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C1BD-404B-9845-E481BAF8C452}"/>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C1BD-404B-9845-E481BAF8C452}"/>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C1BD-404B-9845-E481BAF8C452}"/>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ar-SA"/>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نعم</c:v>
                </c:pt>
                <c:pt idx="1">
                  <c:v>لا</c:v>
                </c:pt>
                <c:pt idx="2">
                  <c:v>ربما</c:v>
                </c:pt>
              </c:strCache>
            </c:strRef>
          </c:cat>
          <c:val>
            <c:numRef>
              <c:f>Sheet1!$B$2:$B$5</c:f>
              <c:numCache>
                <c:formatCode>0.00%</c:formatCode>
                <c:ptCount val="4"/>
                <c:pt idx="0">
                  <c:v>0.32700000000000001</c:v>
                </c:pt>
                <c:pt idx="1">
                  <c:v>0.53800000000000003</c:v>
                </c:pt>
                <c:pt idx="2">
                  <c:v>0.13500000000000001</c:v>
                </c:pt>
              </c:numCache>
            </c:numRef>
          </c:val>
          <c:extLst>
            <c:ext xmlns:c16="http://schemas.microsoft.com/office/drawing/2014/chart" uri="{C3380CC4-5D6E-409C-BE32-E72D297353CC}">
              <c16:uniqueId val="{00000008-C1BD-404B-9845-E481BAF8C452}"/>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ar-SA"/>
        </a:p>
      </c:txPr>
    </c:legend>
    <c:plotVisOnly val="1"/>
    <c:dispBlanksAs val="gap"/>
    <c:showDLblsOverMax val="0"/>
  </c:chart>
  <c:spPr>
    <a:noFill/>
    <a:ln>
      <a:noFill/>
    </a:ln>
    <a:effectLst/>
  </c:spPr>
  <c:txPr>
    <a:bodyPr/>
    <a:lstStyle/>
    <a:p>
      <a:pPr>
        <a:defRPr/>
      </a:pPr>
      <a:endParaRPr lang="ar-SA"/>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ar-SA"/>
        </a:p>
      </c:txPr>
    </c:title>
    <c:autoTitleDeleted val="0"/>
    <c:plotArea>
      <c:layout/>
      <c:pieChart>
        <c:varyColors val="1"/>
        <c:ser>
          <c:idx val="0"/>
          <c:order val="0"/>
          <c:tx>
            <c:strRef>
              <c:f>Sheet1!$B$1</c:f>
              <c:strCache>
                <c:ptCount val="1"/>
                <c:pt idx="0">
                  <c:v>Column1</c:v>
                </c:pt>
              </c:strCache>
            </c:strRef>
          </c:tx>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318D-445C-B51C-0FBA3140CE27}"/>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318D-445C-B51C-0FBA3140CE27}"/>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318D-445C-B51C-0FBA3140CE27}"/>
              </c:ext>
            </c:extLst>
          </c:dPt>
          <c:dPt>
            <c:idx val="3"/>
            <c:bubble3D val="0"/>
            <c:spPr>
              <a:solidFill>
                <a:schemeClr val="accent4"/>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7-318D-445C-B51C-0FBA3140CE27}"/>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ar-SA"/>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نعم</c:v>
                </c:pt>
                <c:pt idx="1">
                  <c:v>لا</c:v>
                </c:pt>
                <c:pt idx="2">
                  <c:v>ربما</c:v>
                </c:pt>
              </c:strCache>
            </c:strRef>
          </c:cat>
          <c:val>
            <c:numRef>
              <c:f>Sheet1!$B$2:$B$5</c:f>
              <c:numCache>
                <c:formatCode>0.00%</c:formatCode>
                <c:ptCount val="4"/>
                <c:pt idx="0">
                  <c:v>0.46200000000000002</c:v>
                </c:pt>
                <c:pt idx="1">
                  <c:v>0.36499999999999999</c:v>
                </c:pt>
                <c:pt idx="2">
                  <c:v>0.17299999999999999</c:v>
                </c:pt>
              </c:numCache>
            </c:numRef>
          </c:val>
          <c:extLst>
            <c:ext xmlns:c16="http://schemas.microsoft.com/office/drawing/2014/chart" uri="{C3380CC4-5D6E-409C-BE32-E72D297353CC}">
              <c16:uniqueId val="{00000008-318D-445C-B51C-0FBA3140CE27}"/>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ar-SA"/>
        </a:p>
      </c:txPr>
    </c:legend>
    <c:plotVisOnly val="1"/>
    <c:dispBlanksAs val="gap"/>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ar-SA"/>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ar-SA"/>
        </a:p>
      </c:txPr>
    </c:title>
    <c:autoTitleDeleted val="0"/>
    <c:plotArea>
      <c:layout/>
      <c:pieChart>
        <c:varyColors val="1"/>
        <c:ser>
          <c:idx val="0"/>
          <c:order val="0"/>
          <c:tx>
            <c:strRef>
              <c:f>Sheet1!$B$1</c:f>
              <c:strCache>
                <c:ptCount val="1"/>
                <c:pt idx="0">
                  <c:v>.</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19D8-4BE1-A771-7E48BEA90A43}"/>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19D8-4BE1-A771-7E48BEA90A43}"/>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19D8-4BE1-A771-7E48BEA90A43}"/>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19D8-4BE1-A771-7E48BEA90A43}"/>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ar-SA"/>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نعم</c:v>
                </c:pt>
                <c:pt idx="1">
                  <c:v>لا</c:v>
                </c:pt>
                <c:pt idx="2">
                  <c:v>ربما</c:v>
                </c:pt>
              </c:strCache>
            </c:strRef>
          </c:cat>
          <c:val>
            <c:numRef>
              <c:f>Sheet1!$B$2:$B$5</c:f>
              <c:numCache>
                <c:formatCode>0.00%</c:formatCode>
                <c:ptCount val="4"/>
                <c:pt idx="0">
                  <c:v>0.28799999999999998</c:v>
                </c:pt>
                <c:pt idx="1">
                  <c:v>0.48099999999999998</c:v>
                </c:pt>
                <c:pt idx="2">
                  <c:v>0.23100000000000001</c:v>
                </c:pt>
              </c:numCache>
            </c:numRef>
          </c:val>
          <c:extLst>
            <c:ext xmlns:c16="http://schemas.microsoft.com/office/drawing/2014/chart" uri="{C3380CC4-5D6E-409C-BE32-E72D297353CC}">
              <c16:uniqueId val="{00000008-19D8-4BE1-A771-7E48BEA90A43}"/>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ar-SA"/>
        </a:p>
      </c:txPr>
    </c:legend>
    <c:plotVisOnly val="1"/>
    <c:dispBlanksAs val="gap"/>
    <c:showDLblsOverMax val="0"/>
  </c:chart>
  <c:spPr>
    <a:noFill/>
    <a:ln>
      <a:noFill/>
    </a:ln>
    <a:effectLst/>
  </c:spPr>
  <c:txPr>
    <a:bodyPr/>
    <a:lstStyle/>
    <a:p>
      <a:pPr>
        <a:defRPr/>
      </a:pPr>
      <a:endParaRPr lang="ar-SA"/>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ar-SA"/>
        </a:p>
      </c:txPr>
    </c:title>
    <c:autoTitleDeleted val="0"/>
    <c:plotArea>
      <c:layout/>
      <c:pieChart>
        <c:varyColors val="1"/>
        <c:ser>
          <c:idx val="0"/>
          <c:order val="0"/>
          <c:tx>
            <c:strRef>
              <c:f>Sheet1!$B$1</c:f>
              <c:strCache>
                <c:ptCount val="1"/>
                <c:pt idx="0">
                  <c:v>.</c:v>
                </c:pt>
              </c:strCache>
            </c:strRef>
          </c:tx>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28D8-4335-8E56-471825A857C1}"/>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28D8-4335-8E56-471825A857C1}"/>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28D8-4335-8E56-471825A857C1}"/>
              </c:ext>
            </c:extLst>
          </c:dPt>
          <c:dPt>
            <c:idx val="3"/>
            <c:bubble3D val="0"/>
            <c:spPr>
              <a:solidFill>
                <a:schemeClr val="accent4"/>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7-28D8-4335-8E56-471825A857C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ar-SA"/>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الريفي</c:v>
                </c:pt>
                <c:pt idx="1">
                  <c:v>المدني</c:v>
                </c:pt>
                <c:pt idx="2">
                  <c:v>غير مرتبط بمجتمع معين </c:v>
                </c:pt>
              </c:strCache>
            </c:strRef>
          </c:cat>
          <c:val>
            <c:numRef>
              <c:f>Sheet1!$B$2:$B$5</c:f>
              <c:numCache>
                <c:formatCode>0.00%</c:formatCode>
                <c:ptCount val="4"/>
                <c:pt idx="0">
                  <c:v>0.442</c:v>
                </c:pt>
                <c:pt idx="1">
                  <c:v>7.6999999999999999E-2</c:v>
                </c:pt>
                <c:pt idx="2">
                  <c:v>0.48099999999999998</c:v>
                </c:pt>
              </c:numCache>
            </c:numRef>
          </c:val>
          <c:extLst>
            <c:ext xmlns:c16="http://schemas.microsoft.com/office/drawing/2014/chart" uri="{C3380CC4-5D6E-409C-BE32-E72D297353CC}">
              <c16:uniqueId val="{00000008-28D8-4335-8E56-471825A857C1}"/>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ar-SA"/>
        </a:p>
      </c:txPr>
    </c:legend>
    <c:plotVisOnly val="1"/>
    <c:dispBlanksAs val="gap"/>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ar-SA"/>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ar-SA"/>
        </a:p>
      </c:txPr>
    </c:title>
    <c:autoTitleDeleted val="0"/>
    <c:plotArea>
      <c:layout/>
      <c:pieChart>
        <c:varyColors val="1"/>
        <c:ser>
          <c:idx val="0"/>
          <c:order val="0"/>
          <c:tx>
            <c:strRef>
              <c:f>Sheet1!$B$1</c:f>
              <c:strCache>
                <c:ptCount val="1"/>
                <c:pt idx="0">
                  <c:v>.</c:v>
                </c:pt>
              </c:strCache>
            </c:strRef>
          </c:tx>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9F99-42D7-A313-75E8025816D5}"/>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9F99-42D7-A313-75E8025816D5}"/>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9F99-42D7-A313-75E8025816D5}"/>
              </c:ext>
            </c:extLst>
          </c:dPt>
          <c:dPt>
            <c:idx val="3"/>
            <c:bubble3D val="0"/>
            <c:spPr>
              <a:solidFill>
                <a:schemeClr val="accent4"/>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7-9F99-42D7-A313-75E8025816D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ar-SA"/>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نعم</c:v>
                </c:pt>
                <c:pt idx="1">
                  <c:v>لا</c:v>
                </c:pt>
              </c:strCache>
            </c:strRef>
          </c:cat>
          <c:val>
            <c:numRef>
              <c:f>Sheet1!$B$2:$B$5</c:f>
              <c:numCache>
                <c:formatCode>0.00%</c:formatCode>
                <c:ptCount val="4"/>
                <c:pt idx="0">
                  <c:v>0.61599999999999999</c:v>
                </c:pt>
                <c:pt idx="1">
                  <c:v>0.38500000000000001</c:v>
                </c:pt>
              </c:numCache>
            </c:numRef>
          </c:val>
          <c:extLst>
            <c:ext xmlns:c16="http://schemas.microsoft.com/office/drawing/2014/chart" uri="{C3380CC4-5D6E-409C-BE32-E72D297353CC}">
              <c16:uniqueId val="{00000008-9F99-42D7-A313-75E8025816D5}"/>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ar-SA"/>
        </a:p>
      </c:txPr>
    </c:legend>
    <c:plotVisOnly val="1"/>
    <c:dispBlanksAs val="gap"/>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ar-SA"/>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ar-SA"/>
        </a:p>
      </c:txPr>
    </c:title>
    <c:autoTitleDeleted val="0"/>
    <c:plotArea>
      <c:layout/>
      <c:pieChart>
        <c:varyColors val="1"/>
        <c:ser>
          <c:idx val="0"/>
          <c:order val="0"/>
          <c:tx>
            <c:strRef>
              <c:f>Sheet1!$B$1</c:f>
              <c:strCache>
                <c:ptCount val="1"/>
                <c:pt idx="0">
                  <c:v>.</c:v>
                </c:pt>
              </c:strCache>
            </c:strRef>
          </c:tx>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00E0-447B-BB9F-22B15364288A}"/>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00E0-447B-BB9F-22B15364288A}"/>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00E0-447B-BB9F-22B15364288A}"/>
              </c:ext>
            </c:extLst>
          </c:dPt>
          <c:dPt>
            <c:idx val="3"/>
            <c:bubble3D val="0"/>
            <c:spPr>
              <a:solidFill>
                <a:schemeClr val="accent4"/>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7-00E0-447B-BB9F-22B15364288A}"/>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ar-SA"/>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عضوية </c:v>
                </c:pt>
                <c:pt idx="1">
                  <c:v>نفسية </c:v>
                </c:pt>
                <c:pt idx="2">
                  <c:v>غير ذلك</c:v>
                </c:pt>
              </c:strCache>
            </c:strRef>
          </c:cat>
          <c:val>
            <c:numRef>
              <c:f>Sheet1!$B$2:$B$5</c:f>
              <c:numCache>
                <c:formatCode>0.00%</c:formatCode>
                <c:ptCount val="4"/>
                <c:pt idx="0">
                  <c:v>0.192</c:v>
                </c:pt>
                <c:pt idx="1">
                  <c:v>0.55800000000000005</c:v>
                </c:pt>
                <c:pt idx="2" formatCode="0%">
                  <c:v>0.25</c:v>
                </c:pt>
              </c:numCache>
            </c:numRef>
          </c:val>
          <c:extLst>
            <c:ext xmlns:c16="http://schemas.microsoft.com/office/drawing/2014/chart" uri="{C3380CC4-5D6E-409C-BE32-E72D297353CC}">
              <c16:uniqueId val="{00000008-00E0-447B-BB9F-22B15364288A}"/>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ar-SA"/>
        </a:p>
      </c:txPr>
    </c:legend>
    <c:plotVisOnly val="1"/>
    <c:dispBlanksAs val="gap"/>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ar-SA"/>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ar-SA"/>
        </a:p>
      </c:txPr>
    </c:title>
    <c:autoTitleDeleted val="0"/>
    <c:plotArea>
      <c:layout/>
      <c:pieChart>
        <c:varyColors val="1"/>
        <c:ser>
          <c:idx val="0"/>
          <c:order val="0"/>
          <c:tx>
            <c:strRef>
              <c:f>Sheet1!$B$1</c:f>
              <c:strCache>
                <c:ptCount val="1"/>
                <c:pt idx="0">
                  <c:v>.</c:v>
                </c:pt>
              </c:strCache>
            </c:strRef>
          </c:tx>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986B-4C68-B491-B55FCA5F74FF}"/>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986B-4C68-B491-B55FCA5F74FF}"/>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986B-4C68-B491-B55FCA5F74FF}"/>
              </c:ext>
            </c:extLst>
          </c:dPt>
          <c:dPt>
            <c:idx val="3"/>
            <c:bubble3D val="0"/>
            <c:spPr>
              <a:solidFill>
                <a:schemeClr val="accent4"/>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7-986B-4C68-B491-B55FCA5F74F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ar-SA"/>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نعم</c:v>
                </c:pt>
                <c:pt idx="1">
                  <c:v>لا </c:v>
                </c:pt>
                <c:pt idx="2">
                  <c:v>ربما</c:v>
                </c:pt>
              </c:strCache>
            </c:strRef>
          </c:cat>
          <c:val>
            <c:numRef>
              <c:f>Sheet1!$B$2:$B$5</c:f>
              <c:numCache>
                <c:formatCode>0.00%</c:formatCode>
                <c:ptCount val="4"/>
                <c:pt idx="0">
                  <c:v>0.71199999999999997</c:v>
                </c:pt>
                <c:pt idx="1">
                  <c:v>7.6999999999999999E-2</c:v>
                </c:pt>
                <c:pt idx="2">
                  <c:v>0.21199999999999999</c:v>
                </c:pt>
              </c:numCache>
            </c:numRef>
          </c:val>
          <c:extLst>
            <c:ext xmlns:c16="http://schemas.microsoft.com/office/drawing/2014/chart" uri="{C3380CC4-5D6E-409C-BE32-E72D297353CC}">
              <c16:uniqueId val="{00000008-986B-4C68-B491-B55FCA5F74FF}"/>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ar-SA"/>
        </a:p>
      </c:txPr>
    </c:legend>
    <c:plotVisOnly val="1"/>
    <c:dispBlanksAs val="gap"/>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ar-SA"/>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ar-SA"/>
        </a:p>
      </c:txPr>
    </c:title>
    <c:autoTitleDeleted val="0"/>
    <c:plotArea>
      <c:layout/>
      <c:pieChart>
        <c:varyColors val="1"/>
        <c:ser>
          <c:idx val="0"/>
          <c:order val="0"/>
          <c:tx>
            <c:strRef>
              <c:f>Sheet1!$B$1</c:f>
              <c:strCache>
                <c:ptCount val="1"/>
                <c:pt idx="0">
                  <c:v>.</c:v>
                </c:pt>
              </c:strCache>
            </c:strRef>
          </c:tx>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385B-4CCA-A1E3-78F344C29B1D}"/>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385B-4CCA-A1E3-78F344C29B1D}"/>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385B-4CCA-A1E3-78F344C29B1D}"/>
              </c:ext>
            </c:extLst>
          </c:dPt>
          <c:dPt>
            <c:idx val="3"/>
            <c:bubble3D val="0"/>
            <c:spPr>
              <a:solidFill>
                <a:schemeClr val="accent4"/>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7-385B-4CCA-A1E3-78F344C29B1D}"/>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ar-SA"/>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نعم</c:v>
                </c:pt>
                <c:pt idx="1">
                  <c:v>لا</c:v>
                </c:pt>
                <c:pt idx="2">
                  <c:v>ربما</c:v>
                </c:pt>
              </c:strCache>
            </c:strRef>
          </c:cat>
          <c:val>
            <c:numRef>
              <c:f>Sheet1!$B$2:$B$5</c:f>
              <c:numCache>
                <c:formatCode>0%</c:formatCode>
                <c:ptCount val="4"/>
                <c:pt idx="0" formatCode="0.00%">
                  <c:v>0.55800000000000005</c:v>
                </c:pt>
                <c:pt idx="1">
                  <c:v>0.06</c:v>
                </c:pt>
                <c:pt idx="2" formatCode="0.00%">
                  <c:v>0.36499999999999999</c:v>
                </c:pt>
              </c:numCache>
            </c:numRef>
          </c:val>
          <c:extLst>
            <c:ext xmlns:c16="http://schemas.microsoft.com/office/drawing/2014/chart" uri="{C3380CC4-5D6E-409C-BE32-E72D297353CC}">
              <c16:uniqueId val="{00000008-385B-4CCA-A1E3-78F344C29B1D}"/>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ar-SA"/>
        </a:p>
      </c:txPr>
    </c:legend>
    <c:plotVisOnly val="1"/>
    <c:dispBlanksAs val="gap"/>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ar-SA"/>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165633-5104-4F62-9B30-CAAEA0F9D28F}" type="doc">
      <dgm:prSet loTypeId="urn:microsoft.com/office/officeart/2009/layout/ReverseList" loCatId="relationship" qsTypeId="urn:microsoft.com/office/officeart/2005/8/quickstyle/simple1" qsCatId="simple" csTypeId="urn:microsoft.com/office/officeart/2005/8/colors/accent1_2" csCatId="accent1" phldr="1"/>
      <dgm:spPr/>
      <dgm:t>
        <a:bodyPr/>
        <a:lstStyle/>
        <a:p>
          <a:endParaRPr lang="en-US"/>
        </a:p>
      </dgm:t>
    </dgm:pt>
    <dgm:pt modelId="{56C465C6-BF0A-4258-ABF8-AF60059A6FB4}">
      <dgm:prSet phldrT="[Text]" custT="1"/>
      <dgm:spPr>
        <a:solidFill>
          <a:schemeClr val="bg1"/>
        </a:solidFill>
        <a:ln>
          <a:solidFill>
            <a:schemeClr val="accent2"/>
          </a:solidFill>
        </a:ln>
      </dgm:spPr>
      <dgm:t>
        <a:bodyPr/>
        <a:lstStyle/>
        <a:p>
          <a:pPr algn="r"/>
          <a:r>
            <a:rPr lang="ar-SA" sz="2800" dirty="0">
              <a:latin typeface="Adobe Arabic" panose="02040503050201020203" pitchFamily="18" charset="-78"/>
              <a:cs typeface="Adobe Arabic" panose="02040503050201020203" pitchFamily="18" charset="-78"/>
            </a:rPr>
            <a:t>المبدا الثاني : منفع تفاقم الضرر وانتشاره في حال وقوعه : </a:t>
          </a:r>
        </a:p>
        <a:p>
          <a:pPr algn="r"/>
          <a:r>
            <a:rPr lang="ar-SA" sz="2800" dirty="0">
              <a:latin typeface="Adobe Arabic" panose="02040503050201020203" pitchFamily="18" charset="-78"/>
              <a:cs typeface="Adobe Arabic" panose="02040503050201020203" pitchFamily="18" charset="-78"/>
            </a:rPr>
            <a:t>مثل الحجر الصحي .</a:t>
          </a:r>
          <a:endParaRPr lang="en-US" sz="2800" dirty="0">
            <a:latin typeface="Adobe Arabic" panose="02040503050201020203" pitchFamily="18" charset="-78"/>
            <a:cs typeface="Adobe Arabic" panose="02040503050201020203" pitchFamily="18" charset="-78"/>
          </a:endParaRPr>
        </a:p>
      </dgm:t>
    </dgm:pt>
    <dgm:pt modelId="{C567497D-2E72-4896-B6FD-305FEB9FDAC8}" type="parTrans" cxnId="{344202C4-4311-495D-AD04-83FC7D2D3C79}">
      <dgm:prSet/>
      <dgm:spPr/>
      <dgm:t>
        <a:bodyPr/>
        <a:lstStyle/>
        <a:p>
          <a:endParaRPr lang="en-US"/>
        </a:p>
      </dgm:t>
    </dgm:pt>
    <dgm:pt modelId="{511CF276-03B8-49DD-AD99-1318331C8826}" type="sibTrans" cxnId="{344202C4-4311-495D-AD04-83FC7D2D3C79}">
      <dgm:prSet/>
      <dgm:spPr/>
      <dgm:t>
        <a:bodyPr/>
        <a:lstStyle/>
        <a:p>
          <a:endParaRPr lang="en-US"/>
        </a:p>
      </dgm:t>
    </dgm:pt>
    <dgm:pt modelId="{44EE14FA-CC13-4B8C-875A-21B8D3DA12CB}">
      <dgm:prSet phldrT="[Text]" custT="1"/>
      <dgm:spPr>
        <a:solidFill>
          <a:schemeClr val="bg1"/>
        </a:solidFill>
        <a:ln>
          <a:solidFill>
            <a:schemeClr val="accent2"/>
          </a:solidFill>
        </a:ln>
      </dgm:spPr>
      <dgm:t>
        <a:bodyPr/>
        <a:lstStyle/>
        <a:p>
          <a:pPr algn="r"/>
          <a:r>
            <a:rPr lang="ar-SA" sz="2800" dirty="0">
              <a:latin typeface="Adobe Arabic" panose="02040503050201020203" pitchFamily="18" charset="-78"/>
              <a:cs typeface="Adobe Arabic" panose="02040503050201020203" pitchFamily="18" charset="-78"/>
            </a:rPr>
            <a:t>المبدا الاول: حفظ الصحة عن لحقوق الضرر بها : دعوة النبي الى تجنب العادات السيئة في </a:t>
          </a:r>
          <a:r>
            <a:rPr lang="ar-SA" sz="2800" dirty="0" err="1">
              <a:latin typeface="Adobe Arabic" panose="02040503050201020203" pitchFamily="18" charset="-78"/>
              <a:cs typeface="Adobe Arabic" panose="02040503050201020203" pitchFamily="18" charset="-78"/>
            </a:rPr>
            <a:t>الماكل</a:t>
          </a:r>
          <a:r>
            <a:rPr lang="ar-SA" sz="2800" dirty="0">
              <a:latin typeface="Adobe Arabic" panose="02040503050201020203" pitchFamily="18" charset="-78"/>
              <a:cs typeface="Adobe Arabic" panose="02040503050201020203" pitchFamily="18" charset="-78"/>
            </a:rPr>
            <a:t> </a:t>
          </a:r>
          <a:r>
            <a:rPr lang="ar-SA" sz="2800" dirty="0" err="1">
              <a:latin typeface="Adobe Arabic" panose="02040503050201020203" pitchFamily="18" charset="-78"/>
              <a:cs typeface="Adobe Arabic" panose="02040503050201020203" pitchFamily="18" charset="-78"/>
            </a:rPr>
            <a:t>وارشادة</a:t>
          </a:r>
          <a:r>
            <a:rPr lang="ar-SA" sz="2800" dirty="0">
              <a:latin typeface="Adobe Arabic" panose="02040503050201020203" pitchFamily="18" charset="-78"/>
              <a:cs typeface="Adobe Arabic" panose="02040503050201020203" pitchFamily="18" charset="-78"/>
            </a:rPr>
            <a:t> الى تقسيم البطن ثلاثا حفظا للصحة) </a:t>
          </a:r>
        </a:p>
        <a:p>
          <a:pPr algn="r"/>
          <a:r>
            <a:rPr lang="ar-SA" sz="2800" dirty="0">
              <a:latin typeface="Adobe Arabic" panose="02040503050201020203" pitchFamily="18" charset="-78"/>
              <a:cs typeface="Adobe Arabic" panose="02040503050201020203" pitchFamily="18" charset="-78"/>
            </a:rPr>
            <a:t>( ما ملا ادمي وعاء شرا من بطن , بحسب ابن ادم اكلات يقمن صلبه , فان كان لا محالة فثلث لطعامه وثلث لشرابه وثلث لنفسه )  </a:t>
          </a:r>
          <a:endParaRPr lang="en-US" sz="2800" dirty="0">
            <a:latin typeface="Adobe Arabic" panose="02040503050201020203" pitchFamily="18" charset="-78"/>
            <a:cs typeface="Adobe Arabic" panose="02040503050201020203" pitchFamily="18" charset="-78"/>
          </a:endParaRPr>
        </a:p>
      </dgm:t>
    </dgm:pt>
    <dgm:pt modelId="{CA2CCABF-C917-48D9-B620-38129534E351}" type="parTrans" cxnId="{665E8B47-EE90-4CDD-84F2-BD9C0E39627C}">
      <dgm:prSet/>
      <dgm:spPr/>
      <dgm:t>
        <a:bodyPr/>
        <a:lstStyle/>
        <a:p>
          <a:endParaRPr lang="en-US"/>
        </a:p>
      </dgm:t>
    </dgm:pt>
    <dgm:pt modelId="{E71773AD-642B-4658-88DE-24BFF34F1426}" type="sibTrans" cxnId="{665E8B47-EE90-4CDD-84F2-BD9C0E39627C}">
      <dgm:prSet/>
      <dgm:spPr/>
      <dgm:t>
        <a:bodyPr/>
        <a:lstStyle/>
        <a:p>
          <a:endParaRPr lang="en-US"/>
        </a:p>
      </dgm:t>
    </dgm:pt>
    <dgm:pt modelId="{B5CED119-B43C-443E-8D8E-6D8C5DD45C60}" type="pres">
      <dgm:prSet presAssocID="{3D165633-5104-4F62-9B30-CAAEA0F9D28F}" presName="Name0" presStyleCnt="0">
        <dgm:presLayoutVars>
          <dgm:chMax val="2"/>
          <dgm:chPref val="2"/>
          <dgm:animLvl val="lvl"/>
        </dgm:presLayoutVars>
      </dgm:prSet>
      <dgm:spPr/>
    </dgm:pt>
    <dgm:pt modelId="{36389EED-0BAE-41F6-9EB2-BA547F8F0664}" type="pres">
      <dgm:prSet presAssocID="{3D165633-5104-4F62-9B30-CAAEA0F9D28F}" presName="LeftText" presStyleLbl="revTx" presStyleIdx="0" presStyleCnt="0">
        <dgm:presLayoutVars>
          <dgm:bulletEnabled val="1"/>
        </dgm:presLayoutVars>
      </dgm:prSet>
      <dgm:spPr/>
    </dgm:pt>
    <dgm:pt modelId="{E1F44046-75BE-4038-AAEF-8FE1AFF760CE}" type="pres">
      <dgm:prSet presAssocID="{3D165633-5104-4F62-9B30-CAAEA0F9D28F}" presName="LeftNode" presStyleLbl="bgImgPlace1" presStyleIdx="0" presStyleCnt="2" custScaleX="183940" custScaleY="87450" custLinFactX="-2657" custLinFactNeighborX="-100000" custLinFactNeighborY="-18185">
        <dgm:presLayoutVars>
          <dgm:chMax val="2"/>
          <dgm:chPref val="2"/>
        </dgm:presLayoutVars>
      </dgm:prSet>
      <dgm:spPr/>
    </dgm:pt>
    <dgm:pt modelId="{32733AF8-9E46-40D7-A0A5-94AC2DDB7244}" type="pres">
      <dgm:prSet presAssocID="{3D165633-5104-4F62-9B30-CAAEA0F9D28F}" presName="RightText" presStyleLbl="revTx" presStyleIdx="0" presStyleCnt="0">
        <dgm:presLayoutVars>
          <dgm:bulletEnabled val="1"/>
        </dgm:presLayoutVars>
      </dgm:prSet>
      <dgm:spPr/>
    </dgm:pt>
    <dgm:pt modelId="{9E09AED2-2D79-4804-847F-37A88B1F4153}" type="pres">
      <dgm:prSet presAssocID="{3D165633-5104-4F62-9B30-CAAEA0F9D28F}" presName="RightNode" presStyleLbl="bgImgPlace1" presStyleIdx="1" presStyleCnt="2" custScaleX="294532" custScaleY="141883" custLinFactNeighborX="88152" custLinFactNeighborY="7051">
        <dgm:presLayoutVars>
          <dgm:chMax val="0"/>
          <dgm:chPref val="0"/>
        </dgm:presLayoutVars>
      </dgm:prSet>
      <dgm:spPr/>
    </dgm:pt>
    <dgm:pt modelId="{C678C1A2-6B84-4798-A038-995746D3363F}" type="pres">
      <dgm:prSet presAssocID="{3D165633-5104-4F62-9B30-CAAEA0F9D28F}" presName="TopArrow" presStyleLbl="node1" presStyleIdx="0" presStyleCnt="2" custLinFactNeighborX="-18976" custLinFactNeighborY="-35571"/>
      <dgm:spPr/>
    </dgm:pt>
    <dgm:pt modelId="{334BD59C-182B-41F3-8BBF-4E1062730ECA}" type="pres">
      <dgm:prSet presAssocID="{3D165633-5104-4F62-9B30-CAAEA0F9D28F}" presName="BottomArrow" presStyleLbl="node1" presStyleIdx="1" presStyleCnt="2" custLinFactNeighborX="-18976" custLinFactNeighborY="27518"/>
      <dgm:spPr/>
    </dgm:pt>
  </dgm:ptLst>
  <dgm:cxnLst>
    <dgm:cxn modelId="{FC0DE73F-CF4F-47C2-8001-872C4E77BE13}" type="presOf" srcId="{56C465C6-BF0A-4258-ABF8-AF60059A6FB4}" destId="{36389EED-0BAE-41F6-9EB2-BA547F8F0664}" srcOrd="0" destOrd="0" presId="urn:microsoft.com/office/officeart/2009/layout/ReverseList"/>
    <dgm:cxn modelId="{665E8B47-EE90-4CDD-84F2-BD9C0E39627C}" srcId="{3D165633-5104-4F62-9B30-CAAEA0F9D28F}" destId="{44EE14FA-CC13-4B8C-875A-21B8D3DA12CB}" srcOrd="1" destOrd="0" parTransId="{CA2CCABF-C917-48D9-B620-38129534E351}" sibTransId="{E71773AD-642B-4658-88DE-24BFF34F1426}"/>
    <dgm:cxn modelId="{1FD5F449-DE1C-4D13-BB9D-8E24AD1BAB24}" type="presOf" srcId="{44EE14FA-CC13-4B8C-875A-21B8D3DA12CB}" destId="{32733AF8-9E46-40D7-A0A5-94AC2DDB7244}" srcOrd="0" destOrd="0" presId="urn:microsoft.com/office/officeart/2009/layout/ReverseList"/>
    <dgm:cxn modelId="{654AD358-E162-4007-90BF-790C133D9379}" type="presOf" srcId="{3D165633-5104-4F62-9B30-CAAEA0F9D28F}" destId="{B5CED119-B43C-443E-8D8E-6D8C5DD45C60}" srcOrd="0" destOrd="0" presId="urn:microsoft.com/office/officeart/2009/layout/ReverseList"/>
    <dgm:cxn modelId="{0203FAA1-2A82-4DD6-ACF1-782588DA03CA}" type="presOf" srcId="{56C465C6-BF0A-4258-ABF8-AF60059A6FB4}" destId="{E1F44046-75BE-4038-AAEF-8FE1AFF760CE}" srcOrd="1" destOrd="0" presId="urn:microsoft.com/office/officeart/2009/layout/ReverseList"/>
    <dgm:cxn modelId="{344202C4-4311-495D-AD04-83FC7D2D3C79}" srcId="{3D165633-5104-4F62-9B30-CAAEA0F9D28F}" destId="{56C465C6-BF0A-4258-ABF8-AF60059A6FB4}" srcOrd="0" destOrd="0" parTransId="{C567497D-2E72-4896-B6FD-305FEB9FDAC8}" sibTransId="{511CF276-03B8-49DD-AD99-1318331C8826}"/>
    <dgm:cxn modelId="{EA52C2E5-1F7B-435E-82B1-6073A9256B31}" type="presOf" srcId="{44EE14FA-CC13-4B8C-875A-21B8D3DA12CB}" destId="{9E09AED2-2D79-4804-847F-37A88B1F4153}" srcOrd="1" destOrd="0" presId="urn:microsoft.com/office/officeart/2009/layout/ReverseList"/>
    <dgm:cxn modelId="{A581A5F2-1073-49D7-94A3-281CBE416F2C}" type="presParOf" srcId="{B5CED119-B43C-443E-8D8E-6D8C5DD45C60}" destId="{36389EED-0BAE-41F6-9EB2-BA547F8F0664}" srcOrd="0" destOrd="0" presId="urn:microsoft.com/office/officeart/2009/layout/ReverseList"/>
    <dgm:cxn modelId="{3E5F04AC-8896-4795-BD84-D03A8B6E4368}" type="presParOf" srcId="{B5CED119-B43C-443E-8D8E-6D8C5DD45C60}" destId="{E1F44046-75BE-4038-AAEF-8FE1AFF760CE}" srcOrd="1" destOrd="0" presId="urn:microsoft.com/office/officeart/2009/layout/ReverseList"/>
    <dgm:cxn modelId="{95035DCB-C586-49E1-AC5C-3289EF240F8B}" type="presParOf" srcId="{B5CED119-B43C-443E-8D8E-6D8C5DD45C60}" destId="{32733AF8-9E46-40D7-A0A5-94AC2DDB7244}" srcOrd="2" destOrd="0" presId="urn:microsoft.com/office/officeart/2009/layout/ReverseList"/>
    <dgm:cxn modelId="{419FE98F-15BC-4D64-9227-C5F4C8D47180}" type="presParOf" srcId="{B5CED119-B43C-443E-8D8E-6D8C5DD45C60}" destId="{9E09AED2-2D79-4804-847F-37A88B1F4153}" srcOrd="3" destOrd="0" presId="urn:microsoft.com/office/officeart/2009/layout/ReverseList"/>
    <dgm:cxn modelId="{59D2AC22-C631-4E35-A9F4-E8988AF0D507}" type="presParOf" srcId="{B5CED119-B43C-443E-8D8E-6D8C5DD45C60}" destId="{C678C1A2-6B84-4798-A038-995746D3363F}" srcOrd="4" destOrd="0" presId="urn:microsoft.com/office/officeart/2009/layout/ReverseList"/>
    <dgm:cxn modelId="{21E605C5-1E2D-4649-BA53-08739671A4D4}" type="presParOf" srcId="{B5CED119-B43C-443E-8D8E-6D8C5DD45C60}" destId="{334BD59C-182B-41F3-8BBF-4E1062730ECA}" srcOrd="5" destOrd="0" presId="urn:microsoft.com/office/officeart/2009/layout/Revers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F44046-75BE-4038-AAEF-8FE1AFF760CE}">
      <dsp:nvSpPr>
        <dsp:cNvPr id="0" name=""/>
        <dsp:cNvSpPr/>
      </dsp:nvSpPr>
      <dsp:spPr>
        <a:xfrm rot="16200000">
          <a:off x="318863" y="86675"/>
          <a:ext cx="2234630" cy="2872358"/>
        </a:xfrm>
        <a:prstGeom prst="round2SameRect">
          <a:avLst>
            <a:gd name="adj1" fmla="val 16670"/>
            <a:gd name="adj2" fmla="val 0"/>
          </a:avLst>
        </a:prstGeom>
        <a:solidFill>
          <a:schemeClr val="bg1"/>
        </a:solidFill>
        <a:ln w="15875" cap="flat" cmpd="sng" algn="ctr">
          <a:solidFill>
            <a:schemeClr val="accent2"/>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77800" rIns="160020" bIns="177800" numCol="1" spcCol="1270" anchor="t" anchorCtr="0">
          <a:noAutofit/>
        </a:bodyPr>
        <a:lstStyle/>
        <a:p>
          <a:pPr marL="0" lvl="0" indent="0" algn="r" defTabSz="1244600">
            <a:lnSpc>
              <a:spcPct val="90000"/>
            </a:lnSpc>
            <a:spcBef>
              <a:spcPct val="0"/>
            </a:spcBef>
            <a:spcAft>
              <a:spcPct val="35000"/>
            </a:spcAft>
            <a:buNone/>
          </a:pPr>
          <a:r>
            <a:rPr lang="ar-SA" sz="2800" kern="1200" dirty="0">
              <a:latin typeface="Adobe Arabic" panose="02040503050201020203" pitchFamily="18" charset="-78"/>
              <a:cs typeface="Adobe Arabic" panose="02040503050201020203" pitchFamily="18" charset="-78"/>
            </a:rPr>
            <a:t>المبدا الثاني : منفع تفاقم الضرر وانتشاره في حال وقوعه : </a:t>
          </a:r>
        </a:p>
        <a:p>
          <a:pPr marL="0" lvl="0" indent="0" algn="r" defTabSz="1244600">
            <a:lnSpc>
              <a:spcPct val="90000"/>
            </a:lnSpc>
            <a:spcBef>
              <a:spcPct val="0"/>
            </a:spcBef>
            <a:spcAft>
              <a:spcPct val="35000"/>
            </a:spcAft>
            <a:buNone/>
          </a:pPr>
          <a:r>
            <a:rPr lang="ar-SA" sz="2800" kern="1200" dirty="0">
              <a:latin typeface="Adobe Arabic" panose="02040503050201020203" pitchFamily="18" charset="-78"/>
              <a:cs typeface="Adobe Arabic" panose="02040503050201020203" pitchFamily="18" charset="-78"/>
            </a:rPr>
            <a:t>مثل الحجر الصحي .</a:t>
          </a:r>
          <a:endParaRPr lang="en-US" sz="2800" kern="1200" dirty="0">
            <a:latin typeface="Adobe Arabic" panose="02040503050201020203" pitchFamily="18" charset="-78"/>
            <a:cs typeface="Adobe Arabic" panose="02040503050201020203" pitchFamily="18" charset="-78"/>
          </a:endParaRPr>
        </a:p>
      </dsp:txBody>
      <dsp:txXfrm rot="5400000">
        <a:off x="109105" y="514643"/>
        <a:ext cx="2763253" cy="2016420"/>
      </dsp:txXfrm>
    </dsp:sp>
    <dsp:sp modelId="{9E09AED2-2D79-4804-847F-37A88B1F4153}">
      <dsp:nvSpPr>
        <dsp:cNvPr id="0" name=""/>
        <dsp:cNvSpPr/>
      </dsp:nvSpPr>
      <dsp:spPr>
        <a:xfrm rot="5400000">
          <a:off x="3968783" y="-137768"/>
          <a:ext cx="3625569" cy="4599334"/>
        </a:xfrm>
        <a:prstGeom prst="round2SameRect">
          <a:avLst>
            <a:gd name="adj1" fmla="val 16670"/>
            <a:gd name="adj2" fmla="val 0"/>
          </a:avLst>
        </a:prstGeom>
        <a:solidFill>
          <a:schemeClr val="bg1"/>
        </a:solidFill>
        <a:ln w="15875" cap="flat" cmpd="sng" algn="ctr">
          <a:solidFill>
            <a:schemeClr val="accent2"/>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77800" rIns="106680" bIns="177800" numCol="1" spcCol="1270" anchor="t" anchorCtr="0">
          <a:noAutofit/>
        </a:bodyPr>
        <a:lstStyle/>
        <a:p>
          <a:pPr marL="0" lvl="0" indent="0" algn="r" defTabSz="1244600">
            <a:lnSpc>
              <a:spcPct val="90000"/>
            </a:lnSpc>
            <a:spcBef>
              <a:spcPct val="0"/>
            </a:spcBef>
            <a:spcAft>
              <a:spcPct val="35000"/>
            </a:spcAft>
            <a:buNone/>
          </a:pPr>
          <a:r>
            <a:rPr lang="ar-SA" sz="2800" kern="1200" dirty="0">
              <a:latin typeface="Adobe Arabic" panose="02040503050201020203" pitchFamily="18" charset="-78"/>
              <a:cs typeface="Adobe Arabic" panose="02040503050201020203" pitchFamily="18" charset="-78"/>
            </a:rPr>
            <a:t>المبدا الاول: حفظ الصحة عن لحقوق الضرر بها : دعوة النبي الى تجنب العادات السيئة في </a:t>
          </a:r>
          <a:r>
            <a:rPr lang="ar-SA" sz="2800" kern="1200" dirty="0" err="1">
              <a:latin typeface="Adobe Arabic" panose="02040503050201020203" pitchFamily="18" charset="-78"/>
              <a:cs typeface="Adobe Arabic" panose="02040503050201020203" pitchFamily="18" charset="-78"/>
            </a:rPr>
            <a:t>الماكل</a:t>
          </a:r>
          <a:r>
            <a:rPr lang="ar-SA" sz="2800" kern="1200" dirty="0">
              <a:latin typeface="Adobe Arabic" panose="02040503050201020203" pitchFamily="18" charset="-78"/>
              <a:cs typeface="Adobe Arabic" panose="02040503050201020203" pitchFamily="18" charset="-78"/>
            </a:rPr>
            <a:t> </a:t>
          </a:r>
          <a:r>
            <a:rPr lang="ar-SA" sz="2800" kern="1200" dirty="0" err="1">
              <a:latin typeface="Adobe Arabic" panose="02040503050201020203" pitchFamily="18" charset="-78"/>
              <a:cs typeface="Adobe Arabic" panose="02040503050201020203" pitchFamily="18" charset="-78"/>
            </a:rPr>
            <a:t>وارشادة</a:t>
          </a:r>
          <a:r>
            <a:rPr lang="ar-SA" sz="2800" kern="1200" dirty="0">
              <a:latin typeface="Adobe Arabic" panose="02040503050201020203" pitchFamily="18" charset="-78"/>
              <a:cs typeface="Adobe Arabic" panose="02040503050201020203" pitchFamily="18" charset="-78"/>
            </a:rPr>
            <a:t> الى تقسيم البطن ثلاثا حفظا للصحة) </a:t>
          </a:r>
        </a:p>
        <a:p>
          <a:pPr marL="0" lvl="0" indent="0" algn="r" defTabSz="1244600">
            <a:lnSpc>
              <a:spcPct val="90000"/>
            </a:lnSpc>
            <a:spcBef>
              <a:spcPct val="0"/>
            </a:spcBef>
            <a:spcAft>
              <a:spcPct val="35000"/>
            </a:spcAft>
            <a:buNone/>
          </a:pPr>
          <a:r>
            <a:rPr lang="ar-SA" sz="2800" kern="1200" dirty="0">
              <a:latin typeface="Adobe Arabic" panose="02040503050201020203" pitchFamily="18" charset="-78"/>
              <a:cs typeface="Adobe Arabic" panose="02040503050201020203" pitchFamily="18" charset="-78"/>
            </a:rPr>
            <a:t>( ما ملا ادمي وعاء شرا من بطن , بحسب ابن ادم اكلات يقمن صلبه , فان كان لا محالة فثلث لطعامه وثلث لشرابه وثلث لنفسه )  </a:t>
          </a:r>
          <a:endParaRPr lang="en-US" sz="2800" kern="1200" dirty="0">
            <a:latin typeface="Adobe Arabic" panose="02040503050201020203" pitchFamily="18" charset="-78"/>
            <a:cs typeface="Adobe Arabic" panose="02040503050201020203" pitchFamily="18" charset="-78"/>
          </a:endParaRPr>
        </a:p>
      </dsp:txBody>
      <dsp:txXfrm rot="-5400000">
        <a:off x="3481901" y="526132"/>
        <a:ext cx="4422316" cy="3271533"/>
      </dsp:txXfrm>
    </dsp:sp>
    <dsp:sp modelId="{C678C1A2-6B84-4798-A038-995746D3363F}">
      <dsp:nvSpPr>
        <dsp:cNvPr id="0" name=""/>
        <dsp:cNvSpPr/>
      </dsp:nvSpPr>
      <dsp:spPr>
        <a:xfrm>
          <a:off x="2482693" y="-580661"/>
          <a:ext cx="1632481" cy="1632402"/>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4BD59C-182B-41F3-8BBF-4E1062730ECA}">
      <dsp:nvSpPr>
        <dsp:cNvPr id="0" name=""/>
        <dsp:cNvSpPr/>
      </dsp:nvSpPr>
      <dsp:spPr>
        <a:xfrm rot="10800000">
          <a:off x="2482693" y="2791485"/>
          <a:ext cx="1632481" cy="1632402"/>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815BD2-4D3F-48C3-99B5-644BE4355090}" type="datetimeFigureOut">
              <a:rPr lang="en-US" smtClean="0"/>
              <a:t>9/30/2018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096DD8-B14F-44DF-8B31-46D7B742DD14}" type="slidenum">
              <a:rPr lang="en-US" smtClean="0"/>
              <a:t>‹#›</a:t>
            </a:fld>
            <a:endParaRPr lang="en-US"/>
          </a:p>
        </p:txBody>
      </p:sp>
    </p:spTree>
    <p:extLst>
      <p:ext uri="{BB962C8B-B14F-4D97-AF65-F5344CB8AC3E}">
        <p14:creationId xmlns:p14="http://schemas.microsoft.com/office/powerpoint/2010/main" val="2496642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096DD8-B14F-44DF-8B31-46D7B742DD14}" type="slidenum">
              <a:rPr lang="en-US" smtClean="0"/>
              <a:t>9</a:t>
            </a:fld>
            <a:endParaRPr lang="en-US"/>
          </a:p>
        </p:txBody>
      </p:sp>
    </p:spTree>
    <p:extLst>
      <p:ext uri="{BB962C8B-B14F-4D97-AF65-F5344CB8AC3E}">
        <p14:creationId xmlns:p14="http://schemas.microsoft.com/office/powerpoint/2010/main" val="36214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9/30/2018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9/30/2018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9/30/2018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9/30/2018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t>9/30/2018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9/30/2018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9/30/2018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9/30/2018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9/30/2018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t>9/30/2018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9/30/2018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9/30/2018</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ar-SA" sz="7200" dirty="0">
                <a:latin typeface="Andalus" panose="02020603050405020304" pitchFamily="18" charset="-78"/>
                <a:cs typeface="Andalus" panose="02020603050405020304" pitchFamily="18" charset="-78"/>
              </a:rPr>
              <a:t>الطب النبوي </a:t>
            </a:r>
            <a:endParaRPr lang="en-US" sz="7200" dirty="0">
              <a:latin typeface="Andalus" panose="02020603050405020304" pitchFamily="18" charset="-78"/>
              <a:cs typeface="Andalus" panose="02020603050405020304" pitchFamily="18" charset="-78"/>
            </a:endParaRPr>
          </a:p>
        </p:txBody>
      </p:sp>
      <p:sp>
        <p:nvSpPr>
          <p:cNvPr id="3" name="Subtitle 2"/>
          <p:cNvSpPr>
            <a:spLocks noGrp="1"/>
          </p:cNvSpPr>
          <p:nvPr>
            <p:ph type="subTitle" idx="1"/>
          </p:nvPr>
        </p:nvSpPr>
        <p:spPr/>
        <p:txBody>
          <a:bodyPr>
            <a:normAutofit/>
          </a:bodyPr>
          <a:lstStyle/>
          <a:p>
            <a:r>
              <a:rPr lang="ar-SA" sz="4000" dirty="0">
                <a:latin typeface="Andalus" panose="02020603050405020304" pitchFamily="18" charset="-78"/>
                <a:cs typeface="Andalus" panose="02020603050405020304" pitchFamily="18" charset="-78"/>
              </a:rPr>
              <a:t>الوحدة الثالثة </a:t>
            </a:r>
            <a:endParaRPr lang="en-US" sz="4000"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974352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811792" cy="1499616"/>
          </a:xfrm>
          <a:solidFill>
            <a:schemeClr val="accent1"/>
          </a:solidFill>
        </p:spPr>
        <p:txBody>
          <a:bodyPr/>
          <a:lstStyle/>
          <a:p>
            <a:pPr algn="r"/>
            <a:r>
              <a:rPr lang="ar-SA" dirty="0">
                <a:latin typeface="Andalus" panose="02020603050405020304" pitchFamily="18" charset="-78"/>
                <a:cs typeface="Andalus" panose="02020603050405020304" pitchFamily="18" charset="-78"/>
              </a:rPr>
              <a:t>سياسة النبي الصحية  :</a:t>
            </a:r>
            <a:endParaRPr lang="en-US" dirty="0"/>
          </a:p>
        </p:txBody>
      </p:sp>
      <p:sp>
        <p:nvSpPr>
          <p:cNvPr id="5" name="Text Placeholder 4"/>
          <p:cNvSpPr>
            <a:spLocks noGrp="1"/>
          </p:cNvSpPr>
          <p:nvPr>
            <p:ph type="body" sz="quarter" idx="3"/>
          </p:nvPr>
        </p:nvSpPr>
        <p:spPr>
          <a:xfrm>
            <a:off x="6081040" y="2141994"/>
            <a:ext cx="4754880" cy="1131406"/>
          </a:xfrm>
          <a:solidFill>
            <a:schemeClr val="accent2">
              <a:lumMod val="20000"/>
              <a:lumOff val="80000"/>
            </a:schemeClr>
          </a:solidFill>
        </p:spPr>
        <p:txBody>
          <a:bodyPr>
            <a:normAutofit/>
          </a:bodyPr>
          <a:lstStyle/>
          <a:p>
            <a:pPr algn="r"/>
            <a:r>
              <a:rPr lang="ar-SA" sz="3200" b="1" dirty="0">
                <a:solidFill>
                  <a:schemeClr val="tx1"/>
                </a:solidFill>
                <a:latin typeface="Adobe Arabic" panose="02040503050201020203" pitchFamily="18" charset="-78"/>
                <a:cs typeface="Adobe Arabic" panose="02040503050201020203" pitchFamily="18" charset="-78"/>
              </a:rPr>
              <a:t>رابعا : تشجيع البحث العلمي في مجال الطب :</a:t>
            </a:r>
          </a:p>
          <a:p>
            <a:endParaRPr lang="en-US" dirty="0"/>
          </a:p>
        </p:txBody>
      </p:sp>
      <p:sp>
        <p:nvSpPr>
          <p:cNvPr id="6" name="Content Placeholder 5"/>
          <p:cNvSpPr>
            <a:spLocks noGrp="1"/>
          </p:cNvSpPr>
          <p:nvPr>
            <p:ph sz="quarter" idx="4"/>
          </p:nvPr>
        </p:nvSpPr>
        <p:spPr>
          <a:xfrm>
            <a:off x="6081040" y="3315517"/>
            <a:ext cx="4754880" cy="3341572"/>
          </a:xfrm>
          <a:ln>
            <a:solidFill>
              <a:schemeClr val="accent2"/>
            </a:solidFill>
          </a:ln>
        </p:spPr>
        <p:txBody>
          <a:bodyPr/>
          <a:lstStyle/>
          <a:p>
            <a:pPr algn="r"/>
            <a:endParaRPr lang="en-US" sz="3200" dirty="0">
              <a:latin typeface="Adobe Arabic" panose="02040503050201020203" pitchFamily="18" charset="-78"/>
              <a:cs typeface="Adobe Arabic" panose="02040503050201020203" pitchFamily="18" charset="-78"/>
            </a:endParaRPr>
          </a:p>
          <a:p>
            <a:pPr algn="r"/>
            <a:r>
              <a:rPr lang="ar-SA" sz="3200" dirty="0">
                <a:latin typeface="Adobe Arabic" panose="02040503050201020203" pitchFamily="18" charset="-78"/>
                <a:cs typeface="Adobe Arabic" panose="02040503050201020203" pitchFamily="18" charset="-78"/>
              </a:rPr>
              <a:t>قال: ( ما انزل الله داء الا قد انزل له شفاء علمه من علمه وجهله من جهله ) </a:t>
            </a:r>
          </a:p>
          <a:p>
            <a:pPr algn="r"/>
            <a:r>
              <a:rPr lang="ar-SA" sz="3200" dirty="0">
                <a:latin typeface="Adobe Arabic" panose="02040503050201020203" pitchFamily="18" charset="-78"/>
                <a:cs typeface="Adobe Arabic" panose="02040503050201020203" pitchFamily="18" charset="-78"/>
              </a:rPr>
              <a:t>فاتحا بهذا افاق للبحث والتنقيب والتزود والمعرفة .</a:t>
            </a:r>
            <a:endParaRPr lang="ar-SA" dirty="0">
              <a:latin typeface="Adobe Arabic" panose="02040503050201020203" pitchFamily="18" charset="-78"/>
              <a:cs typeface="Adobe Arabic" panose="02040503050201020203" pitchFamily="18" charset="-78"/>
            </a:endParaRPr>
          </a:p>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1375" y="3315517"/>
            <a:ext cx="2608441" cy="2143125"/>
          </a:xfrm>
          <a:prstGeom prst="rect">
            <a:avLst/>
          </a:prstGeom>
        </p:spPr>
      </p:pic>
    </p:spTree>
    <p:extLst>
      <p:ext uri="{BB962C8B-B14F-4D97-AF65-F5344CB8AC3E}">
        <p14:creationId xmlns:p14="http://schemas.microsoft.com/office/powerpoint/2010/main" val="860672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pPr algn="r"/>
            <a:r>
              <a:rPr lang="ar-SA" dirty="0">
                <a:latin typeface="Andalus" panose="02020603050405020304" pitchFamily="18" charset="-78"/>
                <a:cs typeface="Andalus" panose="02020603050405020304" pitchFamily="18" charset="-78"/>
              </a:rPr>
              <a:t>سياسة النبي الصحية  :</a:t>
            </a:r>
            <a:endParaRPr lang="en-US" dirty="0"/>
          </a:p>
        </p:txBody>
      </p:sp>
      <p:sp>
        <p:nvSpPr>
          <p:cNvPr id="5" name="Text Placeholder 4"/>
          <p:cNvSpPr>
            <a:spLocks noGrp="1"/>
          </p:cNvSpPr>
          <p:nvPr>
            <p:ph type="body" sz="quarter" idx="3"/>
          </p:nvPr>
        </p:nvSpPr>
        <p:spPr>
          <a:xfrm>
            <a:off x="4673600" y="2179636"/>
            <a:ext cx="6072169" cy="822960"/>
          </a:xfrm>
          <a:solidFill>
            <a:schemeClr val="accent1">
              <a:lumMod val="20000"/>
              <a:lumOff val="80000"/>
            </a:schemeClr>
          </a:solidFill>
        </p:spPr>
        <p:txBody>
          <a:bodyPr>
            <a:normAutofit fontScale="92500"/>
          </a:bodyPr>
          <a:lstStyle/>
          <a:p>
            <a:pPr algn="r"/>
            <a:r>
              <a:rPr lang="ar-SA" sz="3600" b="1" dirty="0">
                <a:solidFill>
                  <a:schemeClr val="tx1"/>
                </a:solidFill>
                <a:latin typeface="Adobe Arabic" panose="02040503050201020203" pitchFamily="18" charset="-78"/>
                <a:cs typeface="Adobe Arabic" panose="02040503050201020203" pitchFamily="18" charset="-78"/>
              </a:rPr>
              <a:t>خامسا : رعاية ذوي الاحتياجات الخاصة : </a:t>
            </a:r>
          </a:p>
          <a:p>
            <a:endParaRPr lang="en-US" dirty="0"/>
          </a:p>
        </p:txBody>
      </p:sp>
      <p:sp>
        <p:nvSpPr>
          <p:cNvPr id="6" name="Content Placeholder 5"/>
          <p:cNvSpPr>
            <a:spLocks noGrp="1"/>
          </p:cNvSpPr>
          <p:nvPr>
            <p:ph sz="quarter" idx="4"/>
          </p:nvPr>
        </p:nvSpPr>
        <p:spPr>
          <a:xfrm>
            <a:off x="4673601" y="3096112"/>
            <a:ext cx="6072168" cy="3341572"/>
          </a:xfrm>
          <a:ln>
            <a:solidFill>
              <a:schemeClr val="accent2"/>
            </a:solidFill>
          </a:ln>
        </p:spPr>
        <p:txBody>
          <a:bodyPr>
            <a:normAutofit/>
          </a:bodyPr>
          <a:lstStyle/>
          <a:p>
            <a:pPr algn="r"/>
            <a:endParaRPr lang="en-US" sz="2800" dirty="0">
              <a:latin typeface="Adobe Arabic" panose="02040503050201020203" pitchFamily="18" charset="-78"/>
              <a:cs typeface="Adobe Arabic" panose="02040503050201020203" pitchFamily="18" charset="-78"/>
            </a:endParaRPr>
          </a:p>
          <a:p>
            <a:pPr algn="r"/>
            <a:r>
              <a:rPr lang="ar-SA" sz="2800" dirty="0">
                <a:latin typeface="Adobe Arabic" panose="02040503050201020203" pitchFamily="18" charset="-78"/>
                <a:cs typeface="Adobe Arabic" panose="02040503050201020203" pitchFamily="18" charset="-78"/>
              </a:rPr>
              <a:t>من السياسة النبوية الرشيدة : رعاية الضعفاء والمعوقين والقيام بشؤونهم وعدم الانتقاص من قدرهم.</a:t>
            </a:r>
          </a:p>
          <a:p>
            <a:pPr algn="r"/>
            <a:r>
              <a:rPr lang="ar-SA" sz="2800" dirty="0">
                <a:latin typeface="Adobe Arabic" panose="02040503050201020203" pitchFamily="18" charset="-78"/>
                <a:cs typeface="Adobe Arabic" panose="02040503050201020203" pitchFamily="18" charset="-78"/>
              </a:rPr>
              <a:t>ولم تقف عناية الرسول بذوي الاحتياجات الخاصة عند قضاء الحوائج بل جاوزت ذلك الى تاهيلهم واعانتهم في التغلب على اعاقتهم .</a:t>
            </a:r>
            <a:endParaRPr lang="en-US" sz="2800" dirty="0">
              <a:latin typeface="Adobe Arabic" panose="02040503050201020203" pitchFamily="18" charset="-78"/>
              <a:cs typeface="Adobe Arabic" panose="02040503050201020203" pitchFamily="18" charset="-78"/>
            </a:endParaRPr>
          </a:p>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5865" y="2810057"/>
            <a:ext cx="3175984" cy="3075588"/>
          </a:xfrm>
          <a:prstGeom prst="rect">
            <a:avLst/>
          </a:prstGeom>
        </p:spPr>
      </p:pic>
    </p:spTree>
    <p:extLst>
      <p:ext uri="{BB962C8B-B14F-4D97-AF65-F5344CB8AC3E}">
        <p14:creationId xmlns:p14="http://schemas.microsoft.com/office/powerpoint/2010/main" val="2220056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247" y="585216"/>
            <a:ext cx="10788633" cy="1127674"/>
          </a:xfrm>
          <a:solidFill>
            <a:schemeClr val="accent1"/>
          </a:solidFill>
        </p:spPr>
        <p:txBody>
          <a:bodyPr/>
          <a:lstStyle/>
          <a:p>
            <a:pPr algn="r"/>
            <a:r>
              <a:rPr lang="ar-SA" dirty="0">
                <a:latin typeface="Andalus" panose="02020603050405020304" pitchFamily="18" charset="-78"/>
                <a:cs typeface="Andalus" panose="02020603050405020304" pitchFamily="18" charset="-78"/>
              </a:rPr>
              <a:t>اهم الادوية النبوية :</a:t>
            </a:r>
            <a:endParaRPr lang="en-US" dirty="0">
              <a:latin typeface="Andalus" panose="02020603050405020304" pitchFamily="18" charset="-78"/>
              <a:cs typeface="Andalus" panose="02020603050405020304" pitchFamily="18" charset="-78"/>
            </a:endParaRPr>
          </a:p>
        </p:txBody>
      </p:sp>
      <p:sp>
        <p:nvSpPr>
          <p:cNvPr id="3" name="Content Placeholder 2"/>
          <p:cNvSpPr>
            <a:spLocks noGrp="1"/>
          </p:cNvSpPr>
          <p:nvPr>
            <p:ph idx="1"/>
          </p:nvPr>
        </p:nvSpPr>
        <p:spPr>
          <a:xfrm>
            <a:off x="1024128" y="1970467"/>
            <a:ext cx="10588752" cy="4507605"/>
          </a:xfrm>
          <a:solidFill>
            <a:schemeClr val="bg1"/>
          </a:solidFill>
        </p:spPr>
        <p:txBody>
          <a:bodyPr>
            <a:normAutofit/>
          </a:bodyPr>
          <a:lstStyle/>
          <a:p>
            <a:pPr algn="r"/>
            <a:r>
              <a:rPr lang="ar-SA" sz="2800" dirty="0">
                <a:latin typeface="Adobe Arabic" panose="02040503050201020203" pitchFamily="18" charset="-78"/>
                <a:cs typeface="Adobe Arabic" panose="02040503050201020203" pitchFamily="18" charset="-78"/>
              </a:rPr>
              <a:t>هناك جملة من الادوية النبوية الطبيعية التي استعملها النبي متداويا او مداويا او واصفا او مرشدا , واستعماله اياها يدل على ان لكل داء ما يناسبه منها </a:t>
            </a:r>
          </a:p>
          <a:p>
            <a:pPr algn="r"/>
            <a:r>
              <a:rPr lang="ar-SA" sz="2800" dirty="0">
                <a:latin typeface="Adobe Arabic" panose="02040503050201020203" pitchFamily="18" charset="-78"/>
                <a:cs typeface="Adobe Arabic" panose="02040503050201020203" pitchFamily="18" charset="-78"/>
              </a:rPr>
              <a:t>بحسب نوع المرض وحالة المريض :</a:t>
            </a:r>
          </a:p>
          <a:p>
            <a:pPr algn="r"/>
            <a:r>
              <a:rPr lang="ar-SA" sz="2800" dirty="0">
                <a:latin typeface="Adobe Arabic" panose="02040503050201020203" pitchFamily="18" charset="-78"/>
                <a:cs typeface="Adobe Arabic" panose="02040503050201020203" pitchFamily="18" charset="-78"/>
              </a:rPr>
              <a:t>والاخذ بالادوية التي عالج بها النبي</a:t>
            </a:r>
          </a:p>
          <a:p>
            <a:pPr algn="r"/>
            <a:r>
              <a:rPr lang="ar-SA" sz="2800" dirty="0">
                <a:latin typeface="Adobe Arabic" panose="02040503050201020203" pitchFamily="18" charset="-78"/>
                <a:cs typeface="Adobe Arabic" panose="02040503050201020203" pitchFamily="18" charset="-78"/>
              </a:rPr>
              <a:t> لا يمنع من الاخذ بغيرها من الادوية غير المحرمة .  </a:t>
            </a:r>
          </a:p>
          <a:p>
            <a:pPr algn="r"/>
            <a:r>
              <a:rPr lang="ar-SA" dirty="0">
                <a:latin typeface="Adobe Arabic" panose="02040503050201020203" pitchFamily="18" charset="-78"/>
                <a:cs typeface="Adobe Arabic" panose="02040503050201020203" pitchFamily="18" charset="-78"/>
              </a:rPr>
              <a:t>ومن الادوية  :</a:t>
            </a:r>
          </a:p>
        </p:txBody>
      </p:sp>
      <p:sp>
        <p:nvSpPr>
          <p:cNvPr id="4" name="Pentagon 3"/>
          <p:cNvSpPr/>
          <p:nvPr/>
        </p:nvSpPr>
        <p:spPr>
          <a:xfrm>
            <a:off x="254000" y="2459866"/>
            <a:ext cx="5238579" cy="1081824"/>
          </a:xfrm>
          <a:prstGeom prst="homePlat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ar-SA" sz="2400" b="1" dirty="0">
              <a:solidFill>
                <a:prstClr val="black"/>
              </a:solidFill>
              <a:latin typeface="Adobe Arabic" panose="02040503050201020203" pitchFamily="18" charset="-78"/>
              <a:cs typeface="Adobe Arabic" panose="02040503050201020203" pitchFamily="18" charset="-78"/>
            </a:endParaRPr>
          </a:p>
          <a:p>
            <a:pPr lvl="0" algn="ctr"/>
            <a:r>
              <a:rPr lang="ar-SA" sz="2400" b="1" dirty="0">
                <a:solidFill>
                  <a:prstClr val="black"/>
                </a:solidFill>
                <a:latin typeface="Adobe Arabic" panose="02040503050201020203" pitchFamily="18" charset="-78"/>
                <a:cs typeface="Adobe Arabic" panose="02040503050201020203" pitchFamily="18" charset="-78"/>
              </a:rPr>
              <a:t>العسل : من اهم انواع الادوية النبوية التي ارشد اليها النبي </a:t>
            </a:r>
          </a:p>
          <a:p>
            <a:pPr algn="ctr"/>
            <a:endParaRPr lang="en-US" b="1" dirty="0"/>
          </a:p>
        </p:txBody>
      </p:sp>
      <p:sp>
        <p:nvSpPr>
          <p:cNvPr id="5" name="Pentagon 4"/>
          <p:cNvSpPr/>
          <p:nvPr/>
        </p:nvSpPr>
        <p:spPr>
          <a:xfrm>
            <a:off x="254001" y="3541689"/>
            <a:ext cx="5354490" cy="1313645"/>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buClr>
                <a:srgbClr val="1CADE4"/>
              </a:buClr>
            </a:pPr>
            <a:r>
              <a:rPr lang="ar-SA" sz="2000" b="1" dirty="0">
                <a:solidFill>
                  <a:prstClr val="black"/>
                </a:solidFill>
                <a:latin typeface="Adobe Arabic" panose="02040503050201020203" pitchFamily="18" charset="-78"/>
                <a:cs typeface="Adobe Arabic" panose="02040503050201020203" pitchFamily="18" charset="-78"/>
              </a:rPr>
              <a:t>الحبة السوداء : دلت الاحاديث النبوية على ان الحبة السوداء فيها شفاء من كل داء سوى الموت ( في الحبة السوداء شفاء من كل داء الا السام ) </a:t>
            </a:r>
          </a:p>
        </p:txBody>
      </p:sp>
      <p:sp>
        <p:nvSpPr>
          <p:cNvPr id="6" name="Pentagon 5"/>
          <p:cNvSpPr/>
          <p:nvPr/>
        </p:nvSpPr>
        <p:spPr>
          <a:xfrm>
            <a:off x="254000" y="4855334"/>
            <a:ext cx="5148429" cy="914402"/>
          </a:xfrm>
          <a:prstGeom prst="homePlat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buClr>
                <a:srgbClr val="1CADE4"/>
              </a:buClr>
            </a:pPr>
            <a:r>
              <a:rPr lang="ar-SA" sz="2000" b="1" dirty="0">
                <a:solidFill>
                  <a:prstClr val="black"/>
                </a:solidFill>
                <a:latin typeface="Adobe Arabic" panose="02040503050201020203" pitchFamily="18" charset="-78"/>
                <a:cs typeface="Adobe Arabic" panose="02040503050201020203" pitchFamily="18" charset="-78"/>
              </a:rPr>
              <a:t>الحجامة : الحجامة دواء من امثل الادوية وهي مشروعة فعلها النبي واذن فيها ونبه على اهميتها .</a:t>
            </a:r>
          </a:p>
        </p:txBody>
      </p:sp>
      <p:sp>
        <p:nvSpPr>
          <p:cNvPr id="7" name="Pentagon 6"/>
          <p:cNvSpPr/>
          <p:nvPr/>
        </p:nvSpPr>
        <p:spPr>
          <a:xfrm>
            <a:off x="254000" y="5769736"/>
            <a:ext cx="5148429" cy="1088264"/>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b="1" dirty="0">
                <a:solidFill>
                  <a:prstClr val="black"/>
                </a:solidFill>
                <a:latin typeface="Adobe Arabic" panose="02040503050201020203" pitchFamily="18" charset="-78"/>
                <a:cs typeface="Adobe Arabic" panose="02040503050201020203" pitchFamily="18" charset="-78"/>
              </a:rPr>
              <a:t>علاجات اخرى : وردت مجموعه من العلاجات النبوية غير ما ذكر مثل التنبيلة , العود الهندي واستعمل الماء البارد للحمى وغيرها</a:t>
            </a:r>
            <a:endParaRPr lang="en-US" sz="2400" b="1" dirty="0">
              <a:latin typeface="Adobe Arabic" panose="02040503050201020203" pitchFamily="18" charset="-78"/>
              <a:cs typeface="Adobe Arabic" panose="02040503050201020203" pitchFamily="18" charset="-78"/>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1873" y="4557112"/>
            <a:ext cx="2143125" cy="2143125"/>
          </a:xfrm>
          <a:prstGeom prst="rect">
            <a:avLst/>
          </a:prstGeom>
        </p:spPr>
      </p:pic>
    </p:spTree>
    <p:extLst>
      <p:ext uri="{BB962C8B-B14F-4D97-AF65-F5344CB8AC3E}">
        <p14:creationId xmlns:p14="http://schemas.microsoft.com/office/powerpoint/2010/main" val="2530424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21455" b="21455"/>
          <a:stretch>
            <a:fillRect/>
          </a:stretch>
        </p:blipFill>
        <p:spPr>
          <a:xfrm>
            <a:off x="0" y="-2"/>
            <a:ext cx="12188952" cy="4713669"/>
          </a:xfrm>
        </p:spPr>
      </p:pic>
      <p:sp>
        <p:nvSpPr>
          <p:cNvPr id="4" name="Text Placeholder 3"/>
          <p:cNvSpPr>
            <a:spLocks noGrp="1"/>
          </p:cNvSpPr>
          <p:nvPr>
            <p:ph type="body" sz="half" idx="2"/>
          </p:nvPr>
        </p:nvSpPr>
        <p:spPr>
          <a:ln>
            <a:solidFill>
              <a:schemeClr val="accent2"/>
            </a:solidFill>
          </a:ln>
        </p:spPr>
        <p:txBody>
          <a:bodyPr/>
          <a:lstStyle/>
          <a:p>
            <a:r>
              <a:rPr lang="ar-SA" sz="5000" b="1" cap="all" spc="200" dirty="0">
                <a:solidFill>
                  <a:prstClr val="black"/>
                </a:solidFill>
                <a:latin typeface="Adobe Arabic" panose="02040503050201020203" pitchFamily="18" charset="-78"/>
                <a:cs typeface="Adobe Arabic" panose="02040503050201020203" pitchFamily="18" charset="-78"/>
              </a:rPr>
              <a:t>الاستبيان </a:t>
            </a:r>
            <a:endParaRPr lang="en-US" dirty="0"/>
          </a:p>
        </p:txBody>
      </p:sp>
    </p:spTree>
    <p:extLst>
      <p:ext uri="{BB962C8B-B14F-4D97-AF65-F5344CB8AC3E}">
        <p14:creationId xmlns:p14="http://schemas.microsoft.com/office/powerpoint/2010/main" val="2661883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SA" sz="3200" dirty="0">
                <a:latin typeface="Andalus" panose="02020603050405020304" pitchFamily="18" charset="-78"/>
                <a:cs typeface="Andalus" panose="02020603050405020304" pitchFamily="18" charset="-78"/>
              </a:rPr>
              <a:t>هل الطب النبوي «التكميلي» منتشر في بلدك او حيك السكني ؟</a:t>
            </a:r>
            <a:endParaRPr lang="en-US" sz="3200" dirty="0">
              <a:latin typeface="Andalus" panose="02020603050405020304" pitchFamily="18" charset="-78"/>
              <a:cs typeface="Andalus" panose="02020603050405020304" pitchFamily="18" charset="-78"/>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673250986"/>
              </p:ext>
            </p:extLst>
          </p:nvPr>
        </p:nvGraphicFramePr>
        <p:xfrm>
          <a:off x="1024128" y="2324637"/>
          <a:ext cx="9720262" cy="40227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85135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SA" sz="3200" dirty="0">
                <a:latin typeface="Andalus" panose="02020603050405020304" pitchFamily="18" charset="-78"/>
                <a:cs typeface="Andalus" panose="02020603050405020304" pitchFamily="18" charset="-78"/>
              </a:rPr>
              <a:t>هل من الممكن ان يستخدم الطب النبوي في معالجة حالات الطوارئ والجراحات ام انه مقتصر على الامراض المزمنة والامراض السطحية ؟</a:t>
            </a:r>
            <a:endParaRPr lang="en-US" sz="3200" dirty="0">
              <a:latin typeface="Andalus" panose="02020603050405020304" pitchFamily="18" charset="-78"/>
              <a:cs typeface="Andalus" panose="02020603050405020304" pitchFamily="18" charset="-78"/>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222046804"/>
              </p:ext>
            </p:extLst>
          </p:nvPr>
        </p:nvGraphicFramePr>
        <p:xfrm>
          <a:off x="1023938" y="2286000"/>
          <a:ext cx="9720262" cy="40227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618433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3600" dirty="0">
                <a:latin typeface="Andalus" panose="02020603050405020304" pitchFamily="18" charset="-78"/>
                <a:cs typeface="Andalus" panose="02020603050405020304" pitchFamily="18" charset="-78"/>
              </a:rPr>
              <a:t>هل تظنين ان المضاعفات والاثار الجانبية الضارة للطب التكميلي هي نفسها مساوية للطب الحديث ؟</a:t>
            </a:r>
            <a:endParaRPr lang="en-US" sz="3600" dirty="0">
              <a:latin typeface="Andalus" panose="02020603050405020304" pitchFamily="18" charset="-78"/>
              <a:cs typeface="Andalus" panose="02020603050405020304" pitchFamily="18" charset="-78"/>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8431585"/>
              </p:ext>
            </p:extLst>
          </p:nvPr>
        </p:nvGraphicFramePr>
        <p:xfrm>
          <a:off x="1023938" y="2286000"/>
          <a:ext cx="9720262" cy="40227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410688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ar-SA" sz="3200" dirty="0">
                <a:latin typeface="Andalus" panose="02020603050405020304" pitchFamily="18" charset="-78"/>
                <a:cs typeface="Andalus" panose="02020603050405020304" pitchFamily="18" charset="-78"/>
              </a:rPr>
              <a:t>هل لديك معلومات كافية عن الطب النبوي ؟</a:t>
            </a:r>
            <a:endParaRPr lang="en-US" sz="3200" dirty="0">
              <a:latin typeface="Andalus" panose="02020603050405020304" pitchFamily="18" charset="-78"/>
              <a:cs typeface="Andalus" panose="02020603050405020304" pitchFamily="18" charset="-78"/>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599319782"/>
              </p:ext>
            </p:extLst>
          </p:nvPr>
        </p:nvGraphicFramePr>
        <p:xfrm>
          <a:off x="1023938" y="2286000"/>
          <a:ext cx="9720262" cy="40227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205857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ar-SA" sz="3200" dirty="0">
                <a:latin typeface="Adobe Arabic" panose="02040503050201020203" pitchFamily="18" charset="-78"/>
                <a:cs typeface="Adobe Arabic" panose="02040503050201020203" pitchFamily="18" charset="-78"/>
              </a:rPr>
              <a:t>من وجهة نظرك اي المجتمعات اكثر استخداما للطب النبوي ؟</a:t>
            </a:r>
            <a:endParaRPr lang="en-US" sz="3200" dirty="0">
              <a:latin typeface="Adobe Arabic" panose="02040503050201020203" pitchFamily="18" charset="-78"/>
              <a:cs typeface="Adobe Arabic" panose="02040503050201020203" pitchFamily="18" charset="-78"/>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611537220"/>
              </p:ext>
            </p:extLst>
          </p:nvPr>
        </p:nvGraphicFramePr>
        <p:xfrm>
          <a:off x="1023938" y="2286000"/>
          <a:ext cx="9720262" cy="40227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164419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ar-SA" sz="3200" dirty="0">
                <a:latin typeface="Andalus" panose="02020603050405020304" pitchFamily="18" charset="-78"/>
                <a:cs typeface="Andalus" panose="02020603050405020304" pitchFamily="18" charset="-78"/>
              </a:rPr>
              <a:t>هل قد لجئتي يوما للطب التكميلي ؟ وهل استفدتي من تلقيك العلاج؟</a:t>
            </a:r>
            <a:endParaRPr lang="en-US" sz="3200" dirty="0">
              <a:latin typeface="Andalus" panose="02020603050405020304" pitchFamily="18" charset="-78"/>
              <a:cs typeface="Andalus" panose="02020603050405020304" pitchFamily="18" charset="-78"/>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900581780"/>
              </p:ext>
            </p:extLst>
          </p:nvPr>
        </p:nvGraphicFramePr>
        <p:xfrm>
          <a:off x="1023938" y="2286000"/>
          <a:ext cx="9720262" cy="40227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0916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6552" y="4869985"/>
            <a:ext cx="7772400" cy="1463040"/>
          </a:xfrm>
        </p:spPr>
        <p:txBody>
          <a:bodyPr/>
          <a:lstStyle/>
          <a:p>
            <a:r>
              <a:rPr lang="ar-SA" dirty="0">
                <a:latin typeface="Andalus" panose="02020603050405020304" pitchFamily="18" charset="-78"/>
                <a:cs typeface="Andalus" panose="02020603050405020304" pitchFamily="18" charset="-78"/>
              </a:rPr>
              <a:t>فيديو </a:t>
            </a:r>
            <a:endParaRPr lang="en-US" dirty="0">
              <a:latin typeface="Andalus" panose="02020603050405020304" pitchFamily="18" charset="-78"/>
              <a:cs typeface="Andalus" panose="02020603050405020304" pitchFamily="18" charset="-78"/>
            </a:endParaRPr>
          </a:p>
        </p:txBody>
      </p:sp>
      <p:sp>
        <p:nvSpPr>
          <p:cNvPr id="3" name="Picture Placeholder 2"/>
          <p:cNvSpPr>
            <a:spLocks noGrp="1"/>
          </p:cNvSpPr>
          <p:nvPr>
            <p:ph type="pic" idx="1"/>
          </p:nvPr>
        </p:nvSpPr>
        <p:spPr/>
      </p:sp>
      <p:pic>
        <p:nvPicPr>
          <p:cNvPr id="5" name="IMG-2421">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1"/>
            <a:ext cx="12188952" cy="4572000"/>
          </a:xfrm>
          <a:prstGeom prst="rect">
            <a:avLst/>
          </a:prstGeom>
        </p:spPr>
      </p:pic>
    </p:spTree>
    <p:extLst>
      <p:ext uri="{BB962C8B-B14F-4D97-AF65-F5344CB8AC3E}">
        <p14:creationId xmlns:p14="http://schemas.microsoft.com/office/powerpoint/2010/main" val="265225032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ar-SA" sz="3200" dirty="0">
                <a:latin typeface="Andalus" panose="02020603050405020304" pitchFamily="18" charset="-78"/>
                <a:cs typeface="Andalus" panose="02020603050405020304" pitchFamily="18" charset="-78"/>
              </a:rPr>
              <a:t>في اي من الامراض تعتقدين انه من الممكن ان يعطى الطب التكميلي نتيجة افضل ؟</a:t>
            </a:r>
            <a:endParaRPr lang="en-US" sz="3200" dirty="0">
              <a:latin typeface="Andalus" panose="02020603050405020304" pitchFamily="18" charset="-78"/>
              <a:cs typeface="Andalus" panose="02020603050405020304" pitchFamily="18" charset="-78"/>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093369577"/>
              </p:ext>
            </p:extLst>
          </p:nvPr>
        </p:nvGraphicFramePr>
        <p:xfrm>
          <a:off x="1023938" y="2286000"/>
          <a:ext cx="9720262" cy="40227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977004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ar-SA" sz="3600" dirty="0">
                <a:latin typeface="Andalus" panose="02020603050405020304" pitchFamily="18" charset="-78"/>
                <a:cs typeface="Andalus" panose="02020603050405020304" pitchFamily="18" charset="-78"/>
              </a:rPr>
              <a:t>هل للاعشاب الطبية اعراض جانبية ؟</a:t>
            </a:r>
            <a:endParaRPr lang="en-US" sz="3600" dirty="0">
              <a:latin typeface="Andalus" panose="02020603050405020304" pitchFamily="18" charset="-78"/>
              <a:cs typeface="Andalus" panose="02020603050405020304" pitchFamily="18" charset="-78"/>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134177750"/>
              </p:ext>
            </p:extLst>
          </p:nvPr>
        </p:nvGraphicFramePr>
        <p:xfrm>
          <a:off x="1023938" y="2286000"/>
          <a:ext cx="9720262" cy="40227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670956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ar-SA" sz="3200" dirty="0">
                <a:latin typeface="Andalus" panose="02020603050405020304" pitchFamily="18" charset="-78"/>
                <a:cs typeface="Andalus" panose="02020603050405020304" pitchFamily="18" charset="-78"/>
              </a:rPr>
              <a:t>من وجهة نظرك هل يعتبر الطب النبوي شامل مراعيا لحالة الانسان النفسية والعقلية اضتفة الى الجسدية ؟</a:t>
            </a:r>
            <a:endParaRPr lang="en-US" sz="3200" dirty="0">
              <a:latin typeface="Andalus" panose="02020603050405020304" pitchFamily="18" charset="-78"/>
              <a:cs typeface="Andalus" panose="02020603050405020304" pitchFamily="18" charset="-78"/>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543819298"/>
              </p:ext>
            </p:extLst>
          </p:nvPr>
        </p:nvGraphicFramePr>
        <p:xfrm>
          <a:off x="1023938" y="2286000"/>
          <a:ext cx="9720262" cy="40227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453125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31222F5-F6AB-4DD3-86E7-E72A8BB3326C}"/>
              </a:ext>
            </a:extLst>
          </p:cNvPr>
          <p:cNvSpPr>
            <a:spLocks noGrp="1"/>
          </p:cNvSpPr>
          <p:nvPr>
            <p:ph type="title"/>
          </p:nvPr>
        </p:nvSpPr>
        <p:spPr/>
        <p:txBody>
          <a:bodyPr>
            <a:normAutofit/>
          </a:bodyPr>
          <a:lstStyle/>
          <a:p>
            <a:endParaRPr lang="ar-SA" sz="3200" dirty="0">
              <a:latin typeface="Andalus" panose="02020603050405020304" pitchFamily="18" charset="-78"/>
              <a:cs typeface="Andalus" panose="02020603050405020304" pitchFamily="18" charset="-78"/>
            </a:endParaRPr>
          </a:p>
        </p:txBody>
      </p:sp>
      <p:sp>
        <p:nvSpPr>
          <p:cNvPr id="3" name="عنصر نائب للمحتوى 2">
            <a:extLst>
              <a:ext uri="{FF2B5EF4-FFF2-40B4-BE49-F238E27FC236}">
                <a16:creationId xmlns:a16="http://schemas.microsoft.com/office/drawing/2014/main" id="{93C39673-7E04-46FC-BD22-EC64DF6CB53A}"/>
              </a:ext>
            </a:extLst>
          </p:cNvPr>
          <p:cNvSpPr>
            <a:spLocks noGrp="1"/>
          </p:cNvSpPr>
          <p:nvPr>
            <p:ph idx="1"/>
          </p:nvPr>
        </p:nvSpPr>
        <p:spPr>
          <a:xfrm>
            <a:off x="943864" y="2387600"/>
            <a:ext cx="10304272" cy="4023360"/>
          </a:xfrm>
        </p:spPr>
        <p:txBody>
          <a:bodyPr>
            <a:normAutofit/>
          </a:bodyPr>
          <a:lstStyle/>
          <a:p>
            <a:pPr algn="r"/>
            <a:r>
              <a:rPr lang="ar-SA" sz="3600" dirty="0">
                <a:solidFill>
                  <a:schemeClr val="accent1"/>
                </a:solidFill>
              </a:rPr>
              <a:t>عَنْ أَبِي سَعِيدٍ رضي الله عنه : ( أَنَّ رَجُلًا أَتَى النَّبِيَّ صَلَّى اللَّهُ عَلَيْهِ وَسَلَّمَ ، فَقَالَ : أَخِي يَشْتَكِي بَطْنَهُ فَقَالَ : ( اسْقِهِ عَسَلًا ) ، ثُمَّ أَتَى الثَّانِيَةَ ، فَقَالَ : ( اسْقِهِ عَسَلًا ) ، ثُمَّ أَتَاهُ الثَّالِثَةَ فَقَالَ : ( اسْقِهِ عَسَلًا ) ، ثُمَّ أَتَاهُ ، فَقَالَ : قَدْ فَعَلْتُ ، فَقَالَ : ( صَدَقَ اللَّهُ وَكَذَبَ بَطْنُ أَخِيكَ اسْقِهِ عَسَلًا ) فَسَقَاهُ فَبَرَأَ ) رواه البخاري.</a:t>
            </a:r>
          </a:p>
        </p:txBody>
      </p:sp>
      <p:sp>
        <p:nvSpPr>
          <p:cNvPr id="4" name="Title 1">
            <a:extLst>
              <a:ext uri="{FF2B5EF4-FFF2-40B4-BE49-F238E27FC236}">
                <a16:creationId xmlns:a16="http://schemas.microsoft.com/office/drawing/2014/main" id="{E181FB60-2494-45D3-9193-C95B90E7727C}"/>
              </a:ext>
            </a:extLst>
          </p:cNvPr>
          <p:cNvSpPr txBox="1">
            <a:spLocks/>
          </p:cNvSpPr>
          <p:nvPr/>
        </p:nvSpPr>
        <p:spPr>
          <a:xfrm>
            <a:off x="1024128" y="585216"/>
            <a:ext cx="9720072" cy="1499616"/>
          </a:xfrm>
          <a:prstGeom prst="rect">
            <a:avLst/>
          </a:prstGeom>
          <a:solidFill>
            <a:schemeClr val="accent1"/>
          </a:solidFill>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gn="r"/>
            <a:r>
              <a:rPr lang="ar-SA" sz="5400">
                <a:latin typeface="Andalus" panose="02020603050405020304" pitchFamily="18" charset="-78"/>
                <a:cs typeface="Andalus" panose="02020603050405020304" pitchFamily="18" charset="-78"/>
              </a:rPr>
              <a:t>قصة عن التداوي في الطب النبوي </a:t>
            </a:r>
            <a:endParaRPr lang="en-US"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13388729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ar-SA" sz="3600" dirty="0">
                <a:solidFill>
                  <a:srgbClr val="00B0F0"/>
                </a:solidFill>
                <a:latin typeface="Andalus" panose="02020603050405020304" pitchFamily="18" charset="-78"/>
                <a:cs typeface="+mn-cs"/>
              </a:rPr>
              <a:t>روان العتيبي-نهى الصالح-موضي </a:t>
            </a:r>
            <a:r>
              <a:rPr lang="ar-SA" sz="3600" dirty="0" err="1">
                <a:solidFill>
                  <a:srgbClr val="00B0F0"/>
                </a:solidFill>
                <a:latin typeface="Andalus" panose="02020603050405020304" pitchFamily="18" charset="-78"/>
                <a:cs typeface="+mn-cs"/>
              </a:rPr>
              <a:t>ابوقيان</a:t>
            </a:r>
            <a:r>
              <a:rPr lang="ar-SA" sz="3600" dirty="0">
                <a:solidFill>
                  <a:srgbClr val="00B0F0"/>
                </a:solidFill>
                <a:latin typeface="Andalus" panose="02020603050405020304" pitchFamily="18" charset="-78"/>
                <a:cs typeface="+mn-cs"/>
              </a:rPr>
              <a:t>-بدريه </a:t>
            </a:r>
            <a:r>
              <a:rPr lang="ar-SA" sz="3600" dirty="0" err="1">
                <a:solidFill>
                  <a:srgbClr val="00B0F0"/>
                </a:solidFill>
                <a:latin typeface="Andalus" panose="02020603050405020304" pitchFamily="18" charset="-78"/>
                <a:cs typeface="+mn-cs"/>
              </a:rPr>
              <a:t>الأكلبي</a:t>
            </a:r>
            <a:r>
              <a:rPr lang="ar-SA" sz="3600" dirty="0">
                <a:solidFill>
                  <a:srgbClr val="00B0F0"/>
                </a:solidFill>
                <a:latin typeface="Andalus" panose="02020603050405020304" pitchFamily="18" charset="-78"/>
                <a:cs typeface="+mn-cs"/>
              </a:rPr>
              <a:t>-ريم النشوان-ريم حكمي.</a:t>
            </a:r>
            <a:endParaRPr lang="en-US" sz="3600" dirty="0">
              <a:solidFill>
                <a:srgbClr val="00B0F0"/>
              </a:solidFill>
              <a:latin typeface="Andalus" panose="02020603050405020304" pitchFamily="18" charset="-78"/>
              <a:cs typeface="+mn-cs"/>
            </a:endParaRPr>
          </a:p>
        </p:txBody>
      </p:sp>
      <p:sp>
        <p:nvSpPr>
          <p:cNvPr id="3" name="Subtitle 2"/>
          <p:cNvSpPr>
            <a:spLocks noGrp="1"/>
          </p:cNvSpPr>
          <p:nvPr>
            <p:ph type="subTitle" idx="1"/>
          </p:nvPr>
        </p:nvSpPr>
        <p:spPr/>
        <p:txBody>
          <a:bodyPr>
            <a:normAutofit/>
          </a:bodyPr>
          <a:lstStyle/>
          <a:p>
            <a:r>
              <a:rPr lang="ar-SA" sz="5400" b="1" dirty="0">
                <a:latin typeface="Andalus" panose="02020603050405020304" pitchFamily="18" charset="-78"/>
                <a:cs typeface="Andalus" panose="02020603050405020304" pitchFamily="18" charset="-78"/>
              </a:rPr>
              <a:t>عمل الطالبات:</a:t>
            </a:r>
            <a:endParaRPr lang="en-US" sz="5400" b="1"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1969146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219128" cy="1499616"/>
          </a:xfrm>
          <a:solidFill>
            <a:schemeClr val="accent1"/>
          </a:solidFill>
        </p:spPr>
        <p:txBody>
          <a:bodyPr/>
          <a:lstStyle/>
          <a:p>
            <a:pPr algn="r"/>
            <a:r>
              <a:rPr lang="ar-SA" dirty="0">
                <a:latin typeface="Andalus" panose="02020603050405020304" pitchFamily="18" charset="-78"/>
                <a:cs typeface="Andalus" panose="02020603050405020304" pitchFamily="18" charset="-78"/>
              </a:rPr>
              <a:t>مقدمة </a:t>
            </a:r>
            <a:endParaRPr lang="en-US" dirty="0">
              <a:latin typeface="Andalus" panose="02020603050405020304" pitchFamily="18" charset="-78"/>
              <a:cs typeface="Andalus" panose="02020603050405020304" pitchFamily="18" charset="-78"/>
            </a:endParaRPr>
          </a:p>
        </p:txBody>
      </p:sp>
      <p:sp>
        <p:nvSpPr>
          <p:cNvPr id="3" name="Content Placeholder 2"/>
          <p:cNvSpPr>
            <a:spLocks noGrp="1"/>
          </p:cNvSpPr>
          <p:nvPr>
            <p:ph idx="1"/>
          </p:nvPr>
        </p:nvSpPr>
        <p:spPr>
          <a:xfrm>
            <a:off x="1024128" y="2286000"/>
            <a:ext cx="10219128" cy="4023360"/>
          </a:xfrm>
        </p:spPr>
        <p:txBody>
          <a:bodyPr>
            <a:normAutofit fontScale="92500" lnSpcReduction="10000"/>
          </a:bodyPr>
          <a:lstStyle/>
          <a:p>
            <a:pPr algn="r"/>
            <a:r>
              <a:rPr lang="ar-SA" dirty="0">
                <a:latin typeface="Adobe Arabic" panose="02040503050201020203" pitchFamily="18" charset="-78"/>
                <a:cs typeface="Adobe Arabic" panose="02040503050201020203" pitchFamily="18" charset="-78"/>
              </a:rPr>
              <a:t> </a:t>
            </a:r>
            <a:r>
              <a:rPr lang="ar-SA" sz="2800" dirty="0">
                <a:latin typeface="Adobe Arabic" panose="02040503050201020203" pitchFamily="18" charset="-78"/>
                <a:cs typeface="Adobe Arabic" panose="02040503050201020203" pitchFamily="18" charset="-78"/>
              </a:rPr>
              <a:t>ترك النبي عليه الصلاة والسلام للأمة إرثا نبويا فيه صلاح الناس في دنياهم وآخرتهم ومن بين هذه الإرث النبوي</a:t>
            </a:r>
          </a:p>
          <a:p>
            <a:pPr algn="r"/>
            <a:r>
              <a:rPr lang="ar-SA" sz="2800" dirty="0">
                <a:latin typeface="Adobe Arabic" panose="02040503050201020203" pitchFamily="18" charset="-78"/>
                <a:cs typeface="Adobe Arabic" panose="02040503050201020203" pitchFamily="18" charset="-78"/>
              </a:rPr>
              <a:t> كان الطب النبوي فقد وردت عن الرسول عليه الصلاة والسلام عدة أحاديث حثت على التداوي كما وردت أحاديث في فضل التداوي ببعض ما خلقه الله تعالى من نباتات أو أعشاب وقد كانت توجيهات النبي الطبية شاملة لجميع جوانب حياة الإنسان الصحية ابتداء من تقرير سنة التداوي وأنه ما خلق الله تعالى من داء إلا جعل له دواء إلا الموت أو الهرم.</a:t>
            </a:r>
          </a:p>
          <a:p>
            <a:pPr algn="r"/>
            <a:r>
              <a:rPr lang="ar-SA" sz="2800" dirty="0">
                <a:latin typeface="Adobe Arabic" panose="02040503050201020203" pitchFamily="18" charset="-78"/>
                <a:cs typeface="Adobe Arabic" panose="02040503050201020203" pitchFamily="18" charset="-78"/>
              </a:rPr>
              <a:t>كما اشتملت توجيهات النبوة على جانب الوقاية الصحية ومنها حديث النبي عليه الصلاة والسلام لا يورد ممرض على مصح وكذلك حديث الطاعون وأنه إذا سمع المسلمون به في أرض معينة فلا يدخلوها وإذا كانوا في أرض فيها الطاعون فلا يخرجوا منها وكل ذلك يقرر قاعدة صحية في غاية الأهمية وهي الوقاية والحجر الصحي .</a:t>
            </a:r>
            <a:br>
              <a:rPr lang="ar-SA" sz="2800" dirty="0"/>
            </a:br>
            <a:endParaRPr lang="en-US" dirty="0">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1070214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1403" y="726882"/>
            <a:ext cx="9720072" cy="1499616"/>
          </a:xfrm>
          <a:solidFill>
            <a:schemeClr val="accent1"/>
          </a:solidFill>
        </p:spPr>
        <p:txBody>
          <a:bodyPr/>
          <a:lstStyle/>
          <a:p>
            <a:pPr algn="r"/>
            <a:r>
              <a:rPr lang="ar-SA" dirty="0">
                <a:latin typeface="Andalus" panose="02020603050405020304" pitchFamily="18" charset="-78"/>
                <a:cs typeface="Andalus" panose="02020603050405020304" pitchFamily="18" charset="-78"/>
              </a:rPr>
              <a:t> الفقه الطبي </a:t>
            </a:r>
            <a:endParaRPr lang="en-US" dirty="0">
              <a:latin typeface="Andalus" panose="02020603050405020304" pitchFamily="18" charset="-78"/>
              <a:cs typeface="Andalus" panose="02020603050405020304" pitchFamily="18" charset="-78"/>
            </a:endParaRPr>
          </a:p>
        </p:txBody>
      </p:sp>
      <p:sp>
        <p:nvSpPr>
          <p:cNvPr id="3" name="Content Placeholder 2"/>
          <p:cNvSpPr>
            <a:spLocks noGrp="1"/>
          </p:cNvSpPr>
          <p:nvPr>
            <p:ph idx="1"/>
          </p:nvPr>
        </p:nvSpPr>
        <p:spPr>
          <a:xfrm>
            <a:off x="1101402" y="3116687"/>
            <a:ext cx="9720073" cy="2807595"/>
          </a:xfrm>
        </p:spPr>
        <p:txBody>
          <a:bodyPr/>
          <a:lstStyle/>
          <a:p>
            <a:pPr algn="r"/>
            <a:r>
              <a:rPr lang="ar-SA" sz="2800" dirty="0"/>
              <a:t>المرض من الامور الجائزة في حق الانبياء بالاجماع , بل المرض فيهم اشد من غيرهم فقد قال ﷺ : </a:t>
            </a:r>
          </a:p>
          <a:p>
            <a:pPr algn="r"/>
            <a:r>
              <a:rPr lang="ar-SA" sz="2800" dirty="0"/>
              <a:t>( اني اوعك كما يوعك رجلان منكم ) .</a:t>
            </a:r>
          </a:p>
          <a:p>
            <a:pPr algn="r"/>
            <a:r>
              <a:rPr lang="ar-SA" sz="2800" dirty="0"/>
              <a:t> والحكمة  من ذلك تكثير اجرهم , واظهار كمال صبرهم وصحة رضاهم واحتسابهم وسد باب افتتان الناس بهم , كي لا يعبدوهم بسبب ما يظهر عليهم من المعجزات </a:t>
            </a:r>
          </a:p>
          <a:p>
            <a:pPr algn="r"/>
            <a:endParaRPr lang="en-US" dirty="0"/>
          </a:p>
        </p:txBody>
      </p:sp>
    </p:spTree>
    <p:extLst>
      <p:ext uri="{BB962C8B-B14F-4D97-AF65-F5344CB8AC3E}">
        <p14:creationId xmlns:p14="http://schemas.microsoft.com/office/powerpoint/2010/main" val="3067790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224" y="261184"/>
            <a:ext cx="9966250" cy="1499616"/>
          </a:xfrm>
          <a:solidFill>
            <a:schemeClr val="accent1"/>
          </a:solidFill>
        </p:spPr>
        <p:txBody>
          <a:bodyPr/>
          <a:lstStyle/>
          <a:p>
            <a:pPr algn="r"/>
            <a:r>
              <a:rPr lang="ar-SA" dirty="0">
                <a:latin typeface="Andalus" panose="02020603050405020304" pitchFamily="18" charset="-78"/>
                <a:cs typeface="Andalus" panose="02020603050405020304" pitchFamily="18" charset="-78"/>
              </a:rPr>
              <a:t>مجالات الطب النبوي </a:t>
            </a:r>
            <a:endParaRPr lang="en-US" dirty="0">
              <a:latin typeface="Andalus" panose="02020603050405020304" pitchFamily="18" charset="-78"/>
              <a:cs typeface="Andalus" panose="02020603050405020304" pitchFamily="18" charset="-78"/>
            </a:endParaRPr>
          </a:p>
        </p:txBody>
      </p:sp>
      <p:sp>
        <p:nvSpPr>
          <p:cNvPr id="3" name="Rounded Rectangle 2"/>
          <p:cNvSpPr/>
          <p:nvPr/>
        </p:nvSpPr>
        <p:spPr>
          <a:xfrm>
            <a:off x="842345" y="2852669"/>
            <a:ext cx="4309204" cy="2829377"/>
          </a:xfrm>
          <a:prstGeom prst="roundRect">
            <a:avLst/>
          </a:prstGeom>
          <a:solidFill>
            <a:schemeClr val="accent1">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r"/>
            <a:r>
              <a:rPr lang="ar-SA" sz="2800" dirty="0">
                <a:solidFill>
                  <a:schemeClr val="tx1"/>
                </a:solidFill>
                <a:latin typeface="Adobe Arabic" panose="02040503050201020203" pitchFamily="18" charset="-78"/>
                <a:cs typeface="Adobe Arabic" panose="02040503050201020203" pitchFamily="18" charset="-78"/>
              </a:rPr>
              <a:t>استخدام الماء والاستفادة من فوائده</a:t>
            </a:r>
          </a:p>
          <a:p>
            <a:pPr algn="r"/>
            <a:r>
              <a:rPr lang="ar-SA" sz="2800" dirty="0">
                <a:solidFill>
                  <a:schemeClr val="tx1"/>
                </a:solidFill>
                <a:latin typeface="Adobe Arabic" panose="02040503050201020203" pitchFamily="18" charset="-78"/>
                <a:cs typeface="Adobe Arabic" panose="02040503050201020203" pitchFamily="18" charset="-78"/>
              </a:rPr>
              <a:t>نتف الابط </a:t>
            </a:r>
          </a:p>
          <a:p>
            <a:pPr algn="r"/>
            <a:r>
              <a:rPr lang="ar-SA" sz="2800" dirty="0">
                <a:solidFill>
                  <a:schemeClr val="tx1"/>
                </a:solidFill>
                <a:latin typeface="Adobe Arabic" panose="02040503050201020203" pitchFamily="18" charset="-78"/>
                <a:cs typeface="Adobe Arabic" panose="02040503050201020203" pitchFamily="18" charset="-78"/>
              </a:rPr>
              <a:t>تقليم الاظافر </a:t>
            </a:r>
          </a:p>
          <a:p>
            <a:pPr algn="r"/>
            <a:r>
              <a:rPr lang="ar-SA" sz="2800" dirty="0">
                <a:solidFill>
                  <a:schemeClr val="tx1"/>
                </a:solidFill>
                <a:latin typeface="Adobe Arabic" panose="02040503050201020203" pitchFamily="18" charset="-78"/>
                <a:cs typeface="Adobe Arabic" panose="02040503050201020203" pitchFamily="18" charset="-78"/>
              </a:rPr>
              <a:t>تنظيف الفم </a:t>
            </a:r>
          </a:p>
          <a:p>
            <a:pPr algn="r"/>
            <a:r>
              <a:rPr lang="ar-SA" sz="2800" dirty="0">
                <a:solidFill>
                  <a:schemeClr val="tx1"/>
                </a:solidFill>
                <a:latin typeface="Adobe Arabic" panose="02040503050201020203" pitchFamily="18" charset="-78"/>
                <a:cs typeface="Adobe Arabic" panose="02040503050201020203" pitchFamily="18" charset="-78"/>
              </a:rPr>
              <a:t>قص الشعر</a:t>
            </a:r>
          </a:p>
        </p:txBody>
      </p:sp>
      <p:sp>
        <p:nvSpPr>
          <p:cNvPr id="5" name="Text Placeholder 3"/>
          <p:cNvSpPr>
            <a:spLocks noGrp="1"/>
          </p:cNvSpPr>
          <p:nvPr/>
        </p:nvSpPr>
        <p:spPr>
          <a:xfrm>
            <a:off x="4618815" y="4126390"/>
            <a:ext cx="3200400" cy="1463040"/>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0"/>
              </a:spcBef>
              <a:spcAft>
                <a:spcPts val="200"/>
              </a:spcAft>
              <a:buClr>
                <a:schemeClr val="accent1"/>
              </a:buClr>
              <a:buSzPct val="100000"/>
              <a:buFont typeface="Tw Cen MT" panose="020B0602020104020603" pitchFamily="34" charset="0"/>
              <a:buNone/>
              <a:defRPr sz="1800" kern="1200">
                <a:solidFill>
                  <a:schemeClr val="tx1">
                    <a:lumMod val="95000"/>
                    <a:lumOff val="5000"/>
                  </a:schemeClr>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Wingdings 3" pitchFamily="18" charset="2"/>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Wingdings 3" pitchFamily="18" charset="2"/>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Wingdings 3" pitchFamily="18" charset="2"/>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Wingdings 3" pitchFamily="18" charset="2"/>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Wingdings 3" pitchFamily="18" charset="2"/>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Wingdings 3" pitchFamily="18" charset="2"/>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Wingdings 3" pitchFamily="18" charset="2"/>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Wingdings 3" pitchFamily="18" charset="2"/>
              <a:buNone/>
              <a:defRPr sz="1000" kern="1200">
                <a:solidFill>
                  <a:schemeClr val="tx1"/>
                </a:solidFill>
                <a:latin typeface="+mn-lt"/>
                <a:ea typeface="+mn-ea"/>
                <a:cs typeface="+mn-cs"/>
              </a:defRPr>
            </a:lvl9pPr>
          </a:lstStyle>
          <a:p>
            <a:endParaRPr lang="en-US" dirty="0"/>
          </a:p>
        </p:txBody>
      </p:sp>
      <p:sp>
        <p:nvSpPr>
          <p:cNvPr id="4" name="Rounded Rectangle 3"/>
          <p:cNvSpPr/>
          <p:nvPr/>
        </p:nvSpPr>
        <p:spPr>
          <a:xfrm>
            <a:off x="855224" y="1870269"/>
            <a:ext cx="4309204" cy="87293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ar-SA" sz="3600" dirty="0">
                <a:latin typeface="Adobe Arabic" panose="02040503050201020203" pitchFamily="18" charset="-78"/>
                <a:cs typeface="Adobe Arabic" panose="02040503050201020203" pitchFamily="18" charset="-78"/>
              </a:rPr>
              <a:t>الطب الوقائي</a:t>
            </a:r>
            <a:endParaRPr lang="en-US" sz="3600" dirty="0">
              <a:latin typeface="Adobe Arabic" panose="02040503050201020203" pitchFamily="18" charset="-78"/>
              <a:cs typeface="Adobe Arabic" panose="02040503050201020203" pitchFamily="18" charset="-78"/>
            </a:endParaRPr>
          </a:p>
        </p:txBody>
      </p:sp>
      <p:sp>
        <p:nvSpPr>
          <p:cNvPr id="7" name="Rounded Rectangle 6"/>
          <p:cNvSpPr/>
          <p:nvPr/>
        </p:nvSpPr>
        <p:spPr>
          <a:xfrm>
            <a:off x="6619741" y="1851794"/>
            <a:ext cx="4201733" cy="87293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ar-SA" sz="3600" dirty="0">
                <a:latin typeface="Adobe Arabic" panose="02040503050201020203" pitchFamily="18" charset="-78"/>
                <a:cs typeface="Adobe Arabic" panose="02040503050201020203" pitchFamily="18" charset="-78"/>
              </a:rPr>
              <a:t>الطب العلاجي</a:t>
            </a:r>
            <a:endParaRPr lang="en-US" sz="3600" dirty="0">
              <a:latin typeface="Adobe Arabic" panose="02040503050201020203" pitchFamily="18" charset="-78"/>
              <a:cs typeface="Adobe Arabic" panose="02040503050201020203" pitchFamily="18" charset="-78"/>
            </a:endParaRPr>
          </a:p>
        </p:txBody>
      </p:sp>
      <p:sp>
        <p:nvSpPr>
          <p:cNvPr id="8" name="Rounded Rectangle 7"/>
          <p:cNvSpPr/>
          <p:nvPr/>
        </p:nvSpPr>
        <p:spPr>
          <a:xfrm>
            <a:off x="6619741" y="2852669"/>
            <a:ext cx="4111580" cy="2829377"/>
          </a:xfrm>
          <a:prstGeom prst="roundRect">
            <a:avLst/>
          </a:prstGeom>
          <a:solidFill>
            <a:schemeClr val="accent1">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r"/>
            <a:r>
              <a:rPr lang="ar-SA" sz="2800" dirty="0">
                <a:latin typeface="Adobe Arabic" panose="02040503050201020203" pitchFamily="18" charset="-78"/>
                <a:cs typeface="Adobe Arabic" panose="02040503050201020203" pitchFamily="18" charset="-78"/>
              </a:rPr>
              <a:t>امرنا الرسول صلى الله عليه وسلم بالتداوي بالقرآن الكريم والأدعية والمواد والأعشاب الطبيعية</a:t>
            </a:r>
          </a:p>
          <a:p>
            <a:pPr algn="r"/>
            <a:r>
              <a:rPr lang="ar-SA" sz="2800" dirty="0">
                <a:latin typeface="Adobe Arabic" panose="02040503050201020203" pitchFamily="18" charset="-78"/>
                <a:cs typeface="Adobe Arabic" panose="02040503050201020203" pitchFamily="18" charset="-78"/>
              </a:rPr>
              <a:t>مثل: العسل والحجامة وألبان الإبل والحبة السوداء و بالقرآن الكريم</a:t>
            </a:r>
            <a:r>
              <a:rPr lang="ar-SA" dirty="0"/>
              <a:t>.</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224" y="5840941"/>
            <a:ext cx="4309204" cy="872931"/>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2771" y="5735804"/>
            <a:ext cx="4008549" cy="1127347"/>
          </a:xfrm>
          <a:prstGeom prst="rect">
            <a:avLst/>
          </a:prstGeom>
        </p:spPr>
      </p:pic>
    </p:spTree>
    <p:extLst>
      <p:ext uri="{BB962C8B-B14F-4D97-AF65-F5344CB8AC3E}">
        <p14:creationId xmlns:p14="http://schemas.microsoft.com/office/powerpoint/2010/main" val="3817312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2885" y="413187"/>
            <a:ext cx="9881315" cy="1372373"/>
          </a:xfrm>
          <a:solidFill>
            <a:schemeClr val="accent1"/>
          </a:solidFill>
        </p:spPr>
        <p:txBody>
          <a:bodyPr/>
          <a:lstStyle/>
          <a:p>
            <a:pPr algn="r"/>
            <a:r>
              <a:rPr lang="ar-SA" dirty="0">
                <a:solidFill>
                  <a:prstClr val="black"/>
                </a:solidFill>
                <a:latin typeface="Andalus" panose="02020603050405020304" pitchFamily="18" charset="-78"/>
                <a:cs typeface="Andalus" panose="02020603050405020304" pitchFamily="18" charset="-78"/>
              </a:rPr>
              <a:t>سياسة النبي الصحية :</a:t>
            </a:r>
            <a:endParaRPr lang="en-US" dirty="0"/>
          </a:p>
        </p:txBody>
      </p:sp>
      <p:sp>
        <p:nvSpPr>
          <p:cNvPr id="5" name="Text Placeholder 4"/>
          <p:cNvSpPr>
            <a:spLocks noGrp="1"/>
          </p:cNvSpPr>
          <p:nvPr>
            <p:ph type="body" sz="quarter" idx="3"/>
          </p:nvPr>
        </p:nvSpPr>
        <p:spPr>
          <a:xfrm>
            <a:off x="4726546" y="1957589"/>
            <a:ext cx="6019222" cy="1045007"/>
          </a:xfrm>
          <a:solidFill>
            <a:schemeClr val="accent1">
              <a:lumMod val="20000"/>
              <a:lumOff val="80000"/>
            </a:schemeClr>
          </a:solidFill>
        </p:spPr>
        <p:txBody>
          <a:bodyPr>
            <a:normAutofit/>
          </a:bodyPr>
          <a:lstStyle/>
          <a:p>
            <a:pPr lvl="0" algn="r">
              <a:spcBef>
                <a:spcPts val="1200"/>
              </a:spcBef>
              <a:spcAft>
                <a:spcPts val="200"/>
              </a:spcAft>
              <a:buClr>
                <a:srgbClr val="1CADE4"/>
              </a:buClr>
            </a:pPr>
            <a:r>
              <a:rPr lang="ar-SA" sz="3200" b="1" dirty="0">
                <a:solidFill>
                  <a:schemeClr val="tx1"/>
                </a:solidFill>
                <a:latin typeface="Adobe Arabic" panose="02040503050201020203" pitchFamily="18" charset="-78"/>
                <a:cs typeface="Adobe Arabic" panose="02040503050201020203" pitchFamily="18" charset="-78"/>
              </a:rPr>
              <a:t>اولا : قصر مزاولة الطب على المتاهلين وتقرير مبدا المسؤولية الطبية :</a:t>
            </a:r>
          </a:p>
          <a:p>
            <a:endParaRPr lang="en-US" dirty="0"/>
          </a:p>
        </p:txBody>
      </p:sp>
      <p:sp>
        <p:nvSpPr>
          <p:cNvPr id="6" name="Content Placeholder 5"/>
          <p:cNvSpPr>
            <a:spLocks noGrp="1"/>
          </p:cNvSpPr>
          <p:nvPr>
            <p:ph sz="quarter" idx="4"/>
          </p:nvPr>
        </p:nvSpPr>
        <p:spPr>
          <a:xfrm>
            <a:off x="4206240" y="2967788"/>
            <a:ext cx="6539528" cy="3341572"/>
          </a:xfrm>
          <a:solidFill>
            <a:schemeClr val="bg1"/>
          </a:solidFill>
          <a:ln>
            <a:solidFill>
              <a:schemeClr val="accent2">
                <a:lumMod val="60000"/>
                <a:lumOff val="40000"/>
              </a:schemeClr>
            </a:solidFill>
          </a:ln>
        </p:spPr>
        <p:txBody>
          <a:bodyPr>
            <a:normAutofit/>
          </a:bodyPr>
          <a:lstStyle/>
          <a:p>
            <a:pPr marL="0" lvl="0" indent="0" algn="r">
              <a:buClr>
                <a:srgbClr val="1CADE4"/>
              </a:buClr>
              <a:buNone/>
            </a:pPr>
            <a:r>
              <a:rPr lang="ar-SA" sz="3200" dirty="0">
                <a:solidFill>
                  <a:schemeClr val="accent1">
                    <a:lumMod val="75000"/>
                  </a:schemeClr>
                </a:solidFill>
                <a:latin typeface="Adobe Arabic" panose="02040503050201020203" pitchFamily="18" charset="-78"/>
                <a:cs typeface="Adobe Arabic" panose="02040503050201020203" pitchFamily="18" charset="-78"/>
              </a:rPr>
              <a:t>قصر مزاولة مهنة الطب على من كان عالما بقواعدها , ورتب المسؤولية على كل من اقدم على مداواة الناس بغير علم فقال ( من تطبب ولا يعلم منه طب قبل ذلك فهو ضامن ) فقد دل الحديث على ان الطبيب ينبغي ان كون متخصصا في الطب مشهودا له بالمهارة فيه , ومن غير ذلك حرم عليه التصدي لمداواة الناس فيما يجهل </a:t>
            </a:r>
          </a:p>
          <a:p>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241" y="3429000"/>
            <a:ext cx="3179650" cy="2880360"/>
          </a:xfrm>
          <a:prstGeom prst="rect">
            <a:avLst/>
          </a:prstGeom>
        </p:spPr>
      </p:pic>
    </p:spTree>
    <p:extLst>
      <p:ext uri="{BB962C8B-B14F-4D97-AF65-F5344CB8AC3E}">
        <p14:creationId xmlns:p14="http://schemas.microsoft.com/office/powerpoint/2010/main" val="80616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pPr algn="r"/>
            <a:r>
              <a:rPr lang="ar-SA" dirty="0">
                <a:solidFill>
                  <a:schemeClr val="tx1"/>
                </a:solidFill>
                <a:latin typeface="Andalus" panose="02020603050405020304" pitchFamily="18" charset="-78"/>
                <a:cs typeface="Andalus" panose="02020603050405020304" pitchFamily="18" charset="-78"/>
              </a:rPr>
              <a:t>سياسة النبي الصحية :</a:t>
            </a:r>
            <a:endParaRPr lang="en-US" dirty="0"/>
          </a:p>
        </p:txBody>
      </p:sp>
      <p:sp>
        <p:nvSpPr>
          <p:cNvPr id="5" name="Text Placeholder 4"/>
          <p:cNvSpPr>
            <a:spLocks noGrp="1"/>
          </p:cNvSpPr>
          <p:nvPr>
            <p:ph type="body" sz="quarter" idx="3"/>
          </p:nvPr>
        </p:nvSpPr>
        <p:spPr>
          <a:xfrm>
            <a:off x="4301544" y="2084832"/>
            <a:ext cx="6444224" cy="822960"/>
          </a:xfrm>
          <a:solidFill>
            <a:schemeClr val="accent1">
              <a:lumMod val="20000"/>
              <a:lumOff val="80000"/>
            </a:schemeClr>
          </a:solidFill>
        </p:spPr>
        <p:txBody>
          <a:bodyPr/>
          <a:lstStyle/>
          <a:p>
            <a:pPr lvl="0" algn="r"/>
            <a:r>
              <a:rPr lang="ar-SA" sz="2800" b="1" dirty="0">
                <a:solidFill>
                  <a:schemeClr val="tx1"/>
                </a:solidFill>
                <a:latin typeface="Adobe Arabic" panose="02040503050201020203" pitchFamily="18" charset="-78"/>
                <a:cs typeface="Adobe Arabic" panose="02040503050201020203" pitchFamily="18" charset="-78"/>
              </a:rPr>
              <a:t>ثانيا : حصر التداوي في الاسباب القرانية والطبيعية :</a:t>
            </a:r>
          </a:p>
          <a:p>
            <a:endParaRPr lang="en-US" dirty="0"/>
          </a:p>
        </p:txBody>
      </p:sp>
      <p:sp>
        <p:nvSpPr>
          <p:cNvPr id="6" name="Content Placeholder 5"/>
          <p:cNvSpPr>
            <a:spLocks noGrp="1"/>
          </p:cNvSpPr>
          <p:nvPr>
            <p:ph sz="quarter" idx="4"/>
          </p:nvPr>
        </p:nvSpPr>
        <p:spPr>
          <a:xfrm>
            <a:off x="4301544" y="3002596"/>
            <a:ext cx="6442656" cy="3341572"/>
          </a:xfrm>
          <a:ln>
            <a:solidFill>
              <a:schemeClr val="accent2">
                <a:lumMod val="60000"/>
                <a:lumOff val="40000"/>
              </a:schemeClr>
            </a:solidFill>
          </a:ln>
        </p:spPr>
        <p:txBody>
          <a:bodyPr>
            <a:normAutofit fontScale="55000" lnSpcReduction="20000"/>
          </a:bodyPr>
          <a:lstStyle/>
          <a:p>
            <a:pPr marL="0" lvl="0" indent="0" algn="r">
              <a:buClr>
                <a:srgbClr val="1CADE4"/>
              </a:buClr>
              <a:buNone/>
            </a:pPr>
            <a:r>
              <a:rPr lang="ar-SA" sz="3800" dirty="0">
                <a:solidFill>
                  <a:prstClr val="black"/>
                </a:solidFill>
                <a:latin typeface="Adobe Arabic" panose="02040503050201020203" pitchFamily="18" charset="-78"/>
                <a:cs typeface="Adobe Arabic" panose="02040503050201020203" pitchFamily="18" charset="-78"/>
              </a:rPr>
              <a:t>كانت مناهج الطب في شبه الجزيرة العربية منحصرة في منهجين</a:t>
            </a:r>
          </a:p>
          <a:p>
            <a:pPr marL="0" lvl="0" indent="0" algn="r">
              <a:buClr>
                <a:srgbClr val="1CADE4"/>
              </a:buClr>
              <a:buNone/>
            </a:pPr>
            <a:r>
              <a:rPr lang="ar-SA" sz="3800" dirty="0">
                <a:solidFill>
                  <a:prstClr val="black"/>
                </a:solidFill>
                <a:latin typeface="Adobe Arabic" panose="02040503050201020203" pitchFamily="18" charset="-78"/>
                <a:cs typeface="Adobe Arabic" panose="02040503050201020203" pitchFamily="18" charset="-78"/>
              </a:rPr>
              <a:t>رقية الكهان : الكهنة والعرافة يعالجون الامراض بالسحر </a:t>
            </a:r>
          </a:p>
          <a:p>
            <a:pPr marL="0" lvl="0" indent="0" algn="r">
              <a:buClr>
                <a:srgbClr val="1CADE4"/>
              </a:buClr>
              <a:buNone/>
            </a:pPr>
            <a:r>
              <a:rPr lang="ar-SA" sz="3800" dirty="0">
                <a:solidFill>
                  <a:prstClr val="black"/>
                </a:solidFill>
                <a:latin typeface="Adobe Arabic" panose="02040503050201020203" pitchFamily="18" charset="-78"/>
                <a:cs typeface="Adobe Arabic" panose="02040503050201020203" pitchFamily="18" charset="-78"/>
              </a:rPr>
              <a:t>استخدام الادوية والتدخل الجراحي : بعض العرب ومنهم الحارث بن كلدة الثقفي, كانت معالجتهم لا تخرج عن الانتفاع بخصائص بعض النباتات وتنفيذ بعض المراهم والجراحات اليسيرة واستخدام الحجامة لعلاج بعض الاوجاع</a:t>
            </a:r>
          </a:p>
          <a:p>
            <a:pPr marL="0" lvl="0" indent="0" algn="r">
              <a:buClr>
                <a:srgbClr val="1CADE4"/>
              </a:buClr>
              <a:buNone/>
            </a:pPr>
            <a:r>
              <a:rPr lang="ar-SA" sz="3800" dirty="0">
                <a:solidFill>
                  <a:prstClr val="black"/>
                </a:solidFill>
                <a:latin typeface="Adobe Arabic" panose="02040503050201020203" pitchFamily="18" charset="-78"/>
                <a:cs typeface="Adobe Arabic" panose="02040503050201020203" pitchFamily="18" charset="-78"/>
              </a:rPr>
              <a:t>فلما بعث الرسول ابطل ما يفعله عرب الجاهلية من اتيان السحرة والكهان وقال</a:t>
            </a:r>
          </a:p>
          <a:p>
            <a:pPr marL="0" lvl="0" indent="0" algn="r">
              <a:buClr>
                <a:srgbClr val="1CADE4"/>
              </a:buClr>
              <a:buNone/>
            </a:pPr>
            <a:r>
              <a:rPr lang="ar-SA" sz="3800" dirty="0">
                <a:solidFill>
                  <a:prstClr val="black"/>
                </a:solidFill>
                <a:latin typeface="Adobe Arabic" panose="02040503050201020203" pitchFamily="18" charset="-78"/>
                <a:cs typeface="Adobe Arabic" panose="02040503050201020203" pitchFamily="18" charset="-78"/>
              </a:rPr>
              <a:t> ( من اتى كاهنا او عرافنا فصدقه فقد كفر بما انزل على محمد ) </a:t>
            </a:r>
          </a:p>
          <a:p>
            <a:pPr marL="0" lvl="0" indent="0" algn="r">
              <a:buClr>
                <a:srgbClr val="1CADE4"/>
              </a:buClr>
              <a:buNone/>
            </a:pPr>
            <a:r>
              <a:rPr lang="ar-SA" sz="2000" dirty="0">
                <a:solidFill>
                  <a:prstClr val="black"/>
                </a:solidFill>
              </a:rPr>
              <a:t> </a:t>
            </a:r>
          </a:p>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128" y="3002596"/>
            <a:ext cx="2820472" cy="3174146"/>
          </a:xfrm>
          <a:prstGeom prst="rect">
            <a:avLst/>
          </a:prstGeom>
        </p:spPr>
      </p:pic>
    </p:spTree>
    <p:extLst>
      <p:ext uri="{BB962C8B-B14F-4D97-AF65-F5344CB8AC3E}">
        <p14:creationId xmlns:p14="http://schemas.microsoft.com/office/powerpoint/2010/main" val="1538872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3948" y="2114830"/>
            <a:ext cx="3391781" cy="822960"/>
          </a:xfrm>
          <a:ln>
            <a:solidFill>
              <a:schemeClr val="accent2"/>
            </a:solidFill>
          </a:ln>
        </p:spPr>
        <p:txBody>
          <a:bodyPr/>
          <a:lstStyle/>
          <a:p>
            <a:pPr lvl="0" algn="r"/>
            <a:r>
              <a:rPr lang="ar-SA" sz="3200" b="1" dirty="0">
                <a:solidFill>
                  <a:schemeClr val="accent1">
                    <a:lumMod val="60000"/>
                    <a:lumOff val="40000"/>
                  </a:schemeClr>
                </a:solidFill>
                <a:latin typeface="Adobe Arabic" panose="02040503050201020203" pitchFamily="18" charset="-78"/>
                <a:cs typeface="Adobe Arabic" panose="02040503050201020203" pitchFamily="18" charset="-78"/>
              </a:rPr>
              <a:t>الادوية الطبيعية:</a:t>
            </a:r>
            <a:endParaRPr lang="en-US" sz="3200" dirty="0">
              <a:solidFill>
                <a:schemeClr val="accent1">
                  <a:lumMod val="60000"/>
                  <a:lumOff val="40000"/>
                </a:schemeClr>
              </a:solidFill>
              <a:latin typeface="Adobe Arabic" panose="02040503050201020203" pitchFamily="18" charset="-78"/>
              <a:cs typeface="Adobe Arabic" panose="02040503050201020203" pitchFamily="18" charset="-78"/>
            </a:endParaRPr>
          </a:p>
          <a:p>
            <a:endParaRPr lang="en-US" dirty="0"/>
          </a:p>
        </p:txBody>
      </p:sp>
      <p:sp>
        <p:nvSpPr>
          <p:cNvPr id="4" name="Content Placeholder 3"/>
          <p:cNvSpPr>
            <a:spLocks noGrp="1"/>
          </p:cNvSpPr>
          <p:nvPr>
            <p:ph sz="half" idx="2"/>
          </p:nvPr>
        </p:nvSpPr>
        <p:spPr>
          <a:xfrm>
            <a:off x="3813947" y="2937790"/>
            <a:ext cx="3391780" cy="3019461"/>
          </a:xfrm>
          <a:ln>
            <a:solidFill>
              <a:schemeClr val="accent2"/>
            </a:solidFill>
          </a:ln>
        </p:spPr>
        <p:txBody>
          <a:bodyPr/>
          <a:lstStyle/>
          <a:p>
            <a:pPr lvl="0" algn="r"/>
            <a:r>
              <a:rPr lang="ar-SA" sz="2800" dirty="0">
                <a:latin typeface="Adobe Arabic" panose="02040503050201020203" pitchFamily="18" charset="-78"/>
                <a:cs typeface="Adobe Arabic" panose="02040503050201020203" pitchFamily="18" charset="-78"/>
              </a:rPr>
              <a:t>استخدامه الماء البارد في دفع الحمى , فقد صح عنه ﷺانه عندما اشتد عليه مرض وفاته دخل بيته وقال </a:t>
            </a:r>
            <a:r>
              <a:rPr lang="ar-SA" sz="2800" dirty="0" err="1">
                <a:latin typeface="Adobe Arabic" panose="02040503050201020203" pitchFamily="18" charset="-78"/>
                <a:cs typeface="Adobe Arabic" panose="02040503050201020203" pitchFamily="18" charset="-78"/>
              </a:rPr>
              <a:t>لاهله</a:t>
            </a:r>
            <a:r>
              <a:rPr lang="ar-SA" sz="2800" dirty="0">
                <a:latin typeface="Adobe Arabic" panose="02040503050201020203" pitchFamily="18" charset="-78"/>
                <a:cs typeface="Adobe Arabic" panose="02040503050201020203" pitchFamily="18" charset="-78"/>
              </a:rPr>
              <a:t> :</a:t>
            </a:r>
          </a:p>
          <a:p>
            <a:pPr lvl="0" algn="r"/>
            <a:r>
              <a:rPr lang="ar-SA" sz="2800" dirty="0">
                <a:latin typeface="Adobe Arabic" panose="02040503050201020203" pitchFamily="18" charset="-78"/>
                <a:cs typeface="Adobe Arabic" panose="02040503050201020203" pitchFamily="18" charset="-78"/>
              </a:rPr>
              <a:t>( هريقوا علي من سبع قرب لم تحلل اوكيتهن ,لعلي اعهد الى الناس )</a:t>
            </a:r>
            <a:endParaRPr lang="en-US" sz="2800" dirty="0">
              <a:latin typeface="Adobe Arabic" panose="02040503050201020203" pitchFamily="18" charset="-78"/>
              <a:cs typeface="Adobe Arabic" panose="02040503050201020203" pitchFamily="18" charset="-78"/>
            </a:endParaRPr>
          </a:p>
          <a:p>
            <a:endParaRPr lang="en-US" dirty="0"/>
          </a:p>
        </p:txBody>
      </p:sp>
      <p:sp>
        <p:nvSpPr>
          <p:cNvPr id="5" name="Text Placeholder 4"/>
          <p:cNvSpPr>
            <a:spLocks noGrp="1"/>
          </p:cNvSpPr>
          <p:nvPr>
            <p:ph type="body" sz="quarter" idx="3"/>
          </p:nvPr>
        </p:nvSpPr>
        <p:spPr>
          <a:xfrm>
            <a:off x="7856112" y="2179636"/>
            <a:ext cx="2889656" cy="822960"/>
          </a:xfrm>
          <a:ln>
            <a:solidFill>
              <a:schemeClr val="accent2"/>
            </a:solidFill>
          </a:ln>
        </p:spPr>
        <p:txBody>
          <a:bodyPr/>
          <a:lstStyle/>
          <a:p>
            <a:pPr lvl="0" algn="r"/>
            <a:r>
              <a:rPr lang="ar-SA" sz="3200" b="1" dirty="0">
                <a:solidFill>
                  <a:schemeClr val="accent1">
                    <a:lumMod val="60000"/>
                    <a:lumOff val="40000"/>
                  </a:schemeClr>
                </a:solidFill>
                <a:latin typeface="Adobe Arabic" panose="02040503050201020203" pitchFamily="18" charset="-78"/>
                <a:cs typeface="Adobe Arabic" panose="02040503050201020203" pitchFamily="18" charset="-78"/>
              </a:rPr>
              <a:t>الادوية القرانية :</a:t>
            </a:r>
            <a:endParaRPr lang="en-US" sz="3200" b="1" dirty="0">
              <a:solidFill>
                <a:schemeClr val="accent1">
                  <a:lumMod val="60000"/>
                  <a:lumOff val="40000"/>
                </a:schemeClr>
              </a:solidFill>
              <a:latin typeface="Adobe Arabic" panose="02040503050201020203" pitchFamily="18" charset="-78"/>
              <a:cs typeface="Adobe Arabic" panose="02040503050201020203" pitchFamily="18" charset="-78"/>
            </a:endParaRPr>
          </a:p>
          <a:p>
            <a:endParaRPr lang="en-US" dirty="0"/>
          </a:p>
        </p:txBody>
      </p:sp>
      <p:sp>
        <p:nvSpPr>
          <p:cNvPr id="6" name="Content Placeholder 5"/>
          <p:cNvSpPr>
            <a:spLocks noGrp="1"/>
          </p:cNvSpPr>
          <p:nvPr>
            <p:ph sz="quarter" idx="4"/>
          </p:nvPr>
        </p:nvSpPr>
        <p:spPr>
          <a:xfrm>
            <a:off x="7856113" y="2967788"/>
            <a:ext cx="2889654" cy="2989463"/>
          </a:xfrm>
          <a:ln>
            <a:solidFill>
              <a:schemeClr val="accent2"/>
            </a:solidFill>
          </a:ln>
        </p:spPr>
        <p:txBody>
          <a:bodyPr/>
          <a:lstStyle/>
          <a:p>
            <a:pPr lvl="0" algn="r"/>
            <a:r>
              <a:rPr lang="ar-SA" sz="2800" dirty="0">
                <a:latin typeface="Adobe Arabic" panose="02040503050201020203" pitchFamily="18" charset="-78"/>
                <a:cs typeface="Adobe Arabic" panose="02040503050201020203" pitchFamily="18" charset="-78"/>
              </a:rPr>
              <a:t>ما روته عائشة رضي الله عنها : (ان رسول اللهﷺ كان اذا اشتكى نفث على نفسه بالمعوذات , ومسح عنه بيده )</a:t>
            </a:r>
            <a:endParaRPr lang="en-US" sz="2800" dirty="0">
              <a:latin typeface="Adobe Arabic" panose="02040503050201020203" pitchFamily="18" charset="-78"/>
              <a:cs typeface="Adobe Arabic" panose="02040503050201020203" pitchFamily="18" charset="-78"/>
            </a:endParaRPr>
          </a:p>
          <a:p>
            <a:endParaRPr lang="en-US" dirty="0"/>
          </a:p>
        </p:txBody>
      </p:sp>
      <p:sp>
        <p:nvSpPr>
          <p:cNvPr id="8" name="TextBox 7"/>
          <p:cNvSpPr txBox="1"/>
          <p:nvPr/>
        </p:nvSpPr>
        <p:spPr>
          <a:xfrm>
            <a:off x="347730" y="2146225"/>
            <a:ext cx="3116687" cy="861774"/>
          </a:xfrm>
          <a:prstGeom prst="rect">
            <a:avLst/>
          </a:prstGeom>
          <a:noFill/>
          <a:ln>
            <a:solidFill>
              <a:schemeClr val="accent2"/>
            </a:solidFill>
          </a:ln>
        </p:spPr>
        <p:txBody>
          <a:bodyPr wrap="square" rtlCol="0">
            <a:spAutoFit/>
          </a:bodyPr>
          <a:lstStyle/>
          <a:p>
            <a:pPr lvl="0" algn="r"/>
            <a:r>
              <a:rPr lang="ar-SA" sz="3200" b="1" dirty="0">
                <a:solidFill>
                  <a:schemeClr val="accent1">
                    <a:lumMod val="60000"/>
                    <a:lumOff val="40000"/>
                  </a:schemeClr>
                </a:solidFill>
                <a:latin typeface="Adobe Arabic" panose="02040503050201020203" pitchFamily="18" charset="-78"/>
                <a:cs typeface="Adobe Arabic" panose="02040503050201020203" pitchFamily="18" charset="-78"/>
              </a:rPr>
              <a:t>الادوية المركبة :</a:t>
            </a:r>
            <a:endParaRPr lang="en-US" sz="3200" b="1" dirty="0">
              <a:solidFill>
                <a:schemeClr val="accent1">
                  <a:lumMod val="60000"/>
                  <a:lumOff val="40000"/>
                </a:schemeClr>
              </a:solidFill>
              <a:latin typeface="Adobe Arabic" panose="02040503050201020203" pitchFamily="18" charset="-78"/>
              <a:cs typeface="Adobe Arabic" panose="02040503050201020203" pitchFamily="18" charset="-78"/>
            </a:endParaRPr>
          </a:p>
          <a:p>
            <a:endParaRPr lang="en-US" dirty="0"/>
          </a:p>
        </p:txBody>
      </p:sp>
      <p:sp>
        <p:nvSpPr>
          <p:cNvPr id="9" name="TextBox 8"/>
          <p:cNvSpPr txBox="1"/>
          <p:nvPr/>
        </p:nvSpPr>
        <p:spPr>
          <a:xfrm>
            <a:off x="347730" y="3002596"/>
            <a:ext cx="3116687" cy="3323987"/>
          </a:xfrm>
          <a:prstGeom prst="rect">
            <a:avLst/>
          </a:prstGeom>
          <a:noFill/>
          <a:ln>
            <a:solidFill>
              <a:schemeClr val="accent2"/>
            </a:solidFill>
          </a:ln>
        </p:spPr>
        <p:txBody>
          <a:bodyPr wrap="square" rtlCol="0">
            <a:spAutoFit/>
          </a:bodyPr>
          <a:lstStyle/>
          <a:p>
            <a:pPr lvl="0" algn="r"/>
            <a:r>
              <a:rPr lang="ar-SA" sz="2400" dirty="0">
                <a:latin typeface="Adobe Arabic" panose="02040503050201020203" pitchFamily="18" charset="-78"/>
                <a:cs typeface="Adobe Arabic" panose="02040503050201020203" pitchFamily="18" charset="-78"/>
              </a:rPr>
              <a:t>فمنه تداويه بذلك من لدغ العقرب , قال علي رضي الله عنه ( لدغ النبي ﷺ عقرب وهو يصلي , فلما فرغ قال : لعن الله العقرب , لاتدع مصليا ولا غيره ثم دعا بماء وملح فجعل يمسح عليها ويقرا ( الكافرون ) ( الفلق ) ( الناس )</a:t>
            </a:r>
            <a:endParaRPr lang="en-US" sz="2400" dirty="0">
              <a:latin typeface="Adobe Arabic" panose="02040503050201020203" pitchFamily="18" charset="-78"/>
              <a:cs typeface="Adobe Arabic" panose="02040503050201020203" pitchFamily="18" charset="-78"/>
            </a:endParaRPr>
          </a:p>
          <a:p>
            <a:endParaRPr lang="en-US" dirty="0"/>
          </a:p>
        </p:txBody>
      </p: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18657" r="20749"/>
          <a:stretch/>
        </p:blipFill>
        <p:spPr>
          <a:xfrm>
            <a:off x="81280" y="657886"/>
            <a:ext cx="1723193" cy="1132824"/>
          </a:xfrm>
          <a:prstGeom prst="rect">
            <a:avLst/>
          </a:prstGeom>
        </p:spPr>
      </p:pic>
      <p:sp>
        <p:nvSpPr>
          <p:cNvPr id="11" name="Title 1">
            <a:extLst>
              <a:ext uri="{FF2B5EF4-FFF2-40B4-BE49-F238E27FC236}">
                <a16:creationId xmlns:a16="http://schemas.microsoft.com/office/drawing/2014/main" id="{50279213-5F96-4104-826C-6AC4F35DA40E}"/>
              </a:ext>
            </a:extLst>
          </p:cNvPr>
          <p:cNvSpPr txBox="1">
            <a:spLocks/>
          </p:cNvSpPr>
          <p:nvPr/>
        </p:nvSpPr>
        <p:spPr>
          <a:xfrm>
            <a:off x="1906073" y="657886"/>
            <a:ext cx="8875861" cy="1127674"/>
          </a:xfrm>
          <a:prstGeom prst="rect">
            <a:avLst/>
          </a:prstGeom>
          <a:solidFill>
            <a:schemeClr val="accent1"/>
          </a:solidFill>
        </p:spPr>
        <p:txBody>
          <a:bodyPr vert="horz" lIns="91440" tIns="45720" rIns="91440" bIns="45720" rtlCol="0" anchor="ctr">
            <a:normAutofit fontScale="92500" lnSpcReduction="100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gn="r"/>
            <a:r>
              <a:rPr lang="ar-SA" sz="4800" b="1" dirty="0">
                <a:latin typeface="Andalus" panose="02020603050405020304" pitchFamily="18" charset="-78"/>
                <a:cs typeface="Andalus" panose="02020603050405020304" pitchFamily="18" charset="-78"/>
              </a:rPr>
              <a:t>وحصر العلاج في  :</a:t>
            </a:r>
            <a:br>
              <a:rPr lang="en-US" sz="4800" b="1" dirty="0">
                <a:latin typeface="Andalus" panose="02020603050405020304" pitchFamily="18" charset="-78"/>
                <a:cs typeface="Andalus" panose="02020603050405020304" pitchFamily="18" charset="-78"/>
              </a:rPr>
            </a:br>
            <a:endParaRPr lang="en-US"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106764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9" y="147334"/>
            <a:ext cx="9987308" cy="1127674"/>
          </a:xfrm>
          <a:solidFill>
            <a:schemeClr val="accent1"/>
          </a:solidFill>
        </p:spPr>
        <p:txBody>
          <a:bodyPr/>
          <a:lstStyle/>
          <a:p>
            <a:pPr algn="r"/>
            <a:r>
              <a:rPr lang="ar-SA" dirty="0">
                <a:latin typeface="Andalus" panose="02020603050405020304" pitchFamily="18" charset="-78"/>
                <a:cs typeface="Andalus" panose="02020603050405020304" pitchFamily="18" charset="-78"/>
              </a:rPr>
              <a:t>سياسة النبي الصحية </a:t>
            </a:r>
            <a:endParaRPr lang="en-US" dirty="0">
              <a:latin typeface="Andalus" panose="02020603050405020304" pitchFamily="18" charset="-78"/>
              <a:cs typeface="Andalus" panose="02020603050405020304" pitchFamily="18" charset="-78"/>
            </a:endParaRPr>
          </a:p>
        </p:txBody>
      </p:sp>
      <p:sp>
        <p:nvSpPr>
          <p:cNvPr id="3" name="Content Placeholder 2"/>
          <p:cNvSpPr>
            <a:spLocks noGrp="1"/>
          </p:cNvSpPr>
          <p:nvPr>
            <p:ph idx="1"/>
          </p:nvPr>
        </p:nvSpPr>
        <p:spPr>
          <a:xfrm>
            <a:off x="660400" y="2557214"/>
            <a:ext cx="10657840" cy="3817828"/>
          </a:xfrm>
        </p:spPr>
        <p:txBody>
          <a:bodyPr/>
          <a:lstStyle/>
          <a:p>
            <a:pPr algn="r"/>
            <a:r>
              <a:rPr lang="ar-SA" sz="2800" b="1" u="sng" dirty="0">
                <a:solidFill>
                  <a:schemeClr val="accent1"/>
                </a:solidFill>
                <a:latin typeface="Adobe Arabic" panose="02040503050201020203" pitchFamily="18" charset="-78"/>
                <a:cs typeface="Adobe Arabic" panose="02040503050201020203" pitchFamily="18" charset="-78"/>
              </a:rPr>
              <a:t>وجعله دائر على مبداين :</a:t>
            </a:r>
          </a:p>
          <a:p>
            <a:pPr algn="r"/>
            <a:endParaRPr lang="en-US" dirty="0"/>
          </a:p>
        </p:txBody>
      </p:sp>
      <p:graphicFrame>
        <p:nvGraphicFramePr>
          <p:cNvPr id="4" name="Diagram 3"/>
          <p:cNvGraphicFramePr/>
          <p:nvPr>
            <p:extLst>
              <p:ext uri="{D42A27DB-BD31-4B8C-83A1-F6EECF244321}">
                <p14:modId xmlns:p14="http://schemas.microsoft.com/office/powerpoint/2010/main" val="1016595745"/>
              </p:ext>
            </p:extLst>
          </p:nvPr>
        </p:nvGraphicFramePr>
        <p:xfrm>
          <a:off x="328669" y="2202287"/>
          <a:ext cx="8081235" cy="3974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5344160" y="1485224"/>
            <a:ext cx="5667277" cy="861774"/>
          </a:xfrm>
          <a:prstGeom prst="rect">
            <a:avLst/>
          </a:prstGeom>
          <a:solidFill>
            <a:schemeClr val="accent2">
              <a:lumMod val="20000"/>
              <a:lumOff val="80000"/>
            </a:schemeClr>
          </a:solidFill>
        </p:spPr>
        <p:txBody>
          <a:bodyPr wrap="square" rtlCol="0">
            <a:spAutoFit/>
          </a:bodyPr>
          <a:lstStyle/>
          <a:p>
            <a:pPr algn="r"/>
            <a:r>
              <a:rPr lang="ar-SA" sz="3200" b="1" dirty="0">
                <a:latin typeface="Adobe Arabic" panose="02040503050201020203" pitchFamily="18" charset="-78"/>
                <a:cs typeface="Adobe Arabic" panose="02040503050201020203" pitchFamily="18" charset="-78"/>
              </a:rPr>
              <a:t> ثالثا : تقرير مبدا الوقاية خير من العلاج :</a:t>
            </a:r>
          </a:p>
          <a:p>
            <a:endParaRPr lang="en-US" dirty="0"/>
          </a:p>
        </p:txBody>
      </p:sp>
    </p:spTree>
    <p:extLst>
      <p:ext uri="{BB962C8B-B14F-4D97-AF65-F5344CB8AC3E}">
        <p14:creationId xmlns:p14="http://schemas.microsoft.com/office/powerpoint/2010/main" val="40955200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257</TotalTime>
  <Words>1032</Words>
  <Application>Microsoft Office PowerPoint</Application>
  <PresentationFormat>شاشة عريضة</PresentationFormat>
  <Paragraphs>90</Paragraphs>
  <Slides>24</Slides>
  <Notes>1</Notes>
  <HiddenSlides>0</HiddenSlides>
  <MMClips>1</MMClips>
  <ScaleCrop>false</ScaleCrop>
  <HeadingPairs>
    <vt:vector size="6" baseType="variant">
      <vt:variant>
        <vt:lpstr>الخطوط المستخدمة</vt:lpstr>
      </vt:variant>
      <vt:variant>
        <vt:i4>7</vt:i4>
      </vt:variant>
      <vt:variant>
        <vt:lpstr>نسق</vt:lpstr>
      </vt:variant>
      <vt:variant>
        <vt:i4>1</vt:i4>
      </vt:variant>
      <vt:variant>
        <vt:lpstr>عناوين الشرائح</vt:lpstr>
      </vt:variant>
      <vt:variant>
        <vt:i4>24</vt:i4>
      </vt:variant>
    </vt:vector>
  </HeadingPairs>
  <TitlesOfParts>
    <vt:vector size="32" baseType="lpstr">
      <vt:lpstr>Adobe Arabic</vt:lpstr>
      <vt:lpstr>Andalus</vt:lpstr>
      <vt:lpstr>Arial</vt:lpstr>
      <vt:lpstr>Calibri</vt:lpstr>
      <vt:lpstr>Tw Cen MT</vt:lpstr>
      <vt:lpstr>Tw Cen MT Condensed</vt:lpstr>
      <vt:lpstr>Wingdings 3</vt:lpstr>
      <vt:lpstr>Integral</vt:lpstr>
      <vt:lpstr>الطب النبوي </vt:lpstr>
      <vt:lpstr>فيديو </vt:lpstr>
      <vt:lpstr>مقدمة </vt:lpstr>
      <vt:lpstr> الفقه الطبي </vt:lpstr>
      <vt:lpstr>مجالات الطب النبوي </vt:lpstr>
      <vt:lpstr>سياسة النبي الصحية :</vt:lpstr>
      <vt:lpstr>سياسة النبي الصحية :</vt:lpstr>
      <vt:lpstr>عرض تقديمي في PowerPoint</vt:lpstr>
      <vt:lpstr>سياسة النبي الصحية </vt:lpstr>
      <vt:lpstr>سياسة النبي الصحية  :</vt:lpstr>
      <vt:lpstr>سياسة النبي الصحية  :</vt:lpstr>
      <vt:lpstr>اهم الادوية النبوية :</vt:lpstr>
      <vt:lpstr>عرض تقديمي في PowerPoint</vt:lpstr>
      <vt:lpstr>هل الطب النبوي «التكميلي» منتشر في بلدك او حيك السكني ؟</vt:lpstr>
      <vt:lpstr>هل من الممكن ان يستخدم الطب النبوي في معالجة حالات الطوارئ والجراحات ام انه مقتصر على الامراض المزمنة والامراض السطحية ؟</vt:lpstr>
      <vt:lpstr>هل تظنين ان المضاعفات والاثار الجانبية الضارة للطب التكميلي هي نفسها مساوية للطب الحديث ؟</vt:lpstr>
      <vt:lpstr>هل لديك معلومات كافية عن الطب النبوي ؟</vt:lpstr>
      <vt:lpstr>من وجهة نظرك اي المجتمعات اكثر استخداما للطب النبوي ؟</vt:lpstr>
      <vt:lpstr>هل قد لجئتي يوما للطب التكميلي ؟ وهل استفدتي من تلقيك العلاج؟</vt:lpstr>
      <vt:lpstr>في اي من الامراض تعتقدين انه من الممكن ان يعطى الطب التكميلي نتيجة افضل ؟</vt:lpstr>
      <vt:lpstr>هل للاعشاب الطبية اعراض جانبية ؟</vt:lpstr>
      <vt:lpstr>من وجهة نظرك هل يعتبر الطب النبوي شامل مراعيا لحالة الانسان النفسية والعقلية اضتفة الى الجسدية ؟</vt:lpstr>
      <vt:lpstr>عرض تقديمي في PowerPoint</vt:lpstr>
      <vt:lpstr>روان العتيبي-نهى الصالح-موضي ابوقيان-بدريه الأكلبي-ريم النشوان-ريم حكمي.</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الطب النبوي</dc:title>
  <dc:creator>Abdulaziz Alotaibi</dc:creator>
  <cp:lastModifiedBy>نهى</cp:lastModifiedBy>
  <cp:revision>32</cp:revision>
  <dcterms:created xsi:type="dcterms:W3CDTF">2018-09-22T11:36:28Z</dcterms:created>
  <dcterms:modified xsi:type="dcterms:W3CDTF">2018-09-30T19:09:02Z</dcterms:modified>
</cp:coreProperties>
</file>