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0"/>
  </p:notesMasterIdLst>
  <p:sldIdLst>
    <p:sldId id="261" r:id="rId2"/>
    <p:sldId id="256" r:id="rId3"/>
    <p:sldId id="257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EC08F77-D7C5-4893-8DF2-A001E56FAF09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FD52664-C66B-404C-A756-425A771AB8A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52664-C66B-404C-A756-425A771AB8A1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0CA2C-82EC-491D-ACB7-1EA8D213DCB9}" type="slidenum">
              <a:rPr lang="en-US"/>
              <a:pPr/>
              <a:t>3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23EC5-1C63-4B96-8D34-D20B945D86DE}" type="slidenum">
              <a:rPr lang="en-US"/>
              <a:pPr/>
              <a:t>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93A3B-04C0-43D4-BCD9-B3335F5DECA0}" type="slidenum">
              <a:rPr lang="en-US"/>
              <a:pPr/>
              <a:t>5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5CBFA-8E8B-42FA-9EEB-526870C60C82}" type="slidenum">
              <a:rPr lang="en-US"/>
              <a:pPr/>
              <a:t>6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30/11/31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3968" y="1412776"/>
            <a:ext cx="4391670" cy="424847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ar-SA" sz="8000" b="1" dirty="0" smtClean="0">
                <a:latin typeface="Rockwell Extra Bold" pitchFamily="18" charset="0"/>
                <a:cs typeface="Simplified Arabic" pitchFamily="2" charset="-78"/>
              </a:rPr>
              <a:t>استراتيجيات طرح الأسئلة</a:t>
            </a:r>
            <a:endParaRPr lang="en-US" sz="8000" b="1" dirty="0">
              <a:latin typeface="Rockwell Extra Bold" pitchFamily="18" charset="0"/>
              <a:cs typeface="Simplified Arabic" pitchFamily="2" charset="-78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539552" y="548680"/>
            <a:ext cx="3168352" cy="10801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9CAEGRC66CAXMZ4AUCA1KYVUECAKXB87BCAKATXHJCASACV3DCA2417HOCAA9DOLJCA3ODYYPCAQGTDE6CAJ45D1UCAFIDQ29CAZ0MOLVCADXE6FDCAZY9XEZCASB84MACA48Z0XVCAT1IG7VCA81KMP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276872"/>
            <a:ext cx="2808312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714379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C00000"/>
                </a:solidFill>
              </a:rPr>
              <a:t>أهمية طرح الأسئلة على الأطفال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714488"/>
            <a:ext cx="7286676" cy="41434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تشجع التفكير المنفتح.</a:t>
            </a: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تسمح بمناقشة عميقة.</a:t>
            </a: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تختبر حدود المعرفة بدلا من التركيز على معرفة واحدة في مجال واحد.</a:t>
            </a: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تقديم احتمالات لتوضيح سوء الفهم.</a:t>
            </a: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ينتج عنها إجابات وافتراضات غير متوقعة.</a:t>
            </a:r>
          </a:p>
          <a:p>
            <a:pPr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تطوير أفضل لأفكار الأطفال.</a:t>
            </a:r>
            <a:endParaRPr lang="ar-SA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467544" y="1916832"/>
            <a:ext cx="8120063" cy="1477328"/>
          </a:xfrm>
          <a:prstGeom prst="rect">
            <a:avLst/>
          </a:prstGeom>
          <a:gradFill rotWithShape="1">
            <a:gsLst>
              <a:gs pos="0">
                <a:srgbClr val="333300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chemeClr val="bg1"/>
                </a:solidFill>
              </a:rPr>
              <a:t>1- </a:t>
            </a:r>
            <a:r>
              <a:rPr lang="ar-SA" sz="2000" b="1" dirty="0" smtClean="0">
                <a:solidFill>
                  <a:schemeClr val="bg1"/>
                </a:solidFill>
              </a:rPr>
              <a:t>الأسئلة </a:t>
            </a:r>
            <a:r>
              <a:rPr lang="ar-SA" sz="2000" b="1" dirty="0">
                <a:solidFill>
                  <a:schemeClr val="bg1"/>
                </a:solidFill>
              </a:rPr>
              <a:t>المحفزة للتفكير </a:t>
            </a:r>
            <a:r>
              <a:rPr lang="ar-SA" sz="2000" b="1" dirty="0" smtClean="0">
                <a:solidFill>
                  <a:schemeClr val="bg1"/>
                </a:solidFill>
              </a:rPr>
              <a:t>الإبداعي وتعلم المفاهيم العلمية :</a:t>
            </a:r>
            <a:endParaRPr lang="ar-SA" sz="2000" b="1" dirty="0">
              <a:solidFill>
                <a:schemeClr val="bg1"/>
              </a:solidFill>
            </a:endParaRP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 smtClean="0">
                <a:solidFill>
                  <a:schemeClr val="bg1"/>
                </a:solidFill>
              </a:rPr>
              <a:t>&amp; الأسئلة المفتوحة :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 smtClean="0">
                <a:solidFill>
                  <a:schemeClr val="bg1"/>
                </a:solidFill>
              </a:rPr>
              <a:t>ماذا </a:t>
            </a:r>
            <a:r>
              <a:rPr lang="ar-SA" sz="2000" b="1" dirty="0">
                <a:solidFill>
                  <a:schemeClr val="bg1"/>
                </a:solidFill>
              </a:rPr>
              <a:t>سيحدث لو .............. ؟</a:t>
            </a:r>
          </a:p>
        </p:txBody>
      </p:sp>
      <p:sp>
        <p:nvSpPr>
          <p:cNvPr id="256003" name="WordArt 3"/>
          <p:cNvSpPr>
            <a:spLocks noChangeArrowheads="1" noChangeShapeType="1" noTextEdit="1"/>
          </p:cNvSpPr>
          <p:nvPr/>
        </p:nvSpPr>
        <p:spPr bwMode="auto">
          <a:xfrm>
            <a:off x="5508625" y="404813"/>
            <a:ext cx="2878138" cy="5778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1"/>
            <a:r>
              <a:rPr lang="ar-SA" sz="3600" kern="10">
                <a:ln w="38100">
                  <a:solidFill>
                    <a:srgbClr val="33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3300">
                        <a:alpha val="50000"/>
                      </a:srgbClr>
                    </a:gs>
                    <a:gs pos="50000">
                      <a:srgbClr val="FFFF00"/>
                    </a:gs>
                    <a:gs pos="100000">
                      <a:srgbClr val="333300">
                        <a:alpha val="50000"/>
                      </a:srgbClr>
                    </a:gs>
                  </a:gsLst>
                  <a:lin ang="5400000" scaled="1"/>
                </a:gradFill>
                <a:latin typeface="Arial Black"/>
              </a:rPr>
              <a:t>الأسئلة</a:t>
            </a: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395288" y="4008904"/>
            <a:ext cx="8120062" cy="193899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33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chemeClr val="bg1"/>
                </a:solidFill>
              </a:rPr>
              <a:t>2-  أسئلة عن </a:t>
            </a:r>
            <a:r>
              <a:rPr lang="ar-SA" sz="2000" b="1" dirty="0" smtClean="0">
                <a:solidFill>
                  <a:schemeClr val="bg1"/>
                </a:solidFill>
              </a:rPr>
              <a:t>التغيرات:</a:t>
            </a:r>
            <a:endParaRPr lang="ar-SA" sz="2000" b="1" dirty="0">
              <a:solidFill>
                <a:schemeClr val="bg1"/>
              </a:solidFill>
            </a:endParaRP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chemeClr val="bg1"/>
                </a:solidFill>
              </a:rPr>
              <a:t>                    &amp; ما الشيء الذي يصبح أجمل عندما يصغر؟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chemeClr val="bg1"/>
                </a:solidFill>
              </a:rPr>
              <a:t>                   &amp; ما الشيء الذي يصبح أفضل عندما نكون أهدأ؟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chemeClr val="bg1"/>
                </a:solidFill>
              </a:rPr>
              <a:t>                   &amp; ما الشيء الذي يصبح أكثر سعادة عندما يكون أكبر.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 animBg="1"/>
      <p:bldP spid="256003" grpId="0" animBg="1"/>
      <p:bldP spid="2560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412750" y="1180125"/>
            <a:ext cx="8120063" cy="14203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rgbClr val="3366FF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rgbClr val="002060"/>
                </a:solidFill>
              </a:rPr>
              <a:t>3-  </a:t>
            </a:r>
            <a:r>
              <a:rPr lang="ar-SA" sz="2000" b="1" dirty="0" smtClean="0">
                <a:solidFill>
                  <a:srgbClr val="002060"/>
                </a:solidFill>
              </a:rPr>
              <a:t>أسئلة </a:t>
            </a:r>
            <a:r>
              <a:rPr lang="ar-SA" sz="2000" b="1" dirty="0">
                <a:solidFill>
                  <a:srgbClr val="002060"/>
                </a:solidFill>
              </a:rPr>
              <a:t>لها العديد من الإجابات: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rgbClr val="002060"/>
                </a:solidFill>
              </a:rPr>
              <a:t>                    &amp; ماذا يطفوا فوق الماء؟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rgbClr val="002060"/>
                </a:solidFill>
              </a:rPr>
              <a:t>                    </a:t>
            </a:r>
            <a:r>
              <a:rPr lang="ar-SA" sz="2000" b="1" dirty="0" smtClean="0">
                <a:solidFill>
                  <a:srgbClr val="002060"/>
                </a:solidFill>
              </a:rPr>
              <a:t>&amp; </a:t>
            </a:r>
            <a:r>
              <a:rPr lang="ar-SA" sz="2000" b="1" dirty="0">
                <a:solidFill>
                  <a:srgbClr val="002060"/>
                </a:solidFill>
              </a:rPr>
              <a:t>ما هي استعمالات الماء؟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468313" y="3578855"/>
            <a:ext cx="8120062" cy="1379865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50000">
                <a:schemeClr val="accent2"/>
              </a:gs>
              <a:gs pos="100000">
                <a:srgbClr val="336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rgbClr val="002060"/>
                </a:solidFill>
              </a:rPr>
              <a:t>4 -  ماذا يحدث لو :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rgbClr val="002060"/>
                </a:solidFill>
              </a:rPr>
              <a:t>                    &amp; ماذا سيحدث </a:t>
            </a:r>
            <a:r>
              <a:rPr lang="ar-SA" sz="2000" b="1" dirty="0" err="1">
                <a:solidFill>
                  <a:srgbClr val="002060"/>
                </a:solidFill>
              </a:rPr>
              <a:t>اذا</a:t>
            </a:r>
            <a:r>
              <a:rPr lang="ar-SA" sz="2000" b="1" dirty="0">
                <a:solidFill>
                  <a:srgbClr val="002060"/>
                </a:solidFill>
              </a:rPr>
              <a:t> اختفت السيارات؟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b="1" dirty="0" smtClean="0">
                <a:solidFill>
                  <a:srgbClr val="002060"/>
                </a:solidFill>
              </a:rPr>
              <a:t>&amp; </a:t>
            </a:r>
            <a:r>
              <a:rPr lang="ar-SA" b="1" dirty="0">
                <a:solidFill>
                  <a:srgbClr val="002060"/>
                </a:solidFill>
              </a:rPr>
              <a:t>ماذا سيحدث </a:t>
            </a:r>
            <a:r>
              <a:rPr lang="ar-SA" b="1" dirty="0" err="1">
                <a:solidFill>
                  <a:srgbClr val="002060"/>
                </a:solidFill>
              </a:rPr>
              <a:t>اذا</a:t>
            </a:r>
            <a:r>
              <a:rPr lang="ar-SA" b="1" dirty="0">
                <a:solidFill>
                  <a:srgbClr val="002060"/>
                </a:solidFill>
              </a:rPr>
              <a:t> لم ينظف أي شخص ملابسه؟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nimBg="1"/>
      <p:bldP spid="2580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971550" y="451888"/>
            <a:ext cx="7920038" cy="142032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rgbClr val="FF0000"/>
                </a:solidFill>
              </a:rPr>
              <a:t>5</a:t>
            </a:r>
            <a:r>
              <a:rPr lang="ar-SA" sz="2000" b="1" dirty="0">
                <a:solidFill>
                  <a:srgbClr val="333399"/>
                </a:solidFill>
              </a:rPr>
              <a:t> </a:t>
            </a:r>
            <a:r>
              <a:rPr lang="ar-SA" sz="2000" b="1" dirty="0">
                <a:solidFill>
                  <a:srgbClr val="FF0000"/>
                </a:solidFill>
              </a:rPr>
              <a:t>-  اسئلة عن الاستخدامات بطرق مختلفة :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rgbClr val="FF0000"/>
                </a:solidFill>
              </a:rPr>
              <a:t>                    &amp; كم طريقة مختلفة يمكن استخدام الصابون.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rgbClr val="FF0000"/>
                </a:solidFill>
              </a:rPr>
              <a:t>                    </a:t>
            </a:r>
            <a:r>
              <a:rPr lang="ar-SA" sz="2000" b="1" dirty="0" smtClean="0">
                <a:solidFill>
                  <a:srgbClr val="FF0000"/>
                </a:solidFill>
              </a:rPr>
              <a:t>                  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250825" y="2892547"/>
            <a:ext cx="8064500" cy="10156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rgbClr val="FF0000"/>
                </a:solidFill>
              </a:rPr>
              <a:t>6</a:t>
            </a:r>
            <a:r>
              <a:rPr lang="ar-SA" sz="2000" b="1" dirty="0">
                <a:solidFill>
                  <a:srgbClr val="333399"/>
                </a:solidFill>
              </a:rPr>
              <a:t> </a:t>
            </a:r>
            <a:r>
              <a:rPr lang="ar-SA" sz="2000" b="1" dirty="0">
                <a:solidFill>
                  <a:srgbClr val="FF0000"/>
                </a:solidFill>
              </a:rPr>
              <a:t>-  اسئلة الربط  :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 dirty="0">
                <a:solidFill>
                  <a:srgbClr val="FF0000"/>
                </a:solidFill>
              </a:rPr>
              <a:t>                    &amp; هل يمكن الربط بين كلمة شمس وماء</a:t>
            </a:r>
            <a:r>
              <a:rPr lang="ar-SA" sz="2000" b="1" dirty="0" smtClean="0">
                <a:solidFill>
                  <a:srgbClr val="FF0000"/>
                </a:solidFill>
              </a:rPr>
              <a:t>؟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827088" y="5084763"/>
            <a:ext cx="8120062" cy="14636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>
                <a:solidFill>
                  <a:srgbClr val="FF0000"/>
                </a:solidFill>
              </a:rPr>
              <a:t>7</a:t>
            </a:r>
            <a:r>
              <a:rPr lang="ar-SA" sz="2000" b="1">
                <a:solidFill>
                  <a:srgbClr val="333399"/>
                </a:solidFill>
              </a:rPr>
              <a:t> </a:t>
            </a:r>
            <a:r>
              <a:rPr lang="ar-SA" sz="2000" b="1">
                <a:solidFill>
                  <a:srgbClr val="FF0000"/>
                </a:solidFill>
              </a:rPr>
              <a:t>-  اسئلة إعادة الترتيب  :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>
                <a:solidFill>
                  <a:srgbClr val="FF0000"/>
                </a:solidFill>
              </a:rPr>
              <a:t>                    &amp; هل يمكن تغير جزء أو تحريكه؟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>
                <a:solidFill>
                  <a:srgbClr val="FF0000"/>
                </a:solidFill>
              </a:rPr>
              <a:t>                    </a:t>
            </a:r>
            <a:endParaRPr lang="ar-SA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 animBg="1"/>
      <p:bldP spid="260099" grpId="0" animBg="1"/>
      <p:bldP spid="2601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539750" y="836613"/>
            <a:ext cx="8120063" cy="1501775"/>
          </a:xfrm>
          <a:prstGeom prst="rect">
            <a:avLst/>
          </a:prstGeom>
          <a:gradFill rotWithShape="0">
            <a:gsLst>
              <a:gs pos="0">
                <a:srgbClr val="663300"/>
              </a:gs>
              <a:gs pos="50000">
                <a:srgbClr val="00FFFF"/>
              </a:gs>
              <a:gs pos="100000">
                <a:srgbClr val="663300"/>
              </a:gs>
            </a:gsLst>
            <a:lin ang="5400000" scaled="1"/>
          </a:gradFill>
          <a:ln w="38100">
            <a:pattFill prst="pct90">
              <a:fgClr>
                <a:srgbClr val="663300"/>
              </a:fgClr>
              <a:bgClr>
                <a:srgbClr val="00FFFF"/>
              </a:bgClr>
            </a:patt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>
                <a:solidFill>
                  <a:srgbClr val="232200"/>
                </a:solidFill>
              </a:rPr>
              <a:t>8</a:t>
            </a:r>
            <a:r>
              <a:rPr lang="ar-SA" sz="2000" b="1">
                <a:solidFill>
                  <a:srgbClr val="333399"/>
                </a:solidFill>
              </a:rPr>
              <a:t>  </a:t>
            </a:r>
            <a:r>
              <a:rPr lang="ar-SA" sz="2000" b="1">
                <a:solidFill>
                  <a:srgbClr val="232200"/>
                </a:solidFill>
              </a:rPr>
              <a:t>-  اسئلة الحذف :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>
                <a:solidFill>
                  <a:srgbClr val="232200"/>
                </a:solidFill>
              </a:rPr>
              <a:t>                    &amp; ما الذي يمكن حذفه من الأجزاء ؟ 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>
                <a:solidFill>
                  <a:srgbClr val="232200"/>
                </a:solidFill>
              </a:rPr>
              <a:t>                   </a:t>
            </a:r>
            <a:endParaRPr lang="ar-SA" b="1">
              <a:solidFill>
                <a:srgbClr val="232200"/>
              </a:solidFill>
            </a:endParaRPr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539750" y="2565400"/>
            <a:ext cx="8120063" cy="1063625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50000">
                <a:srgbClr val="663300"/>
              </a:gs>
              <a:gs pos="100000">
                <a:srgbClr val="00FFFF"/>
              </a:gs>
            </a:gsLst>
            <a:lin ang="5400000" scaled="1"/>
          </a:gradFill>
          <a:ln w="57150">
            <a:pattFill prst="pct90">
              <a:fgClr>
                <a:srgbClr val="663300"/>
              </a:fgClr>
              <a:bgClr>
                <a:srgbClr val="00FFFF"/>
              </a:bgClr>
            </a:patt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>
                <a:solidFill>
                  <a:srgbClr val="232200"/>
                </a:solidFill>
              </a:rPr>
              <a:t>9</a:t>
            </a:r>
            <a:r>
              <a:rPr lang="ar-SA" sz="2000" b="1">
                <a:solidFill>
                  <a:srgbClr val="333399"/>
                </a:solidFill>
              </a:rPr>
              <a:t> </a:t>
            </a:r>
            <a:r>
              <a:rPr lang="ar-SA" sz="2000" b="1">
                <a:solidFill>
                  <a:srgbClr val="232200"/>
                </a:solidFill>
              </a:rPr>
              <a:t>-  التكيف  :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>
                <a:solidFill>
                  <a:srgbClr val="232200"/>
                </a:solidFill>
              </a:rPr>
              <a:t>                    &amp; ما الأفكار التي يمكن أن تقترحها لتعيش في القطب المتجمد</a:t>
            </a:r>
            <a:r>
              <a:rPr lang="ar-SA" sz="2000" b="1">
                <a:solidFill>
                  <a:srgbClr val="333399"/>
                </a:solidFill>
              </a:rPr>
              <a:t> </a:t>
            </a:r>
            <a:r>
              <a:rPr lang="ar-SA" sz="2000" b="1">
                <a:solidFill>
                  <a:srgbClr val="232200"/>
                </a:solidFill>
              </a:rPr>
              <a:t>؟</a:t>
            </a:r>
            <a:endParaRPr lang="ar-SA" b="1">
              <a:solidFill>
                <a:srgbClr val="232200"/>
              </a:solidFill>
            </a:endParaRP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539750" y="3860800"/>
            <a:ext cx="8120063" cy="1520825"/>
          </a:xfrm>
          <a:prstGeom prst="rect">
            <a:avLst/>
          </a:prstGeom>
          <a:gradFill rotWithShape="0">
            <a:gsLst>
              <a:gs pos="0">
                <a:srgbClr val="663300"/>
              </a:gs>
              <a:gs pos="50000">
                <a:srgbClr val="00FFFF"/>
              </a:gs>
              <a:gs pos="100000">
                <a:srgbClr val="663300"/>
              </a:gs>
            </a:gsLst>
            <a:lin ang="5400000" scaled="1"/>
          </a:gradFill>
          <a:ln w="57150">
            <a:pattFill prst="pct90">
              <a:fgClr>
                <a:srgbClr val="663300"/>
              </a:fgClr>
              <a:bgClr>
                <a:srgbClr val="00FFFF"/>
              </a:bgClr>
            </a:patt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>
                <a:solidFill>
                  <a:srgbClr val="232200"/>
                </a:solidFill>
              </a:rPr>
              <a:t>10</a:t>
            </a:r>
            <a:r>
              <a:rPr lang="ar-SA" sz="2000" b="1">
                <a:solidFill>
                  <a:srgbClr val="333399"/>
                </a:solidFill>
              </a:rPr>
              <a:t> </a:t>
            </a:r>
            <a:r>
              <a:rPr lang="ar-SA" sz="2000" b="1">
                <a:solidFill>
                  <a:srgbClr val="232200"/>
                </a:solidFill>
              </a:rPr>
              <a:t>-  اسئلة التوسع  :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>
                <a:solidFill>
                  <a:srgbClr val="232200"/>
                </a:solidFill>
              </a:rPr>
              <a:t>                    &amp; ما الذي يمكن إضافته ؟( كلمات , صورة , زينة , رموز).</a:t>
            </a:r>
          </a:p>
          <a:p>
            <a:pPr marL="987425" lvl="1" indent="95250" algn="r" rtl="1">
              <a:lnSpc>
                <a:spcPct val="150000"/>
              </a:lnSpc>
              <a:buFont typeface="Wingdings" pitchFamily="2" charset="2"/>
              <a:buNone/>
            </a:pPr>
            <a:r>
              <a:rPr lang="ar-SA" sz="2000" b="1">
                <a:solidFill>
                  <a:srgbClr val="232200"/>
                </a:solidFill>
              </a:rPr>
              <a:t>                    </a:t>
            </a:r>
            <a:endParaRPr lang="ar-SA" b="1">
              <a:solidFill>
                <a:srgbClr val="2322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6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 animBg="1"/>
      <p:bldP spid="262147" grpId="0" animBg="1"/>
      <p:bldP spid="2621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91880" y="1844823"/>
            <a:ext cx="5256584" cy="1656185"/>
          </a:xfrm>
        </p:spPr>
        <p:txBody>
          <a:bodyPr>
            <a:noAutofit/>
          </a:bodyPr>
          <a:lstStyle/>
          <a:p>
            <a:pPr lvl="8" algn="r" rtl="1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1- أنواعها :</a:t>
            </a:r>
          </a:p>
          <a:p>
            <a:pPr lvl="8" algn="r" rtl="1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2- أهميتها :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r>
              <a:rPr lang="ar-SA" sz="4400" b="1" dirty="0" smtClean="0">
                <a:solidFill>
                  <a:srgbClr val="002060"/>
                </a:solidFill>
              </a:rPr>
              <a:t/>
            </a:r>
            <a:br>
              <a:rPr lang="ar-SA" sz="4400" b="1" dirty="0" smtClean="0">
                <a:solidFill>
                  <a:srgbClr val="002060"/>
                </a:solidFill>
              </a:rPr>
            </a:br>
            <a:r>
              <a:rPr lang="ar-SA" sz="4400" b="1" dirty="0" smtClean="0">
                <a:solidFill>
                  <a:srgbClr val="002060"/>
                </a:solidFill>
              </a:rPr>
              <a:t>أسئلة احرص على تعليمها للأطفال                    </a:t>
            </a:r>
            <a:r>
              <a:rPr lang="ar-SA" b="1" dirty="0" smtClean="0">
                <a:solidFill>
                  <a:srgbClr val="232200"/>
                </a:solidFill>
              </a:rPr>
              <a:t/>
            </a:r>
            <a:br>
              <a:rPr lang="ar-SA" b="1" dirty="0" smtClean="0">
                <a:solidFill>
                  <a:srgbClr val="232200"/>
                </a:solidFill>
              </a:rPr>
            </a:br>
            <a:endParaRPr lang="en-US" dirty="0"/>
          </a:p>
        </p:txBody>
      </p:sp>
      <p:pic>
        <p:nvPicPr>
          <p:cNvPr id="4" name="Picture 3" descr="2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284984"/>
            <a:ext cx="287575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r>
              <a:rPr lang="ar-SA" sz="4400" b="1" dirty="0" smtClean="0">
                <a:solidFill>
                  <a:srgbClr val="002060"/>
                </a:solidFill>
              </a:rPr>
              <a:t/>
            </a:r>
            <a:br>
              <a:rPr lang="ar-SA" sz="4400" b="1" dirty="0" smtClean="0">
                <a:solidFill>
                  <a:srgbClr val="002060"/>
                </a:solidFill>
              </a:rPr>
            </a:br>
            <a:r>
              <a:rPr lang="ar-SA" sz="4400" b="1" dirty="0" smtClean="0">
                <a:solidFill>
                  <a:srgbClr val="002060"/>
                </a:solidFill>
              </a:rPr>
              <a:t>أسئلة احرص على تجنبها</a:t>
            </a:r>
            <a:r>
              <a:rPr lang="ar-SA" b="1" dirty="0" smtClean="0">
                <a:solidFill>
                  <a:srgbClr val="232200"/>
                </a:solidFill>
              </a:rPr>
              <a:t/>
            </a:r>
            <a:br>
              <a:rPr lang="ar-SA" b="1" dirty="0" smtClean="0">
                <a:solidFill>
                  <a:srgbClr val="232200"/>
                </a:solidFill>
              </a:rPr>
            </a:br>
            <a:endParaRPr lang="en-US" dirty="0"/>
          </a:p>
        </p:txBody>
      </p:sp>
      <p:pic>
        <p:nvPicPr>
          <p:cNvPr id="6" name="Picture 5" descr="H1CA5320A7CAV3J5D4CAI418XKCA3CUHA0CA9FCYCCCA5CRXZ1CALSGZ04CAP98JJXCADA8RJOCAHNHWVSCATVCIMTCAPZJSAXCABB4YB7CA7RUS0JCAWFPZHNCARNSKIYCAZGJ4PYCAPMVVUSCAA6OIL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204864"/>
            <a:ext cx="4536504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262</Words>
  <Application>Microsoft Office PowerPoint</Application>
  <PresentationFormat>On-screen Show (4:3)</PresentationFormat>
  <Paragraphs>47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أهمية طرح الأسئلة على الأطفال</vt:lpstr>
      <vt:lpstr>Slide 3</vt:lpstr>
      <vt:lpstr>Slide 4</vt:lpstr>
      <vt:lpstr>Slide 5</vt:lpstr>
      <vt:lpstr>Slide 6</vt:lpstr>
      <vt:lpstr> أسئلة احرص على تعليمها للأطفال                     </vt:lpstr>
      <vt:lpstr> أسئلة احرص على تجنبها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خلود</dc:creator>
  <cp:lastModifiedBy>Dell</cp:lastModifiedBy>
  <cp:revision>9</cp:revision>
  <dcterms:modified xsi:type="dcterms:W3CDTF">2010-11-05T21:10:53Z</dcterms:modified>
</cp:coreProperties>
</file>