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57" r:id="rId5"/>
    <p:sldId id="266" r:id="rId6"/>
    <p:sldId id="265" r:id="rId7"/>
    <p:sldId id="267" r:id="rId8"/>
    <p:sldId id="268" r:id="rId9"/>
    <p:sldId id="260" r:id="rId10"/>
    <p:sldId id="261" r:id="rId11"/>
    <p:sldId id="262"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991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0543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8211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93765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93079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614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2840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42240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5960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60555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9729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8BD707-D9CF-40AE-B4C6-C98DA3205C09}" type="datetimeFigureOut">
              <a:rPr lang="en-US" smtClean="0"/>
              <a:pPr/>
              <a:t>10/18/2014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2676899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الصحافة السعودية </a:t>
            </a:r>
            <a:endParaRPr lang="en-US" dirty="0"/>
          </a:p>
        </p:txBody>
      </p:sp>
      <p:sp>
        <p:nvSpPr>
          <p:cNvPr id="3" name="Subtitle 2"/>
          <p:cNvSpPr>
            <a:spLocks noGrp="1"/>
          </p:cNvSpPr>
          <p:nvPr>
            <p:ph type="subTitle" idx="1"/>
          </p:nvPr>
        </p:nvSpPr>
        <p:spPr/>
        <p:txBody>
          <a:bodyPr/>
          <a:lstStyle/>
          <a:p>
            <a:r>
              <a:rPr lang="ar-SA" dirty="0" smtClean="0"/>
              <a:t>أ.نايف بن محمد الوعيل </a:t>
            </a:r>
            <a:endParaRPr lang="en-US" dirty="0"/>
          </a:p>
        </p:txBody>
      </p:sp>
    </p:spTree>
    <p:extLst>
      <p:ext uri="{BB962C8B-B14F-4D97-AF65-F5344CB8AC3E}">
        <p14:creationId xmlns:p14="http://schemas.microsoft.com/office/powerpoint/2010/main" val="1177382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ar-SA" dirty="0" smtClean="0"/>
              <a:t>مرحلة الأفراد</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79474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سمات مرحلة الأفراد </a:t>
            </a:r>
            <a:endParaRPr lang="en-US" dirty="0"/>
          </a:p>
        </p:txBody>
      </p:sp>
      <p:sp>
        <p:nvSpPr>
          <p:cNvPr id="3" name="Content Placeholder 2"/>
          <p:cNvSpPr>
            <a:spLocks noGrp="1"/>
          </p:cNvSpPr>
          <p:nvPr>
            <p:ph idx="1"/>
          </p:nvPr>
        </p:nvSpPr>
        <p:spPr/>
        <p:txBody>
          <a:bodyPr>
            <a:normAutofit fontScale="85000" lnSpcReduction="10000"/>
          </a:bodyPr>
          <a:lstStyle/>
          <a:p>
            <a:pPr algn="r" rtl="1"/>
            <a:r>
              <a:rPr lang="ar-SA" dirty="0" smtClean="0"/>
              <a:t>- </a:t>
            </a:r>
            <a:r>
              <a:rPr lang="ar-SA" dirty="0"/>
              <a:t>كان باستطاعة أي مواطن إصدار جريدة أو </a:t>
            </a:r>
            <a:r>
              <a:rPr lang="ar-SA" dirty="0" smtClean="0"/>
              <a:t>مجلة .</a:t>
            </a:r>
          </a:p>
          <a:p>
            <a:pPr marL="114300" indent="0" algn="r" rtl="1">
              <a:buNone/>
            </a:pPr>
            <a:endParaRPr lang="ar-SA" dirty="0"/>
          </a:p>
          <a:p>
            <a:pPr algn="r" rtl="1">
              <a:buFontTx/>
              <a:buChar char="-"/>
            </a:pPr>
            <a:r>
              <a:rPr lang="ar-SA" dirty="0" smtClean="0"/>
              <a:t>معظم </a:t>
            </a:r>
            <a:r>
              <a:rPr lang="ar-SA" dirty="0"/>
              <a:t>الصحف القائمة، </a:t>
            </a:r>
            <a:r>
              <a:rPr lang="ar-SA" dirty="0" smtClean="0"/>
              <a:t>تتركز </a:t>
            </a:r>
            <a:r>
              <a:rPr lang="ar-SA" dirty="0"/>
              <a:t>في مدن </a:t>
            </a:r>
            <a:r>
              <a:rPr lang="ar-SA" dirty="0" smtClean="0"/>
              <a:t>رئيسية .</a:t>
            </a:r>
          </a:p>
          <a:p>
            <a:pPr algn="r" rtl="1">
              <a:buFontTx/>
              <a:buChar char="-"/>
            </a:pPr>
            <a:endParaRPr lang="ar-SA" dirty="0"/>
          </a:p>
          <a:p>
            <a:pPr algn="r" rtl="1">
              <a:buFontTx/>
              <a:buChar char="-"/>
            </a:pPr>
            <a:r>
              <a:rPr lang="ar-SA" dirty="0" smtClean="0"/>
              <a:t>- عدد كبير من المطبوعات تم اصدارها ، الدولة استقبلت عدد كبير من الطلبات .</a:t>
            </a:r>
          </a:p>
          <a:p>
            <a:pPr algn="r" rtl="1"/>
            <a:endParaRPr lang="ar-SA" dirty="0" smtClean="0"/>
          </a:p>
          <a:p>
            <a:pPr algn="r" rtl="1"/>
            <a:r>
              <a:rPr lang="ar-SA" dirty="0" smtClean="0"/>
              <a:t>عشوائية كبيرة في إصدار المطبوعات ، أدى إلى توقف الكثير منها </a:t>
            </a:r>
          </a:p>
          <a:p>
            <a:pPr algn="r" rtl="1"/>
            <a:endParaRPr lang="ar-SA" dirty="0"/>
          </a:p>
          <a:p>
            <a:pPr algn="r" rtl="1"/>
            <a:r>
              <a:rPr lang="ar-SA" dirty="0" smtClean="0"/>
              <a:t>أزمة ورق تطال الصحف .</a:t>
            </a:r>
            <a:endParaRPr lang="en-US" dirty="0"/>
          </a:p>
        </p:txBody>
      </p:sp>
    </p:spTree>
    <p:extLst>
      <p:ext uri="{BB962C8B-B14F-4D97-AF65-F5344CB8AC3E}">
        <p14:creationId xmlns:p14="http://schemas.microsoft.com/office/powerpoint/2010/main" val="21368506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أبرز الصحف في تلك المرحلة </a:t>
            </a:r>
            <a:endParaRPr lang="en-US" dirty="0"/>
          </a:p>
        </p:txBody>
      </p:sp>
      <p:sp>
        <p:nvSpPr>
          <p:cNvPr id="3" name="Content Placeholder 2"/>
          <p:cNvSpPr>
            <a:spLocks noGrp="1"/>
          </p:cNvSpPr>
          <p:nvPr>
            <p:ph idx="1"/>
          </p:nvPr>
        </p:nvSpPr>
        <p:spPr>
          <a:xfrm>
            <a:off x="457200" y="1752600"/>
            <a:ext cx="8229600" cy="4953000"/>
          </a:xfrm>
        </p:spPr>
        <p:txBody>
          <a:bodyPr>
            <a:normAutofit fontScale="92500" lnSpcReduction="20000"/>
          </a:bodyPr>
          <a:lstStyle/>
          <a:p>
            <a:pPr algn="r"/>
            <a:r>
              <a:rPr lang="ar-SA" sz="2800" dirty="0" smtClean="0">
                <a:solidFill>
                  <a:srgbClr val="0070C0"/>
                </a:solidFill>
              </a:rPr>
              <a:t>1 - مجلة </a:t>
            </a:r>
            <a:r>
              <a:rPr lang="ar-SA" sz="2800" dirty="0">
                <a:solidFill>
                  <a:srgbClr val="0070C0"/>
                </a:solidFill>
              </a:rPr>
              <a:t>الإصلاح </a:t>
            </a:r>
            <a:r>
              <a:rPr lang="ar-SA" sz="2800" dirty="0" smtClean="0">
                <a:solidFill>
                  <a:srgbClr val="0070C0"/>
                </a:solidFill>
              </a:rPr>
              <a:t>:</a:t>
            </a:r>
          </a:p>
          <a:p>
            <a:pPr algn="r"/>
            <a:r>
              <a:rPr lang="ar-SA" sz="2800" dirty="0" smtClean="0"/>
              <a:t>صدرت عام </a:t>
            </a:r>
            <a:r>
              <a:rPr lang="ar-SA" sz="2800" dirty="0"/>
              <a:t>1347هـ في مكة المكرمة وتعتبر </a:t>
            </a:r>
            <a:r>
              <a:rPr lang="ar-SA" sz="2800" dirty="0">
                <a:solidFill>
                  <a:srgbClr val="FF0000"/>
                </a:solidFill>
              </a:rPr>
              <a:t>ثاني إصدار صحفي في المملكة بعد جريدة أم القرى</a:t>
            </a:r>
            <a:r>
              <a:rPr lang="ar-SA" sz="2800" dirty="0"/>
              <a:t>.</a:t>
            </a:r>
          </a:p>
          <a:p>
            <a:pPr algn="r"/>
            <a:r>
              <a:rPr lang="ar-SA" sz="2800" dirty="0"/>
              <a:t>استمر صدور هذه المجلة لمدة عامين وصدرت في العام الأول في 24 صفحة وفي العام الثاني زادت صفحاتها إلى 40 صفحة. </a:t>
            </a:r>
          </a:p>
          <a:p>
            <a:pPr algn="r"/>
            <a:r>
              <a:rPr lang="ar-SA" sz="2800" dirty="0">
                <a:solidFill>
                  <a:srgbClr val="FF0000"/>
                </a:solidFill>
              </a:rPr>
              <a:t>اهتمت الصحيفة بشكل رئيسي بالموضوعات الدينية </a:t>
            </a:r>
            <a:endParaRPr lang="ar-SA" sz="2800" dirty="0" smtClean="0">
              <a:solidFill>
                <a:srgbClr val="FF0000"/>
              </a:solidFill>
            </a:endParaRPr>
          </a:p>
          <a:p>
            <a:pPr algn="r"/>
            <a:endParaRPr lang="ar-SA" sz="2800" dirty="0">
              <a:solidFill>
                <a:srgbClr val="FF0000"/>
              </a:solidFill>
            </a:endParaRPr>
          </a:p>
          <a:p>
            <a:pPr algn="r"/>
            <a:r>
              <a:rPr lang="ar-SA" sz="2800" dirty="0">
                <a:solidFill>
                  <a:srgbClr val="0070C0"/>
                </a:solidFill>
              </a:rPr>
              <a:t>2- جريدة الحرم :</a:t>
            </a:r>
          </a:p>
          <a:p>
            <a:pPr algn="r"/>
            <a:r>
              <a:rPr lang="ar-SA" sz="2800" dirty="0"/>
              <a:t>صدرت عام 1349هـ / 1930 م في </a:t>
            </a:r>
            <a:r>
              <a:rPr lang="ar-SA" sz="2800" dirty="0">
                <a:solidFill>
                  <a:srgbClr val="FF0000"/>
                </a:solidFill>
              </a:rPr>
              <a:t>مدينة القاهرة </a:t>
            </a:r>
            <a:r>
              <a:rPr lang="ar-SA" sz="2800" dirty="0"/>
              <a:t>. أصدرها فؤاد شاكر هناك بسبب </a:t>
            </a:r>
            <a:r>
              <a:rPr lang="ar-SA" sz="2800" dirty="0">
                <a:solidFill>
                  <a:srgbClr val="FF0000"/>
                </a:solidFill>
              </a:rPr>
              <a:t>وجود طلاب سعوديين في مصر </a:t>
            </a:r>
            <a:r>
              <a:rPr lang="ar-SA" sz="2800" dirty="0"/>
              <a:t>ولتكون - كما ذكر مؤسسها-  ( حلقة وصل بين الطلاب السعوديين الدارسين وبلادهم، ومرآة تعكس اراءهم لدى الآخرين الذين يطلعون على الجريدة). استمرت الجريدة في الصدور حتى عام 1352هـ / 1933م</a:t>
            </a:r>
            <a:r>
              <a:rPr lang="ar-SA" dirty="0"/>
              <a:t>.</a:t>
            </a:r>
          </a:p>
          <a:p>
            <a:pPr algn="r"/>
            <a:endParaRPr lang="en-US" dirty="0"/>
          </a:p>
        </p:txBody>
      </p:sp>
    </p:spTree>
    <p:extLst>
      <p:ext uri="{BB962C8B-B14F-4D97-AF65-F5344CB8AC3E}">
        <p14:creationId xmlns:p14="http://schemas.microsoft.com/office/powerpoint/2010/main" val="2231669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495800"/>
          </a:xfrm>
        </p:spPr>
        <p:txBody>
          <a:bodyPr>
            <a:normAutofit fontScale="85000" lnSpcReduction="20000"/>
          </a:bodyPr>
          <a:lstStyle/>
          <a:p>
            <a:pPr algn="r" rtl="1"/>
            <a:r>
              <a:rPr lang="ar-SA" dirty="0" smtClean="0">
                <a:solidFill>
                  <a:srgbClr val="0070C0"/>
                </a:solidFill>
              </a:rPr>
              <a:t>3 - جريدة </a:t>
            </a:r>
            <a:r>
              <a:rPr lang="ar-SA" dirty="0">
                <a:solidFill>
                  <a:srgbClr val="0070C0"/>
                </a:solidFill>
              </a:rPr>
              <a:t>صوت الحجاز :</a:t>
            </a:r>
          </a:p>
          <a:p>
            <a:pPr algn="r" rtl="1"/>
            <a:r>
              <a:rPr lang="ar-SA" dirty="0"/>
              <a:t>صدرت عام 1350 هـ / 1932 م في مكة </a:t>
            </a:r>
            <a:r>
              <a:rPr lang="ar-SA" dirty="0" smtClean="0"/>
              <a:t>المكرمة ، </a:t>
            </a:r>
            <a:r>
              <a:rPr lang="ar-SA" dirty="0">
                <a:solidFill>
                  <a:srgbClr val="FF0000"/>
                </a:solidFill>
              </a:rPr>
              <a:t>ويعتبرها المؤرخون أول جريدة خاصة في المملكة</a:t>
            </a:r>
            <a:r>
              <a:rPr lang="ar-SA" dirty="0"/>
              <a:t> ( على اعتبار أن الإصلاح مجلة وليست جريدة، والحرم صدرت خارج السعودية). كانت صوت الحجاز جريدة أسبوعية ثم أصبحت تصدر مرتين كل أسبوع حتى العدد رقم 1000 في جماد الآخرة من عام 1370 هـ وبعها أبحت تصدر ثلاث مرات في الأسبوع.</a:t>
            </a:r>
          </a:p>
          <a:p>
            <a:pPr algn="r" rtl="1"/>
            <a:r>
              <a:rPr lang="ar-SA" dirty="0"/>
              <a:t>وقد صدرت هذه الجريدة بعدد مختلف من الصفحات وبأحجام متفاوتة بسبب نقص الموارد المالية في ظل ظروف الحرب العالمية الثانية وتوقفت عن الصدور بسبب نقص الورق ثم انقطاعه عام 1360 هـ / 1941 م  </a:t>
            </a:r>
            <a:r>
              <a:rPr lang="ar-SA" dirty="0" smtClean="0"/>
              <a:t>، </a:t>
            </a:r>
            <a:r>
              <a:rPr lang="ar-SA" dirty="0"/>
              <a:t>ثم عاودت الصدور باسم جديد هو </a:t>
            </a:r>
            <a:r>
              <a:rPr lang="ar-SA" b="1" dirty="0"/>
              <a:t>البلاد السعودية</a:t>
            </a:r>
            <a:r>
              <a:rPr lang="ar-SA" dirty="0"/>
              <a:t>  عام 1365 هـ / 1941 م.</a:t>
            </a:r>
            <a:endParaRPr lang="en-US" dirty="0"/>
          </a:p>
          <a:p>
            <a:pPr algn="r" rtl="1"/>
            <a:endParaRPr lang="ar-SA" dirty="0"/>
          </a:p>
        </p:txBody>
      </p:sp>
    </p:spTree>
    <p:extLst>
      <p:ext uri="{BB962C8B-B14F-4D97-AF65-F5344CB8AC3E}">
        <p14:creationId xmlns:p14="http://schemas.microsoft.com/office/powerpoint/2010/main" val="3852462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rtl="1"/>
            <a:r>
              <a:rPr lang="ar-SA" dirty="0">
                <a:solidFill>
                  <a:srgbClr val="0070C0"/>
                </a:solidFill>
              </a:rPr>
              <a:t>4-مجلة المنهل</a:t>
            </a:r>
            <a:r>
              <a:rPr lang="ar-SA" dirty="0" smtClean="0">
                <a:solidFill>
                  <a:srgbClr val="0070C0"/>
                </a:solidFill>
              </a:rPr>
              <a:t>:</a:t>
            </a:r>
          </a:p>
          <a:p>
            <a:pPr algn="r" rtl="1"/>
            <a:endParaRPr lang="ar-SA" dirty="0">
              <a:solidFill>
                <a:srgbClr val="0070C0"/>
              </a:solidFill>
            </a:endParaRPr>
          </a:p>
          <a:p>
            <a:pPr algn="r" rtl="1"/>
            <a:r>
              <a:rPr lang="ar-SA" dirty="0"/>
              <a:t>صدرت في المدينة المنورة عام 1355هـ / 1937 م </a:t>
            </a:r>
            <a:r>
              <a:rPr lang="ar-SA" dirty="0">
                <a:solidFill>
                  <a:srgbClr val="FF0000"/>
                </a:solidFill>
              </a:rPr>
              <a:t>وهي مجلة أدبية شهرية مازالت تصدر حتى الآن</a:t>
            </a:r>
            <a:r>
              <a:rPr lang="ar-SA" dirty="0" smtClean="0">
                <a:solidFill>
                  <a:srgbClr val="FF0000"/>
                </a:solidFill>
              </a:rPr>
              <a:t>. </a:t>
            </a:r>
            <a:endParaRPr lang="ar-SA" dirty="0">
              <a:solidFill>
                <a:srgbClr val="FF0000"/>
              </a:solidFill>
            </a:endParaRPr>
          </a:p>
          <a:p>
            <a:pPr algn="r" rtl="1"/>
            <a:r>
              <a:rPr lang="ar-SA" dirty="0"/>
              <a:t>أنشأ هذه المجلة وتولى رئاسة تحريرها الأديب الراحل عبد القدوس الأنصاري ، ثم تولى ابنه / نبيه الأنصاري رئاسة التحرير ومقرها الرئيسي حالياً في مدينة جده ويرأس تحريرها / زهير الأنصاري.</a:t>
            </a:r>
          </a:p>
          <a:p>
            <a:pPr algn="r" rtl="1"/>
            <a:r>
              <a:rPr lang="ar-SA" dirty="0"/>
              <a:t>تميزت هذه المجلة باستمرار إصدارها طيلة الفترة الماضية ولم تحتجب إلا خلال فترة الحرب العالمية الثانية حينما كان هناك نقص في الورق، وتعتبر من أقدم المطبوعات السعودية التي واظبت على الصدور.</a:t>
            </a:r>
          </a:p>
          <a:p>
            <a:pPr algn="r" rtl="1"/>
            <a:r>
              <a:rPr lang="ar-SA" dirty="0"/>
              <a:t>للمجلة موقعا على الانترنت </a:t>
            </a:r>
            <a:r>
              <a:rPr lang="ar-SA" dirty="0" smtClean="0"/>
              <a:t>يضم </a:t>
            </a:r>
            <a:r>
              <a:rPr lang="ar-SA" dirty="0"/>
              <a:t>محتوى العدد الحالي أثناء التصفح وبه أرشيف لأعداد سابقة وموضوعات متنوعة نشرتها المجلة.</a:t>
            </a:r>
          </a:p>
          <a:p>
            <a:pPr algn="r" rtl="1"/>
            <a:endParaRPr lang="en-US" dirty="0"/>
          </a:p>
        </p:txBody>
      </p:sp>
    </p:spTree>
    <p:extLst>
      <p:ext uri="{BB962C8B-B14F-4D97-AF65-F5344CB8AC3E}">
        <p14:creationId xmlns:p14="http://schemas.microsoft.com/office/powerpoint/2010/main" val="22681130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800600"/>
          </a:xfrm>
        </p:spPr>
        <p:txBody>
          <a:bodyPr>
            <a:normAutofit fontScale="70000" lnSpcReduction="20000"/>
          </a:bodyPr>
          <a:lstStyle/>
          <a:p>
            <a:pPr algn="r" rtl="1"/>
            <a:r>
              <a:rPr lang="ar-SA" dirty="0">
                <a:solidFill>
                  <a:srgbClr val="0070C0"/>
                </a:solidFill>
              </a:rPr>
              <a:t>5-المدينة المنورة:</a:t>
            </a:r>
          </a:p>
          <a:p>
            <a:pPr algn="r" rtl="1"/>
            <a:r>
              <a:rPr lang="ar-SA" dirty="0"/>
              <a:t>صدرت جريدة المدينة في المدينة المنورة  عام 1356هـ /1937م .</a:t>
            </a:r>
          </a:p>
          <a:p>
            <a:pPr algn="r" rtl="1"/>
            <a:r>
              <a:rPr lang="ar-SA" dirty="0"/>
              <a:t>وقد صدرت الجريدة في البداية بأربع صفحات أسبوعياً , ثم توقفت في أثناء أزمه الورق إبان الحرب العالمية الثانية , وبعد معاودتها للصدور في شوال 1366هـ / سبتمبر 1937م صارت تصدر في ست صفحات .</a:t>
            </a:r>
          </a:p>
          <a:p>
            <a:pPr algn="r" rtl="1"/>
            <a:endParaRPr lang="ar-SA" dirty="0"/>
          </a:p>
          <a:p>
            <a:pPr algn="r" rtl="1"/>
            <a:r>
              <a:rPr lang="ar-SA" dirty="0">
                <a:solidFill>
                  <a:srgbClr val="0070C0"/>
                </a:solidFill>
              </a:rPr>
              <a:t>6-مجله النداء الاسلامي :</a:t>
            </a:r>
          </a:p>
          <a:p>
            <a:pPr algn="r" rtl="1"/>
            <a:r>
              <a:rPr lang="ar-SA" dirty="0"/>
              <a:t>صدرت مجلة النداء الاسلامي عام 1356هـ /1937م في مدينه مكة المكرمة </a:t>
            </a:r>
            <a:endParaRPr lang="ar-SA" dirty="0" smtClean="0"/>
          </a:p>
          <a:p>
            <a:pPr algn="r" rtl="1"/>
            <a:endParaRPr lang="ar-SA" dirty="0"/>
          </a:p>
          <a:p>
            <a:pPr algn="r" rtl="1"/>
            <a:r>
              <a:rPr lang="ar-SA" dirty="0"/>
              <a:t>وهي كما تقول عن نفسها (مجله علميه دينيه اجتماعيه ). وكانت تصدر شهرياً باللغتين العربية والملاويه في 40 صفحه . العشرون صفحة الاولى خصصت للغة العربية والعشرون الاخيرة للغة الملاوية . ولا يعرف بالدقة متى توقفت المجلة , الا ان هناك شكوكاً في أنها قد توقفت مع توقف الصحف عن الصدور بسبب ظروف الحرب العالمية الثانية . </a:t>
            </a:r>
          </a:p>
          <a:p>
            <a:pPr algn="r" rtl="1"/>
            <a:endParaRPr lang="en-US" dirty="0"/>
          </a:p>
        </p:txBody>
      </p:sp>
    </p:spTree>
    <p:extLst>
      <p:ext uri="{BB962C8B-B14F-4D97-AF65-F5344CB8AC3E}">
        <p14:creationId xmlns:p14="http://schemas.microsoft.com/office/powerpoint/2010/main" val="19182260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solidFill>
                  <a:srgbClr val="0070C0"/>
                </a:solidFill>
              </a:rPr>
              <a:t>7-مجله الحج :</a:t>
            </a:r>
          </a:p>
          <a:p>
            <a:pPr algn="r" rtl="1"/>
            <a:r>
              <a:rPr lang="ar-SA" dirty="0">
                <a:solidFill>
                  <a:srgbClr val="FF0000"/>
                </a:solidFill>
              </a:rPr>
              <a:t>أصدرت إدارة الحج العامة , التي تحولت فيما بعد إلى وزارة الحج والأوقاف </a:t>
            </a:r>
            <a:r>
              <a:rPr lang="ar-SA" dirty="0"/>
              <a:t>, مجله الحج عام 1366هـ /1947م في مكة الكرمة . وما زالت المجلة تصدر الى الآن. وقد تغير اسمها بعد أن تحولت إدارة الحج الى وزارة, فأصبح اسم المجلة (التضامن الإسلامي ) . وهي مجله تُعنى بالقضايا الإسلامية , غير منتظمة الصدور</a:t>
            </a:r>
            <a:r>
              <a:rPr lang="ar-SA" dirty="0" smtClean="0"/>
              <a:t>.</a:t>
            </a:r>
          </a:p>
          <a:p>
            <a:pPr marL="114300" indent="0" algn="r" rtl="1">
              <a:buNone/>
            </a:pPr>
            <a:r>
              <a:rPr lang="ar-SA" dirty="0" smtClean="0"/>
              <a:t> </a:t>
            </a:r>
            <a:endParaRPr lang="ar-SA" dirty="0"/>
          </a:p>
          <a:p>
            <a:pPr algn="r" rtl="1"/>
            <a:endParaRPr lang="en-US" dirty="0"/>
          </a:p>
        </p:txBody>
      </p:sp>
    </p:spTree>
    <p:extLst>
      <p:ext uri="{BB962C8B-B14F-4D97-AF65-F5344CB8AC3E}">
        <p14:creationId xmlns:p14="http://schemas.microsoft.com/office/powerpoint/2010/main" val="3673771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r" rtl="1"/>
            <a:r>
              <a:rPr lang="ar-SA" dirty="0" smtClean="0">
                <a:solidFill>
                  <a:srgbClr val="0070C0"/>
                </a:solidFill>
              </a:rPr>
              <a:t>8-جريدة </a:t>
            </a:r>
            <a:r>
              <a:rPr lang="ar-SA" dirty="0">
                <a:solidFill>
                  <a:srgbClr val="0070C0"/>
                </a:solidFill>
              </a:rPr>
              <a:t>اليمامة : </a:t>
            </a:r>
            <a:endParaRPr lang="ar-SA" dirty="0" smtClean="0">
              <a:solidFill>
                <a:srgbClr val="0070C0"/>
              </a:solidFill>
            </a:endParaRPr>
          </a:p>
          <a:p>
            <a:pPr algn="r" rtl="1"/>
            <a:endParaRPr lang="ar-SA" dirty="0">
              <a:solidFill>
                <a:srgbClr val="0070C0"/>
              </a:solidFill>
            </a:endParaRPr>
          </a:p>
          <a:p>
            <a:pPr algn="r" rtl="1"/>
            <a:r>
              <a:rPr lang="ar-SA" dirty="0"/>
              <a:t>صدرت جريدة اليمامة عام 1372هـ /1953م في مدينة الرياض, </a:t>
            </a:r>
            <a:r>
              <a:rPr lang="ar-SA" dirty="0">
                <a:solidFill>
                  <a:srgbClr val="FF0000"/>
                </a:solidFill>
              </a:rPr>
              <a:t>لتكون بذلك أول مطبوعة صحفية تصدر في المنطقة الوسطى من المملكة العربية السعودية</a:t>
            </a:r>
            <a:r>
              <a:rPr lang="ar-SA" dirty="0"/>
              <a:t>. وصدرت اليمامة أول أمرها على شكل مجلة من 42 صفحة تصدر شهرياً , ثم تحولت بعد ذلك الى جريدة اسبوعيه تصدر في 4 صفحات . وقد تنقلت الجريدة في مكان طباعتها , فطبعت أولاً في القاهرة , في مطابع (دار الكتاب العربي ) في بدء صدورها , ثم انتقلت الى مطابع (مؤسسه الطباعة للصحافة والنشر ) في جدة , ثم نقلت طباعتها الى بيروت, ثم استقر بها المقام أخيراً في الرياض حينما أنشئت (مطابع الرياض) في مدينة الرياض عام 1374هـ/1954م, فصارت تطبع هناك وكانت تصدر نصف اسبوعية. </a:t>
            </a:r>
          </a:p>
          <a:p>
            <a:pPr algn="r" rtl="1"/>
            <a:endParaRPr lang="en-US" dirty="0"/>
          </a:p>
        </p:txBody>
      </p:sp>
    </p:spTree>
    <p:extLst>
      <p:ext uri="{BB962C8B-B14F-4D97-AF65-F5344CB8AC3E}">
        <p14:creationId xmlns:p14="http://schemas.microsoft.com/office/powerpoint/2010/main" val="354677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572000"/>
          </a:xfrm>
        </p:spPr>
        <p:txBody>
          <a:bodyPr>
            <a:normAutofit fontScale="77500" lnSpcReduction="20000"/>
          </a:bodyPr>
          <a:lstStyle/>
          <a:p>
            <a:pPr algn="r" rtl="1"/>
            <a:r>
              <a:rPr lang="ar-SA" dirty="0" smtClean="0"/>
              <a:t>بعد ذلك توالت العديد من الإصدارات نذكر منها :</a:t>
            </a:r>
          </a:p>
          <a:p>
            <a:pPr algn="r" rtl="1"/>
            <a:r>
              <a:rPr lang="ar-SA" dirty="0"/>
              <a:t>جريدة أخبار الظهران ، مجلة الإذاعة ، مجلة صرخة العرب ، جريدة حراء ، جريدة عرفات ، جريدة الندوة ، جريدة الخليج العربي ، جريدة القصيم </a:t>
            </a:r>
          </a:p>
          <a:p>
            <a:pPr algn="r" rtl="1"/>
            <a:r>
              <a:rPr lang="ar-SA" dirty="0" smtClean="0"/>
              <a:t>و شهدت </a:t>
            </a:r>
            <a:r>
              <a:rPr lang="ar-SA" dirty="0"/>
              <a:t>البلاد صدور صحف ومجلات أقل اهميه ولم تعمر طويلاً, وقد صدرت هذه المطبوعات بعد انتهاء الحرب العالمية الثانية , واستقرار الاوضاع العالمية , وتوافر الورق الذي تسببت الحرب في وجود أزمة حادة فيه , ومن الصحف التي صدرت في تلك الفترة:</a:t>
            </a:r>
          </a:p>
          <a:p>
            <a:pPr algn="r" rtl="1"/>
            <a:r>
              <a:rPr lang="ar-SA" dirty="0"/>
              <a:t> صحيفه الفجر الجديد بالدمام، وصحيفة </a:t>
            </a:r>
            <a:r>
              <a:rPr lang="en-US" dirty="0"/>
              <a:t>SUN AND FLARE  </a:t>
            </a:r>
            <a:r>
              <a:rPr lang="ar-SA" dirty="0"/>
              <a:t>التي اصدرتها شركة الزيت العربية الامريكية (أرامكو) باللغة الانجليزية, وجريدة الاضواء في جدة, وكذلك اصدرت الغرفة التجارية بجده عام 1369هـ/1948م مجله شهرية باسمها, وايضاً كان هناك مجلة (الزراعة) , كما اصدرت كلية الشريعة بمكة المكرمة مجلتها (الكلية), وذلك في عام 1376هـ/1955م. كما صدر في العام نفسه في مدينه الخبر مجله اسمها (الإشاعة). </a:t>
            </a:r>
          </a:p>
          <a:p>
            <a:pPr algn="r" rtl="1"/>
            <a:endParaRPr lang="en-US" dirty="0"/>
          </a:p>
        </p:txBody>
      </p:sp>
    </p:spTree>
    <p:extLst>
      <p:ext uri="{BB962C8B-B14F-4D97-AF65-F5344CB8AC3E}">
        <p14:creationId xmlns:p14="http://schemas.microsoft.com/office/powerpoint/2010/main" val="17795133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ar-SA" dirty="0" smtClean="0"/>
              <a:t>مرحلة الدمج </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6099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dirty="0"/>
              <a:t>أسباب تأخر وصول الصحافة إلى مكة والمدينة </a:t>
            </a:r>
            <a:r>
              <a:rPr lang="ar-SA" dirty="0" smtClean="0"/>
              <a:t>:-</a:t>
            </a:r>
          </a:p>
          <a:p>
            <a:pPr marL="114300" indent="0" algn="r" rtl="1">
              <a:buNone/>
            </a:pPr>
            <a:endParaRPr lang="ar-SA" dirty="0"/>
          </a:p>
          <a:p>
            <a:pPr algn="r" rtl="1"/>
            <a:r>
              <a:rPr lang="ar-SA" dirty="0"/>
              <a:t>1- الاستعمار الأجنبي :- الاستعمار الأجنبي لعب دوراً مهماً في دخول الصحافة إلى البلدان المستعمرة " المستعمر يحاول نقل أراءه وأخباره " .</a:t>
            </a:r>
          </a:p>
          <a:p>
            <a:pPr algn="r" rtl="1"/>
            <a:r>
              <a:rPr lang="ar-SA" dirty="0"/>
              <a:t>2- أ</a:t>
            </a:r>
            <a:r>
              <a:rPr lang="ar-SA" dirty="0" smtClean="0"/>
              <a:t>دى </a:t>
            </a:r>
            <a:r>
              <a:rPr lang="ar-SA" dirty="0"/>
              <a:t>خوف الحكومة العثمانية من أن تؤدي الصحافة إلى أنقلاب إلى رفضها للصحافة. </a:t>
            </a:r>
          </a:p>
          <a:p>
            <a:pPr algn="r" rtl="1"/>
            <a:r>
              <a:rPr lang="ar-SA" dirty="0"/>
              <a:t>3- المستوى التعليمي :- يعتبر المستوى التعليمي في ذلك الوقت متخلفاً. </a:t>
            </a:r>
          </a:p>
          <a:p>
            <a:pPr algn="r" rtl="1"/>
            <a:endParaRPr lang="ar-SA" dirty="0"/>
          </a:p>
          <a:p>
            <a:pPr algn="r" rtl="1"/>
            <a:endParaRPr lang="en-US" dirty="0"/>
          </a:p>
        </p:txBody>
      </p:sp>
    </p:spTree>
    <p:extLst>
      <p:ext uri="{BB962C8B-B14F-4D97-AF65-F5344CB8AC3E}">
        <p14:creationId xmlns:p14="http://schemas.microsoft.com/office/powerpoint/2010/main" val="41879184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أسباب التفكير في الدمج</a:t>
            </a:r>
            <a:endParaRPr lang="en-US" dirty="0"/>
          </a:p>
        </p:txBody>
      </p:sp>
      <p:sp>
        <p:nvSpPr>
          <p:cNvPr id="3" name="Content Placeholder 2"/>
          <p:cNvSpPr>
            <a:spLocks noGrp="1"/>
          </p:cNvSpPr>
          <p:nvPr>
            <p:ph idx="1"/>
          </p:nvPr>
        </p:nvSpPr>
        <p:spPr>
          <a:xfrm>
            <a:off x="457200" y="1752600"/>
            <a:ext cx="8229600" cy="4572000"/>
          </a:xfrm>
        </p:spPr>
        <p:txBody>
          <a:bodyPr>
            <a:normAutofit fontScale="85000" lnSpcReduction="10000"/>
          </a:bodyPr>
          <a:lstStyle/>
          <a:p>
            <a:pPr algn="r" rtl="1"/>
            <a:r>
              <a:rPr lang="ar-SA" dirty="0"/>
              <a:t>1- ان العدد الموجود من الصحف والمجلات  كبير نسبة الى عدد السكان. </a:t>
            </a:r>
          </a:p>
          <a:p>
            <a:pPr algn="r" rtl="1"/>
            <a:r>
              <a:rPr lang="ar-SA" dirty="0"/>
              <a:t>2- أن هذا العدد اكثر من حاجه بلد محدود السكان. </a:t>
            </a:r>
          </a:p>
          <a:p>
            <a:pPr algn="r" rtl="1"/>
            <a:r>
              <a:rPr lang="ar-SA" dirty="0"/>
              <a:t>3- ان الاميّة عالية في ذلك الوقت وبالتالي فإن نسبة حجم القراء أقل بكثير من عدد الصحف المتاحة.</a:t>
            </a:r>
          </a:p>
          <a:p>
            <a:pPr algn="r" rtl="1"/>
            <a:r>
              <a:rPr lang="ar-SA" dirty="0"/>
              <a:t>4-ذكرت بعض المصادر ان عدد المطبوعات الصحفية في ذلك الوقت وصل ما يقارب (40) ما بين صحيفة ومجلة , إضافة إلى حالي مئة طلب مقدم إلى الجهات الحكومية المسئولة للحصول على تراخيص لإنشاء صحف ومجلات. </a:t>
            </a:r>
          </a:p>
          <a:p>
            <a:pPr algn="r" rtl="1"/>
            <a:r>
              <a:rPr lang="ar-SA" dirty="0"/>
              <a:t>5- كانت معظم الصحف القائمة، والطلبات الجديدة تتركز في مدن رئيسية رغم حاجة مدن ومناطق أخرى لوجود صحافة تصدر فيها.</a:t>
            </a:r>
          </a:p>
          <a:p>
            <a:pPr algn="r" rtl="1"/>
            <a:endParaRPr lang="en-US" dirty="0"/>
          </a:p>
        </p:txBody>
      </p:sp>
    </p:spTree>
    <p:extLst>
      <p:ext uri="{BB962C8B-B14F-4D97-AF65-F5344CB8AC3E}">
        <p14:creationId xmlns:p14="http://schemas.microsoft.com/office/powerpoint/2010/main" val="3382772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solidFill>
                  <a:srgbClr val="FF0000"/>
                </a:solidFill>
              </a:rPr>
              <a:t>عُقد مؤتمر صحفي في الطائف في ربيع الآخر 1378هـ/ 1958م رأسه ولي العهد آنذاك الملك فيصل بن عبد العزيز وحضره أصحاب الصحف </a:t>
            </a:r>
            <a:r>
              <a:rPr lang="ar-SA" dirty="0"/>
              <a:t>. وقد اقترح أن يتم دمج بعض الصحف ببعضها لإيجاد </a:t>
            </a:r>
            <a:r>
              <a:rPr lang="ar-SA" dirty="0">
                <a:solidFill>
                  <a:srgbClr val="FF0000"/>
                </a:solidFill>
              </a:rPr>
              <a:t>صحافة قوية وقادرة في كل منطقة </a:t>
            </a:r>
            <a:r>
              <a:rPr lang="ar-SA" dirty="0"/>
              <a:t>, وتُرك لأصحاب الصحف دراسة الاقتراح وبحث إمكانية تنفيذه.</a:t>
            </a:r>
          </a:p>
          <a:p>
            <a:pPr algn="r" rtl="1"/>
            <a:r>
              <a:rPr lang="ar-SA" dirty="0"/>
              <a:t>بعد دراسة الموضوع وتداوله بين ملاك الصحف , صارت هناك عمليات دمج أسفرت عن ظهور عدد من الصحف بأسماء جديدة, وتوقف صحف أخرى لم تستطع مواصلة الصدور أو الاندماج مع صحف أخرى , كما صدرت أيضاً صحف ومجلات لم تكن موجودة من قبل .</a:t>
            </a:r>
          </a:p>
          <a:p>
            <a:pPr algn="r" rtl="1"/>
            <a:endParaRPr lang="en-US" dirty="0"/>
          </a:p>
        </p:txBody>
      </p:sp>
    </p:spTree>
    <p:extLst>
      <p:ext uri="{BB962C8B-B14F-4D97-AF65-F5344CB8AC3E}">
        <p14:creationId xmlns:p14="http://schemas.microsoft.com/office/powerpoint/2010/main" val="4001929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a:solidFill>
                  <a:srgbClr val="0070C0"/>
                </a:solidFill>
              </a:rPr>
              <a:t>1-جريدة البلاد:</a:t>
            </a:r>
          </a:p>
          <a:p>
            <a:pPr algn="r" rtl="1"/>
            <a:r>
              <a:rPr lang="ar-SA" dirty="0"/>
              <a:t>اندمجت جريدة (البلاد السعودية), التي كان اسمها قيل ذلك (صوت الحجاز), مع جريدة (عرفات), في مدينة جدة , وصدرت تحت اسم جريدة (البلاد), وذلك عام 1378هـ/1959م. </a:t>
            </a:r>
            <a:endParaRPr lang="ar-SA" dirty="0" smtClean="0"/>
          </a:p>
          <a:p>
            <a:pPr algn="r" rtl="1"/>
            <a:endParaRPr lang="ar-SA" dirty="0"/>
          </a:p>
          <a:p>
            <a:pPr algn="r" rtl="1"/>
            <a:r>
              <a:rPr lang="ar-SA" dirty="0">
                <a:solidFill>
                  <a:srgbClr val="0070C0"/>
                </a:solidFill>
              </a:rPr>
              <a:t>2-جريدة الندوة:</a:t>
            </a:r>
          </a:p>
          <a:p>
            <a:pPr algn="r" rtl="1"/>
            <a:r>
              <a:rPr lang="ar-SA" dirty="0"/>
              <a:t>صدرت في مكة المكرمة بعد أن تم دمج كل من جريدة (حراء) وجريدة (الندوة) , وأبقى اسم (الندوة) للجريدة الجديدة التي صدرت في عام 1378هـ/1959م, وأصبحت جريدة تصدر في 4 صفحات.</a:t>
            </a:r>
          </a:p>
          <a:p>
            <a:pPr algn="r" rtl="1"/>
            <a:endParaRPr lang="ar-SA" dirty="0"/>
          </a:p>
          <a:p>
            <a:pPr algn="r" rtl="1"/>
            <a:endParaRPr lang="en-US" dirty="0"/>
          </a:p>
        </p:txBody>
      </p:sp>
    </p:spTree>
    <p:extLst>
      <p:ext uri="{BB962C8B-B14F-4D97-AF65-F5344CB8AC3E}">
        <p14:creationId xmlns:p14="http://schemas.microsoft.com/office/powerpoint/2010/main" val="38865947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solidFill>
                  <a:srgbClr val="0070C0"/>
                </a:solidFill>
              </a:rPr>
              <a:t>3- جريدة عكاظ:</a:t>
            </a:r>
          </a:p>
          <a:p>
            <a:pPr algn="r" rtl="1"/>
            <a:r>
              <a:rPr lang="ar-SA" dirty="0"/>
              <a:t>تعد صحيفة (عكاظ) من أبرز الصحف التي ظهرت في الفترة الواقعة ما بين مرحلة صحافة الافراد, وصحافة المؤسسات الصحفية, وهي الفترة التي سميت بفترة دمج الصحف , وقد صدرت جريدة عكاظ بترخيص حدد مدينة الطائف مكاناً للصدور, أواخر عام 1379هـ/1960م, ولكنها كانت تصدر أسبوعياً من جده في أربع صفحات.</a:t>
            </a:r>
          </a:p>
          <a:p>
            <a:pPr algn="r" rtl="1"/>
            <a:endParaRPr lang="en-US" dirty="0"/>
          </a:p>
        </p:txBody>
      </p:sp>
    </p:spTree>
    <p:extLst>
      <p:ext uri="{BB962C8B-B14F-4D97-AF65-F5344CB8AC3E}">
        <p14:creationId xmlns:p14="http://schemas.microsoft.com/office/powerpoint/2010/main" val="42189036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648200"/>
          </a:xfrm>
        </p:spPr>
        <p:txBody>
          <a:bodyPr>
            <a:normAutofit fontScale="77500" lnSpcReduction="20000"/>
          </a:bodyPr>
          <a:lstStyle/>
          <a:p>
            <a:pPr algn="r" rtl="1"/>
            <a:r>
              <a:rPr lang="ar-SA" dirty="0"/>
              <a:t>كما صدرت خلال هذه المرحلة عدد من الجرائد والمجلات منها :</a:t>
            </a:r>
          </a:p>
          <a:p>
            <a:pPr algn="r" rtl="1"/>
            <a:r>
              <a:rPr lang="ar-SA" dirty="0"/>
              <a:t>•جريدة الاسبوع التجاري في مدينه جدة.</a:t>
            </a:r>
          </a:p>
          <a:p>
            <a:pPr algn="r" rtl="1"/>
            <a:r>
              <a:rPr lang="ar-SA" dirty="0"/>
              <a:t>•مجلة الرائد في مدينه جدة.</a:t>
            </a:r>
          </a:p>
          <a:p>
            <a:pPr algn="r" rtl="1"/>
            <a:r>
              <a:rPr lang="ar-SA" dirty="0"/>
              <a:t>•مجلة الروضة في مكة المكرمة وهي مجلة للأطفال تحتوي على ألعاب وحكايات ورسوم للأطفال . وتعد أول مجلة مختصة بالطفل تصدر في المملكة العربية السعودية.</a:t>
            </a:r>
          </a:p>
          <a:p>
            <a:pPr algn="r" rtl="1"/>
            <a:r>
              <a:rPr lang="ar-SA" dirty="0"/>
              <a:t>•مجلة قريش في مكة المكرمة. </a:t>
            </a:r>
          </a:p>
          <a:p>
            <a:pPr algn="r" rtl="1"/>
            <a:r>
              <a:rPr lang="ar-SA" dirty="0"/>
              <a:t>•كما صدرت مجلة الجزيرة عام 1379هـ/1960م  في مدينة الرياض وقد اهتمت بالمواضيع الأدبية والاجتماعية , واستمرت الى ان توقفت بصدور نظام المؤسسات الصحفية. </a:t>
            </a:r>
          </a:p>
          <a:p>
            <a:pPr algn="r" rtl="1"/>
            <a:r>
              <a:rPr lang="ar-SA" dirty="0"/>
              <a:t>•مجلة راية الاسلام في مدينة الرياض، توقفت بعد فترة من صدورها.</a:t>
            </a:r>
          </a:p>
          <a:p>
            <a:pPr algn="r" rtl="1"/>
            <a:r>
              <a:rPr lang="ar-SA" dirty="0"/>
              <a:t>•ومجلة الرياضية التي توقفت عن الصدور بعد ظهور نظام المؤسسات الصحفية. </a:t>
            </a:r>
          </a:p>
          <a:p>
            <a:pPr algn="r" rtl="1"/>
            <a:endParaRPr lang="en-US" dirty="0"/>
          </a:p>
        </p:txBody>
      </p:sp>
    </p:spTree>
    <p:extLst>
      <p:ext uri="{BB962C8B-B14F-4D97-AF65-F5344CB8AC3E}">
        <p14:creationId xmlns:p14="http://schemas.microsoft.com/office/powerpoint/2010/main" val="37316876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جولة تاريخية </a:t>
            </a:r>
            <a:endParaRPr lang="en-US" dirty="0"/>
          </a:p>
        </p:txBody>
      </p:sp>
      <p:sp>
        <p:nvSpPr>
          <p:cNvPr id="3" name="Content Placeholder 2"/>
          <p:cNvSpPr>
            <a:spLocks noGrp="1"/>
          </p:cNvSpPr>
          <p:nvPr>
            <p:ph idx="1"/>
          </p:nvPr>
        </p:nvSpPr>
        <p:spPr/>
        <p:txBody>
          <a:bodyPr/>
          <a:lstStyle/>
          <a:p>
            <a:pPr algn="r" rtl="1"/>
            <a:r>
              <a:rPr lang="ar-SA" dirty="0"/>
              <a:t>دخلت الطباعة إلى مكة المكرمة في العهد العثماني عام 1300هـ / 1883م . </a:t>
            </a:r>
            <a:endParaRPr lang="ar-SA" dirty="0" smtClean="0"/>
          </a:p>
          <a:p>
            <a:pPr marL="114300" indent="0" algn="r" rtl="1">
              <a:buNone/>
            </a:pPr>
            <a:endParaRPr lang="ar-SA" dirty="0"/>
          </a:p>
          <a:p>
            <a:pPr algn="r" rtl="1"/>
            <a:r>
              <a:rPr lang="ar-SA" dirty="0" smtClean="0"/>
              <a:t> </a:t>
            </a:r>
            <a:r>
              <a:rPr lang="ar-SA" dirty="0"/>
              <a:t>مطبعة الولاية " هي أول مطبعة في الحجاز . </a:t>
            </a:r>
            <a:endParaRPr lang="ar-SA" dirty="0" smtClean="0"/>
          </a:p>
          <a:p>
            <a:pPr marL="114300" indent="0" algn="r" rtl="1">
              <a:buNone/>
            </a:pPr>
            <a:endParaRPr lang="ar-SA" dirty="0" smtClean="0"/>
          </a:p>
          <a:p>
            <a:pPr algn="r" rtl="1"/>
            <a:r>
              <a:rPr lang="ar-SA" dirty="0"/>
              <a:t>أول صحيفة في </a:t>
            </a:r>
            <a:r>
              <a:rPr lang="ar-SA" dirty="0" smtClean="0"/>
              <a:t>مكة اسمها </a:t>
            </a:r>
            <a:r>
              <a:rPr lang="ar-SA" dirty="0"/>
              <a:t>صحيفة حجاز " صدرت عام 1326هـ / 1908م وتكونت من 4 صفحات صفحاتها الخارجية بالعربية والداخلية بالتركية</a:t>
            </a:r>
          </a:p>
          <a:p>
            <a:pPr algn="r" rtl="1"/>
            <a:endParaRPr lang="en-US" dirty="0"/>
          </a:p>
        </p:txBody>
      </p:sp>
    </p:spTree>
    <p:extLst>
      <p:ext uri="{BB962C8B-B14F-4D97-AF65-F5344CB8AC3E}">
        <p14:creationId xmlns:p14="http://schemas.microsoft.com/office/powerpoint/2010/main" val="12550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495800"/>
          </a:xfrm>
        </p:spPr>
        <p:txBody>
          <a:bodyPr>
            <a:normAutofit fontScale="92500" lnSpcReduction="10000"/>
          </a:bodyPr>
          <a:lstStyle/>
          <a:p>
            <a:pPr algn="r" rtl="1"/>
            <a:r>
              <a:rPr lang="ar-SA" dirty="0" smtClean="0"/>
              <a:t>بدأت المملكة العربية السعودية مرحلة جديدة من التنظيم والتطوير بعد دخول الملك عبد العزيز إلى الحجاز وإعلان توحيد المملكة في عام 1343هـ .</a:t>
            </a:r>
          </a:p>
          <a:p>
            <a:pPr algn="r" rtl="1"/>
            <a:endParaRPr lang="en-US" dirty="0" smtClean="0"/>
          </a:p>
          <a:p>
            <a:pPr algn="r" rtl="1"/>
            <a:r>
              <a:rPr lang="ar-SA" dirty="0" smtClean="0"/>
              <a:t>ساد </a:t>
            </a:r>
            <a:r>
              <a:rPr lang="ar-SA" dirty="0"/>
              <a:t>الأمن والاستقرار ربوع البلاد ، وبدأت حركة التطور والانتعاش في كثير من مجالات الحياة على المستويات الرسمية وغير الرسمية. من هذه المجالات النشاط الصحفي والذي كانت بوادره موجودة في الحجاز </a:t>
            </a:r>
            <a:r>
              <a:rPr lang="ar-SA" dirty="0" smtClean="0"/>
              <a:t> ، </a:t>
            </a:r>
            <a:r>
              <a:rPr lang="ar-SA" dirty="0"/>
              <a:t>أدرك الملك عبد العزيز أهمية الإعلام وضرورة أن يكون للمملكة جريدة رسمية فبادر إلى إنشاء </a:t>
            </a:r>
            <a:r>
              <a:rPr lang="ar-SA" dirty="0">
                <a:solidFill>
                  <a:srgbClr val="FF0000"/>
                </a:solidFill>
              </a:rPr>
              <a:t>جريدة أم القرى عام  1343هـ الموافق لعام </a:t>
            </a:r>
            <a:r>
              <a:rPr lang="ar-SA" dirty="0" smtClean="0">
                <a:solidFill>
                  <a:srgbClr val="FF0000"/>
                </a:solidFill>
              </a:rPr>
              <a:t>1924 م </a:t>
            </a:r>
            <a:endParaRPr lang="en-US" dirty="0">
              <a:solidFill>
                <a:srgbClr val="FF0000"/>
              </a:solidFill>
            </a:endParaRPr>
          </a:p>
          <a:p>
            <a:pPr algn="r" rtl="1"/>
            <a:endParaRPr lang="en-US" dirty="0"/>
          </a:p>
        </p:txBody>
      </p:sp>
    </p:spTree>
    <p:extLst>
      <p:ext uri="{BB962C8B-B14F-4D97-AF65-F5344CB8AC3E}">
        <p14:creationId xmlns:p14="http://schemas.microsoft.com/office/powerpoint/2010/main" val="158971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dirty="0"/>
              <a:t>في بداياتها ... كان للصحيفة مشاركات أدبية فاعلة في الشعر والأدب والتاريخ </a:t>
            </a:r>
            <a:r>
              <a:rPr lang="ar-SA" dirty="0" smtClean="0"/>
              <a:t> ... </a:t>
            </a:r>
            <a:r>
              <a:rPr lang="ar-SA" dirty="0" smtClean="0">
                <a:solidFill>
                  <a:srgbClr val="FF0000"/>
                </a:solidFill>
              </a:rPr>
              <a:t>حاليا</a:t>
            </a:r>
            <a:r>
              <a:rPr lang="ar-SA" dirty="0" smtClean="0"/>
              <a:t> ومع </a:t>
            </a:r>
            <a:r>
              <a:rPr lang="ar-SA" dirty="0"/>
              <a:t>التطور الكمي والنوعي للصحافة السعودية تراجعت الصحيفة عن الاهتمام بمثل هذه الموضوعات واقتصرت على مواد رسمية فقط.</a:t>
            </a:r>
            <a:endParaRPr lang="en-US" dirty="0"/>
          </a:p>
          <a:p>
            <a:pPr algn="r" rtl="1"/>
            <a:endParaRPr lang="en-US" dirty="0"/>
          </a:p>
        </p:txBody>
      </p:sp>
    </p:spTree>
    <p:extLst>
      <p:ext uri="{BB962C8B-B14F-4D97-AF65-F5344CB8AC3E}">
        <p14:creationId xmlns:p14="http://schemas.microsoft.com/office/powerpoint/2010/main" val="150750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أم القرى اليوم </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SA" dirty="0"/>
              <a:t>يبلغ عدد صفحاتها ستين صفحة بمقاس 42 × 62 </a:t>
            </a:r>
            <a:r>
              <a:rPr lang="ar-SA" dirty="0" smtClean="0"/>
              <a:t>سم ، </a:t>
            </a:r>
            <a:r>
              <a:rPr lang="ar-SA" dirty="0"/>
              <a:t>وتنشر في صفحاتها الداخلية القرارات والمراسيم الملكية، وإعلانات المناقصات الحكومية وإعلانات الجمارك، وإعلانات ديوان المظالم، إضافة إلى إعلانات تأسيس وعقود الشركات، والعلامات والأسماء التجارية، وإعلانات التجنس، وشهادات الميلاد لغير السعوديين.</a:t>
            </a:r>
          </a:p>
          <a:p>
            <a:pPr algn="r" rtl="1"/>
            <a:r>
              <a:rPr lang="ar-SA" dirty="0"/>
              <a:t> تقع الصحيفة في مكة المكرمة وتشتمل على مبنيين هما مبنى الإدارة والتحرير،  ومبنى الشؤون الفنية والمطابع، وتبلغ طاقتها البشرية قرابة 145 شخصا بين إداريين وفنيين وعمّال جميعهم سعوديون. كما أن للصحيفة ثلاثةَ فروع في كلٍ من الرياض والمنطقة الشرقية وجدة، وسيتم فتح فرعين آخرين أحدهما في المدينة المنورة والآخر في منطقة عسير، وذلك لتلبية الاحتياجات في تلك المناطق ولتسهيل إجراءات الإعلانات والاشتراكات لعملاء الصحيفة.</a:t>
            </a:r>
          </a:p>
          <a:p>
            <a:pPr algn="r" rtl="1"/>
            <a:endParaRPr lang="en-US" dirty="0"/>
          </a:p>
        </p:txBody>
      </p:sp>
    </p:spTree>
    <p:extLst>
      <p:ext uri="{BB962C8B-B14F-4D97-AF65-F5344CB8AC3E}">
        <p14:creationId xmlns:p14="http://schemas.microsoft.com/office/powerpoint/2010/main" val="26781191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SA" dirty="0"/>
              <a:t>تطورت صحيفة أم القرى حتى أصبحت في وقتها الراهن تعمل ضمن بيئة رقمية تامّة سواء في النظام الإداري أو العمل التحريريّ، إضافة إلى تطوير الطاقة البشرية العاملة الذين يتم تدريبهم في دورات </a:t>
            </a:r>
            <a:r>
              <a:rPr lang="ar-SA" dirty="0" smtClean="0"/>
              <a:t>متخصصة .</a:t>
            </a:r>
          </a:p>
          <a:p>
            <a:pPr algn="r" rtl="1"/>
            <a:endParaRPr lang="ar-SA" dirty="0"/>
          </a:p>
          <a:p>
            <a:pPr algn="r" rtl="1"/>
            <a:r>
              <a:rPr lang="ar-SA" dirty="0" smtClean="0"/>
              <a:t>وللصحيفة </a:t>
            </a:r>
            <a:r>
              <a:rPr lang="ar-SA" dirty="0"/>
              <a:t>موقع على الإنترنت </a:t>
            </a:r>
            <a:r>
              <a:rPr lang="ar-SA" dirty="0" smtClean="0"/>
              <a:t> يمكن </a:t>
            </a:r>
            <a:r>
              <a:rPr lang="ar-SA" dirty="0"/>
              <a:t>من خلاله تصفحٍ أخبار الصحيفة ومتابعة إعلاناتها، إضافة إلى إنهاء الإجراءات الخاصّة بالإعلان في الصحيفة، وتسجيل الاشتراكات، ويتضمن الموقع أيضا بعض الروابط المهمة وبعض المعلومات التعريفية والمناخية والجغرافية.</a:t>
            </a:r>
          </a:p>
          <a:p>
            <a:pPr algn="r" rtl="1"/>
            <a:endParaRPr lang="ar-SA" dirty="0"/>
          </a:p>
          <a:p>
            <a:pPr algn="r" rtl="1"/>
            <a:endParaRPr lang="en-US" dirty="0"/>
          </a:p>
        </p:txBody>
      </p:sp>
    </p:spTree>
    <p:extLst>
      <p:ext uri="{BB962C8B-B14F-4D97-AF65-F5344CB8AC3E}">
        <p14:creationId xmlns:p14="http://schemas.microsoft.com/office/powerpoint/2010/main" val="946238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52600"/>
            <a:ext cx="8229600" cy="4724400"/>
          </a:xfrm>
        </p:spPr>
        <p:txBody>
          <a:bodyPr>
            <a:normAutofit fontScale="85000" lnSpcReduction="10000"/>
          </a:bodyPr>
          <a:lstStyle/>
          <a:p>
            <a:pPr algn="r" rtl="1"/>
            <a:r>
              <a:rPr lang="ar-SA" dirty="0" smtClean="0"/>
              <a:t>مؤخرا </a:t>
            </a:r>
            <a:r>
              <a:rPr lang="ar-SA" dirty="0"/>
              <a:t>أنشئ لصحيفة أم القرى مطابعُ تعد الأحدث من فئتها على مستوى المملكة (سبيد ماستر 102) تبلغ سرعتها الطباعية إلى 13 ألف نسخة في الساعة بمقاس 72 × 102 سم، ويمكنها تنظيف الورق وتركيبه آليا مع خاصّية التحكم عن بعد إضافة إلى مزايا فنية أخرى.</a:t>
            </a:r>
          </a:p>
          <a:p>
            <a:pPr algn="r" rtl="1"/>
            <a:r>
              <a:rPr lang="ar-SA" dirty="0"/>
              <a:t>في السنوات الأولى </a:t>
            </a:r>
            <a:r>
              <a:rPr lang="ar-SA" dirty="0" smtClean="0"/>
              <a:t> تولى </a:t>
            </a:r>
            <a:r>
              <a:rPr lang="ar-SA" dirty="0"/>
              <a:t>رئاسة تحريرها على التوالي عدد من الشخصيات الإعلامية والأدبية المعروفة في المملكة مثل : يوسف ياسين ، محمد سعيد عبد المقصود ، عبد القدوس الأنصاري ، هاشم زواوي ، الطيب الساسي ، عباس غزاوي ، وعبدالله الحصين وغيرهم</a:t>
            </a:r>
            <a:r>
              <a:rPr lang="ar-SA" dirty="0" smtClean="0"/>
              <a:t>.</a:t>
            </a:r>
            <a:endParaRPr lang="ar-SA" dirty="0"/>
          </a:p>
          <a:p>
            <a:pPr algn="r" rtl="1"/>
            <a:r>
              <a:rPr lang="ar-SA" dirty="0"/>
              <a:t>إداريا .. </a:t>
            </a:r>
            <a:r>
              <a:rPr lang="ar-SA" dirty="0">
                <a:solidFill>
                  <a:srgbClr val="FF0000"/>
                </a:solidFill>
              </a:rPr>
              <a:t>تتبع </a:t>
            </a:r>
            <a:r>
              <a:rPr lang="ar-SA" dirty="0" smtClean="0">
                <a:solidFill>
                  <a:srgbClr val="FF0000"/>
                </a:solidFill>
              </a:rPr>
              <a:t>لوزارة </a:t>
            </a:r>
            <a:r>
              <a:rPr lang="ar-SA" dirty="0">
                <a:solidFill>
                  <a:srgbClr val="FF0000"/>
                </a:solidFill>
              </a:rPr>
              <a:t>الثقافة والإعلام ، ويتم تمويلها من قبل الحكومة. وللصحيفة إيرادات من الإعلانات والبيع والاشتراكات يتم إيداعها في مؤسسة النقد لحساب وزارة المالية ، شأنها في ذلك شأن الإيرادات الحكومية المماثلة.</a:t>
            </a:r>
          </a:p>
          <a:p>
            <a:pPr algn="r" rtl="1"/>
            <a:endParaRPr lang="en-US" dirty="0"/>
          </a:p>
        </p:txBody>
      </p:sp>
    </p:spTree>
    <p:extLst>
      <p:ext uri="{BB962C8B-B14F-4D97-AF65-F5344CB8AC3E}">
        <p14:creationId xmlns:p14="http://schemas.microsoft.com/office/powerpoint/2010/main" val="3849644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مراحل الصحافة السعودية </a:t>
            </a:r>
            <a:endParaRPr lang="en-US" dirty="0"/>
          </a:p>
        </p:txBody>
      </p:sp>
      <p:sp>
        <p:nvSpPr>
          <p:cNvPr id="3" name="Content Placeholder 2"/>
          <p:cNvSpPr>
            <a:spLocks noGrp="1"/>
          </p:cNvSpPr>
          <p:nvPr>
            <p:ph idx="1"/>
          </p:nvPr>
        </p:nvSpPr>
        <p:spPr/>
        <p:txBody>
          <a:bodyPr/>
          <a:lstStyle/>
          <a:p>
            <a:pPr algn="r" rtl="1"/>
            <a:r>
              <a:rPr lang="ar-SA" dirty="0" smtClean="0"/>
              <a:t> 1 - مرحلة الأفراد </a:t>
            </a:r>
          </a:p>
          <a:p>
            <a:pPr algn="r" rtl="1"/>
            <a:r>
              <a:rPr lang="ar-SA" dirty="0" smtClean="0"/>
              <a:t>2 - مرحلة الدمج </a:t>
            </a:r>
          </a:p>
          <a:p>
            <a:pPr algn="r" rtl="1"/>
            <a:r>
              <a:rPr lang="ar-SA" dirty="0" smtClean="0"/>
              <a:t>3 - مرحلة المؤسسات الصحافية </a:t>
            </a:r>
            <a:endParaRPr lang="en-US" dirty="0"/>
          </a:p>
        </p:txBody>
      </p:sp>
    </p:spTree>
    <p:extLst>
      <p:ext uri="{BB962C8B-B14F-4D97-AF65-F5344CB8AC3E}">
        <p14:creationId xmlns:p14="http://schemas.microsoft.com/office/powerpoint/2010/main" val="3403365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TotalTime>
  <Words>1867</Words>
  <Application>Microsoft Office PowerPoint</Application>
  <PresentationFormat>On-screen Show (4:3)</PresentationFormat>
  <Paragraphs>100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الصحافة السعودية </vt:lpstr>
      <vt:lpstr>PowerPoint Presentation</vt:lpstr>
      <vt:lpstr>جولة تاريخية </vt:lpstr>
      <vt:lpstr>PowerPoint Presentation</vt:lpstr>
      <vt:lpstr>PowerPoint Presentation</vt:lpstr>
      <vt:lpstr>أم القرى اليوم </vt:lpstr>
      <vt:lpstr>PowerPoint Presentation</vt:lpstr>
      <vt:lpstr>PowerPoint Presentation</vt:lpstr>
      <vt:lpstr>مراحل الصحافة السعودية </vt:lpstr>
      <vt:lpstr>مرحلة الأفراد</vt:lpstr>
      <vt:lpstr>سمات مرحلة الأفراد </vt:lpstr>
      <vt:lpstr>أبرز الصحف في تلك المرحلة </vt:lpstr>
      <vt:lpstr>PowerPoint Presentation</vt:lpstr>
      <vt:lpstr>PowerPoint Presentation</vt:lpstr>
      <vt:lpstr>PowerPoint Presentation</vt:lpstr>
      <vt:lpstr>PowerPoint Presentation</vt:lpstr>
      <vt:lpstr>PowerPoint Presentation</vt:lpstr>
      <vt:lpstr>PowerPoint Presentation</vt:lpstr>
      <vt:lpstr>مرحلة الدمج </vt:lpstr>
      <vt:lpstr>أسباب التفكير في الدمج</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الصحافة السعودية</dc:title>
  <dc:creator>naif alwaeil</dc:creator>
  <cp:lastModifiedBy>NAIF</cp:lastModifiedBy>
  <cp:revision>9</cp:revision>
  <dcterms:created xsi:type="dcterms:W3CDTF">2006-08-16T00:00:00Z</dcterms:created>
  <dcterms:modified xsi:type="dcterms:W3CDTF">2014-10-17T21:32:15Z</dcterms:modified>
</cp:coreProperties>
</file>