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591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2183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07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2097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45993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D8BD707-D9CF-40AE-B4C6-C98DA3205C09}"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3273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D8BD707-D9CF-40AE-B4C6-C98DA3205C09}" type="datetimeFigureOut">
              <a:rPr lang="en-US" smtClean="0"/>
              <a:pPr/>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8854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D8BD707-D9CF-40AE-B4C6-C98DA3205C09}" type="datetimeFigureOut">
              <a:rPr lang="en-US" smtClean="0"/>
              <a:pPr/>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6099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0363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716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4030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808591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مرحلة المؤسسات الصحفية</a:t>
            </a:r>
            <a:endParaRPr lang="en-US" dirty="0"/>
          </a:p>
        </p:txBody>
      </p:sp>
      <p:sp>
        <p:nvSpPr>
          <p:cNvPr id="3" name="Subtitle 2"/>
          <p:cNvSpPr>
            <a:spLocks noGrp="1"/>
          </p:cNvSpPr>
          <p:nvPr>
            <p:ph type="subTitle" idx="1"/>
          </p:nvPr>
        </p:nvSpPr>
        <p:spPr/>
        <p:txBody>
          <a:bodyPr/>
          <a:lstStyle/>
          <a:p>
            <a:r>
              <a:rPr lang="ar-SA" dirty="0" smtClean="0"/>
              <a:t>أ.نايف بن محمد الوعيل </a:t>
            </a:r>
            <a:endParaRPr lang="en-US" dirty="0"/>
          </a:p>
        </p:txBody>
      </p:sp>
    </p:spTree>
    <p:extLst>
      <p:ext uri="{BB962C8B-B14F-4D97-AF65-F5344CB8AC3E}">
        <p14:creationId xmlns:p14="http://schemas.microsoft.com/office/powerpoint/2010/main" val="2579915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smtClean="0"/>
              <a:t>حقوق التصويب بالتساوي ، وإذا تساوت الأصوات يرجح الطرف الذي صوت معه الرئيس .</a:t>
            </a:r>
          </a:p>
          <a:p>
            <a:pPr algn="r" rtl="1"/>
            <a:endParaRPr lang="ar-SA" dirty="0"/>
          </a:p>
          <a:p>
            <a:pPr algn="r" rtl="1"/>
            <a:r>
              <a:rPr lang="ar-SA" dirty="0"/>
              <a:t>مجلس الإدارة لا يقل عن ستة أعضاء بالإضافة إلى المدير العام ورؤساء التحرير </a:t>
            </a:r>
            <a:endParaRPr lang="en-US" dirty="0"/>
          </a:p>
        </p:txBody>
      </p:sp>
    </p:spTree>
    <p:extLst>
      <p:ext uri="{BB962C8B-B14F-4D97-AF65-F5344CB8AC3E}">
        <p14:creationId xmlns:p14="http://schemas.microsoft.com/office/powerpoint/2010/main" val="275110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رابعا : الإدارة و التحرير </a:t>
            </a:r>
            <a:endParaRPr lang="en-US" dirty="0"/>
          </a:p>
        </p:txBody>
      </p:sp>
      <p:sp>
        <p:nvSpPr>
          <p:cNvPr id="3" name="Content Placeholder 2"/>
          <p:cNvSpPr>
            <a:spLocks noGrp="1"/>
          </p:cNvSpPr>
          <p:nvPr>
            <p:ph idx="1"/>
          </p:nvPr>
        </p:nvSpPr>
        <p:spPr/>
        <p:txBody>
          <a:bodyPr>
            <a:normAutofit lnSpcReduction="10000"/>
          </a:bodyPr>
          <a:lstStyle/>
          <a:p>
            <a:pPr algn="r" rtl="1"/>
            <a:r>
              <a:rPr lang="ar-SA" dirty="0"/>
              <a:t>المدير العام : أن يكون سعودى الجنسية ، أن يكون متفرغا ، أن يكون حاصلا على مؤهل جامعي وله خبرة لا تقل عن خمس سنوات في العمل الاداري أو الصحفي ويجوز الاستثناء من شرط المؤهل الجامعي لمن تتوافر فيه كفاية فكرية وادارية متميزة. </a:t>
            </a:r>
          </a:p>
          <a:p>
            <a:pPr algn="r" rtl="1"/>
            <a:endParaRPr lang="ar-SA" dirty="0" smtClean="0"/>
          </a:p>
          <a:p>
            <a:pPr algn="r" rtl="1"/>
            <a:r>
              <a:rPr lang="ar-SA" dirty="0"/>
              <a:t>رئيس التحرير : أن يكون سعودى الجنسية ، أن يكون متفرغا ، أن يكون حاصلا على مؤهل جامعي وذا كفاية فكرية واعلامية. </a:t>
            </a:r>
          </a:p>
        </p:txBody>
      </p:sp>
    </p:spTree>
    <p:extLst>
      <p:ext uri="{BB962C8B-B14F-4D97-AF65-F5344CB8AC3E}">
        <p14:creationId xmlns:p14="http://schemas.microsoft.com/office/powerpoint/2010/main" val="490686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تنتهي خدمة المدير العام ورئيس التحرير في احدى الحالات </a:t>
            </a:r>
            <a:r>
              <a:rPr lang="ar-SA" dirty="0" smtClean="0"/>
              <a:t>الاتية</a:t>
            </a:r>
            <a:r>
              <a:rPr lang="ar-SA" dirty="0"/>
              <a:t> </a:t>
            </a:r>
            <a:r>
              <a:rPr lang="ar-SA" dirty="0" smtClean="0"/>
              <a:t>: </a:t>
            </a:r>
            <a:r>
              <a:rPr lang="ar-SA" dirty="0"/>
              <a:t/>
            </a:r>
            <a:br>
              <a:rPr lang="ar-SA" dirty="0"/>
            </a:br>
            <a:r>
              <a:rPr lang="ar-SA" dirty="0"/>
              <a:t>أ </a:t>
            </a:r>
            <a:r>
              <a:rPr lang="ar-SA" dirty="0" smtClean="0"/>
              <a:t>- قبول </a:t>
            </a:r>
            <a:r>
              <a:rPr lang="ar-SA" dirty="0"/>
              <a:t>الاستقالة أو العجز الصحي. </a:t>
            </a:r>
            <a:br>
              <a:rPr lang="ar-SA" dirty="0"/>
            </a:br>
            <a:r>
              <a:rPr lang="ar-SA" dirty="0"/>
              <a:t>ب </a:t>
            </a:r>
            <a:r>
              <a:rPr lang="ar-SA" dirty="0" smtClean="0"/>
              <a:t>- اذا </a:t>
            </a:r>
            <a:r>
              <a:rPr lang="ar-SA" dirty="0"/>
              <a:t>صدرت توصية مسببة من مجلس الادارة بثلثي الاعضاء باعفاء أي منهما من منصبه ووافقت الجمعية العمومية على ذلك. </a:t>
            </a:r>
            <a:endParaRPr lang="ar-SA" dirty="0" smtClean="0"/>
          </a:p>
          <a:p>
            <a:pPr algn="r" rtl="1"/>
            <a:endParaRPr lang="ar-SA" dirty="0"/>
          </a:p>
          <a:p>
            <a:pPr algn="r" rtl="1"/>
            <a:endParaRPr lang="en-US" dirty="0"/>
          </a:p>
        </p:txBody>
      </p:sp>
    </p:spTree>
    <p:extLst>
      <p:ext uri="{BB962C8B-B14F-4D97-AF65-F5344CB8AC3E}">
        <p14:creationId xmlns:p14="http://schemas.microsoft.com/office/powerpoint/2010/main" val="2878079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خامسا : حل المؤسسة وتصفيتها </a:t>
            </a:r>
            <a:endParaRPr lang="en-US" dirty="0"/>
          </a:p>
        </p:txBody>
      </p:sp>
      <p:sp>
        <p:nvSpPr>
          <p:cNvPr id="3" name="Content Placeholder 2"/>
          <p:cNvSpPr>
            <a:spLocks noGrp="1"/>
          </p:cNvSpPr>
          <p:nvPr>
            <p:ph idx="1"/>
          </p:nvPr>
        </p:nvSpPr>
        <p:spPr/>
        <p:txBody>
          <a:bodyPr/>
          <a:lstStyle/>
          <a:p>
            <a:pPr algn="r" rtl="1"/>
            <a:r>
              <a:rPr lang="ar-SA" dirty="0"/>
              <a:t>تحل المؤسسة ويلغى الترخيص الصادر بانشائها فى الحالات الاتية: </a:t>
            </a:r>
          </a:p>
          <a:p>
            <a:pPr algn="r" rtl="1"/>
            <a:r>
              <a:rPr lang="ar-SA" dirty="0"/>
              <a:t>أ </a:t>
            </a:r>
            <a:r>
              <a:rPr lang="ar-SA" dirty="0" smtClean="0"/>
              <a:t>- اذا </a:t>
            </a:r>
            <a:r>
              <a:rPr lang="ar-SA" dirty="0"/>
              <a:t>بلغت خسائر المؤسسة 50% من رأس المال ما لم تقرر الجمعية العمومية استمرار المؤسسة وتوافق الوزارة على ذلك. </a:t>
            </a:r>
          </a:p>
          <a:p>
            <a:pPr algn="r" rtl="1"/>
            <a:r>
              <a:rPr lang="ar-SA" dirty="0"/>
              <a:t>ب </a:t>
            </a:r>
            <a:r>
              <a:rPr lang="ar-SA" dirty="0" smtClean="0"/>
              <a:t>- اذا </a:t>
            </a:r>
            <a:r>
              <a:rPr lang="ar-SA" dirty="0"/>
              <a:t>قررت الجمعية العمومية بأغلبية ثلثي الاعضاء حلها. </a:t>
            </a:r>
          </a:p>
          <a:p>
            <a:pPr algn="r" rtl="1"/>
            <a:endParaRPr lang="en-US" dirty="0"/>
          </a:p>
        </p:txBody>
      </p:sp>
    </p:spTree>
    <p:extLst>
      <p:ext uri="{BB962C8B-B14F-4D97-AF65-F5344CB8AC3E}">
        <p14:creationId xmlns:p14="http://schemas.microsoft.com/office/powerpoint/2010/main" val="4148556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SA" dirty="0"/>
              <a:t>وفي ظل النظام الجديد للمؤسسات الصحفية تم انشاء عدد من المؤسسات الصحفية , تصدر كل منها صحيفة يومية أو مجلات أو الاثنين معاً </a:t>
            </a:r>
            <a:r>
              <a:rPr lang="ar-SA" dirty="0" smtClean="0"/>
              <a:t> :</a:t>
            </a:r>
          </a:p>
          <a:p>
            <a:pPr algn="r" rtl="1"/>
            <a:endParaRPr lang="ar-SA" dirty="0"/>
          </a:p>
          <a:p>
            <a:pPr algn="r" rtl="1"/>
            <a:r>
              <a:rPr lang="ar-SA" dirty="0" smtClean="0"/>
              <a:t>1 - </a:t>
            </a:r>
            <a:r>
              <a:rPr lang="ar-SA" b="1" dirty="0"/>
              <a:t>مؤسسه البلاد للصحافة والنشر</a:t>
            </a:r>
            <a:r>
              <a:rPr lang="ar-SA" b="1" dirty="0" smtClean="0"/>
              <a:t>: </a:t>
            </a:r>
          </a:p>
          <a:p>
            <a:pPr algn="r" rtl="1"/>
            <a:endParaRPr lang="ar-SA" b="1" dirty="0"/>
          </a:p>
          <a:p>
            <a:pPr marL="114300" indent="0" algn="r" rtl="1">
              <a:buNone/>
            </a:pPr>
            <a:r>
              <a:rPr lang="ar-SA" dirty="0"/>
              <a:t>تأسست في شوال 1383هـ/ 1964م , ومركزها مدينة جدة . </a:t>
            </a:r>
            <a:endParaRPr lang="en-US" dirty="0"/>
          </a:p>
          <a:p>
            <a:pPr marL="114300" indent="0" algn="r" rtl="1">
              <a:buNone/>
            </a:pPr>
            <a:r>
              <a:rPr lang="ar-SA" dirty="0"/>
              <a:t>يصدر عن هذه المؤسسة (صحيفة البلاد) اليومية. كما يصدر عنها (مجلة اقرأ) الاسبوعية. </a:t>
            </a:r>
            <a:endParaRPr lang="en-US" dirty="0"/>
          </a:p>
          <a:p>
            <a:pPr algn="r" rtl="1"/>
            <a:endParaRPr lang="ar-SA" b="1" dirty="0"/>
          </a:p>
        </p:txBody>
      </p:sp>
    </p:spTree>
    <p:extLst>
      <p:ext uri="{BB962C8B-B14F-4D97-AF65-F5344CB8AC3E}">
        <p14:creationId xmlns:p14="http://schemas.microsoft.com/office/powerpoint/2010/main" val="3933766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524000"/>
            <a:ext cx="8229600" cy="4953000"/>
          </a:xfrm>
        </p:spPr>
        <p:txBody>
          <a:bodyPr>
            <a:normAutofit fontScale="77500" lnSpcReduction="20000"/>
          </a:bodyPr>
          <a:lstStyle/>
          <a:p>
            <a:pPr algn="r" rtl="1"/>
            <a:r>
              <a:rPr lang="ar-SA" b="1" dirty="0"/>
              <a:t>2 - </a:t>
            </a:r>
            <a:r>
              <a:rPr lang="en-US" b="1" dirty="0"/>
              <a:t> </a:t>
            </a:r>
            <a:r>
              <a:rPr lang="ar-SA" b="1" dirty="0"/>
              <a:t>مؤسسة الجزيرة للصحافة والطباعة والنشر : </a:t>
            </a:r>
          </a:p>
          <a:p>
            <a:pPr marL="114300" indent="0" algn="r" rtl="1">
              <a:buNone/>
            </a:pPr>
            <a:r>
              <a:rPr lang="ar-SA" dirty="0"/>
              <a:t>تأسست في صفر 1384هـ/1964م في مدينة الرياض , ويصدر عن المؤسسة جريدة الجزيرة  التي صدرت في صفر 1384هـ/1964م. وكانت المؤسسة قد أصدرت جريدة (المسائية) , التي تطبع مساءا لكنها لم تدم طويلا وتوقفت عن الصدور </a:t>
            </a:r>
            <a:r>
              <a:rPr lang="ar-SA" dirty="0" smtClean="0"/>
              <a:t> .</a:t>
            </a:r>
          </a:p>
          <a:p>
            <a:pPr marL="114300" indent="0" algn="r" rtl="1">
              <a:buNone/>
            </a:pPr>
            <a:endParaRPr lang="ar-SA" dirty="0"/>
          </a:p>
          <a:p>
            <a:pPr marL="114300" indent="0" algn="r" rtl="1">
              <a:buNone/>
            </a:pPr>
            <a:r>
              <a:rPr lang="ar-SA" dirty="0" smtClean="0"/>
              <a:t>3 - </a:t>
            </a:r>
            <a:r>
              <a:rPr lang="ar-SA" b="1" dirty="0"/>
              <a:t>مؤسسة مكة للطباعة والاعلام </a:t>
            </a:r>
            <a:r>
              <a:rPr lang="ar-SA" b="1" dirty="0" smtClean="0"/>
              <a:t>:</a:t>
            </a:r>
          </a:p>
          <a:p>
            <a:pPr marL="114300" indent="0" algn="r" rtl="1">
              <a:buNone/>
            </a:pPr>
            <a:r>
              <a:rPr lang="ar-SA" dirty="0"/>
              <a:t>تأسست في شوال 1383هـ/1964م في مدينة مكة المكرمة . ويصدر عن مؤسسة مكة : صحيفة الندوة اليومية , وهي امتداد لجريدة الندوة التي صدرت قبل نظام المؤسسات الصحفية. وقد عاودت الجريدة الصدور بعد النظام الجديد في ذي القعدة 1383هـ/1964م </a:t>
            </a:r>
            <a:r>
              <a:rPr lang="ar-SA" dirty="0" smtClean="0"/>
              <a:t>،</a:t>
            </a:r>
            <a:r>
              <a:rPr lang="ar-SA" dirty="0"/>
              <a:t> </a:t>
            </a:r>
            <a:r>
              <a:rPr lang="ar-SA" dirty="0" smtClean="0"/>
              <a:t>موخرا قررت </a:t>
            </a:r>
            <a:r>
              <a:rPr lang="ar-SA" dirty="0"/>
              <a:t>الجمعية العمومية </a:t>
            </a:r>
            <a:r>
              <a:rPr lang="ar-SA" dirty="0" smtClean="0"/>
              <a:t>تغيير </a:t>
            </a:r>
            <a:r>
              <a:rPr lang="ar-SA" dirty="0"/>
              <a:t>اسم صحيفة الندوة إلى صحيفة "مكة المكرمة" ورفع رأس مالها من 30 مليوناً إلى 150 مليون ريال، مع اعتماد أسماء 59 رجل أعمال كملاك للمؤسسة.</a:t>
            </a:r>
            <a:endParaRPr lang="en-US" dirty="0"/>
          </a:p>
          <a:p>
            <a:pPr marL="114300" indent="0" algn="r" rtl="1">
              <a:buNone/>
            </a:pPr>
            <a:endParaRPr lang="en-US" dirty="0"/>
          </a:p>
        </p:txBody>
      </p:sp>
    </p:spTree>
    <p:extLst>
      <p:ext uri="{BB962C8B-B14F-4D97-AF65-F5344CB8AC3E}">
        <p14:creationId xmlns:p14="http://schemas.microsoft.com/office/powerpoint/2010/main" val="3656570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r" rtl="1"/>
            <a:r>
              <a:rPr lang="ar-SA" b="1" dirty="0"/>
              <a:t>4 - </a:t>
            </a:r>
            <a:r>
              <a:rPr lang="en-US" b="1" dirty="0"/>
              <a:t> </a:t>
            </a:r>
            <a:r>
              <a:rPr lang="ar-SA" b="1" dirty="0"/>
              <a:t>مؤسسة المدينة للصحافة </a:t>
            </a:r>
            <a:r>
              <a:rPr lang="ar-SA" b="1" dirty="0" smtClean="0"/>
              <a:t>:</a:t>
            </a:r>
          </a:p>
          <a:p>
            <a:pPr algn="r" rtl="1"/>
            <a:r>
              <a:rPr lang="ar-SA" dirty="0"/>
              <a:t>أنشئت مؤسسة المدينة للصحافة في شوال 1383هـ/1964م في المدينة المنورة . يصدر عن المؤسسة : جريدة ( المدينة المنورة) اليومية . وقد استأنفت الجريدة الصدور , بعد أن كانت قد توقفت بانتظار التنظيم الجديد , في ذي القعدة 1383هـ/ 1964م. وقد انتقلت مؤسسة المدينة للصحافة فيما بعد الى مدينة جدة .</a:t>
            </a:r>
            <a:endParaRPr lang="en-US" dirty="0"/>
          </a:p>
          <a:p>
            <a:pPr lvl="0" algn="r" rtl="1"/>
            <a:endParaRPr lang="ar-SA" b="1" dirty="0" smtClean="0"/>
          </a:p>
          <a:p>
            <a:pPr marL="114300" lvl="0" indent="0" algn="r" rtl="1">
              <a:buNone/>
            </a:pPr>
            <a:endParaRPr lang="en-US" b="1" dirty="0"/>
          </a:p>
          <a:p>
            <a:pPr algn="r" rtl="1"/>
            <a:endParaRPr lang="en-US" dirty="0"/>
          </a:p>
        </p:txBody>
      </p:sp>
    </p:spTree>
    <p:extLst>
      <p:ext uri="{BB962C8B-B14F-4D97-AF65-F5344CB8AC3E}">
        <p14:creationId xmlns:p14="http://schemas.microsoft.com/office/powerpoint/2010/main" val="3527906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r" rtl="1"/>
            <a:r>
              <a:rPr lang="ar-SA" dirty="0" smtClean="0"/>
              <a:t>5 - </a:t>
            </a:r>
            <a:r>
              <a:rPr lang="en-US" b="1" dirty="0"/>
              <a:t> </a:t>
            </a:r>
            <a:r>
              <a:rPr lang="ar-SA" b="1" dirty="0"/>
              <a:t>مؤسسة اليمامة الصحفية :</a:t>
            </a:r>
            <a:endParaRPr lang="en-US" dirty="0"/>
          </a:p>
          <a:p>
            <a:pPr algn="r" rtl="1"/>
            <a:r>
              <a:rPr lang="ar-SA" dirty="0"/>
              <a:t>تأسست في مدينة الرياض عام 2383 هـ ويصدر عنها (مجلة اليمامة) الأسبوعية و(جريدة الرياض) اليومية وإصدار دوري على شكل كتاب باسم (كتاب الرياض).  وكانت المؤسسة قد أصدرت صحيفة باللغة الانجليزية هي رياض ديلي  </a:t>
            </a:r>
            <a:r>
              <a:rPr lang="en-US" dirty="0"/>
              <a:t>Riyadh Daily </a:t>
            </a:r>
            <a:r>
              <a:rPr lang="ar-SA" dirty="0"/>
              <a:t>  عام 1404هـ استمرت تسعة عشر عاما وتوقفت عن الصدور عام 1423هـ.</a:t>
            </a:r>
            <a:endParaRPr lang="en-US" dirty="0"/>
          </a:p>
          <a:p>
            <a:pPr algn="r" rtl="1"/>
            <a:endParaRPr lang="ar-SA" dirty="0" smtClean="0"/>
          </a:p>
          <a:p>
            <a:pPr algn="r" rtl="1"/>
            <a:endParaRPr lang="en-US" dirty="0"/>
          </a:p>
        </p:txBody>
      </p:sp>
    </p:spTree>
    <p:extLst>
      <p:ext uri="{BB962C8B-B14F-4D97-AF65-F5344CB8AC3E}">
        <p14:creationId xmlns:p14="http://schemas.microsoft.com/office/powerpoint/2010/main" val="2661766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525963"/>
          </a:xfrm>
        </p:spPr>
        <p:txBody>
          <a:bodyPr>
            <a:normAutofit fontScale="92500" lnSpcReduction="20000"/>
          </a:bodyPr>
          <a:lstStyle/>
          <a:p>
            <a:pPr lvl="0" algn="r" rtl="1"/>
            <a:r>
              <a:rPr lang="ar-SA" dirty="0" smtClean="0"/>
              <a:t>6 - </a:t>
            </a:r>
            <a:r>
              <a:rPr lang="ar-SA" b="1" dirty="0"/>
              <a:t>مؤسسة عكاظ للصحافة والنشر :</a:t>
            </a:r>
            <a:endParaRPr lang="en-US" dirty="0"/>
          </a:p>
          <a:p>
            <a:pPr algn="r" rtl="1"/>
            <a:r>
              <a:rPr lang="ar-SA" dirty="0"/>
              <a:t>تأسست في مدينة جده رغم أن تصريح إنشائها أشار إلى أن مقرها مدينة الطائف وذلك عام 1384هـ. يصدر عن المؤسسة صحيفتان هما (عكاظ) و (سعودي جازيت) التي تصدر باللغة الانجليزية. وكانت المؤسسة تصدر مجلة أسبوعية للأطفال اسمها ( حسن ) توقفت عن الصدور عام 1397 هـ.</a:t>
            </a:r>
            <a:endParaRPr lang="en-US" dirty="0"/>
          </a:p>
          <a:p>
            <a:pPr algn="r" rtl="1"/>
            <a:endParaRPr lang="ar-SA" dirty="0" smtClean="0"/>
          </a:p>
          <a:p>
            <a:pPr algn="r" rtl="1"/>
            <a:r>
              <a:rPr lang="ar-SA" dirty="0" smtClean="0"/>
              <a:t>7 - </a:t>
            </a:r>
            <a:r>
              <a:rPr lang="ar-SA" b="1" dirty="0"/>
              <a:t>مؤسسة دار اليوم للصحافة والطباعة والنشر </a:t>
            </a:r>
            <a:r>
              <a:rPr lang="ar-SA" b="1" dirty="0" smtClean="0"/>
              <a:t>:</a:t>
            </a:r>
          </a:p>
          <a:p>
            <a:pPr algn="r" rtl="1"/>
            <a:r>
              <a:rPr lang="ar-SA" dirty="0"/>
              <a:t>تأسست في مدينة الدمام عام 1384هـ ويصدر عنها جريدة (اليوم).</a:t>
            </a:r>
            <a:endParaRPr lang="en-US" dirty="0"/>
          </a:p>
        </p:txBody>
      </p:sp>
    </p:spTree>
    <p:extLst>
      <p:ext uri="{BB962C8B-B14F-4D97-AF65-F5344CB8AC3E}">
        <p14:creationId xmlns:p14="http://schemas.microsoft.com/office/powerpoint/2010/main" val="320290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smtClean="0"/>
              <a:t>8 - </a:t>
            </a:r>
            <a:r>
              <a:rPr lang="ar-SA" b="1" dirty="0"/>
              <a:t>مؤسسة الدعوة الإسلامية </a:t>
            </a:r>
            <a:r>
              <a:rPr lang="ar-SA" b="1" dirty="0" smtClean="0"/>
              <a:t>:</a:t>
            </a:r>
          </a:p>
          <a:p>
            <a:pPr algn="r" rtl="1"/>
            <a:r>
              <a:rPr lang="ar-SA" dirty="0"/>
              <a:t>يصدر عنها مجلة (الدعوة) الأسبوعية التي صدر العدد الأول منها بداية عام 1385هـ. </a:t>
            </a:r>
            <a:endParaRPr lang="en-US" dirty="0"/>
          </a:p>
          <a:p>
            <a:pPr algn="r" rtl="1"/>
            <a:endParaRPr lang="ar-SA" dirty="0" smtClean="0"/>
          </a:p>
          <a:p>
            <a:pPr algn="r" rtl="1"/>
            <a:r>
              <a:rPr lang="ar-SA" dirty="0" smtClean="0"/>
              <a:t>9 - </a:t>
            </a:r>
            <a:r>
              <a:rPr lang="ar-SA" b="1" dirty="0"/>
              <a:t>الشركة الشرقية للطباعة والصحافة </a:t>
            </a:r>
            <a:r>
              <a:rPr lang="ar-SA" b="1" dirty="0" smtClean="0"/>
              <a:t>:</a:t>
            </a:r>
          </a:p>
          <a:p>
            <a:pPr algn="r" rtl="1"/>
            <a:r>
              <a:rPr lang="ar-SA" dirty="0"/>
              <a:t>تأسست عام 1398 في مدينة الدمام ويصدر عنها مجلة الشرق وقد حصلت مؤخرا على موافقة لإصدار جريدة (الشرق) التي بدأت التوزيع اعتبارا من شهر محرم 1433هـ .</a:t>
            </a:r>
            <a:endParaRPr lang="en-US" dirty="0"/>
          </a:p>
          <a:p>
            <a:pPr algn="r" rtl="1"/>
            <a:endParaRPr lang="en-US" dirty="0"/>
          </a:p>
        </p:txBody>
      </p:sp>
    </p:spTree>
    <p:extLst>
      <p:ext uri="{BB962C8B-B14F-4D97-AF65-F5344CB8AC3E}">
        <p14:creationId xmlns:p14="http://schemas.microsoft.com/office/powerpoint/2010/main" val="1241619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r" rtl="1"/>
            <a:r>
              <a:rPr lang="ar-SA" dirty="0"/>
              <a:t>في عام 1383هـ/1964م رأت الحكومة السعودية , ممثلة بوزارة الإعلام , أن هناك حاجة لتنظيم النشاط الصحفي في البلاد , وإزاء ذلك شكّلت الدولة من خلال مجلس الوزراء لجنة عليا لدراسة حالة الصحافة, وتقديم مقترحات بشأنها. </a:t>
            </a:r>
            <a:endParaRPr lang="en-US" dirty="0"/>
          </a:p>
          <a:p>
            <a:pPr algn="r" rtl="1"/>
            <a:endParaRPr lang="ar-SA" dirty="0" smtClean="0"/>
          </a:p>
          <a:p>
            <a:pPr algn="r" rtl="1"/>
            <a:endParaRPr lang="ar-SA" dirty="0" smtClean="0"/>
          </a:p>
          <a:p>
            <a:pPr algn="r" rtl="1"/>
            <a:r>
              <a:rPr lang="ar-SA" dirty="0"/>
              <a:t>وبناءا على تقرير قدمته اللجنة صدر قرار من مجلس الوزراء في جمادى الآخرة 1383هـ/1963م ينص على أن يتولى اصدار </a:t>
            </a:r>
            <a:r>
              <a:rPr lang="ar-SA" dirty="0">
                <a:solidFill>
                  <a:srgbClr val="FF0000"/>
                </a:solidFill>
              </a:rPr>
              <a:t>الصحف مؤسسات أهلية, بدل الأفراد. </a:t>
            </a:r>
            <a:endParaRPr lang="en-US" dirty="0">
              <a:solidFill>
                <a:srgbClr val="FF0000"/>
              </a:solidFill>
            </a:endParaRPr>
          </a:p>
        </p:txBody>
      </p:sp>
    </p:spTree>
    <p:extLst>
      <p:ext uri="{BB962C8B-B14F-4D97-AF65-F5344CB8AC3E}">
        <p14:creationId xmlns:p14="http://schemas.microsoft.com/office/powerpoint/2010/main" val="3426965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r" rtl="1"/>
            <a:r>
              <a:rPr lang="ar-SA" dirty="0" smtClean="0"/>
              <a:t>10 - </a:t>
            </a:r>
            <a:r>
              <a:rPr lang="ar-SA" b="1" dirty="0"/>
              <a:t>مؤسسة عسير للصحافة والنشر :</a:t>
            </a:r>
            <a:endParaRPr lang="en-US" dirty="0"/>
          </a:p>
          <a:p>
            <a:pPr algn="r" rtl="1"/>
            <a:r>
              <a:rPr lang="ar-SA" dirty="0"/>
              <a:t>تصدر عنها صحيفة (الوطن) ومقرها مدينة أبها وقد بدأت الصدور عام 1421هـ. </a:t>
            </a:r>
            <a:endParaRPr lang="en-US" dirty="0"/>
          </a:p>
          <a:p>
            <a:pPr marL="114300" indent="0" algn="r" rtl="1">
              <a:buNone/>
            </a:pPr>
            <a:endParaRPr lang="ar-SA" dirty="0"/>
          </a:p>
          <a:p>
            <a:pPr marL="114300" indent="0" algn="r" rtl="1">
              <a:buNone/>
            </a:pPr>
            <a:r>
              <a:rPr lang="ar-SA" dirty="0" smtClean="0"/>
              <a:t>11 - </a:t>
            </a:r>
            <a:r>
              <a:rPr lang="ar-SA" b="1" dirty="0"/>
              <a:t>شركة شمس الإعلام للنشر والتطوير الدولية </a:t>
            </a:r>
            <a:r>
              <a:rPr lang="ar-SA" b="1" dirty="0" smtClean="0"/>
              <a:t>:</a:t>
            </a:r>
          </a:p>
          <a:p>
            <a:pPr marL="114300" lvl="0" indent="0" algn="r" rtl="1">
              <a:buNone/>
            </a:pPr>
            <a:r>
              <a:rPr lang="ar-SA" dirty="0"/>
              <a:t>ويصدر عنها صحيفة (شمس) والتي توقفت عن الصدور مؤقتا</a:t>
            </a:r>
            <a:r>
              <a:rPr lang="ar-SA" dirty="0" smtClean="0"/>
              <a:t>.</a:t>
            </a:r>
            <a:endParaRPr lang="en-US" dirty="0"/>
          </a:p>
        </p:txBody>
      </p:sp>
    </p:spTree>
    <p:extLst>
      <p:ext uri="{BB962C8B-B14F-4D97-AF65-F5344CB8AC3E}">
        <p14:creationId xmlns:p14="http://schemas.microsoft.com/office/powerpoint/2010/main" val="334873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وفي شعبان 1383هـ/1964م صدر مرسوم ملكي رقم (62), يقضي بالموافقة على( نظام المؤسسات الصحفية الأهلية) , الذي كان قد أقره مجلس الوزراء برقم (600) وتاريخ 20شعبان1383هـ/1964م , وقد أعطت وزارة الإعلام مهلة أربعة أشهر لأصحاب الصحف لإعادة ترتيب أوضاعهم ضمن النظام الجديد, من حيث إنشاء المؤسسات , واختيار الأعضاء ووضع اللوائح </a:t>
            </a:r>
            <a:r>
              <a:rPr lang="ar-SA" dirty="0" smtClean="0"/>
              <a:t>الداخلية </a:t>
            </a:r>
            <a:endParaRPr lang="en-US" dirty="0"/>
          </a:p>
        </p:txBody>
      </p:sp>
    </p:spTree>
    <p:extLst>
      <p:ext uri="{BB962C8B-B14F-4D97-AF65-F5344CB8AC3E}">
        <p14:creationId xmlns:p14="http://schemas.microsoft.com/office/powerpoint/2010/main" val="1880400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 </a:t>
            </a:r>
            <a:r>
              <a:rPr lang="ar-SA" b="1" dirty="0"/>
              <a:t>نظام المؤسسات </a:t>
            </a:r>
            <a:r>
              <a:rPr lang="ar-SA" b="1" dirty="0" smtClean="0"/>
              <a:t>الصحفية</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smtClean="0"/>
              <a:t>يتكون من </a:t>
            </a:r>
            <a:r>
              <a:rPr lang="ar-SA" dirty="0"/>
              <a:t>34 مادة </a:t>
            </a:r>
            <a:r>
              <a:rPr lang="ar-SA" dirty="0" smtClean="0"/>
              <a:t>.</a:t>
            </a:r>
          </a:p>
          <a:p>
            <a:pPr marL="114300" indent="0" algn="r" rtl="1">
              <a:buNone/>
            </a:pPr>
            <a:endParaRPr lang="ar-SA" dirty="0" smtClean="0"/>
          </a:p>
          <a:p>
            <a:pPr algn="r" rtl="1"/>
            <a:r>
              <a:rPr lang="ar-SA" dirty="0" smtClean="0"/>
              <a:t>مقسمة </a:t>
            </a:r>
            <a:r>
              <a:rPr lang="ar-SA" dirty="0"/>
              <a:t>إلى </a:t>
            </a:r>
            <a:r>
              <a:rPr lang="ar-SA" dirty="0" smtClean="0"/>
              <a:t>ستة أبواب : </a:t>
            </a:r>
          </a:p>
          <a:p>
            <a:pPr algn="r" rtl="1"/>
            <a:r>
              <a:rPr lang="ar-SA" dirty="0" smtClean="0"/>
              <a:t>1 – </a:t>
            </a:r>
            <a:r>
              <a:rPr lang="ar-SA" dirty="0"/>
              <a:t>تكوين المؤسسات</a:t>
            </a:r>
            <a:endParaRPr lang="ar-SA" dirty="0" smtClean="0"/>
          </a:p>
          <a:p>
            <a:pPr algn="r" rtl="1"/>
            <a:r>
              <a:rPr lang="ar-SA" dirty="0" smtClean="0"/>
              <a:t>2 – </a:t>
            </a:r>
            <a:r>
              <a:rPr lang="ar-SA" dirty="0"/>
              <a:t>أعضاء المؤسسة</a:t>
            </a:r>
            <a:endParaRPr lang="ar-SA" dirty="0" smtClean="0"/>
          </a:p>
          <a:p>
            <a:pPr algn="r" rtl="1"/>
            <a:r>
              <a:rPr lang="ar-SA" dirty="0" smtClean="0"/>
              <a:t>3 – الجمعية العمومية ومجلس الإدارة </a:t>
            </a:r>
          </a:p>
          <a:p>
            <a:pPr algn="r" rtl="1"/>
            <a:r>
              <a:rPr lang="ar-SA" dirty="0" smtClean="0"/>
              <a:t>4 – الإدارة والتحرير </a:t>
            </a:r>
          </a:p>
          <a:p>
            <a:pPr algn="r" rtl="1"/>
            <a:r>
              <a:rPr lang="ar-SA" dirty="0" smtClean="0"/>
              <a:t>5 – حل المؤسسة وتصفيتها </a:t>
            </a:r>
          </a:p>
          <a:p>
            <a:pPr algn="r" rtl="1"/>
            <a:r>
              <a:rPr lang="ar-SA" dirty="0" smtClean="0"/>
              <a:t>6 – قوانين عامة </a:t>
            </a:r>
            <a:r>
              <a:rPr lang="en-US" dirty="0"/>
              <a:t/>
            </a:r>
            <a:br>
              <a:rPr lang="en-US" dirty="0"/>
            </a:br>
            <a:endParaRPr lang="en-US" dirty="0"/>
          </a:p>
        </p:txBody>
      </p:sp>
    </p:spTree>
    <p:extLst>
      <p:ext uri="{BB962C8B-B14F-4D97-AF65-F5344CB8AC3E}">
        <p14:creationId xmlns:p14="http://schemas.microsoft.com/office/powerpoint/2010/main" val="18259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أولا : </a:t>
            </a:r>
            <a:r>
              <a:rPr lang="ar-SA" dirty="0"/>
              <a:t>تكوين المؤسسات</a:t>
            </a:r>
            <a:endParaRPr lang="en-US" dirty="0"/>
          </a:p>
        </p:txBody>
      </p:sp>
      <p:sp>
        <p:nvSpPr>
          <p:cNvPr id="3" name="Content Placeholder 2"/>
          <p:cNvSpPr>
            <a:spLocks noGrp="1"/>
          </p:cNvSpPr>
          <p:nvPr>
            <p:ph idx="1"/>
          </p:nvPr>
        </p:nvSpPr>
        <p:spPr/>
        <p:txBody>
          <a:bodyPr/>
          <a:lstStyle/>
          <a:p>
            <a:pPr lvl="0" algn="r" rtl="1"/>
            <a:endParaRPr lang="ar-SA" dirty="0"/>
          </a:p>
          <a:p>
            <a:pPr lvl="0" algn="r" rtl="1"/>
            <a:r>
              <a:rPr lang="ar-SA" dirty="0" smtClean="0"/>
              <a:t>يشتمل </a:t>
            </a:r>
            <a:r>
              <a:rPr lang="ar-SA" dirty="0"/>
              <a:t>على </a:t>
            </a:r>
            <a:r>
              <a:rPr lang="ar-SA" dirty="0" smtClean="0"/>
              <a:t>أربع مواد </a:t>
            </a:r>
            <a:r>
              <a:rPr lang="ar-SA" dirty="0"/>
              <a:t>تتعلق بإنشاء المؤسسة , وتعريفها , ورأسمالها , ومنحها امتياز اصدار الصحف , ومنحها الشخصية المعنوية , بالإضافة إلى مركزها الرئيس , وأسباب انتهاء وجودها.</a:t>
            </a:r>
            <a:endParaRPr lang="en-US" dirty="0"/>
          </a:p>
          <a:p>
            <a:pPr marL="114300" indent="0" algn="r" rtl="1">
              <a:buNone/>
            </a:pPr>
            <a:endParaRPr lang="ar-SA" dirty="0" smtClean="0"/>
          </a:p>
          <a:p>
            <a:pPr marL="114300" indent="0" algn="r" rtl="1">
              <a:buNone/>
            </a:pPr>
            <a:endParaRPr lang="en-US" dirty="0"/>
          </a:p>
        </p:txBody>
      </p:sp>
    </p:spTree>
    <p:extLst>
      <p:ext uri="{BB962C8B-B14F-4D97-AF65-F5344CB8AC3E}">
        <p14:creationId xmlns:p14="http://schemas.microsoft.com/office/powerpoint/2010/main" val="33909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بعض ما جاء في المواد</a:t>
            </a:r>
            <a:endParaRPr lang="en-US" dirty="0"/>
          </a:p>
        </p:txBody>
      </p:sp>
      <p:sp>
        <p:nvSpPr>
          <p:cNvPr id="3" name="Content Placeholder 2"/>
          <p:cNvSpPr>
            <a:spLocks noGrp="1"/>
          </p:cNvSpPr>
          <p:nvPr>
            <p:ph idx="1"/>
          </p:nvPr>
        </p:nvSpPr>
        <p:spPr>
          <a:xfrm>
            <a:off x="457200" y="1752600"/>
            <a:ext cx="8229600" cy="4495800"/>
          </a:xfrm>
        </p:spPr>
        <p:txBody>
          <a:bodyPr>
            <a:normAutofit fontScale="85000" lnSpcReduction="20000"/>
          </a:bodyPr>
          <a:lstStyle/>
          <a:p>
            <a:pPr algn="r" rtl="1"/>
            <a:r>
              <a:rPr lang="ar-SA" dirty="0" smtClean="0"/>
              <a:t>للمؤسسة </a:t>
            </a:r>
            <a:r>
              <a:rPr lang="ar-SA" dirty="0"/>
              <a:t>أن تحقق أرباحا معقولة بشكل لا يتعارض مع غايتها في اطار ضوابط هذا </a:t>
            </a:r>
            <a:r>
              <a:rPr lang="ar-SA" dirty="0" smtClean="0"/>
              <a:t>النظام .</a:t>
            </a:r>
          </a:p>
          <a:p>
            <a:pPr algn="r" rtl="1"/>
            <a:endParaRPr lang="ar-SA" dirty="0" smtClean="0"/>
          </a:p>
          <a:p>
            <a:pPr algn="r" rtl="1"/>
            <a:r>
              <a:rPr lang="ar-SA" dirty="0"/>
              <a:t>تنشأ المؤسسة بموجب أحكام هذا النظام وتحمل اسما مميزا</a:t>
            </a:r>
            <a:r>
              <a:rPr lang="ar-SA" dirty="0" smtClean="0"/>
              <a:t>.</a:t>
            </a:r>
          </a:p>
          <a:p>
            <a:pPr marL="114300" indent="0" algn="r" rtl="1">
              <a:buNone/>
            </a:pPr>
            <a:r>
              <a:rPr lang="ar-SA" dirty="0" smtClean="0"/>
              <a:t> </a:t>
            </a:r>
          </a:p>
          <a:p>
            <a:pPr algn="r" rtl="1"/>
            <a:r>
              <a:rPr lang="ar-SA" dirty="0"/>
              <a:t>يصدر الوزير الترخيص بإنشاء المؤسسة بعد موافقة رئيس مجلس الوزراء بناء على طلب يتقدم به عدد من السعوديين لا يقل عن ثلاثين شخصا </a:t>
            </a:r>
          </a:p>
          <a:p>
            <a:pPr algn="r" rtl="1"/>
            <a:endParaRPr lang="ar-SA" dirty="0" smtClean="0"/>
          </a:p>
          <a:p>
            <a:pPr algn="r" rtl="1"/>
            <a:r>
              <a:rPr lang="ar-SA" dirty="0" smtClean="0"/>
              <a:t>ي</a:t>
            </a:r>
            <a:r>
              <a:rPr lang="ar-SA" dirty="0"/>
              <a:t>جوز بقرار من الوزير الاذن للمؤسسة باصدار مطبوعات دورية اضافية</a:t>
            </a:r>
            <a:endParaRPr lang="en-US" dirty="0"/>
          </a:p>
        </p:txBody>
      </p:sp>
    </p:spTree>
    <p:extLst>
      <p:ext uri="{BB962C8B-B14F-4D97-AF65-F5344CB8AC3E}">
        <p14:creationId xmlns:p14="http://schemas.microsoft.com/office/powerpoint/2010/main" val="404798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648200"/>
          </a:xfrm>
        </p:spPr>
        <p:txBody>
          <a:bodyPr>
            <a:normAutofit fontScale="85000" lnSpcReduction="10000"/>
          </a:bodyPr>
          <a:lstStyle/>
          <a:p>
            <a:pPr algn="r" rtl="1"/>
            <a:r>
              <a:rPr lang="ar-SA" dirty="0"/>
              <a:t>يكون المركز الرئيس للمؤسسة في المدينة التى حددها الترخيص . ويجوز اصدار بعض مطبوعاتها في غير المركز الرئيس بعد موافقة </a:t>
            </a:r>
            <a:r>
              <a:rPr lang="ar-SA" dirty="0" smtClean="0"/>
              <a:t>الوزارة.</a:t>
            </a:r>
          </a:p>
          <a:p>
            <a:pPr algn="r" rtl="1"/>
            <a:endParaRPr lang="ar-SA" dirty="0"/>
          </a:p>
          <a:p>
            <a:pPr algn="r" rtl="1"/>
            <a:r>
              <a:rPr lang="ar-SA" dirty="0"/>
              <a:t>يحدد رأس مال المؤسسة بالمقدار الكافي لتحقيق </a:t>
            </a:r>
            <a:r>
              <a:rPr lang="ar-SA" dirty="0" smtClean="0"/>
              <a:t>أهدافها .</a:t>
            </a:r>
          </a:p>
          <a:p>
            <a:pPr algn="r" rtl="1"/>
            <a:endParaRPr lang="ar-SA" dirty="0"/>
          </a:p>
          <a:p>
            <a:pPr algn="r" rtl="1"/>
            <a:r>
              <a:rPr lang="ar-SA" dirty="0"/>
              <a:t>للمؤسسة شخصية معنوية وذمة مالية مستقلة وتنحصر المسؤولية المالية لاعضائها بمقدار حصة كل منهم في رأس مال </a:t>
            </a:r>
            <a:r>
              <a:rPr lang="ar-SA" dirty="0" smtClean="0"/>
              <a:t>المؤسسة</a:t>
            </a:r>
          </a:p>
          <a:p>
            <a:pPr algn="r" rtl="1"/>
            <a:endParaRPr lang="ar-SA" dirty="0"/>
          </a:p>
          <a:p>
            <a:pPr algn="r" rtl="1"/>
            <a:r>
              <a:rPr lang="ar-SA" dirty="0"/>
              <a:t>يخصص احتياطى نظامي لا يقل عن 10 بالمائة من الارباح سنويا</a:t>
            </a:r>
            <a:endParaRPr lang="en-US" dirty="0"/>
          </a:p>
        </p:txBody>
      </p:sp>
    </p:spTree>
    <p:extLst>
      <p:ext uri="{BB962C8B-B14F-4D97-AF65-F5344CB8AC3E}">
        <p14:creationId xmlns:p14="http://schemas.microsoft.com/office/powerpoint/2010/main" val="3892879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ثانيا : </a:t>
            </a:r>
            <a:r>
              <a:rPr lang="ar-SA" dirty="0"/>
              <a:t>أعضاء المؤسسة</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smtClean="0"/>
              <a:t>يتكون من مادتين فقط ، وابرز ما جاء فيها :</a:t>
            </a:r>
          </a:p>
          <a:p>
            <a:pPr algn="r" rtl="1"/>
            <a:endParaRPr lang="ar-SA" dirty="0"/>
          </a:p>
          <a:p>
            <a:pPr algn="r" rtl="1"/>
            <a:r>
              <a:rPr lang="ar-SA" dirty="0"/>
              <a:t>أن يكون سعودي </a:t>
            </a:r>
            <a:r>
              <a:rPr lang="ar-SA" dirty="0" smtClean="0"/>
              <a:t>الجنسية</a:t>
            </a:r>
            <a:r>
              <a:rPr lang="ar-SA" dirty="0"/>
              <a:t> </a:t>
            </a:r>
            <a:r>
              <a:rPr lang="ar-SA" dirty="0" smtClean="0"/>
              <a:t>، الا </a:t>
            </a:r>
            <a:r>
              <a:rPr lang="ar-SA" dirty="0"/>
              <a:t>يكون عضوا في مؤسسة صحفية </a:t>
            </a:r>
            <a:r>
              <a:rPr lang="ar-SA" dirty="0" smtClean="0"/>
              <a:t>أخرى</a:t>
            </a:r>
            <a:r>
              <a:rPr lang="ar-SA" dirty="0"/>
              <a:t> </a:t>
            </a:r>
            <a:r>
              <a:rPr lang="ar-SA" dirty="0" smtClean="0"/>
              <a:t>، أن </a:t>
            </a:r>
            <a:r>
              <a:rPr lang="ar-SA" dirty="0"/>
              <a:t>يكون حاصلا على مؤهل جامعي على الاقل أو أن يكون من رجال العلم والفكر والاعلام أو من رجال الاعمال المهتمين بالثقافة ويجوز قبول عضوية الشخصيات المعنوية ذات الطبيعة الفكرية والثقافية </a:t>
            </a:r>
            <a:r>
              <a:rPr lang="ar-SA" dirty="0" smtClean="0"/>
              <a:t>والعلمية.</a:t>
            </a:r>
          </a:p>
          <a:p>
            <a:pPr algn="r" rtl="1"/>
            <a:endParaRPr lang="ar-SA" dirty="0"/>
          </a:p>
          <a:p>
            <a:pPr algn="r" rtl="1"/>
            <a:r>
              <a:rPr lang="ar-SA" dirty="0"/>
              <a:t>يجوز انضمام أعضاء جدد للمؤسسة من خلال زيادة رأس مال المؤسسة أو بيع عضو أسهمه أو جزءا منها أو التنازل عنها أو جزءاً منها أو من خلال التوريث</a:t>
            </a:r>
            <a:endParaRPr lang="en-US" dirty="0"/>
          </a:p>
        </p:txBody>
      </p:sp>
    </p:spTree>
    <p:extLst>
      <p:ext uri="{BB962C8B-B14F-4D97-AF65-F5344CB8AC3E}">
        <p14:creationId xmlns:p14="http://schemas.microsoft.com/office/powerpoint/2010/main" val="196747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ثالثا : الجمعية العمومية ومجلس الإدارة </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smtClean="0"/>
              <a:t>يتكون من سبعة مواد </a:t>
            </a:r>
          </a:p>
          <a:p>
            <a:pPr algn="r" rtl="1"/>
            <a:endParaRPr lang="ar-SA" dirty="0"/>
          </a:p>
          <a:p>
            <a:pPr algn="r" rtl="1"/>
            <a:r>
              <a:rPr lang="ar-SA" dirty="0"/>
              <a:t>الجمعية العمومية تتكون من جميع أعضاء المؤسسة ولها الحقوق التالية </a:t>
            </a:r>
            <a:r>
              <a:rPr lang="ar-SA" dirty="0" smtClean="0"/>
              <a:t>: رسم </a:t>
            </a:r>
            <a:r>
              <a:rPr lang="ar-SA" dirty="0"/>
              <a:t>السياسة العامة ، اخيار أعضاء مجلس الإدارة ، الموافقة على تعيين المدير العام ورئيس التحرير ، التصديق على الميزانية </a:t>
            </a:r>
            <a:r>
              <a:rPr lang="ar-SA" dirty="0" smtClean="0"/>
              <a:t>.</a:t>
            </a:r>
          </a:p>
          <a:p>
            <a:pPr algn="r" rtl="1"/>
            <a:endParaRPr lang="ar-SA" dirty="0"/>
          </a:p>
          <a:p>
            <a:pPr algn="r" rtl="1"/>
            <a:r>
              <a:rPr lang="ar-SA" dirty="0" smtClean="0"/>
              <a:t>تعقد الجمعية مرة واحدة كل عام إلا في حالات يراها مجلس الإدارة ، تعقد بأغلبية الأعضاء ، يحق للوزارة ندب احد من طرفها </a:t>
            </a:r>
          </a:p>
          <a:p>
            <a:pPr algn="r" rtl="1"/>
            <a:endParaRPr lang="en-US" dirty="0"/>
          </a:p>
        </p:txBody>
      </p:sp>
    </p:spTree>
    <p:extLst>
      <p:ext uri="{BB962C8B-B14F-4D97-AF65-F5344CB8AC3E}">
        <p14:creationId xmlns:p14="http://schemas.microsoft.com/office/powerpoint/2010/main" val="1407527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TotalTime>
  <Words>1132</Words>
  <Application>Microsoft Office PowerPoint</Application>
  <PresentationFormat>On-screen Show (4:3)</PresentationFormat>
  <Paragraphs>90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مرحلة المؤسسات الصحفية</vt:lpstr>
      <vt:lpstr>PowerPoint Presentation</vt:lpstr>
      <vt:lpstr>PowerPoint Presentation</vt:lpstr>
      <vt:lpstr> نظام المؤسسات الصحفية</vt:lpstr>
      <vt:lpstr>أولا : تكوين المؤسسات</vt:lpstr>
      <vt:lpstr>بعض ما جاء في المواد</vt:lpstr>
      <vt:lpstr>PowerPoint Presentation</vt:lpstr>
      <vt:lpstr>ثانيا : أعضاء المؤسسة</vt:lpstr>
      <vt:lpstr>ثالثا : الجمعية العمومية ومجلس الإدارة </vt:lpstr>
      <vt:lpstr>PowerPoint Presentation</vt:lpstr>
      <vt:lpstr>رابعا : الإدارة و التحرير </vt:lpstr>
      <vt:lpstr>PowerPoint Presentation</vt:lpstr>
      <vt:lpstr>خامسا : حل المؤسسة وتصفيتها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الصحافة السعودية -2 -</dc:title>
  <dc:creator>naif alwaeil</dc:creator>
  <cp:lastModifiedBy>NAIF</cp:lastModifiedBy>
  <cp:revision>10</cp:revision>
  <dcterms:created xsi:type="dcterms:W3CDTF">2006-08-16T00:00:00Z</dcterms:created>
  <dcterms:modified xsi:type="dcterms:W3CDTF">2014-09-22T20:24:06Z</dcterms:modified>
</cp:coreProperties>
</file>