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73" r:id="rId4"/>
    <p:sldId id="258" r:id="rId5"/>
    <p:sldId id="259" r:id="rId6"/>
    <p:sldId id="260" r:id="rId7"/>
    <p:sldId id="298" r:id="rId8"/>
    <p:sldId id="299" r:id="rId9"/>
    <p:sldId id="300" r:id="rId10"/>
    <p:sldId id="268" r:id="rId11"/>
    <p:sldId id="270" r:id="rId12"/>
    <p:sldId id="301" r:id="rId13"/>
    <p:sldId id="271" r:id="rId14"/>
    <p:sldId id="269" r:id="rId15"/>
    <p:sldId id="266" r:id="rId16"/>
    <p:sldId id="272" r:id="rId17"/>
    <p:sldId id="274" r:id="rId18"/>
    <p:sldId id="276" r:id="rId19"/>
    <p:sldId id="277" r:id="rId20"/>
    <p:sldId id="279"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E66BCB2E-A5A8-4E5B-B5E9-8A4090427735}" type="slidenum">
              <a:rPr lang="ar-SA" smtClean="0"/>
              <a:pPr/>
              <a:t>‹#›</a:t>
            </a:fld>
            <a:endParaRPr lang="ar-SA"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91" name="Footer Placeholder 90"/>
          <p:cNvSpPr>
            <a:spLocks noGrp="1"/>
          </p:cNvSpPr>
          <p:nvPr>
            <p:ph type="ftr" sz="quarter" idx="11"/>
          </p:nvPr>
        </p:nvSpPr>
        <p:spPr/>
        <p:txBody>
          <a:bodyPr/>
          <a:lstStyle/>
          <a:p>
            <a:endParaRPr lang="ar-SA" dirty="0"/>
          </a:p>
        </p:txBody>
      </p:sp>
      <p:sp>
        <p:nvSpPr>
          <p:cNvPr id="92" name="Slide Number Placeholder 91"/>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E66BCB2E-A5A8-4E5B-B5E9-8A4090427735}"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E66BCB2E-A5A8-4E5B-B5E9-8A4090427735}" type="slidenum">
              <a:rPr lang="ar-SA" smtClean="0"/>
              <a:pPr/>
              <a:t>‹#›</a:t>
            </a:fld>
            <a:endParaRPr lang="ar-SA"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5" name="Date Placeholder 4"/>
          <p:cNvSpPr>
            <a:spLocks noGrp="1"/>
          </p:cNvSpPr>
          <p:nvPr>
            <p:ph type="dt" sz="half" idx="10"/>
          </p:nvPr>
        </p:nvSpPr>
        <p:spPr/>
        <p:txBody>
          <a:bodyPr/>
          <a:lstStyle/>
          <a:p>
            <a:fld id="{AD674B82-7DAF-45CB-A463-7512586274C9}" type="datetimeFigureOut">
              <a:rPr lang="ar-SA" smtClean="0"/>
              <a:pPr/>
              <a:t>20/12/36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E66BCB2E-A5A8-4E5B-B5E9-8A4090427735}" type="slidenum">
              <a:rPr lang="ar-SA" smtClean="0"/>
              <a:pPr/>
              <a:t>‹#›</a:t>
            </a:fld>
            <a:endParaRPr lang="ar-SA"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D674B82-7DAF-45CB-A463-7512586274C9}" type="datetimeFigureOut">
              <a:rPr lang="ar-SA" smtClean="0"/>
              <a:pPr/>
              <a:t>20/12/36</a:t>
            </a:fld>
            <a:endParaRPr lang="ar-SA"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66BCB2E-A5A8-4E5B-B5E9-8A4090427735}" type="slidenum">
              <a:rPr lang="ar-SA" smtClean="0"/>
              <a:pPr/>
              <a:t>‹#›</a:t>
            </a:fld>
            <a:endParaRPr lang="ar-SA"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mosa.gov.sa/portal/modules/smartsection/item.php?itemid=2"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339752" y="2146980"/>
            <a:ext cx="4908715" cy="1938992"/>
          </a:xfrm>
          <a:prstGeom prst="rect">
            <a:avLst/>
          </a:prstGeom>
          <a:noFill/>
        </p:spPr>
        <p:txBody>
          <a:bodyPr wrap="none" rtlCol="1">
            <a:spAutoFit/>
          </a:bodyPr>
          <a:lstStyle/>
          <a:p>
            <a:pPr algn="ctr"/>
            <a:r>
              <a:rPr lang="ar-SA" sz="3200" dirty="0" smtClean="0"/>
              <a:t>الأسرة في الإسلام</a:t>
            </a:r>
          </a:p>
          <a:p>
            <a:pPr algn="ctr"/>
            <a:r>
              <a:rPr lang="ar-SA" sz="3200" dirty="0" smtClean="0"/>
              <a:t>102 سلم</a:t>
            </a:r>
          </a:p>
          <a:p>
            <a:pPr algn="ctr"/>
            <a:r>
              <a:rPr lang="ar-SA" sz="2400" dirty="0" smtClean="0"/>
              <a:t>ف1/ع37</a:t>
            </a:r>
          </a:p>
          <a:p>
            <a:pPr algn="ctr"/>
            <a:r>
              <a:rPr lang="ar-SA" sz="3200" dirty="0" smtClean="0"/>
              <a:t>استاذه المقرر/ نجود بنت خالد الجابر</a:t>
            </a:r>
            <a:endParaRPr lang="ar-SA" sz="3200" dirty="0"/>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3426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357290" y="500042"/>
            <a:ext cx="7318527" cy="5539978"/>
          </a:xfrm>
          <a:prstGeom prst="rect">
            <a:avLst/>
          </a:prstGeom>
          <a:noFill/>
        </p:spPr>
        <p:txBody>
          <a:bodyPr wrap="square" rtlCol="1">
            <a:spAutoFit/>
          </a:bodyPr>
          <a:lstStyle/>
          <a:p>
            <a:r>
              <a:rPr lang="ar-SA" sz="2400" dirty="0" smtClean="0">
                <a:solidFill>
                  <a:srgbClr val="FFFF00"/>
                </a:solidFill>
              </a:rPr>
              <a:t>نشاط ذهني (</a:t>
            </a:r>
            <a:r>
              <a:rPr lang="ar-SA" sz="2400" dirty="0" smtClean="0"/>
              <a:t>8</a:t>
            </a:r>
            <a:r>
              <a:rPr lang="ar-SA" sz="2400" dirty="0" smtClean="0">
                <a:solidFill>
                  <a:srgbClr val="FFFF00"/>
                </a:solidFill>
              </a:rPr>
              <a:t>):</a:t>
            </a:r>
          </a:p>
          <a:p>
            <a:endParaRPr lang="ar-SA" sz="2400" dirty="0" smtClean="0"/>
          </a:p>
          <a:p>
            <a:r>
              <a:rPr lang="ar-SA" sz="2400" b="1" dirty="0" smtClean="0">
                <a:solidFill>
                  <a:srgbClr val="FFFF00"/>
                </a:solidFill>
              </a:rPr>
              <a:t>اسمعينا موقفك عن:</a:t>
            </a:r>
          </a:p>
          <a:p>
            <a:r>
              <a:rPr lang="ar-SA" sz="2400" b="1" dirty="0" smtClean="0">
                <a:solidFill>
                  <a:srgbClr val="FFFF00"/>
                </a:solidFill>
              </a:rPr>
              <a:t> -بر الوالدين.</a:t>
            </a:r>
          </a:p>
          <a:p>
            <a:r>
              <a:rPr lang="ar-SA" sz="2400" b="1" dirty="0" smtClean="0">
                <a:solidFill>
                  <a:srgbClr val="FFFF00"/>
                </a:solidFill>
              </a:rPr>
              <a:t>-صلة الرحم.</a:t>
            </a:r>
          </a:p>
          <a:p>
            <a:r>
              <a:rPr lang="ar-SA" sz="2400" b="1" dirty="0" smtClean="0">
                <a:solidFill>
                  <a:srgbClr val="FFFF00"/>
                </a:solidFill>
              </a:rPr>
              <a:t>-الإحسان للجار.</a:t>
            </a:r>
          </a:p>
          <a:p>
            <a:endParaRPr lang="ar-SA" sz="2400" b="1" dirty="0" smtClean="0">
              <a:solidFill>
                <a:srgbClr val="FFFF00"/>
              </a:solidFill>
            </a:endParaRPr>
          </a:p>
          <a:p>
            <a:r>
              <a:rPr lang="ar-SA" sz="2400" b="1" dirty="0" smtClean="0">
                <a:solidFill>
                  <a:srgbClr val="FFFF00"/>
                </a:solidFill>
              </a:rPr>
              <a:t>ثم غردي به عبر الوسوم التالية:</a:t>
            </a:r>
          </a:p>
          <a:p>
            <a:r>
              <a:rPr lang="ar-SA" sz="2400" b="1" dirty="0" smtClean="0">
                <a:solidFill>
                  <a:srgbClr val="FFFF00"/>
                </a:solidFill>
              </a:rPr>
              <a:t># فقه_البر</a:t>
            </a:r>
          </a:p>
          <a:p>
            <a:r>
              <a:rPr lang="ar-SA" sz="2400" b="1" dirty="0" smtClean="0">
                <a:solidFill>
                  <a:srgbClr val="FFFF00"/>
                </a:solidFill>
              </a:rPr>
              <a:t># صلة_الرحم</a:t>
            </a:r>
          </a:p>
          <a:p>
            <a:r>
              <a:rPr lang="ar-SA" sz="2400" b="1" dirty="0" smtClean="0">
                <a:solidFill>
                  <a:srgbClr val="FFFF00"/>
                </a:solidFill>
              </a:rPr>
              <a:t># حق_الجار</a:t>
            </a:r>
          </a:p>
          <a:p>
            <a:endParaRPr lang="ar-SA" sz="2400" b="1" dirty="0" smtClean="0"/>
          </a:p>
          <a:p>
            <a:r>
              <a:rPr lang="ar-SA" sz="2400" b="1" dirty="0" smtClean="0"/>
              <a:t>معنى كلمة</a:t>
            </a:r>
          </a:p>
          <a:p>
            <a:r>
              <a:rPr lang="ar-SA" sz="2400" b="1" dirty="0" smtClean="0"/>
              <a:t> البر:</a:t>
            </a:r>
          </a:p>
          <a:p>
            <a:endParaRPr lang="ar-SA" dirty="0"/>
          </a:p>
        </p:txBody>
      </p:sp>
    </p:spTree>
    <p:extLst>
      <p:ext uri="{BB962C8B-B14F-4D97-AF65-F5344CB8AC3E}">
        <p14:creationId xmlns:p14="http://schemas.microsoft.com/office/powerpoint/2010/main" xmlns="" val="1010952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357290" y="500042"/>
            <a:ext cx="7318527" cy="6001643"/>
          </a:xfrm>
          <a:prstGeom prst="rect">
            <a:avLst/>
          </a:prstGeom>
          <a:noFill/>
        </p:spPr>
        <p:txBody>
          <a:bodyPr wrap="square" rtlCol="1">
            <a:spAutoFit/>
          </a:bodyPr>
          <a:lstStyle/>
          <a:p>
            <a:r>
              <a:rPr lang="ar-SA" sz="2400" dirty="0" smtClean="0">
                <a:solidFill>
                  <a:srgbClr val="FFFF00"/>
                </a:solidFill>
              </a:rPr>
              <a:t>نشاط ذهني (</a:t>
            </a:r>
            <a:r>
              <a:rPr lang="ar-SA" sz="2400" dirty="0" smtClean="0"/>
              <a:t>9</a:t>
            </a:r>
            <a:r>
              <a:rPr lang="ar-SA" sz="2400" dirty="0" smtClean="0">
                <a:solidFill>
                  <a:srgbClr val="FFFF00"/>
                </a:solidFill>
              </a:rPr>
              <a:t>):</a:t>
            </a:r>
          </a:p>
          <a:p>
            <a:endParaRPr lang="ar-SA" sz="2400" b="1" dirty="0" smtClean="0">
              <a:solidFill>
                <a:srgbClr val="FFFF00"/>
              </a:solidFill>
            </a:endParaRPr>
          </a:p>
          <a:p>
            <a:r>
              <a:rPr lang="ar-SA" sz="2400" b="1" dirty="0" smtClean="0">
                <a:solidFill>
                  <a:srgbClr val="FFFF00"/>
                </a:solidFill>
              </a:rPr>
              <a:t>-ما الفرق بين المداراة والمداهنة، وهاتي مثال؟</a:t>
            </a:r>
          </a:p>
          <a:p>
            <a:r>
              <a:rPr lang="ar-SA" sz="2400" b="1" dirty="0" smtClean="0">
                <a:solidFill>
                  <a:srgbClr val="FFFF00"/>
                </a:solidFill>
              </a:rPr>
              <a:t>هاتي موقف لصحابي أو صحابية </a:t>
            </a:r>
            <a:r>
              <a:rPr lang="ar-SA" sz="2400" b="1" dirty="0" smtClean="0">
                <a:solidFill>
                  <a:srgbClr val="FFFF00"/>
                </a:solidFill>
                <a:sym typeface="AGA Arabesque"/>
              </a:rPr>
              <a:t> برزت فيهما الأخلاق التالية:</a:t>
            </a:r>
          </a:p>
          <a:p>
            <a:r>
              <a:rPr lang="ar-SA" sz="2400" b="1" dirty="0" smtClean="0">
                <a:solidFill>
                  <a:srgbClr val="FFFF00"/>
                </a:solidFill>
                <a:sym typeface="AGA Arabesque"/>
              </a:rPr>
              <a:t>-الصدق.</a:t>
            </a:r>
          </a:p>
          <a:p>
            <a:r>
              <a:rPr lang="ar-SA" sz="2400" b="1" dirty="0" smtClean="0">
                <a:solidFill>
                  <a:srgbClr val="FFFF00"/>
                </a:solidFill>
                <a:sym typeface="AGA Arabesque"/>
              </a:rPr>
              <a:t>-الحياء.</a:t>
            </a:r>
          </a:p>
          <a:p>
            <a:r>
              <a:rPr lang="ar-SA" sz="2400" b="1" dirty="0" smtClean="0">
                <a:solidFill>
                  <a:srgbClr val="FFFF00"/>
                </a:solidFill>
                <a:sym typeface="AGA Arabesque"/>
              </a:rPr>
              <a:t>-البشاشة وطلاقة الوجه.</a:t>
            </a:r>
          </a:p>
          <a:p>
            <a:r>
              <a:rPr lang="ar-SA" sz="2400" b="1" dirty="0" smtClean="0">
                <a:solidFill>
                  <a:srgbClr val="FFFF00"/>
                </a:solidFill>
                <a:sym typeface="AGA Arabesque"/>
              </a:rPr>
              <a:t>-المداراة والتلطف بالآخرين. </a:t>
            </a:r>
          </a:p>
          <a:p>
            <a:endParaRPr lang="ar-SA" sz="2400" b="1" dirty="0" smtClean="0">
              <a:sym typeface="AGA Arabesque"/>
            </a:endParaRPr>
          </a:p>
          <a:p>
            <a:r>
              <a:rPr lang="ar-SA" sz="2400" b="1" dirty="0" smtClean="0">
                <a:sym typeface="AGA Arabesque"/>
              </a:rPr>
              <a:t>شرح حديث: (الحياء شعبة من الإيمان).</a:t>
            </a:r>
          </a:p>
          <a:p>
            <a:r>
              <a:rPr lang="ar-SA" sz="2400" dirty="0" smtClean="0"/>
              <a:t>أصل الإيمان في اللغة </a:t>
            </a:r>
            <a:r>
              <a:rPr lang="ar-SA" sz="2400" dirty="0" smtClean="0">
                <a:solidFill>
                  <a:srgbClr val="92D050"/>
                </a:solidFill>
              </a:rPr>
              <a:t>التصديق</a:t>
            </a:r>
            <a:r>
              <a:rPr lang="ar-SA" sz="2400" dirty="0" smtClean="0"/>
              <a:t> وفي </a:t>
            </a:r>
            <a:r>
              <a:rPr lang="ar-SA" sz="2400" dirty="0" err="1" smtClean="0"/>
              <a:t>الشرع</a:t>
            </a:r>
            <a:r>
              <a:rPr lang="ar-SA" sz="2400" dirty="0" smtClean="0"/>
              <a:t> </a:t>
            </a:r>
            <a:r>
              <a:rPr lang="ar-SA" sz="2400" dirty="0" smtClean="0">
                <a:solidFill>
                  <a:srgbClr val="92D050"/>
                </a:solidFill>
              </a:rPr>
              <a:t>تصديق القلب واللسان </a:t>
            </a:r>
            <a:r>
              <a:rPr lang="ar-SA" sz="2400" dirty="0" smtClean="0"/>
              <a:t>وظواهر </a:t>
            </a:r>
            <a:r>
              <a:rPr lang="ar-SA" sz="2400" dirty="0" err="1" smtClean="0"/>
              <a:t>الشرع</a:t>
            </a:r>
            <a:r>
              <a:rPr lang="ar-SA" sz="2400" dirty="0" smtClean="0"/>
              <a:t> تطلقه على الأعمال كما وقع هنا أفضلها لا اله إلا الله وآخرها إماطة الأذى عن الطريق وقد قدمنا أن كمال الإيمان بالأعمال وتمامه بالطاعات </a:t>
            </a:r>
            <a:r>
              <a:rPr lang="ar-SA" sz="2400" dirty="0" smtClean="0">
                <a:solidFill>
                  <a:srgbClr val="92D050"/>
                </a:solidFill>
              </a:rPr>
              <a:t>وأن التزام هذه الشعب من جملة التصديق </a:t>
            </a:r>
            <a:r>
              <a:rPr lang="ar-SA" sz="2400" dirty="0" smtClean="0"/>
              <a:t>ودلائل عليه وأنها خلق أهل التصديق </a:t>
            </a:r>
            <a:r>
              <a:rPr lang="ar-SA" sz="2400" dirty="0" smtClean="0">
                <a:solidFill>
                  <a:srgbClr val="92D050"/>
                </a:solidFill>
              </a:rPr>
              <a:t>فليست خارجة عن اسم الإيمان </a:t>
            </a:r>
            <a:r>
              <a:rPr lang="ar-SA" sz="2400" dirty="0" smtClean="0"/>
              <a:t>الشرعي ولا اللغوي.</a:t>
            </a:r>
            <a:endParaRPr lang="ar-SA" sz="2400" b="1" dirty="0" smtClean="0">
              <a:sym typeface="AGA Arabesque"/>
            </a:endParaRPr>
          </a:p>
        </p:txBody>
      </p:sp>
    </p:spTree>
    <p:extLst>
      <p:ext uri="{BB962C8B-B14F-4D97-AF65-F5344CB8AC3E}">
        <p14:creationId xmlns:p14="http://schemas.microsoft.com/office/powerpoint/2010/main" xmlns="" val="101095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dissolve">
                                      <p:cBhvr>
                                        <p:cTn id="7" dur="500"/>
                                        <p:tgtEl>
                                          <p:spTgt spid="2">
                                            <p:txEl>
                                              <p:pRg st="9" end="9"/>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0" end="10"/>
                                            </p:txEl>
                                          </p:spTgt>
                                        </p:tgtEl>
                                        <p:attrNameLst>
                                          <p:attrName>style.visibility</p:attrName>
                                        </p:attrNameLst>
                                      </p:cBhvr>
                                      <p:to>
                                        <p:strVal val="visible"/>
                                      </p:to>
                                    </p:set>
                                    <p:animEffect transition="in" filter="dissolve">
                                      <p:cBhvr>
                                        <p:cTn id="10"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357290" y="500042"/>
            <a:ext cx="7318527" cy="3785652"/>
          </a:xfrm>
          <a:prstGeom prst="rect">
            <a:avLst/>
          </a:prstGeom>
          <a:noFill/>
        </p:spPr>
        <p:txBody>
          <a:bodyPr wrap="square" rtlCol="1">
            <a:spAutoFit/>
          </a:bodyPr>
          <a:lstStyle/>
          <a:p>
            <a:r>
              <a:rPr lang="ar-SA" sz="2400" dirty="0" smtClean="0">
                <a:solidFill>
                  <a:srgbClr val="FFFF00"/>
                </a:solidFill>
              </a:rPr>
              <a:t>تابع</a:t>
            </a:r>
          </a:p>
          <a:p>
            <a:endParaRPr lang="ar-SA" sz="2400" b="1" dirty="0" smtClean="0">
              <a:solidFill>
                <a:srgbClr val="FFFF00"/>
              </a:solidFill>
            </a:endParaRPr>
          </a:p>
          <a:p>
            <a:r>
              <a:rPr lang="ar-SA" sz="2400" dirty="0" smtClean="0"/>
              <a:t>ما الفرق بين الحياء والخجل؟</a:t>
            </a:r>
            <a:r>
              <a:rPr lang="ar-SA" sz="2400" smtClean="0"/>
              <a:t> </a:t>
            </a:r>
          </a:p>
          <a:p>
            <a:endParaRPr lang="en-US" sz="2400" dirty="0" smtClean="0"/>
          </a:p>
          <a:p>
            <a:r>
              <a:rPr lang="ar-SA" sz="2400" dirty="0" smtClean="0">
                <a:solidFill>
                  <a:srgbClr val="92D050"/>
                </a:solidFill>
              </a:rPr>
              <a:t>الحياء</a:t>
            </a:r>
            <a:r>
              <a:rPr lang="ar-SA" sz="2400" dirty="0" smtClean="0"/>
              <a:t> كما سلف يبعث على كل حسن من القول والفعل ، فما الخجل ؟</a:t>
            </a:r>
            <a:endParaRPr lang="en-US" sz="2400" dirty="0" smtClean="0"/>
          </a:p>
          <a:p>
            <a:r>
              <a:rPr lang="ar-SA" sz="2400" dirty="0" smtClean="0">
                <a:solidFill>
                  <a:srgbClr val="92D050"/>
                </a:solidFill>
              </a:rPr>
              <a:t>الخجل : </a:t>
            </a:r>
            <a:r>
              <a:rPr lang="ar-SA" sz="2400" dirty="0" smtClean="0"/>
              <a:t>هو ما يؤدي إلى ترك تعلم الدين والأحكام الفقهية التي يحتاج إليها فهذا . يقول مجاهد  لا يتعلم العلم مستحي ، وترك الأمر بالمعروف والنهي عن المنكر ،</a:t>
            </a:r>
            <a:r>
              <a:rPr lang="ar-SA" sz="2400" dirty="0" smtClean="0">
                <a:solidFill>
                  <a:srgbClr val="92D050"/>
                </a:solidFill>
              </a:rPr>
              <a:t> فالحياء </a:t>
            </a:r>
            <a:r>
              <a:rPr lang="ar-SA" sz="2400" dirty="0" smtClean="0"/>
              <a:t>منقبة وفضيلة </a:t>
            </a:r>
            <a:r>
              <a:rPr lang="ar-SA" sz="2400" dirty="0" smtClean="0">
                <a:solidFill>
                  <a:srgbClr val="92D050"/>
                </a:solidFill>
              </a:rPr>
              <a:t>والخجل</a:t>
            </a:r>
            <a:r>
              <a:rPr lang="ar-SA" sz="2400" dirty="0" smtClean="0"/>
              <a:t> منقصة يؤدي إلى قصور الإنسان أمام الآخرين ، فلا يطالب بحقه لخجله ، ولا يقول كلمة الحق لخجله ولا يتحدث أمام الآخرين لشعوره أن غيره خيراً منه .  </a:t>
            </a:r>
            <a:endParaRPr lang="en-US" sz="2400" dirty="0"/>
          </a:p>
        </p:txBody>
      </p:sp>
    </p:spTree>
    <p:extLst>
      <p:ext uri="{BB962C8B-B14F-4D97-AF65-F5344CB8AC3E}">
        <p14:creationId xmlns:p14="http://schemas.microsoft.com/office/powerpoint/2010/main" xmlns="" val="101095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ssolve">
                                      <p:cBhvr>
                                        <p:cTn id="7" dur="500"/>
                                        <p:tgtEl>
                                          <p:spTgt spid="2">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dissolve">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357290" y="500042"/>
            <a:ext cx="7318527" cy="4893647"/>
          </a:xfrm>
          <a:prstGeom prst="rect">
            <a:avLst/>
          </a:prstGeom>
          <a:noFill/>
        </p:spPr>
        <p:txBody>
          <a:bodyPr wrap="square" rtlCol="1">
            <a:spAutoFit/>
          </a:bodyPr>
          <a:lstStyle/>
          <a:p>
            <a:r>
              <a:rPr lang="ar-SA" sz="2400" dirty="0" smtClean="0">
                <a:solidFill>
                  <a:srgbClr val="FFFF00"/>
                </a:solidFill>
              </a:rPr>
              <a:t>نشاط ذهني (</a:t>
            </a:r>
            <a:r>
              <a:rPr lang="ar-SA" sz="2400" dirty="0" smtClean="0"/>
              <a:t>10</a:t>
            </a:r>
            <a:r>
              <a:rPr lang="ar-SA" sz="2400" dirty="0" smtClean="0">
                <a:solidFill>
                  <a:srgbClr val="FFFF00"/>
                </a:solidFill>
              </a:rPr>
              <a:t>):</a:t>
            </a:r>
          </a:p>
          <a:p>
            <a:endParaRPr lang="ar-SA" sz="2400" dirty="0" smtClean="0"/>
          </a:p>
          <a:p>
            <a:endParaRPr lang="ar-SA" sz="2400" b="1" dirty="0" smtClean="0">
              <a:solidFill>
                <a:srgbClr val="FFFF00"/>
              </a:solidFill>
            </a:endParaRPr>
          </a:p>
          <a:p>
            <a:r>
              <a:rPr lang="ar-SA" sz="2400" b="1" dirty="0" smtClean="0">
                <a:solidFill>
                  <a:srgbClr val="FFFF00"/>
                </a:solidFill>
              </a:rPr>
              <a:t>هناك أخلاق ذميمة حذر منها الإسلام مثل:</a:t>
            </a:r>
          </a:p>
          <a:p>
            <a:r>
              <a:rPr lang="ar-SA" sz="2400" b="1" dirty="0" smtClean="0">
                <a:solidFill>
                  <a:srgbClr val="FFFF00"/>
                </a:solidFill>
                <a:sym typeface="AGA Arabesque"/>
              </a:rPr>
              <a:t>-التجسس على الغير.</a:t>
            </a:r>
          </a:p>
          <a:p>
            <a:r>
              <a:rPr lang="ar-SA" sz="2400" b="1" dirty="0" smtClean="0">
                <a:solidFill>
                  <a:srgbClr val="FFFF00"/>
                </a:solidFill>
                <a:sym typeface="AGA Arabesque"/>
              </a:rPr>
              <a:t>-سوء الظن بالغير.</a:t>
            </a:r>
          </a:p>
          <a:p>
            <a:r>
              <a:rPr lang="ar-SA" sz="2400" b="1" dirty="0" smtClean="0">
                <a:solidFill>
                  <a:srgbClr val="FFFF00"/>
                </a:solidFill>
                <a:sym typeface="AGA Arabesque"/>
              </a:rPr>
              <a:t>-نشر الإشاعة.</a:t>
            </a:r>
          </a:p>
          <a:p>
            <a:r>
              <a:rPr lang="ar-SA" sz="2400" b="1" dirty="0" smtClean="0">
                <a:solidFill>
                  <a:srgbClr val="FFFF00"/>
                </a:solidFill>
                <a:sym typeface="AGA Arabesque"/>
              </a:rPr>
              <a:t>-اليأس من رحمة الله.</a:t>
            </a:r>
          </a:p>
          <a:p>
            <a:r>
              <a:rPr lang="ar-SA" sz="2400" b="1" dirty="0" smtClean="0">
                <a:solidFill>
                  <a:srgbClr val="FFFF00"/>
                </a:solidFill>
                <a:sym typeface="AGA Arabesque"/>
              </a:rPr>
              <a:t>هاتي ما يدعو إلى نبذها من خلال آية أو حديث أو قول من أقوال السلف الصالح؟</a:t>
            </a:r>
          </a:p>
          <a:p>
            <a:endParaRPr lang="ar-SA" sz="2400" b="1" dirty="0" smtClean="0">
              <a:solidFill>
                <a:srgbClr val="FFFF00"/>
              </a:solidFill>
              <a:sym typeface="AGA Arabesque"/>
            </a:endParaRPr>
          </a:p>
          <a:p>
            <a:r>
              <a:rPr lang="ar-SA" sz="2400" b="1" dirty="0" smtClean="0">
                <a:solidFill>
                  <a:srgbClr val="FFFF00"/>
                </a:solidFill>
                <a:sym typeface="AGA Arabesque"/>
              </a:rPr>
              <a:t>ثم غردي به عبر الوسم التالي:</a:t>
            </a:r>
          </a:p>
          <a:p>
            <a:r>
              <a:rPr lang="ar-SA" sz="2400" b="1" dirty="0" smtClean="0">
                <a:solidFill>
                  <a:srgbClr val="FFFF00"/>
                </a:solidFill>
                <a:sym typeface="AGA Arabesque"/>
              </a:rPr>
              <a:t># أخلاق_ذميمة</a:t>
            </a:r>
            <a:endParaRPr lang="ar-SA" sz="2400" b="1" dirty="0" smtClean="0">
              <a:sym typeface="AGA Arabesque"/>
            </a:endParaRPr>
          </a:p>
        </p:txBody>
      </p:sp>
    </p:spTree>
    <p:extLst>
      <p:ext uri="{BB962C8B-B14F-4D97-AF65-F5344CB8AC3E}">
        <p14:creationId xmlns:p14="http://schemas.microsoft.com/office/powerpoint/2010/main" xmlns="" val="1010952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357290" y="500043"/>
            <a:ext cx="7318527" cy="6278642"/>
          </a:xfrm>
          <a:prstGeom prst="rect">
            <a:avLst/>
          </a:prstGeom>
          <a:noFill/>
        </p:spPr>
        <p:txBody>
          <a:bodyPr wrap="square" rtlCol="1">
            <a:spAutoFit/>
          </a:bodyPr>
          <a:lstStyle/>
          <a:p>
            <a:endParaRPr lang="ar-SA" sz="2400" dirty="0" smtClean="0">
              <a:solidFill>
                <a:srgbClr val="FFFF00"/>
              </a:solidFill>
            </a:endParaRPr>
          </a:p>
          <a:p>
            <a:endParaRPr lang="ar-SA" sz="2400" dirty="0" smtClean="0">
              <a:solidFill>
                <a:srgbClr val="FFFF00"/>
              </a:solidFill>
            </a:endParaRPr>
          </a:p>
          <a:p>
            <a:endParaRPr lang="ar-SA" sz="2400" dirty="0" smtClean="0">
              <a:solidFill>
                <a:srgbClr val="FFFF00"/>
              </a:solidFill>
            </a:endParaRPr>
          </a:p>
          <a:p>
            <a:r>
              <a:rPr lang="ar-SA" sz="2400" dirty="0" smtClean="0"/>
              <a:t>إضاءة:</a:t>
            </a:r>
          </a:p>
          <a:p>
            <a:r>
              <a:rPr lang="ar-SA" sz="2400" dirty="0" smtClean="0">
                <a:solidFill>
                  <a:srgbClr val="FFFF00"/>
                </a:solidFill>
              </a:rPr>
              <a:t>ماذا تعرفين عن الخدمات المقدمة من وزارة الشؤون الاجتماعية؟</a:t>
            </a:r>
            <a:endParaRPr lang="en-US" sz="2400" dirty="0" smtClean="0">
              <a:solidFill>
                <a:srgbClr val="FFFF00"/>
              </a:solidFill>
            </a:endParaRPr>
          </a:p>
          <a:p>
            <a:endParaRPr lang="en-US" sz="2400" dirty="0" smtClean="0">
              <a:solidFill>
                <a:srgbClr val="FFFF00"/>
              </a:solidFill>
            </a:endParaRPr>
          </a:p>
          <a:p>
            <a:r>
              <a:rPr lang="en-US" sz="2400" dirty="0" smtClean="0">
                <a:solidFill>
                  <a:srgbClr val="FFFF00"/>
                </a:solidFill>
              </a:rPr>
              <a:t> </a:t>
            </a:r>
            <a:r>
              <a:rPr lang="en-US" sz="2400" dirty="0" smtClean="0">
                <a:solidFill>
                  <a:srgbClr val="FFFF00"/>
                </a:solidFill>
                <a:hlinkClick r:id="rId3"/>
              </a:rPr>
              <a:t>http://mosa.gov.sa/portal/modules/smartsection/item.php?itemid=2</a:t>
            </a:r>
            <a:endParaRPr lang="en-US" sz="2400" dirty="0" smtClean="0">
              <a:solidFill>
                <a:srgbClr val="FFFF00"/>
              </a:solidFill>
            </a:endParaRPr>
          </a:p>
          <a:p>
            <a:endParaRPr lang="ar-SA" sz="2400" dirty="0" smtClean="0">
              <a:solidFill>
                <a:srgbClr val="FFFF00"/>
              </a:solidFill>
            </a:endParaRPr>
          </a:p>
          <a:p>
            <a:endParaRPr lang="ar-SA" sz="2400" dirty="0" smtClean="0"/>
          </a:p>
          <a:p>
            <a:endParaRPr lang="ar-SA" sz="2400" dirty="0" smtClean="0"/>
          </a:p>
          <a:p>
            <a:endParaRPr lang="ar-SA" sz="2400" dirty="0" smtClean="0"/>
          </a:p>
          <a:p>
            <a:endParaRPr lang="ar-SA" sz="2400" dirty="0" smtClean="0">
              <a:solidFill>
                <a:srgbClr val="FFFF00"/>
              </a:solidFill>
            </a:endParaRPr>
          </a:p>
          <a:p>
            <a:endParaRPr lang="ar-SA" sz="2400" dirty="0" smtClean="0">
              <a:solidFill>
                <a:srgbClr val="FFFF00"/>
              </a:solidFill>
            </a:endParaRPr>
          </a:p>
          <a:p>
            <a:endParaRPr lang="ar-SA" sz="2400" dirty="0" smtClean="0"/>
          </a:p>
          <a:p>
            <a:endParaRPr lang="ar-SA" dirty="0"/>
          </a:p>
        </p:txBody>
      </p:sp>
    </p:spTree>
    <p:extLst>
      <p:ext uri="{BB962C8B-B14F-4D97-AF65-F5344CB8AC3E}">
        <p14:creationId xmlns:p14="http://schemas.microsoft.com/office/powerpoint/2010/main" xmlns="" val="1010952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74527" y="2146979"/>
            <a:ext cx="7031092" cy="1077218"/>
          </a:xfrm>
          <a:prstGeom prst="rect">
            <a:avLst/>
          </a:prstGeom>
          <a:noFill/>
        </p:spPr>
        <p:txBody>
          <a:bodyPr wrap="none" rtlCol="1">
            <a:spAutoFit/>
          </a:bodyPr>
          <a:lstStyle/>
          <a:p>
            <a:pPr algn="ctr"/>
            <a:r>
              <a:rPr lang="ar-SA" sz="3200" dirty="0" smtClean="0">
                <a:solidFill>
                  <a:srgbClr val="C00000"/>
                </a:solidFill>
              </a:rPr>
              <a:t>الفصل الخامس</a:t>
            </a:r>
            <a:endParaRPr lang="ar-SA" sz="3200" dirty="0">
              <a:solidFill>
                <a:srgbClr val="C00000"/>
              </a:solidFill>
            </a:endParaRPr>
          </a:p>
          <a:p>
            <a:pPr algn="ctr"/>
            <a:r>
              <a:rPr lang="ar-SA" sz="3200" dirty="0" smtClean="0">
                <a:solidFill>
                  <a:srgbClr val="C00000"/>
                </a:solidFill>
              </a:rPr>
              <a:t>أهم المشكلات الاجتماعية وسبل الوقاية منها وعلاجها</a:t>
            </a:r>
            <a:endParaRPr lang="ar-SA" sz="3200" dirty="0">
              <a:solidFill>
                <a:srgbClr val="C00000"/>
              </a:solidFill>
            </a:endParaRPr>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37007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571480"/>
            <a:ext cx="8602775" cy="3046988"/>
          </a:xfrm>
          <a:prstGeom prst="rect">
            <a:avLst/>
          </a:prstGeom>
          <a:noFill/>
        </p:spPr>
        <p:txBody>
          <a:bodyPr wrap="square" rtlCol="1">
            <a:spAutoFit/>
          </a:bodyPr>
          <a:lstStyle/>
          <a:p>
            <a:r>
              <a:rPr lang="ar-SA" sz="3200" dirty="0" smtClean="0">
                <a:solidFill>
                  <a:srgbClr val="FFFF00"/>
                </a:solidFill>
              </a:rPr>
              <a:t>نشاط ذهني (</a:t>
            </a:r>
            <a:r>
              <a:rPr lang="ar-SA" sz="3200" dirty="0" smtClean="0"/>
              <a:t>11</a:t>
            </a:r>
            <a:r>
              <a:rPr lang="ar-SA" sz="3200" dirty="0" smtClean="0">
                <a:solidFill>
                  <a:srgbClr val="FFFF00"/>
                </a:solidFill>
              </a:rPr>
              <a:t>):</a:t>
            </a:r>
          </a:p>
          <a:p>
            <a:endParaRPr lang="ar-SA" sz="3200" dirty="0" smtClean="0">
              <a:solidFill>
                <a:srgbClr val="FFFF00"/>
              </a:solidFill>
            </a:endParaRPr>
          </a:p>
          <a:p>
            <a:r>
              <a:rPr lang="ar-SA" sz="3200" dirty="0" smtClean="0">
                <a:solidFill>
                  <a:prstClr val="white"/>
                </a:solidFill>
              </a:rPr>
              <a:t>انحراف بعض الشباب إما يكون:</a:t>
            </a:r>
          </a:p>
          <a:p>
            <a:r>
              <a:rPr lang="ar-SA" sz="3200" dirty="0" smtClean="0">
                <a:solidFill>
                  <a:prstClr val="white"/>
                </a:solidFill>
              </a:rPr>
              <a:t> انحراف </a:t>
            </a:r>
            <a:r>
              <a:rPr lang="ar-SA" sz="3200" dirty="0" smtClean="0">
                <a:solidFill>
                  <a:srgbClr val="FFFF00"/>
                </a:solidFill>
              </a:rPr>
              <a:t>فكري</a:t>
            </a:r>
            <a:r>
              <a:rPr lang="ar-SA" sz="3200" dirty="0" smtClean="0">
                <a:solidFill>
                  <a:prstClr val="white"/>
                </a:solidFill>
              </a:rPr>
              <a:t>، أو انحراف </a:t>
            </a:r>
            <a:r>
              <a:rPr lang="ar-SA" sz="3200" dirty="0" smtClean="0">
                <a:solidFill>
                  <a:srgbClr val="FFFF00"/>
                </a:solidFill>
              </a:rPr>
              <a:t>سلوكي</a:t>
            </a:r>
            <a:r>
              <a:rPr lang="ar-SA" sz="3200" dirty="0" smtClean="0">
                <a:solidFill>
                  <a:prstClr val="white"/>
                </a:solidFill>
              </a:rPr>
              <a:t>.</a:t>
            </a:r>
          </a:p>
          <a:p>
            <a:endParaRPr lang="ar-SA" sz="3200" dirty="0" smtClean="0">
              <a:solidFill>
                <a:srgbClr val="FFFF00"/>
              </a:solidFill>
            </a:endParaRPr>
          </a:p>
          <a:p>
            <a:r>
              <a:rPr lang="ar-SA" sz="3200" dirty="0" smtClean="0">
                <a:solidFill>
                  <a:srgbClr val="FFFF00"/>
                </a:solidFill>
              </a:rPr>
              <a:t>هاتي أمثلة عليهما؟</a:t>
            </a:r>
            <a:endParaRPr lang="ar-SA" sz="3200" dirty="0">
              <a:solidFill>
                <a:srgbClr val="FFFF00"/>
              </a:solidFill>
            </a:endParaRPr>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37007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571480"/>
            <a:ext cx="8602775" cy="3539430"/>
          </a:xfrm>
          <a:prstGeom prst="rect">
            <a:avLst/>
          </a:prstGeom>
          <a:noFill/>
        </p:spPr>
        <p:txBody>
          <a:bodyPr wrap="square" rtlCol="1">
            <a:spAutoFit/>
          </a:bodyPr>
          <a:lstStyle/>
          <a:p>
            <a:r>
              <a:rPr lang="ar-SA" sz="3200" dirty="0" smtClean="0">
                <a:solidFill>
                  <a:srgbClr val="FFFF00"/>
                </a:solidFill>
              </a:rPr>
              <a:t>نشاط ذهني (</a:t>
            </a:r>
            <a:r>
              <a:rPr lang="ar-SA" sz="3200" dirty="0" smtClean="0"/>
              <a:t>12</a:t>
            </a:r>
            <a:r>
              <a:rPr lang="ar-SA" sz="3200" dirty="0" smtClean="0">
                <a:solidFill>
                  <a:srgbClr val="FFFF00"/>
                </a:solidFill>
              </a:rPr>
              <a:t>):</a:t>
            </a:r>
          </a:p>
          <a:p>
            <a:endParaRPr lang="ar-SA" sz="3200" dirty="0" smtClean="0">
              <a:solidFill>
                <a:srgbClr val="FFFF00"/>
              </a:solidFill>
            </a:endParaRPr>
          </a:p>
          <a:p>
            <a:endParaRPr lang="ar-SA" sz="3200" dirty="0" smtClean="0">
              <a:solidFill>
                <a:srgbClr val="FFFF00"/>
              </a:solidFill>
            </a:endParaRPr>
          </a:p>
          <a:p>
            <a:r>
              <a:rPr lang="ar-SA" sz="3200" dirty="0" smtClean="0">
                <a:solidFill>
                  <a:srgbClr val="FFFF00"/>
                </a:solidFill>
              </a:rPr>
              <a:t>*اذكري عشرة من القنوات النافعة أو التي تحمل طابع إسلامي؟</a:t>
            </a:r>
          </a:p>
          <a:p>
            <a:endParaRPr lang="ar-SA" sz="3200" dirty="0" smtClean="0">
              <a:solidFill>
                <a:srgbClr val="FFFF00"/>
              </a:solidFill>
            </a:endParaRPr>
          </a:p>
          <a:p>
            <a:endParaRPr lang="ar-SA" sz="3200" dirty="0" smtClean="0">
              <a:solidFill>
                <a:srgbClr val="FFFF00"/>
              </a:solidFill>
            </a:endParaRPr>
          </a:p>
          <a:p>
            <a:endParaRPr lang="ar-SA" sz="3200" dirty="0">
              <a:solidFill>
                <a:srgbClr val="FFFF00"/>
              </a:solidFill>
            </a:endParaRPr>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37007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1285860"/>
            <a:ext cx="8602775" cy="6124754"/>
          </a:xfrm>
          <a:prstGeom prst="rect">
            <a:avLst/>
          </a:prstGeom>
          <a:noFill/>
        </p:spPr>
        <p:txBody>
          <a:bodyPr wrap="square" rtlCol="1">
            <a:spAutoFit/>
          </a:bodyPr>
          <a:lstStyle/>
          <a:p>
            <a:r>
              <a:rPr lang="ar-SA" sz="3200" dirty="0" smtClean="0">
                <a:solidFill>
                  <a:srgbClr val="FFFF00"/>
                </a:solidFill>
              </a:rPr>
              <a:t>نشاط ذهني (</a:t>
            </a:r>
            <a:r>
              <a:rPr lang="ar-SA" sz="3200" dirty="0" smtClean="0"/>
              <a:t>13أ</a:t>
            </a:r>
            <a:r>
              <a:rPr lang="ar-SA" sz="3200" dirty="0" smtClean="0">
                <a:solidFill>
                  <a:srgbClr val="FFFF00"/>
                </a:solidFill>
              </a:rPr>
              <a:t>):</a:t>
            </a:r>
          </a:p>
          <a:p>
            <a:r>
              <a:rPr lang="ar-SA" sz="3200" dirty="0" smtClean="0">
                <a:solidFill>
                  <a:srgbClr val="FFFF00"/>
                </a:solidFill>
              </a:rPr>
              <a:t>اذكري الوسائل المعينة على تقوية صلة الشباب بعلماء الإسلام؟</a:t>
            </a:r>
          </a:p>
          <a:p>
            <a:endParaRPr lang="ar-SA" sz="3200" dirty="0" smtClean="0">
              <a:solidFill>
                <a:srgbClr val="FFFF00"/>
              </a:solidFill>
            </a:endParaRPr>
          </a:p>
          <a:p>
            <a:r>
              <a:rPr lang="ar-SA" sz="3200" dirty="0" smtClean="0">
                <a:solidFill>
                  <a:srgbClr val="FFFF00"/>
                </a:solidFill>
              </a:rPr>
              <a:t>نشاط ذهني (</a:t>
            </a:r>
            <a:r>
              <a:rPr lang="ar-SA" sz="3200" dirty="0" smtClean="0"/>
              <a:t>13ب</a:t>
            </a:r>
            <a:r>
              <a:rPr lang="ar-SA" sz="3200" dirty="0" smtClean="0">
                <a:solidFill>
                  <a:srgbClr val="FFFF00"/>
                </a:solidFill>
              </a:rPr>
              <a:t>)</a:t>
            </a:r>
          </a:p>
          <a:p>
            <a:pPr lvl="0"/>
            <a:r>
              <a:rPr lang="ar-SA" sz="2800" b="1" dirty="0">
                <a:solidFill>
                  <a:srgbClr val="FFFF00"/>
                </a:solidFill>
              </a:rPr>
              <a:t>كيف أحفظ </a:t>
            </a:r>
            <a:r>
              <a:rPr lang="ar-SA" sz="2800" b="1" dirty="0" smtClean="0">
                <a:solidFill>
                  <a:srgbClr val="FFFF00"/>
                </a:solidFill>
              </a:rPr>
              <a:t>الضروريات </a:t>
            </a:r>
            <a:r>
              <a:rPr lang="ar-SA" sz="2800" b="1" dirty="0">
                <a:solidFill>
                  <a:srgbClr val="FFFF00"/>
                </a:solidFill>
              </a:rPr>
              <a:t>الخمس من الفواحش؟</a:t>
            </a:r>
          </a:p>
          <a:p>
            <a:pPr lvl="0"/>
            <a:r>
              <a:rPr lang="ar-SA" sz="2800" b="1" dirty="0" smtClean="0">
                <a:solidFill>
                  <a:srgbClr val="FFFF00"/>
                </a:solidFill>
              </a:rPr>
              <a:t>الدين</a:t>
            </a:r>
          </a:p>
          <a:p>
            <a:pPr lvl="0"/>
            <a:r>
              <a:rPr lang="ar-SA" sz="2800" b="1" dirty="0" smtClean="0">
                <a:solidFill>
                  <a:srgbClr val="FFFF00"/>
                </a:solidFill>
              </a:rPr>
              <a:t>النفس</a:t>
            </a:r>
          </a:p>
          <a:p>
            <a:pPr lvl="0"/>
            <a:r>
              <a:rPr lang="ar-SA" sz="2800" b="1" dirty="0" smtClean="0">
                <a:solidFill>
                  <a:srgbClr val="FFFF00"/>
                </a:solidFill>
              </a:rPr>
              <a:t>العقل</a:t>
            </a:r>
          </a:p>
          <a:p>
            <a:pPr lvl="0"/>
            <a:r>
              <a:rPr lang="ar-SA" sz="2800" b="1" dirty="0" smtClean="0">
                <a:solidFill>
                  <a:srgbClr val="FFFF00"/>
                </a:solidFill>
              </a:rPr>
              <a:t>النسل</a:t>
            </a:r>
          </a:p>
          <a:p>
            <a:pPr lvl="0"/>
            <a:r>
              <a:rPr lang="ar-SA" sz="2800" b="1" dirty="0" smtClean="0">
                <a:solidFill>
                  <a:srgbClr val="FFFF00"/>
                </a:solidFill>
              </a:rPr>
              <a:t>المال</a:t>
            </a:r>
            <a:endParaRPr lang="ar-SA" sz="2800" b="1" dirty="0">
              <a:solidFill>
                <a:srgbClr val="FFFF00"/>
              </a:solidFill>
            </a:endParaRPr>
          </a:p>
          <a:p>
            <a:endParaRPr lang="ar-SA" sz="3200" dirty="0" smtClean="0">
              <a:solidFill>
                <a:srgbClr val="FFFF00"/>
              </a:solidFill>
            </a:endParaRPr>
          </a:p>
          <a:p>
            <a:endParaRPr lang="ar-SA" sz="3200" dirty="0" smtClean="0">
              <a:solidFill>
                <a:srgbClr val="FFFF00"/>
              </a:solidFill>
            </a:endParaRPr>
          </a:p>
          <a:p>
            <a:endParaRPr lang="ar-SA" sz="3200" dirty="0">
              <a:solidFill>
                <a:srgbClr val="FFFF00"/>
              </a:solidFill>
            </a:endParaRPr>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37007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1285860"/>
            <a:ext cx="8602775" cy="1569660"/>
          </a:xfrm>
          <a:prstGeom prst="rect">
            <a:avLst/>
          </a:prstGeom>
          <a:noFill/>
        </p:spPr>
        <p:txBody>
          <a:bodyPr wrap="square" rtlCol="1">
            <a:spAutoFit/>
          </a:bodyPr>
          <a:lstStyle/>
          <a:p>
            <a:endParaRPr lang="ar-SA" sz="3200" dirty="0" smtClean="0">
              <a:solidFill>
                <a:srgbClr val="FFFF00"/>
              </a:solidFill>
            </a:endParaRPr>
          </a:p>
          <a:p>
            <a:endParaRPr lang="ar-SA" sz="3200" dirty="0" smtClean="0">
              <a:solidFill>
                <a:srgbClr val="FFFF00"/>
              </a:solidFill>
            </a:endParaRPr>
          </a:p>
          <a:p>
            <a:endParaRPr lang="ar-SA" sz="3200" dirty="0">
              <a:solidFill>
                <a:srgbClr val="FFFF00"/>
              </a:solidFill>
            </a:endParaRPr>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مربع نص 5"/>
          <p:cNvSpPr txBox="1"/>
          <p:nvPr/>
        </p:nvSpPr>
        <p:spPr>
          <a:xfrm>
            <a:off x="500034" y="1643050"/>
            <a:ext cx="8114349" cy="4778231"/>
          </a:xfrm>
          <a:prstGeom prst="rect">
            <a:avLst/>
          </a:prstGeom>
          <a:noFill/>
        </p:spPr>
        <p:txBody>
          <a:bodyPr wrap="square" rtlCol="1">
            <a:spAutoFit/>
          </a:bodyPr>
          <a:lstStyle/>
          <a:p>
            <a:r>
              <a:rPr lang="ar-SA" sz="2800" dirty="0" smtClean="0"/>
              <a:t>شرح حديث: (لا يزني الزاني حين يزني وهو مؤمن) </a:t>
            </a:r>
          </a:p>
          <a:p>
            <a:r>
              <a:rPr lang="en-US" sz="1100" dirty="0"/>
              <a:t>https://</a:t>
            </a:r>
            <a:r>
              <a:rPr lang="en-US" sz="1100" dirty="0" smtClean="0"/>
              <a:t>www.youtube.com/watch?v=mnhq514DAAc</a:t>
            </a:r>
            <a:endParaRPr lang="ar-SA" sz="1100" dirty="0" smtClean="0"/>
          </a:p>
          <a:p>
            <a:r>
              <a:rPr lang="ar-SA" sz="2800" dirty="0" smtClean="0"/>
              <a:t>توضيح جملة: اجتماع الرجال بالنساء غير المحارم ، من غير حاجة مشروعة.</a:t>
            </a:r>
          </a:p>
          <a:p>
            <a:r>
              <a:rPr lang="en-US" sz="1050" dirty="0"/>
              <a:t>https://islamicfatwa.wordpress.com/2009/04/13/%D8%AD%D9%83%D9%85-%D8%A7%D9%84%D8%A7%D8%AE%D8%AA%D9%84%D8%A7%D8%B7-%D9%88-%D8%B6%D9%88%D8%A7%D8%A8%D8%B7%D9%87/</a:t>
            </a:r>
            <a:endParaRPr lang="ar-SA" sz="1050" dirty="0" smtClean="0"/>
          </a:p>
          <a:p>
            <a:r>
              <a:rPr lang="ar-SA" sz="2800" dirty="0" smtClean="0"/>
              <a:t>معنى كلمة النزق: </a:t>
            </a:r>
            <a:r>
              <a:rPr lang="ar-SA" sz="2800" dirty="0"/>
              <a:t>الخِفَّةُ والطيش في كلِّ </a:t>
            </a:r>
            <a:r>
              <a:rPr lang="ar-SA" sz="2800" dirty="0" smtClean="0"/>
              <a:t>أَمر. </a:t>
            </a:r>
            <a:r>
              <a:rPr lang="ar-SA" dirty="0" smtClean="0"/>
              <a:t>ص107</a:t>
            </a:r>
            <a:endParaRPr lang="ar-SA" sz="2800" dirty="0" smtClean="0"/>
          </a:p>
          <a:p>
            <a:r>
              <a:rPr lang="ar-SA" sz="2800" dirty="0" smtClean="0"/>
              <a:t>توضيح الألفاظ في حديث ابن </a:t>
            </a:r>
            <a:r>
              <a:rPr lang="ar-SA" sz="2800" dirty="0" err="1" smtClean="0"/>
              <a:t>اللُتَبِية</a:t>
            </a:r>
            <a:endParaRPr lang="ar-SA" sz="2800" dirty="0" smtClean="0"/>
          </a:p>
          <a:p>
            <a:r>
              <a:rPr lang="ar-SA" sz="2800" dirty="0" smtClean="0"/>
              <a:t>بعير له رغاء: هو صوت البعير.</a:t>
            </a:r>
          </a:p>
          <a:p>
            <a:r>
              <a:rPr lang="ar-SA" sz="2800" dirty="0" smtClean="0"/>
              <a:t>بقرة لها خوار: صوت البقر.</a:t>
            </a:r>
          </a:p>
          <a:p>
            <a:r>
              <a:rPr lang="ar-SA" sz="2800" dirty="0" smtClean="0"/>
              <a:t>شاة تيعر: صوت الشاة الشديد. </a:t>
            </a:r>
            <a:r>
              <a:rPr lang="ar-SA" sz="2000" dirty="0" smtClean="0"/>
              <a:t>ص110</a:t>
            </a:r>
          </a:p>
          <a:p>
            <a:r>
              <a:rPr lang="ar-SA" sz="2800" dirty="0" smtClean="0">
                <a:solidFill>
                  <a:srgbClr val="FFFF00"/>
                </a:solidFill>
              </a:rPr>
              <a:t>ما حكم تقديم الهدايا بين الموظفين؟</a:t>
            </a:r>
          </a:p>
          <a:p>
            <a:r>
              <a:rPr lang="en-US" sz="1100" dirty="0"/>
              <a:t>http://www.sonnaonline.com/DisplayExplanation.aspx?ExplainId=51668,119869</a:t>
            </a:r>
            <a:endParaRPr lang="ar-SA" sz="1100" dirty="0" smtClean="0"/>
          </a:p>
        </p:txBody>
      </p:sp>
    </p:spTree>
    <p:extLst>
      <p:ext uri="{BB962C8B-B14F-4D97-AF65-F5344CB8AC3E}">
        <p14:creationId xmlns:p14="http://schemas.microsoft.com/office/powerpoint/2010/main" xmlns="" val="2837007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000496" y="2143116"/>
            <a:ext cx="2109873" cy="1569660"/>
          </a:xfrm>
          <a:prstGeom prst="rect">
            <a:avLst/>
          </a:prstGeom>
          <a:noFill/>
        </p:spPr>
        <p:txBody>
          <a:bodyPr wrap="none" rtlCol="1">
            <a:spAutoFit/>
          </a:bodyPr>
          <a:lstStyle/>
          <a:p>
            <a:pPr algn="ctr"/>
            <a:r>
              <a:rPr lang="ar-SA" sz="3200" dirty="0" smtClean="0">
                <a:solidFill>
                  <a:srgbClr val="C00000"/>
                </a:solidFill>
              </a:rPr>
              <a:t>القسم الأول</a:t>
            </a:r>
          </a:p>
          <a:p>
            <a:pPr algn="ctr"/>
            <a:r>
              <a:rPr lang="ar-SA" sz="3200" dirty="0" smtClean="0">
                <a:solidFill>
                  <a:srgbClr val="C00000"/>
                </a:solidFill>
              </a:rPr>
              <a:t>المجتمع المسلم</a:t>
            </a:r>
          </a:p>
          <a:p>
            <a:pPr algn="ctr"/>
            <a:endParaRPr lang="ar-SA" sz="3200" dirty="0" smtClean="0"/>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87902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571480"/>
            <a:ext cx="8602775" cy="4031873"/>
          </a:xfrm>
          <a:prstGeom prst="rect">
            <a:avLst/>
          </a:prstGeom>
          <a:noFill/>
        </p:spPr>
        <p:txBody>
          <a:bodyPr wrap="square" rtlCol="1">
            <a:spAutoFit/>
          </a:bodyPr>
          <a:lstStyle/>
          <a:p>
            <a:r>
              <a:rPr lang="ar-SA" sz="3200" dirty="0" smtClean="0">
                <a:solidFill>
                  <a:srgbClr val="FFFF00"/>
                </a:solidFill>
              </a:rPr>
              <a:t>نشاط ذهني (</a:t>
            </a:r>
            <a:r>
              <a:rPr lang="ar-SA" sz="3200" dirty="0" smtClean="0"/>
              <a:t>14</a:t>
            </a:r>
            <a:r>
              <a:rPr lang="ar-SA" sz="3200" dirty="0" smtClean="0">
                <a:solidFill>
                  <a:srgbClr val="FFFF00"/>
                </a:solidFill>
              </a:rPr>
              <a:t>):</a:t>
            </a:r>
          </a:p>
          <a:p>
            <a:endParaRPr lang="ar-SA" sz="3200" dirty="0" smtClean="0">
              <a:solidFill>
                <a:srgbClr val="FFFF00"/>
              </a:solidFill>
            </a:endParaRPr>
          </a:p>
          <a:p>
            <a:endParaRPr lang="ar-SA" sz="3200" dirty="0" smtClean="0">
              <a:solidFill>
                <a:srgbClr val="FFFF00"/>
              </a:solidFill>
            </a:endParaRPr>
          </a:p>
          <a:p>
            <a:r>
              <a:rPr lang="ar-SA" sz="3200" dirty="0" smtClean="0">
                <a:solidFill>
                  <a:srgbClr val="FFFF00"/>
                </a:solidFill>
              </a:rPr>
              <a:t>اذكري صور أخرى لمشكلات اجتماعية غير مذكورة في المقرر ، مع ذكر سبل العلاج والوقاية منها؟</a:t>
            </a:r>
          </a:p>
          <a:p>
            <a:endParaRPr lang="ar-SA" sz="3200" dirty="0" smtClean="0">
              <a:solidFill>
                <a:srgbClr val="FFFF00"/>
              </a:solidFill>
            </a:endParaRPr>
          </a:p>
          <a:p>
            <a:endParaRPr lang="ar-SA" sz="3200" dirty="0" smtClean="0">
              <a:solidFill>
                <a:srgbClr val="FFFF00"/>
              </a:solidFill>
            </a:endParaRPr>
          </a:p>
          <a:p>
            <a:endParaRPr lang="ar-SA" sz="3200" dirty="0">
              <a:solidFill>
                <a:srgbClr val="FFFF00"/>
              </a:solidFill>
            </a:endParaRPr>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37007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643174" y="2143116"/>
            <a:ext cx="4273927" cy="1569660"/>
          </a:xfrm>
          <a:prstGeom prst="rect">
            <a:avLst/>
          </a:prstGeom>
          <a:noFill/>
        </p:spPr>
        <p:txBody>
          <a:bodyPr wrap="none" rtlCol="1">
            <a:spAutoFit/>
          </a:bodyPr>
          <a:lstStyle/>
          <a:p>
            <a:pPr algn="ctr"/>
            <a:r>
              <a:rPr lang="ar-SA" sz="3200" dirty="0" smtClean="0">
                <a:solidFill>
                  <a:srgbClr val="C00000"/>
                </a:solidFill>
              </a:rPr>
              <a:t>الفصل الرابع:</a:t>
            </a:r>
          </a:p>
          <a:p>
            <a:pPr algn="ctr"/>
            <a:r>
              <a:rPr lang="ar-SA" sz="3200" dirty="0" smtClean="0">
                <a:solidFill>
                  <a:srgbClr val="C00000"/>
                </a:solidFill>
              </a:rPr>
              <a:t>أسباب تقوية الروابط الاجتماعية</a:t>
            </a:r>
          </a:p>
          <a:p>
            <a:pPr algn="ctr"/>
            <a:endParaRPr lang="ar-SA" sz="3200" dirty="0" smtClean="0"/>
          </a:p>
        </p:txBody>
      </p:sp>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87902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428596" y="1268760"/>
            <a:ext cx="7933539" cy="5170646"/>
          </a:xfrm>
          <a:prstGeom prst="rect">
            <a:avLst/>
          </a:prstGeom>
          <a:noFill/>
        </p:spPr>
        <p:txBody>
          <a:bodyPr wrap="square" rtlCol="1">
            <a:spAutoFit/>
          </a:bodyPr>
          <a:lstStyle/>
          <a:p>
            <a:r>
              <a:rPr lang="ar-SA" sz="2400" dirty="0" smtClean="0">
                <a:solidFill>
                  <a:srgbClr val="FFFF00"/>
                </a:solidFill>
              </a:rPr>
              <a:t>نشاط ذهني (</a:t>
            </a:r>
            <a:r>
              <a:rPr lang="ar-SA" sz="2400" dirty="0" smtClean="0"/>
              <a:t>1</a:t>
            </a:r>
            <a:r>
              <a:rPr lang="ar-SA" sz="2400" dirty="0" smtClean="0">
                <a:solidFill>
                  <a:srgbClr val="FFFF00"/>
                </a:solidFill>
              </a:rPr>
              <a:t>):</a:t>
            </a:r>
          </a:p>
          <a:p>
            <a:endParaRPr lang="ar-SA" sz="2400" dirty="0" smtClean="0"/>
          </a:p>
          <a:p>
            <a:endParaRPr lang="ar-SA" sz="2400" b="1" dirty="0" smtClean="0">
              <a:solidFill>
                <a:srgbClr val="FFFF00"/>
              </a:solidFill>
            </a:endParaRPr>
          </a:p>
          <a:p>
            <a:r>
              <a:rPr lang="ar-SA" sz="2400" b="1" dirty="0" smtClean="0">
                <a:solidFill>
                  <a:srgbClr val="FFFF00"/>
                </a:solidFill>
              </a:rPr>
              <a:t>اذكري الأسباب المعينة على تقوية الروابط الاجتماعية في المجتمع المسلم؟</a:t>
            </a:r>
          </a:p>
          <a:p>
            <a:r>
              <a:rPr lang="ar-SA" sz="2400" b="1" dirty="0" smtClean="0">
                <a:solidFill>
                  <a:srgbClr val="FFFF00"/>
                </a:solidFill>
              </a:rPr>
              <a:t>...............................................................................</a:t>
            </a:r>
          </a:p>
          <a:p>
            <a:endParaRPr lang="ar-SA" sz="2400" b="1" dirty="0" smtClean="0"/>
          </a:p>
          <a:p>
            <a:r>
              <a:rPr lang="ar-SA" sz="2400" b="1" dirty="0" smtClean="0"/>
              <a:t>شرح حديث: (والذي نفسي بيده لقد هممت أن آمر بحطب فيحتطب، ثم آمر بالصلاة فيؤذن لها، ثم آمر رجلاً فيؤم الناس، ثم أخالف إلى رجال </a:t>
            </a:r>
            <a:r>
              <a:rPr lang="ar-SA" sz="2400" b="1" dirty="0" smtClean="0">
                <a:solidFill>
                  <a:srgbClr val="92D050"/>
                </a:solidFill>
              </a:rPr>
              <a:t>فأحرِّق عليهم بيوتهم</a:t>
            </a:r>
            <a:r>
              <a:rPr lang="ar-SA" sz="2400" b="1" dirty="0" smtClean="0"/>
              <a:t>)</a:t>
            </a:r>
          </a:p>
          <a:p>
            <a:r>
              <a:rPr lang="ar-SA" sz="2400" dirty="0" smtClean="0"/>
              <a:t>هذا الوعيد كان في زمن النبي </a:t>
            </a:r>
            <a:r>
              <a:rPr lang="ar-SA" sz="2400" dirty="0" smtClean="0">
                <a:sym typeface="AGA Arabesque"/>
              </a:rPr>
              <a:t> وذلك لوجود أهل النفاق فكان من السياسة هذا الوعيد،فهذا كسائر الوعيد في الكتاب والسنة وليس في عدم تنفيذه تخلفا. وقد تكون العقوبة بالمال، فجائز أن يكون هذا تأديبا للناس ثم الخيار في إنفاذه حسب الحال.</a:t>
            </a:r>
            <a:endParaRPr lang="ar-SA" sz="2000" dirty="0" smtClean="0"/>
          </a:p>
          <a:p>
            <a:endParaRPr lang="ar-SA" sz="2400" b="1" dirty="0" smtClean="0">
              <a:solidFill>
                <a:srgbClr val="FFFF00"/>
              </a:solidFill>
            </a:endParaRPr>
          </a:p>
          <a:p>
            <a:endParaRPr lang="ar-SA" dirty="0"/>
          </a:p>
        </p:txBody>
      </p:sp>
    </p:spTree>
    <p:extLst>
      <p:ext uri="{BB962C8B-B14F-4D97-AF65-F5344CB8AC3E}">
        <p14:creationId xmlns:p14="http://schemas.microsoft.com/office/powerpoint/2010/main" xmlns="" val="422229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dissolve">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dissolve">
                                      <p:cBhvr>
                                        <p:cTn id="1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500166" y="210026"/>
            <a:ext cx="7318527" cy="7017306"/>
          </a:xfrm>
          <a:prstGeom prst="rect">
            <a:avLst/>
          </a:prstGeom>
          <a:noFill/>
        </p:spPr>
        <p:txBody>
          <a:bodyPr wrap="square" rtlCol="1">
            <a:spAutoFit/>
          </a:bodyPr>
          <a:lstStyle/>
          <a:p>
            <a:r>
              <a:rPr lang="ar-SA" sz="2400" dirty="0" smtClean="0">
                <a:solidFill>
                  <a:srgbClr val="FFFF00"/>
                </a:solidFill>
              </a:rPr>
              <a:t>نشاط ذهني (</a:t>
            </a:r>
            <a:r>
              <a:rPr lang="ar-SA" sz="2400" dirty="0" smtClean="0"/>
              <a:t>2</a:t>
            </a:r>
            <a:r>
              <a:rPr lang="ar-SA" sz="2400" dirty="0" smtClean="0">
                <a:solidFill>
                  <a:srgbClr val="FFFF00"/>
                </a:solidFill>
              </a:rPr>
              <a:t>):</a:t>
            </a:r>
          </a:p>
          <a:p>
            <a:endParaRPr lang="ar-SA" sz="2400" dirty="0" smtClean="0"/>
          </a:p>
          <a:p>
            <a:endParaRPr lang="ar-SA" sz="2400" b="1" dirty="0" smtClean="0">
              <a:solidFill>
                <a:srgbClr val="FFFF00"/>
              </a:solidFill>
            </a:endParaRPr>
          </a:p>
          <a:p>
            <a:r>
              <a:rPr lang="ar-SA" sz="2400" b="1" dirty="0" smtClean="0">
                <a:solidFill>
                  <a:srgbClr val="FFFF00"/>
                </a:solidFill>
              </a:rPr>
              <a:t>ما حكم الصلاة مع الجماعة للرجل؟</a:t>
            </a:r>
          </a:p>
          <a:p>
            <a:r>
              <a:rPr lang="ar-SA" sz="2400" dirty="0" smtClean="0"/>
              <a:t>الصلاة في الجماعة </a:t>
            </a:r>
            <a:r>
              <a:rPr lang="ar-SA" sz="2400" dirty="0" smtClean="0">
                <a:solidFill>
                  <a:srgbClr val="92D050"/>
                </a:solidFill>
              </a:rPr>
              <a:t>واجبة</a:t>
            </a:r>
            <a:r>
              <a:rPr lang="ar-SA" sz="2400" dirty="0" smtClean="0"/>
              <a:t>، مع الفضل المذكور، فالصلاة في الجماعة واجبة، لقول النبي - صلى الله عليه وسلم -: (</a:t>
            </a:r>
            <a:r>
              <a:rPr lang="ar-SA" sz="2400" dirty="0" smtClean="0">
                <a:solidFill>
                  <a:srgbClr val="92D050"/>
                </a:solidFill>
              </a:rPr>
              <a:t>من سمع النداء فلم يأت فلا صلاة له، إلا من عذر، قيل لابن عباس ما هو العذر؟ قال: خوف أو مرض. وجاءه رجل أعمى فقال يا رسول الله: ليس لي قائد يقودني، فهل لي من رخصة أن أصلي في بيتي، فقال له النبي - </a:t>
            </a:r>
            <a:r>
              <a:rPr lang="ar-SA" sz="2400" dirty="0" smtClean="0">
                <a:solidFill>
                  <a:srgbClr val="92D050"/>
                </a:solidFill>
                <a:sym typeface="AGA Arabesque"/>
              </a:rPr>
              <a:t></a:t>
            </a:r>
            <a:r>
              <a:rPr lang="ar-SA" sz="2400" dirty="0" smtClean="0">
                <a:solidFill>
                  <a:srgbClr val="92D050"/>
                </a:solidFill>
              </a:rPr>
              <a:t>: هل تسمع النداء بالصلاة، قال: نعم، فقال: إذن فأجب</a:t>
            </a:r>
            <a:r>
              <a:rPr lang="ar-SA" sz="2400" dirty="0" smtClean="0"/>
              <a:t>. وقال صلى الله عليه وسلم: (لقد هممت أن آمر بالصلاة فتقام، ثم آمر رجلاً فيؤم بالناس، ثم أنطلق برجال معهم حزم من حطب إلى قوم لا يشهدون الصلاة فأحرق عليهم بيوتهم). ويقول ابن مسعود - رضي الله عنه -: لقد رأيتنا وما يتخلف عنها، - يعني الصلاة في الجماعة - إلا منافق معلوم النفاق، أو مريض. فكون الصلاة في الجماعة أفضل من الصلاة في البيت بسبع وعشرين درجة </a:t>
            </a:r>
            <a:r>
              <a:rPr lang="ar-SA" sz="2400" dirty="0" smtClean="0">
                <a:solidFill>
                  <a:srgbClr val="92D050"/>
                </a:solidFill>
              </a:rPr>
              <a:t>ما يقتضي جواز الصلاة في البيت</a:t>
            </a:r>
            <a:r>
              <a:rPr lang="ar-SA" sz="2400" dirty="0" smtClean="0"/>
              <a:t>، هي </a:t>
            </a:r>
            <a:r>
              <a:rPr lang="ar-SA" sz="2400" dirty="0" smtClean="0">
                <a:solidFill>
                  <a:srgbClr val="92D050"/>
                </a:solidFill>
              </a:rPr>
              <a:t>أفضل ومع ذلك واجبة</a:t>
            </a:r>
            <a:r>
              <a:rPr lang="ar-SA" sz="2400" dirty="0" smtClean="0"/>
              <a:t>، واجبة في الجماعة، ولا يجوز فعلها في البيت إلا من عذر كالمرض.            </a:t>
            </a:r>
            <a:r>
              <a:rPr lang="ar-SA" sz="1400" dirty="0" smtClean="0">
                <a:solidFill>
                  <a:srgbClr val="92D050"/>
                </a:solidFill>
              </a:rPr>
              <a:t>التمهيد لابن عبد البر</a:t>
            </a:r>
            <a:endParaRPr lang="ar-SA" sz="2400" b="1" dirty="0" smtClean="0">
              <a:solidFill>
                <a:srgbClr val="92D050"/>
              </a:solidFill>
            </a:endParaRPr>
          </a:p>
          <a:p>
            <a:endParaRPr lang="ar-SA" sz="2400" dirty="0" smtClean="0"/>
          </a:p>
          <a:p>
            <a:endParaRPr lang="ar-SA" dirty="0"/>
          </a:p>
        </p:txBody>
      </p:sp>
    </p:spTree>
    <p:extLst>
      <p:ext uri="{BB962C8B-B14F-4D97-AF65-F5344CB8AC3E}">
        <p14:creationId xmlns:p14="http://schemas.microsoft.com/office/powerpoint/2010/main" xmlns="" val="117715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ssolv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500166" y="1357298"/>
            <a:ext cx="7318527" cy="5078313"/>
          </a:xfrm>
          <a:prstGeom prst="rect">
            <a:avLst/>
          </a:prstGeom>
          <a:noFill/>
        </p:spPr>
        <p:txBody>
          <a:bodyPr wrap="square" rtlCol="1">
            <a:spAutoFit/>
          </a:bodyPr>
          <a:lstStyle/>
          <a:p>
            <a:r>
              <a:rPr lang="ar-SA" sz="2400" dirty="0" smtClean="0">
                <a:solidFill>
                  <a:srgbClr val="FFFF00"/>
                </a:solidFill>
              </a:rPr>
              <a:t>نشاط ذهني (</a:t>
            </a:r>
            <a:r>
              <a:rPr lang="ar-SA" sz="2400" dirty="0" smtClean="0"/>
              <a:t>3</a:t>
            </a:r>
            <a:r>
              <a:rPr lang="ar-SA" sz="2400" dirty="0" smtClean="0">
                <a:solidFill>
                  <a:srgbClr val="FFFF00"/>
                </a:solidFill>
              </a:rPr>
              <a:t>):</a:t>
            </a:r>
          </a:p>
          <a:p>
            <a:endParaRPr lang="ar-SA" sz="2400" dirty="0" smtClean="0"/>
          </a:p>
          <a:p>
            <a:r>
              <a:rPr lang="ar-SA" sz="2400" b="1" dirty="0" smtClean="0">
                <a:solidFill>
                  <a:srgbClr val="FFFF00"/>
                </a:solidFill>
              </a:rPr>
              <a:t>ما الفوائد السلوكية على الفرد والمجتمع من صلاة الجماعة؟</a:t>
            </a:r>
          </a:p>
          <a:p>
            <a:r>
              <a:rPr lang="ar-SA" sz="2800" dirty="0" smtClean="0"/>
              <a:t>1\صلاة الجماعة بمثابة صورة مصغرة للمجتمع المسلم الكبير ، لهم إمام واحد يقف خلفه جماعة متراصين </a:t>
            </a:r>
            <a:r>
              <a:rPr lang="ar-SA" sz="2800" dirty="0" err="1" smtClean="0"/>
              <a:t>لافرقة</a:t>
            </a:r>
            <a:r>
              <a:rPr lang="ar-SA" sz="2800" dirty="0" smtClean="0"/>
              <a:t> </a:t>
            </a:r>
            <a:r>
              <a:rPr lang="ar-SA" sz="2800" dirty="0" err="1" smtClean="0"/>
              <a:t>ولافرجة</a:t>
            </a:r>
            <a:r>
              <a:rPr lang="ar-SA" sz="2800" dirty="0" smtClean="0"/>
              <a:t> بينهم </a:t>
            </a:r>
            <a:r>
              <a:rPr lang="ar-SA" sz="2800" dirty="0" err="1" smtClean="0"/>
              <a:t>متوجهيين</a:t>
            </a:r>
            <a:r>
              <a:rPr lang="ar-SA" sz="2800" dirty="0" smtClean="0"/>
              <a:t> بأرواحهم وقلوبهم وعقولهم إلى ربهم ، مستقبلين بأجسادهم مع إمام قبلة دينهم ، تحرم عليهم مخالفة الإمام ولا تجوز مسابقته ومساواته مكروهه عندهم ، إذا نسى الإمام أو أخطأ </a:t>
            </a:r>
            <a:r>
              <a:rPr lang="ar-SA" sz="2800" dirty="0" err="1" smtClean="0"/>
              <a:t>لانه</a:t>
            </a:r>
            <a:r>
              <a:rPr lang="ar-SA" sz="2800" dirty="0" smtClean="0"/>
              <a:t> ليس معصوم فهو مثلهم ومنهم فتحوا عليه وراجعوه </a:t>
            </a:r>
            <a:r>
              <a:rPr lang="ar-SA" sz="2800" dirty="0" err="1" smtClean="0"/>
              <a:t>بإنتظام</a:t>
            </a:r>
            <a:r>
              <a:rPr lang="ar-SA" sz="2800" dirty="0" smtClean="0"/>
              <a:t> وآداب ، ينتقون إمامهم وفقاً لضوابط ومعايير وضعها لهم إسلامهم ، تكمن </a:t>
            </a:r>
            <a:r>
              <a:rPr lang="ar-SA" sz="2800" dirty="0" err="1" smtClean="0"/>
              <a:t>فى</a:t>
            </a:r>
            <a:r>
              <a:rPr lang="ar-SA" sz="2800" dirty="0" smtClean="0"/>
              <a:t> الكفاءة والتقوى وتغض الطرف عن الأصل أو اللون من </a:t>
            </a:r>
            <a:r>
              <a:rPr lang="ar-SA" sz="2800" dirty="0" err="1" smtClean="0"/>
              <a:t>غيرما</a:t>
            </a:r>
            <a:r>
              <a:rPr lang="ar-SA" sz="2800" dirty="0" smtClean="0"/>
              <a:t> تمييز </a:t>
            </a:r>
            <a:r>
              <a:rPr lang="ar-SA" sz="2800" dirty="0" err="1" smtClean="0"/>
              <a:t>عنصرى</a:t>
            </a:r>
            <a:r>
              <a:rPr lang="ar-SA" sz="2800" dirty="0" smtClean="0"/>
              <a:t> أو </a:t>
            </a:r>
            <a:r>
              <a:rPr lang="ar-SA" sz="2800" dirty="0" err="1" smtClean="0"/>
              <a:t>عرقى</a:t>
            </a:r>
            <a:r>
              <a:rPr lang="ar-SA" sz="2800" dirty="0" smtClean="0"/>
              <a:t> بغيض .</a:t>
            </a:r>
            <a:endParaRPr lang="ar-SA" sz="2800" dirty="0"/>
          </a:p>
        </p:txBody>
      </p:sp>
    </p:spTree>
    <p:extLst>
      <p:ext uri="{BB962C8B-B14F-4D97-AF65-F5344CB8AC3E}">
        <p14:creationId xmlns:p14="http://schemas.microsoft.com/office/powerpoint/2010/main" xmlns="" val="98244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dissolv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500166" y="1357298"/>
            <a:ext cx="7318527" cy="4524315"/>
          </a:xfrm>
          <a:prstGeom prst="rect">
            <a:avLst/>
          </a:prstGeom>
          <a:noFill/>
        </p:spPr>
        <p:txBody>
          <a:bodyPr wrap="square" rtlCol="1">
            <a:spAutoFit/>
          </a:bodyPr>
          <a:lstStyle/>
          <a:p>
            <a:r>
              <a:rPr lang="ar-SA" sz="2400" dirty="0" smtClean="0">
                <a:solidFill>
                  <a:srgbClr val="FFFF00"/>
                </a:solidFill>
              </a:rPr>
              <a:t>تابع</a:t>
            </a:r>
          </a:p>
          <a:p>
            <a:r>
              <a:rPr lang="ar-SA" sz="2400" dirty="0" smtClean="0"/>
              <a:t>2\وهنا يتبادر إلى أذهاننا سؤالاً ، إن كان المسلمون يجتمعون على هذا الحال وبهذا للإخلاص </a:t>
            </a:r>
            <a:r>
              <a:rPr lang="ar-SA" sz="2400" dirty="0" err="1" smtClean="0"/>
              <a:t>فى</a:t>
            </a:r>
            <a:r>
              <a:rPr lang="ar-SA" sz="2400" dirty="0" smtClean="0"/>
              <a:t> اليوم خمس مرات ، موزعة على مدار اليوم ، فكيف يكون حالهم ؟ .</a:t>
            </a:r>
            <a:br>
              <a:rPr lang="ar-SA" sz="2400" dirty="0" smtClean="0"/>
            </a:br>
            <a:r>
              <a:rPr lang="ar-SA" sz="2400" dirty="0" smtClean="0"/>
              <a:t> </a:t>
            </a:r>
            <a:br>
              <a:rPr lang="ar-SA" sz="2400" dirty="0" smtClean="0"/>
            </a:br>
            <a:r>
              <a:rPr lang="ar-SA" sz="2400" dirty="0" smtClean="0"/>
              <a:t>تبدوا عليهم معايير تماسك الجماعة من غياب الأنا </a:t>
            </a:r>
            <a:r>
              <a:rPr lang="ar-SA" sz="2400" dirty="0" err="1" smtClean="0"/>
              <a:t>والإنصياع</a:t>
            </a:r>
            <a:r>
              <a:rPr lang="ar-SA" sz="2400" dirty="0" smtClean="0"/>
              <a:t> لكلام الله ورسوله </a:t>
            </a:r>
            <a:r>
              <a:rPr lang="ar-SA" sz="2400" dirty="0" err="1" smtClean="0"/>
              <a:t>والإنتظام</a:t>
            </a:r>
            <a:r>
              <a:rPr lang="ar-SA" sz="2400" dirty="0" smtClean="0"/>
              <a:t> والتشابك ووحدة الهدف وسمو الغاية .</a:t>
            </a:r>
            <a:endParaRPr lang="en-US" sz="2400" dirty="0" smtClean="0"/>
          </a:p>
          <a:p>
            <a:r>
              <a:rPr lang="ar-SA" sz="2400" dirty="0" smtClean="0"/>
              <a:t>لذلك فإن لها دور هام </a:t>
            </a:r>
            <a:r>
              <a:rPr lang="ar-SA" sz="2400" dirty="0" err="1" smtClean="0"/>
              <a:t>فى</a:t>
            </a:r>
            <a:r>
              <a:rPr lang="ar-SA" sz="2400" dirty="0" smtClean="0"/>
              <a:t> تلقين الأدوار </a:t>
            </a:r>
            <a:r>
              <a:rPr lang="ar-SA" sz="2400" dirty="0" err="1" smtClean="0"/>
              <a:t>الإجتماعية</a:t>
            </a:r>
            <a:r>
              <a:rPr lang="ar-SA" sz="2400" dirty="0" smtClean="0"/>
              <a:t> ، والتذكير بما </a:t>
            </a:r>
            <a:r>
              <a:rPr lang="ar-SA" sz="2400" dirty="0" err="1" smtClean="0"/>
              <a:t>ينبغى</a:t>
            </a:r>
            <a:r>
              <a:rPr lang="ar-SA" sz="2400" dirty="0" smtClean="0"/>
              <a:t> أن تكون عليه الجماعة المسلمة ، وتربية الأجيال على هذه المواصفات ، لذلك لما غابت صلاة الجماعة من المسلمين ، طفت علينا بعض الظواهر </a:t>
            </a:r>
            <a:r>
              <a:rPr lang="ar-SA" sz="2400" dirty="0" err="1" smtClean="0"/>
              <a:t>الإجتماعية</a:t>
            </a:r>
            <a:r>
              <a:rPr lang="ar-SA" sz="2400" dirty="0" smtClean="0"/>
              <a:t> </a:t>
            </a:r>
            <a:r>
              <a:rPr lang="ar-SA" sz="2400" dirty="0" err="1" smtClean="0"/>
              <a:t>التى</a:t>
            </a:r>
            <a:r>
              <a:rPr lang="ar-SA" sz="2400" dirty="0" smtClean="0"/>
              <a:t> لم تكن بهذه الصورة عند أسلافنا ، من الصراع والعصبية وحب الظهور ، وتوالى أمور المسلمين من ليسو بأهلها .</a:t>
            </a:r>
            <a:endParaRPr lang="ar-SA" sz="2400" dirty="0"/>
          </a:p>
        </p:txBody>
      </p:sp>
    </p:spTree>
    <p:extLst>
      <p:ext uri="{BB962C8B-B14F-4D97-AF65-F5344CB8AC3E}">
        <p14:creationId xmlns:p14="http://schemas.microsoft.com/office/powerpoint/2010/main" xmlns="" val="982443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500166" y="1357298"/>
            <a:ext cx="7318527" cy="3046988"/>
          </a:xfrm>
          <a:prstGeom prst="rect">
            <a:avLst/>
          </a:prstGeom>
          <a:noFill/>
        </p:spPr>
        <p:txBody>
          <a:bodyPr wrap="square" rtlCol="1">
            <a:spAutoFit/>
          </a:bodyPr>
          <a:lstStyle/>
          <a:p>
            <a:r>
              <a:rPr lang="ar-SA" sz="2400" dirty="0" smtClean="0">
                <a:solidFill>
                  <a:srgbClr val="FFFF00"/>
                </a:solidFill>
              </a:rPr>
              <a:t>تابع</a:t>
            </a:r>
          </a:p>
          <a:p>
            <a:r>
              <a:rPr lang="ar-SA" sz="2800" dirty="0" smtClean="0"/>
              <a:t>3\</a:t>
            </a:r>
            <a:r>
              <a:rPr lang="ar-SA" sz="2800" dirty="0" err="1" smtClean="0"/>
              <a:t>فى</a:t>
            </a:r>
            <a:r>
              <a:rPr lang="ar-SA" sz="2800" dirty="0" smtClean="0"/>
              <a:t> حين أن المجتمعات المتحضرة ، تجد العزل الأسرى كل أسرة معزولة منطوية على نفسها ، لدرجة أنه الجيران </a:t>
            </a:r>
            <a:r>
              <a:rPr lang="ar-SA" sz="2800" dirty="0" err="1" smtClean="0"/>
              <a:t>لايعرفون</a:t>
            </a:r>
            <a:r>
              <a:rPr lang="ar-SA" sz="2800" dirty="0" smtClean="0"/>
              <a:t> بعضهم البعض .</a:t>
            </a:r>
            <a:endParaRPr lang="en-US" sz="2800" dirty="0" smtClean="0"/>
          </a:p>
          <a:p>
            <a:r>
              <a:rPr lang="ar-SA" sz="2800" dirty="0" smtClean="0"/>
              <a:t>وكان ذلك سبباً رئيسياً </a:t>
            </a:r>
            <a:r>
              <a:rPr lang="ar-SA" sz="2800" dirty="0" err="1" smtClean="0"/>
              <a:t>فى</a:t>
            </a:r>
            <a:r>
              <a:rPr lang="ar-SA" sz="2800" dirty="0" smtClean="0"/>
              <a:t> </a:t>
            </a:r>
            <a:r>
              <a:rPr lang="ar-SA" sz="2800" dirty="0" err="1" smtClean="0"/>
              <a:t>إنتشار</a:t>
            </a:r>
            <a:r>
              <a:rPr lang="ar-SA" sz="2800" dirty="0" smtClean="0"/>
              <a:t> </a:t>
            </a:r>
            <a:r>
              <a:rPr lang="ar-SA" sz="2800" dirty="0" err="1" smtClean="0"/>
              <a:t>الإكتئاب</a:t>
            </a:r>
            <a:r>
              <a:rPr lang="ar-SA" sz="2800" dirty="0" smtClean="0"/>
              <a:t> والشعور بالقلق والتوتر والخوف من المستقبل والشعور بالعزلة داخل هذه الأوساط.</a:t>
            </a:r>
            <a:endParaRPr lang="ar-SA" sz="2800" dirty="0"/>
          </a:p>
        </p:txBody>
      </p:sp>
    </p:spTree>
    <p:extLst>
      <p:ext uri="{BB962C8B-B14F-4D97-AF65-F5344CB8AC3E}">
        <p14:creationId xmlns:p14="http://schemas.microsoft.com/office/powerpoint/2010/main" xmlns="" val="982443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4514" y="548680"/>
            <a:ext cx="2751342" cy="100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ربع نص 1"/>
          <p:cNvSpPr txBox="1"/>
          <p:nvPr/>
        </p:nvSpPr>
        <p:spPr>
          <a:xfrm>
            <a:off x="1500166" y="1357298"/>
            <a:ext cx="7318527" cy="5201424"/>
          </a:xfrm>
          <a:prstGeom prst="rect">
            <a:avLst/>
          </a:prstGeom>
          <a:noFill/>
        </p:spPr>
        <p:txBody>
          <a:bodyPr wrap="square" rtlCol="1">
            <a:spAutoFit/>
          </a:bodyPr>
          <a:lstStyle/>
          <a:p>
            <a:r>
              <a:rPr lang="ar-SA" sz="2400" dirty="0" smtClean="0">
                <a:solidFill>
                  <a:srgbClr val="FFFF00"/>
                </a:solidFill>
              </a:rPr>
              <a:t>تابع</a:t>
            </a:r>
          </a:p>
          <a:p>
            <a:r>
              <a:rPr lang="ar-SA" sz="2800" dirty="0" smtClean="0"/>
              <a:t>4\هذا ولا </a:t>
            </a:r>
            <a:r>
              <a:rPr lang="ar-SA" sz="2800" dirty="0" err="1" smtClean="0"/>
              <a:t>ينبغى</a:t>
            </a:r>
            <a:r>
              <a:rPr lang="ar-SA" sz="2800" dirty="0" smtClean="0"/>
              <a:t> أن تتغافل عن دور الجماعات </a:t>
            </a:r>
            <a:r>
              <a:rPr lang="ar-SA" sz="2800" dirty="0" err="1" smtClean="0"/>
              <a:t>فى</a:t>
            </a:r>
            <a:r>
              <a:rPr lang="ar-SA" sz="2800" dirty="0" smtClean="0"/>
              <a:t> القضاء على الحسد .</a:t>
            </a:r>
            <a:br>
              <a:rPr lang="ar-SA" sz="2800" dirty="0" smtClean="0"/>
            </a:br>
            <a:r>
              <a:rPr lang="ar-SA" sz="2800" dirty="0" smtClean="0"/>
              <a:t> </a:t>
            </a:r>
            <a:br>
              <a:rPr lang="ar-SA" sz="2800" dirty="0" smtClean="0"/>
            </a:br>
            <a:r>
              <a:rPr lang="ar-SA" sz="2800" dirty="0" smtClean="0"/>
              <a:t>حيث </a:t>
            </a:r>
            <a:r>
              <a:rPr lang="ar-SA" sz="2800" dirty="0" err="1" smtClean="0"/>
              <a:t>يدردك</a:t>
            </a:r>
            <a:r>
              <a:rPr lang="ar-SA" sz="2800" dirty="0" smtClean="0"/>
              <a:t> المصلين جميعهم أنهم جميعهم متساوون أمام الله ، وإنه سبحانه لم يميز بينهم </a:t>
            </a:r>
            <a:r>
              <a:rPr lang="ar-SA" sz="2800" dirty="0" err="1" smtClean="0"/>
              <a:t>فى</a:t>
            </a:r>
            <a:r>
              <a:rPr lang="ar-SA" sz="2800" dirty="0" smtClean="0"/>
              <a:t> الرزق ولا غيره ، وإنما تفاوتت الحظوظ بينهم </a:t>
            </a:r>
            <a:r>
              <a:rPr lang="ar-SA" sz="2800" dirty="0" err="1" smtClean="0"/>
              <a:t>وإختلفت</a:t>
            </a:r>
            <a:r>
              <a:rPr lang="ar-SA" sz="2800" dirty="0" smtClean="0"/>
              <a:t> الأدوار من أجل التفاعل </a:t>
            </a:r>
            <a:r>
              <a:rPr lang="ar-SA" sz="2800" dirty="0" err="1" smtClean="0"/>
              <a:t>الإنسانى</a:t>
            </a:r>
            <a:r>
              <a:rPr lang="ar-SA" sz="2800" dirty="0" smtClean="0"/>
              <a:t> وعمارة الأرض ، فحين يشعر المصلى الحاسد بوقوف المحسود إلى جانبه </a:t>
            </a:r>
            <a:r>
              <a:rPr lang="ar-SA" sz="2800" dirty="0" err="1" smtClean="0"/>
              <a:t>فى</a:t>
            </a:r>
            <a:r>
              <a:rPr lang="ar-SA" sz="2800" dirty="0" smtClean="0"/>
              <a:t> صف واحد وعلى هيئة واحدة ، فلا حسد </a:t>
            </a:r>
            <a:r>
              <a:rPr lang="ar-SA" sz="2800" dirty="0" err="1" smtClean="0"/>
              <a:t>ولاشحناء</a:t>
            </a:r>
            <a:r>
              <a:rPr lang="ar-SA" sz="2800" dirty="0" smtClean="0"/>
              <a:t> ولا بغضاء ، فالكل يركع ويسجد متذللاً لله الرزاق ، فلا ذل إلا إليه ولا حاجة إلا عنده جل </a:t>
            </a:r>
            <a:r>
              <a:rPr lang="ar-SA" sz="2800" dirty="0" err="1" smtClean="0"/>
              <a:t>فى</a:t>
            </a:r>
            <a:r>
              <a:rPr lang="ar-SA" sz="2800" dirty="0" smtClean="0"/>
              <a:t> علاه ، يقول : " وَأَقِمِ الصَّلَاةَ إِنَّ الصَّلَاةَ تَنْهَى عَنِ الْفَحْشَاءِ وَالْمُنْكَرِ"</a:t>
            </a:r>
            <a:endParaRPr lang="ar-SA" sz="2800" dirty="0"/>
          </a:p>
        </p:txBody>
      </p:sp>
    </p:spTree>
    <p:extLst>
      <p:ext uri="{BB962C8B-B14F-4D97-AF65-F5344CB8AC3E}">
        <p14:creationId xmlns:p14="http://schemas.microsoft.com/office/powerpoint/2010/main" xmlns="" val="982443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588</TotalTime>
  <Words>946</Words>
  <Application>Microsoft Office PowerPoint</Application>
  <PresentationFormat>عرض على الشاشة (3:4)‏</PresentationFormat>
  <Paragraphs>130</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غماء</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Nojud Khalid Aljaber</dc:creator>
  <cp:lastModifiedBy>Talal Saud Al-3baaas</cp:lastModifiedBy>
  <cp:revision>54</cp:revision>
  <dcterms:created xsi:type="dcterms:W3CDTF">2015-09-03T06:33:15Z</dcterms:created>
  <dcterms:modified xsi:type="dcterms:W3CDTF">2015-10-03T20:15:21Z</dcterms:modified>
</cp:coreProperties>
</file>