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C1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B103D2D-6339-401D-8637-6445BB12C1C2}" type="datetimeFigureOut">
              <a:rPr lang="en-US" smtClean="0"/>
              <a:t>10/21/2017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409AA14-DB33-4014-9DBE-B3625837BCD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103D2D-6339-401D-8637-6445BB12C1C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103D2D-6339-401D-8637-6445BB12C1C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103D2D-6339-401D-8637-6445BB12C1C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B103D2D-6339-401D-8637-6445BB12C1C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103D2D-6339-401D-8637-6445BB12C1C2}"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9AA14-DB33-4014-9DBE-B3625837BCDE}"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B103D2D-6339-401D-8637-6445BB12C1C2}"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9AA14-DB33-4014-9DBE-B3625837BC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103D2D-6339-401D-8637-6445BB12C1C2}"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9AA14-DB33-4014-9DBE-B3625837BCDE}"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03D2D-6339-401D-8637-6445BB12C1C2}"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9AA14-DB33-4014-9DBE-B3625837BCD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B103D2D-6339-401D-8637-6445BB12C1C2}"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9AA14-DB33-4014-9DBE-B3625837BC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B103D2D-6339-401D-8637-6445BB12C1C2}" type="datetimeFigureOut">
              <a:rPr lang="en-US" smtClean="0"/>
              <a:t>10/21/2017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09AA14-DB33-4014-9DBE-B3625837BCD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50000">
              <a:schemeClr val="accent5">
                <a:lumMod val="20000"/>
                <a:lumOff val="80000"/>
              </a:schemeClr>
            </a:gs>
            <a:gs pos="100000">
              <a:schemeClr val="accent6">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103D2D-6339-401D-8637-6445BB12C1C2}" type="datetimeFigureOut">
              <a:rPr lang="en-US" smtClean="0"/>
              <a:t>10/21/2017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09AA14-DB33-4014-9DBE-B3625837BC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772816"/>
            <a:ext cx="8640960" cy="1829761"/>
          </a:xfrm>
        </p:spPr>
        <p:txBody>
          <a:bodyPr>
            <a:noAutofit/>
          </a:bodyPr>
          <a:lstStyle/>
          <a:p>
            <a:r>
              <a:rPr lang="ar-SA" sz="9600" dirty="0">
                <a:latin typeface="ae_Ouhod" pitchFamily="34" charset="-78"/>
                <a:cs typeface="ae_Ouhod" pitchFamily="34" charset="-78"/>
              </a:rPr>
              <a:t>الإعاقة السمعية </a:t>
            </a:r>
            <a:endParaRPr lang="en-US" sz="9600" dirty="0">
              <a:latin typeface="ae_Ouhod" pitchFamily="34" charset="-78"/>
              <a:cs typeface="ae_Ouhod" pitchFamily="34" charset="-78"/>
            </a:endParaRPr>
          </a:p>
        </p:txBody>
      </p:sp>
    </p:spTree>
    <p:extLst>
      <p:ext uri="{BB962C8B-B14F-4D97-AF65-F5344CB8AC3E}">
        <p14:creationId xmlns:p14="http://schemas.microsoft.com/office/powerpoint/2010/main" val="29636296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Autofit/>
          </a:bodyPr>
          <a:lstStyle/>
          <a:p>
            <a:pPr marL="109728" indent="0" algn="r" rtl="1">
              <a:buNone/>
            </a:pPr>
            <a:r>
              <a:rPr lang="ar-SA" sz="2400" b="1" dirty="0">
                <a:solidFill>
                  <a:srgbClr val="FF0000"/>
                </a:solidFill>
              </a:rPr>
              <a:t>أثر الإعاقة السمعية على النمو اللغوي : </a:t>
            </a:r>
          </a:p>
          <a:p>
            <a:pPr marL="109728" indent="0" algn="r" rtl="1">
              <a:buNone/>
            </a:pPr>
            <a:r>
              <a:rPr lang="ar-SA" sz="2400" b="1" dirty="0">
                <a:solidFill>
                  <a:srgbClr val="002060"/>
                </a:solidFill>
              </a:rPr>
              <a:t>يعتبر النمو اللغوي اكثر مظاهر النمو تأثرا بالإعاقة السمعية إذ يشير مصطلح الطفل الاصم الابكم الى ارتباط ظاهرة الصمم بالبكم ، فالصمم يؤدي بشكل مباشر الى حالة البكم, إن ذلك يعني إن هناك علاقة طردية واضحة بين درجة الإعاقة السمعية من جهة ومظاهر النمو اللغوي من جهة أخرى، فكلما زادت درجة الإعاقة السمعية كلما زادت المشكلات اللغوية.</a:t>
            </a:r>
          </a:p>
          <a:p>
            <a:pPr marL="109728" indent="0" algn="r" rtl="1">
              <a:buNone/>
            </a:pPr>
            <a:endParaRPr lang="ar-SA" sz="2400" b="1" dirty="0">
              <a:solidFill>
                <a:srgbClr val="002060"/>
              </a:solidFill>
            </a:endParaRPr>
          </a:p>
          <a:p>
            <a:pPr marL="109728" indent="0" algn="r" rtl="1">
              <a:buNone/>
            </a:pPr>
            <a:r>
              <a:rPr lang="ar-SA" sz="2400" b="1" dirty="0">
                <a:solidFill>
                  <a:srgbClr val="FF0000"/>
                </a:solidFill>
              </a:rPr>
              <a:t>أثر الإعاقة السمعية على القدرة العقلية : </a:t>
            </a:r>
            <a:endParaRPr lang="ar-SA" sz="2400" b="1" dirty="0">
              <a:solidFill>
                <a:srgbClr val="002060"/>
              </a:solidFill>
            </a:endParaRPr>
          </a:p>
          <a:p>
            <a:pPr marL="109728" indent="0" algn="r" rtl="1">
              <a:buNone/>
            </a:pPr>
            <a:r>
              <a:rPr lang="ar-SA" sz="2400" b="1" dirty="0">
                <a:solidFill>
                  <a:srgbClr val="002060"/>
                </a:solidFill>
              </a:rPr>
              <a:t>ماذا يعني تدني أداء المعاقين سمعياً على إختبارات الذكاء؟ </a:t>
            </a:r>
          </a:p>
          <a:p>
            <a:pPr marL="109728" indent="0" algn="r" rtl="1">
              <a:buNone/>
            </a:pPr>
            <a:r>
              <a:rPr lang="ar-SA" sz="2400" b="1" dirty="0">
                <a:solidFill>
                  <a:srgbClr val="002060"/>
                </a:solidFill>
              </a:rPr>
              <a:t>وذلك بسبب تشبع تلك الإختبارات بالناحية اللفظية ، ويعني ذلك أن إختبارات الذكاء بوضعها الحالي لا تقيس قدرات الصم العقلية الحقيقية إلا إذا صممت بطريقة تناسب درجة إعاقتهم السمعية . </a:t>
            </a:r>
          </a:p>
          <a:p>
            <a:pPr marL="109728" indent="0" algn="r" rtl="1">
              <a:buNone/>
            </a:pPr>
            <a:endParaRPr lang="ar-SA" sz="2400" b="1" dirty="0">
              <a:solidFill>
                <a:srgbClr val="002060"/>
              </a:solidFill>
            </a:endParaRPr>
          </a:p>
          <a:p>
            <a:pPr marL="109728" indent="0" algn="r" rtl="1">
              <a:buNone/>
            </a:pPr>
            <a:r>
              <a:rPr lang="ar-SA" sz="2400" b="1" dirty="0">
                <a:solidFill>
                  <a:srgbClr val="FF0000"/>
                </a:solidFill>
              </a:rPr>
              <a:t>أثر الإعاقة السمعية على التحصيل المدرسي : </a:t>
            </a:r>
          </a:p>
          <a:p>
            <a:pPr marL="109728" indent="0" algn="r" rtl="1">
              <a:buNone/>
            </a:pPr>
            <a:r>
              <a:rPr lang="ar-SA" sz="2400" b="1" dirty="0">
                <a:solidFill>
                  <a:srgbClr val="002060"/>
                </a:solidFill>
              </a:rPr>
              <a:t>تؤثر الإعاقة السمعية على مجالات القراءة والكتابة ، والحساب ، وذلك بسبب إعتماد هذه الجوانب التحصيلية إعتماداً أساسياً على النمو اللغوي ، إلى أن نسبة قليلة من الصم قادرة على القراءة الإستيعابية . </a:t>
            </a:r>
            <a:endParaRPr lang="en-US" sz="2400" b="1" dirty="0">
              <a:solidFill>
                <a:srgbClr val="002060"/>
              </a:solidFill>
            </a:endParaRPr>
          </a:p>
        </p:txBody>
      </p:sp>
    </p:spTree>
    <p:extLst>
      <p:ext uri="{BB962C8B-B14F-4D97-AF65-F5344CB8AC3E}">
        <p14:creationId xmlns:p14="http://schemas.microsoft.com/office/powerpoint/2010/main" val="39294640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a:bodyPr>
          <a:lstStyle/>
          <a:p>
            <a:pPr marL="109728" indent="0" algn="r" rtl="1">
              <a:lnSpc>
                <a:spcPct val="150000"/>
              </a:lnSpc>
              <a:buNone/>
            </a:pPr>
            <a:r>
              <a:rPr lang="ar-SA" b="1" dirty="0">
                <a:solidFill>
                  <a:srgbClr val="0070C0"/>
                </a:solidFill>
              </a:rPr>
              <a:t>مستوى التحصيل الأكاديمي للصم يتاثر بعدد من العوامل ، من اهمها : </a:t>
            </a:r>
          </a:p>
          <a:p>
            <a:pPr marL="624078" indent="-514350" algn="r" rtl="1">
              <a:lnSpc>
                <a:spcPct val="150000"/>
              </a:lnSpc>
              <a:buAutoNum type="arabic1Minus"/>
            </a:pPr>
            <a:r>
              <a:rPr lang="ar-SA" b="1" dirty="0">
                <a:solidFill>
                  <a:srgbClr val="DC12B1"/>
                </a:solidFill>
              </a:rPr>
              <a:t>درجة الإعاقة السمعية .</a:t>
            </a:r>
          </a:p>
          <a:p>
            <a:pPr marL="624078" indent="-514350" algn="r" rtl="1">
              <a:lnSpc>
                <a:spcPct val="150000"/>
              </a:lnSpc>
              <a:buAutoNum type="arabic1Minus"/>
            </a:pPr>
            <a:r>
              <a:rPr lang="ar-SA" b="1" dirty="0">
                <a:solidFill>
                  <a:srgbClr val="DC12B1"/>
                </a:solidFill>
              </a:rPr>
              <a:t>دافعية الفرد الأصم .</a:t>
            </a:r>
          </a:p>
          <a:p>
            <a:pPr marL="624078" indent="-514350" algn="r" rtl="1">
              <a:lnSpc>
                <a:spcPct val="150000"/>
              </a:lnSpc>
              <a:buAutoNum type="arabic1Minus"/>
            </a:pPr>
            <a:r>
              <a:rPr lang="ar-SA" b="1" dirty="0">
                <a:solidFill>
                  <a:srgbClr val="DC12B1"/>
                </a:solidFill>
              </a:rPr>
              <a:t>طريقة التدريس .</a:t>
            </a:r>
          </a:p>
          <a:p>
            <a:pPr marL="624078" indent="-514350" algn="r" rtl="1">
              <a:lnSpc>
                <a:spcPct val="150000"/>
              </a:lnSpc>
              <a:buAutoNum type="arabic1Minus"/>
            </a:pPr>
            <a:r>
              <a:rPr lang="ar-SA" b="1" dirty="0">
                <a:solidFill>
                  <a:srgbClr val="DC12B1"/>
                </a:solidFill>
              </a:rPr>
              <a:t>نسبة ذكاء الأصم .</a:t>
            </a:r>
          </a:p>
          <a:p>
            <a:pPr marL="109728" indent="0" algn="r" rtl="1">
              <a:lnSpc>
                <a:spcPct val="150000"/>
              </a:lnSpc>
              <a:buNone/>
            </a:pPr>
            <a:r>
              <a:rPr lang="ar-SA" b="1" dirty="0">
                <a:solidFill>
                  <a:srgbClr val="FF0000"/>
                </a:solidFill>
              </a:rPr>
              <a:t>أثر الإعاقة السمعية على التكيف الإجتماعي والمهني : </a:t>
            </a:r>
          </a:p>
          <a:p>
            <a:pPr marL="109728" indent="0" algn="r" rtl="1">
              <a:lnSpc>
                <a:spcPct val="150000"/>
              </a:lnSpc>
              <a:buNone/>
            </a:pPr>
            <a:r>
              <a:rPr lang="ar-SA" b="1" dirty="0">
                <a:solidFill>
                  <a:srgbClr val="002060"/>
                </a:solidFill>
              </a:rPr>
              <a:t>تعتبر اللغة وسيلة أساسية من وسائل الإتصال الإجتماعي ولذا يعتمد النمو الإجتماعي والمهني على اللغة . </a:t>
            </a:r>
          </a:p>
          <a:p>
            <a:pPr marL="109728" indent="0" algn="r" rtl="1">
              <a:lnSpc>
                <a:spcPct val="150000"/>
              </a:lnSpc>
              <a:buNone/>
            </a:pPr>
            <a:r>
              <a:rPr lang="ar-SA" b="1" dirty="0">
                <a:solidFill>
                  <a:srgbClr val="002060"/>
                </a:solidFill>
              </a:rPr>
              <a:t>وعلى ذلك يعاني المعاقون سمعياً من مشكلات تكيفية في نموهم الإجتماعي والمهني بسبب النقص الواضح في قدراتهم اللغوية . </a:t>
            </a: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21420089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fontScale="92500" lnSpcReduction="10000"/>
          </a:bodyPr>
          <a:lstStyle/>
          <a:p>
            <a:pPr marL="109728" indent="0" algn="r" rtl="1">
              <a:lnSpc>
                <a:spcPct val="150000"/>
              </a:lnSpc>
              <a:buNone/>
            </a:pPr>
            <a:r>
              <a:rPr lang="ar-SA" b="1" dirty="0">
                <a:solidFill>
                  <a:srgbClr val="FF0000"/>
                </a:solidFill>
              </a:rPr>
              <a:t>البرامج التربويى للمعاقين سمعياً : </a:t>
            </a:r>
          </a:p>
          <a:p>
            <a:pPr marL="109728" indent="0" algn="r" rtl="1">
              <a:lnSpc>
                <a:spcPct val="150000"/>
              </a:lnSpc>
              <a:buNone/>
            </a:pPr>
            <a:r>
              <a:rPr lang="ar-SA" b="1" dirty="0">
                <a:solidFill>
                  <a:srgbClr val="0070C0"/>
                </a:solidFill>
              </a:rPr>
              <a:t>1- مراكز الإقامة الكاملة للمعوقين سمعياً . </a:t>
            </a:r>
          </a:p>
          <a:p>
            <a:pPr marL="109728" indent="0" algn="r" rtl="1">
              <a:lnSpc>
                <a:spcPct val="150000"/>
              </a:lnSpc>
              <a:buNone/>
            </a:pPr>
            <a:r>
              <a:rPr lang="ar-SA" b="1" dirty="0">
                <a:solidFill>
                  <a:srgbClr val="0070C0"/>
                </a:solidFill>
              </a:rPr>
              <a:t>2- مراكز التربية الخاصة النهارية للمعوقين سمعياً . </a:t>
            </a:r>
          </a:p>
          <a:p>
            <a:pPr marL="109728" indent="0" algn="r" rtl="1">
              <a:lnSpc>
                <a:spcPct val="150000"/>
              </a:lnSpc>
              <a:buNone/>
            </a:pPr>
            <a:r>
              <a:rPr lang="ar-SA" b="1" dirty="0">
                <a:solidFill>
                  <a:srgbClr val="0070C0"/>
                </a:solidFill>
              </a:rPr>
              <a:t>3- دمج المعوقين سمعياً في صفوف خاصة ملحقة بالمدرسة العادية . </a:t>
            </a:r>
          </a:p>
          <a:p>
            <a:pPr marL="109728" indent="0" algn="r" rtl="1">
              <a:lnSpc>
                <a:spcPct val="150000"/>
              </a:lnSpc>
              <a:buNone/>
            </a:pPr>
            <a:r>
              <a:rPr lang="ar-SA" b="1" dirty="0">
                <a:solidFill>
                  <a:srgbClr val="0070C0"/>
                </a:solidFill>
              </a:rPr>
              <a:t>4- دمج المعوقين سمعياً في الصفوف الاعادية في المدرسة العادية . </a:t>
            </a:r>
          </a:p>
          <a:p>
            <a:pPr marL="109728" indent="0" algn="r" rtl="1">
              <a:lnSpc>
                <a:spcPct val="150000"/>
              </a:lnSpc>
              <a:buNone/>
            </a:pPr>
            <a:r>
              <a:rPr lang="ar-SA" b="1" dirty="0">
                <a:solidFill>
                  <a:srgbClr val="002060"/>
                </a:solidFill>
              </a:rPr>
              <a:t>لابد أن تتضمن البرامج التربوية للمعوقين سمعياً تعليم وتدريب المعاقين سمعياً على عدد من المهارات الأساسية في تعليمهم مثل : </a:t>
            </a:r>
          </a:p>
          <a:p>
            <a:pPr marL="624078" indent="-514350" algn="r" rtl="1">
              <a:lnSpc>
                <a:spcPct val="150000"/>
              </a:lnSpc>
              <a:buAutoNum type="arabic1Minus"/>
            </a:pPr>
            <a:r>
              <a:rPr lang="ar-SA" b="1" dirty="0">
                <a:solidFill>
                  <a:srgbClr val="DC12B1"/>
                </a:solidFill>
              </a:rPr>
              <a:t>التدريب السمعي . </a:t>
            </a:r>
          </a:p>
          <a:p>
            <a:pPr marL="624078" indent="-514350" algn="r" rtl="1">
              <a:lnSpc>
                <a:spcPct val="150000"/>
              </a:lnSpc>
              <a:buAutoNum type="arabic1Minus"/>
            </a:pPr>
            <a:r>
              <a:rPr lang="ar-SA" b="1" dirty="0">
                <a:solidFill>
                  <a:srgbClr val="DC12B1"/>
                </a:solidFill>
              </a:rPr>
              <a:t>قراءة الشفاة (لغة الشفاه) .</a:t>
            </a:r>
          </a:p>
          <a:p>
            <a:pPr marL="624078" indent="-514350" algn="r" rtl="1">
              <a:lnSpc>
                <a:spcPct val="150000"/>
              </a:lnSpc>
              <a:buAutoNum type="arabic1Minus"/>
            </a:pPr>
            <a:r>
              <a:rPr lang="ar-SA" b="1" dirty="0">
                <a:solidFill>
                  <a:srgbClr val="DC12B1"/>
                </a:solidFill>
              </a:rPr>
              <a:t>مهارة لغة الإشارات والأصابع . </a:t>
            </a:r>
          </a:p>
          <a:p>
            <a:pPr marL="624078" indent="-514350" algn="r" rtl="1">
              <a:lnSpc>
                <a:spcPct val="150000"/>
              </a:lnSpc>
              <a:buAutoNum type="arabic1Minus"/>
            </a:pPr>
            <a:r>
              <a:rPr lang="ar-SA" b="1" dirty="0">
                <a:solidFill>
                  <a:srgbClr val="DC12B1"/>
                </a:solidFill>
              </a:rPr>
              <a:t>مهارة الإتصال الكلي . </a:t>
            </a:r>
          </a:p>
          <a:p>
            <a:pPr marL="109728" indent="0" algn="r" rtl="1">
              <a:lnSpc>
                <a:spcPct val="150000"/>
              </a:lnSpc>
              <a:buNone/>
            </a:pPr>
            <a:endParaRPr lang="ar-SA" b="1" dirty="0">
              <a:solidFill>
                <a:srgbClr val="002060"/>
              </a:solidFill>
            </a:endParaRP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420471897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a:bodyPr>
          <a:lstStyle/>
          <a:p>
            <a:pPr marL="109728" indent="0" algn="r" rtl="1">
              <a:lnSpc>
                <a:spcPct val="150000"/>
              </a:lnSpc>
              <a:buNone/>
            </a:pPr>
            <a:r>
              <a:rPr lang="ar-SA" b="1" dirty="0">
                <a:solidFill>
                  <a:srgbClr val="FF0000"/>
                </a:solidFill>
              </a:rPr>
              <a:t>1- مهارة التدريب السمعي : </a:t>
            </a:r>
          </a:p>
          <a:p>
            <a:pPr marL="109728" indent="0" algn="just" rtl="1">
              <a:lnSpc>
                <a:spcPct val="150000"/>
              </a:lnSpc>
              <a:buNone/>
            </a:pPr>
            <a:r>
              <a:rPr lang="ar-SA" b="1" dirty="0">
                <a:solidFill>
                  <a:srgbClr val="002060"/>
                </a:solidFill>
              </a:rPr>
              <a:t>يقصد بذلك تدريب الأفراد ذوي الإعاقة السمعية البسيطة والمتوسطة على مهارة الإستماع والتمييز بين الأصوات ، أو الكلمات ،أو الحروف الهجائية . </a:t>
            </a:r>
          </a:p>
          <a:p>
            <a:pPr marL="109728" indent="0" algn="r" rtl="1">
              <a:lnSpc>
                <a:spcPct val="150000"/>
              </a:lnSpc>
              <a:buNone/>
            </a:pPr>
            <a:r>
              <a:rPr lang="ar-SA" b="1" dirty="0">
                <a:solidFill>
                  <a:srgbClr val="FF0000"/>
                </a:solidFill>
              </a:rPr>
              <a:t>2- مهارة قراءة الشفاه ولغة الشفاه : </a:t>
            </a:r>
          </a:p>
          <a:p>
            <a:pPr marL="109728" indent="0" algn="just" rtl="1">
              <a:lnSpc>
                <a:spcPct val="150000"/>
              </a:lnSpc>
              <a:buNone/>
            </a:pPr>
            <a:r>
              <a:rPr lang="ar-SA" b="1" dirty="0">
                <a:solidFill>
                  <a:srgbClr val="002060"/>
                </a:solidFill>
              </a:rPr>
              <a:t>ويقصد بذلك تنمية مهارات المعاق سمعياً على قراءة الشفاه وفهمها ، يعني ذلك أن يفهم المعاق سمعياً الرموز البصرية لحركة الفم والشفاه أثناء الكلام من قبل الآخرين . </a:t>
            </a:r>
          </a:p>
          <a:p>
            <a:pPr marL="109728" indent="0" algn="just" rtl="1">
              <a:lnSpc>
                <a:spcPct val="150000"/>
              </a:lnSpc>
              <a:buNone/>
            </a:pPr>
            <a:r>
              <a:rPr lang="ar-SA" b="1" dirty="0">
                <a:solidFill>
                  <a:srgbClr val="0066FF"/>
                </a:solidFill>
              </a:rPr>
              <a:t>من طرق تنمية مهارة قراءة الكلام / الشفاه لدى الأفراد المعاقين سمعياً هما : </a:t>
            </a:r>
          </a:p>
          <a:p>
            <a:pPr marL="109728" indent="0" algn="just" rtl="1">
              <a:lnSpc>
                <a:spcPct val="150000"/>
              </a:lnSpc>
              <a:buNone/>
            </a:pPr>
            <a:r>
              <a:rPr lang="ar-SA" b="1" dirty="0">
                <a:solidFill>
                  <a:srgbClr val="DC12B1"/>
                </a:solidFill>
              </a:rPr>
              <a:t>أ- الطريقة التحليلة : </a:t>
            </a:r>
            <a:r>
              <a:rPr lang="ar-SA" b="1" dirty="0">
                <a:solidFill>
                  <a:srgbClr val="002060"/>
                </a:solidFill>
              </a:rPr>
              <a:t>وفيها يركز المعاق سمعياً على كل حركة من حركات شفتي المتكلم ثم ينظمها معاً لتشكل المعنى المقصود . </a:t>
            </a:r>
          </a:p>
          <a:p>
            <a:pPr marL="109728" indent="0" algn="r" rtl="1">
              <a:lnSpc>
                <a:spcPct val="150000"/>
              </a:lnSpc>
              <a:buNone/>
            </a:pPr>
            <a:endParaRPr lang="ar-SA" b="1" dirty="0">
              <a:solidFill>
                <a:srgbClr val="002060"/>
              </a:solidFill>
            </a:endParaRP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28995720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fontScale="92500" lnSpcReduction="20000"/>
          </a:bodyPr>
          <a:lstStyle/>
          <a:p>
            <a:pPr marL="109728" indent="0" algn="r" rtl="1">
              <a:lnSpc>
                <a:spcPct val="150000"/>
              </a:lnSpc>
              <a:buNone/>
            </a:pPr>
            <a:r>
              <a:rPr lang="ar-SA" b="1" dirty="0">
                <a:solidFill>
                  <a:srgbClr val="DC12B1"/>
                </a:solidFill>
              </a:rPr>
              <a:t>ب- الطريقة التركيبية : </a:t>
            </a:r>
            <a:r>
              <a:rPr lang="ar-SA" b="1" dirty="0">
                <a:solidFill>
                  <a:srgbClr val="002060"/>
                </a:solidFill>
              </a:rPr>
              <a:t>وفيها يركز المعاق سمعياً على معنى الكلام أكثر من تركيزه على حركة شفتي المتكلم لكل مقطع من مقاطع الكلام . </a:t>
            </a:r>
          </a:p>
          <a:p>
            <a:pPr marL="109728" indent="0" algn="r" rtl="1">
              <a:lnSpc>
                <a:spcPct val="150000"/>
              </a:lnSpc>
              <a:buNone/>
            </a:pPr>
            <a:r>
              <a:rPr lang="ar-SA" b="1" dirty="0">
                <a:solidFill>
                  <a:srgbClr val="FF0000"/>
                </a:solidFill>
              </a:rPr>
              <a:t>مهارة لغة الإشارة والأصابع : </a:t>
            </a:r>
            <a:endParaRPr lang="ar-SA" b="1" dirty="0">
              <a:solidFill>
                <a:srgbClr val="002060"/>
              </a:solidFill>
            </a:endParaRPr>
          </a:p>
          <a:p>
            <a:pPr marL="109728" indent="0" algn="just" rtl="1">
              <a:lnSpc>
                <a:spcPct val="150000"/>
              </a:lnSpc>
              <a:buNone/>
            </a:pPr>
            <a:r>
              <a:rPr lang="ar-SA" b="1" dirty="0">
                <a:solidFill>
                  <a:srgbClr val="002060"/>
                </a:solidFill>
              </a:rPr>
              <a:t>ويقصد بذلك تنمية مهارة إرسال وإستقبال لغة الإشارة أو الأصابع لدى المعاق سمعياً ، وذلك من اجل تمكينه من فهم الآخرين أو التعبير عن الذات . </a:t>
            </a:r>
          </a:p>
          <a:p>
            <a:pPr marL="109728" indent="0" algn="r" rtl="1">
              <a:lnSpc>
                <a:spcPct val="150000"/>
              </a:lnSpc>
              <a:buNone/>
            </a:pPr>
            <a:r>
              <a:rPr lang="ar-SA" b="1" dirty="0">
                <a:solidFill>
                  <a:srgbClr val="002060"/>
                </a:solidFill>
              </a:rPr>
              <a:t>وتعرف </a:t>
            </a:r>
            <a:r>
              <a:rPr lang="ar-SA" b="1" dirty="0">
                <a:solidFill>
                  <a:srgbClr val="DC12B1"/>
                </a:solidFill>
              </a:rPr>
              <a:t>لغة الإشارة </a:t>
            </a:r>
            <a:r>
              <a:rPr lang="ar-SA" b="1" dirty="0">
                <a:solidFill>
                  <a:srgbClr val="002060"/>
                </a:solidFill>
              </a:rPr>
              <a:t>على أنها نظام حسي بصري يدوي يقوم على أساس الربط بين الإشارة والمعنى . </a:t>
            </a:r>
          </a:p>
          <a:p>
            <a:pPr marL="109728" indent="0" algn="r" rtl="1">
              <a:lnSpc>
                <a:spcPct val="150000"/>
              </a:lnSpc>
              <a:buNone/>
            </a:pPr>
            <a:r>
              <a:rPr lang="ar-SA" b="1" dirty="0">
                <a:solidFill>
                  <a:srgbClr val="DC12B1"/>
                </a:solidFill>
              </a:rPr>
              <a:t>لغة الأصابع : </a:t>
            </a:r>
            <a:r>
              <a:rPr lang="ar-SA" b="1" dirty="0">
                <a:solidFill>
                  <a:srgbClr val="002060"/>
                </a:solidFill>
              </a:rPr>
              <a:t>فهي إشارات حسية مرئية يدوية ، للحروف الهجائية ، بطريقة متفق عليها . </a:t>
            </a:r>
          </a:p>
          <a:p>
            <a:pPr marL="109728" indent="0" algn="r" rtl="1">
              <a:lnSpc>
                <a:spcPct val="150000"/>
              </a:lnSpc>
              <a:buNone/>
            </a:pPr>
            <a:r>
              <a:rPr lang="ar-SA" b="1" dirty="0">
                <a:solidFill>
                  <a:srgbClr val="002060"/>
                </a:solidFill>
              </a:rPr>
              <a:t>ومن السهل تعلم لغة الأصابع ، حيث يمكن التعبير عن الأسماء أو الأفعال التي يصعب التعبير عنها بلغة الإشارة ، بلغة الأصابع. </a:t>
            </a:r>
          </a:p>
          <a:p>
            <a:pPr marL="109728" indent="0" algn="r" rtl="1">
              <a:lnSpc>
                <a:spcPct val="150000"/>
              </a:lnSpc>
              <a:buNone/>
            </a:pPr>
            <a:r>
              <a:rPr lang="ar-SA" b="1" dirty="0">
                <a:solidFill>
                  <a:srgbClr val="FF0000"/>
                </a:solidFill>
              </a:rPr>
              <a:t>**ومع ذلك يمكن الجمع بين لغة الإشارة والاصابع معا لتكوين جملة مفيدة ذات معنى.</a:t>
            </a:r>
          </a:p>
          <a:p>
            <a:pPr marL="109728" indent="0" algn="r" rtl="1">
              <a:lnSpc>
                <a:spcPct val="150000"/>
              </a:lnSpc>
              <a:buNone/>
            </a:pPr>
            <a:endParaRPr lang="ar-SA" b="1" dirty="0">
              <a:solidFill>
                <a:srgbClr val="002060"/>
              </a:solidFill>
            </a:endParaRP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217101105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fontScale="92500" lnSpcReduction="10000"/>
          </a:bodyPr>
          <a:lstStyle/>
          <a:p>
            <a:pPr marL="109728" indent="0" algn="r" rtl="1">
              <a:lnSpc>
                <a:spcPct val="150000"/>
              </a:lnSpc>
              <a:buNone/>
            </a:pPr>
            <a:r>
              <a:rPr lang="ar-SA" sz="2200" b="1" dirty="0">
                <a:solidFill>
                  <a:srgbClr val="FF0000"/>
                </a:solidFill>
              </a:rPr>
              <a:t>مهارة الإتصال الكلي : </a:t>
            </a:r>
          </a:p>
          <a:p>
            <a:pPr marL="109728" indent="0" algn="just" rtl="1">
              <a:lnSpc>
                <a:spcPct val="150000"/>
              </a:lnSpc>
              <a:buNone/>
            </a:pPr>
            <a:r>
              <a:rPr lang="ar-SA" sz="2200" b="1" dirty="0">
                <a:solidFill>
                  <a:srgbClr val="002060"/>
                </a:solidFill>
              </a:rPr>
              <a:t>لقد ظهرت هذه الطريقة في الإتصال بين الصم أو معهم نتيجة للإنتقادات التي وجهت لكل من طريقة قراءة الشفاه ، وطريقة التدريب السمعي ، والذي يطلق عليه إسم الإتجاه الشفوي وطريقة لغة الإشارة وأبجدية الأصابع ، الإتجاه اليدوي/ العملي . </a:t>
            </a:r>
          </a:p>
          <a:p>
            <a:pPr marL="109728" indent="0" algn="r" rtl="1">
              <a:lnSpc>
                <a:spcPct val="150000"/>
              </a:lnSpc>
              <a:buNone/>
            </a:pPr>
            <a:r>
              <a:rPr lang="ar-SA" sz="2200" b="1" dirty="0">
                <a:solidFill>
                  <a:srgbClr val="FF0000"/>
                </a:solidFill>
              </a:rPr>
              <a:t>ملخص تلك الإنتقادات : </a:t>
            </a:r>
          </a:p>
          <a:p>
            <a:pPr marL="109728" indent="0" algn="just" rtl="1">
              <a:lnSpc>
                <a:spcPct val="150000"/>
              </a:lnSpc>
              <a:buNone/>
            </a:pPr>
            <a:r>
              <a:rPr lang="ar-SA" sz="2200" b="1" dirty="0">
                <a:solidFill>
                  <a:srgbClr val="0066FF"/>
                </a:solidFill>
              </a:rPr>
              <a:t>1- صعوبة فهم الطفل الأصم للمتكلم باستخدام طريقة لغة الشفاه </a:t>
            </a:r>
            <a:r>
              <a:rPr lang="ar-SA" sz="2200" b="1" dirty="0">
                <a:solidFill>
                  <a:srgbClr val="002060"/>
                </a:solidFill>
              </a:rPr>
              <a:t>، إما بسبب سرعة حديث المتكلم أوالموضوع الذي يدور حوله حديث المتكلم ، او مدى مواجهته للأصم . </a:t>
            </a:r>
          </a:p>
          <a:p>
            <a:pPr marL="109728" indent="0" algn="just" rtl="1">
              <a:lnSpc>
                <a:spcPct val="150000"/>
              </a:lnSpc>
              <a:buNone/>
            </a:pPr>
            <a:r>
              <a:rPr lang="ar-SA" sz="2200" b="1" dirty="0">
                <a:solidFill>
                  <a:srgbClr val="0066FF"/>
                </a:solidFill>
              </a:rPr>
              <a:t>2- صعوبة فهم الطفل الأصم للمتكلم باستخدام طريقة التدريب السمعي </a:t>
            </a:r>
            <a:r>
              <a:rPr lang="ar-SA" sz="2200" b="1" dirty="0">
                <a:solidFill>
                  <a:srgbClr val="002060"/>
                </a:solidFill>
              </a:rPr>
              <a:t>وذلك بسبب مدى القدرة السمعية المتبقية لدى الأصم ، ومدى فاعلية الوسائل السمعية لدى الأصم . </a:t>
            </a:r>
          </a:p>
          <a:p>
            <a:pPr marL="109728" indent="0" algn="just" rtl="1">
              <a:lnSpc>
                <a:spcPct val="150000"/>
              </a:lnSpc>
              <a:buNone/>
            </a:pPr>
            <a:r>
              <a:rPr lang="ar-SA" sz="2200" b="1" dirty="0">
                <a:solidFill>
                  <a:srgbClr val="0066FF"/>
                </a:solidFill>
              </a:rPr>
              <a:t>3- صعوبة نشر لغة الإشارة أو أبجدية الأصابع بين كل الناس </a:t>
            </a:r>
            <a:r>
              <a:rPr lang="ar-SA" sz="2200" b="1" dirty="0">
                <a:solidFill>
                  <a:srgbClr val="002060"/>
                </a:solidFill>
              </a:rPr>
              <a:t>ويعني ذلك إعتماد فهم الأصم للآخرين على مدى نشر تلك اللغة بين الناس . </a:t>
            </a:r>
          </a:p>
          <a:p>
            <a:pPr marL="109728" indent="0" algn="r" rtl="1">
              <a:lnSpc>
                <a:spcPct val="150000"/>
              </a:lnSpc>
              <a:buNone/>
            </a:pPr>
            <a:r>
              <a:rPr lang="ar-SA" sz="2200" b="1" dirty="0">
                <a:solidFill>
                  <a:srgbClr val="002060"/>
                </a:solidFill>
              </a:rPr>
              <a:t>** وبسب تلك الانتقادات مجتمعة ظهرت الطريقة الجديدة وهي الطريقة التي تجمع بين كل تلك الطرق في الوقت نفسه ، ففي هذه الطريقة يتحدث المتكلم بصوت مسموع واضح وبسرعة عادية لحركة الشفتين ، وفي الوقت نفسه يعبر عما يتكلم بلغة الإشارة والاصابع معا.</a:t>
            </a: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32477504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008" y="836712"/>
            <a:ext cx="9036496" cy="6021288"/>
          </a:xfrm>
        </p:spPr>
        <p:txBody>
          <a:bodyPr>
            <a:normAutofit fontScale="92500"/>
          </a:bodyPr>
          <a:lstStyle/>
          <a:p>
            <a:pPr marL="109728" indent="0" algn="r" rtl="1">
              <a:buNone/>
            </a:pPr>
            <a:r>
              <a:rPr lang="ar-SA" b="1" dirty="0">
                <a:solidFill>
                  <a:srgbClr val="002060"/>
                </a:solidFill>
              </a:rPr>
              <a:t>تعتبر وظيفة السمع التي تقوم بها الأذن من الوظائف الرئيسة والمهمة للكائن الحي . </a:t>
            </a:r>
          </a:p>
          <a:p>
            <a:pPr marL="109728" indent="0" algn="r" rtl="1">
              <a:buNone/>
            </a:pPr>
            <a:r>
              <a:rPr lang="ar-SA" b="1" dirty="0">
                <a:solidFill>
                  <a:srgbClr val="002060"/>
                </a:solidFill>
              </a:rPr>
              <a:t>الأجزاء الرئيسة للأذن ، وهي: </a:t>
            </a:r>
          </a:p>
          <a:p>
            <a:pPr marL="109728" indent="0" algn="r" rtl="1">
              <a:buNone/>
            </a:pPr>
            <a:r>
              <a:rPr lang="ar-SA" b="1" dirty="0">
                <a:solidFill>
                  <a:srgbClr val="0066FF"/>
                </a:solidFill>
              </a:rPr>
              <a:t>1- الأذن الخارجية : </a:t>
            </a:r>
            <a:r>
              <a:rPr lang="ar-SA" b="1" dirty="0">
                <a:solidFill>
                  <a:srgbClr val="002060"/>
                </a:solidFill>
              </a:rPr>
              <a:t>وتتكون من :</a:t>
            </a:r>
          </a:p>
          <a:p>
            <a:pPr marL="624078" indent="-514350" algn="r" rtl="1">
              <a:buAutoNum type="arabic1Minus"/>
            </a:pPr>
            <a:r>
              <a:rPr lang="ar-SA" b="1" dirty="0">
                <a:solidFill>
                  <a:srgbClr val="DC12B1"/>
                </a:solidFill>
              </a:rPr>
              <a:t>صيوان الأذن .</a:t>
            </a:r>
          </a:p>
          <a:p>
            <a:pPr marL="624078" indent="-514350" algn="r" rtl="1">
              <a:buAutoNum type="arabic1Minus"/>
            </a:pPr>
            <a:r>
              <a:rPr lang="ar-SA" b="1" dirty="0">
                <a:solidFill>
                  <a:srgbClr val="DC12B1"/>
                </a:solidFill>
              </a:rPr>
              <a:t>طبلة الأذن .</a:t>
            </a:r>
          </a:p>
          <a:p>
            <a:pPr marL="109728" indent="0" algn="just" rtl="1">
              <a:buNone/>
            </a:pPr>
            <a:r>
              <a:rPr lang="ar-SA" b="1" dirty="0">
                <a:solidFill>
                  <a:srgbClr val="002060"/>
                </a:solidFill>
              </a:rPr>
              <a:t>ومهمة الأذن الخارجية تجميع الأصوات الخارجية تجميع الأصوات الخارجية ونقلها إلى الأذن الداخلية بواسطة طبلة الأذن . </a:t>
            </a:r>
          </a:p>
          <a:p>
            <a:pPr marL="109728" indent="0" algn="r" rtl="1">
              <a:buNone/>
            </a:pPr>
            <a:r>
              <a:rPr lang="ar-SA" b="1" dirty="0">
                <a:solidFill>
                  <a:srgbClr val="0066FF"/>
                </a:solidFill>
              </a:rPr>
              <a:t>2- الأذن الوسطى : </a:t>
            </a:r>
          </a:p>
          <a:p>
            <a:pPr marL="109728" indent="0" algn="r" rtl="1">
              <a:buNone/>
            </a:pPr>
            <a:r>
              <a:rPr lang="ar-SA" b="1" dirty="0">
                <a:solidFill>
                  <a:srgbClr val="002060"/>
                </a:solidFill>
              </a:rPr>
              <a:t>وتمثل الأذن الوسطى الجزء الأوسط من الأذن ، وتتكون من ثلاث أجزاء رئيسة هي : </a:t>
            </a:r>
          </a:p>
          <a:p>
            <a:pPr marL="624078" indent="-514350" algn="r" rtl="1">
              <a:buAutoNum type="arabic1Minus"/>
            </a:pPr>
            <a:r>
              <a:rPr lang="ar-SA" b="1" dirty="0">
                <a:solidFill>
                  <a:srgbClr val="DC12B1"/>
                </a:solidFill>
              </a:rPr>
              <a:t>المطرقة.</a:t>
            </a:r>
          </a:p>
          <a:p>
            <a:pPr marL="624078" indent="-514350" algn="r" rtl="1">
              <a:buAutoNum type="arabic1Minus"/>
            </a:pPr>
            <a:r>
              <a:rPr lang="ar-SA" b="1" dirty="0">
                <a:solidFill>
                  <a:srgbClr val="DC12B1"/>
                </a:solidFill>
              </a:rPr>
              <a:t>الركاب.</a:t>
            </a:r>
          </a:p>
          <a:p>
            <a:pPr marL="624078" indent="-514350" algn="r" rtl="1">
              <a:buAutoNum type="arabic1Minus"/>
            </a:pPr>
            <a:r>
              <a:rPr lang="ar-SA" b="1" dirty="0">
                <a:solidFill>
                  <a:srgbClr val="DC12B1"/>
                </a:solidFill>
              </a:rPr>
              <a:t>السندان.</a:t>
            </a:r>
          </a:p>
          <a:p>
            <a:pPr marL="109728" indent="0" algn="r" rtl="1">
              <a:buNone/>
            </a:pPr>
            <a:r>
              <a:rPr lang="ar-SA" b="1" dirty="0">
                <a:solidFill>
                  <a:srgbClr val="002060"/>
                </a:solidFill>
              </a:rPr>
              <a:t>ومهمة الأذن الوسطى نقل المثيرات الصوتية من الأذن الخارجية إلى الأذن الداخلية . </a:t>
            </a:r>
            <a:endParaRPr lang="en-US" b="1" dirty="0">
              <a:solidFill>
                <a:srgbClr val="002060"/>
              </a:solidFill>
            </a:endParaRPr>
          </a:p>
        </p:txBody>
      </p:sp>
      <p:sp>
        <p:nvSpPr>
          <p:cNvPr id="3" name="Title 2"/>
          <p:cNvSpPr>
            <a:spLocks noGrp="1"/>
          </p:cNvSpPr>
          <p:nvPr>
            <p:ph type="title"/>
          </p:nvPr>
        </p:nvSpPr>
        <p:spPr>
          <a:xfrm>
            <a:off x="457200" y="-27384"/>
            <a:ext cx="8229600" cy="1143000"/>
          </a:xfrm>
        </p:spPr>
        <p:txBody>
          <a:bodyPr>
            <a:normAutofit/>
          </a:bodyPr>
          <a:lstStyle/>
          <a:p>
            <a:pPr algn="ctr" rtl="1"/>
            <a:r>
              <a:rPr lang="ar-SA" sz="4800" dirty="0">
                <a:solidFill>
                  <a:schemeClr val="accent1"/>
                </a:solidFill>
              </a:rPr>
              <a:t>مقدمة </a:t>
            </a:r>
            <a:endParaRPr lang="en-US" sz="4800" dirty="0">
              <a:solidFill>
                <a:schemeClr val="accent1"/>
              </a:solidFill>
            </a:endParaRPr>
          </a:p>
        </p:txBody>
      </p:sp>
    </p:spTree>
    <p:extLst>
      <p:ext uri="{BB962C8B-B14F-4D97-AF65-F5344CB8AC3E}">
        <p14:creationId xmlns:p14="http://schemas.microsoft.com/office/powerpoint/2010/main" val="345921960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008" y="116632"/>
            <a:ext cx="9036496" cy="6624736"/>
          </a:xfrm>
        </p:spPr>
        <p:txBody>
          <a:bodyPr>
            <a:normAutofit/>
          </a:bodyPr>
          <a:lstStyle/>
          <a:p>
            <a:pPr marL="109728" indent="0" algn="r" rtl="1">
              <a:lnSpc>
                <a:spcPct val="150000"/>
              </a:lnSpc>
              <a:buNone/>
            </a:pPr>
            <a:r>
              <a:rPr lang="ar-SA" b="1" dirty="0">
                <a:solidFill>
                  <a:srgbClr val="FF0000"/>
                </a:solidFill>
              </a:rPr>
              <a:t>الأذن الداخلية : </a:t>
            </a:r>
            <a:r>
              <a:rPr lang="ar-SA" b="1" dirty="0">
                <a:solidFill>
                  <a:srgbClr val="002060"/>
                </a:solidFill>
              </a:rPr>
              <a:t>وتمثل الأذن الداخلية الجزء من الأذن ، ووتكون من جزئين رئيسين هما : </a:t>
            </a:r>
          </a:p>
          <a:p>
            <a:pPr marL="624078" indent="-514350" algn="r" rtl="1">
              <a:lnSpc>
                <a:spcPct val="150000"/>
              </a:lnSpc>
              <a:buAutoNum type="arabic1Minus"/>
            </a:pPr>
            <a:r>
              <a:rPr lang="ar-SA" b="1" dirty="0">
                <a:solidFill>
                  <a:srgbClr val="DC12B1"/>
                </a:solidFill>
              </a:rPr>
              <a:t>الدهليز .</a:t>
            </a:r>
          </a:p>
          <a:p>
            <a:pPr marL="624078" indent="-514350" algn="r" rtl="1">
              <a:lnSpc>
                <a:spcPct val="150000"/>
              </a:lnSpc>
              <a:buAutoNum type="arabic1Minus"/>
            </a:pPr>
            <a:r>
              <a:rPr lang="ar-SA" b="1" dirty="0">
                <a:solidFill>
                  <a:srgbClr val="DC12B1"/>
                </a:solidFill>
              </a:rPr>
              <a:t>القوقعة . </a:t>
            </a:r>
          </a:p>
          <a:p>
            <a:pPr marL="109728" indent="0" algn="r" rtl="1">
              <a:lnSpc>
                <a:spcPct val="150000"/>
              </a:lnSpc>
              <a:buNone/>
            </a:pPr>
            <a:r>
              <a:rPr lang="ar-SA" b="1" dirty="0">
                <a:solidFill>
                  <a:srgbClr val="002060"/>
                </a:solidFill>
              </a:rPr>
              <a:t>مهمة القوقعة هي تحويل الذبذبات الصوتية القادمة من الأذن الوسطى إلى إشارات كهربائية تنقل إلى الدماغ .</a:t>
            </a:r>
            <a:endParaRPr lang="ar-EG" b="1" dirty="0">
              <a:solidFill>
                <a:srgbClr val="002060"/>
              </a:solidFill>
            </a:endParaRPr>
          </a:p>
          <a:p>
            <a:pPr marL="109728" indent="0" algn="r" rtl="1">
              <a:lnSpc>
                <a:spcPct val="150000"/>
              </a:lnSpc>
              <a:buNone/>
            </a:pPr>
            <a:r>
              <a:rPr lang="ar-EG" b="1" dirty="0">
                <a:solidFill>
                  <a:srgbClr val="FF0000"/>
                </a:solidFill>
              </a:rPr>
              <a:t>تعريف الإعاقة السمعية : </a:t>
            </a:r>
          </a:p>
          <a:p>
            <a:pPr marL="109728" indent="0" algn="just" rtl="1">
              <a:lnSpc>
                <a:spcPct val="150000"/>
              </a:lnSpc>
              <a:buNone/>
            </a:pPr>
            <a:r>
              <a:rPr lang="ar-EG" b="1" dirty="0">
                <a:solidFill>
                  <a:srgbClr val="002060"/>
                </a:solidFill>
              </a:rPr>
              <a:t>ظهرت تعريفات للإعاقة السمعية ، فالطفل الصم كلياً هو ذلك الطفل الذي فقد قدرته السمعية في السنوات الثلاث الأولى من عمره ، وكنتيجة لذلك فلم يستطع إكتساب اللغة ، ويطلق على هذا الطفل مصطلح الطفل الأصم الأبكم .</a:t>
            </a:r>
            <a:r>
              <a:rPr lang="ar-SA" b="1" dirty="0">
                <a:solidFill>
                  <a:srgbClr val="002060"/>
                </a:solidFill>
              </a:rPr>
              <a:t> </a:t>
            </a:r>
          </a:p>
        </p:txBody>
      </p:sp>
    </p:spTree>
    <p:extLst>
      <p:ext uri="{BB962C8B-B14F-4D97-AF65-F5344CB8AC3E}">
        <p14:creationId xmlns:p14="http://schemas.microsoft.com/office/powerpoint/2010/main" val="9910658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520" y="116632"/>
            <a:ext cx="9217024" cy="6624736"/>
          </a:xfrm>
        </p:spPr>
        <p:txBody>
          <a:bodyPr>
            <a:normAutofit/>
          </a:bodyPr>
          <a:lstStyle/>
          <a:p>
            <a:pPr marL="109728" indent="0" algn="just" rtl="1">
              <a:lnSpc>
                <a:spcPct val="150000"/>
              </a:lnSpc>
              <a:buNone/>
            </a:pPr>
            <a:r>
              <a:rPr lang="ar-SA" b="1" dirty="0">
                <a:solidFill>
                  <a:srgbClr val="002060"/>
                </a:solidFill>
              </a:rPr>
              <a:t>أما الطفل الأصم جزئياً فهو ذلك الطفل الذي فقد جزءاً من قدرته السمعية ، وكنتيجة لذلك فهو يسمع عند درجة معينة ، كما ينطق وفق مستوى معين يتناسب ودرجة إعاقته السمعية . </a:t>
            </a:r>
          </a:p>
          <a:p>
            <a:pPr marL="109728" indent="0" algn="r" rtl="1">
              <a:lnSpc>
                <a:spcPct val="150000"/>
              </a:lnSpc>
              <a:buNone/>
            </a:pPr>
            <a:r>
              <a:rPr lang="ar-SA" b="1" dirty="0">
                <a:solidFill>
                  <a:srgbClr val="FF0000"/>
                </a:solidFill>
              </a:rPr>
              <a:t>تصنيف الإعاقة السمعية : </a:t>
            </a:r>
          </a:p>
          <a:p>
            <a:pPr marL="109728" indent="0" algn="r" rtl="1">
              <a:lnSpc>
                <a:spcPct val="150000"/>
              </a:lnSpc>
              <a:buNone/>
            </a:pPr>
            <a:r>
              <a:rPr lang="ar-SA" b="1" dirty="0">
                <a:solidFill>
                  <a:srgbClr val="002060"/>
                </a:solidFill>
              </a:rPr>
              <a:t>تصنف الإعاقة السمعية وفق بعدين رئيسين هما : </a:t>
            </a:r>
          </a:p>
          <a:p>
            <a:pPr marL="109728" indent="0" algn="r" rtl="1">
              <a:lnSpc>
                <a:spcPct val="150000"/>
              </a:lnSpc>
              <a:buNone/>
            </a:pPr>
            <a:r>
              <a:rPr lang="ar-SA" b="1" dirty="0">
                <a:solidFill>
                  <a:srgbClr val="0066FF"/>
                </a:solidFill>
              </a:rPr>
              <a:t>1- العمر الذي حدثت فيه افعاقة السمعية : </a:t>
            </a:r>
            <a:r>
              <a:rPr lang="ar-SA" b="1" dirty="0">
                <a:solidFill>
                  <a:srgbClr val="002060"/>
                </a:solidFill>
              </a:rPr>
              <a:t>وتصنف الإعاقة السمعية وفق هذا البعد إلى : </a:t>
            </a:r>
          </a:p>
          <a:p>
            <a:pPr marL="624078" indent="-514350" algn="r" rtl="1">
              <a:lnSpc>
                <a:spcPct val="150000"/>
              </a:lnSpc>
              <a:buAutoNum type="arabic1Minus"/>
            </a:pPr>
            <a:r>
              <a:rPr lang="ar-SA" b="1" dirty="0">
                <a:solidFill>
                  <a:srgbClr val="DC12B1"/>
                </a:solidFill>
              </a:rPr>
              <a:t>صمم ما قبل تعلم اللغة: </a:t>
            </a:r>
            <a:r>
              <a:rPr lang="ar-SA" sz="2800" b="1" dirty="0">
                <a:solidFill>
                  <a:srgbClr val="002060"/>
                </a:solidFill>
              </a:rPr>
              <a:t>ويطلق على تلك الفئة من المعاقين سمعيا الذين فقدوا قدرتهم السمعية قبل اكتساب اللغة أي ما قبل سن الثالثة وتتميز هذه الفئة بعدم قدرتها على الكلام لأنها لم تسمع اللغة.</a:t>
            </a:r>
          </a:p>
        </p:txBody>
      </p:sp>
    </p:spTree>
    <p:extLst>
      <p:ext uri="{BB962C8B-B14F-4D97-AF65-F5344CB8AC3E}">
        <p14:creationId xmlns:p14="http://schemas.microsoft.com/office/powerpoint/2010/main" val="30843422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65401F-195C-415B-8E57-27787C34D9E6}"/>
              </a:ext>
            </a:extLst>
          </p:cNvPr>
          <p:cNvSpPr>
            <a:spLocks noGrp="1"/>
          </p:cNvSpPr>
          <p:nvPr>
            <p:ph idx="1"/>
          </p:nvPr>
        </p:nvSpPr>
        <p:spPr>
          <a:xfrm>
            <a:off x="457200" y="188640"/>
            <a:ext cx="8229600" cy="6192688"/>
          </a:xfrm>
        </p:spPr>
        <p:txBody>
          <a:bodyPr/>
          <a:lstStyle/>
          <a:p>
            <a:pPr marL="109728" indent="0" algn="r">
              <a:buNone/>
            </a:pPr>
            <a:r>
              <a:rPr lang="ar-SA" b="1" dirty="0">
                <a:solidFill>
                  <a:srgbClr val="DC12B1"/>
                </a:solidFill>
              </a:rPr>
              <a:t>ب - صمم ما بعد تعلم اللغة : </a:t>
            </a:r>
            <a:r>
              <a:rPr lang="ar-SA" sz="2800" b="1" dirty="0">
                <a:solidFill>
                  <a:srgbClr val="002060"/>
                </a:solidFill>
              </a:rPr>
              <a:t>ويطلق على تلك الفئة من المعاقين سمعيا الذين فقدوا قدرتهم السمعية كلها أو بعضها بعد اكتساب اللغة وتتميز هذه الفئة بقدرتها على الكلام لأنها سمعت وتعلمت اللغة. </a:t>
            </a:r>
          </a:p>
          <a:p>
            <a:pPr marL="109728" indent="0" algn="r">
              <a:buNone/>
            </a:pPr>
            <a:endParaRPr lang="ar-SA" sz="2800" b="1" dirty="0">
              <a:solidFill>
                <a:srgbClr val="002060"/>
              </a:solidFill>
            </a:endParaRPr>
          </a:p>
          <a:p>
            <a:pPr marL="109728" indent="0" algn="r">
              <a:buNone/>
            </a:pPr>
            <a:endParaRPr lang="ar-SA" dirty="0"/>
          </a:p>
        </p:txBody>
      </p:sp>
    </p:spTree>
    <p:extLst>
      <p:ext uri="{BB962C8B-B14F-4D97-AF65-F5344CB8AC3E}">
        <p14:creationId xmlns:p14="http://schemas.microsoft.com/office/powerpoint/2010/main" val="36922861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520" y="116632"/>
            <a:ext cx="9217024" cy="6624736"/>
          </a:xfrm>
        </p:spPr>
        <p:txBody>
          <a:bodyPr>
            <a:normAutofit/>
          </a:bodyPr>
          <a:lstStyle/>
          <a:p>
            <a:pPr marL="109728" indent="0" algn="r" rtl="1">
              <a:lnSpc>
                <a:spcPct val="150000"/>
              </a:lnSpc>
              <a:buNone/>
            </a:pPr>
            <a:r>
              <a:rPr lang="ar-SA" b="1" dirty="0">
                <a:solidFill>
                  <a:srgbClr val="0066FF"/>
                </a:solidFill>
              </a:rPr>
              <a:t>2- مدى الخسارة السمعية : </a:t>
            </a:r>
            <a:r>
              <a:rPr lang="ar-SA" b="1" dirty="0">
                <a:solidFill>
                  <a:srgbClr val="002060"/>
                </a:solidFill>
              </a:rPr>
              <a:t>وتصنف الإعاقة السمعية وفق  هذا البعد إلى ثلاث فئات : </a:t>
            </a:r>
          </a:p>
          <a:p>
            <a:pPr marL="624078" indent="-514350" algn="r" rtl="1">
              <a:lnSpc>
                <a:spcPct val="150000"/>
              </a:lnSpc>
              <a:buAutoNum type="arabic1Minus"/>
            </a:pPr>
            <a:r>
              <a:rPr lang="ar-SA" b="1" dirty="0">
                <a:solidFill>
                  <a:srgbClr val="DC12B1"/>
                </a:solidFill>
              </a:rPr>
              <a:t>فئة الإعاقة السمعية البسيطة : </a:t>
            </a:r>
            <a:r>
              <a:rPr lang="ar-SA" b="1" dirty="0">
                <a:solidFill>
                  <a:srgbClr val="002060"/>
                </a:solidFill>
              </a:rPr>
              <a:t>وتتراوح قيمة الخسارة السمعية لدى هذه الفئة ما بين 20 – 40 وحدة ديسبل. </a:t>
            </a:r>
          </a:p>
          <a:p>
            <a:pPr marL="624078" indent="-514350" algn="r" rtl="1">
              <a:lnSpc>
                <a:spcPct val="150000"/>
              </a:lnSpc>
              <a:buFont typeface="Wingdings 3"/>
              <a:buAutoNum type="arabic1Minus"/>
            </a:pPr>
            <a:r>
              <a:rPr lang="ar-SA" b="1" dirty="0">
                <a:solidFill>
                  <a:srgbClr val="DC12B1"/>
                </a:solidFill>
              </a:rPr>
              <a:t>فئة الإعاقة السمعية المتوسطة : </a:t>
            </a:r>
            <a:r>
              <a:rPr lang="ar-SA" b="1" dirty="0">
                <a:solidFill>
                  <a:srgbClr val="002060"/>
                </a:solidFill>
              </a:rPr>
              <a:t>وتتراوح قيمة الخسارة السمعية لدى هذه الفئة ما بين 40– 70وحدة ديسبل. </a:t>
            </a:r>
          </a:p>
          <a:p>
            <a:pPr marL="624078" indent="-514350" algn="r" rtl="1">
              <a:lnSpc>
                <a:spcPct val="150000"/>
              </a:lnSpc>
              <a:buFont typeface="Wingdings 3"/>
              <a:buAutoNum type="arabic1Minus"/>
            </a:pPr>
            <a:r>
              <a:rPr lang="ar-SA" b="1" dirty="0">
                <a:solidFill>
                  <a:srgbClr val="DC12B1"/>
                </a:solidFill>
              </a:rPr>
              <a:t>فئة افعاقة السمعية الشديدة : </a:t>
            </a:r>
            <a:r>
              <a:rPr lang="ar-SA" b="1" dirty="0">
                <a:solidFill>
                  <a:srgbClr val="002060"/>
                </a:solidFill>
              </a:rPr>
              <a:t>وتتراوح قيمة الخسارة السمعية لدى هذه الفئة ما بين 70– 90وحدة ديسبل. </a:t>
            </a:r>
          </a:p>
          <a:p>
            <a:pPr marL="624078" indent="-514350" algn="r" rtl="1">
              <a:lnSpc>
                <a:spcPct val="150000"/>
              </a:lnSpc>
              <a:buFont typeface="Wingdings 3"/>
              <a:buAutoNum type="arabic1Minus"/>
            </a:pPr>
            <a:r>
              <a:rPr lang="ar-SA" b="1" dirty="0">
                <a:solidFill>
                  <a:srgbClr val="DC12B1"/>
                </a:solidFill>
              </a:rPr>
              <a:t>فئة الإعاقة السمعية الشديدة جداً : </a:t>
            </a:r>
            <a:r>
              <a:rPr lang="ar-SA" b="1" dirty="0">
                <a:solidFill>
                  <a:srgbClr val="002060"/>
                </a:solidFill>
              </a:rPr>
              <a:t>وتزيد قيمة الخسارة السمعية لدى هذه الفئة من 92وحدة ديسبل. </a:t>
            </a:r>
          </a:p>
          <a:p>
            <a:pPr marL="624078" indent="-514350" algn="r" rtl="1">
              <a:lnSpc>
                <a:spcPct val="150000"/>
              </a:lnSpc>
              <a:buFont typeface="Wingdings 3"/>
              <a:buAutoNum type="arabic1Minus"/>
            </a:pPr>
            <a:endParaRPr lang="ar-SA" b="1" dirty="0">
              <a:solidFill>
                <a:srgbClr val="002060"/>
              </a:solidFill>
            </a:endParaRPr>
          </a:p>
        </p:txBody>
      </p:sp>
    </p:spTree>
    <p:extLst>
      <p:ext uri="{BB962C8B-B14F-4D97-AF65-F5344CB8AC3E}">
        <p14:creationId xmlns:p14="http://schemas.microsoft.com/office/powerpoint/2010/main" val="81126173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520" y="116632"/>
            <a:ext cx="9217024" cy="6624736"/>
          </a:xfrm>
        </p:spPr>
        <p:txBody>
          <a:bodyPr>
            <a:normAutofit fontScale="92500" lnSpcReduction="20000"/>
          </a:bodyPr>
          <a:lstStyle/>
          <a:p>
            <a:pPr marL="109728" indent="0" algn="r" rtl="1">
              <a:lnSpc>
                <a:spcPct val="150000"/>
              </a:lnSpc>
              <a:buNone/>
            </a:pPr>
            <a:r>
              <a:rPr lang="ar-SA" b="1" dirty="0">
                <a:solidFill>
                  <a:srgbClr val="FF0000"/>
                </a:solidFill>
              </a:rPr>
              <a:t>أسباب الإعاقة السمعية : </a:t>
            </a:r>
          </a:p>
          <a:p>
            <a:pPr marL="109728" indent="0" algn="r" rtl="1">
              <a:lnSpc>
                <a:spcPct val="150000"/>
              </a:lnSpc>
              <a:buNone/>
            </a:pPr>
            <a:r>
              <a:rPr lang="ar-SA" b="1" dirty="0">
                <a:solidFill>
                  <a:srgbClr val="002060"/>
                </a:solidFill>
              </a:rPr>
              <a:t>تقسم أسباب الإعاقة السمعية إلى مجموعتين رئيستين من الأسباب : </a:t>
            </a:r>
          </a:p>
          <a:p>
            <a:pPr marL="109728" indent="0" algn="r" rtl="1">
              <a:lnSpc>
                <a:spcPct val="150000"/>
              </a:lnSpc>
              <a:buNone/>
            </a:pPr>
            <a:r>
              <a:rPr lang="ar-SA" b="1" dirty="0">
                <a:solidFill>
                  <a:srgbClr val="DC12B1"/>
                </a:solidFill>
              </a:rPr>
              <a:t>الأولى : </a:t>
            </a:r>
            <a:r>
              <a:rPr lang="ar-SA" b="1" dirty="0">
                <a:solidFill>
                  <a:srgbClr val="002060"/>
                </a:solidFill>
              </a:rPr>
              <a:t>مجموعة الأسباب الخاصة بالعوامل الوراثية (الجينية ) ، وخاصة إختلاف العامل الرايزيسي بنن الأم والجنين . </a:t>
            </a:r>
          </a:p>
          <a:p>
            <a:pPr marL="109728" indent="0" algn="r" rtl="1">
              <a:lnSpc>
                <a:spcPct val="150000"/>
              </a:lnSpc>
              <a:buNone/>
            </a:pPr>
            <a:r>
              <a:rPr lang="ar-SA" b="1" dirty="0">
                <a:solidFill>
                  <a:srgbClr val="DC12B1"/>
                </a:solidFill>
              </a:rPr>
              <a:t>الثانية : </a:t>
            </a:r>
            <a:r>
              <a:rPr lang="ar-SA" b="1" dirty="0">
                <a:solidFill>
                  <a:srgbClr val="002060"/>
                </a:solidFill>
              </a:rPr>
              <a:t>مجموعة الأسباب الخاصة بالعوامل البيئية( والتي من الممكن ان تحدث قبل الولادة  واثناءها وبعدها) مثل سوء تغذية الأم الحامل ، وتعرض الأم الحامل للأشعة السينية، ونقص الاكسجين اثناء الولادة، والالتهابات والحوادث التي تصيب الاذن  . </a:t>
            </a:r>
          </a:p>
          <a:p>
            <a:pPr marL="109728" indent="0" algn="r" rtl="1">
              <a:lnSpc>
                <a:spcPct val="150000"/>
              </a:lnSpc>
              <a:buNone/>
            </a:pPr>
            <a:r>
              <a:rPr lang="ar-SA" b="1" dirty="0">
                <a:solidFill>
                  <a:srgbClr val="FF0000"/>
                </a:solidFill>
              </a:rPr>
              <a:t>كما يمكن تقسيم أسباب الإعاقة السمعية حسب مكان الإصابة في الأذن ، وهناك يمكن أن نميز مجموعتان من الإصابة : </a:t>
            </a:r>
          </a:p>
          <a:p>
            <a:pPr marL="109728" indent="0" algn="r" rtl="1">
              <a:lnSpc>
                <a:spcPct val="150000"/>
              </a:lnSpc>
              <a:buNone/>
            </a:pPr>
            <a:r>
              <a:rPr lang="ar-SA" b="1" dirty="0">
                <a:solidFill>
                  <a:srgbClr val="0066FF"/>
                </a:solidFill>
              </a:rPr>
              <a:t>1- إصابة طرق الإتصال السمعي : </a:t>
            </a:r>
          </a:p>
          <a:p>
            <a:pPr marL="109728" indent="0" algn="r" rtl="1">
              <a:lnSpc>
                <a:spcPct val="150000"/>
              </a:lnSpc>
              <a:buNone/>
            </a:pPr>
            <a:r>
              <a:rPr lang="ar-SA" b="1" dirty="0">
                <a:solidFill>
                  <a:srgbClr val="002060"/>
                </a:solidFill>
              </a:rPr>
              <a:t>وتمثل الإصابة هنا خللاً في طرق الإتصال السمعي أو التوصيلي وغالباً ما تؤدي الأسباب هنا إلى إصابة الأذن الخارجية والوسطى .</a:t>
            </a:r>
          </a:p>
        </p:txBody>
      </p:sp>
    </p:spTree>
    <p:extLst>
      <p:ext uri="{BB962C8B-B14F-4D97-AF65-F5344CB8AC3E}">
        <p14:creationId xmlns:p14="http://schemas.microsoft.com/office/powerpoint/2010/main" val="8410742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fontScale="85000" lnSpcReduction="10000"/>
          </a:bodyPr>
          <a:lstStyle/>
          <a:p>
            <a:pPr marL="109728" indent="0" algn="r" rtl="1">
              <a:lnSpc>
                <a:spcPct val="150000"/>
              </a:lnSpc>
              <a:buNone/>
            </a:pPr>
            <a:r>
              <a:rPr lang="ar-SA" b="1" dirty="0">
                <a:solidFill>
                  <a:srgbClr val="0066FF"/>
                </a:solidFill>
              </a:rPr>
              <a:t>2- إصابة طرق الإتصال الحسي العصبي :</a:t>
            </a:r>
          </a:p>
          <a:p>
            <a:pPr marL="109728" indent="0" algn="r" rtl="1">
              <a:lnSpc>
                <a:spcPct val="150000"/>
              </a:lnSpc>
              <a:buNone/>
            </a:pPr>
            <a:r>
              <a:rPr lang="ar-SA" b="1" dirty="0">
                <a:solidFill>
                  <a:srgbClr val="002060"/>
                </a:solidFill>
              </a:rPr>
              <a:t>وتمثل الإصابة هنا خللاً في طرق الإتصال الحسي العصبي ، وغالباً ما تؤدي الأسباب هنا إلى إصابة الأذن الداخلية .</a:t>
            </a:r>
          </a:p>
          <a:p>
            <a:pPr marL="109728" indent="0" algn="r" rtl="1">
              <a:lnSpc>
                <a:spcPct val="150000"/>
              </a:lnSpc>
              <a:buNone/>
            </a:pPr>
            <a:r>
              <a:rPr lang="ar-SA" sz="3000" b="1" dirty="0">
                <a:solidFill>
                  <a:srgbClr val="FF0000"/>
                </a:solidFill>
              </a:rPr>
              <a:t>قياس وتشخيص الإعاقة السمعية :تقسم طرق وتشخيص الإعاقة السمعية إلى قسمين :</a:t>
            </a:r>
            <a:r>
              <a:rPr lang="ar-SA" b="1" dirty="0">
                <a:solidFill>
                  <a:srgbClr val="002060"/>
                </a:solidFill>
              </a:rPr>
              <a:t> </a:t>
            </a:r>
          </a:p>
          <a:p>
            <a:pPr marL="109728" indent="0" algn="r" rtl="1">
              <a:lnSpc>
                <a:spcPct val="150000"/>
              </a:lnSpc>
              <a:buNone/>
            </a:pPr>
            <a:r>
              <a:rPr lang="ar-SA" b="1" dirty="0">
                <a:solidFill>
                  <a:srgbClr val="DC12B1"/>
                </a:solidFill>
              </a:rPr>
              <a:t>القسم الأول : </a:t>
            </a:r>
            <a:r>
              <a:rPr lang="ar-SA" b="1" u="sng" dirty="0">
                <a:solidFill>
                  <a:srgbClr val="002060"/>
                </a:solidFill>
              </a:rPr>
              <a:t>الطرق التقليدية </a:t>
            </a:r>
            <a:r>
              <a:rPr lang="ar-SA" b="1" dirty="0">
                <a:solidFill>
                  <a:srgbClr val="002060"/>
                </a:solidFill>
              </a:rPr>
              <a:t>، مثال لتلك الطرق التقليدية طريقة مناداة الطفل بإسمه بطريقة الهمس، وتعتبر مثل هذه الطرق من الطرق التقليدية غير الدقيقة في قياس وتشخيص القدرة السمعية.</a:t>
            </a:r>
          </a:p>
          <a:p>
            <a:pPr marL="109728" indent="0" algn="r" rtl="1">
              <a:lnSpc>
                <a:spcPct val="150000"/>
              </a:lnSpc>
              <a:buNone/>
            </a:pPr>
            <a:r>
              <a:rPr lang="ar-SA" b="1" dirty="0">
                <a:solidFill>
                  <a:srgbClr val="DC12B1"/>
                </a:solidFill>
              </a:rPr>
              <a:t>القسم الثاني : </a:t>
            </a:r>
            <a:r>
              <a:rPr lang="ar-SA" b="1" u="sng" dirty="0">
                <a:solidFill>
                  <a:srgbClr val="002060"/>
                </a:solidFill>
              </a:rPr>
              <a:t>الطرق العلمية الحديثة </a:t>
            </a:r>
            <a:r>
              <a:rPr lang="ar-SA" b="1" dirty="0">
                <a:solidFill>
                  <a:srgbClr val="002060"/>
                </a:solidFill>
              </a:rPr>
              <a:t>، غالبا ما يقوم بها أخصائي في قياس وتشخيص القدرة السمعية ،والتي تتصف بالدقة مقارنة مع الطرق التقليدية ، ومن هذه الطرق ، طريقة القياس السمعي الدقيق بوحدات تسمى  </a:t>
            </a:r>
            <a:r>
              <a:rPr lang="en-US" b="1" dirty="0">
                <a:solidFill>
                  <a:srgbClr val="002060"/>
                </a:solidFill>
              </a:rPr>
              <a:t>Hertz</a:t>
            </a:r>
            <a:r>
              <a:rPr lang="ar-SA" b="1" dirty="0">
                <a:solidFill>
                  <a:srgbClr val="002060"/>
                </a:solidFill>
              </a:rPr>
              <a:t> والتي تمثل عدد الذبذبات الصوتية في كل وحدة زمنية </a:t>
            </a:r>
          </a:p>
          <a:p>
            <a:pPr marL="109728" indent="0" algn="r" rtl="1">
              <a:lnSpc>
                <a:spcPct val="150000"/>
              </a:lnSpc>
              <a:buNone/>
            </a:pPr>
            <a:r>
              <a:rPr lang="ar-SA" b="1" dirty="0">
                <a:solidFill>
                  <a:srgbClr val="002060"/>
                </a:solidFill>
              </a:rPr>
              <a:t>وبوحدات أخرى تعبر عن شدة الصوت تسمى ديسبل . </a:t>
            </a:r>
          </a:p>
          <a:p>
            <a:pPr marL="109728" indent="0" algn="r" rtl="1">
              <a:lnSpc>
                <a:spcPct val="150000"/>
              </a:lnSpc>
              <a:buNone/>
            </a:pPr>
            <a:endParaRPr lang="ar-SA" b="1" dirty="0">
              <a:solidFill>
                <a:srgbClr val="002060"/>
              </a:solidFill>
            </a:endParaRPr>
          </a:p>
        </p:txBody>
      </p:sp>
    </p:spTree>
    <p:extLst>
      <p:ext uri="{BB962C8B-B14F-4D97-AF65-F5344CB8AC3E}">
        <p14:creationId xmlns:p14="http://schemas.microsoft.com/office/powerpoint/2010/main" val="27634694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a:bodyPr>
          <a:lstStyle/>
          <a:p>
            <a:pPr marL="109728" indent="0" algn="r" rtl="1">
              <a:lnSpc>
                <a:spcPct val="150000"/>
              </a:lnSpc>
              <a:buNone/>
            </a:pPr>
            <a:r>
              <a:rPr lang="ar-SA" b="1" dirty="0">
                <a:solidFill>
                  <a:srgbClr val="FF0000"/>
                </a:solidFill>
              </a:rPr>
              <a:t>الخصائص السلوكية للمعوقين سمعياً : </a:t>
            </a:r>
          </a:p>
          <a:p>
            <a:pPr marL="109728" indent="0" algn="r" rtl="1">
              <a:lnSpc>
                <a:spcPct val="150000"/>
              </a:lnSpc>
              <a:buNone/>
            </a:pPr>
            <a:endParaRPr lang="ar-SA" sz="3200" b="1" dirty="0">
              <a:solidFill>
                <a:srgbClr val="FF0000"/>
              </a:solidFill>
              <a:latin typeface="ae_Ouhod" pitchFamily="34" charset="-78"/>
              <a:cs typeface="ae_Ouhod" pitchFamily="34" charset="-78"/>
            </a:endParaRPr>
          </a:p>
          <a:p>
            <a:pPr marL="109728" indent="0" algn="r" rtl="1">
              <a:lnSpc>
                <a:spcPct val="150000"/>
              </a:lnSpc>
              <a:buNone/>
            </a:pPr>
            <a:endParaRPr lang="ar-SA" sz="3200" b="1" dirty="0">
              <a:solidFill>
                <a:srgbClr val="FF0000"/>
              </a:solidFill>
              <a:latin typeface="ae_Ouhod" pitchFamily="34" charset="-78"/>
              <a:cs typeface="ae_Ouhod" pitchFamily="34" charset="-78"/>
            </a:endParaRPr>
          </a:p>
          <a:p>
            <a:pPr marL="109728" indent="0" algn="ctr" rtl="1">
              <a:lnSpc>
                <a:spcPct val="150000"/>
              </a:lnSpc>
              <a:buNone/>
            </a:pPr>
            <a:r>
              <a:rPr lang="ar-SA" sz="3200" b="1" dirty="0">
                <a:solidFill>
                  <a:srgbClr val="FF0000"/>
                </a:solidFill>
                <a:latin typeface="ae_Ouhod" pitchFamily="34" charset="-78"/>
                <a:cs typeface="ae_Ouhod" pitchFamily="34" charset="-78"/>
              </a:rPr>
              <a:t>س : </a:t>
            </a:r>
            <a:r>
              <a:rPr lang="ar-SA" sz="3200" b="1" dirty="0">
                <a:solidFill>
                  <a:srgbClr val="0066FF"/>
                </a:solidFill>
                <a:latin typeface="ae_Ouhod" pitchFamily="34" charset="-78"/>
                <a:cs typeface="ae_Ouhod" pitchFamily="34" charset="-78"/>
              </a:rPr>
              <a:t>لو خيرت بين الإعاقة السمعية أو البصرية فأيهما تختار ؟؟؟</a:t>
            </a:r>
          </a:p>
          <a:p>
            <a:pPr marL="109728" indent="0" algn="r" rtl="1">
              <a:lnSpc>
                <a:spcPct val="150000"/>
              </a:lnSpc>
              <a:buNone/>
            </a:pPr>
            <a:endParaRPr lang="ar-SA" b="1" dirty="0">
              <a:solidFill>
                <a:srgbClr val="00206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140968"/>
            <a:ext cx="2160240" cy="2736304"/>
          </a:xfrm>
          <a:prstGeom prst="ellipse">
            <a:avLst/>
          </a:prstGeom>
          <a:ln>
            <a:noFill/>
          </a:ln>
          <a:effectLst>
            <a:softEdge rad="112500"/>
          </a:effectLst>
        </p:spPr>
      </p:pic>
    </p:spTree>
    <p:extLst>
      <p:ext uri="{BB962C8B-B14F-4D97-AF65-F5344CB8AC3E}">
        <p14:creationId xmlns:p14="http://schemas.microsoft.com/office/powerpoint/2010/main" val="25032627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284</TotalTime>
  <Words>1361</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ae_Ouhod</vt:lpstr>
      <vt:lpstr>Arial</vt:lpstr>
      <vt:lpstr>Lucida Sans Unicode</vt:lpstr>
      <vt:lpstr>Verdana</vt:lpstr>
      <vt:lpstr>Wingdings 2</vt:lpstr>
      <vt:lpstr>Wingdings 3</vt:lpstr>
      <vt:lpstr>Concourse</vt:lpstr>
      <vt:lpstr>الإعاقة السمعية </vt:lpstr>
      <vt:lpstr>مقدمة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Nader</dc:creator>
  <cp:lastModifiedBy>ahdab Al Ghreri</cp:lastModifiedBy>
  <cp:revision>33</cp:revision>
  <dcterms:created xsi:type="dcterms:W3CDTF">2017-10-08T05:11:00Z</dcterms:created>
  <dcterms:modified xsi:type="dcterms:W3CDTF">2017-10-21T09:02:30Z</dcterms:modified>
</cp:coreProperties>
</file>