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76"/>
    <p:restoredTop sz="94685"/>
  </p:normalViewPr>
  <p:slideViewPr>
    <p:cSldViewPr>
      <p:cViewPr varScale="1">
        <p:scale>
          <a:sx n="89" d="100"/>
          <a:sy n="89" d="100"/>
        </p:scale>
        <p:origin x="12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B3C75-2059-4C86-906E-5BE4D3216A78}" type="datetimeFigureOut">
              <a:rPr lang="en-US" smtClean="0"/>
              <a:t>2/2/4294967233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8F18D-B9AE-4CE0-865E-0FCCCE210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35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9C9D-39F4-4494-B782-F1A155F79A49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7AC2-9F63-43DA-90D3-E05A3D2B2DFC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A3726-597D-4A6E-9251-FD096F94E566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8A7E-DC45-453A-8303-6D979B0E8761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3928-9400-4A9B-86CE-F3CD7243B4BE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CC1B-CB93-487B-BD55-1C0B67F51F62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D0B-45EB-45F1-AC10-C0175C924C79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9042-9C7E-46E9-9AD9-E74DFF5CFB40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6353-3B09-414A-867F-F2F03F619648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66BD-1215-45DB-A152-F00DD72BD5EE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4148-3596-4189-B6DB-337C07729DB9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E4E1E-08A8-46D7-A54E-682D9F2A6E44}" type="datetime1">
              <a:rPr lang="ar-SA" smtClean="0"/>
              <a:t>2701373496 ، 0040 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6.png"/><Relationship Id="rId5" Type="http://schemas.openxmlformats.org/officeDocument/2006/relationships/image" Target="../media/image4.emf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 Gates</a:t>
            </a:r>
            <a:endParaRPr lang="ar-S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</a:t>
            </a:r>
            <a:r>
              <a:rPr lang="en-US" dirty="0" err="1" smtClean="0"/>
              <a:t>Towaileb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Page 765</a:t>
            </a:r>
          </a:p>
          <a:p>
            <a:pPr algn="l" rtl="0"/>
            <a:r>
              <a:rPr lang="en-US" dirty="0" smtClean="0"/>
              <a:t>1</a:t>
            </a:r>
          </a:p>
          <a:p>
            <a:pPr algn="l" rtl="0"/>
            <a:r>
              <a:rPr lang="en-US" dirty="0" smtClean="0"/>
              <a:t>3</a:t>
            </a:r>
          </a:p>
          <a:p>
            <a:pPr algn="l" rtl="0"/>
            <a:r>
              <a:rPr lang="en-US" dirty="0" smtClean="0"/>
              <a:t>5</a:t>
            </a: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</a:t>
            </a:r>
            <a:r>
              <a:rPr lang="en-US" dirty="0" err="1"/>
              <a:t>Towaileb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/>
              <a:t>Boolean algebra is used to model the circuitry of electronic devices.</a:t>
            </a:r>
          </a:p>
          <a:p>
            <a:pPr algn="l" rtl="0"/>
            <a:r>
              <a:rPr lang="en-US" dirty="0" smtClean="0"/>
              <a:t> Each input and each output of such a device can be thought of as a member of the set {0,1}.</a:t>
            </a:r>
          </a:p>
          <a:p>
            <a:pPr algn="l" rtl="0">
              <a:buNone/>
            </a:pPr>
            <a:r>
              <a:rPr lang="en-US" dirty="0" smtClean="0"/>
              <a:t>The basic elements of circuits are called </a:t>
            </a:r>
            <a:r>
              <a:rPr lang="en-US" b="1" i="1" u="sng" dirty="0" smtClean="0">
                <a:solidFill>
                  <a:srgbClr val="FF0000"/>
                </a:solidFill>
              </a:rPr>
              <a:t>gates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Each type of gate implements a Boolean operation.</a:t>
            </a:r>
          </a:p>
          <a:p>
            <a:pPr algn="l" rtl="0"/>
            <a:r>
              <a:rPr lang="en-US" dirty="0" smtClean="0"/>
              <a:t>The circuits that we will study in this chapter give output that depends only on the input, and not on the current state of the circuit. Such circuits are called </a:t>
            </a:r>
            <a:r>
              <a:rPr lang="en-US" b="1" i="1" u="sng" dirty="0" smtClean="0">
                <a:solidFill>
                  <a:srgbClr val="FF0000"/>
                </a:solidFill>
              </a:rPr>
              <a:t>combinational circuits </a:t>
            </a:r>
            <a:r>
              <a:rPr lang="en-US" dirty="0" smtClean="0"/>
              <a:t>or </a:t>
            </a:r>
            <a:r>
              <a:rPr lang="en-US" b="1" i="1" u="sng" dirty="0" smtClean="0">
                <a:solidFill>
                  <a:srgbClr val="FF0000"/>
                </a:solidFill>
              </a:rPr>
              <a:t>gating networks.</a:t>
            </a:r>
            <a:endParaRPr lang="ar-SA" b="1" i="1" u="sng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Types of Gates</a:t>
            </a:r>
            <a:endParaRPr lang="ar-S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71601" y="1268759"/>
          <a:ext cx="7704855" cy="4896546"/>
        </p:xfrm>
        <a:graphic>
          <a:graphicData uri="http://schemas.openxmlformats.org/drawingml/2006/table">
            <a:tbl>
              <a:tblPr/>
              <a:tblGrid>
                <a:gridCol w="1640573"/>
                <a:gridCol w="1680141"/>
                <a:gridCol w="1802653"/>
                <a:gridCol w="2581488"/>
              </a:tblGrid>
              <a:tr h="40804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Gate</a:t>
                      </a:r>
                      <a:endParaRPr lang="en-US" sz="1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Input</a:t>
                      </a:r>
                      <a:endParaRPr lang="en-US" sz="1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Output</a:t>
                      </a:r>
                      <a:endParaRPr lang="en-US" sz="1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Figure</a:t>
                      </a:r>
                      <a:endParaRPr lang="en-US" sz="1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Inverter</a:t>
                      </a:r>
                      <a:endParaRPr lang="en-US" sz="1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/>
                          <a:ea typeface="Times New Roman"/>
                          <a:cs typeface="Arial"/>
                        </a:rPr>
                        <a:t>A </a:t>
                      </a:r>
                      <a:r>
                        <a:rPr lang="en-US" sz="1800" b="1">
                          <a:latin typeface="Arial"/>
                          <a:ea typeface="Times New Roman"/>
                          <a:cs typeface="Arial"/>
                        </a:rPr>
                        <a:t>value of </a:t>
                      </a:r>
                      <a:r>
                        <a:rPr lang="en-US" sz="1800" b="1" i="1" u="sng">
                          <a:solidFill>
                            <a:srgbClr val="00B0F0"/>
                          </a:solidFill>
                          <a:latin typeface="Arial"/>
                          <a:ea typeface="Times New Roman"/>
                          <a:cs typeface="Arial"/>
                        </a:rPr>
                        <a:t>one </a:t>
                      </a:r>
                      <a:r>
                        <a:rPr lang="en-US" sz="1800" b="1">
                          <a:latin typeface="Arial"/>
                          <a:ea typeface="Times New Roman"/>
                          <a:cs typeface="Arial"/>
                        </a:rPr>
                        <a:t>Boolean variable</a:t>
                      </a:r>
                      <a:endParaRPr lang="en-US" sz="1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1800" b="1" i="1" u="sng">
                          <a:solidFill>
                            <a:srgbClr val="00B0F0"/>
                          </a:solidFill>
                          <a:latin typeface="Arial"/>
                          <a:ea typeface="Times New Roman"/>
                          <a:cs typeface="Arial"/>
                        </a:rPr>
                        <a:t>complement </a:t>
                      </a:r>
                      <a:r>
                        <a:rPr lang="en-US" sz="1800" b="1">
                          <a:latin typeface="Arial"/>
                          <a:ea typeface="Times New Roman"/>
                          <a:cs typeface="Arial"/>
                        </a:rPr>
                        <a:t>of the value</a:t>
                      </a:r>
                      <a:endParaRPr lang="en-US" sz="1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18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The OR gate</a:t>
                      </a:r>
                      <a:endParaRPr lang="en-US" sz="1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Arial"/>
                        </a:rPr>
                        <a:t>The values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of</a:t>
                      </a:r>
                      <a:r>
                        <a:rPr lang="en-US" sz="1800" b="1" i="1" u="sng" dirty="0">
                          <a:solidFill>
                            <a:srgbClr val="00B0F0"/>
                          </a:solidFill>
                          <a:latin typeface="Arial"/>
                          <a:ea typeface="Times New Roman"/>
                          <a:cs typeface="Arial"/>
                        </a:rPr>
                        <a:t> two or more</a:t>
                      </a:r>
                      <a:r>
                        <a:rPr lang="en-US" sz="1800" b="1" dirty="0">
                          <a:latin typeface="Arial"/>
                          <a:ea typeface="Times New Roman"/>
                          <a:cs typeface="Arial"/>
                        </a:rPr>
                        <a:t> Boolean variables</a:t>
                      </a:r>
                      <a:endParaRPr lang="en-US" sz="1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Arial"/>
                        </a:rPr>
                        <a:t>The Boolean </a:t>
                      </a:r>
                      <a:r>
                        <a:rPr lang="en-US" sz="1800" b="1" i="1" u="sng">
                          <a:solidFill>
                            <a:srgbClr val="00B0F0"/>
                          </a:solidFill>
                          <a:latin typeface="Arial"/>
                          <a:ea typeface="Times New Roman"/>
                          <a:cs typeface="Arial"/>
                        </a:rPr>
                        <a:t>sum</a:t>
                      </a:r>
                      <a:r>
                        <a:rPr lang="en-US" sz="1800" b="1">
                          <a:latin typeface="Arial"/>
                          <a:ea typeface="Times New Roman"/>
                          <a:cs typeface="Arial"/>
                        </a:rPr>
                        <a:t> of their values</a:t>
                      </a:r>
                      <a:endParaRPr lang="en-US" sz="1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18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The AND gate</a:t>
                      </a:r>
                      <a:endParaRPr lang="en-US" sz="1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Arial"/>
                        </a:rPr>
                        <a:t>the values of </a:t>
                      </a:r>
                      <a:r>
                        <a:rPr lang="en-US" sz="1800" b="1" i="1" u="sng">
                          <a:solidFill>
                            <a:srgbClr val="00B0F0"/>
                          </a:solidFill>
                          <a:latin typeface="Arial"/>
                          <a:ea typeface="Times New Roman"/>
                          <a:cs typeface="Arial"/>
                        </a:rPr>
                        <a:t>two or more</a:t>
                      </a:r>
                      <a:r>
                        <a:rPr lang="en-US" sz="1800" b="1">
                          <a:latin typeface="Arial"/>
                          <a:ea typeface="Times New Roman"/>
                          <a:cs typeface="Arial"/>
                        </a:rPr>
                        <a:t> Boolean variables</a:t>
                      </a:r>
                      <a:endParaRPr lang="en-US" sz="18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Arial"/>
                        </a:rPr>
                        <a:t>the Boolean </a:t>
                      </a:r>
                      <a:r>
                        <a:rPr lang="en-US" sz="1800" b="1" i="1" u="sng" dirty="0">
                          <a:solidFill>
                            <a:srgbClr val="00B0F0"/>
                          </a:solidFill>
                          <a:latin typeface="Arial"/>
                          <a:ea typeface="Times New Roman"/>
                          <a:cs typeface="Arial"/>
                        </a:rPr>
                        <a:t>product</a:t>
                      </a:r>
                      <a:r>
                        <a:rPr lang="en-US" sz="1800" b="1" dirty="0">
                          <a:latin typeface="Arial"/>
                          <a:ea typeface="Times New Roman"/>
                          <a:cs typeface="Arial"/>
                        </a:rPr>
                        <a:t> of their values</a:t>
                      </a:r>
                      <a:endParaRPr lang="en-US" sz="18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3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6949" y="1700808"/>
            <a:ext cx="2457499" cy="1080120"/>
          </a:xfrm>
          <a:prstGeom prst="rect">
            <a:avLst/>
          </a:prstGeom>
          <a:noFill/>
        </p:spPr>
      </p:pic>
      <p:pic>
        <p:nvPicPr>
          <p:cNvPr id="1638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996952"/>
            <a:ext cx="2417750" cy="1368152"/>
          </a:xfrm>
          <a:prstGeom prst="rect">
            <a:avLst/>
          </a:prstGeom>
          <a:noFill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581128"/>
            <a:ext cx="2446205" cy="1512168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Types of Gates</a:t>
            </a:r>
            <a:endParaRPr lang="ar-SA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747917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259632" y="3789040"/>
            <a:ext cx="2808312" cy="1368152"/>
            <a:chOff x="1547664" y="4149080"/>
            <a:chExt cx="1800860" cy="752475"/>
          </a:xfrm>
        </p:grpSpPr>
        <p:pic>
          <p:nvPicPr>
            <p:cNvPr id="5" name="Picture 4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47664" y="4149080"/>
              <a:ext cx="180086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1" name="AutoShape 3"/>
            <p:cNvSpPr>
              <a:spLocks noChangeArrowheads="1"/>
            </p:cNvSpPr>
            <p:nvPr/>
          </p:nvSpPr>
          <p:spPr bwMode="auto">
            <a:xfrm>
              <a:off x="2681312" y="4437112"/>
              <a:ext cx="90488" cy="90487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SA"/>
            </a:p>
          </p:txBody>
        </p:sp>
        <p:pic>
          <p:nvPicPr>
            <p:cNvPr id="17412" name="Picture 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99792" y="4246612"/>
              <a:ext cx="419100" cy="190500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pSp>
        <p:nvGrpSpPr>
          <p:cNvPr id="16" name="Group 15"/>
          <p:cNvGrpSpPr/>
          <p:nvPr/>
        </p:nvGrpSpPr>
        <p:grpSpPr>
          <a:xfrm>
            <a:off x="5220072" y="3789040"/>
            <a:ext cx="2376264" cy="1368152"/>
            <a:chOff x="5220072" y="3861048"/>
            <a:chExt cx="1781175" cy="866775"/>
          </a:xfrm>
        </p:grpSpPr>
        <p:pic>
          <p:nvPicPr>
            <p:cNvPr id="11" name="Picture 10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220072" y="3861048"/>
              <a:ext cx="1781175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5" name="AutoShape 7"/>
            <p:cNvSpPr>
              <a:spLocks noChangeArrowheads="1"/>
            </p:cNvSpPr>
            <p:nvPr/>
          </p:nvSpPr>
          <p:spPr bwMode="auto">
            <a:xfrm>
              <a:off x="6372200" y="4221088"/>
              <a:ext cx="90488" cy="9048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SA"/>
            </a:p>
          </p:txBody>
        </p:sp>
        <p:pic>
          <p:nvPicPr>
            <p:cNvPr id="17416" name="Picture 8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88224" y="3991562"/>
              <a:ext cx="224408" cy="266485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Combinations of Gates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Combinational circuits can be constructed using a combination of</a:t>
            </a:r>
            <a:r>
              <a:rPr lang="en-US" b="1" i="1" dirty="0" smtClean="0">
                <a:solidFill>
                  <a:srgbClr val="00B0F0"/>
                </a:solidFill>
              </a:rPr>
              <a:t> inverters, OR gates</a:t>
            </a:r>
            <a:r>
              <a:rPr lang="en-US" dirty="0" smtClean="0"/>
              <a:t>, and </a:t>
            </a:r>
            <a:r>
              <a:rPr lang="en-US" b="1" i="1" dirty="0" err="1" smtClean="0">
                <a:solidFill>
                  <a:srgbClr val="00B0F0"/>
                </a:solidFill>
              </a:rPr>
              <a:t>AND</a:t>
            </a:r>
            <a:r>
              <a:rPr lang="en-US" b="1" i="1" dirty="0" smtClean="0">
                <a:solidFill>
                  <a:srgbClr val="00B0F0"/>
                </a:solidFill>
              </a:rPr>
              <a:t> gates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output from a gate may be used as input by one or more other elements</a:t>
            </a:r>
          </a:p>
          <a:p>
            <a:pPr algn="l" rtl="0"/>
            <a:r>
              <a:rPr lang="en-US" dirty="0" smtClean="0"/>
              <a:t>Both drawings in Figure 3 depict the circuit that produces the output </a:t>
            </a:r>
            <a:endParaRPr lang="ar-SA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797152"/>
            <a:ext cx="1224136" cy="484554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229600" cy="4525963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1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b="1" dirty="0" smtClean="0"/>
              <a:t>Construct circuits that produce the following outputs: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15616" y="2708920"/>
            <a:ext cx="2361862" cy="576064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3608" y="3501008"/>
            <a:ext cx="2333058" cy="604867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3608" y="4293096"/>
            <a:ext cx="3744416" cy="576064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692696"/>
            <a:ext cx="280831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u="sng" dirty="0" smtClean="0">
                <a:solidFill>
                  <a:srgbClr val="FF0000"/>
                </a:solidFill>
              </a:rPr>
              <a:t>Solution</a:t>
            </a:r>
            <a:endParaRPr lang="ar-SA" sz="3200" b="1" u="sng" dirty="0">
              <a:solidFill>
                <a:srgbClr val="FF0000"/>
              </a:solidFill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20888"/>
            <a:ext cx="7095839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55576" y="1700808"/>
            <a:ext cx="2361862" cy="576064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692696"/>
            <a:ext cx="280831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u="sng" dirty="0" smtClean="0">
                <a:solidFill>
                  <a:srgbClr val="FF0000"/>
                </a:solidFill>
              </a:rPr>
              <a:t>Solution</a:t>
            </a:r>
            <a:endParaRPr lang="ar-SA" sz="3200" b="1" u="sng" dirty="0">
              <a:solidFill>
                <a:srgbClr val="FF000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55576" y="1700808"/>
            <a:ext cx="2333058" cy="604867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0" y="2636912"/>
            <a:ext cx="8705258" cy="2304256"/>
            <a:chOff x="0" y="2636912"/>
            <a:chExt cx="8705258" cy="2304256"/>
          </a:xfrm>
        </p:grpSpPr>
        <p:pic>
          <p:nvPicPr>
            <p:cNvPr id="2150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2636912"/>
              <a:ext cx="8363596" cy="2304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l="27778"/>
            <a:stretch>
              <a:fillRect/>
            </a:stretch>
          </p:blipFill>
          <p:spPr bwMode="auto">
            <a:xfrm>
              <a:off x="7596336" y="3068960"/>
              <a:ext cx="1108922" cy="398075"/>
            </a:xfrm>
            <a:prstGeom prst="rect">
              <a:avLst/>
            </a:prstGeom>
            <a:solidFill>
              <a:schemeClr val="bg1"/>
            </a:solidFill>
          </p:spPr>
        </p:pic>
        <p:cxnSp>
          <p:nvCxnSpPr>
            <p:cNvPr id="10" name="Straight Arrow Connector 9"/>
            <p:cNvCxnSpPr/>
            <p:nvPr/>
          </p:nvCxnSpPr>
          <p:spPr>
            <a:xfrm>
              <a:off x="7524328" y="3501008"/>
              <a:ext cx="648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692696"/>
            <a:ext cx="280831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u="sng" dirty="0" smtClean="0">
                <a:solidFill>
                  <a:srgbClr val="FF0000"/>
                </a:solidFill>
              </a:rPr>
              <a:t>Solution</a:t>
            </a:r>
            <a:endParaRPr lang="ar-SA" sz="3200" b="1" u="sng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7544" y="1556792"/>
            <a:ext cx="3744416" cy="576064"/>
          </a:xfrm>
          <a:prstGeom prst="rect">
            <a:avLst/>
          </a:prstGeom>
          <a:noFill/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276871"/>
            <a:ext cx="7416824" cy="3478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M. AL-</a:t>
            </a:r>
            <a:r>
              <a:rPr lang="en-US" dirty="0" err="1"/>
              <a:t>Towaileb</a:t>
            </a:r>
            <a:endParaRPr lang="ar-SA" dirty="0"/>
          </a:p>
          <a:p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261</Words>
  <Application>Microsoft Macintosh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سمة Office</vt:lpstr>
      <vt:lpstr>Logic Gates</vt:lpstr>
      <vt:lpstr>Introduction</vt:lpstr>
      <vt:lpstr>Basic Types of Gates</vt:lpstr>
      <vt:lpstr>Basic Types of Gates</vt:lpstr>
      <vt:lpstr>Combinations of Gates</vt:lpstr>
      <vt:lpstr>PowerPoint Presentation</vt:lpstr>
      <vt:lpstr>PowerPoint Presentation</vt:lpstr>
      <vt:lpstr>PowerPoint Presentation</vt:lpstr>
      <vt:lpstr>PowerPoint Presentation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Gates</dc:title>
  <dc:creator>Zainab</dc:creator>
  <cp:lastModifiedBy>Microsoft Office User</cp:lastModifiedBy>
  <cp:revision>22</cp:revision>
  <dcterms:created xsi:type="dcterms:W3CDTF">2013-03-04T09:38:03Z</dcterms:created>
  <dcterms:modified xsi:type="dcterms:W3CDTF">2015-11-14T08:59:02Z</dcterms:modified>
</cp:coreProperties>
</file>