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59" r:id="rId4"/>
    <p:sldId id="260" r:id="rId5"/>
    <p:sldId id="261" r:id="rId6"/>
    <p:sldId id="262" r:id="rId7"/>
    <p:sldId id="266" r:id="rId8"/>
    <p:sldId id="267" r:id="rId9"/>
    <p:sldId id="263"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7" d="100"/>
          <a:sy n="87" d="100"/>
        </p:scale>
        <p:origin x="106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263E210-EB23-47BF-95CA-DABB6B131868}" type="datetimeFigureOut">
              <a:rPr lang="ar-SA" smtClean="0"/>
              <a:pPr/>
              <a:t>20/03/1441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65BF51-1630-4EDA-9BE1-50ACA5B4C7F5}" type="slidenum">
              <a:rPr lang="ar-SA" smtClean="0"/>
              <a:pPr/>
              <a:t>‹#›</a:t>
            </a:fld>
            <a:endParaRPr lang="ar-S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8043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63E210-EB23-47BF-95CA-DABB6B131868}" type="datetimeFigureOut">
              <a:rPr lang="ar-SA" smtClean="0"/>
              <a:pPr/>
              <a:t>20/03/1441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145022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63E210-EB23-47BF-95CA-DABB6B131868}" type="datetimeFigureOut">
              <a:rPr lang="ar-SA" smtClean="0"/>
              <a:pPr/>
              <a:t>20/03/1441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416786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63E210-EB23-47BF-95CA-DABB6B131868}" type="datetimeFigureOut">
              <a:rPr lang="ar-SA" smtClean="0"/>
              <a:pPr/>
              <a:t>20/03/1441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245978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63E210-EB23-47BF-95CA-DABB6B131868}" type="datetimeFigureOut">
              <a:rPr lang="ar-SA" smtClean="0"/>
              <a:pPr/>
              <a:t>20/03/1441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65BF51-1630-4EDA-9BE1-50ACA5B4C7F5}" type="slidenum">
              <a:rPr lang="ar-SA" smtClean="0"/>
              <a:pPr/>
              <a:t>‹#›</a:t>
            </a:fld>
            <a:endParaRPr lang="ar-S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9109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263E210-EB23-47BF-95CA-DABB6B131868}" type="datetimeFigureOut">
              <a:rPr lang="ar-SA" smtClean="0"/>
              <a:pPr/>
              <a:t>20/03/1441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2048601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3E210-EB23-47BF-95CA-DABB6B131868}" type="datetimeFigureOut">
              <a:rPr lang="ar-SA" smtClean="0"/>
              <a:pPr/>
              <a:t>20/03/1441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2384192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263E210-EB23-47BF-95CA-DABB6B131868}" type="datetimeFigureOut">
              <a:rPr lang="ar-SA" smtClean="0"/>
              <a:pPr/>
              <a:t>20/03/1441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734967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263E210-EB23-47BF-95CA-DABB6B131868}" type="datetimeFigureOut">
              <a:rPr lang="ar-SA" smtClean="0"/>
              <a:pPr/>
              <a:t>20/03/1441</a:t>
            </a:fld>
            <a:endParaRPr lang="ar-S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ar-SA"/>
          </a:p>
        </p:txBody>
      </p:sp>
      <p:sp>
        <p:nvSpPr>
          <p:cNvPr id="9" name="Slide Number Placeholder 8"/>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585239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263E210-EB23-47BF-95CA-DABB6B131868}" type="datetimeFigureOut">
              <a:rPr lang="ar-SA" smtClean="0"/>
              <a:pPr/>
              <a:t>20/03/1441</a:t>
            </a:fld>
            <a:endParaRPr lang="ar-SA"/>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ar-S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F65BF51-1630-4EDA-9BE1-50ACA5B4C7F5}" type="slidenum">
              <a:rPr lang="ar-SA" smtClean="0"/>
              <a:pPr/>
              <a:t>‹#›</a:t>
            </a:fld>
            <a:endParaRPr lang="ar-SA"/>
          </a:p>
        </p:txBody>
      </p:sp>
    </p:spTree>
    <p:extLst>
      <p:ext uri="{BB962C8B-B14F-4D97-AF65-F5344CB8AC3E}">
        <p14:creationId xmlns:p14="http://schemas.microsoft.com/office/powerpoint/2010/main" val="3960317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3E210-EB23-47BF-95CA-DABB6B131868}" type="datetimeFigureOut">
              <a:rPr lang="ar-SA" smtClean="0"/>
              <a:pPr/>
              <a:t>20/03/1441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1698509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263E210-EB23-47BF-95CA-DABB6B131868}" type="datetimeFigureOut">
              <a:rPr lang="ar-SA" smtClean="0"/>
              <a:pPr/>
              <a:t>20/03/1441</a:t>
            </a:fld>
            <a:endParaRPr lang="ar-SA"/>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ar-SA"/>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AF65BF51-1630-4EDA-9BE1-50ACA5B4C7F5}" type="slidenum">
              <a:rPr lang="ar-SA" smtClean="0"/>
              <a:pPr/>
              <a:t>‹#›</a:t>
            </a:fld>
            <a:endParaRPr lang="ar-SA"/>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9299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1124744"/>
            <a:ext cx="6400800" cy="4968552"/>
          </a:xfrm>
        </p:spPr>
        <p:txBody>
          <a:bodyPr>
            <a:normAutofit fontScale="92500" lnSpcReduction="20000"/>
          </a:bodyPr>
          <a:lstStyle/>
          <a:p>
            <a:endParaRPr lang="ar-SA" sz="7200" dirty="0">
              <a:solidFill>
                <a:schemeClr val="accent6">
                  <a:lumMod val="50000"/>
                </a:schemeClr>
              </a:solidFill>
            </a:endParaRPr>
          </a:p>
          <a:p>
            <a:pPr algn="ctr"/>
            <a:r>
              <a:rPr lang="ar-SA" sz="6400" dirty="0" smtClean="0">
                <a:solidFill>
                  <a:schemeClr val="accent1"/>
                </a:solidFill>
              </a:rPr>
              <a:t>الأنظمة الاجتماعية</a:t>
            </a:r>
          </a:p>
          <a:p>
            <a:pPr algn="ctr"/>
            <a:r>
              <a:rPr lang="ar-SA" sz="6400" dirty="0" smtClean="0">
                <a:solidFill>
                  <a:schemeClr val="accent1"/>
                </a:solidFill>
              </a:rPr>
              <a:t>في المجتمع السعودي</a:t>
            </a:r>
            <a:endParaRPr lang="en-US" sz="6400" dirty="0" smtClean="0">
              <a:solidFill>
                <a:schemeClr val="accent1"/>
              </a:solidFill>
            </a:endParaRPr>
          </a:p>
          <a:p>
            <a:endParaRPr lang="ar-SA" dirty="0" smtClean="0">
              <a:solidFill>
                <a:schemeClr val="accent6">
                  <a:lumMod val="50000"/>
                </a:schemeClr>
              </a:solidFill>
            </a:endParaRPr>
          </a:p>
          <a:p>
            <a:endParaRPr lang="ar-SA" dirty="0" smtClean="0">
              <a:solidFill>
                <a:schemeClr val="accent6">
                  <a:lumMod val="50000"/>
                </a:schemeClr>
              </a:solidFill>
            </a:endParaRPr>
          </a:p>
          <a:p>
            <a:endParaRPr lang="ar-SA" dirty="0" smtClean="0">
              <a:solidFill>
                <a:schemeClr val="accent6">
                  <a:lumMod val="50000"/>
                </a:schemeClr>
              </a:solidFill>
            </a:endParaRPr>
          </a:p>
          <a:p>
            <a:pPr lvl="0" algn="ctr" rtl="1"/>
            <a:r>
              <a:rPr lang="ar-SA" sz="2800" dirty="0" smtClean="0">
                <a:solidFill>
                  <a:srgbClr val="002060"/>
                </a:solidFill>
              </a:rPr>
              <a:t>كتاب: مدخل إلى دراسة المجتمع السعودي</a:t>
            </a:r>
            <a:endParaRPr lang="ar-SA" sz="2800" dirty="0">
              <a:solidFill>
                <a:srgbClr val="002060"/>
              </a:solidFill>
            </a:endParaRPr>
          </a:p>
          <a:p>
            <a:pPr lvl="0" algn="ctr"/>
            <a:r>
              <a:rPr lang="ar-SA" sz="2800" dirty="0" smtClean="0">
                <a:solidFill>
                  <a:srgbClr val="002060"/>
                </a:solidFill>
              </a:rPr>
              <a:t>د. محمد ابراهيم السيف</a:t>
            </a:r>
            <a:endParaRPr lang="ar-SA" sz="2800" dirty="0">
              <a:solidFill>
                <a:srgbClr val="002060"/>
              </a:solidFill>
            </a:endParaRPr>
          </a:p>
          <a:p>
            <a:pPr algn="r" rtl="1"/>
            <a:endParaRPr lang="ar-SA" dirty="0">
              <a:solidFill>
                <a:schemeClr val="accent6">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27584" y="116632"/>
            <a:ext cx="7543801" cy="5751552"/>
          </a:xfrm>
        </p:spPr>
        <p:txBody>
          <a:bodyPr>
            <a:normAutofit fontScale="92500" lnSpcReduction="20000"/>
          </a:bodyPr>
          <a:lstStyle/>
          <a:p>
            <a:pPr algn="just" rtl="1"/>
            <a:endParaRPr lang="ar-SA" dirty="0" smtClean="0">
              <a:solidFill>
                <a:srgbClr val="002060"/>
              </a:solidFill>
            </a:endParaRPr>
          </a:p>
          <a:p>
            <a:pPr algn="ctr" rtl="1"/>
            <a:r>
              <a:rPr lang="ar-SA" sz="4800" dirty="0" smtClean="0">
                <a:solidFill>
                  <a:schemeClr val="accent1"/>
                </a:solidFill>
              </a:rPr>
              <a:t>النظام الاسري  </a:t>
            </a:r>
            <a:endParaRPr lang="ar-SA" sz="4800" dirty="0">
              <a:solidFill>
                <a:schemeClr val="accent1"/>
              </a:solidFill>
            </a:endParaRPr>
          </a:p>
          <a:p>
            <a:pPr marL="0" indent="0" algn="just" rtl="1">
              <a:buNone/>
            </a:pPr>
            <a:endParaRPr lang="ar-SA" dirty="0">
              <a:solidFill>
                <a:srgbClr val="002060"/>
              </a:solidFill>
            </a:endParaRPr>
          </a:p>
          <a:p>
            <a:pPr marL="0" indent="0" algn="just" rtl="1">
              <a:buNone/>
            </a:pPr>
            <a:endParaRPr lang="ar-SA" sz="3600" dirty="0" smtClean="0">
              <a:solidFill>
                <a:srgbClr val="002060"/>
              </a:solidFill>
            </a:endParaRPr>
          </a:p>
          <a:p>
            <a:pPr marL="0" indent="0" algn="just" rtl="1">
              <a:buNone/>
            </a:pPr>
            <a:r>
              <a:rPr lang="ar-SA" sz="3600" dirty="0" smtClean="0">
                <a:solidFill>
                  <a:srgbClr val="002060"/>
                </a:solidFill>
              </a:rPr>
              <a:t>     الزواج </a:t>
            </a:r>
            <a:r>
              <a:rPr lang="ar-SA" sz="3600" dirty="0">
                <a:solidFill>
                  <a:srgbClr val="002060"/>
                </a:solidFill>
              </a:rPr>
              <a:t>من الأقارب </a:t>
            </a:r>
            <a:r>
              <a:rPr lang="ar-SA" sz="3600" dirty="0" smtClean="0">
                <a:solidFill>
                  <a:srgbClr val="002060"/>
                </a:solidFill>
              </a:rPr>
              <a:t>هو </a:t>
            </a:r>
            <a:r>
              <a:rPr lang="ar-SA" sz="3600" dirty="0">
                <a:solidFill>
                  <a:srgbClr val="002060"/>
                </a:solidFill>
              </a:rPr>
              <a:t>المفضل بين الأسر السعودية، وأن زواج الأبناء من بنات الخؤولة أكثر من بنات </a:t>
            </a:r>
            <a:r>
              <a:rPr lang="ar-SA" sz="3600" dirty="0" smtClean="0">
                <a:solidFill>
                  <a:srgbClr val="002060"/>
                </a:solidFill>
              </a:rPr>
              <a:t>العمومة</a:t>
            </a:r>
            <a:r>
              <a:rPr lang="ar-SA" sz="3600" dirty="0">
                <a:solidFill>
                  <a:srgbClr val="002060"/>
                </a:solidFill>
              </a:rPr>
              <a:t> </a:t>
            </a:r>
            <a:r>
              <a:rPr lang="ar-SA" sz="3600" dirty="0" smtClean="0">
                <a:solidFill>
                  <a:srgbClr val="002060"/>
                </a:solidFill>
              </a:rPr>
              <a:t>... </a:t>
            </a:r>
            <a:r>
              <a:rPr lang="ar-SA" sz="3600" dirty="0" smtClean="0">
                <a:solidFill>
                  <a:srgbClr val="002060"/>
                </a:solidFill>
              </a:rPr>
              <a:t>لتدخل </a:t>
            </a:r>
            <a:r>
              <a:rPr lang="ar-SA" sz="3600" dirty="0">
                <a:solidFill>
                  <a:srgbClr val="002060"/>
                </a:solidFill>
              </a:rPr>
              <a:t>الأم في عملية زواج الأبناء، وأن استقلال الزوجين في سكن مستقل أحدث </a:t>
            </a:r>
            <a:r>
              <a:rPr lang="ar-SA" sz="3600" dirty="0" smtClean="0">
                <a:solidFill>
                  <a:srgbClr val="002060"/>
                </a:solidFill>
              </a:rPr>
              <a:t>تياراً </a:t>
            </a:r>
            <a:r>
              <a:rPr lang="ar-SA" sz="3600" dirty="0">
                <a:solidFill>
                  <a:srgbClr val="002060"/>
                </a:solidFill>
              </a:rPr>
              <a:t>قوياً نحو القضاء على شكل العائلة الممتدة والتي تتكون من الآباء والأعمام والأشقاء. ومن الظواهر </a:t>
            </a:r>
            <a:r>
              <a:rPr lang="ar-SA" sz="3600" dirty="0" smtClean="0">
                <a:solidFill>
                  <a:srgbClr val="002060"/>
                </a:solidFill>
              </a:rPr>
              <a:t>الاجتماعية الأخرى ظاهرة </a:t>
            </a:r>
            <a:r>
              <a:rPr lang="ar-SA" sz="3600" dirty="0">
                <a:solidFill>
                  <a:srgbClr val="002060"/>
                </a:solidFill>
              </a:rPr>
              <a:t>الطلاق في الأسرة السعودية، حيث ازداد حجم الطلاق، كما بيّنت الإحصاءات تضاعف أعداد المطلقين من السعوديين ويرجع ذلك </a:t>
            </a:r>
            <a:r>
              <a:rPr lang="ar-SA" sz="3600" dirty="0" smtClean="0">
                <a:solidFill>
                  <a:srgbClr val="002060"/>
                </a:solidFill>
              </a:rPr>
              <a:t>إلى:-</a:t>
            </a:r>
            <a:endParaRPr lang="ar-SA" sz="3600" dirty="0">
              <a:solidFill>
                <a:srgbClr val="002060"/>
              </a:solidFill>
            </a:endParaRPr>
          </a:p>
          <a:p>
            <a:pPr marL="0" indent="0" algn="just" rtl="1">
              <a:buNone/>
            </a:pPr>
            <a:endParaRPr lang="ar-SA" sz="2800" dirty="0">
              <a:solidFill>
                <a:srgbClr val="002060"/>
              </a:solidFill>
            </a:endParaRP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548681"/>
            <a:ext cx="7543800" cy="792088"/>
          </a:xfrm>
        </p:spPr>
        <p:txBody>
          <a:bodyPr/>
          <a:lstStyle/>
          <a:p>
            <a:pPr algn="ctr" rtl="1"/>
            <a:r>
              <a:rPr lang="ar-SA" dirty="0">
                <a:solidFill>
                  <a:schemeClr val="accent1"/>
                </a:solidFill>
              </a:rPr>
              <a:t>النظام الاسري  </a:t>
            </a:r>
          </a:p>
        </p:txBody>
      </p:sp>
      <p:sp>
        <p:nvSpPr>
          <p:cNvPr id="3" name="Content Placeholder 2"/>
          <p:cNvSpPr>
            <a:spLocks noGrp="1"/>
          </p:cNvSpPr>
          <p:nvPr>
            <p:ph idx="1"/>
          </p:nvPr>
        </p:nvSpPr>
        <p:spPr>
          <a:xfrm>
            <a:off x="822959" y="2204864"/>
            <a:ext cx="7543801" cy="3664230"/>
          </a:xfrm>
        </p:spPr>
        <p:txBody>
          <a:bodyPr>
            <a:normAutofit/>
          </a:bodyPr>
          <a:lstStyle/>
          <a:p>
            <a:pPr algn="just" rtl="1">
              <a:buFont typeface="Wingdings" panose="05000000000000000000" pitchFamily="2" charset="2"/>
              <a:buChar char="Ø"/>
            </a:pPr>
            <a:r>
              <a:rPr lang="ar-SA" sz="3200" dirty="0" smtClean="0">
                <a:solidFill>
                  <a:schemeClr val="accent2"/>
                </a:solidFill>
              </a:rPr>
              <a:t> </a:t>
            </a:r>
            <a:r>
              <a:rPr lang="ar-SA" sz="3200" dirty="0" smtClean="0">
                <a:solidFill>
                  <a:srgbClr val="002060"/>
                </a:solidFill>
              </a:rPr>
              <a:t>عدم </a:t>
            </a:r>
            <a:r>
              <a:rPr lang="ar-SA" sz="3200" dirty="0">
                <a:solidFill>
                  <a:srgbClr val="002060"/>
                </a:solidFill>
              </a:rPr>
              <a:t>نضج الزوجة وعدم اختيار الزوج المناسب.</a:t>
            </a:r>
          </a:p>
          <a:p>
            <a:pPr algn="just" rtl="1">
              <a:buFont typeface="Wingdings" panose="05000000000000000000" pitchFamily="2" charset="2"/>
              <a:buChar char="Ø"/>
            </a:pPr>
            <a:r>
              <a:rPr lang="ar-SA" sz="3200" dirty="0" smtClean="0">
                <a:solidFill>
                  <a:srgbClr val="002060"/>
                </a:solidFill>
              </a:rPr>
              <a:t> عمل </a:t>
            </a:r>
            <a:r>
              <a:rPr lang="ar-SA" sz="3200" dirty="0">
                <a:solidFill>
                  <a:srgbClr val="002060"/>
                </a:solidFill>
              </a:rPr>
              <a:t>المرأة الذي أدى إلى عدم الاهتمام بالزوج وأبنائه.</a:t>
            </a:r>
          </a:p>
          <a:p>
            <a:pPr algn="just" rtl="1">
              <a:buFont typeface="Wingdings" panose="05000000000000000000" pitchFamily="2" charset="2"/>
              <a:buChar char="Ø"/>
            </a:pPr>
            <a:r>
              <a:rPr lang="ar-SA" sz="3200" dirty="0" smtClean="0">
                <a:solidFill>
                  <a:srgbClr val="002060"/>
                </a:solidFill>
              </a:rPr>
              <a:t> تعدد </a:t>
            </a:r>
            <a:r>
              <a:rPr lang="ar-SA" sz="3200" dirty="0">
                <a:solidFill>
                  <a:srgbClr val="002060"/>
                </a:solidFill>
              </a:rPr>
              <a:t>الزوجات.</a:t>
            </a:r>
          </a:p>
          <a:p>
            <a:pPr algn="just" rtl="1">
              <a:buFont typeface="Wingdings" panose="05000000000000000000" pitchFamily="2" charset="2"/>
              <a:buChar char="Ø"/>
            </a:pPr>
            <a:r>
              <a:rPr lang="ar-SA" sz="3200" dirty="0" smtClean="0">
                <a:solidFill>
                  <a:srgbClr val="002060"/>
                </a:solidFill>
              </a:rPr>
              <a:t> تدخل </a:t>
            </a:r>
            <a:r>
              <a:rPr lang="ar-SA" sz="3200" dirty="0">
                <a:solidFill>
                  <a:srgbClr val="002060"/>
                </a:solidFill>
              </a:rPr>
              <a:t>أسرة الزوجة في شؤون الأسرة وعدم رغبة الزوجة في العيش مع أهل الزوج.</a:t>
            </a:r>
          </a:p>
          <a:p>
            <a:pPr algn="just" rtl="1">
              <a:buFont typeface="Wingdings" panose="05000000000000000000" pitchFamily="2" charset="2"/>
              <a:buChar char="Ø"/>
            </a:pPr>
            <a:r>
              <a:rPr lang="ar-SA" sz="3200" dirty="0" smtClean="0">
                <a:solidFill>
                  <a:srgbClr val="002060"/>
                </a:solidFill>
              </a:rPr>
              <a:t> عدم </a:t>
            </a:r>
            <a:r>
              <a:rPr lang="ar-SA" sz="3200" dirty="0">
                <a:solidFill>
                  <a:srgbClr val="002060"/>
                </a:solidFill>
              </a:rPr>
              <a:t>طاعة الزوجة لزوجها وسوء معاملتها.</a:t>
            </a:r>
          </a:p>
          <a:p>
            <a:pPr algn="r" rtl="1"/>
            <a:endParaRPr lang="en-US" sz="3200" dirty="0">
              <a:solidFill>
                <a:schemeClr val="accent2"/>
              </a:solidFill>
            </a:endParaRPr>
          </a:p>
        </p:txBody>
      </p:sp>
    </p:spTree>
    <p:extLst>
      <p:ext uri="{BB962C8B-B14F-4D97-AF65-F5344CB8AC3E}">
        <p14:creationId xmlns:p14="http://schemas.microsoft.com/office/powerpoint/2010/main" val="1411749812"/>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054164"/>
          </a:xfrm>
        </p:spPr>
        <p:txBody>
          <a:bodyPr/>
          <a:lstStyle/>
          <a:p>
            <a:pPr algn="ctr"/>
            <a:r>
              <a:rPr lang="ar-SA" dirty="0">
                <a:solidFill>
                  <a:schemeClr val="accent1"/>
                </a:solidFill>
              </a:rPr>
              <a:t>النظام الاسري </a:t>
            </a:r>
            <a:endParaRPr lang="en-US" dirty="0">
              <a:solidFill>
                <a:schemeClr val="accent2"/>
              </a:solidFill>
            </a:endParaRPr>
          </a:p>
        </p:txBody>
      </p:sp>
      <p:sp>
        <p:nvSpPr>
          <p:cNvPr id="3" name="Content Placeholder 2"/>
          <p:cNvSpPr>
            <a:spLocks noGrp="1"/>
          </p:cNvSpPr>
          <p:nvPr>
            <p:ph idx="1"/>
          </p:nvPr>
        </p:nvSpPr>
        <p:spPr>
          <a:xfrm>
            <a:off x="822959" y="2276872"/>
            <a:ext cx="7543801" cy="3592222"/>
          </a:xfrm>
        </p:spPr>
        <p:txBody>
          <a:bodyPr>
            <a:normAutofit fontScale="92500"/>
          </a:bodyPr>
          <a:lstStyle/>
          <a:p>
            <a:pPr algn="just" rtl="1"/>
            <a:r>
              <a:rPr lang="ar-SA" sz="3200" dirty="0" smtClean="0">
                <a:solidFill>
                  <a:srgbClr val="002060"/>
                </a:solidFill>
              </a:rPr>
              <a:t>     قضية </a:t>
            </a:r>
            <a:r>
              <a:rPr lang="ar-SA" sz="3200" dirty="0">
                <a:solidFill>
                  <a:srgbClr val="002060"/>
                </a:solidFill>
              </a:rPr>
              <a:t>العنوسة في الأسرة السعودية التي أصبحت شبه ظاهرة حيث تبّين أن (14.7%) من أسر مدينة الرياض يعانون من عنوسة بناتهن، ويرجع ذلك إلى انتقال الأسر إلى العيش في الحضر، والابتعاد عن مجاورة الأقارب، ومستوى أسرة البنت الاقتصادي، وارتفاع مستوى تعليم البنات، وعمل المرأة خارج المنزل. أما ظاهرة تأخر زواج الذكور في الأسرة السعودية فيرجع إلى كثرة سفر الشباب للخارج، والتخوف  من تحمّل المسؤولية، وغلاء المهر، وطريقة اختيار الزوجة.</a:t>
            </a:r>
            <a:endParaRPr lang="en-US" sz="3200" dirty="0">
              <a:solidFill>
                <a:srgbClr val="002060"/>
              </a:solidFill>
            </a:endParaRPr>
          </a:p>
        </p:txBody>
      </p:sp>
    </p:spTree>
    <p:extLst>
      <p:ext uri="{BB962C8B-B14F-4D97-AF65-F5344CB8AC3E}">
        <p14:creationId xmlns:p14="http://schemas.microsoft.com/office/powerpoint/2010/main" val="17842443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198180"/>
          </a:xfrm>
        </p:spPr>
        <p:txBody>
          <a:bodyPr/>
          <a:lstStyle/>
          <a:p>
            <a:pPr algn="ctr"/>
            <a:r>
              <a:rPr lang="ar-SA" dirty="0">
                <a:solidFill>
                  <a:schemeClr val="accent1"/>
                </a:solidFill>
              </a:rPr>
              <a:t>النظام </a:t>
            </a:r>
            <a:r>
              <a:rPr lang="ar-SA" dirty="0" smtClean="0">
                <a:solidFill>
                  <a:schemeClr val="accent1"/>
                </a:solidFill>
              </a:rPr>
              <a:t>الثقافي</a:t>
            </a:r>
            <a:endParaRPr lang="en-US" dirty="0"/>
          </a:p>
        </p:txBody>
      </p:sp>
      <p:sp>
        <p:nvSpPr>
          <p:cNvPr id="3" name="Content Placeholder 2"/>
          <p:cNvSpPr>
            <a:spLocks noGrp="1"/>
          </p:cNvSpPr>
          <p:nvPr>
            <p:ph idx="1"/>
          </p:nvPr>
        </p:nvSpPr>
        <p:spPr>
          <a:xfrm>
            <a:off x="822959" y="1845734"/>
            <a:ext cx="7543801" cy="4463586"/>
          </a:xfrm>
        </p:spPr>
        <p:txBody>
          <a:bodyPr>
            <a:noAutofit/>
          </a:bodyPr>
          <a:lstStyle/>
          <a:p>
            <a:pPr marL="0" indent="0" algn="just" rtl="1">
              <a:buNone/>
            </a:pPr>
            <a:r>
              <a:rPr lang="ar-SA" sz="2800" dirty="0">
                <a:solidFill>
                  <a:srgbClr val="002060"/>
                </a:solidFill>
              </a:rPr>
              <a:t> </a:t>
            </a:r>
            <a:r>
              <a:rPr lang="ar-SA" sz="2800" dirty="0" smtClean="0">
                <a:solidFill>
                  <a:srgbClr val="002060"/>
                </a:solidFill>
              </a:rPr>
              <a:t>    عدة </a:t>
            </a:r>
            <a:r>
              <a:rPr lang="ar-SA" sz="2800" dirty="0">
                <a:solidFill>
                  <a:srgbClr val="002060"/>
                </a:solidFill>
              </a:rPr>
              <a:t>موضوعات منها: العادات والتقاليد والأعراف والقيم في المجتمع السعودي مثل: بعض القبائل التي تتمسك بعدم زواج الفتاة خارج القبيلة، وعدم زواج الصغرى قبل الكبرى. ومن التقاليد التي </a:t>
            </a:r>
            <a:r>
              <a:rPr lang="ar-SA" sz="2800" dirty="0" smtClean="0">
                <a:solidFill>
                  <a:srgbClr val="002060"/>
                </a:solidFill>
              </a:rPr>
              <a:t>تناولها الكتاب ـ ختان </a:t>
            </a:r>
            <a:r>
              <a:rPr lang="ar-SA" sz="2800" dirty="0">
                <a:solidFill>
                  <a:srgbClr val="002060"/>
                </a:solidFill>
              </a:rPr>
              <a:t>الإناث والذكور،  وتقاليد الزواج، والندب والبكاء والعويل على الميت. أما الأعراف أو القانون العرفي في المجتمع السعودي فهو عدم اللجوء إلى المحاكم أو الشرطة في حل خلافات الأقارب واللجوء إلى توسيط بعض الأصدقاء والأقارب. ومن الأعراف السائدة ـ أيضاً ـ في المجتمع السعودي عدم بيع الممتلكات الموجودة بالقرى؛ فبيع الأرض أو البيت يعني بيع القبيلة. أما عن القيم الموجودة في المجتمع السعودي فهي: تعدد الزوجات، وطاعة الذكور للوالدين، والزواج المبكر، وإنجاب الذكور، والزواج من مطلقة.</a:t>
            </a:r>
            <a:endParaRPr lang="ar-SA" sz="2800" dirty="0" smtClean="0">
              <a:solidFill>
                <a:srgbClr val="002060"/>
              </a:solidFill>
            </a:endParaRPr>
          </a:p>
        </p:txBody>
      </p:sp>
    </p:spTree>
    <p:extLst>
      <p:ext uri="{BB962C8B-B14F-4D97-AF65-F5344CB8AC3E}">
        <p14:creationId xmlns:p14="http://schemas.microsoft.com/office/powerpoint/2010/main" val="15858489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solidFill>
                  <a:schemeClr val="accent1"/>
                </a:solidFill>
              </a:rPr>
              <a:t>النظام </a:t>
            </a:r>
            <a:r>
              <a:rPr lang="ar-SA" dirty="0" smtClean="0">
                <a:solidFill>
                  <a:schemeClr val="accent1"/>
                </a:solidFill>
              </a:rPr>
              <a:t>التربوي</a:t>
            </a:r>
            <a:endParaRPr lang="en-US" dirty="0"/>
          </a:p>
        </p:txBody>
      </p:sp>
      <p:sp>
        <p:nvSpPr>
          <p:cNvPr id="3" name="Content Placeholder 2"/>
          <p:cNvSpPr>
            <a:spLocks noGrp="1"/>
          </p:cNvSpPr>
          <p:nvPr>
            <p:ph idx="1"/>
          </p:nvPr>
        </p:nvSpPr>
        <p:spPr/>
        <p:txBody>
          <a:bodyPr>
            <a:normAutofit/>
          </a:bodyPr>
          <a:lstStyle/>
          <a:p>
            <a:pPr algn="just" rtl="1"/>
            <a:r>
              <a:rPr lang="ar-SA" sz="2400" b="1" dirty="0" smtClean="0">
                <a:solidFill>
                  <a:srgbClr val="002060"/>
                </a:solidFill>
              </a:rPr>
              <a:t>    أهم مشكلات </a:t>
            </a:r>
            <a:r>
              <a:rPr lang="ar-SA" sz="2400" b="1" dirty="0">
                <a:solidFill>
                  <a:srgbClr val="002060"/>
                </a:solidFill>
              </a:rPr>
              <a:t>الطلاب السعوديين في مدراس التعليم العام والجامعات، ومن </a:t>
            </a:r>
            <a:r>
              <a:rPr lang="ar-SA" sz="2400" b="1" dirty="0" smtClean="0">
                <a:solidFill>
                  <a:srgbClr val="002060"/>
                </a:solidFill>
              </a:rPr>
              <a:t>أهمها:- </a:t>
            </a:r>
          </a:p>
          <a:p>
            <a:pPr algn="just" rtl="1">
              <a:buFont typeface="Wingdings" panose="05000000000000000000" pitchFamily="2" charset="2"/>
              <a:buChar char="Ø"/>
            </a:pPr>
            <a:r>
              <a:rPr lang="ar-SA" sz="2400" dirty="0" smtClean="0">
                <a:solidFill>
                  <a:srgbClr val="002060"/>
                </a:solidFill>
              </a:rPr>
              <a:t> </a:t>
            </a:r>
            <a:r>
              <a:rPr lang="ar-SA" sz="2200" dirty="0" smtClean="0">
                <a:solidFill>
                  <a:srgbClr val="002060"/>
                </a:solidFill>
              </a:rPr>
              <a:t>كثرة </a:t>
            </a:r>
            <a:r>
              <a:rPr lang="ar-SA" sz="2200" dirty="0">
                <a:solidFill>
                  <a:srgbClr val="002060"/>
                </a:solidFill>
              </a:rPr>
              <a:t>الواجبات المدرسية، مما يعوق نمو الطفل في تكوين دوافع داخلية للتعليم.</a:t>
            </a:r>
          </a:p>
          <a:p>
            <a:pPr algn="just" rtl="1">
              <a:buFont typeface="Wingdings" panose="05000000000000000000" pitchFamily="2" charset="2"/>
              <a:buChar char="Ø"/>
            </a:pPr>
            <a:r>
              <a:rPr lang="ar-SA" sz="2200" dirty="0">
                <a:solidFill>
                  <a:srgbClr val="002060"/>
                </a:solidFill>
              </a:rPr>
              <a:t> </a:t>
            </a:r>
            <a:r>
              <a:rPr lang="ar-SA" sz="2200" dirty="0" smtClean="0">
                <a:solidFill>
                  <a:srgbClr val="002060"/>
                </a:solidFill>
              </a:rPr>
              <a:t>أن </a:t>
            </a:r>
            <a:r>
              <a:rPr lang="ar-SA" sz="2200" dirty="0">
                <a:solidFill>
                  <a:srgbClr val="002060"/>
                </a:solidFill>
              </a:rPr>
              <a:t>درجة متابعة أولياء الأمور للواجبات المدرسية قليلة.</a:t>
            </a:r>
          </a:p>
          <a:p>
            <a:pPr algn="just" rtl="1">
              <a:buFont typeface="Wingdings" panose="05000000000000000000" pitchFamily="2" charset="2"/>
              <a:buChar char="Ø"/>
            </a:pPr>
            <a:r>
              <a:rPr lang="ar-SA" sz="2200" dirty="0" smtClean="0">
                <a:solidFill>
                  <a:srgbClr val="002060"/>
                </a:solidFill>
              </a:rPr>
              <a:t> عدم </a:t>
            </a:r>
            <a:r>
              <a:rPr lang="ar-SA" sz="2200" dirty="0">
                <a:solidFill>
                  <a:srgbClr val="002060"/>
                </a:solidFill>
              </a:rPr>
              <a:t>توفر الكتاب الجامعي لكثير من الدارسين، وكبر حجم المناهج الدراسية.</a:t>
            </a:r>
          </a:p>
          <a:p>
            <a:pPr algn="just" rtl="1">
              <a:buFont typeface="Wingdings" panose="05000000000000000000" pitchFamily="2" charset="2"/>
              <a:buChar char="Ø"/>
            </a:pPr>
            <a:r>
              <a:rPr lang="ar-SA" sz="2200" dirty="0" smtClean="0">
                <a:solidFill>
                  <a:srgbClr val="002060"/>
                </a:solidFill>
              </a:rPr>
              <a:t> التحاق </a:t>
            </a:r>
            <a:r>
              <a:rPr lang="ar-SA" sz="2200" dirty="0">
                <a:solidFill>
                  <a:srgbClr val="002060"/>
                </a:solidFill>
              </a:rPr>
              <a:t>الطلاب بأقسام علمية غير مرغوب فيها؛ بسبب انخفاض معدل دراجاتهم.</a:t>
            </a:r>
          </a:p>
          <a:p>
            <a:pPr algn="just" rtl="1">
              <a:buFont typeface="Wingdings" panose="05000000000000000000" pitchFamily="2" charset="2"/>
              <a:buChar char="Ø"/>
            </a:pPr>
            <a:r>
              <a:rPr lang="ar-SA" sz="2200" dirty="0" smtClean="0">
                <a:solidFill>
                  <a:srgbClr val="002060"/>
                </a:solidFill>
              </a:rPr>
              <a:t> قصور </a:t>
            </a:r>
            <a:r>
              <a:rPr lang="ar-SA" sz="2200" dirty="0">
                <a:solidFill>
                  <a:srgbClr val="002060"/>
                </a:solidFill>
              </a:rPr>
              <a:t>الجامعات في تلبية الجهاز الحكومي في كثير من التخصصات.</a:t>
            </a:r>
          </a:p>
          <a:p>
            <a:pPr algn="just" rtl="1">
              <a:buFont typeface="Wingdings" panose="05000000000000000000" pitchFamily="2" charset="2"/>
              <a:buChar char="Ø"/>
            </a:pPr>
            <a:r>
              <a:rPr lang="ar-SA" sz="2200" dirty="0" smtClean="0">
                <a:solidFill>
                  <a:srgbClr val="002060"/>
                </a:solidFill>
              </a:rPr>
              <a:t> استخدام </a:t>
            </a:r>
            <a:r>
              <a:rPr lang="ar-SA" sz="2200" dirty="0">
                <a:solidFill>
                  <a:srgbClr val="002060"/>
                </a:solidFill>
              </a:rPr>
              <a:t>أعضاء هيئة التدريس أسلوب التدريس التقليدي القائم على حشو ذهن الطالب بالمعارف والمعلومات.</a:t>
            </a:r>
          </a:p>
          <a:p>
            <a:pPr algn="ctr"/>
            <a:endParaRPr lang="en-US" sz="2400" dirty="0">
              <a:solidFill>
                <a:schemeClr val="accent2"/>
              </a:solidFill>
            </a:endParaRPr>
          </a:p>
        </p:txBody>
      </p:sp>
    </p:spTree>
    <p:extLst>
      <p:ext uri="{BB962C8B-B14F-4D97-AF65-F5344CB8AC3E}">
        <p14:creationId xmlns:p14="http://schemas.microsoft.com/office/powerpoint/2010/main" val="204511293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solidFill>
                  <a:schemeClr val="accent1"/>
                </a:solidFill>
              </a:rPr>
              <a:t>النظام </a:t>
            </a:r>
            <a:r>
              <a:rPr lang="ar-SA" dirty="0" smtClean="0">
                <a:solidFill>
                  <a:schemeClr val="accent1"/>
                </a:solidFill>
              </a:rPr>
              <a:t>الاقتصادي</a:t>
            </a:r>
            <a:endParaRPr lang="en-US" dirty="0"/>
          </a:p>
        </p:txBody>
      </p:sp>
      <p:sp>
        <p:nvSpPr>
          <p:cNvPr id="3" name="Content Placeholder 2"/>
          <p:cNvSpPr>
            <a:spLocks noGrp="1"/>
          </p:cNvSpPr>
          <p:nvPr>
            <p:ph idx="1"/>
          </p:nvPr>
        </p:nvSpPr>
        <p:spPr/>
        <p:txBody>
          <a:bodyPr>
            <a:noAutofit/>
          </a:bodyPr>
          <a:lstStyle/>
          <a:p>
            <a:pPr algn="just" rtl="1"/>
            <a:r>
              <a:rPr lang="ar-SA" sz="2800" dirty="0">
                <a:solidFill>
                  <a:srgbClr val="002060"/>
                </a:solidFill>
              </a:rPr>
              <a:t> </a:t>
            </a:r>
            <a:r>
              <a:rPr lang="ar-SA" sz="2800" dirty="0" smtClean="0">
                <a:solidFill>
                  <a:srgbClr val="002060"/>
                </a:solidFill>
              </a:rPr>
              <a:t>    عمل </a:t>
            </a:r>
            <a:r>
              <a:rPr lang="ar-SA" sz="2800" dirty="0">
                <a:solidFill>
                  <a:srgbClr val="002060"/>
                </a:solidFill>
              </a:rPr>
              <a:t>المرأة السعودية خارج المنزل، وسعي الأب والزوج للحصول على وظيفة مناسبة لطبيعة المرأة وأنهم لا يعارضون ذلك، ولكن هناك معوقات اجتماعية تحول دون عمل المرأة السعودية خارج المنزل منها: الخوف من الاختلاط بالرجال، والاكتفاء المادي، وأن معظم النساء السعوديات ممن يعملن خارج المنزل بالوظائف الحكومية يعتبرون ذلك نشاطاً من أنشطة الفراغ. وبين المؤلف في هذا الفصل ـ أيضاً ـ أن العمالة السعودية تتميز عن العمالة الوافدة بالثقة بالنفس، والروح القيادية، وحفظ أسرار العمل، والتعاون مع الآخرين. في حين تمتاز العمالة الوافدة بالكفاية العلمية، والمواظبة، ودقة المواعيد، والابتكار والتطور، وإنجاز الأهداف، وحسن استغلال الوقت، والاستمرارية في العمل.</a:t>
            </a:r>
            <a:endParaRPr lang="en-US" sz="2800" dirty="0">
              <a:solidFill>
                <a:srgbClr val="002060"/>
              </a:solidFill>
            </a:endParaRPr>
          </a:p>
        </p:txBody>
      </p:sp>
    </p:spTree>
    <p:extLst>
      <p:ext uri="{BB962C8B-B14F-4D97-AF65-F5344CB8AC3E}">
        <p14:creationId xmlns:p14="http://schemas.microsoft.com/office/powerpoint/2010/main" val="2184973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solidFill>
                  <a:schemeClr val="accent1"/>
                </a:solidFill>
              </a:rPr>
              <a:t>النظام </a:t>
            </a:r>
            <a:r>
              <a:rPr lang="ar-SA" dirty="0" smtClean="0">
                <a:solidFill>
                  <a:schemeClr val="accent1"/>
                </a:solidFill>
              </a:rPr>
              <a:t>السياسي</a:t>
            </a:r>
            <a:endParaRPr lang="en-US" dirty="0"/>
          </a:p>
        </p:txBody>
      </p:sp>
      <p:sp>
        <p:nvSpPr>
          <p:cNvPr id="3" name="Content Placeholder 2"/>
          <p:cNvSpPr>
            <a:spLocks noGrp="1"/>
          </p:cNvSpPr>
          <p:nvPr>
            <p:ph idx="1"/>
          </p:nvPr>
        </p:nvSpPr>
        <p:spPr/>
        <p:txBody>
          <a:bodyPr/>
          <a:lstStyle/>
          <a:p>
            <a:pPr algn="just" rtl="1"/>
            <a:r>
              <a:rPr lang="ar-SA" dirty="0"/>
              <a:t>	</a:t>
            </a:r>
            <a:r>
              <a:rPr lang="ar-SA" sz="2800" dirty="0">
                <a:solidFill>
                  <a:srgbClr val="002060"/>
                </a:solidFill>
              </a:rPr>
              <a:t>حيث بدأ المؤلف بمقدمة عن علم الاجتماع السياسي، والتنشئة السياسية والتربية الوطنية في المجتمع السعودي، والشائعات والدلالات الاجتماعية لهذا المجتمع. وبين أن الشائعات في المجتمع السعودي أصبحت ظاهرة اجتماعية عامة عند جميع  فئات المجتمع.</a:t>
            </a:r>
            <a:endParaRPr lang="en-US" sz="2800" dirty="0">
              <a:solidFill>
                <a:srgbClr val="002060"/>
              </a:solidFill>
            </a:endParaRPr>
          </a:p>
          <a:p>
            <a:pPr algn="r" rtl="1"/>
            <a:endParaRPr lang="en-US" dirty="0"/>
          </a:p>
        </p:txBody>
      </p:sp>
    </p:spTree>
    <p:extLst>
      <p:ext uri="{BB962C8B-B14F-4D97-AF65-F5344CB8AC3E}">
        <p14:creationId xmlns:p14="http://schemas.microsoft.com/office/powerpoint/2010/main" val="2904255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solidFill>
                  <a:schemeClr val="accent1"/>
                </a:solidFill>
              </a:rPr>
              <a:t>النظام </a:t>
            </a:r>
            <a:r>
              <a:rPr lang="ar-SA" dirty="0" smtClean="0">
                <a:solidFill>
                  <a:schemeClr val="accent1"/>
                </a:solidFill>
              </a:rPr>
              <a:t>الديني</a:t>
            </a:r>
            <a:endParaRPr lang="en-US" dirty="0"/>
          </a:p>
        </p:txBody>
      </p:sp>
      <p:sp>
        <p:nvSpPr>
          <p:cNvPr id="3" name="Content Placeholder 2"/>
          <p:cNvSpPr>
            <a:spLocks noGrp="1"/>
          </p:cNvSpPr>
          <p:nvPr>
            <p:ph idx="1"/>
          </p:nvPr>
        </p:nvSpPr>
        <p:spPr/>
        <p:txBody>
          <a:bodyPr/>
          <a:lstStyle/>
          <a:p>
            <a:pPr algn="just" rtl="1"/>
            <a:r>
              <a:rPr lang="ar-SA" sz="3200" dirty="0"/>
              <a:t>	</a:t>
            </a:r>
            <a:r>
              <a:rPr lang="ar-SA" sz="3200" dirty="0">
                <a:solidFill>
                  <a:srgbClr val="002060"/>
                </a:solidFill>
              </a:rPr>
              <a:t>هناك عدة ظواهر دينية توجد بالمملكة تستحق الدراسة منها: دخول العمالة الوافدة غير المسلمة في الدين الإسلامي، والعلاقات الاجتماعية داخل الجمعيات الخيرية، وأثر القنوات الفضائية على ارتياد المساجد من خلال البرامج الدينية ومن خلال هذه القنوات، وأثر جماعة تحفيظ القرآن على التحصيل الدراسي لأعضائها، وأثر الجماعات الدينية في الأندية الرياضية والمراكز الصيفية في سلوك الشباب.</a:t>
            </a:r>
            <a:endParaRPr lang="en-US" sz="3200" dirty="0">
              <a:solidFill>
                <a:srgbClr val="002060"/>
              </a:solidFill>
            </a:endParaRPr>
          </a:p>
          <a:p>
            <a:pPr algn="r" rtl="1"/>
            <a:endParaRPr lang="en-US" dirty="0"/>
          </a:p>
        </p:txBody>
      </p:sp>
    </p:spTree>
    <p:extLst>
      <p:ext uri="{BB962C8B-B14F-4D97-AF65-F5344CB8AC3E}">
        <p14:creationId xmlns:p14="http://schemas.microsoft.com/office/powerpoint/2010/main" val="3384903053"/>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3792</TotalTime>
  <Words>574</Words>
  <Application>Microsoft Office PowerPoint</Application>
  <PresentationFormat>On-screen Show (4:3)</PresentationFormat>
  <Paragraphs>37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Wingdings</vt:lpstr>
      <vt:lpstr>Retrospect</vt:lpstr>
      <vt:lpstr>PowerPoint Presentation</vt:lpstr>
      <vt:lpstr>PowerPoint Presentation</vt:lpstr>
      <vt:lpstr>النظام الاسري  </vt:lpstr>
      <vt:lpstr>النظام الاسري </vt:lpstr>
      <vt:lpstr>النظام الثقافي</vt:lpstr>
      <vt:lpstr>النظام التربوي</vt:lpstr>
      <vt:lpstr>النظام الاقتصادي</vt:lpstr>
      <vt:lpstr>النظام السياسي</vt:lpstr>
      <vt:lpstr>النظام الديني</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الوضوع الثاني</dc:title>
  <dc:creator>Windows User</dc:creator>
  <cp:lastModifiedBy>Ali Ahmed AlSalem</cp:lastModifiedBy>
  <cp:revision>207</cp:revision>
  <dcterms:created xsi:type="dcterms:W3CDTF">2011-09-27T08:18:25Z</dcterms:created>
  <dcterms:modified xsi:type="dcterms:W3CDTF">2019-11-17T06:11:29Z</dcterms:modified>
</cp:coreProperties>
</file>