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04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022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786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978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10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860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419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496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52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031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850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63E210-EB23-47BF-95CA-DABB6B131868}" type="datetimeFigureOut">
              <a:rPr lang="ar-SA" smtClean="0"/>
              <a:pPr/>
              <a:t>08/04/1441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65BF51-1630-4EDA-9BE1-50ACA5B4C7F5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2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5112568"/>
          </a:xfrm>
        </p:spPr>
        <p:txBody>
          <a:bodyPr>
            <a:normAutofit/>
          </a:bodyPr>
          <a:lstStyle/>
          <a:p>
            <a:endParaRPr lang="ar-SA" sz="72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ar-SA" sz="6400" dirty="0" smtClean="0">
                <a:solidFill>
                  <a:schemeClr val="accent1"/>
                </a:solidFill>
              </a:rPr>
              <a:t>النظام الديني </a:t>
            </a:r>
            <a:endParaRPr lang="en-US" sz="6400" dirty="0" smtClean="0">
              <a:solidFill>
                <a:schemeClr val="accent1"/>
              </a:solidFill>
            </a:endParaRPr>
          </a:p>
          <a:p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 rtl="1"/>
            <a:r>
              <a:rPr lang="ar-SA" sz="2800" dirty="0" smtClean="0">
                <a:solidFill>
                  <a:srgbClr val="002060"/>
                </a:solidFill>
              </a:rPr>
              <a:t>كتاب: علم الاجتماع المعاصر</a:t>
            </a:r>
            <a:endParaRPr lang="ar-SA" sz="2800" dirty="0">
              <a:solidFill>
                <a:srgbClr val="002060"/>
              </a:solidFill>
            </a:endParaRPr>
          </a:p>
          <a:p>
            <a:pPr lvl="0" algn="ctr"/>
            <a:r>
              <a:rPr lang="ar-SA" sz="2800" dirty="0" smtClean="0">
                <a:solidFill>
                  <a:srgbClr val="002060"/>
                </a:solidFill>
              </a:rPr>
              <a:t>د. سلوى الخطيب – 2015 – مكتبة الشقري</a:t>
            </a:r>
            <a:endParaRPr lang="ar-SA" sz="2800" dirty="0">
              <a:solidFill>
                <a:srgbClr val="002060"/>
              </a:solidFill>
            </a:endParaRPr>
          </a:p>
          <a:p>
            <a:pPr algn="r" rtl="1"/>
            <a:endParaRPr lang="ar-S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332656"/>
            <a:ext cx="7543801" cy="5760640"/>
          </a:xfrm>
        </p:spPr>
        <p:txBody>
          <a:bodyPr>
            <a:normAutofit lnSpcReduction="10000"/>
          </a:bodyPr>
          <a:lstStyle/>
          <a:p>
            <a:pPr algn="just" rtl="1"/>
            <a:endParaRPr lang="ar-SA" dirty="0" smtClean="0">
              <a:solidFill>
                <a:srgbClr val="002060"/>
              </a:solidFill>
            </a:endParaRPr>
          </a:p>
          <a:p>
            <a:pPr algn="ctr" rtl="1"/>
            <a:r>
              <a:rPr lang="ar-SA" sz="4800" dirty="0" smtClean="0">
                <a:solidFill>
                  <a:schemeClr val="accent1"/>
                </a:solidFill>
              </a:rPr>
              <a:t>التساؤلات  </a:t>
            </a:r>
            <a:endParaRPr lang="ar-SA" sz="4800" dirty="0">
              <a:solidFill>
                <a:schemeClr val="accent1"/>
              </a:solidFill>
            </a:endParaRPr>
          </a:p>
          <a:p>
            <a:pPr marL="0" indent="0" algn="just" rtl="1">
              <a:buNone/>
            </a:pPr>
            <a:endParaRPr lang="ar-SA" dirty="0">
              <a:solidFill>
                <a:srgbClr val="002060"/>
              </a:solidFill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3600" dirty="0" smtClean="0">
                <a:solidFill>
                  <a:srgbClr val="002060"/>
                </a:solidFill>
              </a:rPr>
              <a:t> ما وظيفة الدين في المجتمع؟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3600" dirty="0" smtClean="0">
                <a:solidFill>
                  <a:srgbClr val="002060"/>
                </a:solidFill>
              </a:rPr>
              <a:t> ما علاقته بالنظم الاجتماعية الأخرى، وكيف يؤثر ويتأثر فيها؟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3600" dirty="0" smtClean="0">
                <a:solidFill>
                  <a:srgbClr val="002060"/>
                </a:solidFill>
              </a:rPr>
              <a:t> كيف تؤثر الأسرة على الممارسات الدينية للفرد؟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3600" dirty="0" smtClean="0">
                <a:solidFill>
                  <a:srgbClr val="002060"/>
                </a:solidFill>
              </a:rPr>
              <a:t> ما التنظيم البنائي للمؤسسة الدينية؟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3600" dirty="0" smtClean="0">
                <a:solidFill>
                  <a:srgbClr val="002060"/>
                </a:solidFill>
              </a:rPr>
              <a:t> ما مستقبل الدين في المجتمعات، وهل سيختفي كما تقدمت المجتمعات تكنولوجيا؟</a:t>
            </a:r>
            <a:endParaRPr lang="ar-SA" sz="3600" dirty="0">
              <a:solidFill>
                <a:srgbClr val="002060"/>
              </a:solidFill>
            </a:endParaRPr>
          </a:p>
          <a:p>
            <a:pPr marL="0" indent="0" algn="just" rtl="1">
              <a:buNone/>
            </a:pPr>
            <a:endParaRPr lang="ar-SA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8681"/>
            <a:ext cx="7543800" cy="792088"/>
          </a:xfrm>
        </p:spPr>
        <p:txBody>
          <a:bodyPr/>
          <a:lstStyle/>
          <a:p>
            <a:pPr algn="ctr" rtl="1"/>
            <a:r>
              <a:rPr lang="ar-SA" dirty="0" smtClean="0">
                <a:solidFill>
                  <a:schemeClr val="accent1"/>
                </a:solidFill>
              </a:rPr>
              <a:t>التعريف   </a:t>
            </a: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04864"/>
            <a:ext cx="7543801" cy="3664230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الدين </a:t>
            </a:r>
            <a:r>
              <a:rPr lang="ar-SA" sz="2800" dirty="0">
                <a:solidFill>
                  <a:srgbClr val="002060"/>
                </a:solidFill>
              </a:rPr>
              <a:t>هو الأيمان بالأمور الغيبية المقدسة، والدين ظاهرة عامة في جميع المجتمعات الانسانية.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تعريف « دوركايم» .. الدين نسق واحد من العقائد والممارسات المتصلة بالأشياء المقدسة والمحرمات. وهذه العقائد والممارسات تتحد معا مكونة جماعة أخلاقية واحد تتمثل في الكنيسة وكل ما يتصل بها من مماراسات.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498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1"/>
                </a:solidFill>
              </a:rPr>
              <a:t>النقاط الاساسية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76872"/>
            <a:ext cx="7543801" cy="3592222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ar-SA" sz="3200" dirty="0" smtClean="0">
                <a:solidFill>
                  <a:srgbClr val="002060"/>
                </a:solidFill>
              </a:rPr>
              <a:t>دور </a:t>
            </a:r>
            <a:r>
              <a:rPr lang="ar-SA" sz="3200" dirty="0">
                <a:solidFill>
                  <a:srgbClr val="002060"/>
                </a:solidFill>
              </a:rPr>
              <a:t>كايم (التوتم) .. أقدم أشكال الدين .. حيوانا، نباتا .. أخا لهم وتربطهم به علاقة قرابة.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ar-SA" sz="3200" dirty="0" smtClean="0">
                <a:solidFill>
                  <a:srgbClr val="002060"/>
                </a:solidFill>
              </a:rPr>
              <a:t>المجتعمات البدائية ( آلهة للمطر، والشمس، الإنجاب، والبنات ...الخ).</a:t>
            </a:r>
          </a:p>
          <a:p>
            <a:pPr marL="0" indent="0" algn="just" rtl="1">
              <a:buNone/>
            </a:pP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4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98180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accent1"/>
                </a:solidFill>
              </a:rPr>
              <a:t>النقاط الاساسية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3586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800" b="1" i="1" u="sng" dirty="0" smtClean="0">
                <a:solidFill>
                  <a:srgbClr val="002060"/>
                </a:solidFill>
              </a:rPr>
              <a:t>مكونات الدين</a:t>
            </a:r>
          </a:p>
          <a:p>
            <a:pPr marL="0" indent="0" algn="just" rtl="1">
              <a:buNone/>
            </a:pPr>
            <a:r>
              <a:rPr lang="ar-SA" sz="2800" dirty="0" smtClean="0">
                <a:solidFill>
                  <a:srgbClr val="002060"/>
                </a:solidFill>
              </a:rPr>
              <a:t>العقائد: هي مجموعة من الأفكار والمبادئ الخاصة بديانة معنية.</a:t>
            </a:r>
          </a:p>
          <a:p>
            <a:pPr marL="0" indent="0" algn="just" rtl="1">
              <a:buNone/>
            </a:pPr>
            <a:r>
              <a:rPr lang="ar-SA" sz="2800" dirty="0" smtClean="0">
                <a:solidFill>
                  <a:srgbClr val="002060"/>
                </a:solidFill>
              </a:rPr>
              <a:t>الشعائر: هي مجموعة من الممارسات والأفعال الخاصة ... . </a:t>
            </a:r>
          </a:p>
          <a:p>
            <a:pPr marL="0" indent="0" algn="just" rtl="1">
              <a:buNone/>
            </a:pPr>
            <a:r>
              <a:rPr lang="ar-SA" sz="2800" dirty="0" smtClean="0">
                <a:solidFill>
                  <a:srgbClr val="002060"/>
                </a:solidFill>
              </a:rPr>
              <a:t>المذهب: هو أحد تقسيمات المؤسسة الدين</a:t>
            </a:r>
            <a:r>
              <a:rPr lang="ar-SA" sz="2800" dirty="0">
                <a:solidFill>
                  <a:srgbClr val="002060"/>
                </a:solidFill>
              </a:rPr>
              <a:t>ي</a:t>
            </a:r>
            <a:r>
              <a:rPr lang="ar-SA" sz="2800" dirty="0" smtClean="0">
                <a:solidFill>
                  <a:srgbClr val="002060"/>
                </a:solidFill>
              </a:rPr>
              <a:t>ة التي تجمع مجموعة كبيرة من افراد هذا الدين، لإيمان بفكرة معينة.  </a:t>
            </a:r>
          </a:p>
          <a:p>
            <a:pPr marL="0" indent="0" algn="just" rtl="1">
              <a:buNone/>
            </a:pPr>
            <a:r>
              <a:rPr lang="ar-SA" sz="2800" dirty="0" smtClean="0">
                <a:solidFill>
                  <a:srgbClr val="002060"/>
                </a:solidFill>
              </a:rPr>
              <a:t>الطائفة: هي أحد أشكال التنظيمات الدينية ( يفسرون الدين بشكل مختلفة عن الأغلبية). </a:t>
            </a:r>
          </a:p>
          <a:p>
            <a:pPr marL="0" indent="0" algn="just" rtl="1">
              <a:buNone/>
            </a:pPr>
            <a:r>
              <a:rPr lang="ar-SA" sz="2800" dirty="0" smtClean="0">
                <a:solidFill>
                  <a:srgbClr val="002060"/>
                </a:solidFill>
              </a:rPr>
              <a:t>العلمانية: هي فصل الدين عن الدينا، واعتبار العلم هو أساس المعرفة الإنسانية. </a:t>
            </a:r>
          </a:p>
          <a:p>
            <a:pPr marL="0" indent="0" algn="just" rtl="1">
              <a:buNone/>
            </a:pPr>
            <a:endParaRPr lang="ar-SA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/>
                </a:solidFill>
              </a:rPr>
              <a:t>النقاط الاساسية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800" b="1" dirty="0">
                <a:solidFill>
                  <a:srgbClr val="002060"/>
                </a:solidFill>
              </a:rPr>
              <a:t> </a:t>
            </a:r>
            <a:r>
              <a:rPr lang="ar-SA" sz="2800" b="1" i="1" u="sng" dirty="0" smtClean="0">
                <a:solidFill>
                  <a:srgbClr val="002060"/>
                </a:solidFill>
              </a:rPr>
              <a:t>اختلاف الأديان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800" dirty="0" smtClean="0">
                <a:solidFill>
                  <a:srgbClr val="002060"/>
                </a:solidFill>
              </a:rPr>
              <a:t> اليهودية أصغر الأديان ( 1%).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800" dirty="0" smtClean="0">
                <a:solidFill>
                  <a:srgbClr val="002060"/>
                </a:solidFill>
              </a:rPr>
              <a:t> المسيحية أكبر الديانات انتشاراً ( 33.4%).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800" dirty="0" smtClean="0">
                <a:solidFill>
                  <a:srgbClr val="002060"/>
                </a:solidFill>
              </a:rPr>
              <a:t> الأسلام ثاني ديانة في الإسلام ( 18.3).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800" dirty="0" smtClean="0">
                <a:solidFill>
                  <a:srgbClr val="002060"/>
                </a:solidFill>
              </a:rPr>
              <a:t> الديانات الشرقية .. جنوب شرق آسيا .. أهمها الهندوسية، والبوذية، والكوفوشية. </a:t>
            </a:r>
          </a:p>
          <a:p>
            <a:pPr algn="just" rtl="1"/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129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/>
                </a:solidFill>
              </a:rPr>
              <a:t>النقاط الاساسية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rtl="1"/>
            <a:r>
              <a:rPr lang="ar-SA" sz="2800" b="1" i="1" u="sng" dirty="0" smtClean="0">
                <a:solidFill>
                  <a:srgbClr val="002060"/>
                </a:solidFill>
              </a:rPr>
              <a:t>النظريات الاجتماعية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النظرية الوظيفية، ترى أن الدين يؤدي العديد من الوظائف في المجمع مثل التماسك، الضبط الاجتماعي، وإعطاء هدف لحياة الإنسان.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نظرية الصراع، ترى أن الدين يستخدم لإباحة عدم المساواة والتمييز بين الطبقات، فالدين يخلق نوع من الوعي الزائف بين الأفراد ( أي قبول الناس لشيئ ضد مصالهم ).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ar-SA" sz="2800" dirty="0" smtClean="0">
                <a:solidFill>
                  <a:srgbClr val="002060"/>
                </a:solidFill>
              </a:rPr>
              <a:t>نظرية التفاعل الرمزي، ترى أن الدين يحدد الهوية التي ينتمي إليها الفرد. </a:t>
            </a: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1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/>
                </a:solidFill>
              </a:rPr>
              <a:t>النقاط الاساسية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823626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800" b="1" i="1" u="sng" dirty="0" smtClean="0">
                <a:solidFill>
                  <a:srgbClr val="002060"/>
                </a:solidFill>
              </a:rPr>
              <a:t>العوامل ا لمؤثر في الدين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 smtClean="0">
                <a:solidFill>
                  <a:srgbClr val="002060"/>
                </a:solidFill>
              </a:rPr>
              <a:t> الأسرة، فالأسرة تلعب دور مؤثر في حياة الفرد وتحدد ديانته. كما أن الدين يؤثر في العلاقات الاجتماعية داخل الأسرة، وعلى نظام الزواج والطلاق والميراث ..ألخ.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 smtClean="0">
                <a:solidFill>
                  <a:srgbClr val="002060"/>
                </a:solidFill>
              </a:rPr>
              <a:t> الطبقة، (بعض الدراسات) الطبقة الغنية أكثر مشاركة في النشاطات الدينية من الطبقات الفقيرة، في حين أن أبناء الطبقة العاملة أكثر إحساساً بالدين والخوف من الله.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 smtClean="0">
                <a:solidFill>
                  <a:srgbClr val="002060"/>
                </a:solidFill>
              </a:rPr>
              <a:t> النظام السياسي، طبيعته يؤثر في نظرة الأفراد للدين. ( النظرة العلمانية في المجمتعات الغربية )، يؤثر الدين على النظام السياسي في تحديد شروط الحاكم، وكيفية أختياره ( ظهور الإسلام السياسي). بمعنى استخدم الدين كوسيلة للوصول إلى السلطة.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6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chemeClr val="accent1"/>
                </a:solidFill>
              </a:rPr>
              <a:t>النقاط الاساسية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800" b="1" i="1" u="sng" dirty="0" smtClean="0">
                <a:solidFill>
                  <a:srgbClr val="002060"/>
                </a:solidFill>
              </a:rPr>
              <a:t>مستقبل الدين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800" dirty="0" smtClean="0">
                <a:solidFill>
                  <a:srgbClr val="002060"/>
                </a:solidFill>
              </a:rPr>
              <a:t> النظرة الأولى، ترى أن التقدم العلمي الهائل (العلمانية)، ستضعف الدين وينتهي من حياة المجتمعات الإنسانية.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800" dirty="0" smtClean="0">
                <a:solidFill>
                  <a:srgbClr val="002060"/>
                </a:solidFill>
              </a:rPr>
              <a:t> النظرة الثانية، ترى أن التقدم العلمي والتقني سيزيد من المشكلات التي تحتاج إلى حلول، وبتالي سيزيد الايمان في المجتمعات أكثر فأكثر.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6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3840</TotalTime>
  <Words>512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  <vt:lpstr>PowerPoint Presentation</vt:lpstr>
      <vt:lpstr>التعريف   </vt:lpstr>
      <vt:lpstr>النقاط الاساسية</vt:lpstr>
      <vt:lpstr>النقاط الاساسية</vt:lpstr>
      <vt:lpstr>النقاط الاساسية</vt:lpstr>
      <vt:lpstr>النقاط الاساسية</vt:lpstr>
      <vt:lpstr>النقاط الاساسية</vt:lpstr>
      <vt:lpstr>النقاط الاساسية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الوضوع الثاني</dc:title>
  <dc:creator>Windows User</dc:creator>
  <cp:lastModifiedBy>Ali Ahmed AlSalem</cp:lastModifiedBy>
  <cp:revision>225</cp:revision>
  <dcterms:created xsi:type="dcterms:W3CDTF">2011-09-27T08:18:25Z</dcterms:created>
  <dcterms:modified xsi:type="dcterms:W3CDTF">2019-12-05T05:07:47Z</dcterms:modified>
</cp:coreProperties>
</file>