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67" r:id="rId16"/>
    <p:sldId id="271" r:id="rId17"/>
    <p:sldId id="272" r:id="rId18"/>
    <p:sldId id="273" r:id="rId19"/>
    <p:sldId id="277" r:id="rId20"/>
    <p:sldId id="278" r:id="rId21"/>
    <p:sldId id="274" r:id="rId22"/>
    <p:sldId id="275" r:id="rId23"/>
    <p:sldId id="276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4FB0A-5CC5-4E12-AC89-6F50EAB78A15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826A8-42E5-49F1-9A37-E9E15FB5F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718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826A8-42E5-49F1-9A37-E9E15FB5FAD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866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826A8-42E5-49F1-9A37-E9E15FB5FAD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823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826A8-42E5-49F1-9A37-E9E15FB5FAD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336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826A8-42E5-49F1-9A37-E9E15FB5FAD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48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8C2C-F1BF-47B5-B6D7-EE6381AF6233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862E-0DEA-4E0E-9420-D060E8D09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45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8C2C-F1BF-47B5-B6D7-EE6381AF6233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862E-0DEA-4E0E-9420-D060E8D09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47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8C2C-F1BF-47B5-B6D7-EE6381AF6233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862E-0DEA-4E0E-9420-D060E8D09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16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8C2C-F1BF-47B5-B6D7-EE6381AF6233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862E-0DEA-4E0E-9420-D060E8D09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51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8C2C-F1BF-47B5-B6D7-EE6381AF6233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862E-0DEA-4E0E-9420-D060E8D09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76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8C2C-F1BF-47B5-B6D7-EE6381AF6233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862E-0DEA-4E0E-9420-D060E8D09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570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8C2C-F1BF-47B5-B6D7-EE6381AF6233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862E-0DEA-4E0E-9420-D060E8D09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55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8C2C-F1BF-47B5-B6D7-EE6381AF6233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862E-0DEA-4E0E-9420-D060E8D09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792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8C2C-F1BF-47B5-B6D7-EE6381AF6233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862E-0DEA-4E0E-9420-D060E8D09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22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8C2C-F1BF-47B5-B6D7-EE6381AF6233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862E-0DEA-4E0E-9420-D060E8D09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11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8C2C-F1BF-47B5-B6D7-EE6381AF6233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4862E-0DEA-4E0E-9420-D060E8D09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3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98C2C-F1BF-47B5-B6D7-EE6381AF6233}" type="datetimeFigureOut">
              <a:rPr lang="en-GB" smtClean="0"/>
              <a:t>16/02/2016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4862E-0DEA-4E0E-9420-D060E8D092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18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dirty="0" smtClean="0"/>
              <a:t>الانتباه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علم النفس المعرفي (نفس 367)</a:t>
            </a:r>
          </a:p>
          <a:p>
            <a:endParaRPr lang="ar-AE" dirty="0"/>
          </a:p>
          <a:p>
            <a:r>
              <a:rPr lang="ar-AE" dirty="0" smtClean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1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طبيعة عملية الانتباه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الانتباه عملية جهد </a:t>
            </a:r>
            <a:r>
              <a:rPr lang="en-GB" dirty="0" smtClean="0"/>
              <a:t>Effort</a:t>
            </a:r>
            <a:r>
              <a:rPr lang="ar-AE" dirty="0" smtClean="0"/>
              <a:t> واستثارة </a:t>
            </a:r>
            <a:r>
              <a:rPr lang="en-GB" dirty="0" smtClean="0"/>
              <a:t>arousal </a:t>
            </a:r>
            <a:r>
              <a:rPr lang="ar-AE" dirty="0" smtClean="0"/>
              <a:t> .</a:t>
            </a:r>
          </a:p>
          <a:p>
            <a:pPr algn="r" rtl="1"/>
            <a:r>
              <a:rPr lang="ar-AE" dirty="0" smtClean="0"/>
              <a:t>تجربة كانمان </a:t>
            </a:r>
            <a:r>
              <a:rPr lang="en-GB" dirty="0" err="1" smtClean="0"/>
              <a:t>Kahenman</a:t>
            </a:r>
            <a:r>
              <a:rPr lang="ar-AE" dirty="0" smtClean="0"/>
              <a:t> وزملاؤه وجدت أن حدقة العين يزداد اتساعها عند زيادة تعقيد المثيرات أو المهام المطلوب الانتباه لها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23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طبيعة عملية الانتباه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الانتباه مصدر محدود السعة </a:t>
            </a:r>
            <a:r>
              <a:rPr lang="en-GB" dirty="0" smtClean="0"/>
              <a:t>limited capacity resource </a:t>
            </a:r>
            <a:endParaRPr lang="ar-AE" dirty="0" smtClean="0"/>
          </a:p>
          <a:p>
            <a:pPr algn="r" rtl="1"/>
            <a:r>
              <a:rPr lang="ar-AE" dirty="0" smtClean="0"/>
              <a:t>يصعب القيام بمهمتين في نفس الوقت . ما تفسير ذلك ؟</a:t>
            </a:r>
          </a:p>
          <a:p>
            <a:pPr lvl="1" algn="r" rtl="1"/>
            <a:r>
              <a:rPr lang="ar-AE" dirty="0" smtClean="0"/>
              <a:t>الإحساسات تدخل الذاكرة الحسية لوقت قصير لتتم معالجتها ،ونظرا لسعة المعالجة المحدودة فإن تأخر معالجتها يؤدي إلى تلاشيها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97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AE" dirty="0" smtClean="0"/>
              <a:t>مهام الاستماع الموزع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Dichotic Listening Tasks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860032" y="1520686"/>
            <a:ext cx="2736304" cy="3132450"/>
          </a:xfrm>
          <a:prstGeom prst="rect">
            <a:avLst/>
          </a:prstGeom>
          <a:noFill/>
          <a:ln w="444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b="1" u="sng" dirty="0" smtClean="0">
                <a:solidFill>
                  <a:schemeClr val="tx2">
                    <a:lumMod val="75000"/>
                  </a:schemeClr>
                </a:solidFill>
              </a:rPr>
              <a:t>المهمة </a:t>
            </a:r>
            <a:endParaRPr lang="en-GB" sz="28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ar-AE" sz="2800" b="1" dirty="0" smtClean="0">
                <a:solidFill>
                  <a:schemeClr val="tx1"/>
                </a:solidFill>
              </a:rPr>
              <a:t>لبس سماعتين ،كل منها ترسل رسائل سمعية مختلفة في نفس الوقت ، ومتابعة إحدى الرسائل فقط .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7664" y="1520686"/>
            <a:ext cx="2736304" cy="3132450"/>
          </a:xfrm>
          <a:prstGeom prst="rect">
            <a:avLst/>
          </a:prstGeom>
          <a:noFill/>
          <a:ln w="444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u="sng" dirty="0" smtClean="0">
                <a:solidFill>
                  <a:schemeClr val="tx2">
                    <a:lumMod val="75000"/>
                  </a:schemeClr>
                </a:solidFill>
              </a:rPr>
              <a:t>النتيجة </a:t>
            </a:r>
          </a:p>
          <a:p>
            <a:pPr algn="ctr"/>
            <a:r>
              <a:rPr lang="ar-AE" sz="2400" b="1" dirty="0" smtClean="0">
                <a:solidFill>
                  <a:schemeClr val="tx1"/>
                </a:solidFill>
              </a:rPr>
              <a:t>استطاع المشتركون تذكر الرسائل التي وجهوا انتباههم له</a:t>
            </a:r>
            <a:r>
              <a:rPr lang="ar-SA" sz="2400" b="1" dirty="0" smtClean="0">
                <a:solidFill>
                  <a:schemeClr val="tx1"/>
                </a:solidFill>
              </a:rPr>
              <a:t>ا</a:t>
            </a:r>
            <a:r>
              <a:rPr lang="ar-AE" sz="2400" b="1" dirty="0" smtClean="0">
                <a:solidFill>
                  <a:schemeClr val="tx1"/>
                </a:solidFill>
              </a:rPr>
              <a:t> . ولم يستطيعوا تذكر الرسائل المهملة باستثناء معلومات عنها مثل طبيعة الصوت .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9772" y="4941168"/>
            <a:ext cx="3528392" cy="1548274"/>
          </a:xfrm>
          <a:prstGeom prst="rect">
            <a:avLst/>
          </a:prstGeom>
          <a:noFill/>
          <a:ln w="444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b="1" u="sng" dirty="0" smtClean="0">
                <a:solidFill>
                  <a:schemeClr val="tx2">
                    <a:lumMod val="75000"/>
                  </a:schemeClr>
                </a:solidFill>
              </a:rPr>
              <a:t>الاستن</a:t>
            </a:r>
            <a:r>
              <a:rPr lang="ar-SA" sz="2800" b="1" u="sng" dirty="0">
                <a:solidFill>
                  <a:schemeClr val="tx2">
                    <a:lumMod val="75000"/>
                  </a:schemeClr>
                </a:solidFill>
              </a:rPr>
              <a:t>ت</a:t>
            </a:r>
            <a:r>
              <a:rPr lang="ar-AE" sz="2800" b="1" u="sng" dirty="0" smtClean="0">
                <a:solidFill>
                  <a:schemeClr val="tx2">
                    <a:lumMod val="75000"/>
                  </a:schemeClr>
                </a:solidFill>
              </a:rPr>
              <a:t>اج </a:t>
            </a:r>
            <a:endParaRPr lang="en-GB" sz="28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ar-AE" sz="2800" b="1" dirty="0" smtClean="0">
                <a:solidFill>
                  <a:schemeClr val="tx1"/>
                </a:solidFill>
              </a:rPr>
              <a:t>الانتباه يوجه لمثيرات محددة ، مع وجود نوع من الوعي بالمثيرات الأخرى .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90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ar-AE" dirty="0" smtClean="0"/>
              <a:t>الانتباه البصري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860032" y="1520686"/>
            <a:ext cx="2736304" cy="3132450"/>
          </a:xfrm>
          <a:prstGeom prst="rect">
            <a:avLst/>
          </a:prstGeom>
          <a:noFill/>
          <a:ln w="444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b="1" u="sng" dirty="0" smtClean="0">
                <a:solidFill>
                  <a:schemeClr val="tx2">
                    <a:lumMod val="75000"/>
                  </a:schemeClr>
                </a:solidFill>
              </a:rPr>
              <a:t>المهمة </a:t>
            </a:r>
            <a:endParaRPr lang="en-GB" sz="28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ar-AE" sz="2800" b="1" dirty="0" smtClean="0">
                <a:solidFill>
                  <a:schemeClr val="tx1"/>
                </a:solidFill>
              </a:rPr>
              <a:t>طلب من المشتركين التركيز على مشاهدة لعبة ما ،وكان يعرض في الوقت ذاته مشاهد أخرى 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7664" y="1520686"/>
            <a:ext cx="2736304" cy="3132450"/>
          </a:xfrm>
          <a:prstGeom prst="rect">
            <a:avLst/>
          </a:prstGeom>
          <a:noFill/>
          <a:ln w="444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u="sng" dirty="0" smtClean="0">
                <a:solidFill>
                  <a:schemeClr val="tx2">
                    <a:lumMod val="75000"/>
                  </a:schemeClr>
                </a:solidFill>
              </a:rPr>
              <a:t>النتيجة </a:t>
            </a:r>
          </a:p>
          <a:p>
            <a:pPr algn="ctr"/>
            <a:r>
              <a:rPr lang="ar-AE" sz="2400" b="1" dirty="0" smtClean="0">
                <a:solidFill>
                  <a:schemeClr val="tx1"/>
                </a:solidFill>
              </a:rPr>
              <a:t>لم يدرك المشتركون ما تم عرضه من مشاهد أخرى .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9772" y="4941168"/>
            <a:ext cx="3528392" cy="1548274"/>
          </a:xfrm>
          <a:prstGeom prst="rect">
            <a:avLst/>
          </a:prstGeom>
          <a:noFill/>
          <a:ln w="444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b="1" u="sng" dirty="0" smtClean="0">
                <a:solidFill>
                  <a:schemeClr val="tx2">
                    <a:lumMod val="75000"/>
                  </a:schemeClr>
                </a:solidFill>
              </a:rPr>
              <a:t>الاستنت</a:t>
            </a:r>
            <a:r>
              <a:rPr lang="ar-SA" sz="2800" b="1" u="sng" dirty="0">
                <a:solidFill>
                  <a:schemeClr val="tx2">
                    <a:lumMod val="75000"/>
                  </a:schemeClr>
                </a:solidFill>
              </a:rPr>
              <a:t>ا</a:t>
            </a:r>
            <a:r>
              <a:rPr lang="ar-AE" sz="2800" b="1" u="sng" dirty="0" smtClean="0">
                <a:solidFill>
                  <a:schemeClr val="tx2">
                    <a:lumMod val="75000"/>
                  </a:schemeClr>
                </a:solidFill>
              </a:rPr>
              <a:t>ج </a:t>
            </a:r>
            <a:endParaRPr lang="en-GB" sz="28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ar-AE" sz="2800" b="1" dirty="0" smtClean="0">
                <a:solidFill>
                  <a:schemeClr val="tx1"/>
                </a:solidFill>
              </a:rPr>
              <a:t>الانتباه يوجه لمثيرات محددة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41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ar-AE" dirty="0" smtClean="0"/>
              <a:t>تجارب تريزمان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499992" y="1520686"/>
            <a:ext cx="3096344" cy="3564498"/>
          </a:xfrm>
          <a:prstGeom prst="rect">
            <a:avLst/>
          </a:prstGeom>
          <a:noFill/>
          <a:ln w="444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ar-AE" sz="2800" b="1" u="sng" dirty="0" smtClean="0">
                <a:solidFill>
                  <a:schemeClr val="tx2">
                    <a:lumMod val="75000"/>
                  </a:schemeClr>
                </a:solidFill>
              </a:rPr>
              <a:t>المهمة </a:t>
            </a:r>
            <a:endParaRPr lang="en-GB" sz="28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ar-AE" sz="2800" b="1" dirty="0" smtClean="0">
                <a:solidFill>
                  <a:schemeClr val="tx1"/>
                </a:solidFill>
              </a:rPr>
              <a:t>طلب الانتباه إلى الرسائل القادمة من إحدى الأذنين وإهمال الرسائل القادمة من الأذن الأخرى . </a:t>
            </a:r>
          </a:p>
          <a:p>
            <a:pPr algn="ctr"/>
            <a:r>
              <a:rPr lang="ar-AE" sz="2800" b="1" dirty="0" smtClean="0">
                <a:solidFill>
                  <a:schemeClr val="tx1"/>
                </a:solidFill>
              </a:rPr>
              <a:t>وكانت رسائل الأذن الأولى مهمة في البداية ثم أصبحت هامشية بعد ذلك ، والعكس بالنسبة للأذن الثانية 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31640" y="1520686"/>
            <a:ext cx="2952328" cy="3564498"/>
          </a:xfrm>
          <a:prstGeom prst="rect">
            <a:avLst/>
          </a:prstGeom>
          <a:noFill/>
          <a:ln w="444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b="1" u="sng" dirty="0" smtClean="0">
                <a:solidFill>
                  <a:schemeClr val="tx2">
                    <a:lumMod val="75000"/>
                  </a:schemeClr>
                </a:solidFill>
              </a:rPr>
              <a:t>النتيجة </a:t>
            </a:r>
          </a:p>
          <a:p>
            <a:pPr algn="ctr"/>
            <a:r>
              <a:rPr lang="ar-AE" sz="2400" b="1" dirty="0" smtClean="0">
                <a:solidFill>
                  <a:schemeClr val="tx1"/>
                </a:solidFill>
              </a:rPr>
              <a:t>بدأ الأشخاص بالانتباه للرس</a:t>
            </a:r>
            <a:r>
              <a:rPr lang="ar-SA" sz="2400" b="1" dirty="0" smtClean="0">
                <a:solidFill>
                  <a:schemeClr val="tx1"/>
                </a:solidFill>
              </a:rPr>
              <a:t>ا</a:t>
            </a:r>
            <a:r>
              <a:rPr lang="ar-AE" sz="2400" b="1" dirty="0" smtClean="0">
                <a:solidFill>
                  <a:schemeClr val="tx1"/>
                </a:solidFill>
              </a:rPr>
              <a:t>ئل في الأذن الأولى ، ثم تحول انتباههم آلى رسائل الأذن الثانية عندما أصبحت أكثر أهمية .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1640" y="5301208"/>
            <a:ext cx="5112568" cy="1188234"/>
          </a:xfrm>
          <a:prstGeom prst="rect">
            <a:avLst/>
          </a:prstGeom>
          <a:noFill/>
          <a:ln w="444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b="1" u="sng" dirty="0" smtClean="0">
                <a:solidFill>
                  <a:schemeClr val="tx2">
                    <a:lumMod val="75000"/>
                  </a:schemeClr>
                </a:solidFill>
              </a:rPr>
              <a:t>الاستنت</a:t>
            </a:r>
            <a:r>
              <a:rPr lang="ar-SA" sz="2800" b="1" u="sng" dirty="0" smtClean="0">
                <a:solidFill>
                  <a:schemeClr val="tx2">
                    <a:lumMod val="75000"/>
                  </a:schemeClr>
                </a:solidFill>
              </a:rPr>
              <a:t>ا</a:t>
            </a:r>
            <a:r>
              <a:rPr lang="ar-AE" sz="2800" b="1" u="sng" dirty="0" smtClean="0">
                <a:solidFill>
                  <a:schemeClr val="tx2">
                    <a:lumMod val="75000"/>
                  </a:schemeClr>
                </a:solidFill>
              </a:rPr>
              <a:t>ج </a:t>
            </a:r>
            <a:endParaRPr lang="en-GB" sz="28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ar-AE" sz="2800" b="1" dirty="0" smtClean="0">
                <a:solidFill>
                  <a:schemeClr val="tx1"/>
                </a:solidFill>
              </a:rPr>
              <a:t>الأشخاص يعطون قدرا مختلفا من الانتباه حسب أهمية المعلومات 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96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التداخل في عملية الانتباه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عند وجود مهمتان (أ) و (ب) :</a:t>
            </a:r>
          </a:p>
          <a:p>
            <a:pPr lvl="1" algn="r" rtl="1"/>
            <a:r>
              <a:rPr lang="ar-AE" dirty="0" smtClean="0"/>
              <a:t>يتضرر الانتباه إلى (أ) بإعطاء قليل من الانتباه إلى (ب)</a:t>
            </a:r>
          </a:p>
          <a:p>
            <a:pPr lvl="1" algn="r" rtl="1"/>
            <a:r>
              <a:rPr lang="ar-AE" dirty="0" smtClean="0"/>
              <a:t>يتم توزيع الانتباه بين المهمتين (الأداء يكون سيئا في كليهما)</a:t>
            </a:r>
          </a:p>
          <a:p>
            <a:pPr lvl="1" algn="r" rtl="1"/>
            <a:r>
              <a:rPr lang="ar-AE" dirty="0" smtClean="0"/>
              <a:t>يتم الانتباه إلى (أ) وكبح الانتباه إلى (ب)</a:t>
            </a:r>
          </a:p>
          <a:p>
            <a:pPr lvl="1" algn="r" rtl="1"/>
            <a:r>
              <a:rPr lang="ar-AE" dirty="0" smtClean="0"/>
              <a:t>يتم الانتباه إلى (ب) وإهمال (أ)</a:t>
            </a:r>
          </a:p>
          <a:p>
            <a:pPr lvl="1" algn="r" rtl="1"/>
            <a:endParaRPr lang="ar-AE" dirty="0" smtClean="0"/>
          </a:p>
          <a:p>
            <a:pPr marL="457200" lvl="1" indent="0" algn="r" rtl="1">
              <a:buNone/>
            </a:pPr>
            <a:r>
              <a:rPr lang="ar-AE" dirty="0" smtClean="0"/>
              <a:t>*إذا تم أداء كلتا المهمتين بشكل جيد فهذا يعني أن إحداهما تمت بشكل أوتوماتيكي .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340258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تداخل عملية الانتباه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b="1" u="sng" dirty="0" smtClean="0"/>
              <a:t>أنواع التداخل : </a:t>
            </a:r>
          </a:p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تداخل المعلومات الوا</a:t>
            </a:r>
            <a:r>
              <a:rPr lang="ar-SA" dirty="0" smtClean="0"/>
              <a:t>ر</a:t>
            </a:r>
            <a:r>
              <a:rPr lang="ar-AE" dirty="0" smtClean="0"/>
              <a:t>دة من أعضاء الحس .</a:t>
            </a:r>
          </a:p>
          <a:p>
            <a:pPr algn="r" rtl="1"/>
            <a:r>
              <a:rPr lang="ar-AE" dirty="0" smtClean="0"/>
              <a:t>القيام بأكثر من مهمة عقلية في نفس الوقت (نظرا لمحدودية سعة المعالجة)</a:t>
            </a:r>
          </a:p>
          <a:p>
            <a:pPr algn="r" rtl="1"/>
            <a:endParaRPr lang="ar-AE" dirty="0"/>
          </a:p>
          <a:p>
            <a:pPr algn="r" rtl="1"/>
            <a:r>
              <a:rPr lang="ar-AE" dirty="0" smtClean="0"/>
              <a:t>وقد يجتمع النوعان من التداخل في نفس الوقت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5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نظريات الانتباه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نظريات المرشح </a:t>
            </a:r>
            <a:r>
              <a:rPr lang="fr-FR" dirty="0" err="1" smtClean="0"/>
              <a:t>Filter</a:t>
            </a:r>
            <a:r>
              <a:rPr lang="fr-FR" dirty="0" smtClean="0"/>
              <a:t> </a:t>
            </a:r>
            <a:r>
              <a:rPr lang="fr-FR" dirty="0" err="1" smtClean="0"/>
              <a:t>theories</a:t>
            </a:r>
            <a:endParaRPr lang="fr-FR" dirty="0" smtClean="0"/>
          </a:p>
          <a:p>
            <a:pPr algn="r" rtl="1"/>
            <a:r>
              <a:rPr lang="ar-AE" dirty="0" smtClean="0"/>
              <a:t>نظرية التوزيع المرن لسعة الانتباه </a:t>
            </a:r>
            <a:r>
              <a:rPr lang="en-GB" dirty="0" smtClean="0"/>
              <a:t>Flexible allocation of capacity</a:t>
            </a:r>
            <a:endParaRPr lang="ar-AE" dirty="0" smtClean="0"/>
          </a:p>
          <a:p>
            <a:pPr algn="r" rtl="1"/>
            <a:r>
              <a:rPr lang="ar-AE" dirty="0" smtClean="0"/>
              <a:t>نظرية الانتباه متعدد المصادر </a:t>
            </a:r>
            <a:r>
              <a:rPr lang="en-GB" dirty="0" smtClean="0"/>
              <a:t>Multiple-resources theories</a:t>
            </a:r>
            <a:endParaRPr lang="ar-AE" dirty="0" smtClean="0"/>
          </a:p>
          <a:p>
            <a:pPr algn="r" rtl="1"/>
            <a:r>
              <a:rPr lang="ar-AE" dirty="0" smtClean="0"/>
              <a:t>نظرية اختيار الفعل </a:t>
            </a:r>
            <a:r>
              <a:rPr lang="en-GB" dirty="0" smtClean="0"/>
              <a:t>Action-selection theory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838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5018088" algn="l"/>
                <a:tab pos="5292725" algn="l"/>
              </a:tabLst>
            </a:pPr>
            <a:r>
              <a:rPr lang="ar-AE" dirty="0" smtClean="0"/>
              <a:t>نظريات المرشح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fr-FR" dirty="0" err="1" smtClean="0"/>
              <a:t>Filter</a:t>
            </a:r>
            <a:r>
              <a:rPr lang="fr-FR" dirty="0" smtClean="0"/>
              <a:t> </a:t>
            </a:r>
            <a:r>
              <a:rPr lang="fr-FR" dirty="0" err="1" smtClean="0"/>
              <a:t>theories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المعلومات أثناء المعالجة تمر في عدد من المراحل : </a:t>
            </a:r>
          </a:p>
          <a:p>
            <a:pPr marL="971550" lvl="1" indent="-514350" algn="r" rtl="1">
              <a:buFont typeface="+mj-lt"/>
              <a:buAutoNum type="arabicPeriod"/>
            </a:pPr>
            <a:r>
              <a:rPr lang="ar-AE" dirty="0" smtClean="0"/>
              <a:t>مرحلة التعرف </a:t>
            </a:r>
          </a:p>
          <a:p>
            <a:pPr marL="1371600" lvl="2" indent="-457200" algn="r" rtl="1">
              <a:buFont typeface="+mj-lt"/>
              <a:buAutoNum type="arabicPeriod"/>
            </a:pPr>
            <a:r>
              <a:rPr lang="ar-AE" dirty="0" smtClean="0"/>
              <a:t>الأحساس </a:t>
            </a:r>
          </a:p>
          <a:p>
            <a:pPr marL="1371600" lvl="2" indent="-457200" algn="r" rtl="1">
              <a:buFont typeface="+mj-lt"/>
              <a:buAutoNum type="arabicPeriod"/>
            </a:pPr>
            <a:r>
              <a:rPr lang="ar-AE" dirty="0" smtClean="0"/>
              <a:t>الإدراك </a:t>
            </a:r>
          </a:p>
          <a:p>
            <a:pPr marL="971550" lvl="1" indent="-514350" algn="r" rtl="1">
              <a:buFont typeface="+mj-lt"/>
              <a:buAutoNum type="arabicPeriod"/>
            </a:pPr>
            <a:r>
              <a:rPr lang="ar-AE" dirty="0" smtClean="0"/>
              <a:t>مرحلة اختيار الاستجابة </a:t>
            </a:r>
          </a:p>
          <a:p>
            <a:pPr marL="971550" lvl="1" indent="-514350" algn="r" rtl="1">
              <a:buFont typeface="+mj-lt"/>
              <a:buAutoNum type="arabicPeriod"/>
            </a:pPr>
            <a:r>
              <a:rPr lang="ar-AE" dirty="0" smtClean="0"/>
              <a:t>مرحلة تنفيذ الاستجابة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الانتباه طاقة أحادية القناة 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dirty="0" smtClean="0"/>
              <a:t>للانتباه مرشح يسمح بمعالجة بعض المعلومات وإهمال الأخرى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00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نظريات المرشح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fr-FR" dirty="0" err="1" smtClean="0"/>
              <a:t>Filter</a:t>
            </a:r>
            <a:r>
              <a:rPr lang="fr-FR" dirty="0" smtClean="0"/>
              <a:t> </a:t>
            </a:r>
            <a:r>
              <a:rPr lang="fr-FR" dirty="0" err="1" smtClean="0"/>
              <a:t>theories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اتفقت النظريات في وجود المرشح واختلفت في مكانه :</a:t>
            </a:r>
          </a:p>
          <a:p>
            <a:pPr algn="r" rtl="1"/>
            <a:r>
              <a:rPr lang="ar-AE" dirty="0" smtClean="0"/>
              <a:t>ويلفورد : وضعه في الإحساس </a:t>
            </a:r>
          </a:p>
          <a:p>
            <a:pPr algn="r" rtl="1"/>
            <a:r>
              <a:rPr lang="ar-AE" dirty="0" smtClean="0"/>
              <a:t>برودبنت : وضعه في الإدراك </a:t>
            </a:r>
          </a:p>
          <a:p>
            <a:pPr algn="r" rtl="1"/>
            <a:r>
              <a:rPr lang="ar-AE" dirty="0" smtClean="0"/>
              <a:t>دوتش : وضعها بعد مرحلة التعرف </a:t>
            </a:r>
          </a:p>
          <a:p>
            <a:pPr algn="r" rtl="1"/>
            <a:r>
              <a:rPr lang="ar-AE" dirty="0" smtClean="0"/>
              <a:t>كيلي : وضعه في اخ</a:t>
            </a:r>
            <a:r>
              <a:rPr lang="ar-SA" dirty="0" smtClean="0"/>
              <a:t>ت</a:t>
            </a:r>
            <a:r>
              <a:rPr lang="ar-AE" dirty="0" smtClean="0"/>
              <a:t>يار الاستجابة </a:t>
            </a:r>
          </a:p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انتقدت النظريات في كونها لم تحدد آلية عمل المرشح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34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عناصر المحاضرة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تاريخ دراسة ظاهرة الانتباه </a:t>
            </a:r>
          </a:p>
          <a:p>
            <a:pPr algn="r" rtl="1"/>
            <a:r>
              <a:rPr lang="ar-AE" dirty="0" smtClean="0"/>
              <a:t>طبيعة عملية الانتباه </a:t>
            </a:r>
          </a:p>
          <a:p>
            <a:pPr algn="r" rtl="1"/>
            <a:r>
              <a:rPr lang="ar-AE" dirty="0" smtClean="0"/>
              <a:t>التداخل في عملية الانتباه </a:t>
            </a:r>
          </a:p>
          <a:p>
            <a:pPr algn="r" rtl="1"/>
            <a:r>
              <a:rPr lang="ar-AE" dirty="0" smtClean="0"/>
              <a:t>نظريات الانتباه </a:t>
            </a:r>
          </a:p>
          <a:p>
            <a:pPr algn="r" rtl="1"/>
            <a:r>
              <a:rPr lang="ar-AE" dirty="0" smtClean="0"/>
              <a:t>العوامل التي تؤثر في الانتباه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7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نظريات المرشح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fr-FR" dirty="0" err="1" smtClean="0"/>
              <a:t>Filter</a:t>
            </a:r>
            <a:r>
              <a:rPr lang="fr-FR" dirty="0" smtClean="0"/>
              <a:t> </a:t>
            </a:r>
            <a:r>
              <a:rPr lang="fr-FR" dirty="0" err="1" smtClean="0"/>
              <a:t>theories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8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نظرية التوزيع المرن لسعة الانتباه </a:t>
            </a:r>
            <a:r>
              <a:rPr lang="en-GB" dirty="0" smtClean="0"/>
              <a:t>Flexible allocation of capacity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كاهنمان يرى أن :</a:t>
            </a:r>
          </a:p>
          <a:p>
            <a:pPr algn="r" rtl="1"/>
            <a:r>
              <a:rPr lang="ar-AE" dirty="0" smtClean="0"/>
              <a:t>الانتباه إلى مهمتين في نفس الوقت يؤدي إلى تذبذ</a:t>
            </a:r>
            <a:r>
              <a:rPr lang="ar-SA" dirty="0" smtClean="0"/>
              <a:t>ب</a:t>
            </a:r>
            <a:r>
              <a:rPr lang="ar-AE" dirty="0" smtClean="0"/>
              <a:t> سعة الانتباه الموزع حسب مطالبهما .</a:t>
            </a:r>
          </a:p>
          <a:p>
            <a:pPr algn="r" rtl="1"/>
            <a:r>
              <a:rPr lang="ar-AE" dirty="0" smtClean="0"/>
              <a:t>الانتباه يسير في المهمتين على وجه ممتاز .</a:t>
            </a:r>
          </a:p>
          <a:p>
            <a:pPr algn="r" rtl="1"/>
            <a:r>
              <a:rPr lang="ar-AE" dirty="0" smtClean="0"/>
              <a:t>في حال تعدت مطالب المهمة الأولى سعة الانتباه يحدث التداخل ويتعطل الانتباه للمهمة الأخرى .</a:t>
            </a:r>
          </a:p>
        </p:txBody>
      </p:sp>
    </p:spTree>
    <p:extLst>
      <p:ext uri="{BB962C8B-B14F-4D97-AF65-F5344CB8AC3E}">
        <p14:creationId xmlns:p14="http://schemas.microsoft.com/office/powerpoint/2010/main" val="114193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نظرية الانتباه متعدد المصادر </a:t>
            </a:r>
            <a:r>
              <a:rPr lang="en-GB" dirty="0" smtClean="0"/>
              <a:t>Multiple-resources theories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للانتباه قنوات متعددة ، وكل قناة متخصصة بنوع من المعلومات . </a:t>
            </a:r>
          </a:p>
          <a:p>
            <a:pPr algn="r" rtl="1"/>
            <a:r>
              <a:rPr lang="ar-AE" dirty="0" smtClean="0"/>
              <a:t>لا يحدث تداخل بين القنوات المختلفة .</a:t>
            </a:r>
          </a:p>
          <a:p>
            <a:pPr algn="r" rtl="1"/>
            <a:r>
              <a:rPr lang="ar-AE" dirty="0" smtClean="0"/>
              <a:t>مثل : </a:t>
            </a:r>
          </a:p>
          <a:p>
            <a:pPr lvl="1" algn="r" rtl="1"/>
            <a:r>
              <a:rPr lang="ar-AE" dirty="0" smtClean="0"/>
              <a:t>الطباعة والاستماع في نفس الوقت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25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نظرية اختيار الفعل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Action-selection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يرفض نيومان كون الانتباه طاقة محدودة السعة .</a:t>
            </a:r>
          </a:p>
          <a:p>
            <a:pPr algn="r" rtl="1"/>
            <a:r>
              <a:rPr lang="ar-AE" dirty="0" smtClean="0"/>
              <a:t>الانتباه يتوقف على اخت</a:t>
            </a:r>
            <a:r>
              <a:rPr lang="ar-SA" dirty="0" smtClean="0"/>
              <a:t>ي</a:t>
            </a:r>
            <a:r>
              <a:rPr lang="ar-AE" dirty="0" smtClean="0"/>
              <a:t>ار الفعل المناسب .</a:t>
            </a:r>
          </a:p>
          <a:p>
            <a:pPr algn="r" rtl="1"/>
            <a:r>
              <a:rPr lang="ar-AE" dirty="0" smtClean="0"/>
              <a:t>التداخل يحصل بسبب اختيار الفعل وكبح الأفعال الأخرى </a:t>
            </a:r>
          </a:p>
          <a:p>
            <a:pPr algn="r" rtl="1"/>
            <a:r>
              <a:rPr lang="ar-AE" dirty="0" smtClean="0"/>
              <a:t>توجيه الانتباه إلى الفعل يقوم على أهمية الفعل ومدى الحاجة لتنفيذه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82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العوامل التي تؤثر في الانتباه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العوامل المتعلقة بالفرد :</a:t>
            </a:r>
          </a:p>
          <a:p>
            <a:pPr lvl="1" algn="r" rtl="1"/>
            <a:r>
              <a:rPr lang="ar-AE" dirty="0" smtClean="0"/>
              <a:t>الحالة الانفعالية أو المزاجية </a:t>
            </a:r>
          </a:p>
          <a:p>
            <a:pPr lvl="1" algn="r" rtl="1"/>
            <a:r>
              <a:rPr lang="ar-AE" dirty="0" smtClean="0"/>
              <a:t>الحاجات والدوافع الشخصية </a:t>
            </a:r>
          </a:p>
          <a:p>
            <a:pPr lvl="1" algn="r" rtl="1"/>
            <a:r>
              <a:rPr lang="ar-AE" dirty="0" smtClean="0"/>
              <a:t>التوقع</a:t>
            </a:r>
          </a:p>
          <a:p>
            <a:pPr lvl="1" algn="r" rtl="1"/>
            <a:r>
              <a:rPr lang="ar-AE" dirty="0" smtClean="0"/>
              <a:t>القدرات العقلية </a:t>
            </a:r>
          </a:p>
          <a:p>
            <a:pPr lvl="1" algn="r" rtl="1"/>
            <a:r>
              <a:rPr lang="ar-AE" dirty="0" smtClean="0"/>
              <a:t>الاختلافات البيئية </a:t>
            </a:r>
          </a:p>
        </p:txBody>
      </p:sp>
    </p:spTree>
    <p:extLst>
      <p:ext uri="{BB962C8B-B14F-4D97-AF65-F5344CB8AC3E}">
        <p14:creationId xmlns:p14="http://schemas.microsoft.com/office/powerpoint/2010/main" val="32193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العوامل التي تؤثر في الانتباه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مجموعة العوامل المرتبطة بالمثير أو الموقف :</a:t>
            </a:r>
          </a:p>
          <a:p>
            <a:pPr lvl="1" algn="r" rtl="1"/>
            <a:r>
              <a:rPr lang="ar-AE" dirty="0" smtClean="0"/>
              <a:t>الخصائ</a:t>
            </a:r>
            <a:r>
              <a:rPr lang="ar-SA" dirty="0" smtClean="0"/>
              <a:t>ص</a:t>
            </a:r>
            <a:r>
              <a:rPr lang="ar-AE" dirty="0" smtClean="0"/>
              <a:t> الفيزيائية للمثير :</a:t>
            </a:r>
          </a:p>
          <a:p>
            <a:pPr lvl="2" algn="r" rtl="1"/>
            <a:r>
              <a:rPr lang="ar-AE" dirty="0" smtClean="0"/>
              <a:t>اللون – الشكل – الحجم – الشدة – التوقع </a:t>
            </a:r>
          </a:p>
          <a:p>
            <a:pPr lvl="1" algn="r" rtl="1"/>
            <a:r>
              <a:rPr lang="ar-AE" dirty="0" smtClean="0"/>
              <a:t>التباين والتغاير في المثير </a:t>
            </a:r>
          </a:p>
          <a:p>
            <a:pPr lvl="1" algn="r" rtl="1"/>
            <a:r>
              <a:rPr lang="ar-AE" dirty="0" smtClean="0"/>
              <a:t>الجدة والحداثة والغرابة </a:t>
            </a:r>
          </a:p>
          <a:p>
            <a:pPr lvl="1" algn="r" rtl="1"/>
            <a:r>
              <a:rPr lang="ar-AE" dirty="0" smtClean="0"/>
              <a:t>الممارسة والتدريب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81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AE" smtClean="0"/>
              <a:t>انتهت المحاضرة </a:t>
            </a:r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37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مرجع المحاضرة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ar-SA" dirty="0" smtClean="0"/>
              <a:t>فصل الثالث : الانتباه </a:t>
            </a:r>
          </a:p>
          <a:p>
            <a:pPr marL="0" indent="0" algn="ctr" rtl="1">
              <a:buNone/>
            </a:pPr>
            <a:r>
              <a:rPr lang="ar-SA" dirty="0" smtClean="0"/>
              <a:t>من كتاب المقرر «علم النفس المعرفي»</a:t>
            </a:r>
          </a:p>
          <a:p>
            <a:pPr algn="r" rtl="1"/>
            <a:r>
              <a:rPr lang="ar-SA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06827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تاريخ دراسة الانتباه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b="1" u="sng" dirty="0" smtClean="0"/>
              <a:t>الفيلسوف أرسطو في حديثه عن الروح الحاسة والعقل :</a:t>
            </a:r>
          </a:p>
          <a:p>
            <a:pPr lvl="2" algn="r" rtl="1"/>
            <a:r>
              <a:rPr lang="ar-AE" dirty="0" smtClean="0"/>
              <a:t>الحواس نوافذ العقل على العالم </a:t>
            </a:r>
          </a:p>
          <a:p>
            <a:pPr lvl="2" algn="r" rtl="1"/>
            <a:r>
              <a:rPr lang="ar-AE" dirty="0" smtClean="0"/>
              <a:t>الانتباه تركيز العقل في الفكر </a:t>
            </a:r>
          </a:p>
          <a:p>
            <a:pPr lvl="2" algn="r" rtl="1"/>
            <a:r>
              <a:rPr lang="ar-AE" dirty="0" smtClean="0"/>
              <a:t>العقل يولد صفحة بيضاء ويكتسب الخبرات من خلال التفاعل مع البيئة </a:t>
            </a:r>
          </a:p>
          <a:p>
            <a:pPr lvl="2" algn="r" rtl="1"/>
            <a:r>
              <a:rPr lang="ar-AE" dirty="0" smtClean="0"/>
              <a:t>الخبرات هي مجموعة من المثيرات والاستجابات ارتبطت مع بعضها بروابط : التجاور أو التشابه أو التنافر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71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ar-AE" dirty="0" smtClean="0"/>
              <a:t>تاريخ دراسة الانتباه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115616" y="1520686"/>
            <a:ext cx="6480720" cy="2160240"/>
          </a:xfrm>
          <a:prstGeom prst="rect">
            <a:avLst/>
          </a:prstGeom>
          <a:noFill/>
          <a:ln w="444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b="1" u="sng" dirty="0" smtClean="0">
                <a:solidFill>
                  <a:schemeClr val="tx2">
                    <a:lumMod val="75000"/>
                  </a:schemeClr>
                </a:solidFill>
              </a:rPr>
              <a:t>الع</a:t>
            </a:r>
            <a:r>
              <a:rPr lang="ar-SA" sz="2800" b="1" u="sng" dirty="0" smtClean="0">
                <a:solidFill>
                  <a:schemeClr val="tx2">
                    <a:lumMod val="75000"/>
                  </a:schemeClr>
                </a:solidFill>
              </a:rPr>
              <a:t>ا</a:t>
            </a:r>
            <a:r>
              <a:rPr lang="ar-AE" sz="2800" b="1" u="sng" dirty="0" smtClean="0">
                <a:solidFill>
                  <a:schemeClr val="tx2">
                    <a:lumMod val="75000"/>
                  </a:schemeClr>
                </a:solidFill>
              </a:rPr>
              <a:t>لم الفرنسي ديكارت </a:t>
            </a:r>
          </a:p>
          <a:p>
            <a:pPr algn="ctr"/>
            <a:r>
              <a:rPr lang="ar-AE" sz="2800" dirty="0" smtClean="0">
                <a:solidFill>
                  <a:schemeClr val="tx1"/>
                </a:solidFill>
              </a:rPr>
              <a:t>الناس يعملون بشكل آلي , لكن الحواس تستثيرهم بالمثيرات ، وتفتح مسام الدماغ .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27923" y="3833326"/>
            <a:ext cx="6480720" cy="2160240"/>
          </a:xfrm>
          <a:prstGeom prst="rect">
            <a:avLst/>
          </a:prstGeom>
          <a:noFill/>
          <a:ln w="444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800" b="1" u="sng" dirty="0" smtClean="0">
                <a:solidFill>
                  <a:schemeClr val="tx2">
                    <a:lumMod val="75000"/>
                  </a:schemeClr>
                </a:solidFill>
              </a:rPr>
              <a:t>العلماء الإنجليز : هربرت سبنسر و جون لوك 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AE" sz="2800" dirty="0" smtClean="0">
                <a:solidFill>
                  <a:schemeClr val="tx1"/>
                </a:solidFill>
              </a:rPr>
              <a:t>أكدوا أهمية الانتباه في التعلم .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AE" sz="2800" dirty="0" smtClean="0">
                <a:solidFill>
                  <a:schemeClr val="tx1"/>
                </a:solidFill>
              </a:rPr>
              <a:t>رأى سبنسر أن العقل مثل الصلصال ، تنقش عليه الحواس الخبرات ، وللانتباه دور مهم في ذلك .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ar-AE" sz="2800" dirty="0" smtClean="0">
                <a:solidFill>
                  <a:schemeClr val="tx1"/>
                </a:solidFill>
              </a:rPr>
              <a:t>وأكد جون لوك في أن العقل يولد صفحة بيضاء .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17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تاريخ دراسة الانتباه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كان دراسة الفلاسفة للانتباه تعتمد على الآراء الذاتية والاستقراء.</a:t>
            </a:r>
          </a:p>
          <a:p>
            <a:pPr algn="r" rtl="1"/>
            <a:r>
              <a:rPr lang="ar-AE" dirty="0" smtClean="0"/>
              <a:t>تحول المنهج بعد ذلك ‘لى الملاحظة والتجريب :</a:t>
            </a:r>
          </a:p>
          <a:p>
            <a:pPr lvl="2" algn="r" rtl="1"/>
            <a:r>
              <a:rPr lang="ar-AE" dirty="0" smtClean="0"/>
              <a:t>جوستاف فنجر اكتشف عتبة الإحساس من خلال التجارب </a:t>
            </a:r>
          </a:p>
          <a:p>
            <a:pPr lvl="2" algn="r" rtl="1"/>
            <a:r>
              <a:rPr lang="ar-AE" dirty="0" smtClean="0"/>
              <a:t>وليم فونت أسس علم النفس التجريبي واستخدم منهج الاستبطان .</a:t>
            </a:r>
          </a:p>
          <a:p>
            <a:pPr lvl="2" algn="r" rtl="1"/>
            <a:r>
              <a:rPr lang="ar-AE" dirty="0" smtClean="0"/>
              <a:t>تم تعريف الانتباه ووصفه بأنه محدود السعة من قبل عدة علماء ، مثل وليام جيمس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253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جهود وليام جيمس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AE" b="1" u="sng" dirty="0" smtClean="0"/>
              <a:t>تعريفه الانتباه :</a:t>
            </a:r>
          </a:p>
          <a:p>
            <a:pPr algn="r" rtl="1"/>
            <a:r>
              <a:rPr lang="ar-AE" dirty="0" smtClean="0"/>
              <a:t>الانتباه عملية وظيفية يتم فيها التركيز على مثير معين دون غيره من المثيرات ، سواء تم اختياره على نحو شعوري أو غير </a:t>
            </a:r>
            <a:r>
              <a:rPr lang="ar-AE" dirty="0" smtClean="0"/>
              <a:t>ش</a:t>
            </a:r>
            <a:r>
              <a:rPr lang="ar-SA" smtClean="0"/>
              <a:t>ع</a:t>
            </a:r>
            <a:r>
              <a:rPr lang="ar-AE" smtClean="0"/>
              <a:t>وري </a:t>
            </a:r>
            <a:r>
              <a:rPr lang="ar-AE" dirty="0" smtClean="0"/>
              <a:t>.</a:t>
            </a:r>
          </a:p>
          <a:p>
            <a:pPr algn="r" rtl="1"/>
            <a:endParaRPr lang="ar-AE" dirty="0"/>
          </a:p>
          <a:p>
            <a:pPr algn="r" rtl="1"/>
            <a:r>
              <a:rPr lang="ar-AE" dirty="0" smtClean="0"/>
              <a:t>قسم الانتباه إلى نوعين :</a:t>
            </a:r>
          </a:p>
          <a:p>
            <a:pPr lvl="1" algn="r" rtl="1"/>
            <a:r>
              <a:rPr lang="ar-AE" dirty="0" smtClean="0"/>
              <a:t>الانتباه المرتبط بالمثيرات الحسية </a:t>
            </a:r>
          </a:p>
          <a:p>
            <a:pPr lvl="1" algn="r" rtl="1"/>
            <a:r>
              <a:rPr lang="ar-AE" dirty="0" smtClean="0"/>
              <a:t>الانتباه المرتبط بالمثيرات العقلية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775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AE" dirty="0" smtClean="0"/>
              <a:t>نظرية برودبنت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Broadbent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رأى أن الانتباه هو محصلة الطاقة المحدودة لنظام معالجة المعلومات .</a:t>
            </a:r>
          </a:p>
          <a:p>
            <a:pPr algn="r" rtl="1"/>
            <a:r>
              <a:rPr lang="ar-AE" dirty="0" smtClean="0"/>
              <a:t>وضع مفهوم المرشح </a:t>
            </a:r>
            <a:r>
              <a:rPr lang="en-GB" dirty="0" smtClean="0"/>
              <a:t>Filter</a:t>
            </a:r>
            <a:r>
              <a:rPr lang="ar-AE" dirty="0" smtClean="0"/>
              <a:t> ، الذي يعمل كحاجز في عملية الانتباه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60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طبيعة عملية الانتباه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خصائص الانتباه :</a:t>
            </a:r>
          </a:p>
          <a:p>
            <a:pPr lvl="1" algn="r" rtl="1"/>
            <a:r>
              <a:rPr lang="ar-AE" dirty="0" smtClean="0"/>
              <a:t>عملية اختيار تنفيذية لمثيرات معينة </a:t>
            </a:r>
          </a:p>
          <a:p>
            <a:pPr lvl="1" algn="r" rtl="1"/>
            <a:r>
              <a:rPr lang="ar-AE" dirty="0" smtClean="0"/>
              <a:t>عملية شعورية تتمثل في تركيز الوعي (لكنه قد يصبح أوتوماتيكيا)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42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ar-AE" dirty="0" smtClean="0"/>
              <a:t>طبيعة عملية الانتباه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860032" y="1520686"/>
            <a:ext cx="2736304" cy="2412370"/>
          </a:xfrm>
          <a:prstGeom prst="rect">
            <a:avLst/>
          </a:prstGeom>
          <a:noFill/>
          <a:ln w="444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u="sng" dirty="0" smtClean="0">
                <a:solidFill>
                  <a:schemeClr val="tx2">
                    <a:lumMod val="75000"/>
                  </a:schemeClr>
                </a:solidFill>
              </a:rPr>
              <a:t>Intentional attention</a:t>
            </a:r>
            <a:endParaRPr lang="ar-AE" sz="28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ar-AE" sz="2800" b="1" u="sng" dirty="0" smtClean="0">
                <a:solidFill>
                  <a:schemeClr val="tx2">
                    <a:lumMod val="75000"/>
                  </a:schemeClr>
                </a:solidFill>
              </a:rPr>
              <a:t>الانتباه المقصود </a:t>
            </a:r>
            <a:endParaRPr lang="en-GB" sz="28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ar-AE" sz="2800" b="1" dirty="0" smtClean="0">
                <a:solidFill>
                  <a:schemeClr val="tx1"/>
                </a:solidFill>
              </a:rPr>
              <a:t>الاستماع إلى ممحاضرة 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7664" y="1520686"/>
            <a:ext cx="2736304" cy="2412370"/>
          </a:xfrm>
          <a:prstGeom prst="rect">
            <a:avLst/>
          </a:prstGeom>
          <a:noFill/>
          <a:ln w="444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chemeClr val="tx2">
                    <a:lumMod val="75000"/>
                  </a:schemeClr>
                </a:solidFill>
              </a:rPr>
              <a:t>Un</a:t>
            </a:r>
            <a:r>
              <a:rPr lang="en-GB" sz="2800" b="1" u="sng" dirty="0" smtClean="0">
                <a:solidFill>
                  <a:schemeClr val="tx2">
                    <a:lumMod val="75000"/>
                  </a:schemeClr>
                </a:solidFill>
              </a:rPr>
              <a:t>intentional attention</a:t>
            </a:r>
            <a:endParaRPr lang="ar-AE" sz="28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ar-AE" sz="2800" b="1" u="sng" dirty="0" smtClean="0">
                <a:solidFill>
                  <a:schemeClr val="tx2">
                    <a:lumMod val="75000"/>
                  </a:schemeClr>
                </a:solidFill>
              </a:rPr>
              <a:t>الانتباه غير المقصود </a:t>
            </a:r>
            <a:endParaRPr lang="en-GB" sz="28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ar-AE" sz="2800" b="1" dirty="0" smtClean="0">
                <a:solidFill>
                  <a:schemeClr val="tx1"/>
                </a:solidFill>
              </a:rPr>
              <a:t>الانتباه لصوت أو ضوء شديد 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60032" y="4221088"/>
            <a:ext cx="2736304" cy="2412370"/>
          </a:xfrm>
          <a:prstGeom prst="rect">
            <a:avLst/>
          </a:prstGeom>
          <a:noFill/>
          <a:ln w="444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AE" sz="28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fr-FR" sz="2800" b="1" u="sng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GB" sz="2800" b="1" u="sng" dirty="0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fr-FR" sz="2800" b="1" u="sng" dirty="0" err="1" smtClean="0">
                <a:solidFill>
                  <a:schemeClr val="tx2">
                    <a:lumMod val="75000"/>
                  </a:schemeClr>
                </a:solidFill>
              </a:rPr>
              <a:t>tomatic</a:t>
            </a:r>
            <a:r>
              <a:rPr lang="fr-FR" sz="2800" b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800" b="1" u="sng" dirty="0" err="1" smtClean="0">
                <a:solidFill>
                  <a:schemeClr val="tx2">
                    <a:lumMod val="75000"/>
                  </a:schemeClr>
                </a:solidFill>
              </a:rPr>
              <a:t>Processing</a:t>
            </a:r>
            <a:r>
              <a:rPr lang="fr-FR" sz="2800" b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ar-AE" sz="2800" b="1" u="sng" dirty="0" smtClean="0">
                <a:solidFill>
                  <a:schemeClr val="tx2">
                    <a:lumMod val="75000"/>
                  </a:schemeClr>
                </a:solidFill>
              </a:rPr>
              <a:t>المعالجة الآلية </a:t>
            </a:r>
            <a:endParaRPr lang="en-GB" sz="28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ar-AE" sz="2800" b="1" dirty="0" smtClean="0">
                <a:solidFill>
                  <a:schemeClr val="tx1"/>
                </a:solidFill>
              </a:rPr>
              <a:t>الأشياء المألوفة 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7664" y="4261115"/>
            <a:ext cx="2736304" cy="2412370"/>
          </a:xfrm>
          <a:prstGeom prst="rect">
            <a:avLst/>
          </a:prstGeom>
          <a:noFill/>
          <a:ln w="444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AE" sz="28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fr-FR" sz="2800" b="1" u="sng" dirty="0" err="1" smtClean="0">
                <a:solidFill>
                  <a:schemeClr val="tx2">
                    <a:lumMod val="75000"/>
                  </a:schemeClr>
                </a:solidFill>
              </a:rPr>
              <a:t>Controlled</a:t>
            </a:r>
            <a:r>
              <a:rPr lang="fr-FR" sz="2800" b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800" b="1" u="sng" dirty="0" err="1" smtClean="0">
                <a:solidFill>
                  <a:schemeClr val="tx2">
                    <a:lumMod val="75000"/>
                  </a:schemeClr>
                </a:solidFill>
              </a:rPr>
              <a:t>Processing</a:t>
            </a:r>
            <a:r>
              <a:rPr lang="fr-FR" sz="2800" b="1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ar-AE" sz="2800" b="1" u="sng" dirty="0" smtClean="0">
                <a:solidFill>
                  <a:schemeClr val="tx2">
                    <a:lumMod val="75000"/>
                  </a:schemeClr>
                </a:solidFill>
              </a:rPr>
              <a:t>المعالجة المركزة </a:t>
            </a:r>
            <a:endParaRPr lang="en-GB" sz="28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ar-AE" sz="2800" b="1" dirty="0" smtClean="0">
                <a:solidFill>
                  <a:schemeClr val="tx1"/>
                </a:solidFill>
              </a:rPr>
              <a:t>الأشياء غير المألوفة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01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993</Words>
  <Application>Microsoft Office PowerPoint</Application>
  <PresentationFormat>On-screen Show (4:3)</PresentationFormat>
  <Paragraphs>163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الانتباه </vt:lpstr>
      <vt:lpstr>عناصر المحاضرة </vt:lpstr>
      <vt:lpstr>تاريخ دراسة الانتباه </vt:lpstr>
      <vt:lpstr>تاريخ دراسة الانتباه </vt:lpstr>
      <vt:lpstr>تاريخ دراسة الانتباه </vt:lpstr>
      <vt:lpstr>جهود وليام جيمس </vt:lpstr>
      <vt:lpstr>نظرية برودبنت  Broadbent</vt:lpstr>
      <vt:lpstr>طبيعة عملية الانتباه </vt:lpstr>
      <vt:lpstr>طبيعة عملية الانتباه </vt:lpstr>
      <vt:lpstr>طبيعة عملية الانتباه </vt:lpstr>
      <vt:lpstr>طبيعة عملية الانتباه </vt:lpstr>
      <vt:lpstr>مهام الاستماع الموزع  Dichotic Listening Tasks</vt:lpstr>
      <vt:lpstr>الانتباه البصري </vt:lpstr>
      <vt:lpstr>تجارب تريزمان </vt:lpstr>
      <vt:lpstr>التداخل في عملية الانتباه </vt:lpstr>
      <vt:lpstr>تداخل عملية الانتباه </vt:lpstr>
      <vt:lpstr>نظريات الانتباه </vt:lpstr>
      <vt:lpstr>نظريات المرشح  Filter theories</vt:lpstr>
      <vt:lpstr>نظريات المرشح  Filter theories</vt:lpstr>
      <vt:lpstr>نظريات المرشح  Filter theories</vt:lpstr>
      <vt:lpstr>نظرية التوزيع المرن لسعة الانتباه Flexible allocation of capacity</vt:lpstr>
      <vt:lpstr>نظرية الانتباه متعدد المصادر Multiple-resources theories</vt:lpstr>
      <vt:lpstr>نظرية اختيار الفعل  Action-selection theory</vt:lpstr>
      <vt:lpstr>العوامل التي تؤثر في الانتباه </vt:lpstr>
      <vt:lpstr>العوامل التي تؤثر في الانتباه </vt:lpstr>
      <vt:lpstr>انتهت المحاضرة </vt:lpstr>
      <vt:lpstr>مرجع المحاضرة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الانتباه</dc:title>
  <dc:creator>Sumyah</dc:creator>
  <cp:lastModifiedBy>Sumyah</cp:lastModifiedBy>
  <cp:revision>67</cp:revision>
  <dcterms:created xsi:type="dcterms:W3CDTF">2015-09-26T06:29:23Z</dcterms:created>
  <dcterms:modified xsi:type="dcterms:W3CDTF">2016-02-16T01:28:11Z</dcterms:modified>
</cp:coreProperties>
</file>