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57" r:id="rId3"/>
    <p:sldId id="258" r:id="rId4"/>
    <p:sldId id="259" r:id="rId5"/>
    <p:sldId id="260" r:id="rId6"/>
    <p:sldId id="261" r:id="rId7"/>
    <p:sldId id="288" r:id="rId8"/>
    <p:sldId id="262" r:id="rId9"/>
    <p:sldId id="289" r:id="rId10"/>
    <p:sldId id="290" r:id="rId11"/>
    <p:sldId id="263" r:id="rId12"/>
    <p:sldId id="291"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92" r:id="rId26"/>
    <p:sldId id="276" r:id="rId27"/>
    <p:sldId id="277" r:id="rId28"/>
    <p:sldId id="278" r:id="rId29"/>
    <p:sldId id="279" r:id="rId30"/>
    <p:sldId id="286" r:id="rId31"/>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84380"/>
    <p:restoredTop sz="94660"/>
  </p:normalViewPr>
  <p:slideViewPr>
    <p:cSldViewPr>
      <p:cViewPr>
        <p:scale>
          <a:sx n="64" d="100"/>
          <a:sy n="64" d="100"/>
        </p:scale>
        <p:origin x="-552" y="-6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52E419-40F0-4F63-B978-CF602A891FC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x-none"/>
        </a:p>
      </dgm:t>
    </dgm:pt>
    <dgm:pt modelId="{C88473E8-5483-4141-BABE-1991EC5F6178}">
      <dgm:prSet phldrT="[نص]"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rtl="1"/>
          <a:r>
            <a:rPr lang="x-none" sz="2400" b="1" dirty="0" smtClean="0">
              <a:solidFill>
                <a:schemeClr val="bg1"/>
              </a:solidFill>
            </a:rPr>
            <a:t>أبعاد قياس وتشخيص الطفل الموهوب</a:t>
          </a:r>
          <a:endParaRPr lang="x-none" sz="2400" b="1" dirty="0">
            <a:solidFill>
              <a:schemeClr val="bg1"/>
            </a:solidFill>
          </a:endParaRPr>
        </a:p>
      </dgm:t>
    </dgm:pt>
    <dgm:pt modelId="{A45E0054-5EBD-4233-95F3-5A7F24FD9C00}" type="parTrans" cxnId="{BDB1B3D0-F90B-4256-B0F1-5517BECE769E}">
      <dgm:prSet/>
      <dgm:spPr/>
      <dgm:t>
        <a:bodyPr/>
        <a:lstStyle/>
        <a:p>
          <a:pPr rtl="1"/>
          <a:endParaRPr lang="x-none"/>
        </a:p>
      </dgm:t>
    </dgm:pt>
    <dgm:pt modelId="{EF274F8D-0BC8-4301-AC30-FEB3404E5060}" type="sibTrans" cxnId="{BDB1B3D0-F90B-4256-B0F1-5517BECE769E}">
      <dgm:prSet/>
      <dgm:spPr/>
      <dgm:t>
        <a:bodyPr/>
        <a:lstStyle/>
        <a:p>
          <a:pPr rtl="1"/>
          <a:endParaRPr lang="x-none"/>
        </a:p>
      </dgm:t>
    </dgm:pt>
    <dgm:pt modelId="{A27B2714-4A5E-4FAB-BD61-2849C7F16B89}">
      <dgm:prSet phldrT="[نص]" custT="1">
        <dgm:style>
          <a:lnRef idx="1">
            <a:schemeClr val="accent2"/>
          </a:lnRef>
          <a:fillRef idx="3">
            <a:schemeClr val="accent2"/>
          </a:fillRef>
          <a:effectRef idx="2">
            <a:schemeClr val="accent2"/>
          </a:effectRef>
          <a:fontRef idx="minor">
            <a:schemeClr val="lt1"/>
          </a:fontRef>
        </dgm:style>
      </dgm:prSet>
      <dgm:spPr/>
      <dgm:t>
        <a:bodyPr/>
        <a:lstStyle/>
        <a:p>
          <a:pPr rtl="1"/>
          <a:r>
            <a:rPr lang="x-none" sz="2400" b="0" dirty="0" smtClean="0">
              <a:solidFill>
                <a:schemeClr val="bg1"/>
              </a:solidFill>
            </a:rPr>
            <a:t>السمات الشخصية والعقلية</a:t>
          </a:r>
          <a:endParaRPr lang="x-none" sz="2400" b="0" dirty="0">
            <a:solidFill>
              <a:schemeClr val="bg1"/>
            </a:solidFill>
          </a:endParaRPr>
        </a:p>
      </dgm:t>
    </dgm:pt>
    <dgm:pt modelId="{C67D39CC-0E53-4C90-8F29-3301C4EEB932}" type="parTrans" cxnId="{301C8C3D-5516-4D5A-B0A9-5D353919ED0E}">
      <dgm:prSet/>
      <dgm:spPr/>
      <dgm:t>
        <a:bodyPr/>
        <a:lstStyle/>
        <a:p>
          <a:pPr rtl="1"/>
          <a:endParaRPr lang="x-none"/>
        </a:p>
      </dgm:t>
    </dgm:pt>
    <dgm:pt modelId="{5571DEBD-40C7-4F7A-A5A2-FCA5D5B3513E}" type="sibTrans" cxnId="{301C8C3D-5516-4D5A-B0A9-5D353919ED0E}">
      <dgm:prSet/>
      <dgm:spPr/>
      <dgm:t>
        <a:bodyPr/>
        <a:lstStyle/>
        <a:p>
          <a:pPr rtl="1"/>
          <a:endParaRPr lang="x-none"/>
        </a:p>
      </dgm:t>
    </dgm:pt>
    <dgm:pt modelId="{F98C52DC-7D50-406E-A87A-A5CF2014D7D8}">
      <dgm:prSet phldrT="[نص]"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rtl="1"/>
          <a:r>
            <a:rPr lang="x-none" sz="2000" b="1" dirty="0" smtClean="0">
              <a:solidFill>
                <a:schemeClr val="bg1"/>
              </a:solidFill>
            </a:rPr>
            <a:t>تقيس السمات الشخصية والعقلية وتؤكد على أحكام المدرسين كالطلاقة والمرونة والأصالة في التفكير.</a:t>
          </a:r>
          <a:endParaRPr lang="x-none" sz="2000" b="1" dirty="0">
            <a:solidFill>
              <a:schemeClr val="bg1"/>
            </a:solidFill>
          </a:endParaRPr>
        </a:p>
      </dgm:t>
    </dgm:pt>
    <dgm:pt modelId="{FE89D699-6C6D-43C2-B2F4-003AEFA6BFDF}" type="parTrans" cxnId="{9FDED6FB-9380-4609-BC7D-2B90F4AC47E9}">
      <dgm:prSet/>
      <dgm:spPr/>
      <dgm:t>
        <a:bodyPr/>
        <a:lstStyle/>
        <a:p>
          <a:pPr rtl="1"/>
          <a:endParaRPr lang="x-none"/>
        </a:p>
      </dgm:t>
    </dgm:pt>
    <dgm:pt modelId="{3E743B52-D129-4FDC-9882-583DC4D30D0A}" type="sibTrans" cxnId="{9FDED6FB-9380-4609-BC7D-2B90F4AC47E9}">
      <dgm:prSet/>
      <dgm:spPr/>
      <dgm:t>
        <a:bodyPr/>
        <a:lstStyle/>
        <a:p>
          <a:pPr rtl="1"/>
          <a:endParaRPr lang="x-none"/>
        </a:p>
      </dgm:t>
    </dgm:pt>
    <dgm:pt modelId="{AE6D72B5-FE91-4207-B8A9-300B1ED76291}">
      <dgm:prSet phldrT="[نص]" custT="1">
        <dgm:style>
          <a:lnRef idx="1">
            <a:schemeClr val="accent2"/>
          </a:lnRef>
          <a:fillRef idx="3">
            <a:schemeClr val="accent2"/>
          </a:fillRef>
          <a:effectRef idx="2">
            <a:schemeClr val="accent2"/>
          </a:effectRef>
          <a:fontRef idx="minor">
            <a:schemeClr val="lt1"/>
          </a:fontRef>
        </dgm:style>
      </dgm:prSet>
      <dgm:spPr/>
      <dgm:t>
        <a:bodyPr/>
        <a:lstStyle/>
        <a:p>
          <a:pPr rtl="1"/>
          <a:r>
            <a:rPr lang="x-none" sz="2400" b="0" dirty="0" smtClean="0">
              <a:solidFill>
                <a:schemeClr val="bg1"/>
              </a:solidFill>
            </a:rPr>
            <a:t>القدرة الإبداعية</a:t>
          </a:r>
          <a:endParaRPr lang="x-none" sz="2400" b="0" dirty="0">
            <a:solidFill>
              <a:schemeClr val="bg1"/>
            </a:solidFill>
          </a:endParaRPr>
        </a:p>
      </dgm:t>
    </dgm:pt>
    <dgm:pt modelId="{4D9A45EE-3A23-466F-8AC4-0DA300FA3980}" type="parTrans" cxnId="{60A498D8-F31C-41BB-B529-1CAD67D758C2}">
      <dgm:prSet/>
      <dgm:spPr/>
      <dgm:t>
        <a:bodyPr/>
        <a:lstStyle/>
        <a:p>
          <a:pPr rtl="1"/>
          <a:endParaRPr lang="x-none"/>
        </a:p>
      </dgm:t>
    </dgm:pt>
    <dgm:pt modelId="{459F1734-D3F9-4D66-A823-DD59046E95E4}" type="sibTrans" cxnId="{60A498D8-F31C-41BB-B529-1CAD67D758C2}">
      <dgm:prSet/>
      <dgm:spPr/>
      <dgm:t>
        <a:bodyPr/>
        <a:lstStyle/>
        <a:p>
          <a:pPr rtl="1"/>
          <a:endParaRPr lang="x-none"/>
        </a:p>
      </dgm:t>
    </dgm:pt>
    <dgm:pt modelId="{5D1B25B2-319B-4D8D-B308-31EBD7F31873}">
      <dgm:prSet phldrT="[نص]"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rtl="1"/>
          <a:r>
            <a:rPr lang="x-none" sz="2400" b="0" dirty="0" smtClean="0">
              <a:solidFill>
                <a:schemeClr val="bg1"/>
              </a:solidFill>
            </a:rPr>
            <a:t>تقيس الإبداع مثل مقياس تورانس الذي يتألف من صورتين: لفظي+ شكلي.</a:t>
          </a:r>
          <a:endParaRPr lang="x-none" sz="2400" b="0" dirty="0">
            <a:solidFill>
              <a:schemeClr val="bg1"/>
            </a:solidFill>
          </a:endParaRPr>
        </a:p>
      </dgm:t>
    </dgm:pt>
    <dgm:pt modelId="{FC01AC2B-98B3-4083-8DF6-18B4B44BC355}" type="parTrans" cxnId="{4684508A-C142-4EEF-A418-B23736BAA662}">
      <dgm:prSet/>
      <dgm:spPr/>
      <dgm:t>
        <a:bodyPr/>
        <a:lstStyle/>
        <a:p>
          <a:pPr rtl="1"/>
          <a:endParaRPr lang="x-none"/>
        </a:p>
      </dgm:t>
    </dgm:pt>
    <dgm:pt modelId="{F45D01C0-0186-419E-89A3-45A2DEC1B430}" type="sibTrans" cxnId="{4684508A-C142-4EEF-A418-B23736BAA662}">
      <dgm:prSet/>
      <dgm:spPr/>
      <dgm:t>
        <a:bodyPr/>
        <a:lstStyle/>
        <a:p>
          <a:pPr rtl="1"/>
          <a:endParaRPr lang="x-none"/>
        </a:p>
      </dgm:t>
    </dgm:pt>
    <dgm:pt modelId="{FA48A58B-8C4A-4017-857A-1F99500ACF59}">
      <dgm:prSet custT="1">
        <dgm:style>
          <a:lnRef idx="1">
            <a:schemeClr val="accent2"/>
          </a:lnRef>
          <a:fillRef idx="3">
            <a:schemeClr val="accent2"/>
          </a:fillRef>
          <a:effectRef idx="2">
            <a:schemeClr val="accent2"/>
          </a:effectRef>
          <a:fontRef idx="minor">
            <a:schemeClr val="lt1"/>
          </a:fontRef>
        </dgm:style>
      </dgm:prSet>
      <dgm:spPr/>
      <dgm:t>
        <a:bodyPr/>
        <a:lstStyle/>
        <a:p>
          <a:pPr rtl="1"/>
          <a:r>
            <a:rPr lang="x-none" sz="2400" b="1" dirty="0" smtClean="0">
              <a:solidFill>
                <a:schemeClr val="bg1"/>
              </a:solidFill>
            </a:rPr>
            <a:t>القدرة العقلية</a:t>
          </a:r>
          <a:endParaRPr lang="x-none" sz="2400" b="1" dirty="0">
            <a:solidFill>
              <a:schemeClr val="bg1"/>
            </a:solidFill>
          </a:endParaRPr>
        </a:p>
      </dgm:t>
    </dgm:pt>
    <dgm:pt modelId="{E017CEA9-38C2-4C0A-92EC-61F58B4AD6B8}" type="parTrans" cxnId="{A6B661DD-5462-48FA-8F47-94EC66E2A11B}">
      <dgm:prSet/>
      <dgm:spPr/>
      <dgm:t>
        <a:bodyPr/>
        <a:lstStyle/>
        <a:p>
          <a:pPr rtl="1"/>
          <a:endParaRPr lang="x-none"/>
        </a:p>
      </dgm:t>
    </dgm:pt>
    <dgm:pt modelId="{8CA512B6-8F51-4A15-98DB-DE0F9EAC5DDF}" type="sibTrans" cxnId="{A6B661DD-5462-48FA-8F47-94EC66E2A11B}">
      <dgm:prSet/>
      <dgm:spPr/>
      <dgm:t>
        <a:bodyPr/>
        <a:lstStyle/>
        <a:p>
          <a:pPr rtl="1"/>
          <a:endParaRPr lang="x-none"/>
        </a:p>
      </dgm:t>
    </dgm:pt>
    <dgm:pt modelId="{29FCC15E-BB23-4825-A7B2-76F53DB1F1EB}">
      <dgm:prSet custT="1">
        <dgm:style>
          <a:lnRef idx="1">
            <a:schemeClr val="accent2"/>
          </a:lnRef>
          <a:fillRef idx="3">
            <a:schemeClr val="accent2"/>
          </a:fillRef>
          <a:effectRef idx="2">
            <a:schemeClr val="accent2"/>
          </a:effectRef>
          <a:fontRef idx="minor">
            <a:schemeClr val="lt1"/>
          </a:fontRef>
        </dgm:style>
      </dgm:prSet>
      <dgm:spPr/>
      <dgm:t>
        <a:bodyPr/>
        <a:lstStyle/>
        <a:p>
          <a:pPr rtl="1"/>
          <a:r>
            <a:rPr lang="x-none" sz="2400" b="0" dirty="0" smtClean="0">
              <a:solidFill>
                <a:schemeClr val="bg1"/>
              </a:solidFill>
            </a:rPr>
            <a:t>التحصيل الأكاديمي</a:t>
          </a:r>
          <a:endParaRPr lang="x-none" sz="2400" b="0" dirty="0">
            <a:solidFill>
              <a:schemeClr val="bg1"/>
            </a:solidFill>
          </a:endParaRPr>
        </a:p>
      </dgm:t>
    </dgm:pt>
    <dgm:pt modelId="{06D7BA7E-6494-496B-A2F8-2E2BA9AAF64F}" type="parTrans" cxnId="{7E57A277-01D9-4FB0-9FD7-80DA33C4783D}">
      <dgm:prSet/>
      <dgm:spPr/>
      <dgm:t>
        <a:bodyPr/>
        <a:lstStyle/>
        <a:p>
          <a:pPr rtl="1"/>
          <a:endParaRPr lang="x-none"/>
        </a:p>
      </dgm:t>
    </dgm:pt>
    <dgm:pt modelId="{741F50E5-87E2-4C08-8A24-C9096BDB113B}" type="sibTrans" cxnId="{7E57A277-01D9-4FB0-9FD7-80DA33C4783D}">
      <dgm:prSet/>
      <dgm:spPr/>
      <dgm:t>
        <a:bodyPr/>
        <a:lstStyle/>
        <a:p>
          <a:pPr rtl="1"/>
          <a:endParaRPr lang="x-none"/>
        </a:p>
      </dgm:t>
    </dgm:pt>
    <dgm:pt modelId="{7B5A2C6F-09ED-41CB-A1AC-F1D45E0B03D5}">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rtl="1"/>
          <a:r>
            <a:rPr lang="x-none" sz="2400" b="0" dirty="0" smtClean="0">
              <a:solidFill>
                <a:schemeClr val="bg1"/>
              </a:solidFill>
            </a:rPr>
            <a:t>تقيس الذكاء مثل مقياس ستانفورد- بينيه، وكسلر.</a:t>
          </a:r>
          <a:endParaRPr lang="x-none" sz="2400" b="0" dirty="0">
            <a:solidFill>
              <a:schemeClr val="bg1"/>
            </a:solidFill>
          </a:endParaRPr>
        </a:p>
      </dgm:t>
    </dgm:pt>
    <dgm:pt modelId="{7168118B-CA32-45A7-BF50-3BE1A918E36E}" type="parTrans" cxnId="{C6D9DF14-A404-49FC-961B-787DAEA92BD6}">
      <dgm:prSet/>
      <dgm:spPr/>
      <dgm:t>
        <a:bodyPr/>
        <a:lstStyle/>
        <a:p>
          <a:pPr rtl="1"/>
          <a:endParaRPr lang="x-none"/>
        </a:p>
      </dgm:t>
    </dgm:pt>
    <dgm:pt modelId="{0FC7A147-B10E-4D83-9BDF-569B66DC6974}" type="sibTrans" cxnId="{C6D9DF14-A404-49FC-961B-787DAEA92BD6}">
      <dgm:prSet/>
      <dgm:spPr/>
      <dgm:t>
        <a:bodyPr/>
        <a:lstStyle/>
        <a:p>
          <a:pPr rtl="1"/>
          <a:endParaRPr lang="x-none"/>
        </a:p>
      </dgm:t>
    </dgm:pt>
    <dgm:pt modelId="{E072B94F-951A-4EAF-8043-A751376F7FF9}">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rtl="1"/>
          <a:r>
            <a:rPr lang="x-none" sz="2000" b="1" dirty="0" smtClean="0">
              <a:solidFill>
                <a:schemeClr val="bg1"/>
              </a:solidFill>
            </a:rPr>
            <a:t>تقيس التحصيل الأكاديمي ويعبر عنها بنسبة مئوية مثل:</a:t>
          </a:r>
        </a:p>
        <a:p>
          <a:pPr rtl="1"/>
          <a:r>
            <a:rPr lang="x-none" sz="2000" b="1" dirty="0" smtClean="0">
              <a:solidFill>
                <a:schemeClr val="bg1"/>
              </a:solidFill>
            </a:rPr>
            <a:t>امتحانات المدرسة أو القبول.</a:t>
          </a:r>
          <a:endParaRPr lang="x-none" sz="2000" b="1" dirty="0">
            <a:solidFill>
              <a:schemeClr val="bg1"/>
            </a:solidFill>
          </a:endParaRPr>
        </a:p>
      </dgm:t>
    </dgm:pt>
    <dgm:pt modelId="{6BB5808F-B522-494E-819B-C636F52AB26D}" type="parTrans" cxnId="{BF85817D-6139-42C7-9B99-68EF3BEC7A1F}">
      <dgm:prSet/>
      <dgm:spPr/>
      <dgm:t>
        <a:bodyPr/>
        <a:lstStyle/>
        <a:p>
          <a:pPr rtl="1"/>
          <a:endParaRPr lang="x-none"/>
        </a:p>
      </dgm:t>
    </dgm:pt>
    <dgm:pt modelId="{4E5F9171-AD86-41B4-9531-197486BC584E}" type="sibTrans" cxnId="{BF85817D-6139-42C7-9B99-68EF3BEC7A1F}">
      <dgm:prSet/>
      <dgm:spPr/>
      <dgm:t>
        <a:bodyPr/>
        <a:lstStyle/>
        <a:p>
          <a:pPr rtl="1"/>
          <a:endParaRPr lang="x-none"/>
        </a:p>
      </dgm:t>
    </dgm:pt>
    <dgm:pt modelId="{F6426E7B-755C-40C1-B7D1-A6B6B6CA3A71}" type="pres">
      <dgm:prSet presAssocID="{6952E419-40F0-4F63-B978-CF602A891FC2}" presName="hierChild1" presStyleCnt="0">
        <dgm:presLayoutVars>
          <dgm:chPref val="1"/>
          <dgm:dir/>
          <dgm:animOne val="branch"/>
          <dgm:animLvl val="lvl"/>
          <dgm:resizeHandles/>
        </dgm:presLayoutVars>
      </dgm:prSet>
      <dgm:spPr/>
      <dgm:t>
        <a:bodyPr/>
        <a:lstStyle/>
        <a:p>
          <a:pPr rtl="1"/>
          <a:endParaRPr lang="x-none"/>
        </a:p>
      </dgm:t>
    </dgm:pt>
    <dgm:pt modelId="{02CEAC59-E5F7-4A73-9EE3-39445EDAAA7A}" type="pres">
      <dgm:prSet presAssocID="{C88473E8-5483-4141-BABE-1991EC5F6178}" presName="hierRoot1" presStyleCnt="0"/>
      <dgm:spPr/>
    </dgm:pt>
    <dgm:pt modelId="{BEBD8B5D-FE4B-4275-B3A9-8D37147580F8}" type="pres">
      <dgm:prSet presAssocID="{C88473E8-5483-4141-BABE-1991EC5F6178}" presName="composite" presStyleCnt="0"/>
      <dgm:spPr/>
    </dgm:pt>
    <dgm:pt modelId="{A9A50CC5-6EBC-45E8-B0D9-6DDC77258C02}" type="pres">
      <dgm:prSet presAssocID="{C88473E8-5483-4141-BABE-1991EC5F6178}" presName="background" presStyleLbl="node0" presStyleIdx="0" presStyleCnt="1"/>
      <dgm:spPr/>
    </dgm:pt>
    <dgm:pt modelId="{4DB468DF-1044-4F63-9EE9-899CCB89157F}" type="pres">
      <dgm:prSet presAssocID="{C88473E8-5483-4141-BABE-1991EC5F6178}" presName="text" presStyleLbl="fgAcc0" presStyleIdx="0" presStyleCnt="1" custFlipVert="0" custScaleX="325048" custScaleY="50905" custLinFactY="-23026" custLinFactNeighborX="-28977" custLinFactNeighborY="-100000">
        <dgm:presLayoutVars>
          <dgm:chPref val="3"/>
        </dgm:presLayoutVars>
      </dgm:prSet>
      <dgm:spPr/>
      <dgm:t>
        <a:bodyPr/>
        <a:lstStyle/>
        <a:p>
          <a:pPr rtl="1"/>
          <a:endParaRPr lang="x-none"/>
        </a:p>
      </dgm:t>
    </dgm:pt>
    <dgm:pt modelId="{EBD40C3A-E497-4905-9CC9-9FD0FBA2551A}" type="pres">
      <dgm:prSet presAssocID="{C88473E8-5483-4141-BABE-1991EC5F6178}" presName="hierChild2" presStyleCnt="0"/>
      <dgm:spPr/>
    </dgm:pt>
    <dgm:pt modelId="{4C472777-FEE3-44CA-870E-88B02AD3E61E}" type="pres">
      <dgm:prSet presAssocID="{C67D39CC-0E53-4C90-8F29-3301C4EEB932}" presName="Name10" presStyleLbl="parChTrans1D2" presStyleIdx="0" presStyleCnt="4"/>
      <dgm:spPr/>
      <dgm:t>
        <a:bodyPr/>
        <a:lstStyle/>
        <a:p>
          <a:pPr rtl="1"/>
          <a:endParaRPr lang="x-none"/>
        </a:p>
      </dgm:t>
    </dgm:pt>
    <dgm:pt modelId="{6792E07B-A46B-4953-9F41-7BA6D5F99DD0}" type="pres">
      <dgm:prSet presAssocID="{A27B2714-4A5E-4FAB-BD61-2849C7F16B89}" presName="hierRoot2" presStyleCnt="0"/>
      <dgm:spPr/>
    </dgm:pt>
    <dgm:pt modelId="{F8FE57E0-A171-4DB8-9780-3C1BC1565A04}" type="pres">
      <dgm:prSet presAssocID="{A27B2714-4A5E-4FAB-BD61-2849C7F16B89}" presName="composite2" presStyleCnt="0"/>
      <dgm:spPr/>
    </dgm:pt>
    <dgm:pt modelId="{CE88F91E-2376-476B-BE8C-47CE671F3B34}" type="pres">
      <dgm:prSet presAssocID="{A27B2714-4A5E-4FAB-BD61-2849C7F16B89}" presName="background2" presStyleLbl="node2" presStyleIdx="0" presStyleCnt="4"/>
      <dgm:spPr/>
    </dgm:pt>
    <dgm:pt modelId="{7CAF1BCD-A595-4336-B90C-AB816EFB0C6B}" type="pres">
      <dgm:prSet presAssocID="{A27B2714-4A5E-4FAB-BD61-2849C7F16B89}" presName="text2" presStyleLbl="fgAcc2" presStyleIdx="0" presStyleCnt="4" custScaleX="87108" custScaleY="86976" custLinFactNeighborX="-11196" custLinFactNeighborY="-25376">
        <dgm:presLayoutVars>
          <dgm:chPref val="3"/>
        </dgm:presLayoutVars>
      </dgm:prSet>
      <dgm:spPr/>
      <dgm:t>
        <a:bodyPr/>
        <a:lstStyle/>
        <a:p>
          <a:pPr rtl="1"/>
          <a:endParaRPr lang="x-none"/>
        </a:p>
      </dgm:t>
    </dgm:pt>
    <dgm:pt modelId="{FE52A4FE-24E1-4E98-ACE6-2710D740AECE}" type="pres">
      <dgm:prSet presAssocID="{A27B2714-4A5E-4FAB-BD61-2849C7F16B89}" presName="hierChild3" presStyleCnt="0"/>
      <dgm:spPr/>
    </dgm:pt>
    <dgm:pt modelId="{3730E949-B9E1-4488-9A50-F044432806EB}" type="pres">
      <dgm:prSet presAssocID="{FE89D699-6C6D-43C2-B2F4-003AEFA6BFDF}" presName="Name17" presStyleLbl="parChTrans1D3" presStyleIdx="0" presStyleCnt="4"/>
      <dgm:spPr/>
      <dgm:t>
        <a:bodyPr/>
        <a:lstStyle/>
        <a:p>
          <a:pPr rtl="1"/>
          <a:endParaRPr lang="x-none"/>
        </a:p>
      </dgm:t>
    </dgm:pt>
    <dgm:pt modelId="{838D55C4-0784-47CA-B5E3-87F394BC9A04}" type="pres">
      <dgm:prSet presAssocID="{F98C52DC-7D50-406E-A87A-A5CF2014D7D8}" presName="hierRoot3" presStyleCnt="0"/>
      <dgm:spPr/>
    </dgm:pt>
    <dgm:pt modelId="{F8932E5C-4C4E-4EF7-8387-84FEB4F46CBA}" type="pres">
      <dgm:prSet presAssocID="{F98C52DC-7D50-406E-A87A-A5CF2014D7D8}" presName="composite3" presStyleCnt="0"/>
      <dgm:spPr/>
    </dgm:pt>
    <dgm:pt modelId="{B9074A3E-438F-456C-AD8F-431EDE50E9F2}" type="pres">
      <dgm:prSet presAssocID="{F98C52DC-7D50-406E-A87A-A5CF2014D7D8}" presName="background3" presStyleLbl="node3" presStyleIdx="0" presStyleCnt="4"/>
      <dgm:spPr/>
    </dgm:pt>
    <dgm:pt modelId="{AC9FBE6E-0012-4A31-A795-CE5D43CD619C}" type="pres">
      <dgm:prSet presAssocID="{F98C52DC-7D50-406E-A87A-A5CF2014D7D8}" presName="text3" presStyleLbl="fgAcc3" presStyleIdx="0" presStyleCnt="4" custScaleX="96231" custScaleY="231867">
        <dgm:presLayoutVars>
          <dgm:chPref val="3"/>
        </dgm:presLayoutVars>
      </dgm:prSet>
      <dgm:spPr/>
      <dgm:t>
        <a:bodyPr/>
        <a:lstStyle/>
        <a:p>
          <a:pPr rtl="1"/>
          <a:endParaRPr lang="x-none"/>
        </a:p>
      </dgm:t>
    </dgm:pt>
    <dgm:pt modelId="{6B2C20B4-8DFD-4982-888E-2AB3924DAD73}" type="pres">
      <dgm:prSet presAssocID="{F98C52DC-7D50-406E-A87A-A5CF2014D7D8}" presName="hierChild4" presStyleCnt="0"/>
      <dgm:spPr/>
    </dgm:pt>
    <dgm:pt modelId="{FB7BEDF0-6F1D-4105-9230-05FA01568192}" type="pres">
      <dgm:prSet presAssocID="{4D9A45EE-3A23-466F-8AC4-0DA300FA3980}" presName="Name10" presStyleLbl="parChTrans1D2" presStyleIdx="1" presStyleCnt="4"/>
      <dgm:spPr/>
      <dgm:t>
        <a:bodyPr/>
        <a:lstStyle/>
        <a:p>
          <a:pPr rtl="1"/>
          <a:endParaRPr lang="x-none"/>
        </a:p>
      </dgm:t>
    </dgm:pt>
    <dgm:pt modelId="{2A3B8F34-9BFC-441F-A93C-FC5592046149}" type="pres">
      <dgm:prSet presAssocID="{AE6D72B5-FE91-4207-B8A9-300B1ED76291}" presName="hierRoot2" presStyleCnt="0"/>
      <dgm:spPr/>
    </dgm:pt>
    <dgm:pt modelId="{99F75AC5-9EC4-462A-A1BF-27BB0C7E9A83}" type="pres">
      <dgm:prSet presAssocID="{AE6D72B5-FE91-4207-B8A9-300B1ED76291}" presName="composite2" presStyleCnt="0"/>
      <dgm:spPr/>
    </dgm:pt>
    <dgm:pt modelId="{A95E035C-C681-4A32-B491-39C002B776F1}" type="pres">
      <dgm:prSet presAssocID="{AE6D72B5-FE91-4207-B8A9-300B1ED76291}" presName="background2" presStyleLbl="node2" presStyleIdx="1" presStyleCnt="4"/>
      <dgm:spPr/>
    </dgm:pt>
    <dgm:pt modelId="{C04C4F4F-4F8A-46A1-8F99-9C9489341751}" type="pres">
      <dgm:prSet presAssocID="{AE6D72B5-FE91-4207-B8A9-300B1ED76291}" presName="text2" presStyleLbl="fgAcc2" presStyleIdx="1" presStyleCnt="4" custScaleX="85608" custScaleY="87313" custLinFactNeighborX="-17929" custLinFactNeighborY="-25376">
        <dgm:presLayoutVars>
          <dgm:chPref val="3"/>
        </dgm:presLayoutVars>
      </dgm:prSet>
      <dgm:spPr/>
      <dgm:t>
        <a:bodyPr/>
        <a:lstStyle/>
        <a:p>
          <a:pPr rtl="1"/>
          <a:endParaRPr lang="x-none"/>
        </a:p>
      </dgm:t>
    </dgm:pt>
    <dgm:pt modelId="{8CE5BB9E-967A-412F-851F-A345EB5567C8}" type="pres">
      <dgm:prSet presAssocID="{AE6D72B5-FE91-4207-B8A9-300B1ED76291}" presName="hierChild3" presStyleCnt="0"/>
      <dgm:spPr/>
    </dgm:pt>
    <dgm:pt modelId="{2C9E1E8F-FDE2-4847-BC7F-7C97C05BBA86}" type="pres">
      <dgm:prSet presAssocID="{FC01AC2B-98B3-4083-8DF6-18B4B44BC355}" presName="Name17" presStyleLbl="parChTrans1D3" presStyleIdx="1" presStyleCnt="4"/>
      <dgm:spPr/>
      <dgm:t>
        <a:bodyPr/>
        <a:lstStyle/>
        <a:p>
          <a:pPr rtl="1"/>
          <a:endParaRPr lang="x-none"/>
        </a:p>
      </dgm:t>
    </dgm:pt>
    <dgm:pt modelId="{8A2717A3-36BA-4ABF-8D1C-454C9BD3B209}" type="pres">
      <dgm:prSet presAssocID="{5D1B25B2-319B-4D8D-B308-31EBD7F31873}" presName="hierRoot3" presStyleCnt="0"/>
      <dgm:spPr/>
    </dgm:pt>
    <dgm:pt modelId="{0650F535-290C-4069-B553-424491C54164}" type="pres">
      <dgm:prSet presAssocID="{5D1B25B2-319B-4D8D-B308-31EBD7F31873}" presName="composite3" presStyleCnt="0"/>
      <dgm:spPr/>
    </dgm:pt>
    <dgm:pt modelId="{661CB5F2-812A-404B-8321-A88D73DA9B84}" type="pres">
      <dgm:prSet presAssocID="{5D1B25B2-319B-4D8D-B308-31EBD7F31873}" presName="background3" presStyleLbl="node3" presStyleIdx="1" presStyleCnt="4"/>
      <dgm:spPr/>
    </dgm:pt>
    <dgm:pt modelId="{C8341644-6FC8-4163-8C18-60374FF7D3BF}" type="pres">
      <dgm:prSet presAssocID="{5D1B25B2-319B-4D8D-B308-31EBD7F31873}" presName="text3" presStyleLbl="fgAcc3" presStyleIdx="1" presStyleCnt="4" custScaleX="93496" custScaleY="231200">
        <dgm:presLayoutVars>
          <dgm:chPref val="3"/>
        </dgm:presLayoutVars>
      </dgm:prSet>
      <dgm:spPr/>
      <dgm:t>
        <a:bodyPr/>
        <a:lstStyle/>
        <a:p>
          <a:pPr rtl="1"/>
          <a:endParaRPr lang="x-none"/>
        </a:p>
      </dgm:t>
    </dgm:pt>
    <dgm:pt modelId="{B188BFF4-CB5D-455A-87A9-293F22DA81C3}" type="pres">
      <dgm:prSet presAssocID="{5D1B25B2-319B-4D8D-B308-31EBD7F31873}" presName="hierChild4" presStyleCnt="0"/>
      <dgm:spPr/>
    </dgm:pt>
    <dgm:pt modelId="{D069D269-C380-4BC6-A8E2-6F887857D408}" type="pres">
      <dgm:prSet presAssocID="{06D7BA7E-6494-496B-A2F8-2E2BA9AAF64F}" presName="Name10" presStyleLbl="parChTrans1D2" presStyleIdx="2" presStyleCnt="4"/>
      <dgm:spPr/>
      <dgm:t>
        <a:bodyPr/>
        <a:lstStyle/>
        <a:p>
          <a:pPr rtl="1"/>
          <a:endParaRPr lang="x-none"/>
        </a:p>
      </dgm:t>
    </dgm:pt>
    <dgm:pt modelId="{00C65077-8C21-4FE5-9DA1-86115165B231}" type="pres">
      <dgm:prSet presAssocID="{29FCC15E-BB23-4825-A7B2-76F53DB1F1EB}" presName="hierRoot2" presStyleCnt="0"/>
      <dgm:spPr/>
    </dgm:pt>
    <dgm:pt modelId="{39E27B10-BFD6-47D2-977E-0D3D075B4D37}" type="pres">
      <dgm:prSet presAssocID="{29FCC15E-BB23-4825-A7B2-76F53DB1F1EB}" presName="composite2" presStyleCnt="0"/>
      <dgm:spPr/>
    </dgm:pt>
    <dgm:pt modelId="{7D242B4A-C1EC-4E06-B8AD-E8D83715842C}" type="pres">
      <dgm:prSet presAssocID="{29FCC15E-BB23-4825-A7B2-76F53DB1F1EB}" presName="background2" presStyleLbl="node2" presStyleIdx="2" presStyleCnt="4"/>
      <dgm:spPr/>
    </dgm:pt>
    <dgm:pt modelId="{45793DBD-D744-4245-B246-B064E5407ABA}" type="pres">
      <dgm:prSet presAssocID="{29FCC15E-BB23-4825-A7B2-76F53DB1F1EB}" presName="text2" presStyleLbl="fgAcc2" presStyleIdx="2" presStyleCnt="4" custScaleX="84798" custScaleY="91922" custLinFactNeighborX="-16108" custLinFactNeighborY="-25376">
        <dgm:presLayoutVars>
          <dgm:chPref val="3"/>
        </dgm:presLayoutVars>
      </dgm:prSet>
      <dgm:spPr/>
      <dgm:t>
        <a:bodyPr/>
        <a:lstStyle/>
        <a:p>
          <a:pPr rtl="1"/>
          <a:endParaRPr lang="x-none"/>
        </a:p>
      </dgm:t>
    </dgm:pt>
    <dgm:pt modelId="{DF54E776-F98F-493E-8B25-812E9FF13D9D}" type="pres">
      <dgm:prSet presAssocID="{29FCC15E-BB23-4825-A7B2-76F53DB1F1EB}" presName="hierChild3" presStyleCnt="0"/>
      <dgm:spPr/>
    </dgm:pt>
    <dgm:pt modelId="{3B0805C8-C2D9-4D8E-BFB6-D9283B1080CF}" type="pres">
      <dgm:prSet presAssocID="{6BB5808F-B522-494E-819B-C636F52AB26D}" presName="Name17" presStyleLbl="parChTrans1D3" presStyleIdx="2" presStyleCnt="4"/>
      <dgm:spPr/>
      <dgm:t>
        <a:bodyPr/>
        <a:lstStyle/>
        <a:p>
          <a:pPr rtl="1"/>
          <a:endParaRPr lang="x-none"/>
        </a:p>
      </dgm:t>
    </dgm:pt>
    <dgm:pt modelId="{5591B9C8-0B2D-4A3E-AC88-0ACDDF56459B}" type="pres">
      <dgm:prSet presAssocID="{E072B94F-951A-4EAF-8043-A751376F7FF9}" presName="hierRoot3" presStyleCnt="0"/>
      <dgm:spPr/>
    </dgm:pt>
    <dgm:pt modelId="{42C6BD79-E2F2-49DD-81F2-347CFF04BC66}" type="pres">
      <dgm:prSet presAssocID="{E072B94F-951A-4EAF-8043-A751376F7FF9}" presName="composite3" presStyleCnt="0"/>
      <dgm:spPr/>
    </dgm:pt>
    <dgm:pt modelId="{FBFDA267-89C0-4574-9897-866789EBE1ED}" type="pres">
      <dgm:prSet presAssocID="{E072B94F-951A-4EAF-8043-A751376F7FF9}" presName="background3" presStyleLbl="node3" presStyleIdx="2" presStyleCnt="4"/>
      <dgm:spPr/>
    </dgm:pt>
    <dgm:pt modelId="{BCED7F7C-D45D-40E7-ADDB-28AA0DD130EF}" type="pres">
      <dgm:prSet presAssocID="{E072B94F-951A-4EAF-8043-A751376F7FF9}" presName="text3" presStyleLbl="fgAcc3" presStyleIdx="2" presStyleCnt="4" custScaleX="87662" custScaleY="237941" custLinFactNeighborX="1001" custLinFactNeighborY="-16248">
        <dgm:presLayoutVars>
          <dgm:chPref val="3"/>
        </dgm:presLayoutVars>
      </dgm:prSet>
      <dgm:spPr/>
      <dgm:t>
        <a:bodyPr/>
        <a:lstStyle/>
        <a:p>
          <a:pPr rtl="1"/>
          <a:endParaRPr lang="x-none"/>
        </a:p>
      </dgm:t>
    </dgm:pt>
    <dgm:pt modelId="{E42C503B-7E7B-4519-978E-E6324CFCA4FE}" type="pres">
      <dgm:prSet presAssocID="{E072B94F-951A-4EAF-8043-A751376F7FF9}" presName="hierChild4" presStyleCnt="0"/>
      <dgm:spPr/>
    </dgm:pt>
    <dgm:pt modelId="{1692992D-2D6C-45DE-A562-F0408BF9ACA9}" type="pres">
      <dgm:prSet presAssocID="{E017CEA9-38C2-4C0A-92EC-61F58B4AD6B8}" presName="Name10" presStyleLbl="parChTrans1D2" presStyleIdx="3" presStyleCnt="4"/>
      <dgm:spPr/>
      <dgm:t>
        <a:bodyPr/>
        <a:lstStyle/>
        <a:p>
          <a:pPr rtl="1"/>
          <a:endParaRPr lang="x-none"/>
        </a:p>
      </dgm:t>
    </dgm:pt>
    <dgm:pt modelId="{E9939230-CA77-4F29-81B6-7B7DBE6E2EFD}" type="pres">
      <dgm:prSet presAssocID="{FA48A58B-8C4A-4017-857A-1F99500ACF59}" presName="hierRoot2" presStyleCnt="0"/>
      <dgm:spPr/>
    </dgm:pt>
    <dgm:pt modelId="{A906BEFC-8D88-4B5C-A368-7F9147E7CEAC}" type="pres">
      <dgm:prSet presAssocID="{FA48A58B-8C4A-4017-857A-1F99500ACF59}" presName="composite2" presStyleCnt="0"/>
      <dgm:spPr/>
    </dgm:pt>
    <dgm:pt modelId="{B2F4F963-B0C2-4F55-94D1-347E523D6D03}" type="pres">
      <dgm:prSet presAssocID="{FA48A58B-8C4A-4017-857A-1F99500ACF59}" presName="background2" presStyleLbl="node2" presStyleIdx="3" presStyleCnt="4"/>
      <dgm:spPr/>
    </dgm:pt>
    <dgm:pt modelId="{F5EBCCD5-9441-48EE-BD28-E0D6134FE4AC}" type="pres">
      <dgm:prSet presAssocID="{FA48A58B-8C4A-4017-857A-1F99500ACF59}" presName="text2" presStyleLbl="fgAcc2" presStyleIdx="3" presStyleCnt="4" custScaleX="91445" custScaleY="88608" custLinFactNeighborX="-18815" custLinFactNeighborY="-22392">
        <dgm:presLayoutVars>
          <dgm:chPref val="3"/>
        </dgm:presLayoutVars>
      </dgm:prSet>
      <dgm:spPr/>
      <dgm:t>
        <a:bodyPr/>
        <a:lstStyle/>
        <a:p>
          <a:pPr rtl="1"/>
          <a:endParaRPr lang="x-none"/>
        </a:p>
      </dgm:t>
    </dgm:pt>
    <dgm:pt modelId="{050AD512-AB51-491A-BE6D-4B10FECA35AF}" type="pres">
      <dgm:prSet presAssocID="{FA48A58B-8C4A-4017-857A-1F99500ACF59}" presName="hierChild3" presStyleCnt="0"/>
      <dgm:spPr/>
    </dgm:pt>
    <dgm:pt modelId="{7CE2D2F9-22EE-4499-9291-F5A6A40A4B6F}" type="pres">
      <dgm:prSet presAssocID="{7168118B-CA32-45A7-BF50-3BE1A918E36E}" presName="Name17" presStyleLbl="parChTrans1D3" presStyleIdx="3" presStyleCnt="4"/>
      <dgm:spPr/>
      <dgm:t>
        <a:bodyPr/>
        <a:lstStyle/>
        <a:p>
          <a:pPr rtl="1"/>
          <a:endParaRPr lang="x-none"/>
        </a:p>
      </dgm:t>
    </dgm:pt>
    <dgm:pt modelId="{E15AFA85-332F-4E25-9B23-F2DC5317A94D}" type="pres">
      <dgm:prSet presAssocID="{7B5A2C6F-09ED-41CB-A1AC-F1D45E0B03D5}" presName="hierRoot3" presStyleCnt="0"/>
      <dgm:spPr/>
    </dgm:pt>
    <dgm:pt modelId="{5F00FE6D-2584-4118-AED9-A7CF23EBFA7C}" type="pres">
      <dgm:prSet presAssocID="{7B5A2C6F-09ED-41CB-A1AC-F1D45E0B03D5}" presName="composite3" presStyleCnt="0"/>
      <dgm:spPr/>
    </dgm:pt>
    <dgm:pt modelId="{02F6AD95-C40A-48D9-9420-E41CC17B5DF6}" type="pres">
      <dgm:prSet presAssocID="{7B5A2C6F-09ED-41CB-A1AC-F1D45E0B03D5}" presName="background3" presStyleLbl="node3" presStyleIdx="3" presStyleCnt="4"/>
      <dgm:spPr/>
    </dgm:pt>
    <dgm:pt modelId="{27DCF001-677B-4878-A7BC-DE4770E2B4F0}" type="pres">
      <dgm:prSet presAssocID="{7B5A2C6F-09ED-41CB-A1AC-F1D45E0B03D5}" presName="text3" presStyleLbl="fgAcc3" presStyleIdx="3" presStyleCnt="4" custScaleX="87087" custScaleY="239581" custLinFactNeighborX="-7279" custLinFactNeighborY="-13968">
        <dgm:presLayoutVars>
          <dgm:chPref val="3"/>
        </dgm:presLayoutVars>
      </dgm:prSet>
      <dgm:spPr/>
      <dgm:t>
        <a:bodyPr/>
        <a:lstStyle/>
        <a:p>
          <a:pPr rtl="1"/>
          <a:endParaRPr lang="x-none"/>
        </a:p>
      </dgm:t>
    </dgm:pt>
    <dgm:pt modelId="{1DDBE7A1-053C-4E70-B462-48BADFE2160F}" type="pres">
      <dgm:prSet presAssocID="{7B5A2C6F-09ED-41CB-A1AC-F1D45E0B03D5}" presName="hierChild4" presStyleCnt="0"/>
      <dgm:spPr/>
    </dgm:pt>
  </dgm:ptLst>
  <dgm:cxnLst>
    <dgm:cxn modelId="{3BF37CD8-15CA-4CBA-A820-B662CA1C2426}" type="presOf" srcId="{FC01AC2B-98B3-4083-8DF6-18B4B44BC355}" destId="{2C9E1E8F-FDE2-4847-BC7F-7C97C05BBA86}" srcOrd="0" destOrd="0" presId="urn:microsoft.com/office/officeart/2005/8/layout/hierarchy1"/>
    <dgm:cxn modelId="{CCCF6135-5C15-495C-B655-E819C6AB496E}" type="presOf" srcId="{FA48A58B-8C4A-4017-857A-1F99500ACF59}" destId="{F5EBCCD5-9441-48EE-BD28-E0D6134FE4AC}" srcOrd="0" destOrd="0" presId="urn:microsoft.com/office/officeart/2005/8/layout/hierarchy1"/>
    <dgm:cxn modelId="{F7C04BC3-7B9E-48D3-9DA1-E684FA0D3B5B}" type="presOf" srcId="{7168118B-CA32-45A7-BF50-3BE1A918E36E}" destId="{7CE2D2F9-22EE-4499-9291-F5A6A40A4B6F}" srcOrd="0" destOrd="0" presId="urn:microsoft.com/office/officeart/2005/8/layout/hierarchy1"/>
    <dgm:cxn modelId="{D6B6E483-51F9-48B1-87CD-15DD613199BD}" type="presOf" srcId="{AE6D72B5-FE91-4207-B8A9-300B1ED76291}" destId="{C04C4F4F-4F8A-46A1-8F99-9C9489341751}" srcOrd="0" destOrd="0" presId="urn:microsoft.com/office/officeart/2005/8/layout/hierarchy1"/>
    <dgm:cxn modelId="{A37AAC29-24E6-460D-B513-ECFBED3091BD}" type="presOf" srcId="{4D9A45EE-3A23-466F-8AC4-0DA300FA3980}" destId="{FB7BEDF0-6F1D-4105-9230-05FA01568192}" srcOrd="0" destOrd="0" presId="urn:microsoft.com/office/officeart/2005/8/layout/hierarchy1"/>
    <dgm:cxn modelId="{835D275A-1990-4FA0-8CE3-9051E1E3E23D}" type="presOf" srcId="{FE89D699-6C6D-43C2-B2F4-003AEFA6BFDF}" destId="{3730E949-B9E1-4488-9A50-F044432806EB}" srcOrd="0" destOrd="0" presId="urn:microsoft.com/office/officeart/2005/8/layout/hierarchy1"/>
    <dgm:cxn modelId="{91D9086D-E36D-4CA6-810C-16651BB42CFC}" type="presOf" srcId="{06D7BA7E-6494-496B-A2F8-2E2BA9AAF64F}" destId="{D069D269-C380-4BC6-A8E2-6F887857D408}" srcOrd="0" destOrd="0" presId="urn:microsoft.com/office/officeart/2005/8/layout/hierarchy1"/>
    <dgm:cxn modelId="{DEDD52FD-1140-4D39-960D-4E6BB678262B}" type="presOf" srcId="{7B5A2C6F-09ED-41CB-A1AC-F1D45E0B03D5}" destId="{27DCF001-677B-4878-A7BC-DE4770E2B4F0}" srcOrd="0" destOrd="0" presId="urn:microsoft.com/office/officeart/2005/8/layout/hierarchy1"/>
    <dgm:cxn modelId="{57C1A1A4-2A6F-4F04-B1CE-E9326F49B209}" type="presOf" srcId="{A27B2714-4A5E-4FAB-BD61-2849C7F16B89}" destId="{7CAF1BCD-A595-4336-B90C-AB816EFB0C6B}" srcOrd="0" destOrd="0" presId="urn:microsoft.com/office/officeart/2005/8/layout/hierarchy1"/>
    <dgm:cxn modelId="{4D63A554-15BF-4997-B1BF-65EE652A5008}" type="presOf" srcId="{F98C52DC-7D50-406E-A87A-A5CF2014D7D8}" destId="{AC9FBE6E-0012-4A31-A795-CE5D43CD619C}" srcOrd="0" destOrd="0" presId="urn:microsoft.com/office/officeart/2005/8/layout/hierarchy1"/>
    <dgm:cxn modelId="{0FFDB1C0-8B6D-4C03-986F-9D7591DA307F}" type="presOf" srcId="{C67D39CC-0E53-4C90-8F29-3301C4EEB932}" destId="{4C472777-FEE3-44CA-870E-88B02AD3E61E}" srcOrd="0" destOrd="0" presId="urn:microsoft.com/office/officeart/2005/8/layout/hierarchy1"/>
    <dgm:cxn modelId="{C6D9DF14-A404-49FC-961B-787DAEA92BD6}" srcId="{FA48A58B-8C4A-4017-857A-1F99500ACF59}" destId="{7B5A2C6F-09ED-41CB-A1AC-F1D45E0B03D5}" srcOrd="0" destOrd="0" parTransId="{7168118B-CA32-45A7-BF50-3BE1A918E36E}" sibTransId="{0FC7A147-B10E-4D83-9BDF-569B66DC6974}"/>
    <dgm:cxn modelId="{9FDED6FB-9380-4609-BC7D-2B90F4AC47E9}" srcId="{A27B2714-4A5E-4FAB-BD61-2849C7F16B89}" destId="{F98C52DC-7D50-406E-A87A-A5CF2014D7D8}" srcOrd="0" destOrd="0" parTransId="{FE89D699-6C6D-43C2-B2F4-003AEFA6BFDF}" sibTransId="{3E743B52-D129-4FDC-9882-583DC4D30D0A}"/>
    <dgm:cxn modelId="{4684508A-C142-4EEF-A418-B23736BAA662}" srcId="{AE6D72B5-FE91-4207-B8A9-300B1ED76291}" destId="{5D1B25B2-319B-4D8D-B308-31EBD7F31873}" srcOrd="0" destOrd="0" parTransId="{FC01AC2B-98B3-4083-8DF6-18B4B44BC355}" sibTransId="{F45D01C0-0186-419E-89A3-45A2DEC1B430}"/>
    <dgm:cxn modelId="{600BF1ED-872A-4F20-A499-9B8D9CED80A9}" type="presOf" srcId="{C88473E8-5483-4141-BABE-1991EC5F6178}" destId="{4DB468DF-1044-4F63-9EE9-899CCB89157F}" srcOrd="0" destOrd="0" presId="urn:microsoft.com/office/officeart/2005/8/layout/hierarchy1"/>
    <dgm:cxn modelId="{F628329A-CAD6-4323-A435-98D4362C8C21}" type="presOf" srcId="{6952E419-40F0-4F63-B978-CF602A891FC2}" destId="{F6426E7B-755C-40C1-B7D1-A6B6B6CA3A71}" srcOrd="0" destOrd="0" presId="urn:microsoft.com/office/officeart/2005/8/layout/hierarchy1"/>
    <dgm:cxn modelId="{B63B5480-3187-43A0-A43C-99BFC43BC097}" type="presOf" srcId="{6BB5808F-B522-494E-819B-C636F52AB26D}" destId="{3B0805C8-C2D9-4D8E-BFB6-D9283B1080CF}" srcOrd="0" destOrd="0" presId="urn:microsoft.com/office/officeart/2005/8/layout/hierarchy1"/>
    <dgm:cxn modelId="{A7E8D3A0-696C-41AE-B161-C6717702424D}" type="presOf" srcId="{5D1B25B2-319B-4D8D-B308-31EBD7F31873}" destId="{C8341644-6FC8-4163-8C18-60374FF7D3BF}" srcOrd="0" destOrd="0" presId="urn:microsoft.com/office/officeart/2005/8/layout/hierarchy1"/>
    <dgm:cxn modelId="{7E57A277-01D9-4FB0-9FD7-80DA33C4783D}" srcId="{C88473E8-5483-4141-BABE-1991EC5F6178}" destId="{29FCC15E-BB23-4825-A7B2-76F53DB1F1EB}" srcOrd="2" destOrd="0" parTransId="{06D7BA7E-6494-496B-A2F8-2E2BA9AAF64F}" sibTransId="{741F50E5-87E2-4C08-8A24-C9096BDB113B}"/>
    <dgm:cxn modelId="{B25B284D-9D3E-46A3-A190-9789F3F86E9E}" type="presOf" srcId="{E072B94F-951A-4EAF-8043-A751376F7FF9}" destId="{BCED7F7C-D45D-40E7-ADDB-28AA0DD130EF}" srcOrd="0" destOrd="0" presId="urn:microsoft.com/office/officeart/2005/8/layout/hierarchy1"/>
    <dgm:cxn modelId="{A6B661DD-5462-48FA-8F47-94EC66E2A11B}" srcId="{C88473E8-5483-4141-BABE-1991EC5F6178}" destId="{FA48A58B-8C4A-4017-857A-1F99500ACF59}" srcOrd="3" destOrd="0" parTransId="{E017CEA9-38C2-4C0A-92EC-61F58B4AD6B8}" sibTransId="{8CA512B6-8F51-4A15-98DB-DE0F9EAC5DDF}"/>
    <dgm:cxn modelId="{60A498D8-F31C-41BB-B529-1CAD67D758C2}" srcId="{C88473E8-5483-4141-BABE-1991EC5F6178}" destId="{AE6D72B5-FE91-4207-B8A9-300B1ED76291}" srcOrd="1" destOrd="0" parTransId="{4D9A45EE-3A23-466F-8AC4-0DA300FA3980}" sibTransId="{459F1734-D3F9-4D66-A823-DD59046E95E4}"/>
    <dgm:cxn modelId="{301C8C3D-5516-4D5A-B0A9-5D353919ED0E}" srcId="{C88473E8-5483-4141-BABE-1991EC5F6178}" destId="{A27B2714-4A5E-4FAB-BD61-2849C7F16B89}" srcOrd="0" destOrd="0" parTransId="{C67D39CC-0E53-4C90-8F29-3301C4EEB932}" sibTransId="{5571DEBD-40C7-4F7A-A5A2-FCA5D5B3513E}"/>
    <dgm:cxn modelId="{778F1807-0C40-4056-8E1D-9806395712F8}" type="presOf" srcId="{29FCC15E-BB23-4825-A7B2-76F53DB1F1EB}" destId="{45793DBD-D744-4245-B246-B064E5407ABA}" srcOrd="0" destOrd="0" presId="urn:microsoft.com/office/officeart/2005/8/layout/hierarchy1"/>
    <dgm:cxn modelId="{75E98164-ECE2-4F1A-AE2B-BBA38F6272C5}" type="presOf" srcId="{E017CEA9-38C2-4C0A-92EC-61F58B4AD6B8}" destId="{1692992D-2D6C-45DE-A562-F0408BF9ACA9}" srcOrd="0" destOrd="0" presId="urn:microsoft.com/office/officeart/2005/8/layout/hierarchy1"/>
    <dgm:cxn modelId="{BDB1B3D0-F90B-4256-B0F1-5517BECE769E}" srcId="{6952E419-40F0-4F63-B978-CF602A891FC2}" destId="{C88473E8-5483-4141-BABE-1991EC5F6178}" srcOrd="0" destOrd="0" parTransId="{A45E0054-5EBD-4233-95F3-5A7F24FD9C00}" sibTransId="{EF274F8D-0BC8-4301-AC30-FEB3404E5060}"/>
    <dgm:cxn modelId="{BF85817D-6139-42C7-9B99-68EF3BEC7A1F}" srcId="{29FCC15E-BB23-4825-A7B2-76F53DB1F1EB}" destId="{E072B94F-951A-4EAF-8043-A751376F7FF9}" srcOrd="0" destOrd="0" parTransId="{6BB5808F-B522-494E-819B-C636F52AB26D}" sibTransId="{4E5F9171-AD86-41B4-9531-197486BC584E}"/>
    <dgm:cxn modelId="{282DF731-76F2-499B-908B-0478459C1B55}" type="presParOf" srcId="{F6426E7B-755C-40C1-B7D1-A6B6B6CA3A71}" destId="{02CEAC59-E5F7-4A73-9EE3-39445EDAAA7A}" srcOrd="0" destOrd="0" presId="urn:microsoft.com/office/officeart/2005/8/layout/hierarchy1"/>
    <dgm:cxn modelId="{D58B068F-1795-486E-9DFD-B7BD8D734BD7}" type="presParOf" srcId="{02CEAC59-E5F7-4A73-9EE3-39445EDAAA7A}" destId="{BEBD8B5D-FE4B-4275-B3A9-8D37147580F8}" srcOrd="0" destOrd="0" presId="urn:microsoft.com/office/officeart/2005/8/layout/hierarchy1"/>
    <dgm:cxn modelId="{031C8362-5840-4508-A301-36587E7B2EEB}" type="presParOf" srcId="{BEBD8B5D-FE4B-4275-B3A9-8D37147580F8}" destId="{A9A50CC5-6EBC-45E8-B0D9-6DDC77258C02}" srcOrd="0" destOrd="0" presId="urn:microsoft.com/office/officeart/2005/8/layout/hierarchy1"/>
    <dgm:cxn modelId="{F7943C3E-BC4D-4ED0-A1F5-6BC5C34F1B82}" type="presParOf" srcId="{BEBD8B5D-FE4B-4275-B3A9-8D37147580F8}" destId="{4DB468DF-1044-4F63-9EE9-899CCB89157F}" srcOrd="1" destOrd="0" presId="urn:microsoft.com/office/officeart/2005/8/layout/hierarchy1"/>
    <dgm:cxn modelId="{936F2D35-D737-4745-8518-36C6780C10C4}" type="presParOf" srcId="{02CEAC59-E5F7-4A73-9EE3-39445EDAAA7A}" destId="{EBD40C3A-E497-4905-9CC9-9FD0FBA2551A}" srcOrd="1" destOrd="0" presId="urn:microsoft.com/office/officeart/2005/8/layout/hierarchy1"/>
    <dgm:cxn modelId="{45C2F6C9-C887-4840-BF9E-BB7EA638700F}" type="presParOf" srcId="{EBD40C3A-E497-4905-9CC9-9FD0FBA2551A}" destId="{4C472777-FEE3-44CA-870E-88B02AD3E61E}" srcOrd="0" destOrd="0" presId="urn:microsoft.com/office/officeart/2005/8/layout/hierarchy1"/>
    <dgm:cxn modelId="{DB435B1A-E1BE-41CB-8C52-1D467D520E75}" type="presParOf" srcId="{EBD40C3A-E497-4905-9CC9-9FD0FBA2551A}" destId="{6792E07B-A46B-4953-9F41-7BA6D5F99DD0}" srcOrd="1" destOrd="0" presId="urn:microsoft.com/office/officeart/2005/8/layout/hierarchy1"/>
    <dgm:cxn modelId="{3A54FD7D-A609-4557-924D-2A819BD09266}" type="presParOf" srcId="{6792E07B-A46B-4953-9F41-7BA6D5F99DD0}" destId="{F8FE57E0-A171-4DB8-9780-3C1BC1565A04}" srcOrd="0" destOrd="0" presId="urn:microsoft.com/office/officeart/2005/8/layout/hierarchy1"/>
    <dgm:cxn modelId="{C3E2B282-417C-40C5-B1AE-A6D357C4EE94}" type="presParOf" srcId="{F8FE57E0-A171-4DB8-9780-3C1BC1565A04}" destId="{CE88F91E-2376-476B-BE8C-47CE671F3B34}" srcOrd="0" destOrd="0" presId="urn:microsoft.com/office/officeart/2005/8/layout/hierarchy1"/>
    <dgm:cxn modelId="{54F8C5AB-04B4-4310-B04B-E210818A466B}" type="presParOf" srcId="{F8FE57E0-A171-4DB8-9780-3C1BC1565A04}" destId="{7CAF1BCD-A595-4336-B90C-AB816EFB0C6B}" srcOrd="1" destOrd="0" presId="urn:microsoft.com/office/officeart/2005/8/layout/hierarchy1"/>
    <dgm:cxn modelId="{A75F2042-4769-4070-8A48-2B30D746C1C6}" type="presParOf" srcId="{6792E07B-A46B-4953-9F41-7BA6D5F99DD0}" destId="{FE52A4FE-24E1-4E98-ACE6-2710D740AECE}" srcOrd="1" destOrd="0" presId="urn:microsoft.com/office/officeart/2005/8/layout/hierarchy1"/>
    <dgm:cxn modelId="{4D859697-F229-475D-A124-A2C17CEBA86B}" type="presParOf" srcId="{FE52A4FE-24E1-4E98-ACE6-2710D740AECE}" destId="{3730E949-B9E1-4488-9A50-F044432806EB}" srcOrd="0" destOrd="0" presId="urn:microsoft.com/office/officeart/2005/8/layout/hierarchy1"/>
    <dgm:cxn modelId="{1C702B5F-2882-4210-BFC2-81192764831A}" type="presParOf" srcId="{FE52A4FE-24E1-4E98-ACE6-2710D740AECE}" destId="{838D55C4-0784-47CA-B5E3-87F394BC9A04}" srcOrd="1" destOrd="0" presId="urn:microsoft.com/office/officeart/2005/8/layout/hierarchy1"/>
    <dgm:cxn modelId="{DF248C35-8212-4541-BEF5-78F8A565C9DF}" type="presParOf" srcId="{838D55C4-0784-47CA-B5E3-87F394BC9A04}" destId="{F8932E5C-4C4E-4EF7-8387-84FEB4F46CBA}" srcOrd="0" destOrd="0" presId="urn:microsoft.com/office/officeart/2005/8/layout/hierarchy1"/>
    <dgm:cxn modelId="{7AD5E186-A194-45E4-ABA4-27DF5D108697}" type="presParOf" srcId="{F8932E5C-4C4E-4EF7-8387-84FEB4F46CBA}" destId="{B9074A3E-438F-456C-AD8F-431EDE50E9F2}" srcOrd="0" destOrd="0" presId="urn:microsoft.com/office/officeart/2005/8/layout/hierarchy1"/>
    <dgm:cxn modelId="{3EDF626B-674D-4E62-A39F-179B0D593662}" type="presParOf" srcId="{F8932E5C-4C4E-4EF7-8387-84FEB4F46CBA}" destId="{AC9FBE6E-0012-4A31-A795-CE5D43CD619C}" srcOrd="1" destOrd="0" presId="urn:microsoft.com/office/officeart/2005/8/layout/hierarchy1"/>
    <dgm:cxn modelId="{B70911DC-D3AD-4814-BAAE-89AA37824507}" type="presParOf" srcId="{838D55C4-0784-47CA-B5E3-87F394BC9A04}" destId="{6B2C20B4-8DFD-4982-888E-2AB3924DAD73}" srcOrd="1" destOrd="0" presId="urn:microsoft.com/office/officeart/2005/8/layout/hierarchy1"/>
    <dgm:cxn modelId="{FFE821AA-F656-4544-9C56-4D767AD17CFB}" type="presParOf" srcId="{EBD40C3A-E497-4905-9CC9-9FD0FBA2551A}" destId="{FB7BEDF0-6F1D-4105-9230-05FA01568192}" srcOrd="2" destOrd="0" presId="urn:microsoft.com/office/officeart/2005/8/layout/hierarchy1"/>
    <dgm:cxn modelId="{3016EA25-6FB8-40C6-83C7-6B626B4EA949}" type="presParOf" srcId="{EBD40C3A-E497-4905-9CC9-9FD0FBA2551A}" destId="{2A3B8F34-9BFC-441F-A93C-FC5592046149}" srcOrd="3" destOrd="0" presId="urn:microsoft.com/office/officeart/2005/8/layout/hierarchy1"/>
    <dgm:cxn modelId="{9F9EB9AF-0496-4BCD-85F9-937EBDE8DD65}" type="presParOf" srcId="{2A3B8F34-9BFC-441F-A93C-FC5592046149}" destId="{99F75AC5-9EC4-462A-A1BF-27BB0C7E9A83}" srcOrd="0" destOrd="0" presId="urn:microsoft.com/office/officeart/2005/8/layout/hierarchy1"/>
    <dgm:cxn modelId="{15B462AE-60E9-4736-B539-33EAD7F4BFE8}" type="presParOf" srcId="{99F75AC5-9EC4-462A-A1BF-27BB0C7E9A83}" destId="{A95E035C-C681-4A32-B491-39C002B776F1}" srcOrd="0" destOrd="0" presId="urn:microsoft.com/office/officeart/2005/8/layout/hierarchy1"/>
    <dgm:cxn modelId="{47B17EED-4023-4A05-98A8-3EE8EF97B037}" type="presParOf" srcId="{99F75AC5-9EC4-462A-A1BF-27BB0C7E9A83}" destId="{C04C4F4F-4F8A-46A1-8F99-9C9489341751}" srcOrd="1" destOrd="0" presId="urn:microsoft.com/office/officeart/2005/8/layout/hierarchy1"/>
    <dgm:cxn modelId="{4505B56C-C753-4197-B203-81915119E098}" type="presParOf" srcId="{2A3B8F34-9BFC-441F-A93C-FC5592046149}" destId="{8CE5BB9E-967A-412F-851F-A345EB5567C8}" srcOrd="1" destOrd="0" presId="urn:microsoft.com/office/officeart/2005/8/layout/hierarchy1"/>
    <dgm:cxn modelId="{FBD5D6EE-8861-4B5C-A568-DBB34D07B30F}" type="presParOf" srcId="{8CE5BB9E-967A-412F-851F-A345EB5567C8}" destId="{2C9E1E8F-FDE2-4847-BC7F-7C97C05BBA86}" srcOrd="0" destOrd="0" presId="urn:microsoft.com/office/officeart/2005/8/layout/hierarchy1"/>
    <dgm:cxn modelId="{00ED5BED-6732-469F-A7DB-9BED392D9842}" type="presParOf" srcId="{8CE5BB9E-967A-412F-851F-A345EB5567C8}" destId="{8A2717A3-36BA-4ABF-8D1C-454C9BD3B209}" srcOrd="1" destOrd="0" presId="urn:microsoft.com/office/officeart/2005/8/layout/hierarchy1"/>
    <dgm:cxn modelId="{29475E0F-FAAF-469D-AA05-42A2F3BDFF93}" type="presParOf" srcId="{8A2717A3-36BA-4ABF-8D1C-454C9BD3B209}" destId="{0650F535-290C-4069-B553-424491C54164}" srcOrd="0" destOrd="0" presId="urn:microsoft.com/office/officeart/2005/8/layout/hierarchy1"/>
    <dgm:cxn modelId="{67C400C9-B64B-422B-B148-C28FF5613F8F}" type="presParOf" srcId="{0650F535-290C-4069-B553-424491C54164}" destId="{661CB5F2-812A-404B-8321-A88D73DA9B84}" srcOrd="0" destOrd="0" presId="urn:microsoft.com/office/officeart/2005/8/layout/hierarchy1"/>
    <dgm:cxn modelId="{C0F394E3-1334-40E1-814C-5F9034A1C6DE}" type="presParOf" srcId="{0650F535-290C-4069-B553-424491C54164}" destId="{C8341644-6FC8-4163-8C18-60374FF7D3BF}" srcOrd="1" destOrd="0" presId="urn:microsoft.com/office/officeart/2005/8/layout/hierarchy1"/>
    <dgm:cxn modelId="{A569DE2D-AFA2-4B2B-AE61-6EEF54141305}" type="presParOf" srcId="{8A2717A3-36BA-4ABF-8D1C-454C9BD3B209}" destId="{B188BFF4-CB5D-455A-87A9-293F22DA81C3}" srcOrd="1" destOrd="0" presId="urn:microsoft.com/office/officeart/2005/8/layout/hierarchy1"/>
    <dgm:cxn modelId="{57565273-8D98-4AC7-B5F8-FD839CE703A9}" type="presParOf" srcId="{EBD40C3A-E497-4905-9CC9-9FD0FBA2551A}" destId="{D069D269-C380-4BC6-A8E2-6F887857D408}" srcOrd="4" destOrd="0" presId="urn:microsoft.com/office/officeart/2005/8/layout/hierarchy1"/>
    <dgm:cxn modelId="{E53A2432-99F9-4F93-B10D-0E476B22C7FC}" type="presParOf" srcId="{EBD40C3A-E497-4905-9CC9-9FD0FBA2551A}" destId="{00C65077-8C21-4FE5-9DA1-86115165B231}" srcOrd="5" destOrd="0" presId="urn:microsoft.com/office/officeart/2005/8/layout/hierarchy1"/>
    <dgm:cxn modelId="{E48B49B1-80FA-4E9A-A36B-314D7010616D}" type="presParOf" srcId="{00C65077-8C21-4FE5-9DA1-86115165B231}" destId="{39E27B10-BFD6-47D2-977E-0D3D075B4D37}" srcOrd="0" destOrd="0" presId="urn:microsoft.com/office/officeart/2005/8/layout/hierarchy1"/>
    <dgm:cxn modelId="{CFF92CE3-A282-401D-9FE2-B6B315EF53A4}" type="presParOf" srcId="{39E27B10-BFD6-47D2-977E-0D3D075B4D37}" destId="{7D242B4A-C1EC-4E06-B8AD-E8D83715842C}" srcOrd="0" destOrd="0" presId="urn:microsoft.com/office/officeart/2005/8/layout/hierarchy1"/>
    <dgm:cxn modelId="{29B2ED46-16DC-4667-A245-AD4E92830E15}" type="presParOf" srcId="{39E27B10-BFD6-47D2-977E-0D3D075B4D37}" destId="{45793DBD-D744-4245-B246-B064E5407ABA}" srcOrd="1" destOrd="0" presId="urn:microsoft.com/office/officeart/2005/8/layout/hierarchy1"/>
    <dgm:cxn modelId="{B5F37A0B-AA17-493D-B4A0-BE01ABAB98A2}" type="presParOf" srcId="{00C65077-8C21-4FE5-9DA1-86115165B231}" destId="{DF54E776-F98F-493E-8B25-812E9FF13D9D}" srcOrd="1" destOrd="0" presId="urn:microsoft.com/office/officeart/2005/8/layout/hierarchy1"/>
    <dgm:cxn modelId="{B9E01A51-EA50-4EF7-844C-05EB4FBA07E8}" type="presParOf" srcId="{DF54E776-F98F-493E-8B25-812E9FF13D9D}" destId="{3B0805C8-C2D9-4D8E-BFB6-D9283B1080CF}" srcOrd="0" destOrd="0" presId="urn:microsoft.com/office/officeart/2005/8/layout/hierarchy1"/>
    <dgm:cxn modelId="{FA5E960E-5E70-4F88-A31C-B9DA74909F26}" type="presParOf" srcId="{DF54E776-F98F-493E-8B25-812E9FF13D9D}" destId="{5591B9C8-0B2D-4A3E-AC88-0ACDDF56459B}" srcOrd="1" destOrd="0" presId="urn:microsoft.com/office/officeart/2005/8/layout/hierarchy1"/>
    <dgm:cxn modelId="{B07154A5-71B2-4C36-BFF0-AE18BC735CD8}" type="presParOf" srcId="{5591B9C8-0B2D-4A3E-AC88-0ACDDF56459B}" destId="{42C6BD79-E2F2-49DD-81F2-347CFF04BC66}" srcOrd="0" destOrd="0" presId="urn:microsoft.com/office/officeart/2005/8/layout/hierarchy1"/>
    <dgm:cxn modelId="{6086A843-BCD2-4717-BF09-E4AC33963238}" type="presParOf" srcId="{42C6BD79-E2F2-49DD-81F2-347CFF04BC66}" destId="{FBFDA267-89C0-4574-9897-866789EBE1ED}" srcOrd="0" destOrd="0" presId="urn:microsoft.com/office/officeart/2005/8/layout/hierarchy1"/>
    <dgm:cxn modelId="{B0D869E4-6441-4F42-B78B-75789375BAB2}" type="presParOf" srcId="{42C6BD79-E2F2-49DD-81F2-347CFF04BC66}" destId="{BCED7F7C-D45D-40E7-ADDB-28AA0DD130EF}" srcOrd="1" destOrd="0" presId="urn:microsoft.com/office/officeart/2005/8/layout/hierarchy1"/>
    <dgm:cxn modelId="{ACEA54FA-75D5-46A7-AAC2-E7CDC59D51C1}" type="presParOf" srcId="{5591B9C8-0B2D-4A3E-AC88-0ACDDF56459B}" destId="{E42C503B-7E7B-4519-978E-E6324CFCA4FE}" srcOrd="1" destOrd="0" presId="urn:microsoft.com/office/officeart/2005/8/layout/hierarchy1"/>
    <dgm:cxn modelId="{B9C028E1-C18D-448E-AA97-BA3B70731586}" type="presParOf" srcId="{EBD40C3A-E497-4905-9CC9-9FD0FBA2551A}" destId="{1692992D-2D6C-45DE-A562-F0408BF9ACA9}" srcOrd="6" destOrd="0" presId="urn:microsoft.com/office/officeart/2005/8/layout/hierarchy1"/>
    <dgm:cxn modelId="{63D0C84C-F763-4149-8210-2AC7AA95A8ED}" type="presParOf" srcId="{EBD40C3A-E497-4905-9CC9-9FD0FBA2551A}" destId="{E9939230-CA77-4F29-81B6-7B7DBE6E2EFD}" srcOrd="7" destOrd="0" presId="urn:microsoft.com/office/officeart/2005/8/layout/hierarchy1"/>
    <dgm:cxn modelId="{0B1E0CB1-73A9-41EF-AD33-B5B7EFC4C022}" type="presParOf" srcId="{E9939230-CA77-4F29-81B6-7B7DBE6E2EFD}" destId="{A906BEFC-8D88-4B5C-A368-7F9147E7CEAC}" srcOrd="0" destOrd="0" presId="urn:microsoft.com/office/officeart/2005/8/layout/hierarchy1"/>
    <dgm:cxn modelId="{66BE020D-29FA-4114-82DB-C472B6F21B04}" type="presParOf" srcId="{A906BEFC-8D88-4B5C-A368-7F9147E7CEAC}" destId="{B2F4F963-B0C2-4F55-94D1-347E523D6D03}" srcOrd="0" destOrd="0" presId="urn:microsoft.com/office/officeart/2005/8/layout/hierarchy1"/>
    <dgm:cxn modelId="{217A92A9-5358-4F4A-877E-08830DC1FB3E}" type="presParOf" srcId="{A906BEFC-8D88-4B5C-A368-7F9147E7CEAC}" destId="{F5EBCCD5-9441-48EE-BD28-E0D6134FE4AC}" srcOrd="1" destOrd="0" presId="urn:microsoft.com/office/officeart/2005/8/layout/hierarchy1"/>
    <dgm:cxn modelId="{8D1F9AF1-786A-43F2-B301-235BF01D51CD}" type="presParOf" srcId="{E9939230-CA77-4F29-81B6-7B7DBE6E2EFD}" destId="{050AD512-AB51-491A-BE6D-4B10FECA35AF}" srcOrd="1" destOrd="0" presId="urn:microsoft.com/office/officeart/2005/8/layout/hierarchy1"/>
    <dgm:cxn modelId="{152F4340-F2BA-4FBC-BB3C-3A98F7903B27}" type="presParOf" srcId="{050AD512-AB51-491A-BE6D-4B10FECA35AF}" destId="{7CE2D2F9-22EE-4499-9291-F5A6A40A4B6F}" srcOrd="0" destOrd="0" presId="urn:microsoft.com/office/officeart/2005/8/layout/hierarchy1"/>
    <dgm:cxn modelId="{81FF5146-1339-426F-ACD7-2A9F4D140D64}" type="presParOf" srcId="{050AD512-AB51-491A-BE6D-4B10FECA35AF}" destId="{E15AFA85-332F-4E25-9B23-F2DC5317A94D}" srcOrd="1" destOrd="0" presId="urn:microsoft.com/office/officeart/2005/8/layout/hierarchy1"/>
    <dgm:cxn modelId="{9BB1C528-9FC1-4A56-BDCE-5C45B04AE3BA}" type="presParOf" srcId="{E15AFA85-332F-4E25-9B23-F2DC5317A94D}" destId="{5F00FE6D-2584-4118-AED9-A7CF23EBFA7C}" srcOrd="0" destOrd="0" presId="urn:microsoft.com/office/officeart/2005/8/layout/hierarchy1"/>
    <dgm:cxn modelId="{A8A01221-359A-43D7-AFA4-122519480AF1}" type="presParOf" srcId="{5F00FE6D-2584-4118-AED9-A7CF23EBFA7C}" destId="{02F6AD95-C40A-48D9-9420-E41CC17B5DF6}" srcOrd="0" destOrd="0" presId="urn:microsoft.com/office/officeart/2005/8/layout/hierarchy1"/>
    <dgm:cxn modelId="{97D71E45-D58C-45A2-B1E8-7417E9AF15B0}" type="presParOf" srcId="{5F00FE6D-2584-4118-AED9-A7CF23EBFA7C}" destId="{27DCF001-677B-4878-A7BC-DE4770E2B4F0}" srcOrd="1" destOrd="0" presId="urn:microsoft.com/office/officeart/2005/8/layout/hierarchy1"/>
    <dgm:cxn modelId="{B5064BB1-9320-4148-ACF5-C2A2FC7870A7}" type="presParOf" srcId="{E15AFA85-332F-4E25-9B23-F2DC5317A94D}" destId="{1DDBE7A1-053C-4E70-B462-48BADFE2160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2D2F9-22EE-4499-9291-F5A6A40A4B6F}">
      <dsp:nvSpPr>
        <dsp:cNvPr id="0" name=""/>
        <dsp:cNvSpPr/>
      </dsp:nvSpPr>
      <dsp:spPr>
        <a:xfrm>
          <a:off x="6693638" y="2302236"/>
          <a:ext cx="208923" cy="623593"/>
        </a:xfrm>
        <a:custGeom>
          <a:avLst/>
          <a:gdLst/>
          <a:ahLst/>
          <a:cxnLst/>
          <a:rect l="0" t="0" r="0" b="0"/>
          <a:pathLst>
            <a:path>
              <a:moveTo>
                <a:pt x="0" y="0"/>
              </a:moveTo>
              <a:lnTo>
                <a:pt x="0" y="455819"/>
              </a:lnTo>
              <a:lnTo>
                <a:pt x="208923" y="455819"/>
              </a:lnTo>
              <a:lnTo>
                <a:pt x="208923" y="62359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92992D-2D6C-45DE-A562-F0408BF9ACA9}">
      <dsp:nvSpPr>
        <dsp:cNvPr id="0" name=""/>
        <dsp:cNvSpPr/>
      </dsp:nvSpPr>
      <dsp:spPr>
        <a:xfrm>
          <a:off x="3448349" y="394251"/>
          <a:ext cx="3245289" cy="888973"/>
        </a:xfrm>
        <a:custGeom>
          <a:avLst/>
          <a:gdLst/>
          <a:ahLst/>
          <a:cxnLst/>
          <a:rect l="0" t="0" r="0" b="0"/>
          <a:pathLst>
            <a:path>
              <a:moveTo>
                <a:pt x="0" y="0"/>
              </a:moveTo>
              <a:lnTo>
                <a:pt x="0" y="721199"/>
              </a:lnTo>
              <a:lnTo>
                <a:pt x="3245289" y="721199"/>
              </a:lnTo>
              <a:lnTo>
                <a:pt x="3245289" y="8889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0805C8-C2D9-4D8E-BFB6-D9283B1080CF}">
      <dsp:nvSpPr>
        <dsp:cNvPr id="0" name=""/>
        <dsp:cNvSpPr/>
      </dsp:nvSpPr>
      <dsp:spPr>
        <a:xfrm>
          <a:off x="4744276" y="2306031"/>
          <a:ext cx="309853" cy="631689"/>
        </a:xfrm>
        <a:custGeom>
          <a:avLst/>
          <a:gdLst/>
          <a:ahLst/>
          <a:cxnLst/>
          <a:rect l="0" t="0" r="0" b="0"/>
          <a:pathLst>
            <a:path>
              <a:moveTo>
                <a:pt x="0" y="0"/>
              </a:moveTo>
              <a:lnTo>
                <a:pt x="0" y="463915"/>
              </a:lnTo>
              <a:lnTo>
                <a:pt x="309853" y="463915"/>
              </a:lnTo>
              <a:lnTo>
                <a:pt x="309853" y="6316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69D269-C380-4BC6-A8E2-6F887857D408}">
      <dsp:nvSpPr>
        <dsp:cNvPr id="0" name=""/>
        <dsp:cNvSpPr/>
      </dsp:nvSpPr>
      <dsp:spPr>
        <a:xfrm>
          <a:off x="3448349" y="394251"/>
          <a:ext cx="1295926" cy="854657"/>
        </a:xfrm>
        <a:custGeom>
          <a:avLst/>
          <a:gdLst/>
          <a:ahLst/>
          <a:cxnLst/>
          <a:rect l="0" t="0" r="0" b="0"/>
          <a:pathLst>
            <a:path>
              <a:moveTo>
                <a:pt x="0" y="0"/>
              </a:moveTo>
              <a:lnTo>
                <a:pt x="0" y="686882"/>
              </a:lnTo>
              <a:lnTo>
                <a:pt x="1295926" y="686882"/>
              </a:lnTo>
              <a:lnTo>
                <a:pt x="1295926" y="8546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9E1E8F-FDE2-4847-BC7F-7C97C05BBA86}">
      <dsp:nvSpPr>
        <dsp:cNvPr id="0" name=""/>
        <dsp:cNvSpPr/>
      </dsp:nvSpPr>
      <dsp:spPr>
        <a:xfrm>
          <a:off x="2668401" y="2253026"/>
          <a:ext cx="324704" cy="818545"/>
        </a:xfrm>
        <a:custGeom>
          <a:avLst/>
          <a:gdLst/>
          <a:ahLst/>
          <a:cxnLst/>
          <a:rect l="0" t="0" r="0" b="0"/>
          <a:pathLst>
            <a:path>
              <a:moveTo>
                <a:pt x="0" y="0"/>
              </a:moveTo>
              <a:lnTo>
                <a:pt x="0" y="650770"/>
              </a:lnTo>
              <a:lnTo>
                <a:pt x="324704" y="650770"/>
              </a:lnTo>
              <a:lnTo>
                <a:pt x="324704" y="8185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7BEDF0-6F1D-4105-9230-05FA01568192}">
      <dsp:nvSpPr>
        <dsp:cNvPr id="0" name=""/>
        <dsp:cNvSpPr/>
      </dsp:nvSpPr>
      <dsp:spPr>
        <a:xfrm>
          <a:off x="2668401" y="394251"/>
          <a:ext cx="779947" cy="854657"/>
        </a:xfrm>
        <a:custGeom>
          <a:avLst/>
          <a:gdLst/>
          <a:ahLst/>
          <a:cxnLst/>
          <a:rect l="0" t="0" r="0" b="0"/>
          <a:pathLst>
            <a:path>
              <a:moveTo>
                <a:pt x="779947" y="0"/>
              </a:moveTo>
              <a:lnTo>
                <a:pt x="779947" y="686882"/>
              </a:lnTo>
              <a:lnTo>
                <a:pt x="0" y="686882"/>
              </a:lnTo>
              <a:lnTo>
                <a:pt x="0" y="8546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30E949-B9E1-4488-9A50-F044432806EB}">
      <dsp:nvSpPr>
        <dsp:cNvPr id="0" name=""/>
        <dsp:cNvSpPr/>
      </dsp:nvSpPr>
      <dsp:spPr>
        <a:xfrm>
          <a:off x="669850" y="2249151"/>
          <a:ext cx="202765" cy="818545"/>
        </a:xfrm>
        <a:custGeom>
          <a:avLst/>
          <a:gdLst/>
          <a:ahLst/>
          <a:cxnLst/>
          <a:rect l="0" t="0" r="0" b="0"/>
          <a:pathLst>
            <a:path>
              <a:moveTo>
                <a:pt x="0" y="0"/>
              </a:moveTo>
              <a:lnTo>
                <a:pt x="0" y="650770"/>
              </a:lnTo>
              <a:lnTo>
                <a:pt x="202765" y="650770"/>
              </a:lnTo>
              <a:lnTo>
                <a:pt x="202765" y="8185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472777-FEE3-44CA-870E-88B02AD3E61E}">
      <dsp:nvSpPr>
        <dsp:cNvPr id="0" name=""/>
        <dsp:cNvSpPr/>
      </dsp:nvSpPr>
      <dsp:spPr>
        <a:xfrm>
          <a:off x="669850" y="394251"/>
          <a:ext cx="2778498" cy="854657"/>
        </a:xfrm>
        <a:custGeom>
          <a:avLst/>
          <a:gdLst/>
          <a:ahLst/>
          <a:cxnLst/>
          <a:rect l="0" t="0" r="0" b="0"/>
          <a:pathLst>
            <a:path>
              <a:moveTo>
                <a:pt x="2778498" y="0"/>
              </a:moveTo>
              <a:lnTo>
                <a:pt x="2778498" y="686882"/>
              </a:lnTo>
              <a:lnTo>
                <a:pt x="0" y="686882"/>
              </a:lnTo>
              <a:lnTo>
                <a:pt x="0" y="8546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A50CC5-6EBC-45E8-B0D9-6DDC77258C02}">
      <dsp:nvSpPr>
        <dsp:cNvPr id="0" name=""/>
        <dsp:cNvSpPr/>
      </dsp:nvSpPr>
      <dsp:spPr>
        <a:xfrm>
          <a:off x="504946" y="-191167"/>
          <a:ext cx="5886806" cy="5854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B468DF-1044-4F63-9EE9-899CCB89157F}">
      <dsp:nvSpPr>
        <dsp:cNvPr id="0" name=""/>
        <dsp:cNvSpPr/>
      </dsp:nvSpPr>
      <dsp:spPr>
        <a:xfrm>
          <a:off x="706174" y="0"/>
          <a:ext cx="5886806" cy="585418"/>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x-none" sz="2400" b="1" kern="1200" dirty="0" smtClean="0">
              <a:solidFill>
                <a:schemeClr val="bg1"/>
              </a:solidFill>
            </a:rPr>
            <a:t>أبعاد قياس وتشخيص الطفل الموهوب</a:t>
          </a:r>
          <a:endParaRPr lang="x-none" sz="2400" b="1" kern="1200" dirty="0">
            <a:solidFill>
              <a:schemeClr val="bg1"/>
            </a:solidFill>
          </a:endParaRPr>
        </a:p>
      </dsp:txBody>
      <dsp:txXfrm>
        <a:off x="723320" y="17146"/>
        <a:ext cx="5852514" cy="551126"/>
      </dsp:txXfrm>
    </dsp:sp>
    <dsp:sp modelId="{CE88F91E-2376-476B-BE8C-47CE671F3B34}">
      <dsp:nvSpPr>
        <dsp:cNvPr id="0" name=""/>
        <dsp:cNvSpPr/>
      </dsp:nvSpPr>
      <dsp:spPr>
        <a:xfrm>
          <a:off x="-118937" y="1248908"/>
          <a:ext cx="1577575" cy="10002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AF1BCD-A595-4336-B90C-AB816EFB0C6B}">
      <dsp:nvSpPr>
        <dsp:cNvPr id="0" name=""/>
        <dsp:cNvSpPr/>
      </dsp:nvSpPr>
      <dsp:spPr>
        <a:xfrm>
          <a:off x="82291" y="1440075"/>
          <a:ext cx="1577575" cy="1000242"/>
        </a:xfrm>
        <a:prstGeom prst="roundRect">
          <a:avLst>
            <a:gd name="adj" fmla="val 10000"/>
          </a:avLst>
        </a:prstGeom>
        <a:solidFill>
          <a:schemeClr val="accent2"/>
        </a:solidFill>
        <a:ln w="12700" cap="flat" cmpd="sng" algn="ctr">
          <a:solidFill>
            <a:schemeClr val="accent2">
              <a:shade val="95000"/>
              <a:satMod val="105000"/>
            </a:schemeClr>
          </a:solidFill>
          <a:prstDash val="solid"/>
        </a:ln>
        <a:effectLst>
          <a:outerShdw blurRad="50800" dist="25400" algn="bl" rotWithShape="0">
            <a:srgbClr val="000000">
              <a:alpha val="60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x-none" sz="2400" b="0" kern="1200" dirty="0" smtClean="0">
              <a:solidFill>
                <a:schemeClr val="bg1"/>
              </a:solidFill>
            </a:rPr>
            <a:t>السمات الشخصية والعقلية</a:t>
          </a:r>
          <a:endParaRPr lang="x-none" sz="2400" b="0" kern="1200" dirty="0">
            <a:solidFill>
              <a:schemeClr val="bg1"/>
            </a:solidFill>
          </a:endParaRPr>
        </a:p>
      </dsp:txBody>
      <dsp:txXfrm>
        <a:off x="111587" y="1469371"/>
        <a:ext cx="1518983" cy="941650"/>
      </dsp:txXfrm>
    </dsp:sp>
    <dsp:sp modelId="{B9074A3E-438F-456C-AD8F-431EDE50E9F2}">
      <dsp:nvSpPr>
        <dsp:cNvPr id="0" name=""/>
        <dsp:cNvSpPr/>
      </dsp:nvSpPr>
      <dsp:spPr>
        <a:xfrm>
          <a:off x="1217" y="3067696"/>
          <a:ext cx="1742798" cy="26665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9FBE6E-0012-4A31-A795-CE5D43CD619C}">
      <dsp:nvSpPr>
        <dsp:cNvPr id="0" name=""/>
        <dsp:cNvSpPr/>
      </dsp:nvSpPr>
      <dsp:spPr>
        <a:xfrm>
          <a:off x="202445" y="3258863"/>
          <a:ext cx="1742798" cy="2666520"/>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x-none" sz="2000" b="1" kern="1200" dirty="0" smtClean="0">
              <a:solidFill>
                <a:schemeClr val="bg1"/>
              </a:solidFill>
            </a:rPr>
            <a:t>تقيس السمات الشخصية والعقلية وتؤكد على أحكام المدرسين كالطلاقة والمرونة والأصالة في التفكير.</a:t>
          </a:r>
          <a:endParaRPr lang="x-none" sz="2000" b="1" kern="1200" dirty="0">
            <a:solidFill>
              <a:schemeClr val="bg1"/>
            </a:solidFill>
          </a:endParaRPr>
        </a:p>
      </dsp:txBody>
      <dsp:txXfrm>
        <a:off x="253490" y="3309908"/>
        <a:ext cx="1640708" cy="2564430"/>
      </dsp:txXfrm>
    </dsp:sp>
    <dsp:sp modelId="{A95E035C-C681-4A32-B491-39C002B776F1}">
      <dsp:nvSpPr>
        <dsp:cNvPr id="0" name=""/>
        <dsp:cNvSpPr/>
      </dsp:nvSpPr>
      <dsp:spPr>
        <a:xfrm>
          <a:off x="1893196" y="1248908"/>
          <a:ext cx="1550410" cy="10041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4C4F4F-4F8A-46A1-8F99-9C9489341751}">
      <dsp:nvSpPr>
        <dsp:cNvPr id="0" name=""/>
        <dsp:cNvSpPr/>
      </dsp:nvSpPr>
      <dsp:spPr>
        <a:xfrm>
          <a:off x="2094425" y="1440075"/>
          <a:ext cx="1550410" cy="1004118"/>
        </a:xfrm>
        <a:prstGeom prst="roundRect">
          <a:avLst>
            <a:gd name="adj" fmla="val 10000"/>
          </a:avLst>
        </a:prstGeom>
        <a:solidFill>
          <a:schemeClr val="accent2"/>
        </a:solidFill>
        <a:ln w="12700" cap="flat" cmpd="sng" algn="ctr">
          <a:solidFill>
            <a:schemeClr val="accent2">
              <a:shade val="95000"/>
              <a:satMod val="105000"/>
            </a:schemeClr>
          </a:solidFill>
          <a:prstDash val="solid"/>
        </a:ln>
        <a:effectLst>
          <a:outerShdw blurRad="50800" dist="25400" algn="bl" rotWithShape="0">
            <a:srgbClr val="000000">
              <a:alpha val="60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x-none" sz="2400" b="0" kern="1200" dirty="0" smtClean="0">
              <a:solidFill>
                <a:schemeClr val="bg1"/>
              </a:solidFill>
            </a:rPr>
            <a:t>القدرة الإبداعية</a:t>
          </a:r>
          <a:endParaRPr lang="x-none" sz="2400" b="0" kern="1200" dirty="0">
            <a:solidFill>
              <a:schemeClr val="bg1"/>
            </a:solidFill>
          </a:endParaRPr>
        </a:p>
      </dsp:txBody>
      <dsp:txXfrm>
        <a:off x="2123835" y="1469485"/>
        <a:ext cx="1491590" cy="945298"/>
      </dsp:txXfrm>
    </dsp:sp>
    <dsp:sp modelId="{661CB5F2-812A-404B-8321-A88D73DA9B84}">
      <dsp:nvSpPr>
        <dsp:cNvPr id="0" name=""/>
        <dsp:cNvSpPr/>
      </dsp:nvSpPr>
      <dsp:spPr>
        <a:xfrm>
          <a:off x="2146473" y="3071572"/>
          <a:ext cx="1693266" cy="26588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341644-6FC8-4163-8C18-60374FF7D3BF}">
      <dsp:nvSpPr>
        <dsp:cNvPr id="0" name=""/>
        <dsp:cNvSpPr/>
      </dsp:nvSpPr>
      <dsp:spPr>
        <a:xfrm>
          <a:off x="2347701" y="3262739"/>
          <a:ext cx="1693266" cy="2658849"/>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x-none" sz="2400" b="0" kern="1200" dirty="0" smtClean="0">
              <a:solidFill>
                <a:schemeClr val="bg1"/>
              </a:solidFill>
            </a:rPr>
            <a:t>تقيس الإبداع مثل مقياس تورانس الذي يتألف من صورتين: لفظي+ شكلي.</a:t>
          </a:r>
          <a:endParaRPr lang="x-none" sz="2400" b="0" kern="1200" dirty="0">
            <a:solidFill>
              <a:schemeClr val="bg1"/>
            </a:solidFill>
          </a:endParaRPr>
        </a:p>
      </dsp:txBody>
      <dsp:txXfrm>
        <a:off x="2397295" y="3312333"/>
        <a:ext cx="1594078" cy="2559661"/>
      </dsp:txXfrm>
    </dsp:sp>
    <dsp:sp modelId="{7D242B4A-C1EC-4E06-B8AD-E8D83715842C}">
      <dsp:nvSpPr>
        <dsp:cNvPr id="0" name=""/>
        <dsp:cNvSpPr/>
      </dsp:nvSpPr>
      <dsp:spPr>
        <a:xfrm>
          <a:off x="3976405" y="1248908"/>
          <a:ext cx="1535740" cy="10571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793DBD-D744-4245-B246-B064E5407ABA}">
      <dsp:nvSpPr>
        <dsp:cNvPr id="0" name=""/>
        <dsp:cNvSpPr/>
      </dsp:nvSpPr>
      <dsp:spPr>
        <a:xfrm>
          <a:off x="4177634" y="1440075"/>
          <a:ext cx="1535740" cy="1057122"/>
        </a:xfrm>
        <a:prstGeom prst="roundRect">
          <a:avLst>
            <a:gd name="adj" fmla="val 10000"/>
          </a:avLst>
        </a:prstGeom>
        <a:solidFill>
          <a:schemeClr val="accent2"/>
        </a:solidFill>
        <a:ln w="12700" cap="flat" cmpd="sng" algn="ctr">
          <a:solidFill>
            <a:schemeClr val="accent2">
              <a:shade val="95000"/>
              <a:satMod val="105000"/>
            </a:schemeClr>
          </a:solidFill>
          <a:prstDash val="solid"/>
        </a:ln>
        <a:effectLst>
          <a:outerShdw blurRad="50800" dist="25400" algn="bl" rotWithShape="0">
            <a:srgbClr val="000000">
              <a:alpha val="60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x-none" sz="2400" b="0" kern="1200" dirty="0" smtClean="0">
              <a:solidFill>
                <a:schemeClr val="bg1"/>
              </a:solidFill>
            </a:rPr>
            <a:t>التحصيل الأكاديمي</a:t>
          </a:r>
          <a:endParaRPr lang="x-none" sz="2400" b="0" kern="1200" dirty="0">
            <a:solidFill>
              <a:schemeClr val="bg1"/>
            </a:solidFill>
          </a:endParaRPr>
        </a:p>
      </dsp:txBody>
      <dsp:txXfrm>
        <a:off x="4208596" y="1471037"/>
        <a:ext cx="1473816" cy="995198"/>
      </dsp:txXfrm>
    </dsp:sp>
    <dsp:sp modelId="{FBFDA267-89C0-4574-9897-866789EBE1ED}">
      <dsp:nvSpPr>
        <dsp:cNvPr id="0" name=""/>
        <dsp:cNvSpPr/>
      </dsp:nvSpPr>
      <dsp:spPr>
        <a:xfrm>
          <a:off x="4260325" y="2937721"/>
          <a:ext cx="1587609" cy="2736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ED7F7C-D45D-40E7-ADDB-28AA0DD130EF}">
      <dsp:nvSpPr>
        <dsp:cNvPr id="0" name=""/>
        <dsp:cNvSpPr/>
      </dsp:nvSpPr>
      <dsp:spPr>
        <a:xfrm>
          <a:off x="4461553" y="3128888"/>
          <a:ext cx="1587609" cy="2736372"/>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x-none" sz="2000" b="1" kern="1200" dirty="0" smtClean="0">
              <a:solidFill>
                <a:schemeClr val="bg1"/>
              </a:solidFill>
            </a:rPr>
            <a:t>تقيس التحصيل الأكاديمي ويعبر عنها بنسبة مئوية مثل:</a:t>
          </a:r>
        </a:p>
        <a:p>
          <a:pPr lvl="0" algn="ctr" defTabSz="889000" rtl="1">
            <a:lnSpc>
              <a:spcPct val="90000"/>
            </a:lnSpc>
            <a:spcBef>
              <a:spcPct val="0"/>
            </a:spcBef>
            <a:spcAft>
              <a:spcPct val="35000"/>
            </a:spcAft>
          </a:pPr>
          <a:r>
            <a:rPr lang="x-none" sz="2000" b="1" kern="1200" dirty="0" smtClean="0">
              <a:solidFill>
                <a:schemeClr val="bg1"/>
              </a:solidFill>
            </a:rPr>
            <a:t>امتحانات المدرسة أو القبول.</a:t>
          </a:r>
          <a:endParaRPr lang="x-none" sz="2000" b="1" kern="1200" dirty="0">
            <a:solidFill>
              <a:schemeClr val="bg1"/>
            </a:solidFill>
          </a:endParaRPr>
        </a:p>
      </dsp:txBody>
      <dsp:txXfrm>
        <a:off x="4508052" y="3175387"/>
        <a:ext cx="1494611" cy="2643374"/>
      </dsp:txXfrm>
    </dsp:sp>
    <dsp:sp modelId="{B2F4F963-B0C2-4F55-94D1-347E523D6D03}">
      <dsp:nvSpPr>
        <dsp:cNvPr id="0" name=""/>
        <dsp:cNvSpPr/>
      </dsp:nvSpPr>
      <dsp:spPr>
        <a:xfrm>
          <a:off x="5865578" y="1283225"/>
          <a:ext cx="1656121" cy="10190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EBCCD5-9441-48EE-BD28-E0D6134FE4AC}">
      <dsp:nvSpPr>
        <dsp:cNvPr id="0" name=""/>
        <dsp:cNvSpPr/>
      </dsp:nvSpPr>
      <dsp:spPr>
        <a:xfrm>
          <a:off x="6066806" y="1474392"/>
          <a:ext cx="1656121" cy="1019011"/>
        </a:xfrm>
        <a:prstGeom prst="roundRect">
          <a:avLst>
            <a:gd name="adj" fmla="val 10000"/>
          </a:avLst>
        </a:prstGeom>
        <a:solidFill>
          <a:schemeClr val="accent2"/>
        </a:solidFill>
        <a:ln w="12700" cap="flat" cmpd="sng" algn="ctr">
          <a:solidFill>
            <a:schemeClr val="accent2">
              <a:shade val="95000"/>
              <a:satMod val="105000"/>
            </a:schemeClr>
          </a:solidFill>
          <a:prstDash val="solid"/>
        </a:ln>
        <a:effectLst>
          <a:outerShdw blurRad="50800" dist="25400" algn="bl" rotWithShape="0">
            <a:srgbClr val="000000">
              <a:alpha val="60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x-none" sz="2400" b="1" kern="1200" dirty="0" smtClean="0">
              <a:solidFill>
                <a:schemeClr val="bg1"/>
              </a:solidFill>
            </a:rPr>
            <a:t>القدرة العقلية</a:t>
          </a:r>
          <a:endParaRPr lang="x-none" sz="2400" b="1" kern="1200" dirty="0">
            <a:solidFill>
              <a:schemeClr val="bg1"/>
            </a:solidFill>
          </a:endParaRPr>
        </a:p>
      </dsp:txBody>
      <dsp:txXfrm>
        <a:off x="6096652" y="1504238"/>
        <a:ext cx="1596429" cy="959319"/>
      </dsp:txXfrm>
    </dsp:sp>
    <dsp:sp modelId="{02F6AD95-C40A-48D9-9420-E41CC17B5DF6}">
      <dsp:nvSpPr>
        <dsp:cNvPr id="0" name=""/>
        <dsp:cNvSpPr/>
      </dsp:nvSpPr>
      <dsp:spPr>
        <a:xfrm>
          <a:off x="6113964" y="2925829"/>
          <a:ext cx="1577195" cy="275523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DCF001-677B-4878-A7BC-DE4770E2B4F0}">
      <dsp:nvSpPr>
        <dsp:cNvPr id="0" name=""/>
        <dsp:cNvSpPr/>
      </dsp:nvSpPr>
      <dsp:spPr>
        <a:xfrm>
          <a:off x="6315193" y="3116997"/>
          <a:ext cx="1577195" cy="2755232"/>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x-none" sz="2400" b="0" kern="1200" dirty="0" smtClean="0">
              <a:solidFill>
                <a:schemeClr val="bg1"/>
              </a:solidFill>
            </a:rPr>
            <a:t>تقيس الذكاء مثل مقياس ستانفورد- بينيه، وكسلر.</a:t>
          </a:r>
          <a:endParaRPr lang="x-none" sz="2400" b="0" kern="1200" dirty="0">
            <a:solidFill>
              <a:schemeClr val="bg1"/>
            </a:solidFill>
          </a:endParaRPr>
        </a:p>
      </dsp:txBody>
      <dsp:txXfrm>
        <a:off x="6361387" y="3163191"/>
        <a:ext cx="1484807" cy="266284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x-none"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F95CB02-D9BD-4AD2-8AE4-07815F78921C}" type="datetimeFigureOut">
              <a:rPr lang="x-none" smtClean="0"/>
              <a:t>3/20/16</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5943521-2249-4491-92DD-66247ED3A9D3}" type="slidenum">
              <a:rPr lang="x-none" smtClean="0"/>
              <a:t>‹#›</a:t>
            </a:fld>
            <a:endParaRPr lang="x-non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a:p>
        </p:txBody>
      </p:sp>
      <p:sp>
        <p:nvSpPr>
          <p:cNvPr id="4" name="Date Placeholder 3"/>
          <p:cNvSpPr>
            <a:spLocks noGrp="1"/>
          </p:cNvSpPr>
          <p:nvPr>
            <p:ph type="dt" sz="half" idx="10"/>
          </p:nvPr>
        </p:nvSpPr>
        <p:spPr/>
        <p:txBody>
          <a:bodyPr/>
          <a:lstStyle/>
          <a:p>
            <a:fld id="{FF95CB02-D9BD-4AD2-8AE4-07815F78921C}" type="datetimeFigureOut">
              <a:rPr lang="x-none" smtClean="0"/>
              <a:t>3/20/16</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5943521-2249-4491-92DD-66247ED3A9D3}" type="slidenum">
              <a:rPr lang="x-none" smtClean="0"/>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x-none"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a:p>
        </p:txBody>
      </p:sp>
      <p:sp>
        <p:nvSpPr>
          <p:cNvPr id="4" name="Date Placeholder 3"/>
          <p:cNvSpPr>
            <a:spLocks noGrp="1"/>
          </p:cNvSpPr>
          <p:nvPr>
            <p:ph type="dt" sz="half" idx="10"/>
          </p:nvPr>
        </p:nvSpPr>
        <p:spPr/>
        <p:txBody>
          <a:bodyPr/>
          <a:lstStyle/>
          <a:p>
            <a:fld id="{FF95CB02-D9BD-4AD2-8AE4-07815F78921C}" type="datetimeFigureOut">
              <a:rPr lang="x-none" smtClean="0"/>
              <a:t>3/20/16</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5943521-2249-4491-92DD-66247ED3A9D3}" type="slidenum">
              <a:rPr lang="x-none" smtClean="0"/>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a:p>
        </p:txBody>
      </p:sp>
      <p:sp>
        <p:nvSpPr>
          <p:cNvPr id="4" name="Date Placeholder 3"/>
          <p:cNvSpPr>
            <a:spLocks noGrp="1"/>
          </p:cNvSpPr>
          <p:nvPr>
            <p:ph type="dt" sz="half" idx="10"/>
          </p:nvPr>
        </p:nvSpPr>
        <p:spPr/>
        <p:txBody>
          <a:bodyPr/>
          <a:lstStyle/>
          <a:p>
            <a:fld id="{FF95CB02-D9BD-4AD2-8AE4-07815F78921C}" type="datetimeFigureOut">
              <a:rPr lang="x-none" smtClean="0"/>
              <a:t>3/20/16</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5943521-2249-4491-92DD-66247ED3A9D3}" type="slidenum">
              <a:rPr lang="x-none" smtClean="0"/>
              <a:t>‹#›</a:t>
            </a:fld>
            <a:endParaRPr 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x-none"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انقر لتحرير أنماط النص الرئيسي</a:t>
            </a:r>
          </a:p>
        </p:txBody>
      </p:sp>
      <p:sp>
        <p:nvSpPr>
          <p:cNvPr id="4" name="Date Placeholder 3"/>
          <p:cNvSpPr>
            <a:spLocks noGrp="1"/>
          </p:cNvSpPr>
          <p:nvPr>
            <p:ph type="dt" sz="half" idx="10"/>
          </p:nvPr>
        </p:nvSpPr>
        <p:spPr/>
        <p:txBody>
          <a:bodyPr/>
          <a:lstStyle/>
          <a:p>
            <a:fld id="{FF95CB02-D9BD-4AD2-8AE4-07815F78921C}" type="datetimeFigureOut">
              <a:rPr lang="x-none" smtClean="0"/>
              <a:t>3/20/16</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35943521-2249-4491-92DD-66247ED3A9D3}" type="slidenum">
              <a:rPr lang="x-none" smtClean="0"/>
              <a:t>‹#›</a:t>
            </a:fld>
            <a:endParaRPr lang="x-non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dirty="0"/>
          </a:p>
        </p:txBody>
      </p:sp>
      <p:sp>
        <p:nvSpPr>
          <p:cNvPr id="5" name="Date Placeholder 4"/>
          <p:cNvSpPr>
            <a:spLocks noGrp="1"/>
          </p:cNvSpPr>
          <p:nvPr>
            <p:ph type="dt" sz="half" idx="10"/>
          </p:nvPr>
        </p:nvSpPr>
        <p:spPr/>
        <p:txBody>
          <a:bodyPr/>
          <a:lstStyle/>
          <a:p>
            <a:fld id="{FF95CB02-D9BD-4AD2-8AE4-07815F78921C}" type="datetimeFigureOut">
              <a:rPr lang="x-none" smtClean="0"/>
              <a:t>3/20/16</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35943521-2249-4491-92DD-66247ED3A9D3}" type="slidenum">
              <a:rPr lang="x-none" smtClean="0"/>
              <a:t>‹#›</a:t>
            </a:fld>
            <a:endParaRPr lang="x-non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a:p>
        </p:txBody>
      </p:sp>
      <p:sp>
        <p:nvSpPr>
          <p:cNvPr id="7" name="Date Placeholder 6"/>
          <p:cNvSpPr>
            <a:spLocks noGrp="1"/>
          </p:cNvSpPr>
          <p:nvPr>
            <p:ph type="dt" sz="half" idx="10"/>
          </p:nvPr>
        </p:nvSpPr>
        <p:spPr/>
        <p:txBody>
          <a:bodyPr/>
          <a:lstStyle/>
          <a:p>
            <a:fld id="{FF95CB02-D9BD-4AD2-8AE4-07815F78921C}" type="datetimeFigureOut">
              <a:rPr lang="x-none" smtClean="0"/>
              <a:t>3/20/16</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35943521-2249-4491-92DD-66247ED3A9D3}" type="slidenum">
              <a:rPr lang="x-none" smtClean="0"/>
              <a:t>‹#›</a:t>
            </a:fld>
            <a:endParaRPr 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F95CB02-D9BD-4AD2-8AE4-07815F78921C}" type="datetimeFigureOut">
              <a:rPr lang="x-none" smtClean="0"/>
              <a:t>3/20/16</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35943521-2249-4491-92DD-66247ED3A9D3}" type="slidenum">
              <a:rPr lang="x-none" smtClean="0"/>
              <a:t>‹#›</a:t>
            </a:fld>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95CB02-D9BD-4AD2-8AE4-07815F78921C}" type="datetimeFigureOut">
              <a:rPr lang="x-none" smtClean="0"/>
              <a:t>3/20/16</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35943521-2249-4491-92DD-66247ED3A9D3}" type="slidenum">
              <a:rPr lang="x-none" smtClean="0"/>
              <a:t>‹#›</a:t>
            </a:fld>
            <a:endParaRPr 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x-none"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انقر لتحرير أنماط النص الرئيسي</a:t>
            </a:r>
          </a:p>
        </p:txBody>
      </p:sp>
      <p:sp>
        <p:nvSpPr>
          <p:cNvPr id="5" name="Date Placeholder 4"/>
          <p:cNvSpPr>
            <a:spLocks noGrp="1"/>
          </p:cNvSpPr>
          <p:nvPr>
            <p:ph type="dt" sz="half" idx="10"/>
          </p:nvPr>
        </p:nvSpPr>
        <p:spPr/>
        <p:txBody>
          <a:bodyPr/>
          <a:lstStyle/>
          <a:p>
            <a:fld id="{FF95CB02-D9BD-4AD2-8AE4-07815F78921C}" type="datetimeFigureOut">
              <a:rPr lang="x-none" smtClean="0"/>
              <a:t>3/20/16</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35943521-2249-4491-92DD-66247ED3A9D3}" type="slidenum">
              <a:rPr lang="x-none" smtClean="0"/>
              <a:t>‹#›</a:t>
            </a:fld>
            <a:endParaRPr lang="x-none"/>
          </a:p>
        </p:txBody>
      </p:sp>
      <p:sp>
        <p:nvSpPr>
          <p:cNvPr id="9" name="Content Placeholder 8"/>
          <p:cNvSpPr>
            <a:spLocks noGrp="1"/>
          </p:cNvSpPr>
          <p:nvPr>
            <p:ph sz="quarter" idx="13"/>
          </p:nvPr>
        </p:nvSpPr>
        <p:spPr>
          <a:xfrm>
            <a:off x="304800" y="381000"/>
            <a:ext cx="7772400" cy="4942840"/>
          </a:xfrm>
        </p:spPr>
        <p:txBody>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x-none"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انقر لتحرير أنماط النص الرئيسي</a:t>
            </a:r>
          </a:p>
        </p:txBody>
      </p:sp>
      <p:sp>
        <p:nvSpPr>
          <p:cNvPr id="8" name="Date Placeholder 7"/>
          <p:cNvSpPr>
            <a:spLocks noGrp="1"/>
          </p:cNvSpPr>
          <p:nvPr>
            <p:ph type="dt" sz="half" idx="10"/>
          </p:nvPr>
        </p:nvSpPr>
        <p:spPr/>
        <p:txBody>
          <a:bodyPr/>
          <a:lstStyle/>
          <a:p>
            <a:fld id="{FF95CB02-D9BD-4AD2-8AE4-07815F78921C}" type="datetimeFigureOut">
              <a:rPr lang="x-none" smtClean="0"/>
              <a:t>3/20/16</a:t>
            </a:fld>
            <a:endParaRPr lang="x-none"/>
          </a:p>
        </p:txBody>
      </p:sp>
      <p:sp>
        <p:nvSpPr>
          <p:cNvPr id="9" name="Slide Number Placeholder 8"/>
          <p:cNvSpPr>
            <a:spLocks noGrp="1"/>
          </p:cNvSpPr>
          <p:nvPr>
            <p:ph type="sldNum" sz="quarter" idx="11"/>
          </p:nvPr>
        </p:nvSpPr>
        <p:spPr/>
        <p:txBody>
          <a:bodyPr/>
          <a:lstStyle/>
          <a:p>
            <a:fld id="{35943521-2249-4491-92DD-66247ED3A9D3}" type="slidenum">
              <a:rPr lang="x-none" smtClean="0"/>
              <a:t>‹#›</a:t>
            </a:fld>
            <a:endParaRPr lang="x-none"/>
          </a:p>
        </p:txBody>
      </p:sp>
      <p:sp>
        <p:nvSpPr>
          <p:cNvPr id="10" name="Footer Placeholder 9"/>
          <p:cNvSpPr>
            <a:spLocks noGrp="1"/>
          </p:cNvSpPr>
          <p:nvPr>
            <p:ph type="ftr" sz="quarter" idx="12"/>
          </p:nvPr>
        </p:nvSpPr>
        <p:spPr/>
        <p:txBody>
          <a:bodyPr/>
          <a:lstStyle/>
          <a:p>
            <a:endParaRPr lang="x-non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x-none"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5943521-2249-4491-92DD-66247ED3A9D3}" type="slidenum">
              <a:rPr lang="x-none" smtClean="0"/>
              <a:t>‹#›</a:t>
            </a:fld>
            <a:endParaRPr lang="x-none"/>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x-none"/>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F95CB02-D9BD-4AD2-8AE4-07815F78921C}" type="datetimeFigureOut">
              <a:rPr lang="x-none" smtClean="0"/>
              <a:t>3/20/16</a:t>
            </a:fld>
            <a:endParaRPr lang="x-none"/>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jp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6.xml"/><Relationship Id="rId2"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png"/><Relationship Id="rId3"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png"/><Relationship Id="rId3" Type="http://schemas.openxmlformats.org/officeDocument/2006/relationships/image" Target="../media/image1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7.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9.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0.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youtube.com/watch?v=AKtiAH-jFI8" TargetMode="External"/><Relationship Id="rId3" Type="http://schemas.openxmlformats.org/officeDocument/2006/relationships/hyperlink" Target="https://www.youtube.com/watch?v=IZpawG_vVI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548680"/>
            <a:ext cx="7772400" cy="6048672"/>
          </a:xfrm>
        </p:spPr>
        <p:txBody>
          <a:bodyPr>
            <a:normAutofit/>
          </a:bodyPr>
          <a:lstStyle/>
          <a:p>
            <a:pPr algn="ctr"/>
            <a:r>
              <a:rPr lang="x-none" sz="7200" b="1" dirty="0">
                <a:solidFill>
                  <a:srgbClr val="C00000"/>
                </a:solidFill>
              </a:rPr>
              <a:t>ا</a:t>
            </a:r>
            <a:r>
              <a:rPr lang="x-none" sz="7200" b="1" dirty="0" smtClean="0">
                <a:solidFill>
                  <a:srgbClr val="C00000"/>
                </a:solidFill>
              </a:rPr>
              <a:t>لطفل الموهوب</a:t>
            </a:r>
            <a:r>
              <a:rPr lang="x-none" sz="7200" b="1" dirty="0" smtClean="0"/>
              <a:t/>
            </a:r>
            <a:br>
              <a:rPr lang="x-none" sz="7200" b="1" dirty="0" smtClean="0"/>
            </a:br>
            <a:r>
              <a:rPr lang="x-none" sz="7200" b="1" dirty="0" smtClean="0"/>
              <a:t/>
            </a:r>
            <a:br>
              <a:rPr lang="x-none" sz="7200" b="1" dirty="0" smtClean="0"/>
            </a:br>
            <a:r>
              <a:rPr lang="x-none" sz="7200" b="1" dirty="0">
                <a:solidFill>
                  <a:srgbClr val="C00000"/>
                </a:solidFill>
              </a:rPr>
              <a:t/>
            </a:r>
            <a:br>
              <a:rPr lang="x-none" sz="7200" b="1" dirty="0">
                <a:solidFill>
                  <a:srgbClr val="C00000"/>
                </a:solidFill>
              </a:rPr>
            </a:br>
            <a:endParaRPr lang="x-none" sz="7200" b="1" dirty="0">
              <a:solidFill>
                <a:srgbClr val="C00000"/>
              </a:solidFill>
            </a:endParaRPr>
          </a:p>
        </p:txBody>
      </p:sp>
    </p:spTree>
    <p:extLst>
      <p:ext uri="{BB962C8B-B14F-4D97-AF65-F5344CB8AC3E}">
        <p14:creationId xmlns:p14="http://schemas.microsoft.com/office/powerpoint/2010/main" val="4180141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x-none" sz="2800" spc="0" dirty="0" smtClean="0">
                <a:ln w="0"/>
                <a:solidFill>
                  <a:srgbClr val="5B9BD5">
                    <a:lumMod val="50000"/>
                  </a:srgbClr>
                </a:solidFill>
                <a:effectLst>
                  <a:outerShdw blurRad="38100" dist="19050" dir="2700000" algn="tl" rotWithShape="0">
                    <a:prstClr val="black">
                      <a:alpha val="40000"/>
                    </a:prstClr>
                  </a:outerShdw>
                </a:effectLst>
                <a:latin typeface="Calibri"/>
              </a:rPr>
              <a:t/>
            </a:r>
            <a:br>
              <a:rPr lang="x-none" sz="2800" spc="0" dirty="0" smtClean="0">
                <a:ln w="0"/>
                <a:solidFill>
                  <a:srgbClr val="5B9BD5">
                    <a:lumMod val="50000"/>
                  </a:srgbClr>
                </a:solidFill>
                <a:effectLst>
                  <a:outerShdw blurRad="38100" dist="19050" dir="2700000" algn="tl" rotWithShape="0">
                    <a:prstClr val="black">
                      <a:alpha val="40000"/>
                    </a:prstClr>
                  </a:outerShdw>
                </a:effectLst>
                <a:latin typeface="Calibri"/>
              </a:rPr>
            </a:br>
            <a:r>
              <a:rPr lang="x-none" sz="2800" spc="0" dirty="0">
                <a:ln w="0"/>
                <a:solidFill>
                  <a:srgbClr val="5B9BD5">
                    <a:lumMod val="50000"/>
                  </a:srgbClr>
                </a:solidFill>
                <a:effectLst>
                  <a:outerShdw blurRad="38100" dist="19050" dir="2700000" algn="tl" rotWithShape="0">
                    <a:prstClr val="black">
                      <a:alpha val="40000"/>
                    </a:prstClr>
                  </a:outerShdw>
                </a:effectLst>
                <a:latin typeface="Calibri"/>
              </a:rPr>
              <a:t/>
            </a:r>
            <a:br>
              <a:rPr lang="x-none" sz="2800" spc="0" dirty="0">
                <a:ln w="0"/>
                <a:solidFill>
                  <a:srgbClr val="5B9BD5">
                    <a:lumMod val="50000"/>
                  </a:srgbClr>
                </a:solidFill>
                <a:effectLst>
                  <a:outerShdw blurRad="38100" dist="19050" dir="2700000" algn="tl" rotWithShape="0">
                    <a:prstClr val="black">
                      <a:alpha val="40000"/>
                    </a:prstClr>
                  </a:outerShdw>
                </a:effectLst>
                <a:latin typeface="Calibri"/>
              </a:rPr>
            </a:br>
            <a:r>
              <a:rPr lang="x-none" sz="2800" spc="0" dirty="0" smtClean="0">
                <a:ln w="0"/>
                <a:solidFill>
                  <a:srgbClr val="5B9BD5">
                    <a:lumMod val="50000"/>
                  </a:srgbClr>
                </a:solidFill>
                <a:effectLst>
                  <a:outerShdw blurRad="38100" dist="19050" dir="2700000" algn="tl" rotWithShape="0">
                    <a:prstClr val="black">
                      <a:alpha val="40000"/>
                    </a:prstClr>
                  </a:outerShdw>
                </a:effectLst>
                <a:latin typeface="Calibri"/>
              </a:rPr>
              <a:t/>
            </a:r>
            <a:br>
              <a:rPr lang="x-none" sz="2800" spc="0" dirty="0" smtClean="0">
                <a:ln w="0"/>
                <a:solidFill>
                  <a:srgbClr val="5B9BD5">
                    <a:lumMod val="50000"/>
                  </a:srgbClr>
                </a:solidFill>
                <a:effectLst>
                  <a:outerShdw blurRad="38100" dist="19050" dir="2700000" algn="tl" rotWithShape="0">
                    <a:prstClr val="black">
                      <a:alpha val="40000"/>
                    </a:prstClr>
                  </a:outerShdw>
                </a:effectLst>
                <a:latin typeface="Calibri"/>
              </a:rPr>
            </a:br>
            <a:r>
              <a:rPr lang="x-none" sz="2800" spc="0" dirty="0">
                <a:ln w="0"/>
                <a:solidFill>
                  <a:srgbClr val="5B9BD5">
                    <a:lumMod val="50000"/>
                  </a:srgbClr>
                </a:solidFill>
                <a:effectLst>
                  <a:outerShdw blurRad="38100" dist="19050" dir="2700000" algn="tl" rotWithShape="0">
                    <a:prstClr val="black">
                      <a:alpha val="40000"/>
                    </a:prstClr>
                  </a:outerShdw>
                </a:effectLst>
                <a:latin typeface="Calibri"/>
              </a:rPr>
              <a:t/>
            </a:r>
            <a:br>
              <a:rPr lang="x-none" sz="2800" spc="0" dirty="0">
                <a:ln w="0"/>
                <a:solidFill>
                  <a:srgbClr val="5B9BD5">
                    <a:lumMod val="50000"/>
                  </a:srgbClr>
                </a:solidFill>
                <a:effectLst>
                  <a:outerShdw blurRad="38100" dist="19050" dir="2700000" algn="tl" rotWithShape="0">
                    <a:prstClr val="black">
                      <a:alpha val="40000"/>
                    </a:prstClr>
                  </a:outerShdw>
                </a:effectLst>
                <a:latin typeface="Calibri"/>
              </a:rPr>
            </a:br>
            <a:r>
              <a:rPr lang="x-none" sz="2800" spc="0" dirty="0" smtClean="0">
                <a:ln w="0"/>
                <a:solidFill>
                  <a:srgbClr val="5B9BD5">
                    <a:lumMod val="50000"/>
                  </a:srgbClr>
                </a:solidFill>
                <a:effectLst>
                  <a:outerShdw blurRad="38100" dist="19050" dir="2700000" algn="tl" rotWithShape="0">
                    <a:prstClr val="black">
                      <a:alpha val="40000"/>
                    </a:prstClr>
                  </a:outerShdw>
                </a:effectLst>
                <a:latin typeface="Calibri"/>
              </a:rPr>
              <a:t/>
            </a:r>
            <a:br>
              <a:rPr lang="x-none" sz="2800" spc="0" dirty="0" smtClean="0">
                <a:ln w="0"/>
                <a:solidFill>
                  <a:srgbClr val="5B9BD5">
                    <a:lumMod val="50000"/>
                  </a:srgbClr>
                </a:solidFill>
                <a:effectLst>
                  <a:outerShdw blurRad="38100" dist="19050" dir="2700000" algn="tl" rotWithShape="0">
                    <a:prstClr val="black">
                      <a:alpha val="40000"/>
                    </a:prstClr>
                  </a:outerShdw>
                </a:effectLst>
                <a:latin typeface="Calibri"/>
              </a:rPr>
            </a:br>
            <a:r>
              <a:rPr lang="x-none" sz="2800" spc="0" dirty="0" smtClean="0">
                <a:ln w="0"/>
                <a:solidFill>
                  <a:srgbClr val="5B9BD5">
                    <a:lumMod val="50000"/>
                  </a:srgbClr>
                </a:solidFill>
                <a:effectLst>
                  <a:outerShdw blurRad="38100" dist="19050" dir="2700000" algn="tl" rotWithShape="0">
                    <a:prstClr val="black">
                      <a:alpha val="40000"/>
                    </a:prstClr>
                  </a:outerShdw>
                </a:effectLst>
                <a:latin typeface="Calibri"/>
              </a:rPr>
              <a:t>ويعرف </a:t>
            </a:r>
            <a:r>
              <a:rPr lang="x-none" sz="2800" spc="0" dirty="0">
                <a:ln w="0"/>
                <a:solidFill>
                  <a:srgbClr val="C00000"/>
                </a:solidFill>
                <a:effectLst>
                  <a:outerShdw blurRad="38100" dist="19050" dir="2700000" algn="tl" rotWithShape="0">
                    <a:prstClr val="black">
                      <a:alpha val="40000"/>
                    </a:prstClr>
                  </a:outerShdw>
                </a:effectLst>
                <a:latin typeface="Calibri"/>
              </a:rPr>
              <a:t>رينزولي</a:t>
            </a:r>
            <a:r>
              <a:rPr lang="x-none" sz="2800" spc="0" dirty="0">
                <a:ln w="0"/>
                <a:solidFill>
                  <a:srgbClr val="5B9BD5">
                    <a:lumMod val="50000"/>
                  </a:srgbClr>
                </a:solidFill>
                <a:effectLst>
                  <a:outerShdw blurRad="38100" dist="19050" dir="2700000" algn="tl" rotWithShape="0">
                    <a:prstClr val="black">
                      <a:alpha val="40000"/>
                    </a:prstClr>
                  </a:outerShdw>
                </a:effectLst>
                <a:latin typeface="Calibri"/>
              </a:rPr>
              <a:t> الطفل الموهوب ( بأنه ذلك الفرد الذي يظهر قدرة عقلية عالية على </a:t>
            </a:r>
            <a:r>
              <a:rPr lang="x-none" sz="2800" spc="0" dirty="0" smtClean="0">
                <a:ln w="0"/>
                <a:solidFill>
                  <a:srgbClr val="5B9BD5">
                    <a:lumMod val="50000"/>
                  </a:srgbClr>
                </a:solidFill>
                <a:effectLst>
                  <a:outerShdw blurRad="38100" dist="19050" dir="2700000" algn="tl" rotWithShape="0">
                    <a:prstClr val="black">
                      <a:alpha val="40000"/>
                    </a:prstClr>
                  </a:outerShdw>
                </a:effectLst>
                <a:latin typeface="Calibri"/>
              </a:rPr>
              <a:t>الإبداع </a:t>
            </a:r>
            <a:r>
              <a:rPr lang="x-none" sz="2800" spc="0" dirty="0">
                <a:ln w="0"/>
                <a:solidFill>
                  <a:srgbClr val="5B9BD5">
                    <a:lumMod val="50000"/>
                  </a:srgbClr>
                </a:solidFill>
                <a:effectLst>
                  <a:outerShdw blurRad="38100" dist="19050" dir="2700000" algn="tl" rotWithShape="0">
                    <a:prstClr val="black">
                      <a:alpha val="40000"/>
                    </a:prstClr>
                  </a:outerShdw>
                </a:effectLst>
                <a:latin typeface="Calibri"/>
              </a:rPr>
              <a:t>وقدرة على </a:t>
            </a:r>
            <a:r>
              <a:rPr lang="x-none" sz="2800" spc="0" dirty="0" smtClean="0">
                <a:ln w="0"/>
                <a:solidFill>
                  <a:srgbClr val="5B9BD5">
                    <a:lumMod val="50000"/>
                  </a:srgbClr>
                </a:solidFill>
                <a:effectLst>
                  <a:outerShdw blurRad="38100" dist="19050" dir="2700000" algn="tl" rotWithShape="0">
                    <a:prstClr val="black">
                      <a:alpha val="40000"/>
                    </a:prstClr>
                  </a:outerShdw>
                </a:effectLst>
                <a:latin typeface="Calibri"/>
              </a:rPr>
              <a:t>الإلتزام </a:t>
            </a:r>
            <a:r>
              <a:rPr lang="x-none" sz="2800" spc="0" dirty="0">
                <a:ln w="0"/>
                <a:solidFill>
                  <a:srgbClr val="5B9BD5">
                    <a:lumMod val="50000"/>
                  </a:srgbClr>
                </a:solidFill>
                <a:effectLst>
                  <a:outerShdw blurRad="38100" dist="19050" dir="2700000" algn="tl" rotWithShape="0">
                    <a:prstClr val="black">
                      <a:alpha val="40000"/>
                    </a:prstClr>
                  </a:outerShdw>
                </a:effectLst>
                <a:latin typeface="Calibri"/>
              </a:rPr>
              <a:t>بأداء المهمات المطلوبة منه .</a:t>
            </a:r>
            <a:br>
              <a:rPr lang="x-none" sz="2800" spc="0" dirty="0">
                <a:ln w="0"/>
                <a:solidFill>
                  <a:srgbClr val="5B9BD5">
                    <a:lumMod val="50000"/>
                  </a:srgbClr>
                </a:solidFill>
                <a:effectLst>
                  <a:outerShdw blurRad="38100" dist="19050" dir="2700000" algn="tl" rotWithShape="0">
                    <a:prstClr val="black">
                      <a:alpha val="40000"/>
                    </a:prstClr>
                  </a:outerShdw>
                </a:effectLst>
                <a:latin typeface="Calibri"/>
              </a:rPr>
            </a:br>
            <a:r>
              <a:rPr lang="x-none" sz="2800" spc="0" dirty="0">
                <a:solidFill>
                  <a:prstClr val="black"/>
                </a:solidFill>
                <a:latin typeface="Calibri Light"/>
              </a:rPr>
              <a:t/>
            </a:r>
            <a:br>
              <a:rPr lang="x-none" sz="2800" spc="0" dirty="0">
                <a:solidFill>
                  <a:prstClr val="black"/>
                </a:solidFill>
                <a:latin typeface="Calibri Light"/>
              </a:rPr>
            </a:br>
            <a:r>
              <a:rPr lang="x-none" sz="2800" spc="0" dirty="0">
                <a:solidFill>
                  <a:prstClr val="black"/>
                </a:solidFill>
                <a:latin typeface="Calibri Light"/>
              </a:rPr>
              <a:t/>
            </a:r>
            <a:br>
              <a:rPr lang="x-none" sz="2800" spc="0" dirty="0">
                <a:solidFill>
                  <a:prstClr val="black"/>
                </a:solidFill>
                <a:latin typeface="Calibri Light"/>
              </a:rPr>
            </a:br>
            <a:endParaRPr lang="x-none" sz="2800" dirty="0"/>
          </a:p>
        </p:txBody>
      </p:sp>
      <p:sp>
        <p:nvSpPr>
          <p:cNvPr id="3" name="Content Placeholder 2"/>
          <p:cNvSpPr>
            <a:spLocks noGrp="1"/>
          </p:cNvSpPr>
          <p:nvPr>
            <p:ph idx="1"/>
          </p:nvPr>
        </p:nvSpPr>
        <p:spPr/>
        <p:txBody>
          <a:bodyPr/>
          <a:lstStyle/>
          <a:p>
            <a:pPr marL="0" lvl="0" indent="0">
              <a:spcBef>
                <a:spcPts val="0"/>
              </a:spcBef>
              <a:buClrTx/>
              <a:buNone/>
            </a:pPr>
            <a:endParaRPr lang="x-none" sz="3200" dirty="0" smtClean="0">
              <a:ln w="0"/>
              <a:solidFill>
                <a:srgbClr val="C00000"/>
              </a:solidFill>
              <a:effectLst>
                <a:outerShdw blurRad="38100" dist="19050" dir="2700000" algn="tl" rotWithShape="0">
                  <a:prstClr val="black">
                    <a:alpha val="40000"/>
                  </a:prstClr>
                </a:outerShdw>
              </a:effectLst>
              <a:cs typeface="+mj-cs"/>
            </a:endParaRPr>
          </a:p>
          <a:p>
            <a:pPr marL="0" lvl="0" indent="0">
              <a:spcBef>
                <a:spcPts val="0"/>
              </a:spcBef>
              <a:buClrTx/>
              <a:buNone/>
            </a:pPr>
            <a:r>
              <a:rPr lang="x-none" sz="3200" dirty="0" smtClean="0">
                <a:ln w="0"/>
                <a:solidFill>
                  <a:srgbClr val="C00000"/>
                </a:solidFill>
                <a:effectLst>
                  <a:outerShdw blurRad="38100" dist="19050" dir="2700000" algn="tl" rotWithShape="0">
                    <a:prstClr val="black">
                      <a:alpha val="40000"/>
                    </a:prstClr>
                  </a:outerShdw>
                </a:effectLst>
                <a:cs typeface="+mj-cs"/>
              </a:rPr>
              <a:t>ويجمع </a:t>
            </a:r>
            <a:r>
              <a:rPr lang="x-none" sz="3200" dirty="0">
                <a:ln w="0"/>
                <a:solidFill>
                  <a:srgbClr val="C00000"/>
                </a:solidFill>
                <a:effectLst>
                  <a:outerShdw blurRad="38100" dist="19050" dir="2700000" algn="tl" rotWithShape="0">
                    <a:prstClr val="black">
                      <a:alpha val="40000"/>
                    </a:prstClr>
                  </a:outerShdw>
                </a:effectLst>
                <a:cs typeface="+mj-cs"/>
              </a:rPr>
              <a:t>الاتجاه الحديث </a:t>
            </a:r>
            <a:r>
              <a:rPr lang="x-none" sz="3200" dirty="0" smtClean="0">
                <a:ln w="0"/>
                <a:solidFill>
                  <a:srgbClr val="C00000"/>
                </a:solidFill>
                <a:effectLst>
                  <a:outerShdw blurRad="38100" dist="19050" dir="2700000" algn="tl" rotWithShape="0">
                    <a:prstClr val="black">
                      <a:alpha val="40000"/>
                    </a:prstClr>
                  </a:outerShdw>
                </a:effectLst>
                <a:cs typeface="+mj-cs"/>
              </a:rPr>
              <a:t>على</a:t>
            </a:r>
            <a:r>
              <a:rPr lang="x-none" sz="3200" dirty="0" smtClean="0">
                <a:ln w="0"/>
                <a:solidFill>
                  <a:srgbClr val="5B9BD5">
                    <a:lumMod val="50000"/>
                  </a:srgbClr>
                </a:solidFill>
                <a:effectLst>
                  <a:outerShdw blurRad="38100" dist="19050" dir="2700000" algn="tl" rotWithShape="0">
                    <a:prstClr val="black">
                      <a:alpha val="40000"/>
                    </a:prstClr>
                  </a:outerShdw>
                </a:effectLst>
                <a:cs typeface="+mj-cs"/>
              </a:rPr>
              <a:t>: </a:t>
            </a:r>
            <a:r>
              <a:rPr lang="x-none" sz="2800" dirty="0">
                <a:ln w="0"/>
                <a:solidFill>
                  <a:srgbClr val="5B9BD5">
                    <a:lumMod val="50000"/>
                  </a:srgbClr>
                </a:solidFill>
                <a:effectLst>
                  <a:outerShdw blurRad="38100" dist="19050" dir="2700000" algn="tl" rotWithShape="0">
                    <a:prstClr val="black">
                      <a:alpha val="40000"/>
                    </a:prstClr>
                  </a:outerShdw>
                </a:effectLst>
                <a:cs typeface="+mj-cs"/>
              </a:rPr>
              <a:t>الطفل الموهوب ذلك الفرد الذي يظهر أداء </a:t>
            </a:r>
            <a:r>
              <a:rPr lang="x-none" sz="2800" dirty="0" smtClean="0">
                <a:ln w="0"/>
                <a:solidFill>
                  <a:srgbClr val="5B9BD5">
                    <a:lumMod val="50000"/>
                  </a:srgbClr>
                </a:solidFill>
                <a:effectLst>
                  <a:outerShdw blurRad="38100" dist="19050" dir="2700000" algn="tl" rotWithShape="0">
                    <a:prstClr val="black">
                      <a:alpha val="40000"/>
                    </a:prstClr>
                  </a:outerShdw>
                </a:effectLst>
                <a:cs typeface="+mj-cs"/>
              </a:rPr>
              <a:t>متميزاً </a:t>
            </a:r>
            <a:r>
              <a:rPr lang="x-none" sz="2800" dirty="0">
                <a:ln w="0"/>
                <a:solidFill>
                  <a:srgbClr val="5B9BD5">
                    <a:lumMod val="50000"/>
                  </a:srgbClr>
                </a:solidFill>
                <a:effectLst>
                  <a:outerShdw blurRad="38100" dist="19050" dir="2700000" algn="tl" rotWithShape="0">
                    <a:prstClr val="black">
                      <a:alpha val="40000"/>
                    </a:prstClr>
                  </a:outerShdw>
                </a:effectLst>
                <a:cs typeface="+mj-cs"/>
              </a:rPr>
              <a:t>مقارنة مع المجموعة العمرية التي ينتمي </a:t>
            </a:r>
            <a:r>
              <a:rPr lang="x-none" sz="2800" dirty="0" smtClean="0">
                <a:ln w="0"/>
                <a:solidFill>
                  <a:srgbClr val="5B9BD5">
                    <a:lumMod val="50000"/>
                  </a:srgbClr>
                </a:solidFill>
                <a:effectLst>
                  <a:outerShdw blurRad="38100" dist="19050" dir="2700000" algn="tl" rotWithShape="0">
                    <a:prstClr val="black">
                      <a:alpha val="40000"/>
                    </a:prstClr>
                  </a:outerShdw>
                </a:effectLst>
                <a:cs typeface="+mj-cs"/>
              </a:rPr>
              <a:t>إليها </a:t>
            </a:r>
            <a:r>
              <a:rPr lang="x-none" sz="2800" dirty="0">
                <a:ln w="0"/>
                <a:solidFill>
                  <a:srgbClr val="5B9BD5">
                    <a:lumMod val="50000"/>
                  </a:srgbClr>
                </a:solidFill>
                <a:effectLst>
                  <a:outerShdw blurRad="38100" dist="19050" dir="2700000" algn="tl" rotWithShape="0">
                    <a:prstClr val="black">
                      <a:alpha val="40000"/>
                    </a:prstClr>
                  </a:outerShdw>
                </a:effectLst>
                <a:cs typeface="+mj-cs"/>
              </a:rPr>
              <a:t>في واحدة </a:t>
            </a:r>
            <a:r>
              <a:rPr lang="x-none" sz="2800" dirty="0" smtClean="0">
                <a:ln w="0"/>
                <a:solidFill>
                  <a:srgbClr val="5B9BD5">
                    <a:lumMod val="50000"/>
                  </a:srgbClr>
                </a:solidFill>
                <a:effectLst>
                  <a:outerShdw blurRad="38100" dist="19050" dir="2700000" algn="tl" rotWithShape="0">
                    <a:prstClr val="black">
                      <a:alpha val="40000"/>
                    </a:prstClr>
                  </a:outerShdw>
                </a:effectLst>
                <a:cs typeface="+mj-cs"/>
              </a:rPr>
              <a:t>أوأكثر </a:t>
            </a:r>
            <a:r>
              <a:rPr lang="x-none" sz="2800" dirty="0">
                <a:ln w="0"/>
                <a:solidFill>
                  <a:srgbClr val="5B9BD5">
                    <a:lumMod val="50000"/>
                  </a:srgbClr>
                </a:solidFill>
                <a:effectLst>
                  <a:outerShdw blurRad="38100" dist="19050" dir="2700000" algn="tl" rotWithShape="0">
                    <a:prstClr val="black">
                      <a:alpha val="40000"/>
                    </a:prstClr>
                  </a:outerShdw>
                </a:effectLst>
                <a:cs typeface="+mj-cs"/>
              </a:rPr>
              <a:t>من الأبعاد </a:t>
            </a:r>
            <a:r>
              <a:rPr lang="x-none" sz="2800" dirty="0" smtClean="0">
                <a:ln w="0"/>
                <a:solidFill>
                  <a:srgbClr val="5B9BD5">
                    <a:lumMod val="50000"/>
                  </a:srgbClr>
                </a:solidFill>
                <a:effectLst>
                  <a:outerShdw blurRad="38100" dist="19050" dir="2700000" algn="tl" rotWithShape="0">
                    <a:prstClr val="black">
                      <a:alpha val="40000"/>
                    </a:prstClr>
                  </a:outerShdw>
                </a:effectLst>
                <a:cs typeface="+mj-cs"/>
              </a:rPr>
              <a:t>التالية:</a:t>
            </a:r>
            <a:endParaRPr lang="x-none" sz="2800" dirty="0">
              <a:ln w="0"/>
              <a:solidFill>
                <a:srgbClr val="5B9BD5">
                  <a:lumMod val="50000"/>
                </a:srgbClr>
              </a:solidFill>
              <a:effectLst>
                <a:outerShdw blurRad="38100" dist="19050" dir="2700000" algn="tl" rotWithShape="0">
                  <a:prstClr val="black">
                    <a:alpha val="40000"/>
                  </a:prstClr>
                </a:outerShdw>
              </a:effectLst>
              <a:cs typeface="+mj-cs"/>
            </a:endParaRPr>
          </a:p>
          <a:p>
            <a:pPr marL="0" lvl="0" indent="0">
              <a:spcBef>
                <a:spcPts val="0"/>
              </a:spcBef>
              <a:buClrTx/>
              <a:buFontTx/>
              <a:buChar char="-"/>
            </a:pPr>
            <a:r>
              <a:rPr lang="x-none" sz="2800" dirty="0">
                <a:ln w="0"/>
                <a:solidFill>
                  <a:srgbClr val="5B9BD5">
                    <a:lumMod val="50000"/>
                  </a:srgbClr>
                </a:solidFill>
                <a:effectLst>
                  <a:outerShdw blurRad="38100" dist="19050" dir="2700000" algn="tl" rotWithShape="0">
                    <a:prstClr val="black">
                      <a:alpha val="40000"/>
                    </a:prstClr>
                  </a:outerShdw>
                </a:effectLst>
                <a:cs typeface="+mj-cs"/>
              </a:rPr>
              <a:t>القدرة العقلية </a:t>
            </a:r>
            <a:r>
              <a:rPr lang="x-none" sz="2800" dirty="0" smtClean="0">
                <a:ln w="0"/>
                <a:solidFill>
                  <a:srgbClr val="5B9BD5">
                    <a:lumMod val="50000"/>
                  </a:srgbClr>
                </a:solidFill>
                <a:effectLst>
                  <a:outerShdw blurRad="38100" dist="19050" dir="2700000" algn="tl" rotWithShape="0">
                    <a:prstClr val="black">
                      <a:alpha val="40000"/>
                    </a:prstClr>
                  </a:outerShdw>
                </a:effectLst>
                <a:cs typeface="+mj-cs"/>
              </a:rPr>
              <a:t>العالية. </a:t>
            </a:r>
            <a:endParaRPr lang="x-none" sz="2800" dirty="0">
              <a:ln w="0"/>
              <a:solidFill>
                <a:srgbClr val="5B9BD5">
                  <a:lumMod val="50000"/>
                </a:srgbClr>
              </a:solidFill>
              <a:effectLst>
                <a:outerShdw blurRad="38100" dist="19050" dir="2700000" algn="tl" rotWithShape="0">
                  <a:prstClr val="black">
                    <a:alpha val="40000"/>
                  </a:prstClr>
                </a:outerShdw>
              </a:effectLst>
              <a:cs typeface="+mj-cs"/>
            </a:endParaRPr>
          </a:p>
          <a:p>
            <a:pPr marL="0" lvl="0" indent="0">
              <a:spcBef>
                <a:spcPts val="0"/>
              </a:spcBef>
              <a:buClrTx/>
              <a:buFontTx/>
              <a:buChar char="-"/>
            </a:pPr>
            <a:r>
              <a:rPr lang="x-none" sz="2800" dirty="0">
                <a:ln w="0"/>
                <a:solidFill>
                  <a:srgbClr val="5B9BD5">
                    <a:lumMod val="50000"/>
                  </a:srgbClr>
                </a:solidFill>
                <a:effectLst>
                  <a:outerShdw blurRad="38100" dist="19050" dir="2700000" algn="tl" rotWithShape="0">
                    <a:prstClr val="black">
                      <a:alpha val="40000"/>
                    </a:prstClr>
                  </a:outerShdw>
                </a:effectLst>
                <a:cs typeface="+mj-cs"/>
              </a:rPr>
              <a:t>القدرة </a:t>
            </a:r>
            <a:r>
              <a:rPr lang="x-none" sz="2800" dirty="0" smtClean="0">
                <a:ln w="0"/>
                <a:solidFill>
                  <a:srgbClr val="5B9BD5">
                    <a:lumMod val="50000"/>
                  </a:srgbClr>
                </a:solidFill>
                <a:effectLst>
                  <a:outerShdw blurRad="38100" dist="19050" dir="2700000" algn="tl" rotWithShape="0">
                    <a:prstClr val="black">
                      <a:alpha val="40000"/>
                    </a:prstClr>
                  </a:outerShdw>
                </a:effectLst>
                <a:cs typeface="+mj-cs"/>
              </a:rPr>
              <a:t>الإبداعية العالية.</a:t>
            </a:r>
            <a:endParaRPr lang="x-none" sz="2800" dirty="0">
              <a:ln w="0"/>
              <a:solidFill>
                <a:srgbClr val="5B9BD5">
                  <a:lumMod val="50000"/>
                </a:srgbClr>
              </a:solidFill>
              <a:effectLst>
                <a:outerShdw blurRad="38100" dist="19050" dir="2700000" algn="tl" rotWithShape="0">
                  <a:prstClr val="black">
                    <a:alpha val="40000"/>
                  </a:prstClr>
                </a:outerShdw>
              </a:effectLst>
              <a:cs typeface="+mj-cs"/>
            </a:endParaRPr>
          </a:p>
          <a:p>
            <a:pPr marL="0" lvl="0" indent="0">
              <a:spcBef>
                <a:spcPts val="0"/>
              </a:spcBef>
              <a:buClrTx/>
              <a:buFontTx/>
              <a:buChar char="-"/>
            </a:pPr>
            <a:r>
              <a:rPr lang="x-none" sz="2800" dirty="0">
                <a:ln w="0"/>
                <a:solidFill>
                  <a:srgbClr val="5B9BD5">
                    <a:lumMod val="50000"/>
                  </a:srgbClr>
                </a:solidFill>
                <a:effectLst>
                  <a:outerShdw blurRad="38100" dist="19050" dir="2700000" algn="tl" rotWithShape="0">
                    <a:prstClr val="black">
                      <a:alpha val="40000"/>
                    </a:prstClr>
                  </a:outerShdw>
                </a:effectLst>
                <a:cs typeface="+mj-cs"/>
              </a:rPr>
              <a:t>القدرة على التحصيل الأكاديمي </a:t>
            </a:r>
            <a:r>
              <a:rPr lang="x-none" sz="2800" dirty="0" smtClean="0">
                <a:ln w="0"/>
                <a:solidFill>
                  <a:srgbClr val="5B9BD5">
                    <a:lumMod val="50000"/>
                  </a:srgbClr>
                </a:solidFill>
                <a:effectLst>
                  <a:outerShdw blurRad="38100" dist="19050" dir="2700000" algn="tl" rotWithShape="0">
                    <a:prstClr val="black">
                      <a:alpha val="40000"/>
                    </a:prstClr>
                  </a:outerShdw>
                </a:effectLst>
                <a:cs typeface="+mj-cs"/>
              </a:rPr>
              <a:t>المرتفع.</a:t>
            </a:r>
            <a:endParaRPr lang="x-none" sz="2800" dirty="0">
              <a:ln w="0"/>
              <a:solidFill>
                <a:srgbClr val="5B9BD5">
                  <a:lumMod val="50000"/>
                </a:srgbClr>
              </a:solidFill>
              <a:effectLst>
                <a:outerShdw blurRad="38100" dist="19050" dir="2700000" algn="tl" rotWithShape="0">
                  <a:prstClr val="black">
                    <a:alpha val="40000"/>
                  </a:prstClr>
                </a:outerShdw>
              </a:effectLst>
              <a:cs typeface="+mj-cs"/>
            </a:endParaRPr>
          </a:p>
          <a:p>
            <a:pPr marL="0" lvl="0" indent="0">
              <a:spcBef>
                <a:spcPts val="0"/>
              </a:spcBef>
              <a:buClrTx/>
              <a:buFontTx/>
              <a:buChar char="-"/>
            </a:pPr>
            <a:r>
              <a:rPr lang="x-none" sz="2800" dirty="0">
                <a:ln w="0"/>
                <a:solidFill>
                  <a:srgbClr val="5B9BD5">
                    <a:lumMod val="50000"/>
                  </a:srgbClr>
                </a:solidFill>
                <a:effectLst>
                  <a:outerShdw blurRad="38100" dist="19050" dir="2700000" algn="tl" rotWithShape="0">
                    <a:prstClr val="black">
                      <a:alpha val="40000"/>
                    </a:prstClr>
                  </a:outerShdw>
                </a:effectLst>
                <a:cs typeface="+mj-cs"/>
              </a:rPr>
              <a:t>القدرة على القيام بمهارات </a:t>
            </a:r>
            <a:r>
              <a:rPr lang="x-none" sz="2800" dirty="0" smtClean="0">
                <a:ln w="0"/>
                <a:solidFill>
                  <a:srgbClr val="5B9BD5">
                    <a:lumMod val="50000"/>
                  </a:srgbClr>
                </a:solidFill>
                <a:effectLst>
                  <a:outerShdw blurRad="38100" dist="19050" dir="2700000" algn="tl" rotWithShape="0">
                    <a:prstClr val="black">
                      <a:alpha val="40000"/>
                    </a:prstClr>
                  </a:outerShdw>
                </a:effectLst>
                <a:cs typeface="+mj-cs"/>
              </a:rPr>
              <a:t>متميزة. </a:t>
            </a:r>
            <a:endParaRPr lang="x-none" sz="2800" dirty="0">
              <a:ln w="0"/>
              <a:solidFill>
                <a:srgbClr val="5B9BD5">
                  <a:lumMod val="50000"/>
                </a:srgbClr>
              </a:solidFill>
              <a:effectLst>
                <a:outerShdw blurRad="38100" dist="19050" dir="2700000" algn="tl" rotWithShape="0">
                  <a:prstClr val="black">
                    <a:alpha val="40000"/>
                  </a:prstClr>
                </a:outerShdw>
              </a:effectLst>
              <a:cs typeface="+mj-cs"/>
            </a:endParaRPr>
          </a:p>
          <a:p>
            <a:pPr marL="0" lvl="0" indent="0">
              <a:spcBef>
                <a:spcPts val="0"/>
              </a:spcBef>
              <a:buClrTx/>
              <a:buFontTx/>
              <a:buChar char="-"/>
            </a:pPr>
            <a:r>
              <a:rPr lang="x-none" sz="2800" dirty="0">
                <a:ln w="0"/>
                <a:solidFill>
                  <a:srgbClr val="5B9BD5">
                    <a:lumMod val="50000"/>
                  </a:srgbClr>
                </a:solidFill>
                <a:effectLst>
                  <a:outerShdw blurRad="38100" dist="19050" dir="2700000" algn="tl" rotWithShape="0">
                    <a:prstClr val="black">
                      <a:alpha val="40000"/>
                    </a:prstClr>
                  </a:outerShdw>
                </a:effectLst>
                <a:cs typeface="+mj-cs"/>
              </a:rPr>
              <a:t>القدرة على المثابرة </a:t>
            </a:r>
            <a:r>
              <a:rPr lang="x-none" sz="2800" dirty="0" smtClean="0">
                <a:ln w="0"/>
                <a:solidFill>
                  <a:srgbClr val="5B9BD5">
                    <a:lumMod val="50000"/>
                  </a:srgbClr>
                </a:solidFill>
                <a:effectLst>
                  <a:outerShdw blurRad="38100" dist="19050" dir="2700000" algn="tl" rotWithShape="0">
                    <a:prstClr val="black">
                      <a:alpha val="40000"/>
                    </a:prstClr>
                  </a:outerShdw>
                </a:effectLst>
                <a:cs typeface="+mj-cs"/>
              </a:rPr>
              <a:t>والألتزام </a:t>
            </a:r>
            <a:r>
              <a:rPr lang="x-none" sz="2800" dirty="0">
                <a:ln w="0"/>
                <a:solidFill>
                  <a:srgbClr val="5B9BD5">
                    <a:lumMod val="50000"/>
                  </a:srgbClr>
                </a:solidFill>
                <a:effectLst>
                  <a:outerShdw blurRad="38100" dist="19050" dir="2700000" algn="tl" rotWithShape="0">
                    <a:prstClr val="black">
                      <a:alpha val="40000"/>
                    </a:prstClr>
                  </a:outerShdw>
                </a:effectLst>
                <a:cs typeface="+mj-cs"/>
              </a:rPr>
              <a:t>والدافعية العالية </a:t>
            </a:r>
            <a:r>
              <a:rPr lang="x-none" sz="2800" dirty="0" smtClean="0">
                <a:ln w="0"/>
                <a:solidFill>
                  <a:srgbClr val="5B9BD5">
                    <a:lumMod val="50000"/>
                  </a:srgbClr>
                </a:solidFill>
                <a:effectLst>
                  <a:outerShdw blurRad="38100" dist="19050" dir="2700000" algn="tl" rotWithShape="0">
                    <a:prstClr val="black">
                      <a:alpha val="40000"/>
                    </a:prstClr>
                  </a:outerShdw>
                </a:effectLst>
                <a:cs typeface="+mj-cs"/>
              </a:rPr>
              <a:t>والمرونة والاستقلالية</a:t>
            </a:r>
            <a:r>
              <a:rPr lang="x-none" sz="2800" dirty="0">
                <a:ln w="0"/>
                <a:solidFill>
                  <a:srgbClr val="5B9BD5">
                    <a:lumMod val="50000"/>
                  </a:srgbClr>
                </a:solidFill>
                <a:effectLst>
                  <a:outerShdw blurRad="38100" dist="19050" dir="2700000" algn="tl" rotWithShape="0">
                    <a:prstClr val="black">
                      <a:alpha val="40000"/>
                    </a:prstClr>
                  </a:outerShdw>
                </a:effectLst>
                <a:cs typeface="+mj-cs"/>
              </a:rPr>
              <a:t>.</a:t>
            </a:r>
          </a:p>
          <a:p>
            <a:endParaRPr lang="x-none" dirty="0"/>
          </a:p>
        </p:txBody>
      </p:sp>
    </p:spTree>
    <p:extLst>
      <p:ext uri="{BB962C8B-B14F-4D97-AF65-F5344CB8AC3E}">
        <p14:creationId xmlns:p14="http://schemas.microsoft.com/office/powerpoint/2010/main" val="1554812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340768"/>
            <a:ext cx="7620000" cy="1143000"/>
          </a:xfrm>
        </p:spPr>
        <p:txBody>
          <a:bodyPr/>
          <a:lstStyle/>
          <a:p>
            <a:pPr algn="r"/>
            <a:r>
              <a:rPr lang="x-none" sz="4000" dirty="0" smtClean="0">
                <a:solidFill>
                  <a:srgbClr val="C00000"/>
                </a:solidFill>
              </a:rPr>
              <a:t/>
            </a:r>
            <a:br>
              <a:rPr lang="x-none" sz="4000" dirty="0" smtClean="0">
                <a:solidFill>
                  <a:srgbClr val="C00000"/>
                </a:solidFill>
              </a:rPr>
            </a:br>
            <a:r>
              <a:rPr lang="x-none" sz="4000" dirty="0" smtClean="0">
                <a:solidFill>
                  <a:srgbClr val="C00000"/>
                </a:solidFill>
              </a:rPr>
              <a:t>نسبة الأطفال الموهوبين</a:t>
            </a:r>
            <a:r>
              <a:rPr lang="x-none" b="1" dirty="0" smtClean="0">
                <a:solidFill>
                  <a:srgbClr val="C00000"/>
                </a:solidFill>
              </a:rPr>
              <a:t>:</a:t>
            </a:r>
            <a:br>
              <a:rPr lang="x-none" b="1" dirty="0" smtClean="0">
                <a:solidFill>
                  <a:srgbClr val="C00000"/>
                </a:solidFill>
              </a:rPr>
            </a:br>
            <a:r>
              <a:rPr lang="x-none" sz="2800" dirty="0" smtClean="0"/>
              <a:t>تختلف نسبة الأطفال الموهوبين تبعاً لعدد المعايير المستخدمة في تعريف الطفل الموهوب وتزداد نسبة الأطفال الموهوبين كلما قل عدد المعايير المستخدمة في التعريف.</a:t>
            </a:r>
            <a:endParaRPr lang="x-none" sz="28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82038"/>
            <a:ext cx="4752528" cy="3151133"/>
          </a:xfrm>
          <a:prstGeom prst="rect">
            <a:avLst/>
          </a:prstGeom>
        </p:spPr>
      </p:pic>
    </p:spTree>
    <p:extLst>
      <p:ext uri="{BB962C8B-B14F-4D97-AF65-F5344CB8AC3E}">
        <p14:creationId xmlns:p14="http://schemas.microsoft.com/office/powerpoint/2010/main" val="865060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x-none" sz="4000" dirty="0">
                <a:solidFill>
                  <a:srgbClr val="C00000"/>
                </a:solidFill>
              </a:rPr>
              <a:t>نسبة الأطفال الموهوبين</a:t>
            </a:r>
            <a:endParaRPr lang="x-none" dirty="0"/>
          </a:p>
        </p:txBody>
      </p:sp>
      <p:sp>
        <p:nvSpPr>
          <p:cNvPr id="3" name="Content Placeholder 2"/>
          <p:cNvSpPr>
            <a:spLocks noGrp="1"/>
          </p:cNvSpPr>
          <p:nvPr>
            <p:ph idx="1"/>
          </p:nvPr>
        </p:nvSpPr>
        <p:spPr/>
        <p:txBody>
          <a:bodyPr/>
          <a:lstStyle/>
          <a:p>
            <a:r>
              <a:rPr lang="x-none" sz="2800" dirty="0">
                <a:ln w="0"/>
                <a:solidFill>
                  <a:srgbClr val="5B9BD5">
                    <a:lumMod val="50000"/>
                  </a:srgbClr>
                </a:solidFill>
                <a:effectLst>
                  <a:outerShdw blurRad="38100" dist="19050" dir="2700000" algn="tl" rotWithShape="0">
                    <a:prstClr val="black">
                      <a:alpha val="40000"/>
                    </a:prstClr>
                  </a:outerShdw>
                </a:effectLst>
                <a:ea typeface="+mj-ea"/>
              </a:rPr>
              <a:t>فلو اخذنا بعداً واحداً مثل القدرة العقلية </a:t>
            </a:r>
            <a:r>
              <a:rPr lang="x-none" sz="2800" dirty="0" smtClean="0">
                <a:ln w="0"/>
                <a:solidFill>
                  <a:srgbClr val="5B9BD5">
                    <a:lumMod val="50000"/>
                  </a:srgbClr>
                </a:solidFill>
                <a:effectLst>
                  <a:outerShdw blurRad="38100" dist="19050" dir="2700000" algn="tl" rotWithShape="0">
                    <a:prstClr val="black">
                      <a:alpha val="40000"/>
                    </a:prstClr>
                  </a:outerShdw>
                </a:effectLst>
                <a:ea typeface="+mj-ea"/>
              </a:rPr>
              <a:t>العالية، </a:t>
            </a:r>
            <a:r>
              <a:rPr lang="x-none" sz="2800" dirty="0">
                <a:ln w="0"/>
                <a:solidFill>
                  <a:srgbClr val="5B9BD5">
                    <a:lumMod val="50000"/>
                  </a:srgbClr>
                </a:solidFill>
                <a:effectLst>
                  <a:outerShdw blurRad="38100" dist="19050" dir="2700000" algn="tl" rotWithShape="0">
                    <a:prstClr val="black">
                      <a:alpha val="40000"/>
                    </a:prstClr>
                  </a:outerShdw>
                </a:effectLst>
                <a:ea typeface="+mj-ea"/>
              </a:rPr>
              <a:t>والتي تحدد غالباً بنسبة الذكاء التي تزيد عن 130 لوجدنا أن نسبتهم تصل إلى </a:t>
            </a:r>
            <a:r>
              <a:rPr lang="x-none" sz="2800" dirty="0" smtClean="0">
                <a:ln w="0"/>
                <a:solidFill>
                  <a:srgbClr val="5B9BD5">
                    <a:lumMod val="50000"/>
                  </a:srgbClr>
                </a:solidFill>
                <a:effectLst>
                  <a:outerShdw blurRad="38100" dist="19050" dir="2700000" algn="tl" rotWithShape="0">
                    <a:prstClr val="black">
                      <a:alpha val="40000"/>
                    </a:prstClr>
                  </a:outerShdw>
                </a:effectLst>
                <a:ea typeface="+mj-ea"/>
              </a:rPr>
              <a:t>3%.</a:t>
            </a:r>
          </a:p>
          <a:p>
            <a:pPr marL="114300" indent="0">
              <a:buNone/>
            </a:pPr>
            <a:r>
              <a:rPr lang="en-US" sz="2800" dirty="0">
                <a:ln w="0"/>
                <a:solidFill>
                  <a:srgbClr val="5B9BD5">
                    <a:lumMod val="50000"/>
                  </a:srgbClr>
                </a:solidFill>
                <a:effectLst>
                  <a:outerShdw blurRad="38100" dist="19050" dir="2700000" algn="tl" rotWithShape="0">
                    <a:prstClr val="black">
                      <a:alpha val="40000"/>
                    </a:prstClr>
                  </a:outerShdw>
                </a:effectLst>
                <a:ea typeface="+mj-ea"/>
                <a:cs typeface="+mj-cs"/>
              </a:rPr>
              <a:t/>
            </a:r>
            <a:br>
              <a:rPr lang="en-US" sz="2800" dirty="0">
                <a:ln w="0"/>
                <a:solidFill>
                  <a:srgbClr val="5B9BD5">
                    <a:lumMod val="50000"/>
                  </a:srgbClr>
                </a:solidFill>
                <a:effectLst>
                  <a:outerShdw blurRad="38100" dist="19050" dir="2700000" algn="tl" rotWithShape="0">
                    <a:prstClr val="black">
                      <a:alpha val="40000"/>
                    </a:prstClr>
                  </a:outerShdw>
                </a:effectLst>
                <a:ea typeface="+mj-ea"/>
                <a:cs typeface="+mj-cs"/>
              </a:rPr>
            </a:br>
            <a:r>
              <a:rPr lang="x-none" sz="2800" dirty="0">
                <a:ln w="0"/>
                <a:solidFill>
                  <a:srgbClr val="5B9BD5">
                    <a:lumMod val="50000"/>
                  </a:srgbClr>
                </a:solidFill>
                <a:effectLst>
                  <a:outerShdw blurRad="38100" dist="19050" dir="2700000" algn="tl" rotWithShape="0">
                    <a:prstClr val="black">
                      <a:alpha val="40000"/>
                    </a:prstClr>
                  </a:outerShdw>
                </a:effectLst>
                <a:ea typeface="+mj-ea"/>
              </a:rPr>
              <a:t>أما إذا أخذنا بأكثر من معيار فإن تلك النسبة </a:t>
            </a:r>
            <a:r>
              <a:rPr lang="x-none" sz="2800" dirty="0" smtClean="0">
                <a:ln w="0"/>
                <a:solidFill>
                  <a:srgbClr val="5B9BD5">
                    <a:lumMod val="50000"/>
                  </a:srgbClr>
                </a:solidFill>
                <a:effectLst>
                  <a:outerShdw blurRad="38100" dist="19050" dir="2700000" algn="tl" rotWithShape="0">
                    <a:prstClr val="black">
                      <a:alpha val="40000"/>
                    </a:prstClr>
                  </a:outerShdw>
                </a:effectLst>
                <a:ea typeface="+mj-ea"/>
              </a:rPr>
              <a:t>تقل، </a:t>
            </a:r>
            <a:r>
              <a:rPr lang="x-none" sz="2800" dirty="0">
                <a:ln w="0"/>
                <a:solidFill>
                  <a:srgbClr val="5B9BD5">
                    <a:lumMod val="50000"/>
                  </a:srgbClr>
                </a:solidFill>
                <a:effectLst>
                  <a:outerShdw blurRad="38100" dist="19050" dir="2700000" algn="tl" rotWithShape="0">
                    <a:prstClr val="black">
                      <a:alpha val="40000"/>
                    </a:prstClr>
                  </a:outerShdw>
                </a:effectLst>
                <a:ea typeface="+mj-ea"/>
              </a:rPr>
              <a:t>فعند أخذنا لنسبة الأطفال الذين تزيد نسبة ذكائهم عن 130 ويتميزون بقدرة إبداعية وتحصيل أكاديمي </a:t>
            </a:r>
            <a:r>
              <a:rPr lang="x-none" sz="2800" dirty="0" smtClean="0">
                <a:ln w="0"/>
                <a:solidFill>
                  <a:srgbClr val="5B9BD5">
                    <a:lumMod val="50000"/>
                  </a:srgbClr>
                </a:solidFill>
                <a:effectLst>
                  <a:outerShdw blurRad="38100" dist="19050" dir="2700000" algn="tl" rotWithShape="0">
                    <a:prstClr val="black">
                      <a:alpha val="40000"/>
                    </a:prstClr>
                  </a:outerShdw>
                </a:effectLst>
                <a:ea typeface="+mj-ea"/>
              </a:rPr>
              <a:t>مرتفع، </a:t>
            </a:r>
            <a:r>
              <a:rPr lang="x-none" sz="2800" dirty="0">
                <a:ln w="0"/>
                <a:solidFill>
                  <a:srgbClr val="5B9BD5">
                    <a:lumMod val="50000"/>
                  </a:srgbClr>
                </a:solidFill>
                <a:effectLst>
                  <a:outerShdw blurRad="38100" dist="19050" dir="2700000" algn="tl" rotWithShape="0">
                    <a:prstClr val="black">
                      <a:alpha val="40000"/>
                    </a:prstClr>
                  </a:outerShdw>
                </a:effectLst>
                <a:ea typeface="+mj-ea"/>
              </a:rPr>
              <a:t>لوجدنا أن نسبتهم تصل إلى حوالي </a:t>
            </a:r>
            <a:r>
              <a:rPr lang="x-none" sz="2800" dirty="0" smtClean="0">
                <a:ln w="0"/>
                <a:solidFill>
                  <a:srgbClr val="5B9BD5">
                    <a:lumMod val="50000"/>
                  </a:srgbClr>
                </a:solidFill>
                <a:effectLst>
                  <a:outerShdw blurRad="38100" dist="19050" dir="2700000" algn="tl" rotWithShape="0">
                    <a:prstClr val="black">
                      <a:alpha val="40000"/>
                    </a:prstClr>
                  </a:outerShdw>
                </a:effectLst>
                <a:ea typeface="+mj-ea"/>
              </a:rPr>
              <a:t>1%.</a:t>
            </a:r>
            <a:endParaRPr lang="x-none" dirty="0"/>
          </a:p>
        </p:txBody>
      </p:sp>
    </p:spTree>
    <p:extLst>
      <p:ext uri="{BB962C8B-B14F-4D97-AF65-F5344CB8AC3E}">
        <p14:creationId xmlns:p14="http://schemas.microsoft.com/office/powerpoint/2010/main" val="1521194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556792"/>
            <a:ext cx="7620000" cy="1143000"/>
          </a:xfrm>
        </p:spPr>
        <p:txBody>
          <a:bodyPr/>
          <a:lstStyle/>
          <a:p>
            <a:pPr algn="r"/>
            <a:r>
              <a:rPr lang="x-none" sz="3600" dirty="0" smtClean="0">
                <a:solidFill>
                  <a:srgbClr val="C00000"/>
                </a:solidFill>
              </a:rPr>
              <a:t>قياس وتشخيص الأطفال الموهوبين</a:t>
            </a:r>
            <a:r>
              <a:rPr lang="x-none" dirty="0" smtClean="0">
                <a:solidFill>
                  <a:srgbClr val="C00000"/>
                </a:solidFill>
              </a:rPr>
              <a:t>:</a:t>
            </a:r>
            <a:br>
              <a:rPr lang="x-none" dirty="0" smtClean="0">
                <a:solidFill>
                  <a:srgbClr val="C00000"/>
                </a:solidFill>
              </a:rPr>
            </a:br>
            <a:r>
              <a:rPr lang="x-none" dirty="0" smtClean="0">
                <a:solidFill>
                  <a:srgbClr val="C00000"/>
                </a:solidFill>
              </a:rPr>
              <a:t/>
            </a:r>
            <a:br>
              <a:rPr lang="x-none" dirty="0" smtClean="0">
                <a:solidFill>
                  <a:srgbClr val="C00000"/>
                </a:solidFill>
              </a:rPr>
            </a:br>
            <a:r>
              <a:rPr lang="x-none" sz="3200" dirty="0" smtClean="0"/>
              <a:t>تعتبر عملية </a:t>
            </a:r>
            <a:r>
              <a:rPr lang="x-none" sz="3200" dirty="0"/>
              <a:t>م</a:t>
            </a:r>
            <a:r>
              <a:rPr lang="x-none" sz="3200" dirty="0" smtClean="0"/>
              <a:t>عقدة  تنطوي على الكثير من الإجراءات والتي تتطلب استخدام أكثر من أداة للقياس وتشخيص الأطفال الموهوبين متعدد المكونات والأبعاد والقدرات والمهارات</a:t>
            </a:r>
            <a:r>
              <a:rPr lang="x-none" sz="3000" dirty="0" smtClean="0"/>
              <a:t>.</a:t>
            </a:r>
            <a:endParaRPr lang="x-none" sz="30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590967"/>
            <a:ext cx="4680520" cy="2804277"/>
          </a:xfrm>
          <a:prstGeom prst="rect">
            <a:avLst/>
          </a:prstGeom>
        </p:spPr>
      </p:pic>
    </p:spTree>
    <p:extLst>
      <p:ext uri="{BB962C8B-B14F-4D97-AF65-F5344CB8AC3E}">
        <p14:creationId xmlns:p14="http://schemas.microsoft.com/office/powerpoint/2010/main" val="40806761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p:cNvGraphicFramePr/>
          <p:nvPr>
            <p:extLst>
              <p:ext uri="{D42A27DB-BD31-4B8C-83A1-F6EECF244321}">
                <p14:modId xmlns:p14="http://schemas.microsoft.com/office/powerpoint/2010/main" val="2440458128"/>
              </p:ext>
            </p:extLst>
          </p:nvPr>
        </p:nvGraphicFramePr>
        <p:xfrm>
          <a:off x="395536" y="377280"/>
          <a:ext cx="8064896"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12650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44824"/>
            <a:ext cx="7620000" cy="1143000"/>
          </a:xfrm>
        </p:spPr>
        <p:txBody>
          <a:bodyPr/>
          <a:lstStyle/>
          <a:p>
            <a:pPr algn="r"/>
            <a:r>
              <a:rPr lang="x-none" sz="4000" dirty="0" smtClean="0">
                <a:solidFill>
                  <a:srgbClr val="C00000"/>
                </a:solidFill>
              </a:rPr>
              <a:t/>
            </a:r>
            <a:br>
              <a:rPr lang="x-none" sz="4000" dirty="0" smtClean="0">
                <a:solidFill>
                  <a:srgbClr val="C00000"/>
                </a:solidFill>
              </a:rPr>
            </a:br>
            <a:r>
              <a:rPr lang="x-none" sz="4000" dirty="0" smtClean="0">
                <a:solidFill>
                  <a:srgbClr val="C00000"/>
                </a:solidFill>
              </a:rPr>
              <a:t>الخصائص السلوكية للموهوبين:</a:t>
            </a:r>
            <a:br>
              <a:rPr lang="x-none" sz="4000" dirty="0" smtClean="0">
                <a:solidFill>
                  <a:srgbClr val="C00000"/>
                </a:solidFill>
              </a:rPr>
            </a:br>
            <a:r>
              <a:rPr lang="x-none" dirty="0" smtClean="0"/>
              <a:t/>
            </a:r>
            <a:br>
              <a:rPr lang="x-none" dirty="0" smtClean="0"/>
            </a:br>
            <a:r>
              <a:rPr lang="x-none" sz="3500" dirty="0" smtClean="0"/>
              <a:t>1- الخصائص الجسمية.</a:t>
            </a:r>
            <a:br>
              <a:rPr lang="x-none" sz="3500" dirty="0" smtClean="0"/>
            </a:br>
            <a:r>
              <a:rPr lang="x-none" sz="3500" dirty="0" smtClean="0"/>
              <a:t>2- الخصائص العقلية.</a:t>
            </a:r>
            <a:br>
              <a:rPr lang="x-none" sz="3500" dirty="0" smtClean="0"/>
            </a:br>
            <a:r>
              <a:rPr lang="x-none" sz="3500" dirty="0" smtClean="0"/>
              <a:t>3- الخصائص الإنفعالية </a:t>
            </a:r>
            <a:br>
              <a:rPr lang="x-none" sz="3500" dirty="0" smtClean="0"/>
            </a:br>
            <a:r>
              <a:rPr lang="x-none" sz="3500" dirty="0" smtClean="0"/>
              <a:t>والاجتماعية.</a:t>
            </a:r>
            <a:endParaRPr lang="x-none" sz="35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974154"/>
            <a:ext cx="4320480" cy="4702290"/>
          </a:xfrm>
          <a:prstGeom prst="rect">
            <a:avLst/>
          </a:prstGeom>
        </p:spPr>
      </p:pic>
    </p:spTree>
    <p:extLst>
      <p:ext uri="{BB962C8B-B14F-4D97-AF65-F5344CB8AC3E}">
        <p14:creationId xmlns:p14="http://schemas.microsoft.com/office/powerpoint/2010/main" val="4190452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556792"/>
            <a:ext cx="7620000" cy="1143000"/>
          </a:xfrm>
        </p:spPr>
        <p:txBody>
          <a:bodyPr/>
          <a:lstStyle/>
          <a:p>
            <a:pPr algn="r"/>
            <a:r>
              <a:rPr lang="x-none" sz="3600" dirty="0" smtClean="0">
                <a:solidFill>
                  <a:srgbClr val="C00000"/>
                </a:solidFill>
              </a:rPr>
              <a:t>الخصائص الجسمية:</a:t>
            </a:r>
            <a:r>
              <a:rPr lang="x-none" sz="3000" dirty="0" smtClean="0"/>
              <a:t/>
            </a:r>
            <a:br>
              <a:rPr lang="x-none" sz="3000" dirty="0" smtClean="0"/>
            </a:br>
            <a:r>
              <a:rPr lang="x-none" sz="2800" b="1" dirty="0" smtClean="0">
                <a:solidFill>
                  <a:srgbClr val="C00000"/>
                </a:solidFill>
              </a:rPr>
              <a:t>**</a:t>
            </a:r>
            <a:r>
              <a:rPr lang="x-none" sz="2800" dirty="0" smtClean="0"/>
              <a:t> ظهرت بعض الإعتقادات الخاطئة للخصائص الجسمية للموهوبين تتلخص في ضعف النمو الجسدي، والنحول ..إلخ</a:t>
            </a:r>
            <a:br>
              <a:rPr lang="x-none" sz="2800" dirty="0" smtClean="0"/>
            </a:br>
            <a:r>
              <a:rPr lang="x-none" sz="2800" dirty="0" smtClean="0"/>
              <a:t/>
            </a:r>
            <a:br>
              <a:rPr lang="x-none" sz="2800" dirty="0" smtClean="0"/>
            </a:br>
            <a:r>
              <a:rPr lang="x-none" sz="2800" b="1" dirty="0" smtClean="0">
                <a:solidFill>
                  <a:srgbClr val="C00000"/>
                </a:solidFill>
              </a:rPr>
              <a:t>**</a:t>
            </a:r>
            <a:r>
              <a:rPr lang="x-none" sz="2800" dirty="0" smtClean="0"/>
              <a:t> لكن الدراسات الحديثة أثبتت عكس ذلك فهم أكثر صحة وتفوقاً في التآزر البصري الحركي وأقل عرضة للأمراض.</a:t>
            </a:r>
            <a:endParaRPr lang="x-none" sz="28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390" y="3876437"/>
            <a:ext cx="2554025" cy="2554025"/>
          </a:xfrm>
          <a:prstGeom prst="rect">
            <a:avLst/>
          </a:prstGeom>
        </p:spPr>
      </p:pic>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5856" y="3798860"/>
            <a:ext cx="2101974" cy="2707088"/>
          </a:xfrm>
          <a:prstGeom prst="rect">
            <a:avLst/>
          </a:prstGeom>
        </p:spPr>
      </p:pic>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52120" y="3800952"/>
            <a:ext cx="2304256" cy="2704996"/>
          </a:xfrm>
          <a:prstGeom prst="rect">
            <a:avLst/>
          </a:prstGeom>
        </p:spPr>
      </p:pic>
    </p:spTree>
    <p:extLst>
      <p:ext uri="{BB962C8B-B14F-4D97-AF65-F5344CB8AC3E}">
        <p14:creationId xmlns:p14="http://schemas.microsoft.com/office/powerpoint/2010/main" val="1358742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196752"/>
            <a:ext cx="7620000" cy="1143000"/>
          </a:xfrm>
        </p:spPr>
        <p:txBody>
          <a:bodyPr/>
          <a:lstStyle/>
          <a:p>
            <a:pPr algn="r"/>
            <a:r>
              <a:rPr lang="x-none" sz="3600" dirty="0" smtClean="0">
                <a:solidFill>
                  <a:srgbClr val="C00000"/>
                </a:solidFill>
              </a:rPr>
              <a:t/>
            </a:r>
            <a:br>
              <a:rPr lang="x-none" sz="3600" dirty="0" smtClean="0">
                <a:solidFill>
                  <a:srgbClr val="C00000"/>
                </a:solidFill>
              </a:rPr>
            </a:br>
            <a:r>
              <a:rPr lang="x-none" sz="3600" dirty="0" smtClean="0">
                <a:solidFill>
                  <a:srgbClr val="C00000"/>
                </a:solidFill>
              </a:rPr>
              <a:t>الخصائص العقلية:</a:t>
            </a:r>
            <a:br>
              <a:rPr lang="x-none" sz="3600" dirty="0" smtClean="0">
                <a:solidFill>
                  <a:srgbClr val="C00000"/>
                </a:solidFill>
              </a:rPr>
            </a:br>
            <a:r>
              <a:rPr lang="x-none" sz="3000" dirty="0" smtClean="0"/>
              <a:t/>
            </a:r>
            <a:br>
              <a:rPr lang="x-none" sz="3000" dirty="0" smtClean="0"/>
            </a:br>
            <a:r>
              <a:rPr lang="x-none" sz="2800" b="1" dirty="0" smtClean="0">
                <a:solidFill>
                  <a:srgbClr val="C00000"/>
                </a:solidFill>
              </a:rPr>
              <a:t>**</a:t>
            </a:r>
            <a:r>
              <a:rPr lang="x-none" sz="2800" dirty="0" smtClean="0"/>
              <a:t> تعتبر أكثر الخصائص تمييزاً للموهوبين عن العاديين، فالموهوبين أكثر انتباهاً وحباً للاستطلاع، وطرح الاسئلة، وحب القراءة، و أكثر سرعة في حل المشكلات.</a:t>
            </a:r>
            <a:endParaRPr lang="x-none" sz="30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4184922"/>
            <a:ext cx="3528392" cy="2151459"/>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562" y="4149080"/>
            <a:ext cx="2644032" cy="2223145"/>
          </a:xfrm>
          <a:prstGeom prst="rect">
            <a:avLst/>
          </a:prstGeom>
        </p:spPr>
      </p:pic>
    </p:spTree>
    <p:extLst>
      <p:ext uri="{BB962C8B-B14F-4D97-AF65-F5344CB8AC3E}">
        <p14:creationId xmlns:p14="http://schemas.microsoft.com/office/powerpoint/2010/main" val="2909126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556792"/>
            <a:ext cx="7620000" cy="1143000"/>
          </a:xfrm>
        </p:spPr>
        <p:txBody>
          <a:bodyPr/>
          <a:lstStyle/>
          <a:p>
            <a:pPr algn="r"/>
            <a:r>
              <a:rPr lang="x-none" sz="3600" dirty="0" smtClean="0">
                <a:solidFill>
                  <a:srgbClr val="C00000"/>
                </a:solidFill>
              </a:rPr>
              <a:t>الخصائص الانفعالية </a:t>
            </a:r>
            <a:r>
              <a:rPr lang="x-none" sz="3600" smtClean="0">
                <a:solidFill>
                  <a:srgbClr val="C00000"/>
                </a:solidFill>
              </a:rPr>
              <a:t>والاجتماعية:</a:t>
            </a:r>
            <a:br>
              <a:rPr lang="x-none" sz="3600" smtClean="0">
                <a:solidFill>
                  <a:srgbClr val="C00000"/>
                </a:solidFill>
              </a:rPr>
            </a:br>
            <a:r>
              <a:rPr lang="x-none" sz="3500" b="1" dirty="0" smtClean="0">
                <a:solidFill>
                  <a:srgbClr val="C00000"/>
                </a:solidFill>
              </a:rPr>
              <a:t/>
            </a:r>
            <a:br>
              <a:rPr lang="x-none" sz="3500" b="1" dirty="0" smtClean="0">
                <a:solidFill>
                  <a:srgbClr val="C00000"/>
                </a:solidFill>
              </a:rPr>
            </a:br>
            <a:r>
              <a:rPr lang="x-none" sz="2800" b="1" dirty="0" smtClean="0">
                <a:solidFill>
                  <a:srgbClr val="C00000"/>
                </a:solidFill>
              </a:rPr>
              <a:t>** </a:t>
            </a:r>
            <a:r>
              <a:rPr lang="x-none" sz="2800" dirty="0" smtClean="0"/>
              <a:t>ظهرت بعض الإعتقادات الخاطئة أن الموهوبين أكثر عزلة وأقل مشاركة وقد يبدو ذلك صحيحاً لبعض الموهوبين، ولكن الدراسات تشير إلى نتائج مغايرة إذ أثبتت أن غالبية الموهوبين أكثر انفتاحاً على المجتمع، واستقراراً من النواحي الانفعالية، وحساسية لمشاعر الآخرين « مع مراعاة الفروق الفردية».</a:t>
            </a:r>
            <a:endParaRPr lang="x-none" sz="28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4365104"/>
            <a:ext cx="3080395" cy="2188702"/>
          </a:xfrm>
          <a:prstGeom prst="rect">
            <a:avLst/>
          </a:prstGeom>
        </p:spPr>
      </p:pic>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4365104"/>
            <a:ext cx="2484796" cy="2070663"/>
          </a:xfrm>
          <a:prstGeom prst="rect">
            <a:avLst/>
          </a:prstGeom>
        </p:spPr>
      </p:pic>
    </p:spTree>
    <p:extLst>
      <p:ext uri="{BB962C8B-B14F-4D97-AF65-F5344CB8AC3E}">
        <p14:creationId xmlns:p14="http://schemas.microsoft.com/office/powerpoint/2010/main" val="276860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052736"/>
            <a:ext cx="7620000" cy="1143000"/>
          </a:xfrm>
        </p:spPr>
        <p:txBody>
          <a:bodyPr/>
          <a:lstStyle/>
          <a:p>
            <a:pPr algn="r"/>
            <a:r>
              <a:rPr lang="x-none" sz="3600" dirty="0" smtClean="0">
                <a:solidFill>
                  <a:srgbClr val="C00000"/>
                </a:solidFill>
              </a:rPr>
              <a:t/>
            </a:r>
            <a:br>
              <a:rPr lang="x-none" sz="3600" dirty="0" smtClean="0">
                <a:solidFill>
                  <a:srgbClr val="C00000"/>
                </a:solidFill>
              </a:rPr>
            </a:br>
            <a:r>
              <a:rPr lang="x-none" sz="3600" dirty="0" smtClean="0">
                <a:solidFill>
                  <a:srgbClr val="C00000"/>
                </a:solidFill>
              </a:rPr>
              <a:t>البرامج التربوية للموهوبين:</a:t>
            </a:r>
            <a:r>
              <a:rPr lang="x-none" sz="3000" dirty="0" smtClean="0"/>
              <a:t/>
            </a:r>
            <a:br>
              <a:rPr lang="x-none" sz="3000" dirty="0" smtClean="0"/>
            </a:br>
            <a:r>
              <a:rPr lang="x-none" sz="3000" dirty="0" smtClean="0"/>
              <a:t/>
            </a:r>
            <a:br>
              <a:rPr lang="x-none" sz="3000" dirty="0" smtClean="0"/>
            </a:br>
            <a:r>
              <a:rPr lang="x-none" sz="3000" dirty="0" smtClean="0"/>
              <a:t>تختلف عن التي تقدم للعاديين، وذلك بسبب هدف تلك البرامج لدى كل منهما، وتبدو طبيعة هذا الاختلاف في  </a:t>
            </a:r>
            <a:r>
              <a:rPr lang="x-none" sz="3000" b="1" dirty="0" smtClean="0">
                <a:solidFill>
                  <a:srgbClr val="C00000"/>
                </a:solidFill>
              </a:rPr>
              <a:t>«إثراء» </a:t>
            </a:r>
            <a:r>
              <a:rPr lang="x-none" sz="3000" dirty="0" smtClean="0"/>
              <a:t>البرامج للموهوبين كما تبدو طبيعة هذا الاختلاف في </a:t>
            </a:r>
            <a:r>
              <a:rPr lang="x-none" sz="3000" b="1" dirty="0" smtClean="0">
                <a:solidFill>
                  <a:srgbClr val="C00000"/>
                </a:solidFill>
              </a:rPr>
              <a:t>«الإسراع» </a:t>
            </a:r>
            <a:r>
              <a:rPr lang="x-none" sz="3000" dirty="0" smtClean="0"/>
              <a:t>في الالتحاق بالمدرسة والانتهاء منها بوقت أقل.</a:t>
            </a:r>
            <a:endParaRPr lang="x-none" sz="30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2852936"/>
            <a:ext cx="2880320" cy="3564752"/>
          </a:xfrm>
          <a:prstGeom prst="rect">
            <a:avLst/>
          </a:prstGeom>
        </p:spPr>
      </p:pic>
    </p:spTree>
    <p:extLst>
      <p:ext uri="{BB962C8B-B14F-4D97-AF65-F5344CB8AC3E}">
        <p14:creationId xmlns:p14="http://schemas.microsoft.com/office/powerpoint/2010/main" val="1440422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196752"/>
            <a:ext cx="7620000" cy="1143000"/>
          </a:xfrm>
        </p:spPr>
        <p:txBody>
          <a:bodyPr/>
          <a:lstStyle/>
          <a:p>
            <a:pPr algn="r"/>
            <a:r>
              <a:rPr lang="x-none" sz="4400" b="1" dirty="0" smtClean="0">
                <a:solidFill>
                  <a:srgbClr val="C00000"/>
                </a:solidFill>
              </a:rPr>
              <a:t/>
            </a:r>
            <a:br>
              <a:rPr lang="x-none" sz="4400" b="1" dirty="0" smtClean="0">
                <a:solidFill>
                  <a:srgbClr val="C00000"/>
                </a:solidFill>
              </a:rPr>
            </a:br>
            <a:r>
              <a:rPr lang="x-none" sz="4400" b="1" dirty="0">
                <a:solidFill>
                  <a:srgbClr val="C00000"/>
                </a:solidFill>
              </a:rPr>
              <a:t/>
            </a:r>
            <a:br>
              <a:rPr lang="x-none" sz="4400" b="1" dirty="0">
                <a:solidFill>
                  <a:srgbClr val="C00000"/>
                </a:solidFill>
              </a:rPr>
            </a:br>
            <a:r>
              <a:rPr lang="x-none" sz="4400" b="1" dirty="0" smtClean="0">
                <a:solidFill>
                  <a:srgbClr val="C00000"/>
                </a:solidFill>
              </a:rPr>
              <a:t/>
            </a:r>
            <a:br>
              <a:rPr lang="x-none" sz="4400" b="1" dirty="0" smtClean="0">
                <a:solidFill>
                  <a:srgbClr val="C00000"/>
                </a:solidFill>
              </a:rPr>
            </a:br>
            <a:r>
              <a:rPr lang="x-none" sz="4400" b="1" dirty="0">
                <a:solidFill>
                  <a:srgbClr val="C00000"/>
                </a:solidFill>
              </a:rPr>
              <a:t/>
            </a:r>
            <a:br>
              <a:rPr lang="x-none" sz="4400" b="1" dirty="0">
                <a:solidFill>
                  <a:srgbClr val="C00000"/>
                </a:solidFill>
              </a:rPr>
            </a:br>
            <a:r>
              <a:rPr lang="x-none" sz="4400" b="1" dirty="0" smtClean="0">
                <a:solidFill>
                  <a:srgbClr val="C00000"/>
                </a:solidFill>
              </a:rPr>
              <a:t/>
            </a:r>
            <a:br>
              <a:rPr lang="x-none" sz="4400" b="1" dirty="0" smtClean="0">
                <a:solidFill>
                  <a:srgbClr val="C00000"/>
                </a:solidFill>
              </a:rPr>
            </a:br>
            <a:r>
              <a:rPr lang="x-none" sz="4400" b="1" dirty="0" smtClean="0">
                <a:solidFill>
                  <a:srgbClr val="C00000"/>
                </a:solidFill>
              </a:rPr>
              <a:t>هل للطفل الموهوب مصطلحات أخرى ؟</a:t>
            </a:r>
            <a:br>
              <a:rPr lang="x-none" sz="4400" b="1" dirty="0" smtClean="0">
                <a:solidFill>
                  <a:srgbClr val="C00000"/>
                </a:solidFill>
              </a:rPr>
            </a:br>
            <a:r>
              <a:rPr lang="x-none" sz="4400" b="1" dirty="0">
                <a:solidFill>
                  <a:srgbClr val="C00000"/>
                </a:solidFill>
              </a:rPr>
              <a:t/>
            </a:r>
            <a:br>
              <a:rPr lang="x-none" sz="4400" b="1" dirty="0">
                <a:solidFill>
                  <a:srgbClr val="C00000"/>
                </a:solidFill>
              </a:rPr>
            </a:br>
            <a:r>
              <a:rPr lang="x-none" sz="4400" b="1" dirty="0" smtClean="0">
                <a:solidFill>
                  <a:srgbClr val="C00000"/>
                </a:solidFill>
              </a:rPr>
              <a:t>من هو الطفل الموهوب؟ </a:t>
            </a:r>
            <a:br>
              <a:rPr lang="x-none" sz="4400" b="1" dirty="0" smtClean="0">
                <a:solidFill>
                  <a:srgbClr val="C00000"/>
                </a:solidFill>
              </a:rPr>
            </a:br>
            <a:r>
              <a:rPr lang="x-none" sz="4400" b="1" dirty="0">
                <a:solidFill>
                  <a:srgbClr val="C00000"/>
                </a:solidFill>
              </a:rPr>
              <a:t/>
            </a:r>
            <a:br>
              <a:rPr lang="x-none" sz="4400" b="1" dirty="0">
                <a:solidFill>
                  <a:srgbClr val="C00000"/>
                </a:solidFill>
              </a:rPr>
            </a:br>
            <a:r>
              <a:rPr lang="x-none" sz="4000" dirty="0">
                <a:solidFill>
                  <a:schemeClr val="tx1"/>
                </a:solidFill>
              </a:rPr>
              <a:t>الطفل المتفوق</a:t>
            </a:r>
            <a:br>
              <a:rPr lang="x-none" sz="4000" dirty="0">
                <a:solidFill>
                  <a:schemeClr val="tx1"/>
                </a:solidFill>
              </a:rPr>
            </a:br>
            <a:r>
              <a:rPr lang="x-none" sz="4000" dirty="0">
                <a:solidFill>
                  <a:schemeClr val="tx1"/>
                </a:solidFill>
              </a:rPr>
              <a:t>الطفل المبدع</a:t>
            </a:r>
            <a:r>
              <a:rPr lang="x-none" sz="4400" b="1" dirty="0">
                <a:solidFill>
                  <a:srgbClr val="C00000"/>
                </a:solidFill>
              </a:rPr>
              <a:t/>
            </a:r>
            <a:br>
              <a:rPr lang="x-none" sz="4400" b="1" dirty="0">
                <a:solidFill>
                  <a:srgbClr val="C00000"/>
                </a:solidFill>
              </a:rPr>
            </a:br>
            <a:endParaRPr lang="x-none" sz="4400" b="1" dirty="0">
              <a:solidFill>
                <a:srgbClr val="C00000"/>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050248"/>
            <a:ext cx="2808312" cy="3369974"/>
          </a:xfrm>
          <a:prstGeom prst="rect">
            <a:avLst/>
          </a:prstGeom>
        </p:spPr>
      </p:pic>
    </p:spTree>
    <p:extLst>
      <p:ext uri="{BB962C8B-B14F-4D97-AF65-F5344CB8AC3E}">
        <p14:creationId xmlns:p14="http://schemas.microsoft.com/office/powerpoint/2010/main" val="1377537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916832"/>
            <a:ext cx="7620000" cy="1143000"/>
          </a:xfrm>
        </p:spPr>
        <p:txBody>
          <a:bodyPr/>
          <a:lstStyle/>
          <a:p>
            <a:pPr algn="r"/>
            <a:r>
              <a:rPr lang="x-none" sz="3500" b="1" dirty="0" smtClean="0">
                <a:solidFill>
                  <a:srgbClr val="C00000"/>
                </a:solidFill>
              </a:rPr>
              <a:t/>
            </a:r>
            <a:br>
              <a:rPr lang="x-none" sz="3500" b="1" dirty="0" smtClean="0">
                <a:solidFill>
                  <a:srgbClr val="C00000"/>
                </a:solidFill>
              </a:rPr>
            </a:br>
            <a:r>
              <a:rPr lang="x-none" sz="4000" u="sng" dirty="0" smtClean="0">
                <a:solidFill>
                  <a:srgbClr val="C00000"/>
                </a:solidFill>
              </a:rPr>
              <a:t>الإثراء:</a:t>
            </a:r>
            <a:r>
              <a:rPr lang="x-none" sz="3500" b="1" dirty="0" smtClean="0">
                <a:solidFill>
                  <a:srgbClr val="C00000"/>
                </a:solidFill>
              </a:rPr>
              <a:t/>
            </a:r>
            <a:br>
              <a:rPr lang="x-none" sz="3500" b="1" dirty="0" smtClean="0">
                <a:solidFill>
                  <a:srgbClr val="C00000"/>
                </a:solidFill>
              </a:rPr>
            </a:br>
            <a:r>
              <a:rPr lang="x-none" sz="3000" dirty="0" smtClean="0"/>
              <a:t/>
            </a:r>
            <a:br>
              <a:rPr lang="x-none" sz="3000" dirty="0" smtClean="0"/>
            </a:br>
            <a:r>
              <a:rPr lang="x-none" sz="3200" dirty="0" smtClean="0"/>
              <a:t>هو تزويد الطفل بخبرات تعليمية جديدة زيادة على خبرتهم وتختلف أيضاً عن الخبرات المقدمة للطفل العادي وينقسم الإثراء إلى نوعين:</a:t>
            </a:r>
            <a:r>
              <a:rPr lang="x-none" sz="3000" dirty="0" smtClean="0"/>
              <a:t/>
            </a:r>
            <a:br>
              <a:rPr lang="x-none" sz="3000" dirty="0" smtClean="0"/>
            </a:br>
            <a:r>
              <a:rPr lang="x-none" sz="3000" dirty="0" smtClean="0"/>
              <a:t/>
            </a:r>
            <a:br>
              <a:rPr lang="x-none" sz="3000" dirty="0" smtClean="0"/>
            </a:br>
            <a:r>
              <a:rPr lang="x-none" sz="3200" dirty="0" smtClean="0">
                <a:solidFill>
                  <a:srgbClr val="C00000"/>
                </a:solidFill>
              </a:rPr>
              <a:t>1- أفقي: </a:t>
            </a:r>
            <a:r>
              <a:rPr lang="x-none" sz="3000" dirty="0" smtClean="0"/>
              <a:t>التزويد بخبرات غنية في عدد الموضوعات المدرسية.</a:t>
            </a:r>
            <a:br>
              <a:rPr lang="x-none" sz="3000" dirty="0" smtClean="0"/>
            </a:br>
            <a:r>
              <a:rPr lang="x-none" sz="3000" dirty="0" smtClean="0"/>
              <a:t/>
            </a:r>
            <a:br>
              <a:rPr lang="x-none" sz="3000" dirty="0" smtClean="0"/>
            </a:br>
            <a:r>
              <a:rPr lang="x-none" sz="3200" dirty="0" smtClean="0">
                <a:solidFill>
                  <a:srgbClr val="C00000"/>
                </a:solidFill>
              </a:rPr>
              <a:t>2- عمودي: </a:t>
            </a:r>
            <a:r>
              <a:rPr lang="x-none" sz="3000" dirty="0" smtClean="0"/>
              <a:t>التزويد بخبرات غنية في موضوع ما من الموضوعات المدرسية.</a:t>
            </a:r>
            <a:endParaRPr lang="x-none" sz="3000" dirty="0"/>
          </a:p>
        </p:txBody>
      </p:sp>
    </p:spTree>
    <p:extLst>
      <p:ext uri="{BB962C8B-B14F-4D97-AF65-F5344CB8AC3E}">
        <p14:creationId xmlns:p14="http://schemas.microsoft.com/office/powerpoint/2010/main" val="3062271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556792"/>
            <a:ext cx="7620000" cy="1143000"/>
          </a:xfrm>
        </p:spPr>
        <p:txBody>
          <a:bodyPr/>
          <a:lstStyle/>
          <a:p>
            <a:pPr algn="r"/>
            <a:r>
              <a:rPr lang="x-none" sz="2800" dirty="0" smtClean="0">
                <a:solidFill>
                  <a:srgbClr val="C00000"/>
                </a:solidFill>
              </a:rPr>
              <a:t>من أساليب الإثراء:</a:t>
            </a:r>
            <a:r>
              <a:rPr lang="x-none" sz="2000" b="1" dirty="0" smtClean="0">
                <a:solidFill>
                  <a:srgbClr val="C00000"/>
                </a:solidFill>
              </a:rPr>
              <a:t/>
            </a:r>
            <a:br>
              <a:rPr lang="x-none" sz="2000" b="1" dirty="0" smtClean="0">
                <a:solidFill>
                  <a:srgbClr val="C00000"/>
                </a:solidFill>
              </a:rPr>
            </a:br>
            <a:r>
              <a:rPr lang="x-none" sz="2000" b="1" dirty="0" smtClean="0"/>
              <a:t/>
            </a:r>
            <a:br>
              <a:rPr lang="x-none" sz="2000" b="1" dirty="0" smtClean="0"/>
            </a:br>
            <a:r>
              <a:rPr lang="x-none" sz="2400" dirty="0" smtClean="0">
                <a:cs typeface="+mn-cs"/>
              </a:rPr>
              <a:t>1- الزيارات الميدانية للمعامل والمختبرات والمؤسسات التعليمية.</a:t>
            </a:r>
            <a:br>
              <a:rPr lang="x-none" sz="2400" dirty="0" smtClean="0">
                <a:cs typeface="+mn-cs"/>
              </a:rPr>
            </a:br>
            <a:r>
              <a:rPr lang="x-none" sz="2400" dirty="0" smtClean="0">
                <a:cs typeface="+mn-cs"/>
              </a:rPr>
              <a:t>2- المخيمات والندوات.</a:t>
            </a:r>
            <a:br>
              <a:rPr lang="x-none" sz="2400" dirty="0" smtClean="0">
                <a:cs typeface="+mn-cs"/>
              </a:rPr>
            </a:br>
            <a:r>
              <a:rPr lang="x-none" sz="2400" dirty="0" smtClean="0">
                <a:cs typeface="+mn-cs"/>
              </a:rPr>
              <a:t>3- استخدام طرق البحث العلمي</a:t>
            </a:r>
            <a:r>
              <a:rPr lang="x-none" sz="2400" dirty="0">
                <a:cs typeface="+mn-cs"/>
              </a:rPr>
              <a:t> </a:t>
            </a:r>
            <a:r>
              <a:rPr lang="x-none" sz="2400" dirty="0" smtClean="0">
                <a:cs typeface="+mn-cs"/>
              </a:rPr>
              <a:t>والمشروعات في التحصيل الأكاديمي. </a:t>
            </a:r>
            <a:r>
              <a:rPr lang="x-none" sz="2400" dirty="0">
                <a:cs typeface="+mn-cs"/>
              </a:rPr>
              <a:t/>
            </a:r>
            <a:br>
              <a:rPr lang="x-none" sz="2400" dirty="0">
                <a:cs typeface="+mn-cs"/>
              </a:rPr>
            </a:br>
            <a:r>
              <a:rPr lang="x-none" sz="2400" dirty="0" smtClean="0">
                <a:cs typeface="+mn-cs"/>
              </a:rPr>
              <a:t>4- الأساتذة </a:t>
            </a:r>
            <a:r>
              <a:rPr lang="x-none" sz="2400" dirty="0">
                <a:cs typeface="+mn-cs"/>
              </a:rPr>
              <a:t>الزائرون في حقول التعليم المختلفة .</a:t>
            </a:r>
            <a:br>
              <a:rPr lang="x-none" sz="2400" dirty="0">
                <a:cs typeface="+mn-cs"/>
              </a:rPr>
            </a:br>
            <a:r>
              <a:rPr lang="x-none" sz="2400" dirty="0" smtClean="0">
                <a:cs typeface="+mn-cs"/>
              </a:rPr>
              <a:t>5- المجموعات </a:t>
            </a:r>
            <a:r>
              <a:rPr lang="x-none" sz="2400" dirty="0">
                <a:cs typeface="+mn-cs"/>
              </a:rPr>
              <a:t>الدراسية </a:t>
            </a:r>
            <a:r>
              <a:rPr lang="x-none" sz="2400" dirty="0" smtClean="0">
                <a:cs typeface="+mn-cs"/>
              </a:rPr>
              <a:t>.</a:t>
            </a:r>
            <a:r>
              <a:rPr lang="x-none" sz="2400" dirty="0">
                <a:cs typeface="+mn-cs"/>
              </a:rPr>
              <a:t/>
            </a:r>
            <a:br>
              <a:rPr lang="x-none" sz="2400" dirty="0">
                <a:cs typeface="+mn-cs"/>
              </a:rPr>
            </a:br>
            <a:r>
              <a:rPr lang="x-none" sz="2400" dirty="0" smtClean="0">
                <a:cs typeface="+mn-cs"/>
              </a:rPr>
              <a:t>6- دراسة </a:t>
            </a:r>
            <a:r>
              <a:rPr lang="x-none" sz="2400" dirty="0">
                <a:cs typeface="+mn-cs"/>
              </a:rPr>
              <a:t>مواد أعلى في مستواها الأكاديمي من العمر الزمني للموهوب .</a:t>
            </a:r>
            <a:br>
              <a:rPr lang="x-none" sz="2400" dirty="0">
                <a:cs typeface="+mn-cs"/>
              </a:rPr>
            </a:br>
            <a:r>
              <a:rPr lang="x-none" sz="2400" dirty="0" smtClean="0">
                <a:cs typeface="+mn-cs"/>
              </a:rPr>
              <a:t>7- استخدام </a:t>
            </a:r>
            <a:r>
              <a:rPr lang="x-none" sz="2400" dirty="0">
                <a:cs typeface="+mn-cs"/>
              </a:rPr>
              <a:t>الحاسب في تعليم الموهوبين </a:t>
            </a: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3789040"/>
            <a:ext cx="5019716" cy="2305126"/>
          </a:xfrm>
          <a:prstGeom prst="rect">
            <a:avLst/>
          </a:prstGeom>
        </p:spPr>
      </p:pic>
    </p:spTree>
    <p:extLst>
      <p:ext uri="{BB962C8B-B14F-4D97-AF65-F5344CB8AC3E}">
        <p14:creationId xmlns:p14="http://schemas.microsoft.com/office/powerpoint/2010/main" val="1963236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484784"/>
            <a:ext cx="7620000" cy="1143000"/>
          </a:xfrm>
        </p:spPr>
        <p:txBody>
          <a:bodyPr/>
          <a:lstStyle/>
          <a:p>
            <a:pPr algn="r"/>
            <a:r>
              <a:rPr lang="x-none" sz="3600" u="sng" dirty="0" smtClean="0">
                <a:solidFill>
                  <a:srgbClr val="C00000"/>
                </a:solidFill>
              </a:rPr>
              <a:t>الإسراع</a:t>
            </a:r>
            <a:r>
              <a:rPr lang="x-none" sz="3500" b="1" dirty="0" smtClean="0">
                <a:solidFill>
                  <a:srgbClr val="C00000"/>
                </a:solidFill>
              </a:rPr>
              <a:t>:</a:t>
            </a:r>
            <a:br>
              <a:rPr lang="x-none" sz="3500" b="1" dirty="0" smtClean="0">
                <a:solidFill>
                  <a:srgbClr val="C00000"/>
                </a:solidFill>
              </a:rPr>
            </a:br>
            <a:r>
              <a:rPr lang="x-none" b="1" dirty="0" smtClean="0"/>
              <a:t/>
            </a:r>
            <a:br>
              <a:rPr lang="x-none" b="1" dirty="0" smtClean="0"/>
            </a:br>
            <a:r>
              <a:rPr lang="x-none" sz="3200" dirty="0" smtClean="0"/>
              <a:t>يقصد به التسريع أو العمل على توفير الفرص التربوي التي تسهل إلتحاق الطفل الموهوب في مرحلة تعليمية أعلى أواجتياز مرحلة في مدة زمنية أقل.</a:t>
            </a:r>
            <a:endParaRPr lang="x-none" sz="32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0993" y="3573016"/>
            <a:ext cx="3743293" cy="2096244"/>
          </a:xfrm>
          <a:prstGeom prst="rect">
            <a:avLst/>
          </a:prstGeom>
        </p:spPr>
      </p:pic>
    </p:spTree>
    <p:extLst>
      <p:ext uri="{BB962C8B-B14F-4D97-AF65-F5344CB8AC3E}">
        <p14:creationId xmlns:p14="http://schemas.microsoft.com/office/powerpoint/2010/main" val="4166606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420888"/>
            <a:ext cx="7620000" cy="1143000"/>
          </a:xfrm>
        </p:spPr>
        <p:txBody>
          <a:bodyPr/>
          <a:lstStyle/>
          <a:p>
            <a:pPr algn="r"/>
            <a:r>
              <a:rPr lang="x-none" sz="3600" dirty="0" smtClean="0">
                <a:solidFill>
                  <a:srgbClr val="C00000"/>
                </a:solidFill>
              </a:rPr>
              <a:t>الطرق التي تعمل على تحقيق الإسراع:</a:t>
            </a:r>
            <a:r>
              <a:rPr lang="x-none" sz="3000" b="1" dirty="0" smtClean="0">
                <a:solidFill>
                  <a:srgbClr val="C00000"/>
                </a:solidFill>
              </a:rPr>
              <a:t/>
            </a:r>
            <a:br>
              <a:rPr lang="x-none" sz="3000" b="1" dirty="0" smtClean="0">
                <a:solidFill>
                  <a:srgbClr val="C00000"/>
                </a:solidFill>
              </a:rPr>
            </a:br>
            <a:r>
              <a:rPr lang="x-none" sz="3000" b="1" dirty="0" smtClean="0">
                <a:solidFill>
                  <a:srgbClr val="C00000"/>
                </a:solidFill>
              </a:rPr>
              <a:t/>
            </a:r>
            <a:br>
              <a:rPr lang="x-none" sz="3000" b="1" dirty="0" smtClean="0">
                <a:solidFill>
                  <a:srgbClr val="C00000"/>
                </a:solidFill>
              </a:rPr>
            </a:br>
            <a:r>
              <a:rPr lang="x-none" sz="3200" dirty="0" smtClean="0">
                <a:solidFill>
                  <a:srgbClr val="C00000"/>
                </a:solidFill>
              </a:rPr>
              <a:t>1- الالتحاق المبكر في المدرسة: </a:t>
            </a:r>
            <a:r>
              <a:rPr lang="x-none" sz="3200" dirty="0" smtClean="0"/>
              <a:t>يكون في عمر مبكر مثل 5سنوات.</a:t>
            </a:r>
            <a:br>
              <a:rPr lang="x-none" sz="3200" dirty="0" smtClean="0"/>
            </a:br>
            <a:r>
              <a:rPr lang="x-none" sz="3200" dirty="0" smtClean="0"/>
              <a:t/>
            </a:r>
            <a:br>
              <a:rPr lang="x-none" sz="3200" dirty="0" smtClean="0"/>
            </a:br>
            <a:r>
              <a:rPr lang="x-none" sz="3200" dirty="0" smtClean="0">
                <a:solidFill>
                  <a:srgbClr val="C00000"/>
                </a:solidFill>
              </a:rPr>
              <a:t>2- </a:t>
            </a:r>
            <a:r>
              <a:rPr lang="x-none" sz="3200" dirty="0">
                <a:solidFill>
                  <a:srgbClr val="C00000"/>
                </a:solidFill>
              </a:rPr>
              <a:t>ا</a:t>
            </a:r>
            <a:r>
              <a:rPr lang="x-none" sz="3200" dirty="0" smtClean="0">
                <a:solidFill>
                  <a:srgbClr val="C00000"/>
                </a:solidFill>
              </a:rPr>
              <a:t>جتياز الصفوف: </a:t>
            </a:r>
            <a:r>
              <a:rPr lang="x-none" sz="3200" dirty="0" smtClean="0"/>
              <a:t>اجتياز الطفل لصف دراسي ما مثل أن يتجاوز الصف 3 إلى 4 مباشرة.</a:t>
            </a:r>
            <a:br>
              <a:rPr lang="x-none" sz="3200" dirty="0" smtClean="0"/>
            </a:br>
            <a:r>
              <a:rPr lang="x-none" sz="3200" dirty="0" smtClean="0"/>
              <a:t/>
            </a:r>
            <a:br>
              <a:rPr lang="x-none" sz="3200" dirty="0" smtClean="0"/>
            </a:br>
            <a:r>
              <a:rPr lang="x-none" sz="3200" dirty="0" smtClean="0">
                <a:solidFill>
                  <a:srgbClr val="C00000"/>
                </a:solidFill>
              </a:rPr>
              <a:t>3- اجتياز مرحلة دراسية في مدة زمنية أقل: </a:t>
            </a:r>
            <a:r>
              <a:rPr lang="x-none" sz="3200" dirty="0" smtClean="0"/>
              <a:t>هو اختصار المدة مثل أن يقضي الطفل 4 سنوات في المرحلة الابتدائية بدلاً من 6.</a:t>
            </a:r>
            <a:endParaRPr lang="x-none" sz="3200" dirty="0"/>
          </a:p>
        </p:txBody>
      </p:sp>
    </p:spTree>
    <p:extLst>
      <p:ext uri="{BB962C8B-B14F-4D97-AF65-F5344CB8AC3E}">
        <p14:creationId xmlns:p14="http://schemas.microsoft.com/office/powerpoint/2010/main" val="290434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44824"/>
            <a:ext cx="7620000" cy="1143000"/>
          </a:xfrm>
        </p:spPr>
        <p:txBody>
          <a:bodyPr/>
          <a:lstStyle/>
          <a:p>
            <a:pPr algn="just"/>
            <a:r>
              <a:rPr lang="x-none" sz="3000" dirty="0" smtClean="0">
                <a:solidFill>
                  <a:srgbClr val="C00000"/>
                </a:solidFill>
              </a:rPr>
              <a:t>هناك علاقة متبادلة بين الإثراء والإسراع في تنظيم برامج الموهوبين التربوية إذ لا تنجح عملية دون الأخرى، إذ تمكن عملية الإثراء الطفل الموهوب من تجاوز مرحلة ما في مدة زمنية أقل كما أن الإسراع لا يتم إلا من خلال إثراء الطفل الموهوب بخبرات تمكنه من اجتياز المرحلة. </a:t>
            </a:r>
            <a:endParaRPr lang="x-none" sz="3000" dirty="0">
              <a:solidFill>
                <a:srgbClr val="C00000"/>
              </a:solidFill>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3649732"/>
            <a:ext cx="3816424" cy="2530455"/>
          </a:xfrm>
          <a:prstGeom prst="rect">
            <a:avLst/>
          </a:prstGeom>
        </p:spPr>
      </p:pic>
    </p:spTree>
    <p:extLst>
      <p:ext uri="{BB962C8B-B14F-4D97-AF65-F5344CB8AC3E}">
        <p14:creationId xmlns:p14="http://schemas.microsoft.com/office/powerpoint/2010/main" val="4159207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x-none" sz="3600" dirty="0">
                <a:solidFill>
                  <a:srgbClr val="C00000"/>
                </a:solidFill>
              </a:rPr>
              <a:t>البرامج التربوية للموهوبين:</a:t>
            </a:r>
            <a:endParaRPr lang="x-none" dirty="0"/>
          </a:p>
        </p:txBody>
      </p:sp>
      <p:sp>
        <p:nvSpPr>
          <p:cNvPr id="3" name="Content Placeholder 2"/>
          <p:cNvSpPr>
            <a:spLocks noGrp="1"/>
          </p:cNvSpPr>
          <p:nvPr>
            <p:ph idx="1"/>
          </p:nvPr>
        </p:nvSpPr>
        <p:spPr/>
        <p:txBody>
          <a:bodyPr>
            <a:normAutofit/>
          </a:bodyPr>
          <a:lstStyle/>
          <a:p>
            <a:r>
              <a:rPr lang="x-none" sz="2400" dirty="0" smtClean="0">
                <a:solidFill>
                  <a:srgbClr val="FF0000"/>
                </a:solidFill>
                <a:cs typeface="+mj-cs"/>
              </a:rPr>
              <a:t>ضغط المادة التعليمية: </a:t>
            </a:r>
            <a:r>
              <a:rPr lang="x-none" sz="2400" dirty="0" smtClean="0">
                <a:cs typeface="+mj-cs"/>
              </a:rPr>
              <a:t>بإجراء اختبار قبلي لمعرفة المحتوى الذي يتقنه، وبعد أن يثبت الطالب إتقانه يتخطى المادة لتجنب الملل وتوفير فرص أكثر.</a:t>
            </a:r>
          </a:p>
          <a:p>
            <a:r>
              <a:rPr lang="x-none" sz="2400" dirty="0" smtClean="0">
                <a:solidFill>
                  <a:srgbClr val="FF0000"/>
                </a:solidFill>
                <a:cs typeface="+mj-cs"/>
              </a:rPr>
              <a:t>السرعة الذاتية: </a:t>
            </a:r>
            <a:r>
              <a:rPr lang="x-none" sz="2400" dirty="0" smtClean="0">
                <a:cs typeface="+mj-cs"/>
              </a:rPr>
              <a:t>تسمح للأطفال بالتقدم حسب سرعاتهم الذاتية.</a:t>
            </a:r>
          </a:p>
          <a:p>
            <a:r>
              <a:rPr lang="x-none" sz="2400" dirty="0" smtClean="0">
                <a:solidFill>
                  <a:srgbClr val="FF0000"/>
                </a:solidFill>
                <a:cs typeface="+mj-cs"/>
              </a:rPr>
              <a:t>الإخراج من الصف العادي: </a:t>
            </a:r>
            <a:r>
              <a:rPr lang="x-none" sz="2400" dirty="0" smtClean="0">
                <a:cs typeface="+mj-cs"/>
              </a:rPr>
              <a:t>حيث يتم تجميع 5– 6أطفال موهوبين في صف خاص.</a:t>
            </a:r>
          </a:p>
          <a:p>
            <a:pPr marL="114300" indent="0">
              <a:buNone/>
            </a:pPr>
            <a:endParaRPr lang="x-none" sz="2400" dirty="0" smtClean="0">
              <a:cs typeface="+mj-cs"/>
            </a:endParaRPr>
          </a:p>
          <a:p>
            <a:r>
              <a:rPr lang="x-none" sz="2400" dirty="0" smtClean="0">
                <a:solidFill>
                  <a:srgbClr val="FF0000"/>
                </a:solidFill>
                <a:cs typeface="+mj-cs"/>
              </a:rPr>
              <a:t>برامج الإثراء الصيفية: </a:t>
            </a:r>
            <a:r>
              <a:rPr lang="x-none" sz="2400" dirty="0" smtClean="0">
                <a:cs typeface="+mj-cs"/>
              </a:rPr>
              <a:t>تكون هيئة مواد دراسية في الصيف بالمدارس أو المخيمات الصيفية.</a:t>
            </a:r>
          </a:p>
          <a:p>
            <a:r>
              <a:rPr lang="x-none" sz="2400" dirty="0" smtClean="0">
                <a:solidFill>
                  <a:srgbClr val="FF0000"/>
                </a:solidFill>
                <a:cs typeface="+mj-cs"/>
              </a:rPr>
              <a:t>المدارس الخاصة: </a:t>
            </a:r>
            <a:r>
              <a:rPr lang="x-none" sz="2400" dirty="0" smtClean="0">
                <a:cs typeface="+mj-cs"/>
              </a:rPr>
              <a:t>توفير البرامج والخدمات المناسبة «لكنها نادرة ومكلفة».</a:t>
            </a:r>
          </a:p>
          <a:p>
            <a:r>
              <a:rPr lang="x-none" sz="2400" dirty="0" smtClean="0">
                <a:solidFill>
                  <a:srgbClr val="FF0000"/>
                </a:solidFill>
                <a:cs typeface="+mj-cs"/>
              </a:rPr>
              <a:t>التعليم في المنزل: </a:t>
            </a:r>
            <a:r>
              <a:rPr lang="x-none" sz="2400" dirty="0" smtClean="0">
                <a:cs typeface="+mj-cs"/>
              </a:rPr>
              <a:t>توفير معلم أو مدرب خاص للطالب الموهوب.</a:t>
            </a:r>
            <a:endParaRPr lang="x-none" sz="2400" dirty="0">
              <a:cs typeface="+mj-cs"/>
            </a:endParaRPr>
          </a:p>
        </p:txBody>
      </p:sp>
    </p:spTree>
    <p:extLst>
      <p:ext uri="{BB962C8B-B14F-4D97-AF65-F5344CB8AC3E}">
        <p14:creationId xmlns:p14="http://schemas.microsoft.com/office/powerpoint/2010/main" val="2326366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132856"/>
            <a:ext cx="7620000" cy="1143000"/>
          </a:xfrm>
        </p:spPr>
        <p:txBody>
          <a:bodyPr/>
          <a:lstStyle/>
          <a:p>
            <a:pPr algn="r"/>
            <a:r>
              <a:rPr lang="x-none" sz="3500" dirty="0" smtClean="0">
                <a:solidFill>
                  <a:srgbClr val="C00000"/>
                </a:solidFill>
              </a:rPr>
              <a:t>الاتجاهات العامة في تربية الموهوبين:</a:t>
            </a:r>
            <a:r>
              <a:rPr lang="x-none" sz="3000" dirty="0" smtClean="0"/>
              <a:t/>
            </a:r>
            <a:br>
              <a:rPr lang="x-none" sz="3000" dirty="0" smtClean="0"/>
            </a:br>
            <a:r>
              <a:rPr lang="x-none" sz="3000" dirty="0" smtClean="0"/>
              <a:t/>
            </a:r>
            <a:br>
              <a:rPr lang="x-none" sz="3000" dirty="0" smtClean="0"/>
            </a:br>
            <a:r>
              <a:rPr lang="x-none" sz="3600" dirty="0" smtClean="0">
                <a:solidFill>
                  <a:srgbClr val="C00000"/>
                </a:solidFill>
              </a:rPr>
              <a:t>الاتجاه الأول: </a:t>
            </a:r>
            <a:r>
              <a:rPr lang="x-none" sz="3200" dirty="0" smtClean="0"/>
              <a:t>ينادي بدمج الطلبة الموهوبين في المدارس العادية</a:t>
            </a:r>
            <a:r>
              <a:rPr lang="x-none" sz="3000" dirty="0" smtClean="0"/>
              <a:t>.</a:t>
            </a:r>
            <a:br>
              <a:rPr lang="x-none" sz="3000" dirty="0" smtClean="0"/>
            </a:br>
            <a:r>
              <a:rPr lang="x-none" sz="3000" dirty="0" smtClean="0"/>
              <a:t/>
            </a:r>
            <a:br>
              <a:rPr lang="x-none" sz="3000" dirty="0" smtClean="0"/>
            </a:br>
            <a:r>
              <a:rPr lang="x-none" sz="3200" dirty="0" smtClean="0">
                <a:solidFill>
                  <a:srgbClr val="C00000"/>
                </a:solidFill>
              </a:rPr>
              <a:t>مبررات الاتجاه:</a:t>
            </a:r>
            <a:r>
              <a:rPr lang="x-none" sz="3000" dirty="0" smtClean="0"/>
              <a:t/>
            </a:r>
            <a:br>
              <a:rPr lang="x-none" sz="3000" dirty="0" smtClean="0"/>
            </a:br>
            <a:r>
              <a:rPr lang="x-none" sz="3000" dirty="0" smtClean="0"/>
              <a:t>1- المحافظة على التوزيع الطبيعي للقدرات العقلية في الصف العادي.</a:t>
            </a:r>
            <a:br>
              <a:rPr lang="x-none" sz="3000" dirty="0" smtClean="0"/>
            </a:br>
            <a:r>
              <a:rPr lang="x-none" sz="3000" dirty="0" smtClean="0"/>
              <a:t>2- المحافظة على التفاعل الاجتماعي في الصف العادي.</a:t>
            </a:r>
            <a:r>
              <a:rPr lang="x-none" sz="3000" b="1" dirty="0" smtClean="0"/>
              <a:t/>
            </a:r>
            <a:br>
              <a:rPr lang="x-none" sz="3000" b="1" dirty="0" smtClean="0"/>
            </a:br>
            <a:r>
              <a:rPr lang="x-none" sz="3000" b="1" dirty="0" smtClean="0"/>
              <a:t/>
            </a:r>
            <a:br>
              <a:rPr lang="x-none" sz="3000" b="1" dirty="0" smtClean="0"/>
            </a:br>
            <a:endParaRPr lang="x-none" sz="3000" b="1" dirty="0"/>
          </a:p>
        </p:txBody>
      </p:sp>
      <p:pic>
        <p:nvPicPr>
          <p:cNvPr id="3" name="صورة 2"/>
          <p:cNvPicPr>
            <a:picLocks noChangeAspect="1"/>
          </p:cNvPicPr>
          <p:nvPr/>
        </p:nvPicPr>
        <p:blipFill rotWithShape="1">
          <a:blip r:embed="rId2">
            <a:extLst>
              <a:ext uri="{28A0092B-C50C-407E-A947-70E740481C1C}">
                <a14:useLocalDpi xmlns:a14="http://schemas.microsoft.com/office/drawing/2010/main" val="0"/>
              </a:ext>
            </a:extLst>
          </a:blip>
          <a:srcRect t="15968" b="26465"/>
          <a:stretch/>
        </p:blipFill>
        <p:spPr>
          <a:xfrm>
            <a:off x="1763688" y="4293096"/>
            <a:ext cx="3600400" cy="2072614"/>
          </a:xfrm>
          <a:prstGeom prst="rect">
            <a:avLst/>
          </a:prstGeom>
        </p:spPr>
      </p:pic>
    </p:spTree>
    <p:extLst>
      <p:ext uri="{BB962C8B-B14F-4D97-AF65-F5344CB8AC3E}">
        <p14:creationId xmlns:p14="http://schemas.microsoft.com/office/powerpoint/2010/main" val="159601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348880"/>
            <a:ext cx="7620000" cy="1143000"/>
          </a:xfrm>
        </p:spPr>
        <p:txBody>
          <a:bodyPr/>
          <a:lstStyle/>
          <a:p>
            <a:pPr algn="r"/>
            <a:r>
              <a:rPr lang="x-none" sz="3600" dirty="0" smtClean="0">
                <a:solidFill>
                  <a:srgbClr val="C00000"/>
                </a:solidFill>
              </a:rPr>
              <a:t/>
            </a:r>
            <a:br>
              <a:rPr lang="x-none" sz="3600" dirty="0" smtClean="0">
                <a:solidFill>
                  <a:srgbClr val="C00000"/>
                </a:solidFill>
              </a:rPr>
            </a:br>
            <a:r>
              <a:rPr lang="x-none" sz="3600" dirty="0">
                <a:solidFill>
                  <a:srgbClr val="C00000"/>
                </a:solidFill>
              </a:rPr>
              <a:t/>
            </a:r>
            <a:br>
              <a:rPr lang="x-none" sz="3600" dirty="0">
                <a:solidFill>
                  <a:srgbClr val="C00000"/>
                </a:solidFill>
              </a:rPr>
            </a:br>
            <a:r>
              <a:rPr lang="x-none" sz="3600" dirty="0" smtClean="0">
                <a:solidFill>
                  <a:srgbClr val="C00000"/>
                </a:solidFill>
              </a:rPr>
              <a:t>الاتجاه الثاني: </a:t>
            </a:r>
            <a:r>
              <a:rPr lang="x-none" sz="3200" dirty="0" smtClean="0"/>
              <a:t>ينادي </a:t>
            </a:r>
            <a:r>
              <a:rPr lang="x-none" sz="3200" dirty="0"/>
              <a:t>بفصل الموهوبين في مدارس خاصة</a:t>
            </a:r>
            <a:r>
              <a:rPr lang="x-none" sz="3200" dirty="0" smtClean="0"/>
              <a:t>.</a:t>
            </a:r>
            <a:r>
              <a:rPr lang="x-none" sz="3600" dirty="0" smtClean="0"/>
              <a:t/>
            </a:r>
            <a:br>
              <a:rPr lang="x-none" sz="3600" dirty="0" smtClean="0"/>
            </a:br>
            <a:r>
              <a:rPr lang="x-none" sz="3600" dirty="0" smtClean="0"/>
              <a:t/>
            </a:r>
            <a:br>
              <a:rPr lang="x-none" sz="3600" dirty="0" smtClean="0"/>
            </a:br>
            <a:r>
              <a:rPr lang="x-none" sz="3600" dirty="0" smtClean="0">
                <a:solidFill>
                  <a:srgbClr val="C00000"/>
                </a:solidFill>
              </a:rPr>
              <a:t>مبررات الاتجاه:</a:t>
            </a:r>
            <a:r>
              <a:rPr lang="x-none" sz="3600" dirty="0" smtClean="0"/>
              <a:t/>
            </a:r>
            <a:br>
              <a:rPr lang="x-none" sz="3600" dirty="0" smtClean="0"/>
            </a:br>
            <a:r>
              <a:rPr lang="x-none" sz="3200" dirty="0" smtClean="0"/>
              <a:t>1- إعداد الكفاءات والكوادر العلمية المتخصصة في المجالات المختلفة.</a:t>
            </a:r>
            <a:br>
              <a:rPr lang="x-none" sz="3200" dirty="0" smtClean="0"/>
            </a:br>
            <a:r>
              <a:rPr lang="x-none" sz="3200" dirty="0" smtClean="0"/>
              <a:t>2- أعداد القيادات المختلفة للمجتمع.</a:t>
            </a:r>
            <a:br>
              <a:rPr lang="x-none" sz="3200" dirty="0" smtClean="0"/>
            </a:br>
            <a:r>
              <a:rPr lang="x-none" sz="3200" dirty="0" smtClean="0"/>
              <a:t>3- توفير فرص الإبداع العلمي للطلبة الموهوبين في المجالات المختلفة.</a:t>
            </a:r>
            <a:r>
              <a:rPr lang="x-none" sz="4800" b="1" dirty="0"/>
              <a:t/>
            </a:r>
            <a:br>
              <a:rPr lang="x-none" sz="4800" b="1" dirty="0"/>
            </a:br>
            <a:endParaRPr lang="x-none" dirty="0"/>
          </a:p>
        </p:txBody>
      </p:sp>
    </p:spTree>
    <p:extLst>
      <p:ext uri="{BB962C8B-B14F-4D97-AF65-F5344CB8AC3E}">
        <p14:creationId xmlns:p14="http://schemas.microsoft.com/office/powerpoint/2010/main" val="8278426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492896"/>
            <a:ext cx="7620000" cy="1143000"/>
          </a:xfrm>
        </p:spPr>
        <p:txBody>
          <a:bodyPr/>
          <a:lstStyle/>
          <a:p>
            <a:pPr algn="r"/>
            <a:r>
              <a:rPr lang="x-none" sz="3600" dirty="0" smtClean="0">
                <a:solidFill>
                  <a:srgbClr val="C00000"/>
                </a:solidFill>
              </a:rPr>
              <a:t/>
            </a:r>
            <a:br>
              <a:rPr lang="x-none" sz="3600" dirty="0" smtClean="0">
                <a:solidFill>
                  <a:srgbClr val="C00000"/>
                </a:solidFill>
              </a:rPr>
            </a:br>
            <a:r>
              <a:rPr lang="x-none" sz="3600" dirty="0" smtClean="0">
                <a:solidFill>
                  <a:srgbClr val="C00000"/>
                </a:solidFill>
              </a:rPr>
              <a:t>الاتجاه الثالث: </a:t>
            </a:r>
            <a:r>
              <a:rPr lang="x-none" sz="3200" dirty="0" smtClean="0"/>
              <a:t>ينادي </a:t>
            </a:r>
            <a:r>
              <a:rPr lang="x-none" sz="3200" dirty="0"/>
              <a:t>بدمج الطلبة الموهوبين مع مدارس العاديين لكن بصفوف خاصة</a:t>
            </a:r>
            <a:r>
              <a:rPr lang="x-none" sz="3200" dirty="0" smtClean="0"/>
              <a:t>.</a:t>
            </a:r>
            <a:br>
              <a:rPr lang="x-none" sz="3200" dirty="0" smtClean="0"/>
            </a:br>
            <a:r>
              <a:rPr lang="x-none" sz="3600" dirty="0" smtClean="0"/>
              <a:t/>
            </a:r>
            <a:br>
              <a:rPr lang="x-none" sz="3600" dirty="0" smtClean="0"/>
            </a:br>
            <a:r>
              <a:rPr lang="x-none" sz="3600" dirty="0" smtClean="0">
                <a:solidFill>
                  <a:srgbClr val="C00000"/>
                </a:solidFill>
              </a:rPr>
              <a:t>مبررات الاتجاه:</a:t>
            </a:r>
            <a:r>
              <a:rPr lang="x-none" sz="3600" dirty="0" smtClean="0"/>
              <a:t/>
            </a:r>
            <a:br>
              <a:rPr lang="x-none" sz="3600" dirty="0" smtClean="0"/>
            </a:br>
            <a:r>
              <a:rPr lang="x-none" sz="3200" dirty="0" smtClean="0"/>
              <a:t>1- المحافظة على التفاعل الاجتماعي.</a:t>
            </a:r>
            <a:br>
              <a:rPr lang="x-none" sz="3200" dirty="0" smtClean="0"/>
            </a:br>
            <a:r>
              <a:rPr lang="x-none" sz="3200" dirty="0" smtClean="0"/>
              <a:t>2- إعداد القيادات المختلفة.</a:t>
            </a:r>
            <a:br>
              <a:rPr lang="x-none" sz="3200" dirty="0" smtClean="0"/>
            </a:br>
            <a:r>
              <a:rPr lang="x-none" sz="3200" dirty="0" smtClean="0"/>
              <a:t>3- إعداد الكفاءات والكوادر العلمية المتخصصة.</a:t>
            </a:r>
            <a:br>
              <a:rPr lang="x-none" sz="3200" dirty="0" smtClean="0"/>
            </a:br>
            <a:r>
              <a:rPr lang="x-none" sz="3200" dirty="0" smtClean="0"/>
              <a:t>4- توفير فرص الإبداع</a:t>
            </a:r>
            <a:r>
              <a:rPr lang="x-none" sz="3200" dirty="0"/>
              <a:t> </a:t>
            </a:r>
            <a:r>
              <a:rPr lang="x-none" sz="3200" dirty="0" smtClean="0"/>
              <a:t>العلمي للطلبة.</a:t>
            </a:r>
            <a:r>
              <a:rPr lang="x-none" sz="4800" b="1" dirty="0" smtClean="0"/>
              <a:t/>
            </a:r>
            <a:br>
              <a:rPr lang="x-none" sz="4800" b="1" dirty="0" smtClean="0"/>
            </a:br>
            <a:endParaRPr lang="x-none" dirty="0"/>
          </a:p>
        </p:txBody>
      </p:sp>
    </p:spTree>
    <p:extLst>
      <p:ext uri="{BB962C8B-B14F-4D97-AF65-F5344CB8AC3E}">
        <p14:creationId xmlns:p14="http://schemas.microsoft.com/office/powerpoint/2010/main" val="201150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08920"/>
            <a:ext cx="7620000" cy="1143000"/>
          </a:xfrm>
        </p:spPr>
        <p:txBody>
          <a:bodyPr/>
          <a:lstStyle/>
          <a:p>
            <a:pPr algn="r"/>
            <a:r>
              <a:rPr lang="x-none" sz="3200" dirty="0" smtClean="0">
                <a:solidFill>
                  <a:srgbClr val="C00000"/>
                </a:solidFill>
              </a:rPr>
              <a:t>** </a:t>
            </a:r>
            <a:r>
              <a:rPr lang="x-none" sz="3200" dirty="0" smtClean="0">
                <a:solidFill>
                  <a:schemeClr val="accent6">
                    <a:lumMod val="50000"/>
                  </a:schemeClr>
                </a:solidFill>
              </a:rPr>
              <a:t>يعتبر الاتجاه الأول هو السائد في معظم دول العالم.</a:t>
            </a:r>
            <a:r>
              <a:rPr lang="x-none" sz="3200" dirty="0" smtClean="0">
                <a:solidFill>
                  <a:srgbClr val="C00000"/>
                </a:solidFill>
              </a:rPr>
              <a:t/>
            </a:r>
            <a:br>
              <a:rPr lang="x-none" sz="3200" dirty="0" smtClean="0">
                <a:solidFill>
                  <a:srgbClr val="C00000"/>
                </a:solidFill>
              </a:rPr>
            </a:br>
            <a:r>
              <a:rPr lang="x-none" sz="3200" dirty="0" smtClean="0">
                <a:solidFill>
                  <a:srgbClr val="C00000"/>
                </a:solidFill>
              </a:rPr>
              <a:t/>
            </a:r>
            <a:br>
              <a:rPr lang="x-none" sz="3200" dirty="0" smtClean="0">
                <a:solidFill>
                  <a:srgbClr val="C00000"/>
                </a:solidFill>
              </a:rPr>
            </a:br>
            <a:r>
              <a:rPr lang="x-none" sz="3200" dirty="0" smtClean="0">
                <a:solidFill>
                  <a:srgbClr val="C00000"/>
                </a:solidFill>
              </a:rPr>
              <a:t>** </a:t>
            </a:r>
            <a:r>
              <a:rPr lang="x-none" sz="3200" dirty="0" smtClean="0">
                <a:solidFill>
                  <a:schemeClr val="accent6">
                    <a:lumMod val="50000"/>
                  </a:schemeClr>
                </a:solidFill>
              </a:rPr>
              <a:t>أول مدرسة للموهوبين أنشئت في مصر تماشياً مع الاتجاه الثاني.</a:t>
            </a:r>
            <a:endParaRPr lang="x-none" sz="3200" dirty="0">
              <a:solidFill>
                <a:schemeClr val="accent6">
                  <a:lumMod val="50000"/>
                </a:schemeClr>
              </a:solidFill>
            </a:endParaRPr>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4293096"/>
            <a:ext cx="3024336" cy="2256620"/>
          </a:xfrm>
          <a:prstGeom prst="rect">
            <a:avLst/>
          </a:prstGeom>
        </p:spPr>
      </p:pic>
    </p:spTree>
    <p:extLst>
      <p:ext uri="{BB962C8B-B14F-4D97-AF65-F5344CB8AC3E}">
        <p14:creationId xmlns:p14="http://schemas.microsoft.com/office/powerpoint/2010/main" val="3452246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628800"/>
            <a:ext cx="7620000" cy="1143000"/>
          </a:xfrm>
        </p:spPr>
        <p:txBody>
          <a:bodyPr/>
          <a:lstStyle/>
          <a:p>
            <a:pPr algn="r"/>
            <a:r>
              <a:rPr lang="x-none" sz="3600" dirty="0" smtClean="0">
                <a:solidFill>
                  <a:srgbClr val="C00000"/>
                </a:solidFill>
              </a:rPr>
              <a:t/>
            </a:r>
            <a:br>
              <a:rPr lang="x-none" sz="3600" dirty="0" smtClean="0">
                <a:solidFill>
                  <a:srgbClr val="C00000"/>
                </a:solidFill>
              </a:rPr>
            </a:br>
            <a:r>
              <a:rPr lang="x-none" sz="3600" dirty="0" smtClean="0">
                <a:solidFill>
                  <a:srgbClr val="C00000"/>
                </a:solidFill>
              </a:rPr>
              <a:t>مصطلحات الطفل الموهوب تعبر عن فئة من الأطفال غير العاديين، والتي تندرج تحت مظلة التربية الخاصة ومن هنا ظهرت بعض المبررات ألا وهي:</a:t>
            </a:r>
            <a:r>
              <a:rPr lang="x-none" sz="3800" b="1" dirty="0" smtClean="0">
                <a:solidFill>
                  <a:srgbClr val="C00000"/>
                </a:solidFill>
              </a:rPr>
              <a:t/>
            </a:r>
            <a:br>
              <a:rPr lang="x-none" sz="3800" b="1" dirty="0" smtClean="0">
                <a:solidFill>
                  <a:srgbClr val="C00000"/>
                </a:solidFill>
              </a:rPr>
            </a:br>
            <a:r>
              <a:rPr lang="x-none" sz="3800" b="1" dirty="0">
                <a:solidFill>
                  <a:srgbClr val="C00000"/>
                </a:solidFill>
              </a:rPr>
              <a:t/>
            </a:r>
            <a:br>
              <a:rPr lang="x-none" sz="3800" b="1" dirty="0">
                <a:solidFill>
                  <a:srgbClr val="C00000"/>
                </a:solidFill>
              </a:rPr>
            </a:br>
            <a:r>
              <a:rPr lang="x-none" sz="3200" dirty="0" smtClean="0">
                <a:solidFill>
                  <a:schemeClr val="accent6">
                    <a:lumMod val="50000"/>
                  </a:schemeClr>
                </a:solidFill>
              </a:rPr>
              <a:t>1- تشكل نسبة الأطفال الموهوبين 3% .</a:t>
            </a:r>
            <a:br>
              <a:rPr lang="x-none" sz="3200" dirty="0" smtClean="0">
                <a:solidFill>
                  <a:schemeClr val="accent6">
                    <a:lumMod val="50000"/>
                  </a:schemeClr>
                </a:solidFill>
              </a:rPr>
            </a:br>
            <a:r>
              <a:rPr lang="x-none" sz="3200" dirty="0" smtClean="0">
                <a:solidFill>
                  <a:schemeClr val="accent6">
                    <a:lumMod val="50000"/>
                  </a:schemeClr>
                </a:solidFill>
              </a:rPr>
              <a:t>2- حاجة الأطفال الموهوبين إلى برامج ومناهج تربوية.</a:t>
            </a:r>
            <a:br>
              <a:rPr lang="x-none" sz="3200" dirty="0" smtClean="0">
                <a:solidFill>
                  <a:schemeClr val="accent6">
                    <a:lumMod val="50000"/>
                  </a:schemeClr>
                </a:solidFill>
              </a:rPr>
            </a:br>
            <a:r>
              <a:rPr lang="x-none" sz="3200" dirty="0" smtClean="0">
                <a:solidFill>
                  <a:schemeClr val="accent6">
                    <a:lumMod val="50000"/>
                  </a:schemeClr>
                </a:solidFill>
              </a:rPr>
              <a:t>3- حاجتهم إلى طرائق تدريس مختلفة.</a:t>
            </a:r>
            <a:endParaRPr lang="x-none" sz="3200" dirty="0">
              <a:solidFill>
                <a:schemeClr val="accent6">
                  <a:lumMod val="50000"/>
                </a:schemeClr>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7" y="4077072"/>
            <a:ext cx="2875539" cy="2473261"/>
          </a:xfrm>
          <a:prstGeom prst="rect">
            <a:avLst/>
          </a:prstGeom>
        </p:spPr>
      </p:pic>
    </p:spTree>
    <p:extLst>
      <p:ext uri="{BB962C8B-B14F-4D97-AF65-F5344CB8AC3E}">
        <p14:creationId xmlns:p14="http://schemas.microsoft.com/office/powerpoint/2010/main" val="228174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708920"/>
            <a:ext cx="7620000" cy="868958"/>
          </a:xfrm>
        </p:spPr>
        <p:txBody>
          <a:bodyPr/>
          <a:lstStyle/>
          <a:p>
            <a:pPr algn="r"/>
            <a:r>
              <a:rPr lang="x-none" sz="3600" dirty="0" smtClean="0">
                <a:solidFill>
                  <a:srgbClr val="C00000"/>
                </a:solidFill>
              </a:rPr>
              <a:t>نموذج لطفل موهوب:</a:t>
            </a:r>
            <a:r>
              <a:rPr lang="x-none" sz="3600" dirty="0" smtClean="0"/>
              <a:t/>
            </a:r>
            <a:br>
              <a:rPr lang="x-none" sz="3600" dirty="0" smtClean="0"/>
            </a:br>
            <a:r>
              <a:rPr lang="x-none" sz="3600" dirty="0"/>
              <a:t/>
            </a:r>
            <a:br>
              <a:rPr lang="x-none" sz="3600" dirty="0"/>
            </a:br>
            <a:r>
              <a:rPr lang="en-US" sz="3600" dirty="0">
                <a:solidFill>
                  <a:srgbClr val="0070C0"/>
                </a:solidFill>
                <a:hlinkClick r:id="rId2"/>
              </a:rPr>
              <a:t>https://</a:t>
            </a:r>
            <a:r>
              <a:rPr lang="en-US" sz="3600" dirty="0" smtClean="0">
                <a:solidFill>
                  <a:srgbClr val="0070C0"/>
                </a:solidFill>
                <a:hlinkClick r:id="rId2"/>
              </a:rPr>
              <a:t>www.youtube.com/watch?v=AKtiAH-jFI8</a:t>
            </a:r>
            <a:r>
              <a:rPr lang="en-US" sz="3600" dirty="0" smtClean="0">
                <a:solidFill>
                  <a:srgbClr val="0070C0"/>
                </a:solidFill>
              </a:rPr>
              <a:t/>
            </a:r>
            <a:br>
              <a:rPr lang="en-US" sz="3600" dirty="0" smtClean="0">
                <a:solidFill>
                  <a:srgbClr val="0070C0"/>
                </a:solidFill>
              </a:rPr>
            </a:br>
            <a:r>
              <a:rPr lang="en-US" sz="3600" dirty="0">
                <a:solidFill>
                  <a:srgbClr val="0070C0"/>
                </a:solidFill>
              </a:rPr>
              <a:t/>
            </a:r>
            <a:br>
              <a:rPr lang="en-US" sz="3600" dirty="0">
                <a:solidFill>
                  <a:srgbClr val="0070C0"/>
                </a:solidFill>
              </a:rPr>
            </a:br>
            <a:r>
              <a:rPr lang="en-US" sz="3600" dirty="0">
                <a:solidFill>
                  <a:srgbClr val="0070C0"/>
                </a:solidFill>
                <a:hlinkClick r:id="rId3"/>
              </a:rPr>
              <a:t>https://</a:t>
            </a:r>
            <a:r>
              <a:rPr lang="en-US" sz="3600" dirty="0" smtClean="0">
                <a:solidFill>
                  <a:srgbClr val="0070C0"/>
                </a:solidFill>
                <a:hlinkClick r:id="rId3"/>
              </a:rPr>
              <a:t>www.youtube.com/watch?v=IZpawG_vVIk</a:t>
            </a:r>
            <a:r>
              <a:rPr lang="en-US" sz="3600" dirty="0" smtClean="0"/>
              <a:t/>
            </a:r>
            <a:br>
              <a:rPr lang="en-US" sz="3600" dirty="0" smtClean="0"/>
            </a:br>
            <a:endParaRPr lang="x-none" sz="3600" dirty="0"/>
          </a:p>
        </p:txBody>
      </p:sp>
    </p:spTree>
    <p:extLst>
      <p:ext uri="{BB962C8B-B14F-4D97-AF65-F5344CB8AC3E}">
        <p14:creationId xmlns:p14="http://schemas.microsoft.com/office/powerpoint/2010/main" val="36615850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132856"/>
            <a:ext cx="7620000" cy="1143000"/>
          </a:xfrm>
        </p:spPr>
        <p:txBody>
          <a:bodyPr/>
          <a:lstStyle/>
          <a:p>
            <a:pPr algn="r"/>
            <a:r>
              <a:rPr lang="x-none" sz="2800" dirty="0" smtClean="0">
                <a:solidFill>
                  <a:srgbClr val="C00000"/>
                </a:solidFill>
              </a:rPr>
              <a:t/>
            </a:r>
            <a:br>
              <a:rPr lang="x-none" sz="2800" dirty="0" smtClean="0">
                <a:solidFill>
                  <a:srgbClr val="C00000"/>
                </a:solidFill>
              </a:rPr>
            </a:br>
            <a:r>
              <a:rPr lang="x-none" sz="2800" dirty="0" smtClean="0">
                <a:solidFill>
                  <a:srgbClr val="C00000"/>
                </a:solidFill>
              </a:rPr>
              <a:t>تعريفات الطفل الموهوب:</a:t>
            </a:r>
            <a:br>
              <a:rPr lang="x-none" sz="2800" dirty="0" smtClean="0">
                <a:solidFill>
                  <a:srgbClr val="C00000"/>
                </a:solidFill>
              </a:rPr>
            </a:br>
            <a:r>
              <a:rPr lang="x-none" sz="2800" dirty="0">
                <a:solidFill>
                  <a:srgbClr val="C00000"/>
                </a:solidFill>
              </a:rPr>
              <a:t/>
            </a:r>
            <a:br>
              <a:rPr lang="x-none" sz="2800" dirty="0">
                <a:solidFill>
                  <a:srgbClr val="C00000"/>
                </a:solidFill>
              </a:rPr>
            </a:br>
            <a:r>
              <a:rPr lang="x-none" sz="2800" dirty="0">
                <a:solidFill>
                  <a:schemeClr val="tx1"/>
                </a:solidFill>
              </a:rPr>
              <a:t>ظهرت العديد من التعريفات التي توضح المقصود بالطفل الموهوب وقد ركزت بعضها على القدرة </a:t>
            </a:r>
            <a:r>
              <a:rPr lang="x-none" sz="2800" dirty="0" smtClean="0">
                <a:solidFill>
                  <a:schemeClr val="tx1"/>
                </a:solidFill>
              </a:rPr>
              <a:t>العقلية, </a:t>
            </a:r>
            <a:r>
              <a:rPr lang="x-none" sz="2800" dirty="0">
                <a:solidFill>
                  <a:schemeClr val="tx1"/>
                </a:solidFill>
              </a:rPr>
              <a:t>والتحصيل الأكاديمي </a:t>
            </a:r>
            <a:r>
              <a:rPr lang="x-none" sz="2800" dirty="0" smtClean="0">
                <a:solidFill>
                  <a:schemeClr val="tx1"/>
                </a:solidFill>
              </a:rPr>
              <a:t>المرتفع, </a:t>
            </a:r>
            <a:r>
              <a:rPr lang="x-none" sz="2800" dirty="0">
                <a:solidFill>
                  <a:schemeClr val="tx1"/>
                </a:solidFill>
              </a:rPr>
              <a:t>وبعضها على جوانب </a:t>
            </a:r>
            <a:r>
              <a:rPr lang="x-none" sz="2800" dirty="0" smtClean="0">
                <a:solidFill>
                  <a:schemeClr val="tx1"/>
                </a:solidFill>
              </a:rPr>
              <a:t>الإبداع </a:t>
            </a:r>
            <a:r>
              <a:rPr lang="x-none" sz="2800" dirty="0">
                <a:solidFill>
                  <a:schemeClr val="tx1"/>
                </a:solidFill>
              </a:rPr>
              <a:t>والخصائص </a:t>
            </a:r>
            <a:r>
              <a:rPr lang="x-none" sz="2800" dirty="0" smtClean="0">
                <a:solidFill>
                  <a:schemeClr val="tx1"/>
                </a:solidFill>
              </a:rPr>
              <a:t>أوالسمات </a:t>
            </a:r>
            <a:r>
              <a:rPr lang="x-none" sz="2800" dirty="0">
                <a:solidFill>
                  <a:schemeClr val="tx1"/>
                </a:solidFill>
              </a:rPr>
              <a:t>الشخصية </a:t>
            </a:r>
            <a:r>
              <a:rPr lang="x-none" sz="2800" dirty="0" smtClean="0">
                <a:solidFill>
                  <a:schemeClr val="tx1"/>
                </a:solidFill>
              </a:rPr>
              <a:t>والعقلية </a:t>
            </a:r>
            <a:r>
              <a:rPr lang="x-none" sz="2800" dirty="0">
                <a:solidFill>
                  <a:schemeClr val="tx1"/>
                </a:solidFill>
              </a:rPr>
              <a:t>.</a:t>
            </a:r>
            <a:r>
              <a:rPr lang="x-none" sz="2800" dirty="0">
                <a:solidFill>
                  <a:srgbClr val="C00000"/>
                </a:solidFill>
              </a:rPr>
              <a:t/>
            </a:r>
            <a:br>
              <a:rPr lang="x-none" sz="2800" dirty="0">
                <a:solidFill>
                  <a:srgbClr val="C00000"/>
                </a:solidFill>
              </a:rPr>
            </a:br>
            <a:r>
              <a:rPr lang="x-none" sz="2800" dirty="0">
                <a:solidFill>
                  <a:srgbClr val="C00000"/>
                </a:solidFill>
              </a:rPr>
              <a:t/>
            </a:r>
            <a:br>
              <a:rPr lang="x-none" sz="2800" dirty="0">
                <a:solidFill>
                  <a:srgbClr val="C00000"/>
                </a:solidFill>
              </a:rPr>
            </a:br>
            <a:r>
              <a:rPr lang="x-none" sz="2800" dirty="0" smtClean="0">
                <a:solidFill>
                  <a:srgbClr val="C00000"/>
                </a:solidFill>
              </a:rPr>
              <a:t>كما </a:t>
            </a:r>
            <a:r>
              <a:rPr lang="x-none" sz="2800" dirty="0">
                <a:solidFill>
                  <a:srgbClr val="C00000"/>
                </a:solidFill>
              </a:rPr>
              <a:t>تكمن صعوبة </a:t>
            </a:r>
            <a:r>
              <a:rPr lang="x-none" sz="2800" dirty="0" smtClean="0">
                <a:solidFill>
                  <a:srgbClr val="C00000"/>
                </a:solidFill>
              </a:rPr>
              <a:t>تحديد تعريف الطفل الموهوب في عدد المكونات لمفهوم الطفل وصعوبة الاتفاق على الأسئلة المطروحة في هذا المجال منها:</a:t>
            </a:r>
            <a:br>
              <a:rPr lang="x-none" sz="2800" dirty="0" smtClean="0">
                <a:solidFill>
                  <a:srgbClr val="C00000"/>
                </a:solidFill>
              </a:rPr>
            </a:br>
            <a:r>
              <a:rPr lang="x-none" sz="2800" dirty="0" smtClean="0">
                <a:solidFill>
                  <a:srgbClr val="C00000"/>
                </a:solidFill>
              </a:rPr>
              <a:t/>
            </a:r>
            <a:br>
              <a:rPr lang="x-none" sz="2800" dirty="0" smtClean="0">
                <a:solidFill>
                  <a:srgbClr val="C00000"/>
                </a:solidFill>
              </a:rPr>
            </a:br>
            <a:r>
              <a:rPr lang="x-none" sz="2800" dirty="0" smtClean="0"/>
              <a:t>1- ماهي جوانب التفوق التي يظهرها الطف</a:t>
            </a:r>
            <a:r>
              <a:rPr lang="x-none" sz="2800" dirty="0"/>
              <a:t>ل</a:t>
            </a:r>
            <a:r>
              <a:rPr lang="x-none" sz="2800" dirty="0" smtClean="0"/>
              <a:t> الموهوب؟</a:t>
            </a:r>
            <a:br>
              <a:rPr lang="x-none" sz="2800" dirty="0" smtClean="0"/>
            </a:br>
            <a:r>
              <a:rPr lang="x-none" sz="2800" dirty="0" smtClean="0"/>
              <a:t>2- كيف يمكن قياس ظاهرة الموهبة؟</a:t>
            </a:r>
            <a:br>
              <a:rPr lang="x-none" sz="2800" dirty="0" smtClean="0"/>
            </a:br>
            <a:r>
              <a:rPr lang="x-none" sz="2800" dirty="0" smtClean="0"/>
              <a:t>3- ما هو الحد الفاصل بين الطفل الموهوب والعادي؟</a:t>
            </a:r>
            <a:endParaRPr lang="x-none" sz="2800" dirty="0"/>
          </a:p>
        </p:txBody>
      </p:sp>
      <p:sp>
        <p:nvSpPr>
          <p:cNvPr id="3" name="عنصر نائب للمحتوى 2"/>
          <p:cNvSpPr>
            <a:spLocks noGrp="1"/>
          </p:cNvSpPr>
          <p:nvPr>
            <p:ph idx="1"/>
          </p:nvPr>
        </p:nvSpPr>
        <p:spPr>
          <a:xfrm>
            <a:off x="395536" y="3284984"/>
            <a:ext cx="7620000" cy="4800600"/>
          </a:xfrm>
        </p:spPr>
        <p:txBody>
          <a:bodyPr/>
          <a:lstStyle/>
          <a:p>
            <a:r>
              <a:rPr lang="x-none" dirty="0" smtClean="0"/>
              <a:t>  </a:t>
            </a:r>
            <a:endParaRPr lang="x-none" dirty="0"/>
          </a:p>
        </p:txBody>
      </p:sp>
    </p:spTree>
    <p:extLst>
      <p:ext uri="{BB962C8B-B14F-4D97-AF65-F5344CB8AC3E}">
        <p14:creationId xmlns:p14="http://schemas.microsoft.com/office/powerpoint/2010/main" val="1937535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916832"/>
            <a:ext cx="7571184" cy="1156990"/>
          </a:xfrm>
        </p:spPr>
        <p:txBody>
          <a:bodyPr/>
          <a:lstStyle/>
          <a:p>
            <a:pPr algn="r"/>
            <a:r>
              <a:rPr lang="x-none" sz="3600" dirty="0" smtClean="0">
                <a:solidFill>
                  <a:srgbClr val="C00000"/>
                </a:solidFill>
              </a:rPr>
              <a:t>ظهرت العديد من التعريفات وصنفت إلى صنفين:</a:t>
            </a:r>
            <a:r>
              <a:rPr lang="x-none" sz="3600" dirty="0" smtClean="0"/>
              <a:t/>
            </a:r>
            <a:br>
              <a:rPr lang="x-none" sz="3600" dirty="0" smtClean="0"/>
            </a:br>
            <a:r>
              <a:rPr lang="x-none" sz="3600" dirty="0" smtClean="0"/>
              <a:t/>
            </a:r>
            <a:br>
              <a:rPr lang="x-none" sz="3600" dirty="0" smtClean="0"/>
            </a:br>
            <a:r>
              <a:rPr lang="x-none" sz="3600" dirty="0" smtClean="0"/>
              <a:t>1- التعريفات </a:t>
            </a:r>
            <a:r>
              <a:rPr lang="x-none" sz="3600" dirty="0" err="1" smtClean="0"/>
              <a:t>السيكومترية</a:t>
            </a:r>
            <a:r>
              <a:rPr lang="x-none" sz="3600" dirty="0" smtClean="0"/>
              <a:t> (الكلاسيكية).</a:t>
            </a:r>
            <a:br>
              <a:rPr lang="x-none" sz="3600" dirty="0" smtClean="0"/>
            </a:br>
            <a:r>
              <a:rPr lang="x-none" sz="3600" dirty="0" smtClean="0"/>
              <a:t>2- التعريفات الحديثة. </a:t>
            </a:r>
            <a:endParaRPr lang="x-none" sz="36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19" y="3915066"/>
            <a:ext cx="4176465" cy="2769178"/>
          </a:xfrm>
          <a:prstGeom prst="rect">
            <a:avLst/>
          </a:prstGeom>
        </p:spPr>
      </p:pic>
    </p:spTree>
    <p:extLst>
      <p:ext uri="{BB962C8B-B14F-4D97-AF65-F5344CB8AC3E}">
        <p14:creationId xmlns:p14="http://schemas.microsoft.com/office/powerpoint/2010/main" val="1590578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420888"/>
            <a:ext cx="7620000" cy="1143000"/>
          </a:xfrm>
        </p:spPr>
        <p:txBody>
          <a:bodyPr/>
          <a:lstStyle/>
          <a:p>
            <a:pPr algn="r"/>
            <a:r>
              <a:rPr lang="x-none" sz="3200" dirty="0" smtClean="0">
                <a:solidFill>
                  <a:srgbClr val="C00000"/>
                </a:solidFill>
              </a:rPr>
              <a:t>1- التعريفات السيكومترية:</a:t>
            </a:r>
            <a:r>
              <a:rPr lang="x-none" sz="3200" dirty="0" smtClean="0"/>
              <a:t/>
            </a:r>
            <a:br>
              <a:rPr lang="x-none" sz="3200" dirty="0" smtClean="0"/>
            </a:br>
            <a:r>
              <a:rPr lang="x-none" sz="3200" dirty="0" smtClean="0"/>
              <a:t/>
            </a:r>
            <a:br>
              <a:rPr lang="x-none" sz="3200" dirty="0" smtClean="0"/>
            </a:br>
            <a:r>
              <a:rPr lang="x-none" sz="3200" dirty="0" smtClean="0"/>
              <a:t/>
            </a:r>
            <a:br>
              <a:rPr lang="x-none" sz="3200" dirty="0" smtClean="0"/>
            </a:br>
            <a:r>
              <a:rPr lang="x-none" sz="3200" b="1" dirty="0" smtClean="0">
                <a:solidFill>
                  <a:srgbClr val="C00000"/>
                </a:solidFill>
              </a:rPr>
              <a:t>**</a:t>
            </a:r>
            <a:r>
              <a:rPr lang="x-none" sz="3200" dirty="0" smtClean="0"/>
              <a:t>  تركز على القدرة العقلية وأنها المعيار الوحيد في تعريف الطفل الموهوب، ويعبر عنها بنسبة الذكاء المرتفعة التي تعتبر الحد الفاصل بين الأطفال الموهوبين والعاديين، واعتبر </a:t>
            </a:r>
            <a:r>
              <a:rPr lang="x-none" sz="3200" dirty="0" smtClean="0">
                <a:solidFill>
                  <a:srgbClr val="FF0000"/>
                </a:solidFill>
              </a:rPr>
              <a:t>تيرمان</a:t>
            </a:r>
            <a:r>
              <a:rPr lang="x-none" sz="3200" dirty="0" smtClean="0"/>
              <a:t> نسبة140هي الحد الفاصل.</a:t>
            </a:r>
            <a:br>
              <a:rPr lang="x-none" sz="3200" dirty="0" smtClean="0"/>
            </a:br>
            <a:r>
              <a:rPr lang="x-none" sz="3200" dirty="0" smtClean="0">
                <a:solidFill>
                  <a:schemeClr val="accent6">
                    <a:lumMod val="50000"/>
                  </a:schemeClr>
                </a:solidFill>
              </a:rPr>
              <a:t/>
            </a:r>
            <a:br>
              <a:rPr lang="x-none" sz="3200" dirty="0" smtClean="0">
                <a:solidFill>
                  <a:schemeClr val="accent6">
                    <a:lumMod val="50000"/>
                  </a:schemeClr>
                </a:solidFill>
              </a:rPr>
            </a:br>
            <a:r>
              <a:rPr lang="x-none" sz="3200" dirty="0"/>
              <a:t/>
            </a:r>
            <a:br>
              <a:rPr lang="x-none" sz="3200" dirty="0"/>
            </a:br>
            <a:endParaRPr lang="x-none" sz="3200" dirty="0"/>
          </a:p>
        </p:txBody>
      </p:sp>
    </p:spTree>
    <p:extLst>
      <p:ext uri="{BB962C8B-B14F-4D97-AF65-F5344CB8AC3E}">
        <p14:creationId xmlns:p14="http://schemas.microsoft.com/office/powerpoint/2010/main" val="2945541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x-none" dirty="0" smtClean="0">
                <a:solidFill>
                  <a:srgbClr val="FF0000"/>
                </a:solidFill>
              </a:rPr>
              <a:t>التعريفات السيكومترية</a:t>
            </a:r>
            <a:endParaRPr lang="x-none" dirty="0">
              <a:solidFill>
                <a:srgbClr val="FF0000"/>
              </a:solidFill>
            </a:endParaRPr>
          </a:p>
        </p:txBody>
      </p:sp>
      <p:sp>
        <p:nvSpPr>
          <p:cNvPr id="3" name="Content Placeholder 2"/>
          <p:cNvSpPr>
            <a:spLocks noGrp="1"/>
          </p:cNvSpPr>
          <p:nvPr>
            <p:ph idx="1"/>
          </p:nvPr>
        </p:nvSpPr>
        <p:spPr/>
        <p:txBody>
          <a:bodyPr>
            <a:normAutofit/>
          </a:bodyPr>
          <a:lstStyle/>
          <a:p>
            <a:r>
              <a:rPr lang="x-none" sz="3200" dirty="0">
                <a:cs typeface="+mj-cs"/>
              </a:rPr>
              <a:t>وفي </a:t>
            </a:r>
            <a:r>
              <a:rPr lang="x-none" sz="3200" dirty="0">
                <a:solidFill>
                  <a:srgbClr val="FF0000"/>
                </a:solidFill>
                <a:cs typeface="+mj-cs"/>
              </a:rPr>
              <a:t>الخمسينات والستينات </a:t>
            </a:r>
            <a:r>
              <a:rPr lang="x-none" sz="3200" dirty="0">
                <a:cs typeface="+mj-cs"/>
              </a:rPr>
              <a:t>من القرن الماضي ظهرت تعريفات أخرى للطفل الموهوب تؤكد معيار </a:t>
            </a:r>
            <a:r>
              <a:rPr lang="x-none" sz="3200" dirty="0">
                <a:solidFill>
                  <a:srgbClr val="FF0000"/>
                </a:solidFill>
                <a:cs typeface="+mj-cs"/>
              </a:rPr>
              <a:t>القدرة العقلية </a:t>
            </a:r>
            <a:r>
              <a:rPr lang="x-none" sz="3200" dirty="0">
                <a:cs typeface="+mj-cs"/>
              </a:rPr>
              <a:t>ولكنها تضيف بعدا اخر وهو بعد </a:t>
            </a:r>
            <a:r>
              <a:rPr lang="x-none" sz="3200" dirty="0">
                <a:solidFill>
                  <a:srgbClr val="FF0000"/>
                </a:solidFill>
                <a:cs typeface="+mj-cs"/>
              </a:rPr>
              <a:t>الأداء </a:t>
            </a:r>
            <a:r>
              <a:rPr lang="x-none" sz="3200" dirty="0" smtClean="0">
                <a:solidFill>
                  <a:srgbClr val="FF0000"/>
                </a:solidFill>
                <a:cs typeface="+mj-cs"/>
              </a:rPr>
              <a:t>المتميز.</a:t>
            </a:r>
          </a:p>
          <a:p>
            <a:pPr marL="114300" indent="0">
              <a:buNone/>
            </a:pPr>
            <a:endParaRPr lang="x-none" sz="3200" dirty="0" smtClean="0">
              <a:solidFill>
                <a:srgbClr val="FF0000"/>
              </a:solidFill>
              <a:cs typeface="+mj-cs"/>
            </a:endParaRPr>
          </a:p>
          <a:p>
            <a:pPr marL="114300" indent="0">
              <a:buNone/>
            </a:pPr>
            <a:r>
              <a:rPr lang="x-none" sz="3200" dirty="0">
                <a:cs typeface="+mj-cs"/>
              </a:rPr>
              <a:t>** </a:t>
            </a:r>
            <a:r>
              <a:rPr lang="x-none" sz="3200" dirty="0" smtClean="0">
                <a:cs typeface="+mj-cs"/>
              </a:rPr>
              <a:t>عرف </a:t>
            </a:r>
            <a:r>
              <a:rPr lang="x-none" sz="3200" dirty="0" smtClean="0">
                <a:solidFill>
                  <a:srgbClr val="FF0000"/>
                </a:solidFill>
                <a:cs typeface="+mj-cs"/>
              </a:rPr>
              <a:t>كرك</a:t>
            </a:r>
            <a:r>
              <a:rPr lang="x-none" sz="3200" dirty="0" smtClean="0">
                <a:cs typeface="+mj-cs"/>
              </a:rPr>
              <a:t> </a:t>
            </a:r>
            <a:r>
              <a:rPr lang="x-none" sz="3200" dirty="0">
                <a:cs typeface="+mj-cs"/>
              </a:rPr>
              <a:t>« الطفل الموهوب </a:t>
            </a:r>
            <a:r>
              <a:rPr lang="x-none" sz="3200" dirty="0" smtClean="0">
                <a:cs typeface="+mj-cs"/>
              </a:rPr>
              <a:t>بأنه الفرد </a:t>
            </a:r>
            <a:r>
              <a:rPr lang="x-none" sz="3200" dirty="0">
                <a:cs typeface="+mj-cs"/>
              </a:rPr>
              <a:t>الذي يتميز بقدرة عقلية عالية حيث تزيد نسبة ذكائه عن 130 كما لدية القدرة العالية على التفكير الابداعي».</a:t>
            </a:r>
            <a:br>
              <a:rPr lang="x-none" sz="3200" dirty="0">
                <a:cs typeface="+mj-cs"/>
              </a:rPr>
            </a:br>
            <a:r>
              <a:rPr lang="x-none" sz="3200" dirty="0">
                <a:cs typeface="+mj-cs"/>
              </a:rPr>
              <a:t>  </a:t>
            </a:r>
          </a:p>
        </p:txBody>
      </p:sp>
    </p:spTree>
    <p:extLst>
      <p:ext uri="{BB962C8B-B14F-4D97-AF65-F5344CB8AC3E}">
        <p14:creationId xmlns:p14="http://schemas.microsoft.com/office/powerpoint/2010/main" val="2103066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2204864"/>
            <a:ext cx="7560840" cy="1143000"/>
          </a:xfrm>
        </p:spPr>
        <p:txBody>
          <a:bodyPr/>
          <a:lstStyle/>
          <a:p>
            <a:pPr algn="r"/>
            <a:r>
              <a:rPr lang="x-none" sz="3000" b="1" dirty="0">
                <a:solidFill>
                  <a:srgbClr val="C00000"/>
                </a:solidFill>
              </a:rPr>
              <a:t/>
            </a:r>
            <a:br>
              <a:rPr lang="x-none" sz="3000" b="1" dirty="0">
                <a:solidFill>
                  <a:srgbClr val="C00000"/>
                </a:solidFill>
              </a:rPr>
            </a:br>
            <a:r>
              <a:rPr lang="x-none" sz="3000" b="1" dirty="0" smtClean="0">
                <a:solidFill>
                  <a:srgbClr val="C00000"/>
                </a:solidFill>
              </a:rPr>
              <a:t/>
            </a:r>
            <a:br>
              <a:rPr lang="x-none" sz="3000" b="1" dirty="0" smtClean="0">
                <a:solidFill>
                  <a:srgbClr val="C00000"/>
                </a:solidFill>
              </a:rPr>
            </a:br>
            <a:r>
              <a:rPr lang="x-none" sz="3000" b="1" u="sng" dirty="0" smtClean="0">
                <a:solidFill>
                  <a:srgbClr val="C00000"/>
                </a:solidFill>
              </a:rPr>
              <a:t>التعريفات الحديثة</a:t>
            </a:r>
            <a:r>
              <a:rPr lang="x-none" sz="3000" b="1" dirty="0" smtClean="0">
                <a:solidFill>
                  <a:srgbClr val="C00000"/>
                </a:solidFill>
              </a:rPr>
              <a:t>:</a:t>
            </a:r>
            <a:br>
              <a:rPr lang="x-none" sz="3000" b="1" dirty="0" smtClean="0">
                <a:solidFill>
                  <a:srgbClr val="C00000"/>
                </a:solidFill>
              </a:rPr>
            </a:br>
            <a:r>
              <a:rPr lang="x-none" sz="3000" dirty="0" smtClean="0"/>
              <a:t/>
            </a:r>
            <a:br>
              <a:rPr lang="x-none" sz="3000" dirty="0" smtClean="0"/>
            </a:br>
            <a:r>
              <a:rPr lang="x-none" sz="2800" dirty="0" smtClean="0"/>
              <a:t> </a:t>
            </a:r>
            <a:r>
              <a:rPr lang="x-none" sz="2800" dirty="0"/>
              <a:t>ظهر الكثير من الانتقادات التي وجهت للتعريفات السيكومترية للطفل الموهوب في السبعينات من القرن الماضي وهي أن مقاييس الذكاء لا تقيس القدرات الأخرى، وهناك تحيزات ثقافية عرقية طبقية..</a:t>
            </a:r>
            <a:br>
              <a:rPr lang="x-none" sz="2800" dirty="0"/>
            </a:br>
            <a:r>
              <a:rPr lang="x-none" sz="2800" dirty="0"/>
              <a:t>اعتمدت التعريفات الحديثة للطفل الموهوب على تغير النظرة إلى أداء الطفل الموهوب في المجتمع وقيمته الاجتماعية . </a:t>
            </a:r>
            <a:r>
              <a:rPr lang="x-none" sz="3000" dirty="0"/>
              <a:t/>
            </a:r>
            <a:br>
              <a:rPr lang="x-none" sz="3000" dirty="0"/>
            </a:br>
            <a:r>
              <a:rPr lang="x-none" sz="3000" dirty="0"/>
              <a:t/>
            </a:r>
            <a:br>
              <a:rPr lang="x-none" sz="3000" dirty="0"/>
            </a:br>
            <a:endParaRPr lang="x-none" sz="30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4491766"/>
            <a:ext cx="2592288" cy="2075896"/>
          </a:xfrm>
          <a:prstGeom prst="rect">
            <a:avLst/>
          </a:prstGeom>
        </p:spPr>
      </p:pic>
    </p:spTree>
    <p:extLst>
      <p:ext uri="{BB962C8B-B14F-4D97-AF65-F5344CB8AC3E}">
        <p14:creationId xmlns:p14="http://schemas.microsoft.com/office/powerpoint/2010/main" val="100570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1342" y="1628800"/>
            <a:ext cx="8208912" cy="292387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x-none" sz="3200" i="0" u="none" strike="noStrike" kern="0" cap="none" spc="0" normalizeH="0" baseline="0" noProof="0" dirty="0" smtClean="0">
                <a:ln w="0"/>
                <a:solidFill>
                  <a:srgbClr val="C00000"/>
                </a:solidFill>
                <a:effectLst>
                  <a:outerShdw blurRad="38100" dist="19050" dir="2700000" algn="tl" rotWithShape="0">
                    <a:prstClr val="black">
                      <a:alpha val="40000"/>
                    </a:prstClr>
                  </a:outerShdw>
                </a:effectLst>
                <a:uLnTx/>
                <a:uFillTx/>
                <a:cs typeface="+mj-cs"/>
              </a:rPr>
              <a:t>ويعرف مارلند الطفل الموهوب </a:t>
            </a:r>
          </a:p>
          <a:p>
            <a:pPr marL="0" marR="0" lvl="0" indent="0" defTabSz="914400" eaLnBrk="1" fontAlgn="auto" latinLnBrk="0" hangingPunct="1">
              <a:lnSpc>
                <a:spcPct val="100000"/>
              </a:lnSpc>
              <a:spcBef>
                <a:spcPts val="0"/>
              </a:spcBef>
              <a:spcAft>
                <a:spcPts val="0"/>
              </a:spcAft>
              <a:buClrTx/>
              <a:buSzTx/>
              <a:buFontTx/>
              <a:buNone/>
              <a:tabLst/>
              <a:defRPr/>
            </a:pPr>
            <a:r>
              <a:rPr kumimoji="0" lang="x-none" sz="3200" b="0" i="0" u="none" strike="noStrike" kern="0" cap="none" spc="0" normalizeH="0" baseline="0" noProof="0" dirty="0" smtClean="0">
                <a:ln w="0"/>
                <a:solidFill>
                  <a:srgbClr val="5B9BD5">
                    <a:lumMod val="50000"/>
                  </a:srgbClr>
                </a:solidFill>
                <a:uLnTx/>
                <a:uFillTx/>
                <a:cs typeface="+mj-cs"/>
              </a:rPr>
              <a:t>بأنه ذلك الطفل الذي يظهر أداء متميز في التحصيل الدراسي وفي بعد أوأكثر من الأبعاد التالية:</a:t>
            </a:r>
            <a:br>
              <a:rPr kumimoji="0" lang="x-none" sz="3200" b="0" i="0" u="none" strike="noStrike" kern="0" cap="none" spc="0" normalizeH="0" baseline="0" noProof="0" dirty="0" smtClean="0">
                <a:ln w="0"/>
                <a:solidFill>
                  <a:srgbClr val="5B9BD5">
                    <a:lumMod val="50000"/>
                  </a:srgbClr>
                </a:solidFill>
                <a:uLnTx/>
                <a:uFillTx/>
                <a:cs typeface="+mj-cs"/>
              </a:rPr>
            </a:br>
            <a:r>
              <a:rPr kumimoji="0" lang="x-none" sz="3200" b="0" i="0" u="none" strike="noStrike" kern="0" cap="none" spc="0" normalizeH="0" baseline="0" noProof="0" dirty="0" smtClean="0">
                <a:ln w="0"/>
                <a:solidFill>
                  <a:srgbClr val="5B9BD5">
                    <a:lumMod val="50000"/>
                  </a:srgbClr>
                </a:solidFill>
                <a:uLnTx/>
                <a:uFillTx/>
                <a:cs typeface="+mj-cs"/>
              </a:rPr>
              <a:t> - </a:t>
            </a:r>
            <a:r>
              <a:rPr kumimoji="0" lang="x-none" sz="2800" b="0" i="0" u="none" strike="noStrike" kern="0" cap="none" spc="0" normalizeH="0" baseline="0" noProof="0" dirty="0" smtClean="0">
                <a:ln w="0"/>
                <a:solidFill>
                  <a:srgbClr val="5B9BD5">
                    <a:lumMod val="50000"/>
                  </a:srgbClr>
                </a:solidFill>
                <a:uLnTx/>
                <a:uFillTx/>
                <a:cs typeface="+mj-cs"/>
              </a:rPr>
              <a:t>القدرة العقلية.                        - الاستعداد الأكاديمي المتخصص</a:t>
            </a:r>
            <a:br>
              <a:rPr kumimoji="0" lang="x-none" sz="2800" b="0" i="0" u="none" strike="noStrike" kern="0" cap="none" spc="0" normalizeH="0" baseline="0" noProof="0" dirty="0" smtClean="0">
                <a:ln w="0"/>
                <a:solidFill>
                  <a:srgbClr val="5B9BD5">
                    <a:lumMod val="50000"/>
                  </a:srgbClr>
                </a:solidFill>
                <a:uLnTx/>
                <a:uFillTx/>
                <a:cs typeface="+mj-cs"/>
              </a:rPr>
            </a:br>
            <a:r>
              <a:rPr kumimoji="0" lang="x-none" sz="2800" b="0" i="0" u="none" strike="noStrike" kern="0" cap="none" spc="0" normalizeH="0" baseline="0" noProof="0" dirty="0" smtClean="0">
                <a:ln w="0"/>
                <a:solidFill>
                  <a:srgbClr val="5B9BD5">
                    <a:lumMod val="50000"/>
                  </a:srgbClr>
                </a:solidFill>
                <a:uLnTx/>
                <a:uFillTx/>
                <a:cs typeface="+mj-cs"/>
              </a:rPr>
              <a:t> - التفكير الابداعي أو الابتكاري     - القدرة القيادية.</a:t>
            </a:r>
            <a:br>
              <a:rPr kumimoji="0" lang="x-none" sz="2800" b="0" i="0" u="none" strike="noStrike" kern="0" cap="none" spc="0" normalizeH="0" baseline="0" noProof="0" dirty="0" smtClean="0">
                <a:ln w="0"/>
                <a:solidFill>
                  <a:srgbClr val="5B9BD5">
                    <a:lumMod val="50000"/>
                  </a:srgbClr>
                </a:solidFill>
                <a:uLnTx/>
                <a:uFillTx/>
                <a:cs typeface="+mj-cs"/>
              </a:rPr>
            </a:br>
            <a:r>
              <a:rPr kumimoji="0" lang="x-none" sz="2800" b="0" i="0" u="none" strike="noStrike" kern="0" cap="none" spc="0" normalizeH="0" baseline="0" noProof="0" dirty="0" smtClean="0">
                <a:ln w="0"/>
                <a:solidFill>
                  <a:srgbClr val="5B9BD5">
                    <a:lumMod val="50000"/>
                  </a:srgbClr>
                </a:solidFill>
                <a:uLnTx/>
                <a:uFillTx/>
                <a:cs typeface="+mj-cs"/>
              </a:rPr>
              <a:t> - المهارات الفنية.                      - المهارات الحركية. </a:t>
            </a:r>
          </a:p>
        </p:txBody>
      </p:sp>
    </p:spTree>
    <p:extLst>
      <p:ext uri="{BB962C8B-B14F-4D97-AF65-F5344CB8AC3E}">
        <p14:creationId xmlns:p14="http://schemas.microsoft.com/office/powerpoint/2010/main" val="208178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562</TotalTime>
  <Words>431</Words>
  <Application>Microsoft Macintosh PowerPoint</Application>
  <PresentationFormat>On-screen Show (4:3)</PresentationFormat>
  <Paragraphs>60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تجاور</vt:lpstr>
      <vt:lpstr>الطفل الموهوب   </vt:lpstr>
      <vt:lpstr>     هل للطفل الموهوب مصطلحات أخرى ؟  من هو الطفل الموهوب؟   الطفل المتفوق الطفل المبدع </vt:lpstr>
      <vt:lpstr> مصطلحات الطفل الموهوب تعبر عن فئة من الأطفال غير العاديين، والتي تندرج تحت مظلة التربية الخاصة ومن هنا ظهرت بعض المبررات ألا وهي:  1- تشكل نسبة الأطفال الموهوبين 3% . 2- حاجة الأطفال الموهوبين إلى برامج ومناهج تربوية. 3- حاجتهم إلى طرائق تدريس مختلفة.</vt:lpstr>
      <vt:lpstr> تعريفات الطفل الموهوب:  ظهرت العديد من التعريفات التي توضح المقصود بالطفل الموهوب وقد ركزت بعضها على القدرة العقلية, والتحصيل الأكاديمي المرتفع, وبعضها على جوانب الإبداع والخصائص أوالسمات الشخصية والعقلية .  كما تكمن صعوبة تحديد تعريف الطفل الموهوب في عدد المكونات لمفهوم الطفل وصعوبة الاتفاق على الأسئلة المطروحة في هذا المجال منها:  1- ماهي جوانب التفوق التي يظهرها الطفل الموهوب؟ 2- كيف يمكن قياس ظاهرة الموهبة؟ 3- ما هو الحد الفاصل بين الطفل الموهوب والعادي؟</vt:lpstr>
      <vt:lpstr>ظهرت العديد من التعريفات وصنفت إلى صنفين:  1- التعريفات السيكومترية (الكلاسيكية). 2- التعريفات الحديثة. </vt:lpstr>
      <vt:lpstr>1- التعريفات السيكومترية:   **  تركز على القدرة العقلية وأنها المعيار الوحيد في تعريف الطفل الموهوب، ويعبر عنها بنسبة الذكاء المرتفعة التي تعتبر الحد الفاصل بين الأطفال الموهوبين والعاديين، واعتبر تيرمان نسبة140هي الحد الفاصل.   </vt:lpstr>
      <vt:lpstr>التعريفات السيكومترية</vt:lpstr>
      <vt:lpstr>  التعريفات الحديثة:   ظهر الكثير من الانتقادات التي وجهت للتعريفات السيكومترية للطفل الموهوب في السبعينات من القرن الماضي وهي أن مقاييس الذكاء لا تقيس القدرات الأخرى، وهناك تحيزات ثقافية عرقية طبقية.. اعتمدت التعريفات الحديثة للطفل الموهوب على تغير النظرة إلى أداء الطفل الموهوب في المجتمع وقيمته الاجتماعية .   </vt:lpstr>
      <vt:lpstr>PowerPoint Presentation</vt:lpstr>
      <vt:lpstr>     ويعرف رينزولي الطفل الموهوب ( بأنه ذلك الفرد الذي يظهر قدرة عقلية عالية على الإبداع وقدرة على الإلتزام بأداء المهمات المطلوبة منه .   </vt:lpstr>
      <vt:lpstr> نسبة الأطفال الموهوبين: تختلف نسبة الأطفال الموهوبين تبعاً لعدد المعايير المستخدمة في تعريف الطفل الموهوب وتزداد نسبة الأطفال الموهوبين كلما قل عدد المعايير المستخدمة في التعريف.</vt:lpstr>
      <vt:lpstr>نسبة الأطفال الموهوبين</vt:lpstr>
      <vt:lpstr>قياس وتشخيص الأطفال الموهوبين:  تعتبر عملية معقدة  تنطوي على الكثير من الإجراءات والتي تتطلب استخدام أكثر من أداة للقياس وتشخيص الأطفال الموهوبين متعدد المكونات والأبعاد والقدرات والمهارات.</vt:lpstr>
      <vt:lpstr>PowerPoint Presentation</vt:lpstr>
      <vt:lpstr> الخصائص السلوكية للموهوبين:  1- الخصائص الجسمية. 2- الخصائص العقلية. 3- الخصائص الإنفعالية  والاجتماعية.</vt:lpstr>
      <vt:lpstr>الخصائص الجسمية: ** ظهرت بعض الإعتقادات الخاطئة للخصائص الجسمية للموهوبين تتلخص في ضعف النمو الجسدي، والنحول ..إلخ  ** لكن الدراسات الحديثة أثبتت عكس ذلك فهم أكثر صحة وتفوقاً في التآزر البصري الحركي وأقل عرضة للأمراض.</vt:lpstr>
      <vt:lpstr> الخصائص العقلية:  ** تعتبر أكثر الخصائص تمييزاً للموهوبين عن العاديين، فالموهوبين أكثر انتباهاً وحباً للاستطلاع، وطرح الاسئلة، وحب القراءة، و أكثر سرعة في حل المشكلات.</vt:lpstr>
      <vt:lpstr>الخصائص الانفعالية والاجتماعية:  ** ظهرت بعض الإعتقادات الخاطئة أن الموهوبين أكثر عزلة وأقل مشاركة وقد يبدو ذلك صحيحاً لبعض الموهوبين، ولكن الدراسات تشير إلى نتائج مغايرة إذ أثبتت أن غالبية الموهوبين أكثر انفتاحاً على المجتمع، واستقراراً من النواحي الانفعالية، وحساسية لمشاعر الآخرين « مع مراعاة الفروق الفردية».</vt:lpstr>
      <vt:lpstr> البرامج التربوية للموهوبين:  تختلف عن التي تقدم للعاديين، وذلك بسبب هدف تلك البرامج لدى كل منهما، وتبدو طبيعة هذا الاختلاف في  «إثراء» البرامج للموهوبين كما تبدو طبيعة هذا الاختلاف في «الإسراع» في الالتحاق بالمدرسة والانتهاء منها بوقت أقل.</vt:lpstr>
      <vt:lpstr> الإثراء:  هو تزويد الطفل بخبرات تعليمية جديدة زيادة على خبرتهم وتختلف أيضاً عن الخبرات المقدمة للطفل العادي وينقسم الإثراء إلى نوعين:  1- أفقي: التزويد بخبرات غنية في عدد الموضوعات المدرسية.  2- عمودي: التزويد بخبرات غنية في موضوع ما من الموضوعات المدرسية.</vt:lpstr>
      <vt:lpstr>من أساليب الإثراء:  1- الزيارات الميدانية للمعامل والمختبرات والمؤسسات التعليمية. 2- المخيمات والندوات. 3- استخدام طرق البحث العلمي والمشروعات في التحصيل الأكاديمي.  4- الأساتذة الزائرون في حقول التعليم المختلفة . 5- المجموعات الدراسية . 6- دراسة مواد أعلى في مستواها الأكاديمي من العمر الزمني للموهوب . 7- استخدام الحاسب في تعليم الموهوبين </vt:lpstr>
      <vt:lpstr>الإسراع:  يقصد به التسريع أو العمل على توفير الفرص التربوي التي تسهل إلتحاق الطفل الموهوب في مرحلة تعليمية أعلى أواجتياز مرحلة في مدة زمنية أقل.</vt:lpstr>
      <vt:lpstr>الطرق التي تعمل على تحقيق الإسراع:  1- الالتحاق المبكر في المدرسة: يكون في عمر مبكر مثل 5سنوات.  2- اجتياز الصفوف: اجتياز الطفل لصف دراسي ما مثل أن يتجاوز الصف 3 إلى 4 مباشرة.  3- اجتياز مرحلة دراسية في مدة زمنية أقل: هو اختصار المدة مثل أن يقضي الطفل 4 سنوات في المرحلة الابتدائية بدلاً من 6.</vt:lpstr>
      <vt:lpstr>هناك علاقة متبادلة بين الإثراء والإسراع في تنظيم برامج الموهوبين التربوية إذ لا تنجح عملية دون الأخرى، إذ تمكن عملية الإثراء الطفل الموهوب من تجاوز مرحلة ما في مدة زمنية أقل كما أن الإسراع لا يتم إلا من خلال إثراء الطفل الموهوب بخبرات تمكنه من اجتياز المرحلة. </vt:lpstr>
      <vt:lpstr>البرامج التربوية للموهوبين:</vt:lpstr>
      <vt:lpstr>الاتجاهات العامة في تربية الموهوبين:  الاتجاه الأول: ينادي بدمج الطلبة الموهوبين في المدارس العادية.  مبررات الاتجاه: 1- المحافظة على التوزيع الطبيعي للقدرات العقلية في الصف العادي. 2- المحافظة على التفاعل الاجتماعي في الصف العادي.  </vt:lpstr>
      <vt:lpstr>  الاتجاه الثاني: ينادي بفصل الموهوبين في مدارس خاصة.  مبررات الاتجاه: 1- إعداد الكفاءات والكوادر العلمية المتخصصة في المجالات المختلفة. 2- أعداد القيادات المختلفة للمجتمع. 3- توفير فرص الإبداع العلمي للطلبة الموهوبين في المجالات المختلفة. </vt:lpstr>
      <vt:lpstr> الاتجاه الثالث: ينادي بدمج الطلبة الموهوبين مع مدارس العاديين لكن بصفوف خاصة.  مبررات الاتجاه: 1- المحافظة على التفاعل الاجتماعي. 2- إعداد القيادات المختلفة. 3- إعداد الكفاءات والكوادر العلمية المتخصصة. 4- توفير فرص الإبداع العلمي للطلبة. </vt:lpstr>
      <vt:lpstr>** يعتبر الاتجاه الأول هو السائد في معظم دول العالم.  ** أول مدرسة للموهوبين أنشئت في مصر تماشياً مع الاتجاه الثاني.</vt:lpstr>
      <vt:lpstr>نموذج لطفل موهوب:  https://www.youtube.com/watch?v=AKtiAH-jFI8  https://www.youtube.com/watch?v=IZpawG_vVIk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Bayan</dc:creator>
  <cp:lastModifiedBy>lubna</cp:lastModifiedBy>
  <cp:revision>56</cp:revision>
  <dcterms:created xsi:type="dcterms:W3CDTF">2015-02-15T18:27:54Z</dcterms:created>
  <dcterms:modified xsi:type="dcterms:W3CDTF">2016-03-20T18:13:24Z</dcterms:modified>
</cp:coreProperties>
</file>