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4"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ia" initials="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10/8/2018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019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0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4222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979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55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269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4466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2736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56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702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122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17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669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190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0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62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465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smtClean="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01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54938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8.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C8E83785-763E-4B5A-B143-5EA05E750858}"/>
              </a:ext>
            </a:extLst>
          </p:cNvPr>
          <p:cNvSpPr>
            <a:spLocks noGrp="1"/>
          </p:cNvSpPr>
          <p:nvPr>
            <p:ph type="ctrTitle"/>
          </p:nvPr>
        </p:nvSpPr>
        <p:spPr>
          <a:xfrm>
            <a:off x="2614173" y="2731981"/>
            <a:ext cx="8100575" cy="1277256"/>
          </a:xfrm>
        </p:spPr>
        <p:txBody>
          <a:bodyPr>
            <a:noAutofit/>
          </a:bodyPr>
          <a:lstStyle/>
          <a:p>
            <a:r>
              <a:rPr lang="ar-SA" sz="6600" b="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المستحدثات التقنية في التعليم</a:t>
            </a:r>
          </a:p>
        </p:txBody>
      </p:sp>
    </p:spTree>
    <p:extLst>
      <p:ext uri="{BB962C8B-B14F-4D97-AF65-F5344CB8AC3E}">
        <p14:creationId xmlns:p14="http://schemas.microsoft.com/office/powerpoint/2010/main" val="174760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A177FC6-577E-4C70-9BB0-C709B76CEEEC}"/>
              </a:ext>
            </a:extLst>
          </p:cNvPr>
          <p:cNvSpPr>
            <a:spLocks noGrp="1"/>
          </p:cNvSpPr>
          <p:nvPr>
            <p:ph sz="quarter" idx="13"/>
          </p:nvPr>
        </p:nvSpPr>
        <p:spPr>
          <a:xfrm>
            <a:off x="5255110" y="2367092"/>
            <a:ext cx="6022489" cy="3424107"/>
          </a:xfrm>
        </p:spPr>
        <p:txBody>
          <a:bodyPr>
            <a:normAutofit lnSpcReduction="10000"/>
          </a:bodyPr>
          <a:lstStyle/>
          <a:p>
            <a:pPr marL="0" indent="0" algn="just">
              <a:buNone/>
            </a:pPr>
            <a:r>
              <a:rPr lang="ar-SA" sz="3200" b="1" dirty="0">
                <a:ln w="0"/>
                <a:solidFill>
                  <a:schemeClr val="accent4">
                    <a:lumMod val="50000"/>
                  </a:schemeClr>
                </a:solidFill>
                <a:effectLst>
                  <a:outerShdw blurRad="38100" dist="19050" dir="2700000" algn="tl" rotWithShape="0">
                    <a:schemeClr val="dk1">
                      <a:alpha val="40000"/>
                    </a:schemeClr>
                  </a:outerShdw>
                </a:effectLst>
              </a:rPr>
              <a:t>القاعة الذكية :</a:t>
            </a:r>
          </a:p>
          <a:p>
            <a:pPr marL="0" indent="0" algn="just">
              <a:buNone/>
            </a:pPr>
            <a:r>
              <a:rPr lang="ar-SA" b="1" dirty="0"/>
              <a:t>يمكن تعريف القاعات أو الفصول الذكية بأنها "بيئات تعليمية تفاعلية مدعومة بالتقنيات التعليمية المتطورة كالمنصة الالكترونية </a:t>
            </a:r>
            <a:r>
              <a:rPr lang="en-US" b="1" dirty="0"/>
              <a:t>E-Podium  </a:t>
            </a:r>
            <a:r>
              <a:rPr lang="ar-SA" b="1" dirty="0"/>
              <a:t>المتصلة بشبكة الانترنت، وجهاز عرض البيانات</a:t>
            </a:r>
            <a:r>
              <a:rPr lang="en-US" b="1" dirty="0"/>
              <a:t>Data Show </a:t>
            </a:r>
            <a:r>
              <a:rPr lang="ar-SA" b="1" dirty="0"/>
              <a:t>والسبورة التفاعلية </a:t>
            </a:r>
            <a:r>
              <a:rPr lang="en-US" b="1" dirty="0"/>
              <a:t>Interactive Board،  </a:t>
            </a:r>
            <a:r>
              <a:rPr lang="ar-SA" b="1" dirty="0"/>
              <a:t>لتتيح التفاعل بين المعلم والمتعلم لزيادة قدرة المتعلم على الفهم والاستيعاب .</a:t>
            </a:r>
          </a:p>
          <a:p>
            <a:pPr marL="0" indent="0" algn="just">
              <a:buNone/>
            </a:pPr>
            <a:endParaRPr lang="ar-SA" dirty="0"/>
          </a:p>
        </p:txBody>
      </p:sp>
      <p:pic>
        <p:nvPicPr>
          <p:cNvPr id="2052" name="Picture 4" descr="ÙØªÙØ¬Ø© Ø¨Ø­Ø« Ø§ÙØµÙØ± Ø¹Ù â«Ø§ÙÙØ§Ø¹Ø§Øª Ø§ÙØ°ÙÙØ© e-podiumâ¬â">
            <a:extLst>
              <a:ext uri="{FF2B5EF4-FFF2-40B4-BE49-F238E27FC236}">
                <a16:creationId xmlns:a16="http://schemas.microsoft.com/office/drawing/2014/main" xmlns="" id="{DBE721E7-71AF-4426-AB8F-E67126330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44" y="2558974"/>
            <a:ext cx="3818965" cy="307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عنوان 1">
            <a:extLst>
              <a:ext uri="{FF2B5EF4-FFF2-40B4-BE49-F238E27FC236}">
                <a16:creationId xmlns:a16="http://schemas.microsoft.com/office/drawing/2014/main" xmlns="" id="{06EBF3C6-A232-4F65-9AB4-41486993DF24}"/>
              </a:ext>
            </a:extLst>
          </p:cNvPr>
          <p:cNvSpPr>
            <a:spLocks noGrp="1"/>
          </p:cNvSpPr>
          <p:nvPr>
            <p:ph type="title"/>
          </p:nvPr>
        </p:nvSpPr>
        <p:spPr>
          <a:xfrm>
            <a:off x="1141413" y="618518"/>
            <a:ext cx="9905998" cy="147857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cap="none" dirty="0">
                <a:ln/>
                <a:solidFill>
                  <a:schemeClr val="accent3"/>
                </a:solidFill>
              </a:rPr>
              <a:t>مستحدثات في بيئات التعلم الصفي و المدرسي </a:t>
            </a:r>
          </a:p>
        </p:txBody>
      </p:sp>
    </p:spTree>
    <p:extLst>
      <p:ext uri="{BB962C8B-B14F-4D97-AF65-F5344CB8AC3E}">
        <p14:creationId xmlns:p14="http://schemas.microsoft.com/office/powerpoint/2010/main" val="420628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64F7A04E-942C-4A4C-907D-FC97334DA1EA}"/>
              </a:ext>
            </a:extLst>
          </p:cNvPr>
          <p:cNvSpPr>
            <a:spLocks noGrp="1"/>
          </p:cNvSpPr>
          <p:nvPr>
            <p:ph sz="quarter" idx="13"/>
          </p:nvPr>
        </p:nvSpPr>
        <p:spPr>
          <a:xfrm>
            <a:off x="681197" y="1049413"/>
            <a:ext cx="10596403" cy="5410555"/>
          </a:xfrm>
        </p:spPr>
        <p:txBody>
          <a:bodyPr>
            <a:normAutofit lnSpcReduction="10000"/>
          </a:bodyPr>
          <a:lstStyle/>
          <a:p>
            <a:pPr marL="0" indent="0">
              <a:buNone/>
            </a:pPr>
            <a:r>
              <a:rPr lang="ar-SA" b="1" dirty="0">
                <a:solidFill>
                  <a:srgbClr val="FF0000"/>
                </a:solidFill>
              </a:rPr>
              <a:t>مميزات استخدام القاعة الذكية :</a:t>
            </a:r>
          </a:p>
          <a:p>
            <a:pPr marL="342900" indent="-342900">
              <a:buFont typeface="+mj-lt"/>
              <a:buAutoNum type="arabicPeriod"/>
            </a:pPr>
            <a:r>
              <a:rPr lang="ar-SA" sz="1800" b="1" dirty="0"/>
              <a:t>التركيز على عرض المحتوى العلمي للمقرر، حيث يعرض في صورة الكترونية مشوقة وجذابة تساعد في جذب الانتباه و إحداث التعلم.</a:t>
            </a:r>
          </a:p>
          <a:p>
            <a:pPr marL="342900" indent="-342900">
              <a:buFont typeface="+mj-lt"/>
              <a:buAutoNum type="arabicPeriod"/>
            </a:pPr>
            <a:r>
              <a:rPr lang="ar-SA" sz="1800" b="1" dirty="0"/>
              <a:t>تحسين أداء أعضاء هيئة التدريس، وتنمية مهاراتهم الوظيفية في مجال التعلم الالكتروني.</a:t>
            </a:r>
          </a:p>
          <a:p>
            <a:pPr marL="342900" indent="-342900">
              <a:buFont typeface="+mj-lt"/>
              <a:buAutoNum type="arabicPeriod"/>
            </a:pPr>
            <a:r>
              <a:rPr lang="ar-SA" sz="1800" b="1" dirty="0"/>
              <a:t>زيادة مستوى الدافعية نحو التعلم لدى الطلاب وخاصة في المقررات ذات الطبيعة  النظرية .</a:t>
            </a:r>
          </a:p>
          <a:p>
            <a:pPr marL="342900" indent="-342900">
              <a:buFont typeface="+mj-lt"/>
              <a:buAutoNum type="arabicPeriod"/>
            </a:pPr>
            <a:r>
              <a:rPr lang="ar-SA" sz="1800" b="1" dirty="0"/>
              <a:t>زيادة الاتجاهات الايجابية لدى الطلاب نحو عضو هيئة التدريس والمادة الدراسية.</a:t>
            </a:r>
          </a:p>
          <a:p>
            <a:pPr marL="342900" indent="-342900">
              <a:buFont typeface="+mj-lt"/>
              <a:buAutoNum type="arabicPeriod"/>
            </a:pPr>
            <a:r>
              <a:rPr lang="ar-SA" sz="1800" b="1" dirty="0"/>
              <a:t>دعم ممارسة الطلاب لعمليات التعلم الذاتي داخل القاعة وتحت إشراف مباشر من عضو هيئة التدريس.</a:t>
            </a:r>
          </a:p>
          <a:p>
            <a:pPr marL="342900" indent="-342900">
              <a:buFont typeface="+mj-lt"/>
              <a:buAutoNum type="arabicPeriod"/>
            </a:pPr>
            <a:r>
              <a:rPr lang="ar-SA" sz="1800" b="1" dirty="0"/>
              <a:t>تنمية مهارات الاتصال والتفاعل و المشاركة الايجابية للطلاب داخل القاعات الدراسية الذكية.</a:t>
            </a:r>
          </a:p>
          <a:p>
            <a:pPr marL="342900" indent="-342900">
              <a:buFont typeface="+mj-lt"/>
              <a:buAutoNum type="arabicPeriod"/>
            </a:pPr>
            <a:r>
              <a:rPr lang="ar-SA" sz="1800" b="1" dirty="0"/>
              <a:t>زيادة نسبة الرضا المهني والتعليمي  </a:t>
            </a:r>
            <a:r>
              <a:rPr lang="en-US" sz="1800" b="1" dirty="0"/>
              <a:t> </a:t>
            </a:r>
            <a:r>
              <a:rPr lang="ar-SA" sz="1800" b="1" dirty="0"/>
              <a:t>لدى أعضاء هيئة التدريس والطلاب.</a:t>
            </a:r>
          </a:p>
          <a:p>
            <a:pPr marL="342900" indent="-342900">
              <a:buFont typeface="+mj-lt"/>
              <a:buAutoNum type="arabicPeriod"/>
            </a:pPr>
            <a:r>
              <a:rPr lang="ar-SA" sz="1800" b="1" dirty="0"/>
              <a:t>تقليل جهد و وقت أعضاء هيئة التدريس واستثماره في مهام أخرى كتصميم المقررات وبناء الاختبارات الالكترونية.</a:t>
            </a:r>
          </a:p>
          <a:p>
            <a:pPr marL="342900" indent="-342900">
              <a:buFont typeface="+mj-lt"/>
              <a:buAutoNum type="arabicPeriod"/>
            </a:pPr>
            <a:r>
              <a:rPr lang="ar-SA" sz="1800" b="1" dirty="0"/>
              <a:t>توفير بيئة صحية وآمنة ونظيفة  لعضو هيئة التدريس والطلاب من خلال التغلب علي معظم مشكلات استخدام السبورات التقليدية كالطباشيرية والبيضاء</a:t>
            </a:r>
          </a:p>
          <a:p>
            <a:pPr marL="342900" indent="-342900">
              <a:buFont typeface="+mj-lt"/>
              <a:buAutoNum type="arabicPeriod"/>
            </a:pPr>
            <a:r>
              <a:rPr lang="ar-SA" sz="1800" b="1" dirty="0"/>
              <a:t>حدوث التلاقي والتفاعل البصري</a:t>
            </a:r>
            <a:r>
              <a:rPr lang="en-US" sz="1800" b="1" dirty="0"/>
              <a:t>) </a:t>
            </a:r>
            <a:r>
              <a:rPr lang="ar-SA" sz="1800" b="1" dirty="0"/>
              <a:t>بين عضو هيئة التدريس والطلاب من خلال مواجهته للطلاب أثناء عملية العرض مما يزيد من نسبة التفاعل بينهم.  </a:t>
            </a:r>
          </a:p>
          <a:p>
            <a:pPr marL="342900" indent="-342900">
              <a:buFont typeface="+mj-lt"/>
              <a:buAutoNum type="arabicPeriod"/>
            </a:pPr>
            <a:endParaRPr lang="ar-SA" sz="1800" b="1" dirty="0"/>
          </a:p>
        </p:txBody>
      </p:sp>
      <p:sp>
        <p:nvSpPr>
          <p:cNvPr id="4" name="عنوان 1">
            <a:extLst>
              <a:ext uri="{FF2B5EF4-FFF2-40B4-BE49-F238E27FC236}">
                <a16:creationId xmlns:a16="http://schemas.microsoft.com/office/drawing/2014/main" xmlns="" id="{A90292B7-1788-4075-8033-515E7C9FDA2E}"/>
              </a:ext>
            </a:extLst>
          </p:cNvPr>
          <p:cNvSpPr>
            <a:spLocks noGrp="1"/>
          </p:cNvSpPr>
          <p:nvPr>
            <p:ph type="title"/>
          </p:nvPr>
        </p:nvSpPr>
        <p:spPr>
          <a:xfrm>
            <a:off x="1143000" y="171131"/>
            <a:ext cx="9906000" cy="878282"/>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cap="none" dirty="0">
                <a:ln/>
                <a:solidFill>
                  <a:schemeClr val="accent3"/>
                </a:solidFill>
              </a:rPr>
              <a:t>مستحدثات في بيئات التعلم الصفي و المدرسي </a:t>
            </a:r>
          </a:p>
        </p:txBody>
      </p:sp>
    </p:spTree>
    <p:extLst>
      <p:ext uri="{BB962C8B-B14F-4D97-AF65-F5344CB8AC3E}">
        <p14:creationId xmlns:p14="http://schemas.microsoft.com/office/powerpoint/2010/main" val="68864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D7DDECB2-694A-49F6-88DB-8C33E9823710}"/>
              </a:ext>
            </a:extLst>
          </p:cNvPr>
          <p:cNvSpPr>
            <a:spLocks noGrp="1"/>
          </p:cNvSpPr>
          <p:nvPr>
            <p:ph sz="quarter" idx="13"/>
          </p:nvPr>
        </p:nvSpPr>
        <p:spPr>
          <a:xfrm>
            <a:off x="6327156" y="2367092"/>
            <a:ext cx="4950443" cy="3424107"/>
          </a:xfrm>
        </p:spPr>
        <p:txBody>
          <a:bodyPr>
            <a:normAutofit fontScale="92500" lnSpcReduction="10000"/>
          </a:bodyPr>
          <a:lstStyle/>
          <a:p>
            <a:pPr marL="0" indent="0">
              <a:buNone/>
            </a:pPr>
            <a:r>
              <a:rPr lang="ar-SA" sz="2800" b="1" dirty="0">
                <a:solidFill>
                  <a:srgbClr val="FF0000"/>
                </a:solidFill>
              </a:rPr>
              <a:t>مكونات القاعة الذكية :</a:t>
            </a:r>
          </a:p>
          <a:p>
            <a:r>
              <a:rPr lang="ar-SA" sz="2800" b="1" dirty="0"/>
              <a:t>المنصة الذكية </a:t>
            </a:r>
            <a:r>
              <a:rPr lang="en-US" sz="2800" b="1" dirty="0"/>
              <a:t>E-Podium </a:t>
            </a:r>
          </a:p>
          <a:p>
            <a:r>
              <a:rPr lang="ar-SA" sz="2800" b="1" dirty="0"/>
              <a:t>السبورة التفاعلية</a:t>
            </a:r>
            <a:endParaRPr lang="en-US" sz="2800" b="1" dirty="0"/>
          </a:p>
          <a:p>
            <a:r>
              <a:rPr lang="ar-SA" sz="2800" b="1" dirty="0"/>
              <a:t>جهاز عرض البيانات البروجكتر</a:t>
            </a:r>
          </a:p>
          <a:p>
            <a:r>
              <a:rPr lang="ar-SA" sz="2800" b="1" dirty="0"/>
              <a:t> انظمة صوت</a:t>
            </a:r>
          </a:p>
          <a:p>
            <a:r>
              <a:rPr lang="ar-SA" sz="2800" b="1" dirty="0"/>
              <a:t>اتصال انترنت</a:t>
            </a:r>
            <a:endParaRPr lang="en-US" sz="2800" b="1" dirty="0"/>
          </a:p>
          <a:p>
            <a:endParaRPr lang="ar-SA" sz="2800" dirty="0"/>
          </a:p>
        </p:txBody>
      </p:sp>
      <p:sp>
        <p:nvSpPr>
          <p:cNvPr id="4" name="عنوان 1">
            <a:extLst>
              <a:ext uri="{FF2B5EF4-FFF2-40B4-BE49-F238E27FC236}">
                <a16:creationId xmlns:a16="http://schemas.microsoft.com/office/drawing/2014/main" xmlns="" id="{4702682D-00B7-4CDD-9309-52F779DC0D09}"/>
              </a:ext>
            </a:extLst>
          </p:cNvPr>
          <p:cNvSpPr>
            <a:spLocks noGrp="1"/>
          </p:cNvSpPr>
          <p:nvPr>
            <p:ph type="title"/>
          </p:nvPr>
        </p:nvSpPr>
        <p:spPr>
          <a:xfrm>
            <a:off x="1141413" y="618518"/>
            <a:ext cx="9905998" cy="147857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cap="none" dirty="0">
                <a:ln/>
                <a:solidFill>
                  <a:schemeClr val="accent3"/>
                </a:solidFill>
              </a:rPr>
              <a:t>مستحدثات في بيئات التعلم الصفي و المدرسي </a:t>
            </a:r>
          </a:p>
        </p:txBody>
      </p:sp>
      <p:pic>
        <p:nvPicPr>
          <p:cNvPr id="2050" name="Picture 2" descr="ØµÙØ±Ø© Ø°Ø§Øª ØµÙØ©">
            <a:extLst>
              <a:ext uri="{FF2B5EF4-FFF2-40B4-BE49-F238E27FC236}">
                <a16:creationId xmlns:a16="http://schemas.microsoft.com/office/drawing/2014/main" xmlns="" id="{1600576D-1254-4DC8-B3EF-A46762BE4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756" y="1781756"/>
            <a:ext cx="2178537" cy="25450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ÙØªÙØ¬Ø© Ø¨Ø­Ø« Ø§ÙØµÙØ± Ø¹Ù Ø§ÙØ³Ø¨ÙØ±Ø© Ø§ÙØ°ÙÙØ©">
            <a:extLst>
              <a:ext uri="{FF2B5EF4-FFF2-40B4-BE49-F238E27FC236}">
                <a16:creationId xmlns:a16="http://schemas.microsoft.com/office/drawing/2014/main" xmlns="" id="{6D62615F-2B98-4903-9F32-FD1D0302F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113" y="1939512"/>
            <a:ext cx="2532218" cy="19002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ÙØªÙØ¬Ø© Ø¨Ø­Ø« Ø§ÙØµÙØ± Ø¹Ù Ø¨Ø±ÙØ¬ÙØªØ±">
            <a:extLst>
              <a:ext uri="{FF2B5EF4-FFF2-40B4-BE49-F238E27FC236}">
                <a16:creationId xmlns:a16="http://schemas.microsoft.com/office/drawing/2014/main" xmlns="" id="{4AADDCB8-67D5-44C7-8FFB-74381E7B6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914" y="4442713"/>
            <a:ext cx="1416617" cy="15766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ÙØªÙØ¬Ø© Ø¨Ø­Ø« Ø§ÙØµÙØ± Ø¹Ù Ø§ÙØ¸ÙØ© Ø§ÙØµÙØª">
            <a:extLst>
              <a:ext uri="{FF2B5EF4-FFF2-40B4-BE49-F238E27FC236}">
                <a16:creationId xmlns:a16="http://schemas.microsoft.com/office/drawing/2014/main" xmlns="" id="{EBE36522-27F6-409B-AA36-70FEA291F3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846" y="3693431"/>
            <a:ext cx="398991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randombar(horizontal)">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randombar(horizontal)">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randombar(horizontal)">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FC4A8D3-19A6-4611-9CA0-09828A99BB21}"/>
              </a:ext>
            </a:extLst>
          </p:cNvPr>
          <p:cNvSpPr>
            <a:spLocks noGrp="1"/>
          </p:cNvSpPr>
          <p:nvPr>
            <p:ph type="title"/>
          </p:nvPr>
        </p:nvSpPr>
        <p:spPr>
          <a:xfrm>
            <a:off x="1141413" y="618518"/>
            <a:ext cx="9905998" cy="102003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المنصة الذكية </a:t>
            </a:r>
            <a:r>
              <a:rPr lang="en-US" b="1" cap="none" dirty="0">
                <a:ln/>
                <a:solidFill>
                  <a:schemeClr val="accent3"/>
                </a:solidFill>
              </a:rPr>
              <a:t>E-Podium</a:t>
            </a:r>
            <a:endParaRPr lang="ar-SA" b="1" cap="none" dirty="0">
              <a:ln/>
              <a:solidFill>
                <a:schemeClr val="accent3"/>
              </a:solidFill>
            </a:endParaRPr>
          </a:p>
        </p:txBody>
      </p:sp>
      <p:sp>
        <p:nvSpPr>
          <p:cNvPr id="3" name="عنصر نائب للمحتوى 2">
            <a:extLst>
              <a:ext uri="{FF2B5EF4-FFF2-40B4-BE49-F238E27FC236}">
                <a16:creationId xmlns:a16="http://schemas.microsoft.com/office/drawing/2014/main" xmlns="" id="{5D868643-E19C-4F12-9437-EB6611AFFDE6}"/>
              </a:ext>
            </a:extLst>
          </p:cNvPr>
          <p:cNvSpPr>
            <a:spLocks noGrp="1"/>
          </p:cNvSpPr>
          <p:nvPr>
            <p:ph sz="quarter" idx="13"/>
          </p:nvPr>
        </p:nvSpPr>
        <p:spPr>
          <a:xfrm>
            <a:off x="4384427" y="2322493"/>
            <a:ext cx="6942268" cy="3827387"/>
          </a:xfrm>
        </p:spPr>
        <p:txBody>
          <a:bodyPr>
            <a:normAutofit fontScale="77500" lnSpcReduction="20000"/>
          </a:bodyPr>
          <a:lstStyle/>
          <a:p>
            <a:r>
              <a:rPr lang="ar-SA" b="1" dirty="0"/>
              <a:t>شاشات عرض.</a:t>
            </a:r>
            <a:endParaRPr lang="ar-SA" dirty="0"/>
          </a:p>
          <a:p>
            <a:r>
              <a:rPr lang="ar-SA" b="1" dirty="0"/>
              <a:t>شاشة التحكم في جميع مكونات النظام (تعمل باللمس).</a:t>
            </a:r>
            <a:endParaRPr lang="ar-SA" dirty="0"/>
          </a:p>
          <a:p>
            <a:r>
              <a:rPr lang="ar-SA" b="1" dirty="0"/>
              <a:t>شاشة العرض (وتظهر محتوياتها على السبورة الذكية أو جهاز عرض البيانات</a:t>
            </a:r>
            <a:endParaRPr lang="ar-SA" dirty="0"/>
          </a:p>
          <a:p>
            <a:r>
              <a:rPr lang="ar-SA" b="1" dirty="0"/>
              <a:t>سماعات.</a:t>
            </a:r>
            <a:endParaRPr lang="ar-SA" dirty="0"/>
          </a:p>
          <a:p>
            <a:r>
              <a:rPr lang="ar-SA" b="1" dirty="0"/>
              <a:t>ميكروفون فائق الحساسية.</a:t>
            </a:r>
            <a:endParaRPr lang="ar-SA" dirty="0"/>
          </a:p>
          <a:p>
            <a:r>
              <a:rPr lang="ar-SA" b="1" dirty="0"/>
              <a:t>لوحة مفاتيح وقلم ضوئي.</a:t>
            </a:r>
            <a:endParaRPr lang="ar-SA" dirty="0"/>
          </a:p>
          <a:p>
            <a:r>
              <a:rPr lang="ar-SA" b="1" dirty="0"/>
              <a:t>مداخل للتوصيلات بالأجهزة الخارجية.</a:t>
            </a:r>
            <a:endParaRPr lang="ar-SA" dirty="0"/>
          </a:p>
          <a:p>
            <a:r>
              <a:rPr lang="ar-SA" b="1" dirty="0"/>
              <a:t>مجموعة من البرمجيات التي تتيح التحكم في جميع الأجهزة الموجودة بالقاعة ، والتفاعل مع الطلاب، وتسجيل المحاضرات صوت وصورة ، وغير ذلك من إمكانيات.</a:t>
            </a:r>
            <a:endParaRPr lang="ar-SA" dirty="0"/>
          </a:p>
          <a:p>
            <a:endParaRPr lang="ar-SA" dirty="0"/>
          </a:p>
        </p:txBody>
      </p:sp>
      <p:pic>
        <p:nvPicPr>
          <p:cNvPr id="4" name="Picture 2" descr="ØµÙØ±Ø© Ø°Ø§Øª ØµÙØ©">
            <a:extLst>
              <a:ext uri="{FF2B5EF4-FFF2-40B4-BE49-F238E27FC236}">
                <a16:creationId xmlns:a16="http://schemas.microsoft.com/office/drawing/2014/main" xmlns="" id="{EF45FECC-11B5-4F3C-9FCE-3D20E7612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8249" y="2367092"/>
            <a:ext cx="3497916" cy="3738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6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A46E2D5A-7ADE-424C-A637-38A5D9C00EB6}"/>
              </a:ext>
            </a:extLst>
          </p:cNvPr>
          <p:cNvSpPr>
            <a:spLocks noGrp="1"/>
          </p:cNvSpPr>
          <p:nvPr>
            <p:ph type="title"/>
          </p:nvPr>
        </p:nvSpPr>
        <p:spPr>
          <a:xfrm>
            <a:off x="1141413" y="618518"/>
            <a:ext cx="9905998" cy="131461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السبورة الذكية  (</a:t>
            </a:r>
            <a:r>
              <a:rPr lang="en-US" b="1" cap="none" dirty="0">
                <a:ln/>
                <a:solidFill>
                  <a:schemeClr val="accent3"/>
                </a:solidFill>
              </a:rPr>
              <a:t>Smart Board</a:t>
            </a:r>
            <a:r>
              <a:rPr lang="ar-SA" b="1" cap="none" dirty="0">
                <a:ln/>
                <a:solidFill>
                  <a:schemeClr val="accent3"/>
                </a:solidFill>
              </a:rPr>
              <a:t>)</a:t>
            </a:r>
          </a:p>
        </p:txBody>
      </p:sp>
      <p:sp>
        <p:nvSpPr>
          <p:cNvPr id="3" name="عنصر نائب للمحتوى 2">
            <a:extLst>
              <a:ext uri="{FF2B5EF4-FFF2-40B4-BE49-F238E27FC236}">
                <a16:creationId xmlns:a16="http://schemas.microsoft.com/office/drawing/2014/main" xmlns="" id="{CA3CC51D-6910-4726-BCC5-3A3553A38D97}"/>
              </a:ext>
            </a:extLst>
          </p:cNvPr>
          <p:cNvSpPr>
            <a:spLocks noGrp="1"/>
          </p:cNvSpPr>
          <p:nvPr>
            <p:ph sz="quarter" idx="13"/>
          </p:nvPr>
        </p:nvSpPr>
        <p:spPr>
          <a:xfrm>
            <a:off x="3534862" y="2367092"/>
            <a:ext cx="7742738" cy="3424107"/>
          </a:xfrm>
        </p:spPr>
        <p:txBody>
          <a:bodyPr>
            <a:normAutofit fontScale="92500" lnSpcReduction="10000"/>
          </a:bodyPr>
          <a:lstStyle/>
          <a:p>
            <a:pPr algn="just"/>
            <a:r>
              <a:rPr lang="ar-SA" dirty="0"/>
              <a:t>تعرف السبورة الذكية بأنها: </a:t>
            </a:r>
            <a:r>
              <a:rPr lang="ar-SA" b="1" dirty="0"/>
              <a:t>نوع خاص من اللوحات أو السبورات </a:t>
            </a:r>
            <a:r>
              <a:rPr lang="ar-SA" b="1" dirty="0" err="1"/>
              <a:t>البیضاء</a:t>
            </a:r>
            <a:r>
              <a:rPr lang="ar-SA" b="1" dirty="0"/>
              <a:t> الحساسة التفاعلية التي </a:t>
            </a:r>
            <a:r>
              <a:rPr lang="ar-SA" b="1" dirty="0" err="1"/>
              <a:t>یتم</a:t>
            </a:r>
            <a:r>
              <a:rPr lang="ar-SA" b="1" dirty="0"/>
              <a:t> التعامل </a:t>
            </a:r>
            <a:r>
              <a:rPr lang="ar-SA" b="1" dirty="0" err="1"/>
              <a:t>معھا</a:t>
            </a:r>
            <a:r>
              <a:rPr lang="ar-SA" b="1" dirty="0"/>
              <a:t> باللمس، و </a:t>
            </a:r>
            <a:r>
              <a:rPr lang="ar-SA" b="1" dirty="0" err="1"/>
              <a:t>یتم</a:t>
            </a:r>
            <a:r>
              <a:rPr lang="ar-SA" b="1" dirty="0"/>
              <a:t> استخدامها لعرض ما على شاشة الكمبيوتر من تطبيقات متنوعة.</a:t>
            </a:r>
            <a:endParaRPr lang="en-US" dirty="0"/>
          </a:p>
          <a:p>
            <a:pPr algn="just"/>
            <a:r>
              <a:rPr lang="ar-SA" dirty="0"/>
              <a:t>كما يمكن تعريفها على أنها: شاشة عرض (لوحة) إلكترونية حساسة بيضاء يتم التعامل معها باستخدام حاسة اللمس (بإصبع اليد أو أقلام الحبر الرقمي أو أي أداة تأشير) ويتم توصيلها بالحاسب الآلي وجهاز عارض البيانات </a:t>
            </a:r>
            <a:r>
              <a:rPr lang="en-US" dirty="0"/>
              <a:t>data show</a:t>
            </a:r>
            <a:r>
              <a:rPr lang="ar-SA" dirty="0"/>
              <a:t> حيث تعرض و تتفاعل مع تطبيقات الحاسب المختلفة المخزنة على الحاسب أو الموجودة على الانترنت سواء بشكل مباشر أو من بُعد.</a:t>
            </a:r>
            <a:endParaRPr lang="en-US" dirty="0"/>
          </a:p>
          <a:p>
            <a:pPr algn="just"/>
            <a:endParaRPr lang="ar-SA" dirty="0"/>
          </a:p>
        </p:txBody>
      </p:sp>
      <p:pic>
        <p:nvPicPr>
          <p:cNvPr id="4098" name="Picture 2" descr="ÙØªÙØ¬Ø© Ø¨Ø­Ø« Ø§ÙØµÙØ± Ø¹Ù â«Ø§ÙØ³Ø¨ÙØ±Ø© Ø§ÙØ°ÙÙØ© smart boardâ¬â">
            <a:extLst>
              <a:ext uri="{FF2B5EF4-FFF2-40B4-BE49-F238E27FC236}">
                <a16:creationId xmlns:a16="http://schemas.microsoft.com/office/drawing/2014/main" xmlns="" id="{60DD371E-6F7A-4478-8C23-226E98530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47" y="2367092"/>
            <a:ext cx="3126072" cy="306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9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8C62B2D5-4088-4C65-B1D4-F8999C29228A}"/>
              </a:ext>
            </a:extLst>
          </p:cNvPr>
          <p:cNvSpPr>
            <a:spLocks noGrp="1"/>
          </p:cNvSpPr>
          <p:nvPr>
            <p:ph sz="quarter" idx="13"/>
          </p:nvPr>
        </p:nvSpPr>
        <p:spPr>
          <a:xfrm>
            <a:off x="973410" y="3510314"/>
            <a:ext cx="10363826" cy="1317390"/>
          </a:xfrm>
        </p:spPr>
        <p:txBody>
          <a:bodyPr/>
          <a:lstStyle/>
          <a:p>
            <a:r>
              <a:rPr lang="ar-SA" sz="2800" b="1" dirty="0"/>
              <a:t>عزيزاتي الطالبات بالتقسيم الى مجموعات أجيبي على السؤال التالي </a:t>
            </a:r>
            <a:r>
              <a:rPr lang="ar-SA" dirty="0"/>
              <a:t>:</a:t>
            </a:r>
          </a:p>
        </p:txBody>
      </p:sp>
      <p:pic>
        <p:nvPicPr>
          <p:cNvPr id="7" name="رسم 6" descr="فريق">
            <a:extLst>
              <a:ext uri="{FF2B5EF4-FFF2-40B4-BE49-F238E27FC236}">
                <a16:creationId xmlns:a16="http://schemas.microsoft.com/office/drawing/2014/main" xmlns="" id="{EC9E0E2A-D29A-4836-BE0D-42C1FDF12AC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757321" y="4739229"/>
            <a:ext cx="1864599" cy="1864599"/>
          </a:xfrm>
          <a:prstGeom prst="rect">
            <a:avLst/>
          </a:prstGeom>
        </p:spPr>
      </p:pic>
      <p:sp>
        <p:nvSpPr>
          <p:cNvPr id="8" name="فقاعة الكلام: مستطيلة مستديرة الزوايا 7">
            <a:extLst>
              <a:ext uri="{FF2B5EF4-FFF2-40B4-BE49-F238E27FC236}">
                <a16:creationId xmlns:a16="http://schemas.microsoft.com/office/drawing/2014/main" xmlns="" id="{53E72A37-8323-4B33-BFE6-ED5073D3BEF2}"/>
              </a:ext>
            </a:extLst>
          </p:cNvPr>
          <p:cNvSpPr/>
          <p:nvPr/>
        </p:nvSpPr>
        <p:spPr>
          <a:xfrm>
            <a:off x="1227382" y="870643"/>
            <a:ext cx="4927941" cy="2287310"/>
          </a:xfrm>
          <a:prstGeom prst="wedgeRoundRectCallou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ar-SA" sz="3600" dirty="0">
                <a:ln w="0"/>
                <a:solidFill>
                  <a:srgbClr val="FF0000"/>
                </a:solidFill>
                <a:effectLst>
                  <a:outerShdw blurRad="38100" dist="19050" dir="2700000" algn="tl" rotWithShape="0">
                    <a:schemeClr val="dk1">
                      <a:alpha val="40000"/>
                    </a:schemeClr>
                  </a:outerShdw>
                </a:effectLst>
              </a:rPr>
              <a:t>ماهي فوائد استخدام وتفعيل السبورة الذكية في الفصل أو القاعة ؟</a:t>
            </a:r>
          </a:p>
        </p:txBody>
      </p:sp>
      <p:pic>
        <p:nvPicPr>
          <p:cNvPr id="9" name="رسم 8" descr="فريق">
            <a:extLst>
              <a:ext uri="{FF2B5EF4-FFF2-40B4-BE49-F238E27FC236}">
                <a16:creationId xmlns:a16="http://schemas.microsoft.com/office/drawing/2014/main" xmlns="" id="{5C5AC105-41CD-4D37-AE83-B063D011B22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70532" y="4827704"/>
            <a:ext cx="1864599" cy="1864599"/>
          </a:xfrm>
          <a:prstGeom prst="rect">
            <a:avLst/>
          </a:prstGeom>
        </p:spPr>
      </p:pic>
      <p:pic>
        <p:nvPicPr>
          <p:cNvPr id="10" name="رسم 9" descr="فريق">
            <a:extLst>
              <a:ext uri="{FF2B5EF4-FFF2-40B4-BE49-F238E27FC236}">
                <a16:creationId xmlns:a16="http://schemas.microsoft.com/office/drawing/2014/main" xmlns="" id="{DADE033F-4CFE-453E-83EA-E52420A0337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17680" y="4738715"/>
            <a:ext cx="1864599" cy="1864599"/>
          </a:xfrm>
          <a:prstGeom prst="rect">
            <a:avLst/>
          </a:prstGeom>
        </p:spPr>
      </p:pic>
    </p:spTree>
    <p:extLst>
      <p:ext uri="{BB962C8B-B14F-4D97-AF65-F5344CB8AC3E}">
        <p14:creationId xmlns:p14="http://schemas.microsoft.com/office/powerpoint/2010/main" val="1254288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51C426F-152E-4B62-B978-720150ACA904}"/>
              </a:ext>
            </a:extLst>
          </p:cNvPr>
          <p:cNvSpPr>
            <a:spLocks noGrp="1"/>
          </p:cNvSpPr>
          <p:nvPr>
            <p:ph type="title"/>
          </p:nvPr>
        </p:nvSpPr>
        <p:spPr>
          <a:xfrm>
            <a:off x="1141413" y="618518"/>
            <a:ext cx="9905998" cy="78069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الواقع الافتراضي</a:t>
            </a:r>
          </a:p>
        </p:txBody>
      </p:sp>
      <p:sp>
        <p:nvSpPr>
          <p:cNvPr id="3" name="عنصر نائب للمحتوى 2">
            <a:extLst>
              <a:ext uri="{FF2B5EF4-FFF2-40B4-BE49-F238E27FC236}">
                <a16:creationId xmlns:a16="http://schemas.microsoft.com/office/drawing/2014/main" xmlns="" id="{B2E25D84-AD57-45FC-AD1B-E720F8D4F556}"/>
              </a:ext>
            </a:extLst>
          </p:cNvPr>
          <p:cNvSpPr>
            <a:spLocks noGrp="1"/>
          </p:cNvSpPr>
          <p:nvPr>
            <p:ph sz="quarter" idx="13"/>
          </p:nvPr>
        </p:nvSpPr>
        <p:spPr>
          <a:xfrm>
            <a:off x="4940215" y="2184741"/>
            <a:ext cx="6336110" cy="3200682"/>
          </a:xfrm>
        </p:spPr>
        <p:txBody>
          <a:bodyPr>
            <a:normAutofit/>
          </a:bodyPr>
          <a:lstStyle/>
          <a:p>
            <a:pPr algn="just"/>
            <a:r>
              <a:rPr lang="ar-SA" sz="3600" b="1" dirty="0"/>
              <a:t>ويقصد به عالم يصنعه الحاسب الالي بحيث يمكن للإنسان التفاعل معه بنفس الأسلوب الذي يتفاعل به في العالم الحقيقي .</a:t>
            </a:r>
          </a:p>
          <a:p>
            <a:pPr algn="just"/>
            <a:endParaRPr lang="ar-SA" sz="3600" b="1" dirty="0"/>
          </a:p>
          <a:p>
            <a:pPr marL="0" indent="0" algn="just">
              <a:buNone/>
            </a:pPr>
            <a:endParaRPr lang="ar-SA" sz="2000" dirty="0"/>
          </a:p>
        </p:txBody>
      </p:sp>
      <p:pic>
        <p:nvPicPr>
          <p:cNvPr id="3074" name="Picture 2" descr="ÙØªÙØ¬Ø© Ø¨Ø­Ø« Ø§ÙØµÙØ± Ø¹Ù Ø§ÙÙØ§ÙØ¹ Ø§ÙØ§ÙØªØ±Ø§Ø¶Ù">
            <a:extLst>
              <a:ext uri="{FF2B5EF4-FFF2-40B4-BE49-F238E27FC236}">
                <a16:creationId xmlns:a16="http://schemas.microsoft.com/office/drawing/2014/main" xmlns="" id="{F07E6702-5E0B-42E4-8C1E-3025F4D54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016" y="2261011"/>
            <a:ext cx="2786388" cy="2109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ÙØªÙØ¬Ø© Ø¨Ø­Ø« Ø§ÙØµÙØ± Ø¹Ù Ø§ÙÙØ§ÙØ¹ Ø§ÙØ§ÙØªØ±Ø§Ø¶Ù">
            <a:extLst>
              <a:ext uri="{FF2B5EF4-FFF2-40B4-BE49-F238E27FC236}">
                <a16:creationId xmlns:a16="http://schemas.microsoft.com/office/drawing/2014/main" xmlns="" id="{D44FDAE3-A103-44A7-A5D6-FDF6D5ABC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915" y="4512628"/>
            <a:ext cx="3313298" cy="1921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96184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51C426F-152E-4B62-B978-720150ACA904}"/>
              </a:ext>
            </a:extLst>
          </p:cNvPr>
          <p:cNvSpPr>
            <a:spLocks noGrp="1"/>
          </p:cNvSpPr>
          <p:nvPr>
            <p:ph type="title"/>
          </p:nvPr>
        </p:nvSpPr>
        <p:spPr>
          <a:xfrm>
            <a:off x="1141413" y="618518"/>
            <a:ext cx="9905998" cy="78069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خصائص الواقع الافتراضي</a:t>
            </a:r>
          </a:p>
        </p:txBody>
      </p:sp>
      <p:sp>
        <p:nvSpPr>
          <p:cNvPr id="3" name="عنصر نائب للمحتوى 2">
            <a:extLst>
              <a:ext uri="{FF2B5EF4-FFF2-40B4-BE49-F238E27FC236}">
                <a16:creationId xmlns:a16="http://schemas.microsoft.com/office/drawing/2014/main" xmlns="" id="{B2E25D84-AD57-45FC-AD1B-E720F8D4F556}"/>
              </a:ext>
            </a:extLst>
          </p:cNvPr>
          <p:cNvSpPr>
            <a:spLocks noGrp="1"/>
          </p:cNvSpPr>
          <p:nvPr>
            <p:ph sz="quarter" idx="13"/>
          </p:nvPr>
        </p:nvSpPr>
        <p:spPr>
          <a:xfrm>
            <a:off x="711882" y="1749020"/>
            <a:ext cx="10619676" cy="4964763"/>
          </a:xfrm>
        </p:spPr>
        <p:txBody>
          <a:bodyPr>
            <a:normAutofit fontScale="70000" lnSpcReduction="20000"/>
          </a:bodyPr>
          <a:lstStyle/>
          <a:p>
            <a:pPr marL="0" indent="0">
              <a:buNone/>
            </a:pPr>
            <a:r>
              <a:rPr lang="ar-SA" sz="3000" b="1" dirty="0"/>
              <a:t>1- تقديم بيئة افتراضية للإبحار فيها من خلال فراغ ثلاثي الأبعاد يسمح بالتحول والنظر والطيران بداخلها ومعايشة واقعها.</a:t>
            </a:r>
            <a:br>
              <a:rPr lang="ar-SA" sz="3000" b="1" dirty="0"/>
            </a:br>
            <a:r>
              <a:rPr lang="ar-SA" sz="3000" b="1" dirty="0"/>
              <a:t>2-يعرض العالم الافتراضي بالمقاييس الحقيقية والشكل الطبيعي الذي يتناسب مع الرؤية البشرية للأحجام.</a:t>
            </a:r>
            <a:br>
              <a:rPr lang="ar-SA" sz="3000" b="1" dirty="0"/>
            </a:br>
            <a:r>
              <a:rPr lang="ar-SA" sz="3000" b="1" dirty="0"/>
              <a:t>3- استخدام قفاز المعلومات للاتصال الحقيقي المحسوس مع مواد افتراضية حقيقية مما يسمح بمعالجة وإخضاع عوامل أخرى للمعالجة الافتراضية.</a:t>
            </a:r>
            <a:br>
              <a:rPr lang="ar-SA" sz="3000" b="1" dirty="0"/>
            </a:br>
            <a:r>
              <a:rPr lang="ar-SA" sz="3000" b="1" dirty="0"/>
              <a:t>4- تعزز الصور المجسمة الإدراك الحسي لعمق وأبعاد الفراغ.</a:t>
            </a:r>
            <a:br>
              <a:rPr lang="ar-SA" sz="3000" b="1" dirty="0"/>
            </a:br>
            <a:r>
              <a:rPr lang="ar-SA" sz="3000" b="1" dirty="0"/>
              <a:t>5- يعرض صور وهمية تشعر المستخدم أنه مغمور في عالم افتراضي صناعي, ومعززا ًبالتكنولوجيا السمعية المرئية وغير الافتراضية.</a:t>
            </a:r>
            <a:br>
              <a:rPr lang="ar-SA" sz="3000" b="1" dirty="0"/>
            </a:br>
            <a:r>
              <a:rPr lang="ar-SA" sz="3000" b="1" dirty="0"/>
              <a:t>6- استخدام شبكات المعلومات المحلية والعالمية يسمح ببيئات افتراضية مشاركة مع أشخاص من مختلف أنحاء العالم.</a:t>
            </a:r>
            <a:br>
              <a:rPr lang="ar-SA" sz="3000" b="1" dirty="0"/>
            </a:br>
            <a:r>
              <a:rPr lang="ar-SA" sz="3000" b="1" dirty="0"/>
              <a:t>7- البيئة الافتراضية تحقق الأمان لمستخدمها عند دراسة معلومات خطرة أو يصعب الحصول عليها زماناً ومكاناً.</a:t>
            </a:r>
            <a:br>
              <a:rPr lang="ar-SA" sz="3000" b="1" dirty="0"/>
            </a:br>
            <a:r>
              <a:rPr lang="ar-SA" sz="3000" b="1" dirty="0"/>
              <a:t>8-تمكن المستخدم من التحرك داخل الزمن وتعرض مواقف من الزمن الماضي أو تسرع بعرض المستقبل.</a:t>
            </a:r>
            <a:br>
              <a:rPr lang="ar-SA" sz="3000" b="1" dirty="0"/>
            </a:br>
            <a:r>
              <a:rPr lang="ar-SA" sz="3000" b="1" dirty="0"/>
              <a:t>9-تساعد المستخدم على تحقيق المستوى المرغوب لديه من المهارة بدقة عالية.</a:t>
            </a:r>
            <a:br>
              <a:rPr lang="ar-SA" sz="3000" b="1" dirty="0"/>
            </a:br>
            <a:r>
              <a:rPr lang="ar-SA" sz="3000" b="1" dirty="0"/>
              <a:t>10 – تفاعل المستخدم مع الواقع الافتراضي يساوى أو يتجاوز ما يمكن أن يتحقق بالواقع الافتراضي.</a:t>
            </a:r>
            <a:br>
              <a:rPr lang="ar-SA" sz="3000" b="1" dirty="0"/>
            </a:br>
            <a:r>
              <a:rPr lang="ar-SA" sz="3000" b="1" dirty="0"/>
              <a:t>11-جرأة البيئة الافتراضية ساعدت على التحكم بالقوانين الفيزيائية التقليدية مما يساعد على إيجاد فهم أكبر لوظائفها.</a:t>
            </a:r>
          </a:p>
        </p:txBody>
      </p:sp>
    </p:spTree>
    <p:extLst>
      <p:ext uri="{BB962C8B-B14F-4D97-AF65-F5344CB8AC3E}">
        <p14:creationId xmlns:p14="http://schemas.microsoft.com/office/powerpoint/2010/main" val="12844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F055A6A-92D9-4F7F-938F-4E29BA7ED1DE}"/>
              </a:ext>
            </a:extLst>
          </p:cNvPr>
          <p:cNvSpPr>
            <a:spLocks noGrp="1"/>
          </p:cNvSpPr>
          <p:nvPr>
            <p:ph type="title"/>
          </p:nvPr>
        </p:nvSpPr>
        <p:spPr>
          <a:xfrm>
            <a:off x="1141413" y="618518"/>
            <a:ext cx="9905998" cy="927984"/>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الواقع المعزز</a:t>
            </a:r>
          </a:p>
        </p:txBody>
      </p:sp>
      <p:sp>
        <p:nvSpPr>
          <p:cNvPr id="3" name="عنصر نائب للمحتوى 2">
            <a:extLst>
              <a:ext uri="{FF2B5EF4-FFF2-40B4-BE49-F238E27FC236}">
                <a16:creationId xmlns:a16="http://schemas.microsoft.com/office/drawing/2014/main" xmlns="" id="{627FE33B-BDA2-4549-A178-58120BA2BDFC}"/>
              </a:ext>
            </a:extLst>
          </p:cNvPr>
          <p:cNvSpPr>
            <a:spLocks noGrp="1"/>
          </p:cNvSpPr>
          <p:nvPr>
            <p:ph sz="quarter" idx="13"/>
          </p:nvPr>
        </p:nvSpPr>
        <p:spPr>
          <a:xfrm>
            <a:off x="7937890" y="2367092"/>
            <a:ext cx="3339710" cy="3424107"/>
          </a:xfrm>
        </p:spPr>
        <p:txBody>
          <a:bodyPr>
            <a:normAutofit/>
          </a:bodyPr>
          <a:lstStyle/>
          <a:p>
            <a:pPr algn="justLow"/>
            <a:r>
              <a:rPr lang="ar-SA" sz="2800" dirty="0"/>
              <a:t>تقنية معلوماتية حديثة تستطيع تحويل الصور الحقيقية الى افتراضية على شاشة الكمبيوتر مدعمة بمعلومات ومقاطع صوتية او فيديو .</a:t>
            </a:r>
          </a:p>
        </p:txBody>
      </p:sp>
      <p:pic>
        <p:nvPicPr>
          <p:cNvPr id="5122" name="Picture 2" descr="Ø§ÙÙØ§ÙØ¹ Ø§ÙÙØ¹Ø²Ø²">
            <a:extLst>
              <a:ext uri="{FF2B5EF4-FFF2-40B4-BE49-F238E27FC236}">
                <a16:creationId xmlns:a16="http://schemas.microsoft.com/office/drawing/2014/main" xmlns="" id="{C9D195F1-116C-4008-96CA-54D32D720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03" y="1900442"/>
            <a:ext cx="7143750" cy="419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3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فقاعة التفكير: على شكل سحابة 3">
            <a:extLst>
              <a:ext uri="{FF2B5EF4-FFF2-40B4-BE49-F238E27FC236}">
                <a16:creationId xmlns:a16="http://schemas.microsoft.com/office/drawing/2014/main" xmlns="" id="{1E8282BC-4A62-4D7C-A0FF-726E93AD174D}"/>
              </a:ext>
            </a:extLst>
          </p:cNvPr>
          <p:cNvSpPr/>
          <p:nvPr/>
        </p:nvSpPr>
        <p:spPr>
          <a:xfrm>
            <a:off x="3313931" y="227064"/>
            <a:ext cx="6498991" cy="3277112"/>
          </a:xfrm>
          <a:prstGeom prst="cloudCallou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dirty="0">
                <a:solidFill>
                  <a:schemeClr val="tx1"/>
                </a:solidFill>
              </a:rPr>
              <a:t>ما الفرق بين الواقع الافتراضي و الواقع المعزز ؟</a:t>
            </a:r>
          </a:p>
        </p:txBody>
      </p:sp>
      <p:pic>
        <p:nvPicPr>
          <p:cNvPr id="6" name="رسم 5" descr="سيدة">
            <a:extLst>
              <a:ext uri="{FF2B5EF4-FFF2-40B4-BE49-F238E27FC236}">
                <a16:creationId xmlns:a16="http://schemas.microsoft.com/office/drawing/2014/main" xmlns="" id="{A67E248F-FB8A-4926-92DF-F8EAB55EC11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313931" y="3827901"/>
            <a:ext cx="2803035" cy="2803035"/>
          </a:xfrm>
          <a:prstGeom prst="rect">
            <a:avLst/>
          </a:prstGeom>
        </p:spPr>
      </p:pic>
      <p:pic>
        <p:nvPicPr>
          <p:cNvPr id="8" name="رسم 7" descr="جهاز الكمبيوتر">
            <a:extLst>
              <a:ext uri="{FF2B5EF4-FFF2-40B4-BE49-F238E27FC236}">
                <a16:creationId xmlns:a16="http://schemas.microsoft.com/office/drawing/2014/main" xmlns="" id="{226B712A-E4BA-41F4-AE5E-9AC2184F457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63377" y="4836655"/>
            <a:ext cx="1619377" cy="1619377"/>
          </a:xfrm>
          <a:prstGeom prst="rect">
            <a:avLst/>
          </a:prstGeom>
        </p:spPr>
      </p:pic>
      <p:pic>
        <p:nvPicPr>
          <p:cNvPr id="10" name="رسم 9" descr="رأس بها تروس">
            <a:extLst>
              <a:ext uri="{FF2B5EF4-FFF2-40B4-BE49-F238E27FC236}">
                <a16:creationId xmlns:a16="http://schemas.microsoft.com/office/drawing/2014/main" xmlns="" id="{EC61AB34-219B-4C70-9D4A-A6D79EA8556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721927" y="5112817"/>
            <a:ext cx="1201144" cy="1201144"/>
          </a:xfrm>
          <a:prstGeom prst="rect">
            <a:avLst/>
          </a:prstGeom>
        </p:spPr>
      </p:pic>
      <p:pic>
        <p:nvPicPr>
          <p:cNvPr id="12" name="رسم 11" descr="ساعة">
            <a:extLst>
              <a:ext uri="{FF2B5EF4-FFF2-40B4-BE49-F238E27FC236}">
                <a16:creationId xmlns:a16="http://schemas.microsoft.com/office/drawing/2014/main" xmlns="" id="{BC00319C-CCE4-49D6-8C4A-70C96172702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099203" y="5112817"/>
            <a:ext cx="914400" cy="914400"/>
          </a:xfrm>
          <a:prstGeom prst="rect">
            <a:avLst/>
          </a:prstGeom>
        </p:spPr>
      </p:pic>
    </p:spTree>
    <p:extLst>
      <p:ext uri="{BB962C8B-B14F-4D97-AF65-F5344CB8AC3E}">
        <p14:creationId xmlns:p14="http://schemas.microsoft.com/office/powerpoint/2010/main" val="120414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611EDCA8-9331-4699-B94A-A6FF498D74B2}"/>
              </a:ext>
            </a:extLst>
          </p:cNvPr>
          <p:cNvSpPr>
            <a:spLocks noGrp="1"/>
          </p:cNvSpPr>
          <p:nvPr>
            <p:ph type="title"/>
          </p:nvPr>
        </p:nvSpPr>
        <p:spPr>
          <a:xfrm>
            <a:off x="1141413" y="1598798"/>
            <a:ext cx="9905998" cy="498290"/>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مقدمة</a:t>
            </a:r>
          </a:p>
        </p:txBody>
      </p:sp>
      <p:sp>
        <p:nvSpPr>
          <p:cNvPr id="3" name="عنصر نائب للمحتوى 2">
            <a:extLst>
              <a:ext uri="{FF2B5EF4-FFF2-40B4-BE49-F238E27FC236}">
                <a16:creationId xmlns:a16="http://schemas.microsoft.com/office/drawing/2014/main" xmlns="" id="{F830A536-E501-4734-961F-F4FA2FF6E20F}"/>
              </a:ext>
            </a:extLst>
          </p:cNvPr>
          <p:cNvSpPr>
            <a:spLocks noGrp="1"/>
          </p:cNvSpPr>
          <p:nvPr>
            <p:ph sz="quarter" idx="13"/>
          </p:nvPr>
        </p:nvSpPr>
        <p:spPr>
          <a:xfrm>
            <a:off x="913774" y="2367092"/>
            <a:ext cx="10462438" cy="4157421"/>
          </a:xfrm>
        </p:spPr>
        <p:txBody>
          <a:bodyPr>
            <a:normAutofit fontScale="92500"/>
          </a:bodyPr>
          <a:lstStyle/>
          <a:p>
            <a:pPr algn="just"/>
            <a:r>
              <a:rPr lang="ar-SA" b="1" dirty="0">
                <a:latin typeface="Arial" panose="020B0604020202020204" pitchFamily="34" charset="0"/>
                <a:cs typeface="Arial" panose="020B0604020202020204" pitchFamily="34" charset="0"/>
              </a:rPr>
              <a:t>  شهدت السنوات القليلة الماضية طفرة كبيرة في ظهور المستحدثات التكنولوجية المرتبطة بالتعليم ، ولقد تأثرت كل عناصر الموقف التعليمي بهذه المستحدثات ، فتغير دور المعلم من ناقل للمعرفة إلى مسهل لعملية التعلم ، فهو يصمم بيئة التعلم ويشخص مستويات طلابه ويصف لهم ما يناسبهم من المواد التعليمية ويتابع تقدمهم ويرشدهم ويوجههم حتى تتحقق الأهداف المطلوبة ، كما تغير دور المتعلم نتيجة ظهور المستحدثات التكنولوجية ، فلم يعد متلقياً سلبياً ، بل أصبح نشطاً إيجابياً ، وأصبح التعلم متمركزاً حول المتعلم لا حول المعلم .</a:t>
            </a:r>
          </a:p>
          <a:p>
            <a:pPr algn="just"/>
            <a:r>
              <a:rPr lang="ar-EG" b="1" dirty="0">
                <a:latin typeface="Arial" panose="020B0604020202020204" pitchFamily="34" charset="0"/>
                <a:cs typeface="Arial" panose="020B0604020202020204" pitchFamily="34" charset="0"/>
              </a:rPr>
              <a:t>ولقد تأثرت أيضا المناهج الدراسية بظهور المستحدثات التكنولوجية وشمل هذا التأثير أهداف هذه المناهج ومحتواها وأنشطتها وطرق عرضها وتقديمها وأساليب تقويمها ولقد أصبح إكساب الطلاب مهارات التعلم </a:t>
            </a:r>
            <a:r>
              <a:rPr lang="ar-EG" b="1" dirty="0" err="1">
                <a:latin typeface="Arial" panose="020B0604020202020204" pitchFamily="34" charset="0"/>
                <a:cs typeface="Arial" panose="020B0604020202020204" pitchFamily="34" charset="0"/>
              </a:rPr>
              <a:t>الذاتى</a:t>
            </a:r>
            <a:r>
              <a:rPr lang="ar-EG" b="1" dirty="0">
                <a:latin typeface="Arial" panose="020B0604020202020204" pitchFamily="34" charset="0"/>
                <a:cs typeface="Arial" panose="020B0604020202020204" pitchFamily="34" charset="0"/>
              </a:rPr>
              <a:t> وغرس حب المعرفة وتحصيلها في عصر الانفجار المعر</a:t>
            </a:r>
            <a:r>
              <a:rPr lang="ar-SA" b="1" dirty="0">
                <a:latin typeface="Arial" panose="020B0604020202020204" pitchFamily="34" charset="0"/>
                <a:cs typeface="Arial" panose="020B0604020202020204" pitchFamily="34" charset="0"/>
              </a:rPr>
              <a:t>يفي</a:t>
            </a:r>
            <a:r>
              <a:rPr lang="ar-EG" b="1" dirty="0">
                <a:latin typeface="Arial" panose="020B0604020202020204" pitchFamily="34" charset="0"/>
                <a:cs typeface="Arial" panose="020B0604020202020204" pitchFamily="34" charset="0"/>
              </a:rPr>
              <a:t> من الأهداف الرئيسية للمنهج الدراسي .</a:t>
            </a:r>
            <a:endParaRPr lang="en-US" b="1" dirty="0">
              <a:latin typeface="Arial" panose="020B0604020202020204" pitchFamily="34" charset="0"/>
              <a:cs typeface="Arial" panose="020B0604020202020204" pitchFamily="34" charset="0"/>
            </a:endParaRPr>
          </a:p>
          <a:p>
            <a:endParaRPr lang="ar-SA" b="1" dirty="0">
              <a:latin typeface="Arial" panose="020B0604020202020204" pitchFamily="34" charset="0"/>
              <a:cs typeface="Arial" panose="020B0604020202020204" pitchFamily="34" charset="0"/>
            </a:endParaRPr>
          </a:p>
        </p:txBody>
      </p:sp>
      <p:sp>
        <p:nvSpPr>
          <p:cNvPr id="4" name="عنوان 1">
            <a:extLst>
              <a:ext uri="{FF2B5EF4-FFF2-40B4-BE49-F238E27FC236}">
                <a16:creationId xmlns:a16="http://schemas.microsoft.com/office/drawing/2014/main" xmlns="" id="{ED698F30-E4A3-4B6B-8F0B-EA4AB7ECCA2E}"/>
              </a:ext>
            </a:extLst>
          </p:cNvPr>
          <p:cNvSpPr txBox="1">
            <a:spLocks/>
          </p:cNvSpPr>
          <p:nvPr/>
        </p:nvSpPr>
        <p:spPr>
          <a:xfrm>
            <a:off x="2187827" y="186540"/>
            <a:ext cx="8100575" cy="1277256"/>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ar-SA" sz="4400" b="1" cap="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المستحدثات التقنية في التعليم</a:t>
            </a:r>
          </a:p>
        </p:txBody>
      </p:sp>
    </p:spTree>
    <p:extLst>
      <p:ext uri="{BB962C8B-B14F-4D97-AF65-F5344CB8AC3E}">
        <p14:creationId xmlns:p14="http://schemas.microsoft.com/office/powerpoint/2010/main" val="229245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FCE31612-ECB7-4977-9042-561BDF73BE31}"/>
              </a:ext>
            </a:extLst>
          </p:cNvPr>
          <p:cNvSpPr>
            <a:spLocks noGrp="1"/>
          </p:cNvSpPr>
          <p:nvPr>
            <p:ph type="title"/>
          </p:nvPr>
        </p:nvSpPr>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مفهوم المستحدثات التقنية</a:t>
            </a:r>
          </a:p>
        </p:txBody>
      </p:sp>
      <p:sp>
        <p:nvSpPr>
          <p:cNvPr id="3" name="عنصر نائب للمحتوى 2">
            <a:extLst>
              <a:ext uri="{FF2B5EF4-FFF2-40B4-BE49-F238E27FC236}">
                <a16:creationId xmlns:a16="http://schemas.microsoft.com/office/drawing/2014/main" xmlns="" id="{CB38D856-F569-4EBF-BCA9-1997880BBB36}"/>
              </a:ext>
            </a:extLst>
          </p:cNvPr>
          <p:cNvSpPr>
            <a:spLocks noGrp="1"/>
          </p:cNvSpPr>
          <p:nvPr>
            <p:ph sz="quarter" idx="13"/>
          </p:nvPr>
        </p:nvSpPr>
        <p:spPr/>
        <p:txBody>
          <a:bodyPr>
            <a:normAutofit/>
          </a:bodyPr>
          <a:lstStyle/>
          <a:p>
            <a:pPr algn="just"/>
            <a:r>
              <a:rPr lang="ar-SA" sz="2800" b="1" dirty="0"/>
              <a:t>يعرفها ممدوح عبد الحميد بانها " كل ما هو جديد وحديث في مجال توظيف التكنلوجيا في العملية التعليمية من أجهزة والآلات حديثة وأساليب تدريسية بهدف زيادة قدرة المعلم والمتعلم على التعامل مع العملية التعليمية " </a:t>
            </a:r>
          </a:p>
          <a:p>
            <a:pPr algn="just"/>
            <a:r>
              <a:rPr lang="ar-SA" sz="2800" b="1" dirty="0"/>
              <a:t>ويعرفها (محمد جابر، 2008) بأنها كل الوسائل والمعينات </a:t>
            </a:r>
            <a:r>
              <a:rPr lang="ar-SA" sz="2800" b="1" dirty="0" err="1"/>
              <a:t>والأجهزه</a:t>
            </a:r>
            <a:r>
              <a:rPr lang="ar-SA" sz="2800" b="1" dirty="0"/>
              <a:t> الحديثة وأساليب تقديمها </a:t>
            </a:r>
            <a:r>
              <a:rPr lang="ar-SA" sz="2800" b="1" dirty="0" err="1"/>
              <a:t>والتى</a:t>
            </a:r>
            <a:r>
              <a:rPr lang="ar-SA" sz="2800" b="1" dirty="0"/>
              <a:t> يتم توظيفها </a:t>
            </a:r>
            <a:r>
              <a:rPr lang="ar-SA" sz="2800" b="1" dirty="0" err="1"/>
              <a:t>فى</a:t>
            </a:r>
            <a:r>
              <a:rPr lang="ar-SA" sz="2800" b="1" dirty="0"/>
              <a:t> التعليم لتحقيق أهدافة و مواكبة التغيرات العصرية المتلاحقة .</a:t>
            </a:r>
          </a:p>
        </p:txBody>
      </p:sp>
    </p:spTree>
    <p:extLst>
      <p:ext uri="{BB962C8B-B14F-4D97-AF65-F5344CB8AC3E}">
        <p14:creationId xmlns:p14="http://schemas.microsoft.com/office/powerpoint/2010/main" val="209250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81691F38-5243-4D49-93EB-FD391BBD29F4}"/>
              </a:ext>
            </a:extLst>
          </p:cNvPr>
          <p:cNvSpPr>
            <a:spLocks noGrp="1"/>
          </p:cNvSpPr>
          <p:nvPr>
            <p:ph type="title"/>
          </p:nvPr>
        </p:nvSpPr>
        <p:spPr>
          <a:xfrm>
            <a:off x="1141413" y="618518"/>
            <a:ext cx="9905998" cy="147857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a:ln/>
                <a:solidFill>
                  <a:schemeClr val="accent3"/>
                </a:solidFill>
              </a:rPr>
              <a:t>خصائص المستحدثات التقنية في التعليم</a:t>
            </a:r>
            <a:endParaRPr lang="ar-SA" b="1" cap="none" dirty="0">
              <a:ln/>
              <a:solidFill>
                <a:schemeClr val="accent3"/>
              </a:solidFill>
            </a:endParaRPr>
          </a:p>
        </p:txBody>
      </p:sp>
      <p:sp>
        <p:nvSpPr>
          <p:cNvPr id="3" name="عنصر نائب للمحتوى 2">
            <a:extLst>
              <a:ext uri="{FF2B5EF4-FFF2-40B4-BE49-F238E27FC236}">
                <a16:creationId xmlns:a16="http://schemas.microsoft.com/office/drawing/2014/main" xmlns="" id="{38162133-2592-4152-BA92-5F2D3C2F1118}"/>
              </a:ext>
            </a:extLst>
          </p:cNvPr>
          <p:cNvSpPr>
            <a:spLocks noGrp="1"/>
          </p:cNvSpPr>
          <p:nvPr>
            <p:ph sz="quarter" idx="13"/>
          </p:nvPr>
        </p:nvSpPr>
        <p:spPr>
          <a:xfrm>
            <a:off x="913774" y="2367092"/>
            <a:ext cx="8950988" cy="3424107"/>
          </a:xfrm>
        </p:spPr>
        <p:txBody>
          <a:bodyPr>
            <a:normAutofit lnSpcReduction="10000"/>
          </a:bodyPr>
          <a:lstStyle/>
          <a:p>
            <a:r>
              <a:rPr lang="ar-SA" sz="3200" b="1">
                <a:solidFill>
                  <a:schemeClr val="tx2"/>
                </a:solidFill>
              </a:rPr>
              <a:t>التفاعلية</a:t>
            </a:r>
          </a:p>
          <a:p>
            <a:r>
              <a:rPr lang="ar-SA" sz="3200" b="1">
                <a:solidFill>
                  <a:schemeClr val="tx2"/>
                </a:solidFill>
              </a:rPr>
              <a:t>الفردية</a:t>
            </a:r>
          </a:p>
          <a:p>
            <a:r>
              <a:rPr lang="ar-SA" sz="3200" b="1">
                <a:solidFill>
                  <a:schemeClr val="tx2"/>
                </a:solidFill>
              </a:rPr>
              <a:t>التنوع</a:t>
            </a:r>
          </a:p>
          <a:p>
            <a:r>
              <a:rPr lang="ar-SA" sz="3200" b="1">
                <a:solidFill>
                  <a:schemeClr val="tx2"/>
                </a:solidFill>
              </a:rPr>
              <a:t>الكونية</a:t>
            </a:r>
          </a:p>
          <a:p>
            <a:r>
              <a:rPr lang="ar-SA" sz="3200" b="1">
                <a:solidFill>
                  <a:schemeClr val="tx2"/>
                </a:solidFill>
              </a:rPr>
              <a:t>التكاملية</a:t>
            </a:r>
            <a:endParaRPr lang="ar-SA" sz="3200" b="1" dirty="0">
              <a:solidFill>
                <a:schemeClr val="tx2"/>
              </a:solidFill>
            </a:endParaRPr>
          </a:p>
        </p:txBody>
      </p:sp>
      <p:pic>
        <p:nvPicPr>
          <p:cNvPr id="1026" name="Picture 2" descr="ØµÙØ±Ø© Ø°Ø§Øª ØµÙØ©">
            <a:extLst>
              <a:ext uri="{FF2B5EF4-FFF2-40B4-BE49-F238E27FC236}">
                <a16:creationId xmlns:a16="http://schemas.microsoft.com/office/drawing/2014/main" xmlns="" id="{324B3898-881F-4574-90B3-A8970EB97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055" y="2425948"/>
            <a:ext cx="2857717" cy="1901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ÙØªÙØ¬Ø© Ø¨Ø­Ø« Ø§ÙØµÙØ± Ø¹Ù Ø§ÙØªÙØ§Ø¹ÙÙØ©">
            <a:extLst>
              <a:ext uri="{FF2B5EF4-FFF2-40B4-BE49-F238E27FC236}">
                <a16:creationId xmlns:a16="http://schemas.microsoft.com/office/drawing/2014/main" xmlns="" id="{8436C7A1-11FD-456E-9DEA-8F869DE5D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021" y="4462631"/>
            <a:ext cx="2937606" cy="2033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1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347C51E1-08B9-4E52-8C0D-0F62445CAB7F}"/>
              </a:ext>
            </a:extLst>
          </p:cNvPr>
          <p:cNvSpPr>
            <a:spLocks noGrp="1"/>
          </p:cNvSpPr>
          <p:nvPr>
            <p:ph sz="quarter" idx="13"/>
          </p:nvPr>
        </p:nvSpPr>
        <p:spPr>
          <a:xfrm>
            <a:off x="913774" y="2367092"/>
            <a:ext cx="10363826" cy="1543313"/>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a:r>
              <a:rPr lang="ar-SA" u="sng" dirty="0">
                <a:ln w="0"/>
                <a:solidFill>
                  <a:srgbClr val="FF0000"/>
                </a:solidFill>
                <a:effectLst>
                  <a:outerShdw blurRad="38100" dist="19050" dir="2700000" algn="tl" rotWithShape="0">
                    <a:schemeClr val="dk1">
                      <a:alpha val="40000"/>
                    </a:schemeClr>
                  </a:outerShdw>
                </a:effectLst>
              </a:rPr>
              <a:t>التفاعلية : </a:t>
            </a:r>
            <a:r>
              <a:rPr lang="ar-SA" dirty="0">
                <a:ln w="0"/>
                <a:solidFill>
                  <a:schemeClr val="tx1"/>
                </a:solidFill>
                <a:effectLst>
                  <a:outerShdw blurRad="38100" dist="19050" dir="2700000" algn="tl" rotWithShape="0">
                    <a:schemeClr val="dk1">
                      <a:alpha val="40000"/>
                    </a:schemeClr>
                  </a:outerShdw>
                </a:effectLst>
              </a:rPr>
              <a:t>وتعنى قدرة المستحدثات التكنولوجية على اضافة عامل التفاعلية. الفعل  ورد الفعل عند تعامل المتعلم معها عن طريق اختيار المتعلم لأسلوب السير والانتقال ونمط التفاعل والتدريب والتواصل والتغذية الراجعة واستقبال المعلومات والتفاعل معها . </a:t>
            </a:r>
            <a:r>
              <a:rPr lang="ar-SA" dirty="0">
                <a:ln w="0"/>
                <a:solidFill>
                  <a:schemeClr val="accent3">
                    <a:lumMod val="75000"/>
                  </a:schemeClr>
                </a:solidFill>
                <a:effectLst>
                  <a:outerShdw blurRad="38100" dist="19050" dir="2700000" algn="tl" rotWithShape="0">
                    <a:schemeClr val="dk1">
                      <a:alpha val="40000"/>
                    </a:schemeClr>
                  </a:outerShdw>
                </a:effectLst>
              </a:rPr>
              <a:t>اذكري مثال على ذلك ؟</a:t>
            </a:r>
          </a:p>
        </p:txBody>
      </p:sp>
      <p:sp>
        <p:nvSpPr>
          <p:cNvPr id="4" name="عنصر نائب للمحتوى 2">
            <a:extLst>
              <a:ext uri="{FF2B5EF4-FFF2-40B4-BE49-F238E27FC236}">
                <a16:creationId xmlns:a16="http://schemas.microsoft.com/office/drawing/2014/main" xmlns="" id="{29DEAEFB-A152-4CC6-8560-4B10AA264D46}"/>
              </a:ext>
            </a:extLst>
          </p:cNvPr>
          <p:cNvSpPr txBox="1">
            <a:spLocks/>
          </p:cNvSpPr>
          <p:nvPr/>
        </p:nvSpPr>
        <p:spPr>
          <a:xfrm>
            <a:off x="980112" y="4213821"/>
            <a:ext cx="10363826" cy="154331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algn="just"/>
            <a:r>
              <a:rPr lang="ar-SA" sz="2400" u="sng" cap="none" dirty="0">
                <a:ln w="0"/>
                <a:solidFill>
                  <a:srgbClr val="FF0000"/>
                </a:solidFill>
                <a:effectLst>
                  <a:outerShdw blurRad="38100" dist="19050" dir="2700000" algn="tl" rotWithShape="0">
                    <a:schemeClr val="dk1">
                      <a:alpha val="40000"/>
                    </a:schemeClr>
                  </a:outerShdw>
                </a:effectLst>
              </a:rPr>
              <a:t>الفردية : </a:t>
            </a:r>
            <a:r>
              <a:rPr lang="ar-SA" sz="2400" cap="none" dirty="0">
                <a:ln w="0"/>
                <a:solidFill>
                  <a:schemeClr val="tx1"/>
                </a:solidFill>
                <a:effectLst>
                  <a:outerShdw blurRad="38100" dist="19050" dir="2700000" algn="tl" rotWithShape="0">
                    <a:schemeClr val="dk1">
                      <a:alpha val="40000"/>
                    </a:schemeClr>
                  </a:outerShdw>
                </a:effectLst>
              </a:rPr>
              <a:t>تسمح معظم المستحدثات التكنولوجية بتفريد المواقف التعليمية لتناسب المتغيرات </a:t>
            </a:r>
            <a:r>
              <a:rPr lang="ar-SA" sz="2400" cap="none" dirty="0" err="1">
                <a:ln w="0"/>
                <a:solidFill>
                  <a:schemeClr val="tx1"/>
                </a:solidFill>
                <a:effectLst>
                  <a:outerShdw blurRad="38100" dist="19050" dir="2700000" algn="tl" rotWithShape="0">
                    <a:schemeClr val="dk1">
                      <a:alpha val="40000"/>
                    </a:schemeClr>
                  </a:outerShdw>
                </a:effectLst>
              </a:rPr>
              <a:t>فى</a:t>
            </a:r>
            <a:r>
              <a:rPr lang="ar-SA" sz="2400" cap="none" dirty="0">
                <a:ln w="0"/>
                <a:solidFill>
                  <a:schemeClr val="tx1"/>
                </a:solidFill>
                <a:effectLst>
                  <a:outerShdw blurRad="38100" dist="19050" dir="2700000" algn="tl" rotWithShape="0">
                    <a:schemeClr val="dk1">
                      <a:alpha val="40000"/>
                    </a:schemeClr>
                  </a:outerShdw>
                </a:effectLst>
              </a:rPr>
              <a:t> شخصيات المتعلمين وقدراتهم واستعداداتهم وخبراتهم السابقة, ومع مراعاة هذه الفروق فان هناك ضرورة لتفريد هذه المواقف للوصول بهم الى المستوى المطلوب .</a:t>
            </a:r>
          </a:p>
        </p:txBody>
      </p:sp>
      <p:sp>
        <p:nvSpPr>
          <p:cNvPr id="5" name="عنوان 1">
            <a:extLst>
              <a:ext uri="{FF2B5EF4-FFF2-40B4-BE49-F238E27FC236}">
                <a16:creationId xmlns:a16="http://schemas.microsoft.com/office/drawing/2014/main" xmlns="" id="{074DDBE2-BC8C-4546-8234-812976F1555E}"/>
              </a:ext>
            </a:extLst>
          </p:cNvPr>
          <p:cNvSpPr>
            <a:spLocks noGrp="1"/>
          </p:cNvSpPr>
          <p:nvPr>
            <p:ph type="title"/>
          </p:nvPr>
        </p:nvSpPr>
        <p:spPr>
          <a:xfrm>
            <a:off x="1141413" y="618518"/>
            <a:ext cx="9905998" cy="147857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خصائص المستحدثات التقنية في التعليم</a:t>
            </a:r>
          </a:p>
        </p:txBody>
      </p:sp>
    </p:spTree>
    <p:extLst>
      <p:ext uri="{BB962C8B-B14F-4D97-AF65-F5344CB8AC3E}">
        <p14:creationId xmlns:p14="http://schemas.microsoft.com/office/powerpoint/2010/main" val="408651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347C51E1-08B9-4E52-8C0D-0F62445CAB7F}"/>
              </a:ext>
            </a:extLst>
          </p:cNvPr>
          <p:cNvSpPr>
            <a:spLocks noGrp="1"/>
          </p:cNvSpPr>
          <p:nvPr>
            <p:ph sz="quarter" idx="13"/>
          </p:nvPr>
        </p:nvSpPr>
        <p:spPr>
          <a:xfrm>
            <a:off x="913774" y="2367091"/>
            <a:ext cx="10363826" cy="3006354"/>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lgn="just"/>
            <a:r>
              <a:rPr lang="ar-SA" u="sng" dirty="0">
                <a:ln w="0"/>
                <a:solidFill>
                  <a:srgbClr val="FF0000"/>
                </a:solidFill>
                <a:effectLst>
                  <a:outerShdw blurRad="38100" dist="19050" dir="2700000" algn="tl" rotWithShape="0">
                    <a:schemeClr val="dk1">
                      <a:alpha val="40000"/>
                    </a:schemeClr>
                  </a:outerShdw>
                </a:effectLst>
              </a:rPr>
              <a:t>التنوع : </a:t>
            </a:r>
            <a:r>
              <a:rPr lang="ar-SA" dirty="0">
                <a:ln w="0"/>
                <a:solidFill>
                  <a:schemeClr val="tx1"/>
                </a:solidFill>
                <a:effectLst>
                  <a:outerShdw blurRad="38100" dist="19050" dir="2700000" algn="tl" rotWithShape="0">
                    <a:schemeClr val="dk1">
                      <a:alpha val="40000"/>
                    </a:schemeClr>
                  </a:outerShdw>
                </a:effectLst>
              </a:rPr>
              <a:t>توفر المستحدثات التكنولوجية بيئة تعلم متنوعة يجد فيها كل متعلم ما يناسبه, ويتحقق ذلك إجرائيا عن طريق توفير مجموعة من البدائل والخيارات التعليمية أمام المتعلم, وتتمثل هذه الخيارات </a:t>
            </a:r>
            <a:r>
              <a:rPr lang="ar-SA" dirty="0" err="1">
                <a:ln w="0"/>
                <a:solidFill>
                  <a:schemeClr val="tx1"/>
                </a:solidFill>
                <a:effectLst>
                  <a:outerShdw blurRad="38100" dist="19050" dir="2700000" algn="tl" rotWithShape="0">
                    <a:schemeClr val="dk1">
                      <a:alpha val="40000"/>
                    </a:schemeClr>
                  </a:outerShdw>
                </a:effectLst>
              </a:rPr>
              <a:t>فى</a:t>
            </a:r>
            <a:r>
              <a:rPr lang="ar-SA" dirty="0">
                <a:ln w="0"/>
                <a:solidFill>
                  <a:schemeClr val="tx1"/>
                </a:solidFill>
                <a:effectLst>
                  <a:outerShdw blurRad="38100" dist="19050" dir="2700000" algn="tl" rotWithShape="0">
                    <a:schemeClr val="dk1">
                      <a:alpha val="40000"/>
                    </a:schemeClr>
                  </a:outerShdw>
                </a:effectLst>
              </a:rPr>
              <a:t> الأنشطة التعليمية, والمواد التعليمية, والاختبارات ومواعيد التقدم لها, كما تتمثل </a:t>
            </a:r>
            <a:r>
              <a:rPr lang="ar-SA" dirty="0" err="1">
                <a:ln w="0"/>
                <a:solidFill>
                  <a:schemeClr val="tx1"/>
                </a:solidFill>
                <a:effectLst>
                  <a:outerShdw blurRad="38100" dist="19050" dir="2700000" algn="tl" rotWithShape="0">
                    <a:schemeClr val="dk1">
                      <a:alpha val="40000"/>
                    </a:schemeClr>
                  </a:outerShdw>
                </a:effectLst>
              </a:rPr>
              <a:t>فى</a:t>
            </a:r>
            <a:r>
              <a:rPr lang="ar-SA" dirty="0">
                <a:ln w="0"/>
                <a:solidFill>
                  <a:schemeClr val="tx1"/>
                </a:solidFill>
                <a:effectLst>
                  <a:outerShdw blurRad="38100" dist="19050" dir="2700000" algn="tl" rotWithShape="0">
                    <a:schemeClr val="dk1">
                      <a:alpha val="40000"/>
                    </a:schemeClr>
                  </a:outerShdw>
                </a:effectLst>
              </a:rPr>
              <a:t> تعدد مستويات المحتوى وتعدد أساليب التعلم. ومنها ايضا ( </a:t>
            </a:r>
            <a:r>
              <a:rPr lang="ar-SA" dirty="0" err="1">
                <a:ln w="0"/>
                <a:solidFill>
                  <a:schemeClr val="tx1"/>
                </a:solidFill>
                <a:effectLst>
                  <a:outerShdw blurRad="38100" dist="19050" dir="2700000" algn="tl" rotWithShape="0">
                    <a:schemeClr val="dk1">
                      <a:alpha val="40000"/>
                    </a:schemeClr>
                  </a:outerShdw>
                </a:effectLst>
              </a:rPr>
              <a:t>مسموعه</a:t>
            </a:r>
            <a:r>
              <a:rPr lang="ar-SA" dirty="0">
                <a:ln w="0"/>
                <a:solidFill>
                  <a:schemeClr val="tx1"/>
                </a:solidFill>
                <a:effectLst>
                  <a:outerShdw blurRad="38100" dist="19050" dir="2700000" algn="tl" rotWithShape="0">
                    <a:schemeClr val="dk1">
                      <a:alpha val="40000"/>
                    </a:schemeClr>
                  </a:outerShdw>
                </a:effectLst>
              </a:rPr>
              <a:t> – مرئيه – مقروءة ) ويرتبط تحقيق التنوع بخاصية التفاعلية من ناحية, وخاصية الفردية من ناحية أخرى, وتختلف المستحدثات التكنولوجية </a:t>
            </a:r>
            <a:r>
              <a:rPr lang="ar-SA" dirty="0" err="1">
                <a:ln w="0"/>
                <a:solidFill>
                  <a:schemeClr val="tx1"/>
                </a:solidFill>
                <a:effectLst>
                  <a:outerShdw blurRad="38100" dist="19050" dir="2700000" algn="tl" rotWithShape="0">
                    <a:schemeClr val="dk1">
                      <a:alpha val="40000"/>
                    </a:schemeClr>
                  </a:outerShdw>
                </a:effectLst>
              </a:rPr>
              <a:t>فى</a:t>
            </a:r>
            <a:r>
              <a:rPr lang="ar-SA" dirty="0">
                <a:ln w="0"/>
                <a:solidFill>
                  <a:schemeClr val="tx1"/>
                </a:solidFill>
                <a:effectLst>
                  <a:outerShdw blurRad="38100" dist="19050" dir="2700000" algn="tl" rotWithShape="0">
                    <a:schemeClr val="dk1">
                      <a:alpha val="40000"/>
                    </a:schemeClr>
                  </a:outerShdw>
                </a:effectLst>
              </a:rPr>
              <a:t> مقدار ما تمنحه للمتعلم من حرية اختيار البدائل كما تختلف </a:t>
            </a:r>
            <a:r>
              <a:rPr lang="ar-SA" dirty="0" err="1">
                <a:ln w="0"/>
                <a:solidFill>
                  <a:schemeClr val="tx1"/>
                </a:solidFill>
                <a:effectLst>
                  <a:outerShdw blurRad="38100" dist="19050" dir="2700000" algn="tl" rotWithShape="0">
                    <a:schemeClr val="dk1">
                      <a:alpha val="40000"/>
                    </a:schemeClr>
                  </a:outerShdw>
                </a:effectLst>
              </a:rPr>
              <a:t>فى</a:t>
            </a:r>
            <a:r>
              <a:rPr lang="ar-SA" dirty="0">
                <a:ln w="0"/>
                <a:solidFill>
                  <a:schemeClr val="tx1"/>
                </a:solidFill>
                <a:effectLst>
                  <a:outerShdw blurRad="38100" dist="19050" dir="2700000" algn="tl" rotWithShape="0">
                    <a:schemeClr val="dk1">
                      <a:alpha val="40000"/>
                    </a:schemeClr>
                  </a:outerShdw>
                </a:effectLst>
              </a:rPr>
              <a:t> مقدار الخيارات المتاحة ومدى تنوعها.</a:t>
            </a:r>
          </a:p>
        </p:txBody>
      </p:sp>
      <p:sp>
        <p:nvSpPr>
          <p:cNvPr id="5" name="عنوان 1">
            <a:extLst>
              <a:ext uri="{FF2B5EF4-FFF2-40B4-BE49-F238E27FC236}">
                <a16:creationId xmlns:a16="http://schemas.microsoft.com/office/drawing/2014/main" xmlns="" id="{D86CFB34-B61A-4FE5-BF50-F22981048E2E}"/>
              </a:ext>
            </a:extLst>
          </p:cNvPr>
          <p:cNvSpPr txBox="1">
            <a:spLocks/>
          </p:cNvSpPr>
          <p:nvPr/>
        </p:nvSpPr>
        <p:spPr>
          <a:xfrm>
            <a:off x="1293813" y="770918"/>
            <a:ext cx="9905998" cy="1478570"/>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ar-SA" b="1" cap="none">
                <a:ln/>
                <a:solidFill>
                  <a:schemeClr val="accent3"/>
                </a:solidFill>
              </a:rPr>
              <a:t>خصائص المستحدثات التقنية في التعليم</a:t>
            </a:r>
            <a:endParaRPr lang="ar-SA" b="1" cap="none" dirty="0">
              <a:ln/>
              <a:solidFill>
                <a:schemeClr val="accent3"/>
              </a:solidFill>
            </a:endParaRPr>
          </a:p>
        </p:txBody>
      </p:sp>
    </p:spTree>
    <p:extLst>
      <p:ext uri="{BB962C8B-B14F-4D97-AF65-F5344CB8AC3E}">
        <p14:creationId xmlns:p14="http://schemas.microsoft.com/office/powerpoint/2010/main" val="18875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AE82AF42-ED0C-4360-8E85-6AC388F9C64A}"/>
              </a:ext>
            </a:extLst>
          </p:cNvPr>
          <p:cNvSpPr>
            <a:spLocks noGrp="1"/>
          </p:cNvSpPr>
          <p:nvPr>
            <p:ph sz="quarter" idx="13"/>
          </p:nvPr>
        </p:nvSpPr>
        <p:spPr>
          <a:xfrm>
            <a:off x="912499" y="4529380"/>
            <a:ext cx="10363826" cy="1392706"/>
          </a:xfr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lgn="just"/>
            <a:r>
              <a:rPr lang="ar-SA" u="sng" dirty="0">
                <a:ln w="0"/>
                <a:solidFill>
                  <a:srgbClr val="FF0000"/>
                </a:solidFill>
                <a:effectLst>
                  <a:outerShdw blurRad="38100" dist="19050" dir="2700000" algn="tl" rotWithShape="0">
                    <a:schemeClr val="dk1">
                      <a:alpha val="40000"/>
                    </a:schemeClr>
                  </a:outerShdw>
                </a:effectLst>
              </a:rPr>
              <a:t>التكاملية : </a:t>
            </a:r>
            <a:r>
              <a:rPr lang="ar-SA" dirty="0">
                <a:ln w="0"/>
                <a:solidFill>
                  <a:schemeClr val="tx1"/>
                </a:solidFill>
                <a:effectLst>
                  <a:outerShdw blurRad="38100" dist="19050" dir="2700000" algn="tl" rotWithShape="0">
                    <a:schemeClr val="dk1">
                      <a:alpha val="40000"/>
                    </a:schemeClr>
                  </a:outerShdw>
                </a:effectLst>
              </a:rPr>
              <a:t>تساعد مستحدثات تقنيات التعليم وباستخدام استراتيجيات التصميم التعليمي على تحقيق التكاملية في البيئة الصفية مما ينتج عنه تعليم ذو اثر اكبر وتحقيق للأهداف التعليمية .</a:t>
            </a:r>
          </a:p>
        </p:txBody>
      </p:sp>
      <p:sp>
        <p:nvSpPr>
          <p:cNvPr id="4" name="مستطيل 3">
            <a:extLst>
              <a:ext uri="{FF2B5EF4-FFF2-40B4-BE49-F238E27FC236}">
                <a16:creationId xmlns:a16="http://schemas.microsoft.com/office/drawing/2014/main" xmlns="" id="{0BE65FF7-6F32-42E1-BE66-0F94FD319616}"/>
              </a:ext>
            </a:extLst>
          </p:cNvPr>
          <p:cNvSpPr/>
          <p:nvPr/>
        </p:nvSpPr>
        <p:spPr>
          <a:xfrm>
            <a:off x="952052" y="2828836"/>
            <a:ext cx="10219764" cy="134486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p>
            <a:pPr marL="228600" indent="-228600" algn="just" defTabSz="914400" rtl="1">
              <a:lnSpc>
                <a:spcPct val="120000"/>
              </a:lnSpc>
              <a:spcBef>
                <a:spcPts val="1000"/>
              </a:spcBef>
              <a:buSzPct val="125000"/>
              <a:buFont typeface="Arial" panose="020B0604020202020204" pitchFamily="34" charset="0"/>
              <a:buChar char="•"/>
            </a:pPr>
            <a:r>
              <a:rPr lang="ar-SA" sz="2400" u="sng" dirty="0">
                <a:ln w="0"/>
                <a:solidFill>
                  <a:srgbClr val="FF0000"/>
                </a:solidFill>
                <a:effectLst>
                  <a:outerShdw blurRad="38100" dist="19050" dir="2700000" algn="tl" rotWithShape="0">
                    <a:schemeClr val="dk1">
                      <a:alpha val="40000"/>
                    </a:schemeClr>
                  </a:outerShdw>
                </a:effectLst>
              </a:rPr>
              <a:t>الكونية : </a:t>
            </a:r>
            <a:r>
              <a:rPr lang="ar-SA" sz="2400" dirty="0">
                <a:ln w="0"/>
                <a:solidFill>
                  <a:schemeClr val="tx1"/>
                </a:solidFill>
                <a:effectLst>
                  <a:outerShdw blurRad="38100" dist="19050" dir="2700000" algn="tl" rotWithShape="0">
                    <a:schemeClr val="dk1">
                      <a:alpha val="40000"/>
                    </a:schemeClr>
                  </a:outerShdw>
                </a:effectLst>
              </a:rPr>
              <a:t>تتيح بعض المستحدثات التكنولوجية المتوفرة الآن أمام مستخدميها فرص الانفتاح على مصادر المعلومات </a:t>
            </a:r>
            <a:r>
              <a:rPr lang="ar-SA" sz="2400" dirty="0" err="1">
                <a:ln w="0"/>
                <a:solidFill>
                  <a:schemeClr val="tx1"/>
                </a:solidFill>
                <a:effectLst>
                  <a:outerShdw blurRad="38100" dist="19050" dir="2700000" algn="tl" rotWithShape="0">
                    <a:schemeClr val="dk1">
                      <a:alpha val="40000"/>
                    </a:schemeClr>
                  </a:outerShdw>
                </a:effectLst>
              </a:rPr>
              <a:t>فى</a:t>
            </a:r>
            <a:r>
              <a:rPr lang="ar-SA" sz="2400" dirty="0">
                <a:ln w="0"/>
                <a:solidFill>
                  <a:schemeClr val="tx1"/>
                </a:solidFill>
                <a:effectLst>
                  <a:outerShdw blurRad="38100" dist="19050" dir="2700000" algn="tl" rotWithShape="0">
                    <a:schemeClr val="dk1">
                      <a:alpha val="40000"/>
                    </a:schemeClr>
                  </a:outerShdw>
                </a:effectLst>
              </a:rPr>
              <a:t> جميع أنحاء العالم, ويمكن للمستخدم أن يتصل بالشبكة العالمية الانترنت للحصول على ما يحتاجه من معلومات في كافة مجالات العلوم .</a:t>
            </a:r>
          </a:p>
        </p:txBody>
      </p:sp>
      <p:sp>
        <p:nvSpPr>
          <p:cNvPr id="5" name="عنوان 1">
            <a:extLst>
              <a:ext uri="{FF2B5EF4-FFF2-40B4-BE49-F238E27FC236}">
                <a16:creationId xmlns:a16="http://schemas.microsoft.com/office/drawing/2014/main" xmlns="" id="{D429DC0C-B751-48E2-A594-05E00CAB091E}"/>
              </a:ext>
            </a:extLst>
          </p:cNvPr>
          <p:cNvSpPr>
            <a:spLocks noGrp="1"/>
          </p:cNvSpPr>
          <p:nvPr>
            <p:ph type="title"/>
          </p:nvPr>
        </p:nvSpPr>
        <p:spPr>
          <a:xfrm>
            <a:off x="1141413" y="618518"/>
            <a:ext cx="9905998" cy="1478570"/>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ar-SA" b="1" cap="none" dirty="0">
                <a:ln/>
                <a:solidFill>
                  <a:schemeClr val="accent3"/>
                </a:solidFill>
              </a:rPr>
              <a:t>خصائص المستحدثات التقنية في التعليم</a:t>
            </a:r>
          </a:p>
        </p:txBody>
      </p:sp>
    </p:spTree>
    <p:extLst>
      <p:ext uri="{BB962C8B-B14F-4D97-AF65-F5344CB8AC3E}">
        <p14:creationId xmlns:p14="http://schemas.microsoft.com/office/powerpoint/2010/main" val="200897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EF1F6D6-9846-4A03-BC2B-0E9B2E2277AA}"/>
              </a:ext>
            </a:extLst>
          </p:cNvPr>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cap="none" dirty="0">
                <a:ln/>
                <a:solidFill>
                  <a:schemeClr val="accent3"/>
                </a:solidFill>
              </a:rPr>
              <a:t>مبررات الاستفادة من المستحدثات التقنية في التعليم</a:t>
            </a:r>
          </a:p>
        </p:txBody>
      </p:sp>
      <p:sp>
        <p:nvSpPr>
          <p:cNvPr id="3" name="عنصر نائب للمحتوى 2">
            <a:extLst>
              <a:ext uri="{FF2B5EF4-FFF2-40B4-BE49-F238E27FC236}">
                <a16:creationId xmlns:a16="http://schemas.microsoft.com/office/drawing/2014/main" xmlns="" id="{ECE6AE14-9499-4514-A11E-B684F5C48B63}"/>
              </a:ext>
            </a:extLst>
          </p:cNvPr>
          <p:cNvSpPr>
            <a:spLocks noGrp="1"/>
          </p:cNvSpPr>
          <p:nvPr>
            <p:ph sz="quarter" idx="13"/>
          </p:nvPr>
        </p:nvSpPr>
        <p:spPr>
          <a:xfrm>
            <a:off x="1037487" y="1899133"/>
            <a:ext cx="10363826" cy="4571592"/>
          </a:xfrm>
        </p:spPr>
        <p:txBody>
          <a:bodyPr>
            <a:normAutofit fontScale="92500" lnSpcReduction="10000"/>
          </a:bodyPr>
          <a:lstStyle/>
          <a:p>
            <a:pPr marL="457200" indent="-457200" algn="just">
              <a:buFont typeface="+mj-lt"/>
              <a:buAutoNum type="arabicPeriod"/>
            </a:pPr>
            <a:r>
              <a:rPr lang="ar-SA" sz="2000" b="1" dirty="0">
                <a:solidFill>
                  <a:srgbClr val="FF0000"/>
                </a:solidFill>
              </a:rPr>
              <a:t>تطور العلوم السلوكية والتربوية</a:t>
            </a:r>
            <a:r>
              <a:rPr lang="ar-SA" sz="2000" b="1" dirty="0"/>
              <a:t>: لقد حدث انفجاراً معرفياً في مجال العلوم السلوكية والتربوية خلال العقود الثلاثة الماضية، عندما برز عدد من النظريات التي مهدت لظهور بعض العلوم التربوية الجديدة منها: المدرسة السلوكية و النظرية المعرفية و الاجتماعية والبنائية ونظرية الاتصال وصاحب هذه النظريات تطور كبير في استراتيجيات التعلم </a:t>
            </a:r>
            <a:r>
              <a:rPr lang="ar-SA" sz="2000" b="1" dirty="0" err="1"/>
              <a:t>كاتعلم</a:t>
            </a:r>
            <a:r>
              <a:rPr lang="ar-SA" sz="2000" b="1" dirty="0"/>
              <a:t> التعاوني ومهارات التفكير وتفريد التعلم وهرم بلوم المعرفي وغيرها من العلوم، مما يدعو إلى البحث والتفكير في كيفية توظيف هذه المعرفة واستثمارها لتطوير العملية التعليمية بكافة عناصرها، ورفع مستواها الكيفي، وهو ما قد يتحقق من خلال التصميم التعليمي المدروس و التوظيف الجيد للمستحدثات التقنية.</a:t>
            </a:r>
          </a:p>
          <a:p>
            <a:pPr marL="457200" indent="-457200" algn="just">
              <a:buFont typeface="+mj-lt"/>
              <a:buAutoNum type="arabicPeriod"/>
            </a:pPr>
            <a:r>
              <a:rPr lang="ar-SA" sz="2000" b="1" dirty="0">
                <a:solidFill>
                  <a:srgbClr val="FF0000"/>
                </a:solidFill>
              </a:rPr>
              <a:t>انتشار استخدام التقنيات الحديثة : </a:t>
            </a:r>
            <a:r>
              <a:rPr lang="ar-SA" sz="2000" b="1" dirty="0"/>
              <a:t>الحواسيب بكافة اشكالها المكتبي والمحمول ، الأجهزة اللوحية ، الهواتف الذكية ، منصات الألعاب الإلكترونية </a:t>
            </a:r>
          </a:p>
          <a:p>
            <a:pPr marL="457200" indent="-457200" algn="just">
              <a:buFont typeface="+mj-lt"/>
              <a:buAutoNum type="arabicPeriod"/>
            </a:pPr>
            <a:r>
              <a:rPr lang="ar-SA" sz="2000" b="1" dirty="0">
                <a:solidFill>
                  <a:srgbClr val="FF0000"/>
                </a:solidFill>
              </a:rPr>
              <a:t>تطوير التعليم : </a:t>
            </a:r>
            <a:r>
              <a:rPr lang="ar-SA" sz="2000" b="1" dirty="0"/>
              <a:t>معظم الدول العربية تواجه أزمة ضعف مخرجات النظم التعليمية وخاصة المخرجات البشرية، فلم يصل المستوى إلى مستوى طموحات هذه الدول في مواجهة عصر العولمة والثورات المعرفية </a:t>
            </a:r>
            <a:r>
              <a:rPr lang="ar-SA" sz="2000" b="1" dirty="0" err="1"/>
              <a:t>والتقنية،بالإضافة</a:t>
            </a:r>
            <a:r>
              <a:rPr lang="ar-SA" sz="2000" b="1" dirty="0"/>
              <a:t> الى النمو المطرد لأعداد المتعلمين، وعدم قدرة المؤسسات التعليمية على استيعاب هذه الأعداد المتزايدة، فضلاً عن الانفجار المعرفي والتقني الهائل مما دفع البعض إلى الاستعانة بمستحدثات تقنيات التعليم لرفع مستوى النظام التعليمي وتحسين مخرجاته، مما قد يسهم في تكوين جيل قوي قادر على مواجهة تحديات العصر.</a:t>
            </a:r>
          </a:p>
          <a:p>
            <a:pPr marL="457200" indent="-457200" algn="just">
              <a:buFont typeface="+mj-lt"/>
              <a:buAutoNum type="arabicPeriod"/>
            </a:pPr>
            <a:endParaRPr lang="ar-SA" sz="2000" b="1" dirty="0"/>
          </a:p>
        </p:txBody>
      </p:sp>
    </p:spTree>
    <p:extLst>
      <p:ext uri="{BB962C8B-B14F-4D97-AF65-F5344CB8AC3E}">
        <p14:creationId xmlns:p14="http://schemas.microsoft.com/office/powerpoint/2010/main" val="292292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B38C01DF-E390-447F-AAAE-4110670D8671}"/>
              </a:ext>
            </a:extLst>
          </p:cNvPr>
          <p:cNvSpPr>
            <a:spLocks noGrp="1"/>
          </p:cNvSpPr>
          <p:nvPr>
            <p:ph type="title"/>
          </p:nvPr>
        </p:nvSpPr>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3200" b="1" cap="none" dirty="0">
                <a:ln/>
                <a:solidFill>
                  <a:schemeClr val="accent3"/>
                </a:solidFill>
              </a:rPr>
              <a:t>مستحدثات في بيئات التعلم الصفي و المدرسي </a:t>
            </a:r>
          </a:p>
        </p:txBody>
      </p:sp>
      <p:pic>
        <p:nvPicPr>
          <p:cNvPr id="1026" name="Picture 2" descr="ÙØªÙØ¬Ø© Ø¨Ø­Ø« Ø§ÙØµÙØ± Ø¹Ù âªcopy boardâ¬â">
            <a:extLst>
              <a:ext uri="{FF2B5EF4-FFF2-40B4-BE49-F238E27FC236}">
                <a16:creationId xmlns:a16="http://schemas.microsoft.com/office/drawing/2014/main" xmlns="" id="{2FF952D7-66BF-4099-BA63-CEA60399978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58477" y="2294156"/>
            <a:ext cx="4430582" cy="3633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مربع نص 3">
            <a:extLst>
              <a:ext uri="{FF2B5EF4-FFF2-40B4-BE49-F238E27FC236}">
                <a16:creationId xmlns:a16="http://schemas.microsoft.com/office/drawing/2014/main" xmlns="" id="{633D33A0-EC0F-45E9-A053-4A31D49DCBCE}"/>
              </a:ext>
            </a:extLst>
          </p:cNvPr>
          <p:cNvSpPr txBox="1"/>
          <p:nvPr/>
        </p:nvSpPr>
        <p:spPr>
          <a:xfrm>
            <a:off x="7223760" y="3526273"/>
            <a:ext cx="2366682" cy="584775"/>
          </a:xfrm>
          <a:prstGeom prst="rect">
            <a:avLst/>
          </a:prstGeom>
          <a:noFill/>
        </p:spPr>
        <p:txBody>
          <a:bodyPr wrap="square" rtlCol="1">
            <a:spAutoFit/>
          </a:bodyPr>
          <a:lstStyle/>
          <a:p>
            <a:pPr algn="r" rtl="1"/>
            <a:r>
              <a:rPr lang="ar-SA" sz="3200" b="1" dirty="0">
                <a:solidFill>
                  <a:schemeClr val="accent4">
                    <a:lumMod val="50000"/>
                  </a:schemeClr>
                </a:solidFill>
              </a:rPr>
              <a:t>اللوحة الناسخة </a:t>
            </a:r>
          </a:p>
        </p:txBody>
      </p:sp>
    </p:spTree>
    <p:extLst>
      <p:ext uri="{BB962C8B-B14F-4D97-AF65-F5344CB8AC3E}">
        <p14:creationId xmlns:p14="http://schemas.microsoft.com/office/powerpoint/2010/main" val="346292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دارة">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دا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ارة">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دارة</Template>
  <TotalTime>157</TotalTime>
  <Words>890</Words>
  <Application>Microsoft Office PowerPoint</Application>
  <PresentationFormat>مخصص</PresentationFormat>
  <Paragraphs>71</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دارة</vt:lpstr>
      <vt:lpstr>المستحدثات التقنية في التعليم</vt:lpstr>
      <vt:lpstr>مقدمة</vt:lpstr>
      <vt:lpstr>مفهوم المستحدثات التقنية</vt:lpstr>
      <vt:lpstr>خصائص المستحدثات التقنية في التعليم</vt:lpstr>
      <vt:lpstr>خصائص المستحدثات التقنية في التعليم</vt:lpstr>
      <vt:lpstr>عرض تقديمي في PowerPoint</vt:lpstr>
      <vt:lpstr>خصائص المستحدثات التقنية في التعليم</vt:lpstr>
      <vt:lpstr>مبررات الاستفادة من المستحدثات التقنية في التعليم</vt:lpstr>
      <vt:lpstr>مستحدثات في بيئات التعلم الصفي و المدرسي </vt:lpstr>
      <vt:lpstr>مستحدثات في بيئات التعلم الصفي و المدرسي </vt:lpstr>
      <vt:lpstr>مستحدثات في بيئات التعلم الصفي و المدرسي </vt:lpstr>
      <vt:lpstr>مستحدثات في بيئات التعلم الصفي و المدرسي </vt:lpstr>
      <vt:lpstr>المنصة الذكية E-Podium</vt:lpstr>
      <vt:lpstr>السبورة الذكية  (Smart Board)</vt:lpstr>
      <vt:lpstr>عرض تقديمي في PowerPoint</vt:lpstr>
      <vt:lpstr>الواقع الافتراضي</vt:lpstr>
      <vt:lpstr>خصائص الواقع الافتراضي</vt:lpstr>
      <vt:lpstr>الواقع المعزز</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Lamia</dc:creator>
  <cp:lastModifiedBy>lamia</cp:lastModifiedBy>
  <cp:revision>19</cp:revision>
  <dcterms:created xsi:type="dcterms:W3CDTF">2018-09-28T19:39:34Z</dcterms:created>
  <dcterms:modified xsi:type="dcterms:W3CDTF">2018-10-08T08:43:32Z</dcterms:modified>
</cp:coreProperties>
</file>