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61" r:id="rId2"/>
    <p:sldId id="266" r:id="rId3"/>
    <p:sldId id="264" r:id="rId4"/>
    <p:sldId id="270" r:id="rId5"/>
    <p:sldId id="267" r:id="rId6"/>
    <p:sldId id="268" r:id="rId7"/>
    <p:sldId id="27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52035-0A38-4067-8997-516174DD502B}" type="datetimeFigureOut">
              <a:rPr lang="ar-SA" smtClean="0"/>
              <a:pPr/>
              <a:t>29/12/28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B940-3009-4138-BEAE-BA5535C098F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85852" y="0"/>
            <a:ext cx="6850083" cy="2071677"/>
          </a:xfrm>
        </p:spPr>
        <p:txBody>
          <a:bodyPr>
            <a:normAutofit/>
          </a:bodyPr>
          <a:lstStyle/>
          <a:p>
            <a:r>
              <a:rPr lang="ar-SA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</a:rPr>
              <a:t>                  مقدمه عن الطحالب</a:t>
            </a:r>
          </a:p>
          <a:p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</a:t>
            </a:r>
            <a:endParaRPr lang="ar-S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Public\Pictures\A6XC8VBCA5UJXTZCAWFD0R9CA2WDE65CAODE18FCAV9K2V5CADZO973CAM9RFULCAKVV433CAHA3C2LCAHAGG1OCAL4262ZCAQ4H0CSCAB55QW3CA48WL04CAPQK0K6CAZ67MVLCAAW427YCABNKV32CA3YWVZ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57224" y="2000240"/>
            <a:ext cx="7358114" cy="43481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71604" y="500042"/>
            <a:ext cx="7000924" cy="5715040"/>
          </a:xfrm>
        </p:spPr>
        <p:txBody>
          <a:bodyPr>
            <a:noAutofit/>
          </a:bodyPr>
          <a:lstStyle/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ولها أحجام مختلفة فقد یصل طولها </a:t>
            </a:r>
            <a:r>
              <a:rPr lang="ar-SA" sz="2400" dirty="0" err="1" smtClean="0">
                <a:solidFill>
                  <a:schemeClr val="tx1"/>
                </a:solidFill>
              </a:rPr>
              <a:t>الى</a:t>
            </a:r>
            <a:r>
              <a:rPr lang="ar-SA" sz="2400" dirty="0" smtClean="0">
                <a:solidFill>
                  <a:schemeClr val="tx1"/>
                </a:solidFill>
              </a:rPr>
              <a:t> ( 100 ) متر مثل طحلب </a:t>
            </a:r>
            <a:r>
              <a:rPr lang="ar-SA" sz="2400" dirty="0" err="1" smtClean="0">
                <a:solidFill>
                  <a:schemeClr val="tx1"/>
                </a:solidFill>
              </a:rPr>
              <a:t>اللامیناریا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او</a:t>
            </a:r>
            <a:r>
              <a:rPr lang="ar-SA" sz="2400" dirty="0" smtClean="0">
                <a:solidFill>
                  <a:schemeClr val="tx1"/>
                </a:solidFill>
              </a:rPr>
              <a:t> 1-10ملليميكرون مثل طحلب </a:t>
            </a:r>
            <a:r>
              <a:rPr lang="ar-SA" sz="2400" dirty="0" err="1" smtClean="0">
                <a:solidFill>
                  <a:schemeClr val="tx1"/>
                </a:solidFill>
              </a:rPr>
              <a:t>جليوكبسا</a:t>
            </a:r>
            <a:endParaRPr lang="ar-SA" sz="2400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تحتوي علي صبغه </a:t>
            </a:r>
            <a:r>
              <a:rPr lang="ar-SA" sz="2400" dirty="0" err="1" smtClean="0">
                <a:solidFill>
                  <a:schemeClr val="tx1"/>
                </a:solidFill>
              </a:rPr>
              <a:t>الكلورفيل</a:t>
            </a:r>
            <a:r>
              <a:rPr lang="ar-SA" sz="2400" dirty="0" smtClean="0">
                <a:solidFill>
                  <a:schemeClr val="tx1"/>
                </a:solidFill>
              </a:rPr>
              <a:t> على </a:t>
            </a:r>
            <a:r>
              <a:rPr lang="ar-SA" sz="2400" dirty="0" err="1">
                <a:solidFill>
                  <a:schemeClr val="tx1"/>
                </a:solidFill>
              </a:rPr>
              <a:t>صبغات</a:t>
            </a:r>
            <a:r>
              <a:rPr lang="ar-SA" sz="2400" dirty="0">
                <a:solidFill>
                  <a:schemeClr val="tx1"/>
                </a:solidFill>
              </a:rPr>
              <a:t> أخرى تعطیها </a:t>
            </a:r>
            <a:r>
              <a:rPr lang="ar-SA" sz="2400" dirty="0" err="1">
                <a:solidFill>
                  <a:schemeClr val="tx1"/>
                </a:solidFill>
              </a:rPr>
              <a:t>الوان</a:t>
            </a:r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متميزه</a:t>
            </a:r>
            <a:r>
              <a:rPr lang="ar-SA" sz="2400" dirty="0" smtClean="0">
                <a:solidFill>
                  <a:schemeClr val="tx1"/>
                </a:solidFill>
              </a:rPr>
              <a:t> (</a:t>
            </a:r>
            <a:r>
              <a:rPr lang="ar-SA" sz="2400" dirty="0">
                <a:solidFill>
                  <a:schemeClr val="tx1"/>
                </a:solidFill>
              </a:rPr>
              <a:t>استخدم هذا كأساس للتصنیف).</a:t>
            </a:r>
          </a:p>
          <a:p>
            <a:pPr algn="r">
              <a:buFont typeface="Arial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تحتوي أجسامها على مراكز یطلق علیها (مراكز نشویة) لتخزین النشا الفائض.</a:t>
            </a:r>
          </a:p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تتبع الطحالب مملكه.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Protesta</a:t>
            </a:r>
            <a:r>
              <a:rPr lang="ar-SA" sz="2400" dirty="0" smtClean="0">
                <a:solidFill>
                  <a:schemeClr val="tx1"/>
                </a:solidFill>
              </a:rPr>
              <a:t>ماعدا بدائيه </a:t>
            </a:r>
            <a:r>
              <a:rPr lang="ar-SA" sz="2400" dirty="0" err="1" smtClean="0">
                <a:solidFill>
                  <a:schemeClr val="tx1"/>
                </a:solidFill>
              </a:rPr>
              <a:t>النواه</a:t>
            </a:r>
            <a:r>
              <a:rPr lang="ar-SA" sz="2400" dirty="0" smtClean="0">
                <a:solidFill>
                  <a:schemeClr val="tx1"/>
                </a:solidFill>
              </a:rPr>
              <a:t> تتبع مملكه </a:t>
            </a:r>
            <a:r>
              <a:rPr lang="en-US" sz="2400" dirty="0" err="1">
                <a:solidFill>
                  <a:schemeClr val="tx1"/>
                </a:solidFill>
              </a:rPr>
              <a:t>Monera</a:t>
            </a:r>
          </a:p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الطحالب عبارة عن كائنات </a:t>
            </a:r>
            <a:r>
              <a:rPr lang="ar-SA" sz="2400" dirty="0" err="1" smtClean="0">
                <a:solidFill>
                  <a:schemeClr val="tx1"/>
                </a:solidFill>
              </a:rPr>
              <a:t>ثالوسیة</a:t>
            </a:r>
            <a:r>
              <a:rPr lang="ar-SA" sz="2400" dirty="0" smtClean="0">
                <a:solidFill>
                  <a:schemeClr val="tx1"/>
                </a:solidFill>
              </a:rPr>
              <a:t> التركیب (أي لا تتمیز أجسامها </a:t>
            </a:r>
            <a:r>
              <a:rPr lang="ar-SA" sz="2400" dirty="0" err="1" smtClean="0">
                <a:solidFill>
                  <a:schemeClr val="tx1"/>
                </a:solidFill>
              </a:rPr>
              <a:t>الى</a:t>
            </a:r>
            <a:r>
              <a:rPr lang="ar-SA" sz="2400" dirty="0" smtClean="0">
                <a:solidFill>
                  <a:schemeClr val="tx1"/>
                </a:solidFill>
              </a:rPr>
              <a:t> جذور وسیقان وأوراق)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672414" cy="1285883"/>
          </a:xfrm>
        </p:spPr>
        <p:txBody>
          <a:bodyPr/>
          <a:lstStyle/>
          <a:p>
            <a:r>
              <a:rPr lang="ar-SA" dirty="0" err="1" smtClean="0">
                <a:solidFill>
                  <a:schemeClr val="accent2">
                    <a:lumMod val="75000"/>
                  </a:schemeClr>
                </a:solidFill>
              </a:rPr>
              <a:t>اين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تعيش الطحالب؟؟؟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28860" y="1785926"/>
            <a:ext cx="6343672" cy="4429132"/>
          </a:xfrm>
        </p:spPr>
        <p:txBody>
          <a:bodyPr>
            <a:noAutofit/>
          </a:bodyPr>
          <a:lstStyle/>
          <a:p>
            <a:pPr marL="342900" indent="-342900" algn="r"/>
            <a:r>
              <a:rPr lang="ar-SA" sz="1400" dirty="0" smtClean="0">
                <a:solidFill>
                  <a:schemeClr val="tx1"/>
                </a:solidFill>
              </a:rPr>
              <a:t/>
            </a:r>
            <a:br>
              <a:rPr lang="ar-SA" sz="1400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_المياه العذبة مثل </a:t>
            </a:r>
            <a:r>
              <a:rPr lang="ar-SA" sz="1600" b="1" dirty="0" err="1" smtClean="0">
                <a:solidFill>
                  <a:schemeClr val="tx1"/>
                </a:solidFill>
              </a:rPr>
              <a:t>الانهار</a:t>
            </a:r>
            <a:r>
              <a:rPr lang="ar-SA" sz="1600" b="1" dirty="0" smtClean="0">
                <a:solidFill>
                  <a:schemeClr val="tx1"/>
                </a:solidFill>
              </a:rPr>
              <a:t> والمصارف والبرك والمستنقعات.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 المياه المالحة مثل البحار والبحيرات.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السطح الفاصل بين الماء والهواء وتسمى بالطحالب </a:t>
            </a:r>
            <a:r>
              <a:rPr lang="ar-SA" sz="1600" b="1" dirty="0" err="1" smtClean="0">
                <a:solidFill>
                  <a:schemeClr val="tx1"/>
                </a:solidFill>
              </a:rPr>
              <a:t>الطافيه</a:t>
            </a:r>
            <a:r>
              <a:rPr lang="ar-SA" sz="1600" b="1" dirty="0" smtClean="0">
                <a:solidFill>
                  <a:schemeClr val="tx1"/>
                </a:solidFill>
              </a:rPr>
              <a:t>.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 </a:t>
            </a:r>
            <a:r>
              <a:rPr lang="ar-SA" sz="1600" b="1" dirty="0" err="1" smtClean="0">
                <a:solidFill>
                  <a:schemeClr val="tx1"/>
                </a:solidFill>
              </a:rPr>
              <a:t>ملتصقه</a:t>
            </a:r>
            <a:r>
              <a:rPr lang="ar-SA" sz="1600" b="1" dirty="0" smtClean="0">
                <a:solidFill>
                  <a:schemeClr val="tx1"/>
                </a:solidFill>
              </a:rPr>
              <a:t> بالصخر وتسمى </a:t>
            </a:r>
            <a:r>
              <a:rPr lang="ar-SA" sz="1600" b="1" dirty="0" err="1" smtClean="0">
                <a:solidFill>
                  <a:schemeClr val="tx1"/>
                </a:solidFill>
              </a:rPr>
              <a:t>بالبطحالب</a:t>
            </a:r>
            <a:r>
              <a:rPr lang="ar-SA" sz="1600" b="1" dirty="0" smtClean="0">
                <a:solidFill>
                  <a:schemeClr val="tx1"/>
                </a:solidFill>
              </a:rPr>
              <a:t> المعلقة 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_ </a:t>
            </a:r>
            <a:r>
              <a:rPr lang="ar-SA" sz="1600" b="1" dirty="0" err="1" smtClean="0">
                <a:solidFill>
                  <a:schemeClr val="tx1"/>
                </a:solidFill>
              </a:rPr>
              <a:t>ملتصقه</a:t>
            </a:r>
            <a:r>
              <a:rPr lang="ar-SA" sz="1600" b="1" dirty="0" smtClean="0">
                <a:solidFill>
                  <a:schemeClr val="tx1"/>
                </a:solidFill>
              </a:rPr>
              <a:t> بحبيبات الطين والرمل 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 </a:t>
            </a:r>
            <a:r>
              <a:rPr lang="ar-SA" sz="1600" b="1" dirty="0" err="1" smtClean="0">
                <a:solidFill>
                  <a:schemeClr val="tx1"/>
                </a:solidFill>
              </a:rPr>
              <a:t>ملتصقه</a:t>
            </a:r>
            <a:r>
              <a:rPr lang="ar-SA" sz="1600" b="1" dirty="0" smtClean="0">
                <a:solidFill>
                  <a:schemeClr val="tx1"/>
                </a:solidFill>
              </a:rPr>
              <a:t> بالنباتات </a:t>
            </a:r>
            <a:r>
              <a:rPr lang="ar-SA" sz="1600" b="1" dirty="0" err="1" smtClean="0">
                <a:solidFill>
                  <a:schemeClr val="tx1"/>
                </a:solidFill>
              </a:rPr>
              <a:t>او</a:t>
            </a:r>
            <a:r>
              <a:rPr lang="ar-SA" sz="1600" b="1" dirty="0" smtClean="0">
                <a:solidFill>
                  <a:schemeClr val="tx1"/>
                </a:solidFill>
              </a:rPr>
              <a:t> الحيوانات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مناطق الشواطئ البحرية في مناطق المد والجزر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_</a:t>
            </a:r>
            <a:r>
              <a:rPr lang="ar-SA" sz="1600" b="1" dirty="0" err="1" smtClean="0">
                <a:solidFill>
                  <a:schemeClr val="tx1"/>
                </a:solidFill>
              </a:rPr>
              <a:t>الاعماق</a:t>
            </a:r>
            <a:r>
              <a:rPr lang="ar-SA" sz="1600" b="1" dirty="0" smtClean="0">
                <a:solidFill>
                  <a:schemeClr val="tx1"/>
                </a:solidFill>
              </a:rPr>
              <a:t>(100_200 متر)....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 -قرب الشواطئ غير المغمورة بالماء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_ </a:t>
            </a:r>
            <a:r>
              <a:rPr lang="ar-SA" sz="1600" b="1" dirty="0" smtClean="0">
                <a:solidFill>
                  <a:schemeClr val="tx1"/>
                </a:solidFill>
              </a:rPr>
              <a:t>تلف </a:t>
            </a:r>
            <a:r>
              <a:rPr lang="ar-SA" sz="1600" b="1" dirty="0" err="1" smtClean="0">
                <a:solidFill>
                  <a:schemeClr val="tx1"/>
                </a:solidFill>
              </a:rPr>
              <a:t>الاشجار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_ </a:t>
            </a:r>
            <a:r>
              <a:rPr lang="ar-SA" sz="1600" b="1" dirty="0" smtClean="0">
                <a:solidFill>
                  <a:schemeClr val="tx1"/>
                </a:solidFill>
              </a:rPr>
              <a:t>سطح </a:t>
            </a:r>
            <a:r>
              <a:rPr lang="ar-SA" sz="1600" b="1" dirty="0" err="1" smtClean="0">
                <a:solidFill>
                  <a:schemeClr val="tx1"/>
                </a:solidFill>
              </a:rPr>
              <a:t>التربه</a:t>
            </a:r>
            <a:r>
              <a:rPr lang="ar-SA" sz="1600" b="1" dirty="0" smtClean="0">
                <a:solidFill>
                  <a:schemeClr val="tx1"/>
                </a:solidFill>
              </a:rPr>
              <a:t> وبين حبيباتها ....توجد في جميع </a:t>
            </a:r>
            <a:r>
              <a:rPr lang="ar-SA" sz="1600" b="1" dirty="0" err="1" smtClean="0">
                <a:solidFill>
                  <a:schemeClr val="tx1"/>
                </a:solidFill>
              </a:rPr>
              <a:t>انواع</a:t>
            </a:r>
            <a:r>
              <a:rPr lang="ar-SA" sz="1600" b="1" dirty="0" smtClean="0">
                <a:solidFill>
                  <a:schemeClr val="tx1"/>
                </a:solidFill>
              </a:rPr>
              <a:t> التربة.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_المناطق </a:t>
            </a:r>
            <a:r>
              <a:rPr lang="ar-SA" sz="1600" b="1" dirty="0" err="1" smtClean="0">
                <a:solidFill>
                  <a:schemeClr val="tx1"/>
                </a:solidFill>
              </a:rPr>
              <a:t>االبارده</a:t>
            </a:r>
            <a:r>
              <a:rPr lang="ar-SA" sz="1600" b="1" dirty="0" smtClean="0">
                <a:solidFill>
                  <a:schemeClr val="tx1"/>
                </a:solidFill>
              </a:rPr>
              <a:t> وفوق الثلوج وفي قمم الجبال العالية .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 </a:t>
            </a:r>
            <a:r>
              <a:rPr lang="ar-SA" sz="1600" b="1" dirty="0" err="1" smtClean="0">
                <a:solidFill>
                  <a:schemeClr val="tx1"/>
                </a:solidFill>
              </a:rPr>
              <a:t>انواع</a:t>
            </a:r>
            <a:r>
              <a:rPr lang="ar-SA" sz="1600" b="1" dirty="0" smtClean="0">
                <a:solidFill>
                  <a:schemeClr val="tx1"/>
                </a:solidFill>
              </a:rPr>
              <a:t> من الطحالب تعيش في مياه العيون </a:t>
            </a:r>
            <a:r>
              <a:rPr lang="ar-SA" sz="1600" b="1" dirty="0" err="1" smtClean="0">
                <a:solidFill>
                  <a:schemeClr val="tx1"/>
                </a:solidFill>
              </a:rPr>
              <a:t>الساخنه</a:t>
            </a:r>
            <a:r>
              <a:rPr lang="ar-SA" sz="1600" b="1" dirty="0" smtClean="0">
                <a:solidFill>
                  <a:schemeClr val="tx1"/>
                </a:solidFill>
              </a:rPr>
              <a:t> التي تصل درجه حرارتها 74درجة </a:t>
            </a:r>
            <a:r>
              <a:rPr lang="ar-SA" sz="1600" b="1" dirty="0" err="1" smtClean="0">
                <a:solidFill>
                  <a:schemeClr val="tx1"/>
                </a:solidFill>
              </a:rPr>
              <a:t>مئويه</a:t>
            </a:r>
            <a:r>
              <a:rPr lang="ar-SA" sz="1600" b="1" dirty="0" smtClean="0">
                <a:solidFill>
                  <a:schemeClr val="tx1"/>
                </a:solidFill>
              </a:rPr>
              <a:t>.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600" b="1" dirty="0" smtClean="0">
                <a:solidFill>
                  <a:schemeClr val="tx1"/>
                </a:solidFill>
              </a:rPr>
              <a:t>_ قد تكون داخل النباتات...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_</a:t>
            </a:r>
            <a:r>
              <a:rPr lang="ar-SA" sz="1600" b="1" dirty="0" smtClean="0">
                <a:solidFill>
                  <a:schemeClr val="tx1"/>
                </a:solidFill>
              </a:rPr>
              <a:t>تعيش مع الفطر... </a:t>
            </a:r>
            <a:r>
              <a:rPr lang="ar-SA" sz="1600" b="1" dirty="0" err="1" smtClean="0">
                <a:solidFill>
                  <a:schemeClr val="tx1"/>
                </a:solidFill>
              </a:rPr>
              <a:t>معيشه</a:t>
            </a:r>
            <a:r>
              <a:rPr lang="ar-SA" sz="1600" b="1" dirty="0" smtClean="0">
                <a:solidFill>
                  <a:schemeClr val="tx1"/>
                </a:solidFill>
              </a:rPr>
              <a:t> تعاونيه </a:t>
            </a:r>
            <a:br>
              <a:rPr lang="ar-SA" sz="1600" b="1" dirty="0" smtClean="0">
                <a:solidFill>
                  <a:schemeClr val="tx1"/>
                </a:solidFill>
              </a:rPr>
            </a:br>
            <a:r>
              <a:rPr lang="ar-SA" sz="1400" b="1" dirty="0" smtClean="0">
                <a:solidFill>
                  <a:schemeClr val="bg1"/>
                </a:solidFill>
              </a:rPr>
              <a:t/>
            </a:r>
            <a:br>
              <a:rPr lang="ar-SA" sz="1400" b="1" dirty="0" smtClean="0">
                <a:solidFill>
                  <a:schemeClr val="bg1"/>
                </a:solidFill>
              </a:rPr>
            </a:br>
            <a:endParaRPr lang="ar-SA" sz="1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Public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743075" cy="2619375"/>
          </a:xfrm>
          <a:prstGeom prst="rect">
            <a:avLst/>
          </a:prstGeom>
          <a:noFill/>
        </p:spPr>
      </p:pic>
      <p:pic>
        <p:nvPicPr>
          <p:cNvPr id="2051" name="Picture 3" descr="C:\Users\DELL\Pictures\طحلباحمر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00438"/>
            <a:ext cx="1959415" cy="17144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2" y="1285861"/>
            <a:ext cx="7850215" cy="3121040"/>
          </a:xfrm>
        </p:spPr>
        <p:txBody>
          <a:bodyPr>
            <a:normAutofit fontScale="85000" lnSpcReduction="20000"/>
          </a:bodyPr>
          <a:lstStyle/>
          <a:p>
            <a:r>
              <a:rPr lang="ar-SA" sz="2200" b="1" dirty="0" smtClean="0">
                <a:solidFill>
                  <a:schemeClr val="accent2"/>
                </a:solidFill>
              </a:rPr>
              <a:t>الشكل الظاهري للطحالب</a:t>
            </a:r>
            <a:r>
              <a:rPr lang="ar-SA" dirty="0" smtClean="0"/>
              <a:t>....</a:t>
            </a:r>
            <a:br>
              <a:rPr lang="ar-SA" dirty="0" smtClean="0"/>
            </a:br>
            <a:r>
              <a:rPr lang="ar-SA" sz="2600" b="1" dirty="0" smtClean="0">
                <a:solidFill>
                  <a:schemeClr val="tx1"/>
                </a:solidFill>
              </a:rPr>
              <a:t>1_وحيدة </a:t>
            </a:r>
            <a:r>
              <a:rPr lang="ar-SA" sz="2600" b="1" dirty="0" err="1" smtClean="0">
                <a:solidFill>
                  <a:schemeClr val="tx1"/>
                </a:solidFill>
              </a:rPr>
              <a:t>الخليه</a:t>
            </a:r>
            <a:r>
              <a:rPr lang="ar-SA" sz="2600" b="1" dirty="0" smtClean="0">
                <a:solidFill>
                  <a:schemeClr val="tx1"/>
                </a:solidFill>
              </a:rPr>
              <a:t>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2_تجمعات </a:t>
            </a:r>
            <a:r>
              <a:rPr lang="ar-SA" sz="2600" b="1" dirty="0" err="1" smtClean="0">
                <a:solidFill>
                  <a:schemeClr val="tx1"/>
                </a:solidFill>
              </a:rPr>
              <a:t>خلويه</a:t>
            </a:r>
            <a:r>
              <a:rPr lang="ar-SA" sz="2600" b="1" dirty="0" smtClean="0">
                <a:solidFill>
                  <a:schemeClr val="tx1"/>
                </a:solidFill>
              </a:rPr>
              <a:t>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3_ مستعمرات.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4_ </a:t>
            </a:r>
            <a:r>
              <a:rPr lang="ar-SA" sz="2600" b="1" dirty="0" err="1" smtClean="0">
                <a:solidFill>
                  <a:schemeClr val="tx1"/>
                </a:solidFill>
              </a:rPr>
              <a:t>اشكال</a:t>
            </a:r>
            <a:r>
              <a:rPr lang="ar-SA" sz="2600" b="1" dirty="0" smtClean="0">
                <a:solidFill>
                  <a:schemeClr val="tx1"/>
                </a:solidFill>
              </a:rPr>
              <a:t> خيطيه.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5_ </a:t>
            </a:r>
            <a:r>
              <a:rPr lang="ar-SA" sz="2600" b="1" dirty="0" err="1" smtClean="0">
                <a:solidFill>
                  <a:schemeClr val="tx1"/>
                </a:solidFill>
              </a:rPr>
              <a:t>اشكال</a:t>
            </a:r>
            <a:r>
              <a:rPr lang="ar-SA" sz="2600" b="1" dirty="0" smtClean="0">
                <a:solidFill>
                  <a:schemeClr val="tx1"/>
                </a:solidFill>
              </a:rPr>
              <a:t> ورقية.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6_ </a:t>
            </a:r>
            <a:r>
              <a:rPr lang="ar-SA" sz="2600" b="1" dirty="0" err="1" smtClean="0">
                <a:solidFill>
                  <a:schemeClr val="tx1"/>
                </a:solidFill>
              </a:rPr>
              <a:t>اشكال</a:t>
            </a:r>
            <a:r>
              <a:rPr lang="ar-SA" sz="2600" b="1" dirty="0" smtClean="0">
                <a:solidFill>
                  <a:schemeClr val="tx1"/>
                </a:solidFill>
              </a:rPr>
              <a:t> </a:t>
            </a:r>
            <a:r>
              <a:rPr lang="ar-SA" sz="2600" b="1" dirty="0" err="1" smtClean="0">
                <a:solidFill>
                  <a:schemeClr val="tx1"/>
                </a:solidFill>
              </a:rPr>
              <a:t>انبوبية</a:t>
            </a:r>
            <a:r>
              <a:rPr lang="ar-SA" sz="2600" b="1" dirty="0" smtClean="0">
                <a:solidFill>
                  <a:schemeClr val="tx1"/>
                </a:solidFill>
              </a:rPr>
              <a:t>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7_ </a:t>
            </a:r>
            <a:r>
              <a:rPr lang="ar-SA" sz="2600" b="1" dirty="0" err="1" smtClean="0">
                <a:solidFill>
                  <a:schemeClr val="tx1"/>
                </a:solidFill>
              </a:rPr>
              <a:t>اشكال</a:t>
            </a:r>
            <a:r>
              <a:rPr lang="ar-SA" sz="2600" b="1" dirty="0" smtClean="0">
                <a:solidFill>
                  <a:schemeClr val="tx1"/>
                </a:solidFill>
              </a:rPr>
              <a:t> نصليه(تشبه نصل </a:t>
            </a:r>
            <a:r>
              <a:rPr lang="ar-SA" sz="2600" b="1" dirty="0" err="1" smtClean="0">
                <a:solidFill>
                  <a:schemeClr val="tx1"/>
                </a:solidFill>
              </a:rPr>
              <a:t>الورقه</a:t>
            </a:r>
            <a:r>
              <a:rPr lang="ar-SA" sz="2600" b="1" dirty="0" smtClean="0">
                <a:solidFill>
                  <a:schemeClr val="tx1"/>
                </a:solidFill>
              </a:rPr>
              <a:t>).</a:t>
            </a:r>
            <a:br>
              <a:rPr lang="ar-SA" sz="2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>8_ </a:t>
            </a:r>
            <a:r>
              <a:rPr lang="ar-SA" sz="2600" b="1" dirty="0" err="1" smtClean="0">
                <a:solidFill>
                  <a:schemeClr val="tx1"/>
                </a:solidFill>
              </a:rPr>
              <a:t>اشكال</a:t>
            </a:r>
            <a:r>
              <a:rPr lang="ar-SA" sz="2600" b="1" dirty="0" smtClean="0">
                <a:solidFill>
                  <a:schemeClr val="tx1"/>
                </a:solidFill>
              </a:rPr>
              <a:t> شجرية</a:t>
            </a:r>
            <a:r>
              <a:rPr lang="ar-SA" sz="2200" b="1" dirty="0" smtClean="0">
                <a:solidFill>
                  <a:schemeClr val="tx1"/>
                </a:solidFill>
              </a:rPr>
              <a:t>.</a:t>
            </a:r>
            <a:br>
              <a:rPr lang="ar-SA" sz="2200" b="1" dirty="0" smtClean="0">
                <a:solidFill>
                  <a:schemeClr val="tx1"/>
                </a:solidFill>
              </a:rPr>
            </a:br>
            <a:r>
              <a:rPr lang="ar-SA" sz="2200" b="1" dirty="0" smtClean="0">
                <a:solidFill>
                  <a:schemeClr val="tx1"/>
                </a:solidFill>
              </a:rPr>
              <a:t/>
            </a:r>
            <a:br>
              <a:rPr lang="ar-SA" sz="2200" b="1" dirty="0" smtClean="0">
                <a:solidFill>
                  <a:schemeClr val="tx1"/>
                </a:solidFill>
              </a:rPr>
            </a:b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طريقه قياس معدل نمو الطحالب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1-قياس المحتوى </a:t>
            </a:r>
            <a:r>
              <a:rPr lang="ar-SA" b="1" dirty="0" err="1" smtClean="0">
                <a:solidFill>
                  <a:schemeClr val="tx1"/>
                </a:solidFill>
              </a:rPr>
              <a:t>الكربوهيدراتي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والبروتيني</a:t>
            </a:r>
            <a:r>
              <a:rPr lang="ar-SA" b="1" dirty="0" smtClean="0">
                <a:solidFill>
                  <a:schemeClr val="tx1"/>
                </a:solidFill>
              </a:rPr>
              <a:t> والمحتوى </a:t>
            </a:r>
            <a:r>
              <a:rPr lang="ar-SA" b="1" dirty="0" err="1" smtClean="0">
                <a:solidFill>
                  <a:schemeClr val="tx1"/>
                </a:solidFill>
              </a:rPr>
              <a:t>الصبغي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2-الوزن الجاف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3-قياس </a:t>
            </a:r>
            <a:r>
              <a:rPr lang="ar-SA" b="1" dirty="0" err="1" smtClean="0">
                <a:solidFill>
                  <a:schemeClr val="tx1"/>
                </a:solidFill>
              </a:rPr>
              <a:t>الكثافه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الطحلبيه</a:t>
            </a:r>
            <a:r>
              <a:rPr lang="ar-SA" b="1" dirty="0" smtClean="0">
                <a:solidFill>
                  <a:schemeClr val="tx1"/>
                </a:solidFill>
              </a:rPr>
              <a:t> للمعلق الطحلبي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4-عد </a:t>
            </a:r>
            <a:r>
              <a:rPr lang="ar-SA" b="1" dirty="0" err="1" smtClean="0">
                <a:solidFill>
                  <a:schemeClr val="tx1"/>
                </a:solidFill>
              </a:rPr>
              <a:t>الخليه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الطحلبيه</a:t>
            </a:r>
            <a:r>
              <a:rPr lang="ar-SA" b="1" dirty="0" smtClean="0">
                <a:solidFill>
                  <a:schemeClr val="tx1"/>
                </a:solidFill>
              </a:rPr>
              <a:t>  </a:t>
            </a:r>
            <a:r>
              <a:rPr lang="ar-SA" b="1" dirty="0" err="1" smtClean="0">
                <a:solidFill>
                  <a:schemeClr val="tx1"/>
                </a:solidFill>
              </a:rPr>
              <a:t>بواسطه</a:t>
            </a:r>
            <a:r>
              <a:rPr lang="ar-SA" b="1" dirty="0" smtClean="0">
                <a:solidFill>
                  <a:schemeClr val="tx1"/>
                </a:solidFill>
              </a:rPr>
              <a:t> خليه العد </a:t>
            </a:r>
            <a:r>
              <a:rPr lang="ar-SA" b="1" dirty="0" err="1" smtClean="0">
                <a:solidFill>
                  <a:schemeClr val="tx1"/>
                </a:solidFill>
              </a:rPr>
              <a:t>او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err="1" smtClean="0">
                <a:solidFill>
                  <a:schemeClr val="tx1"/>
                </a:solidFill>
              </a:rPr>
              <a:t>بواسطه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شريحه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Hemacytometr</a:t>
            </a:r>
            <a:r>
              <a:rPr lang="en-US" b="1" dirty="0" err="1" smtClean="0"/>
              <a:t>r</a:t>
            </a:r>
            <a:r>
              <a:rPr lang="ar-SA" b="1" dirty="0" smtClean="0"/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الهيموسيتوميتر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2"/>
                </a:solidFill>
              </a:rPr>
              <a:t>تصنيف الطحالب</a:t>
            </a:r>
            <a:endParaRPr lang="ar-SA" dirty="0">
              <a:solidFill>
                <a:schemeClr val="bg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Kingdom : </a:t>
            </a:r>
            <a:r>
              <a:rPr lang="en-US" b="1" dirty="0" err="1" smtClean="0">
                <a:solidFill>
                  <a:schemeClr val="accent2"/>
                </a:solidFill>
              </a:rPr>
              <a:t>Monera</a:t>
            </a:r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/>
              <a:t>الطحالب الخضراء </a:t>
            </a:r>
            <a:r>
              <a:rPr lang="ar-SA" b="1" dirty="0" err="1" smtClean="0"/>
              <a:t>المزرقه</a:t>
            </a:r>
            <a:endParaRPr lang="en-US" b="1" dirty="0"/>
          </a:p>
          <a:p>
            <a:r>
              <a:rPr lang="en-US" b="1" dirty="0">
                <a:solidFill>
                  <a:schemeClr val="accent2"/>
                </a:solidFill>
              </a:rPr>
              <a:t>Kingdom: </a:t>
            </a:r>
            <a:r>
              <a:rPr lang="en-US" b="1" dirty="0" err="1" smtClean="0">
                <a:solidFill>
                  <a:schemeClr val="accent2"/>
                </a:solidFill>
              </a:rPr>
              <a:t>Protista</a:t>
            </a:r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/>
              <a:t>الطحالب الخضراء</a:t>
            </a:r>
          </a:p>
          <a:p>
            <a:r>
              <a:rPr lang="ar-SA" b="1" dirty="0" smtClean="0"/>
              <a:t>الطحالب الحمراء</a:t>
            </a:r>
          </a:p>
          <a:p>
            <a:r>
              <a:rPr lang="ar-SA" b="1" dirty="0" smtClean="0"/>
              <a:t>الطحالب </a:t>
            </a:r>
            <a:r>
              <a:rPr lang="ar-SA" b="1" dirty="0" err="1" smtClean="0"/>
              <a:t>البنيه</a:t>
            </a:r>
            <a:endParaRPr lang="ar-SA" b="1" dirty="0" smtClean="0"/>
          </a:p>
          <a:p>
            <a:r>
              <a:rPr lang="ar-SA" b="1" dirty="0" smtClean="0"/>
              <a:t>الطحالب </a:t>
            </a:r>
            <a:r>
              <a:rPr lang="ar-SA" b="1" dirty="0" err="1" smtClean="0"/>
              <a:t>الدياتومات</a:t>
            </a:r>
            <a:endParaRPr lang="ar-SA" b="1" dirty="0" smtClean="0"/>
          </a:p>
          <a:p>
            <a:r>
              <a:rPr lang="ar-SA" b="1" dirty="0" smtClean="0"/>
              <a:t>الطحالب </a:t>
            </a:r>
            <a:r>
              <a:rPr lang="ar-SA" b="1" dirty="0" err="1" smtClean="0"/>
              <a:t>اليوجلينيه</a:t>
            </a:r>
            <a:endParaRPr lang="ar-SA" b="1" dirty="0" smtClean="0"/>
          </a:p>
          <a:p>
            <a:r>
              <a:rPr lang="ar-SA" b="1" dirty="0" smtClean="0"/>
              <a:t>الطحالب </a:t>
            </a:r>
            <a:r>
              <a:rPr lang="ar-SA" b="1" dirty="0" err="1" smtClean="0"/>
              <a:t>الكاريه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أهمیة الطحالب</a:t>
            </a:r>
            <a:r>
              <a:rPr lang="ar-SA" b="1" dirty="0" smtClean="0">
                <a:solidFill>
                  <a:schemeClr val="tx1"/>
                </a:solidFill>
              </a:rPr>
              <a:t/>
            </a:r>
            <a:br>
              <a:rPr lang="ar-SA" b="1" dirty="0" smtClean="0">
                <a:solidFill>
                  <a:schemeClr val="tx1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ar-SA" b="1" dirty="0" smtClean="0">
                <a:solidFill>
                  <a:schemeClr val="bg1"/>
                </a:solidFill>
              </a:rPr>
              <a:t>- </a:t>
            </a:r>
            <a:r>
              <a:rPr lang="ar-SA" b="1" dirty="0" smtClean="0"/>
              <a:t>تستخدم كغذاء بشكل مباشر:</a:t>
            </a:r>
          </a:p>
          <a:p>
            <a:pPr marL="514350" indent="-514350">
              <a:buNone/>
            </a:pPr>
            <a:r>
              <a:rPr lang="ar-SA" b="1" dirty="0" smtClean="0"/>
              <a:t>- یتغذى علیها الإنسان في ببعض المناطق </a:t>
            </a:r>
            <a:r>
              <a:rPr lang="ar-SA" b="1" dirty="0" err="1" smtClean="0"/>
              <a:t>الساحلیه</a:t>
            </a:r>
            <a:r>
              <a:rPr lang="ar-SA" b="1" dirty="0" smtClean="0"/>
              <a:t>.</a:t>
            </a:r>
          </a:p>
          <a:p>
            <a:pPr marL="514350" indent="-514350">
              <a:buNone/>
            </a:pPr>
            <a:r>
              <a:rPr lang="ar-SA" b="1" dirty="0" smtClean="0"/>
              <a:t>- غذاء للكائنات البحریة.</a:t>
            </a:r>
          </a:p>
          <a:p>
            <a:pPr marL="514350" indent="-514350">
              <a:buNone/>
            </a:pPr>
            <a:r>
              <a:rPr lang="ar-SA" b="1" dirty="0" smtClean="0"/>
              <a:t>- أعلاف للماشیة والدواجن.</a:t>
            </a:r>
          </a:p>
          <a:p>
            <a:pPr marL="514350" indent="-514350">
              <a:buNone/>
            </a:pPr>
            <a:r>
              <a:rPr lang="ar-SA" b="1" dirty="0" smtClean="0"/>
              <a:t>- تعد الطحالب البنیة مصدر للأسمدة بعد تجفیفها وذلك </a:t>
            </a:r>
            <a:r>
              <a:rPr lang="ar-SA" b="1" dirty="0" err="1" smtClean="0"/>
              <a:t>لإحتوائها</a:t>
            </a:r>
            <a:r>
              <a:rPr lang="ar-SA" b="1" dirty="0" smtClean="0"/>
              <a:t> على نسبة كبیرة من المواد</a:t>
            </a:r>
          </a:p>
          <a:p>
            <a:pPr marL="514350" indent="-514350">
              <a:buNone/>
            </a:pPr>
            <a:r>
              <a:rPr lang="ar-SA" b="1" dirty="0" err="1" smtClean="0"/>
              <a:t>النیتروجینیة</a:t>
            </a:r>
            <a:r>
              <a:rPr lang="ar-SA" b="1" dirty="0" smtClean="0"/>
              <a:t>.</a:t>
            </a:r>
          </a:p>
          <a:p>
            <a:pPr marL="514350" indent="-514350">
              <a:buNone/>
            </a:pPr>
            <a:r>
              <a:rPr lang="ar-SA" b="1" dirty="0" smtClean="0"/>
              <a:t>-یستخرج منها الیود </a:t>
            </a:r>
            <a:r>
              <a:rPr lang="ar-SA" b="1" dirty="0" err="1" smtClean="0"/>
              <a:t>والأجار</a:t>
            </a:r>
            <a:r>
              <a:rPr lang="ar-SA" b="1" dirty="0" smtClean="0"/>
              <a:t>.</a:t>
            </a:r>
          </a:p>
          <a:p>
            <a:pPr marL="514350" indent="-514350">
              <a:buNone/>
            </a:pPr>
            <a:endParaRPr lang="ar-SA" b="1" dirty="0" smtClean="0"/>
          </a:p>
          <a:p>
            <a:pPr marL="514350" indent="-514350">
              <a:buNone/>
            </a:pPr>
            <a:r>
              <a:rPr lang="ar-SA" b="1" dirty="0" smtClean="0"/>
              <a:t>- تعد من </a:t>
            </a:r>
            <a:r>
              <a:rPr lang="ar-SA" b="1" dirty="0" err="1" smtClean="0"/>
              <a:t>اهم</a:t>
            </a:r>
            <a:r>
              <a:rPr lang="ar-SA" b="1" dirty="0" smtClean="0"/>
              <a:t> مصادر </a:t>
            </a:r>
            <a:r>
              <a:rPr lang="ar-SA" b="1" dirty="0" err="1" smtClean="0"/>
              <a:t>الاكسجين</a:t>
            </a:r>
            <a:r>
              <a:rPr lang="ar-SA" b="1" dirty="0" smtClean="0"/>
              <a:t> على وجه </a:t>
            </a:r>
            <a:r>
              <a:rPr lang="ar-SA" b="1" dirty="0" err="1" smtClean="0"/>
              <a:t>الارض</a:t>
            </a:r>
            <a:r>
              <a:rPr lang="ar-SA" b="1" dirty="0" smtClean="0"/>
              <a:t> حيث من 50-70% من عمليات البناء الضوئي تتم في الطحالب.</a:t>
            </a:r>
          </a:p>
          <a:p>
            <a:pPr marL="514350" indent="-514350">
              <a:buNone/>
            </a:pPr>
            <a:r>
              <a:rPr lang="ar-SA" b="1" dirty="0" smtClean="0"/>
              <a:t>-لها دور في معالجة میاه الصرف الصحي حیث توفر الطحالب الأكسجین للبكتیریا التي تعمل على أكسدة</a:t>
            </a:r>
          </a:p>
          <a:p>
            <a:pPr marL="514350" indent="-514350">
              <a:buNone/>
            </a:pPr>
            <a:r>
              <a:rPr lang="ar-SA" b="1" dirty="0" smtClean="0"/>
              <a:t>المواد </a:t>
            </a:r>
            <a:r>
              <a:rPr lang="ar-SA" b="1" dirty="0" err="1" smtClean="0"/>
              <a:t>العضویه</a:t>
            </a:r>
            <a:r>
              <a:rPr lang="ar-SA" b="1" dirty="0" smtClean="0"/>
              <a:t> في تلك المیاه.</a:t>
            </a:r>
          </a:p>
          <a:p>
            <a:pPr marL="514350" indent="-514350">
              <a:buNone/>
            </a:pPr>
            <a:r>
              <a:rPr lang="ar-SA" b="1" dirty="0" smtClean="0"/>
              <a:t>- تدخل في بعض الصناعات مثل صناعة </a:t>
            </a:r>
            <a:r>
              <a:rPr lang="ar-SA" b="1" dirty="0" err="1" smtClean="0"/>
              <a:t>الآیس</a:t>
            </a:r>
            <a:r>
              <a:rPr lang="ar-SA" b="1" dirty="0" smtClean="0"/>
              <a:t> كریم ومعاجین الأسنان ومنظفات البشرة ومزیلات </a:t>
            </a:r>
            <a:r>
              <a:rPr lang="ar-SA" b="1" dirty="0" err="1" smtClean="0"/>
              <a:t>الرائحه</a:t>
            </a:r>
            <a:r>
              <a:rPr lang="ar-SA" b="1" dirty="0" smtClean="0"/>
              <a:t>.</a:t>
            </a:r>
          </a:p>
          <a:p>
            <a:pPr marL="514350" indent="-514350">
              <a:buNone/>
            </a:pPr>
            <a:r>
              <a:rPr lang="ar-SA" b="1" dirty="0" smtClean="0"/>
              <a:t>-ستخرج من بعضها مواد كیمیائیة تدخل في تراكیب </a:t>
            </a:r>
            <a:r>
              <a:rPr lang="ar-SA" b="1" dirty="0" err="1" smtClean="0"/>
              <a:t>الأدویه</a:t>
            </a:r>
            <a:r>
              <a:rPr lang="ar-SA" b="1" dirty="0" smtClean="0"/>
              <a:t>.</a:t>
            </a:r>
          </a:p>
          <a:p>
            <a:pPr marL="514350" indent="-514350">
              <a:buNone/>
            </a:pPr>
            <a:r>
              <a:rPr lang="ar-SA" b="1" dirty="0" smtClean="0"/>
              <a:t>-ساهمت في تطور علوم الحیاة حیث </a:t>
            </a:r>
            <a:r>
              <a:rPr lang="ar-SA" b="1" dirty="0" err="1" smtClean="0"/>
              <a:t>أستخدمت</a:t>
            </a:r>
            <a:r>
              <a:rPr lang="ar-SA" b="1" dirty="0" smtClean="0"/>
              <a:t> بعض أنواعها مثل طحلب </a:t>
            </a:r>
            <a:r>
              <a:rPr lang="ar-SA" b="1" dirty="0" err="1" smtClean="0"/>
              <a:t>الكلامیدیومونس</a:t>
            </a:r>
            <a:r>
              <a:rPr lang="ar-SA" b="1" dirty="0" smtClean="0"/>
              <a:t> - </a:t>
            </a:r>
            <a:r>
              <a:rPr lang="ar-SA" b="1" dirty="0" err="1" smtClean="0"/>
              <a:t>الكوریلا</a:t>
            </a:r>
            <a:r>
              <a:rPr lang="ar-SA" b="1" dirty="0" smtClean="0"/>
              <a:t> في</a:t>
            </a:r>
          </a:p>
          <a:p>
            <a:pPr marL="514350" indent="-514350">
              <a:buNone/>
            </a:pPr>
            <a:r>
              <a:rPr lang="ar-SA" b="1" dirty="0" smtClean="0"/>
              <a:t>أبحاث البناء الضوئي والوراثة</a:t>
            </a: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282</Words>
  <Application>Microsoft Office PowerPoint</Application>
  <PresentationFormat>عرض على الشاشة (3:4)‏</PresentationFormat>
  <Paragraphs>42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اين تعيش الطحالب؟؟؟</vt:lpstr>
      <vt:lpstr>الشريحة 4</vt:lpstr>
      <vt:lpstr>طريقه قياس معدل نمو الطحالب</vt:lpstr>
      <vt:lpstr>تصنيف الطحالب</vt:lpstr>
      <vt:lpstr>أهمیة الطحالب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23</cp:revision>
  <dcterms:created xsi:type="dcterms:W3CDTF">2008-01-06T21:52:54Z</dcterms:created>
  <dcterms:modified xsi:type="dcterms:W3CDTF">2008-01-06T23:59:34Z</dcterms:modified>
</cp:coreProperties>
</file>