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4">
  <p:sldMasterIdLst>
    <p:sldMasterId id="214748378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261210B-1B98-4746-90CF-5AE12D8CDE67}" type="datetimeFigureOut">
              <a:rPr lang="ar-SA" smtClean="0"/>
              <a:pPr/>
              <a:t>02/02/1437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7E7C9EC-4EDD-48CA-80D1-DFE9B33B8107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310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7C9EC-4EDD-48CA-80D1-DFE9B33B8107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01958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7C9EC-4EDD-48CA-80D1-DFE9B33B8107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8651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ABEAF-2AF1-4640-95A6-8721CB92E8AE}" type="datetime1">
              <a:rPr lang="ar-SA" smtClean="0"/>
              <a:t>02/02/1437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F99-B585-40C9-A804-8E934C9085D1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12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7458-207C-40EF-83DE-C0B52F75A50C}" type="datetime1">
              <a:rPr lang="ar-SA" smtClean="0"/>
              <a:t>02/02/1437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F99-B585-40C9-A804-8E934C9085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81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AE62-635A-43D4-B2D8-D31D774EA876}" type="datetime1">
              <a:rPr lang="ar-SA" smtClean="0"/>
              <a:t>02/02/1437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F99-B585-40C9-A804-8E934C9085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624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37CB3-692A-4C80-B0C5-BF10CBAB5879}" type="datetime1">
              <a:rPr lang="ar-SA" smtClean="0"/>
              <a:t>02/02/1437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F99-B585-40C9-A804-8E934C9085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072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9C21-F9BB-46B8-9F35-E59C94F9AC10}" type="datetime1">
              <a:rPr lang="ar-SA" smtClean="0"/>
              <a:t>02/02/1437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F99-B585-40C9-A804-8E934C9085D1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57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73A1-239A-496A-940D-B6666669D9CD}" type="datetime1">
              <a:rPr lang="ar-SA" smtClean="0"/>
              <a:t>02/02/1437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F99-B585-40C9-A804-8E934C9085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297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4AF70-A3A6-4C1B-81BF-F57546B2CDE3}" type="datetime1">
              <a:rPr lang="ar-SA" smtClean="0"/>
              <a:t>02/02/1437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F99-B585-40C9-A804-8E934C9085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5661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0CB7-F660-4B36-80F3-CB0D443AE57F}" type="datetime1">
              <a:rPr lang="ar-SA" smtClean="0"/>
              <a:t>02/02/1437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F99-B585-40C9-A804-8E934C9085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212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A0D37-42D8-4C1F-B0B5-FB7D1F445248}" type="datetime1">
              <a:rPr lang="ar-SA" smtClean="0"/>
              <a:t>02/02/1437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F99-B585-40C9-A804-8E934C9085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496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50F87C0A-7822-41B9-B2F5-2CB7CC88D469}" type="datetime1">
              <a:rPr lang="ar-SA" smtClean="0"/>
              <a:t>02/02/1437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4D81F99-B585-40C9-A804-8E934C9085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3189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7CD96-C1FA-4649-823A-A5ACAFEB336A}" type="datetime1">
              <a:rPr lang="ar-SA" smtClean="0"/>
              <a:t>02/02/1437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81F99-B585-40C9-A804-8E934C9085D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9683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A1F6B2F-2F0C-4DA0-9E75-474292F3EF2A}" type="datetime1">
              <a:rPr lang="ar-SA" smtClean="0"/>
              <a:t>02/02/1437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4D81F99-B585-40C9-A804-8E934C9085D1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35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8600" y="3856423"/>
            <a:ext cx="8839200" cy="2133600"/>
          </a:xfrm>
        </p:spPr>
        <p:txBody>
          <a:bodyPr>
            <a:noAutofit/>
          </a:bodyPr>
          <a:lstStyle/>
          <a:p>
            <a:pPr algn="ctr"/>
            <a:r>
              <a:rPr lang="ar-SA" sz="3600" dirty="0" smtClean="0"/>
              <a:t>المعمل التاسع والاخير /الفطريات الد </a:t>
            </a:r>
            <a:r>
              <a:rPr lang="ar-SA" sz="3600" dirty="0" err="1" smtClean="0"/>
              <a:t>يتيروميكوتينية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ar-SA" sz="3600" dirty="0" smtClean="0"/>
              <a:t>الفطريات الناقصة 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ar-SA" sz="3600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8077200" cy="1499616"/>
          </a:xfrm>
        </p:spPr>
        <p:txBody>
          <a:bodyPr/>
          <a:lstStyle/>
          <a:p>
            <a:r>
              <a:rPr lang="ar-SA" dirty="0" err="1" smtClean="0"/>
              <a:t>اعداد</a:t>
            </a:r>
            <a:r>
              <a:rPr lang="ar-SA" dirty="0" smtClean="0"/>
              <a:t>/ريم الجويعي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895600" y="304800"/>
            <a:ext cx="5715000" cy="990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352800" y="641121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شبه جنس </a:t>
            </a:r>
            <a:r>
              <a:rPr kumimoji="0" lang="ar-SA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الالترناريا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–Genus \ </a:t>
            </a:r>
            <a:r>
              <a:rPr kumimoji="0" lang="en-US" b="1" i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Alternaria</a:t>
            </a:r>
            <a:endParaRPr kumimoji="0" lang="en-US" sz="20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14400" y="1734979"/>
            <a:ext cx="7696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تتميز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الكونيدات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التي ينتجها الفطر  بأنها كبيرة الحجم ، صولجانية الشكل ولها منقار طويل نسبيا ،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مقسمة بحواجز عرضية وطولية الى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العديد من الخلايا ولونها زيتوني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Altrn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895600"/>
            <a:ext cx="2501442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Alternaria_spore_tj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048000"/>
            <a:ext cx="1524000" cy="277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151845" y="201543"/>
            <a:ext cx="7010400" cy="1066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354687" y="252680"/>
            <a:ext cx="670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ar-SA" sz="2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شبه جنس </a:t>
            </a:r>
            <a:r>
              <a:rPr lang="ar-SA" sz="2000" b="1" dirty="0" err="1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الهيلمنثوسبوريوم</a:t>
            </a:r>
            <a:r>
              <a:rPr lang="ar-SA" sz="2000" b="1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/</a:t>
            </a:r>
            <a:r>
              <a:rPr lang="en-US" sz="20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Helminthosporium</a:t>
            </a:r>
            <a:r>
              <a:rPr lang="en-US" sz="20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–Genus</a:t>
            </a:r>
            <a:endParaRPr kumimoji="0" lang="ar-SA" sz="20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\</a:t>
            </a:r>
            <a:endParaRPr kumimoji="0" lang="en-US" sz="2400" b="1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51845" y="1744590"/>
            <a:ext cx="6400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الكونيدة لونها  بني  ، مستطيلة الشكل منحنية قليلا </a:t>
            </a: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رقيقة الجدار  ولها نهاية مستديرة  وتحتوي </a:t>
            </a: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على </a:t>
            </a:r>
            <a:r>
              <a:rPr kumimoji="0" lang="ar-SA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حواجز عرضية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فقط سميكة تقسمها إلى</a:t>
            </a: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عدد من الخلايا يتراوح من 2-7  خلايا .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7" name="Picture 3" descr="hel1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429000"/>
            <a:ext cx="4267200" cy="279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view_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44" y="1390424"/>
            <a:ext cx="2590800" cy="178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743200" y="457200"/>
            <a:ext cx="6172200" cy="838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124200" y="578822"/>
            <a:ext cx="533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شبه جنس </a:t>
            </a:r>
            <a:r>
              <a:rPr kumimoji="0" lang="ar-SA" sz="2000" b="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الكيرفيولاريا</a:t>
            </a:r>
            <a:r>
              <a:rPr kumimoji="0" lang="ar-SA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–Genus \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Curvularia</a:t>
            </a:r>
            <a:endParaRPr kumimoji="0" lang="en-US" sz="2400" b="0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676400" y="1752600"/>
            <a:ext cx="655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000" dirty="0" smtClean="0"/>
              <a:t>الأبواغ الكونيدية كلوية الشكل  ومقسمة إلى عدد لا يزيد عن أربع خلايا، الخلية الوسطى تكون قاتمة اللون </a:t>
            </a:r>
            <a:endParaRPr lang="ar-SA" sz="2000" dirty="0"/>
          </a:p>
        </p:txBody>
      </p:sp>
      <p:pic>
        <p:nvPicPr>
          <p:cNvPr id="27650" name="Picture 2" descr="CURVULA1_I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048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Curvula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48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743200" y="457200"/>
            <a:ext cx="6096000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19400" y="655022"/>
            <a:ext cx="563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شبه جنس </a:t>
            </a:r>
            <a:r>
              <a:rPr kumimoji="0" lang="ar-SA" sz="2000" b="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الستيمفيليوم</a:t>
            </a:r>
            <a:r>
              <a:rPr kumimoji="0" lang="ar-SA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–Genus \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Stemphylium</a:t>
            </a:r>
            <a:endParaRPr kumimoji="0" lang="en-US" sz="2400" b="0" i="1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1322458"/>
            <a:ext cx="838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الحامل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الكونيدي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طويل ومفرع ومقسم ، الأبواغ الكونيدية 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مستطيلة او مربعه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لها جدران متدرنة  ،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مقسمة بجدر عرضية وطولية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5" name="Picture 3" descr="ste2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667000"/>
            <a:ext cx="3933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644462" y="98661"/>
            <a:ext cx="6248400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645401" y="268974"/>
            <a:ext cx="5943600" cy="87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شبه رتبة  </a:t>
            </a:r>
            <a:r>
              <a:rPr kumimoji="0" lang="ar-S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المنيليات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Order \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Moniliales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شبه الفصيلة </a:t>
            </a:r>
            <a:r>
              <a:rPr kumimoji="0" lang="ar-S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التيوبركيولارية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Tuberculariaceae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Form-Family\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3711262" y="1450430"/>
            <a:ext cx="5181600" cy="609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711262" y="1585953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شبه جنس </a:t>
            </a:r>
            <a:r>
              <a:rPr kumimoji="0" lang="ar-SA" sz="1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الفيوزاريوم</a:t>
            </a:r>
            <a:r>
              <a:rPr kumimoji="0" lang="ar-SA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–Genus \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Fusarium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endParaRPr kumimoji="0" lang="en-US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04962" y="1432668"/>
            <a:ext cx="6477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Myceteae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Deuteromycotina</a:t>
            </a: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/>
              <a:t>Form – class l </a:t>
            </a:r>
            <a:r>
              <a:rPr lang="en-US" b="1" i="1" dirty="0" err="1" smtClean="0"/>
              <a:t>Deuteromycetes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Sub Class \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Hyphomycetidae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Order \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Moniliales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Form-Family\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Tuberculariaceae</a:t>
            </a:r>
            <a:r>
              <a:rPr lang="en-US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–Genus \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Fusarium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sp.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0" name="Picture 4" descr="Fusariu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581400"/>
            <a:ext cx="21431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3400" y="474821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 الفطريات اختيارية التطفل ، تعيش مترممة  بالتربة واذا صادف العائل المناسب  فانه يتطفل عليه ويسبب مرض الذبول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يكون  </a:t>
            </a:r>
            <a:r>
              <a:rPr lang="en-US" b="1" i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Fusarium</a:t>
            </a:r>
            <a:r>
              <a:rPr lang="en-US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SA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ثلاث أنواع من الأبواغ الكونيدية وذلك تبعا للظروف المناخية :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أبواغ كونيدية صغيرة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mini conidia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 تعتبر </a:t>
            </a:r>
            <a:r>
              <a:rPr kumimoji="0" lang="ar-S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اكثر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الابواغ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التي ينتجها الفطر  حيث تتكوم في معظم الظروف  وهي كرويه الشكل.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أبواغ كونيدية كبيرة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macro conidia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 مغزلية </a:t>
            </a:r>
            <a:r>
              <a:rPr kumimoji="0" lang="ar-S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هلالية الشكل  تحتوي على 3-4 حواجز عرضية  وتتواجد على سطح النبات المصاب  ولكنها لا تتكون بكثرة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أبواغ </a:t>
            </a:r>
            <a:r>
              <a:rPr kumimoji="0" lang="ar-SA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كلاميدية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:تتألف من خلية </a:t>
            </a:r>
            <a:r>
              <a:rPr kumimoji="0" lang="ar-S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خليتين  ذات جدران سميكة ، وتكون اما وسطية او طرفية .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usar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33400"/>
            <a:ext cx="406893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799px-Fusarium_conidiophores_40X_(2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889499"/>
            <a:ext cx="3733800" cy="2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09800" y="533400"/>
            <a:ext cx="6477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81200" y="685800"/>
            <a:ext cx="6629400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شبه </a:t>
            </a:r>
            <a:r>
              <a:rPr kumimoji="0" lang="ar-SA" sz="2000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الطوئفة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الهيفوميسيتية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Sub Class \</a:t>
            </a:r>
            <a:r>
              <a:rPr kumimoji="0" lang="en-US" sz="2000" b="0" i="0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Hyphomycetida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ثانيا\ شبه رتبة 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الأجونوميسيتات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Order \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Agonomycetales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762000" y="2025961"/>
            <a:ext cx="8077200" cy="245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هذه  الرتبة تعرف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برتبة الخيوط العقيمة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وهي مجموعة من الفطريات  غير متجانسة ، تتكون من خيوط  فطرية ذات ميسليوم مقسم  ،ولا ترتبط أفرادها بأي روابط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ولا يعرف لها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أي شكل من أشكال التكاثر الجنسي او التكاثر اللاجنسي ، وتتكاثر فقط بتكوين أجسام حجرية لها القدرة على تحمل الظروف البيئة او عن طريق تجزئة الميسليوم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286000" y="914400"/>
            <a:ext cx="4572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Myceteae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ar-S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Deuteromycotina</a:t>
            </a:r>
          </a:p>
          <a:p>
            <a:pPr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/>
              <a:t>Form – class l </a:t>
            </a:r>
            <a:r>
              <a:rPr lang="en-US" b="1" i="1" dirty="0" err="1" smtClean="0"/>
              <a:t>Deuteromycetes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Sub Class \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Hyphomycetidae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Order \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Agonomycetales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Agonomyctaceae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Form-Family\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–Genus \1-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Sclerotium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sp.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2-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Rhizoctonia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sp.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667000" y="533400"/>
            <a:ext cx="6172200" cy="685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930840" y="653534"/>
            <a:ext cx="56797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شبه جنس </a:t>
            </a:r>
            <a:r>
              <a:rPr kumimoji="0" lang="ar-SA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السكليروشيوم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–Genus \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Sclerotium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295400" y="1655549"/>
            <a:ext cx="70866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الغزل 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الفطري ينمو على هيئة خيوط سميكة بيضاء مقسمة ،ويكون الاجسام حجرية  على سطح الميسليوم  او تكون مطمورة فيه ، وهي صغيرة الحجم ،كروية الشكل سوداء ا</a:t>
            </a: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للون وتحتفظ بحيويتها  في التربة لفترة طويلة  وتعتبر هذه الطريقة الوحيدة </a:t>
            </a: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لتكاثر الفطر.</a:t>
            </a:r>
          </a:p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 السهل تنمية الفطر على البيئات الصناعية في المختبر 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35843" name="Picture 3" descr="img037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5867400" y="4343400"/>
            <a:ext cx="2195513" cy="1873250"/>
          </a:xfrm>
          <a:prstGeom prst="rect">
            <a:avLst/>
          </a:prstGeom>
          <a:noFill/>
        </p:spPr>
      </p:pic>
      <p:pic>
        <p:nvPicPr>
          <p:cNvPr id="35845" name="Picture 5" descr="im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81270"/>
            <a:ext cx="2717284" cy="2035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im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76" y="161925"/>
            <a:ext cx="18002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img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743200"/>
            <a:ext cx="23526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604412"/>
            <a:ext cx="8229600" cy="512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تم تقسيم مملكة الفطريات تبعا لتصنيف العالمان الكسوبولوس وميمز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Alexopoulos &amp;Mims 1979)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ثلاث أقسام رئيسية وهي :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قسم الفطريات العارية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 1.Gymnomcota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قسم الفطريات السوطية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 2.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 bmk="OLE_LINK2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قسم الفطريات اللاسوطية   </a:t>
            </a:r>
            <a:r>
              <a:rPr kumimoji="0" lang="ar-SA" sz="2000" b="1" i="0" u="none" strike="noStrike" cap="none" normalizeH="0" baseline="0" dirty="0" smtClean="0" bmk="OLE_LINK2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 bmk="OLE_LINK2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kumimoji="0" lang="en-US" sz="2000" b="0" i="0" u="none" strike="noStrike" cap="none" normalizeH="0" baseline="0" dirty="0" smtClean="0" bmk="OLE_LINK2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Division3. </a:t>
            </a:r>
            <a:r>
              <a:rPr kumimoji="0" lang="en-US" sz="2000" b="1" i="0" u="none" strike="noStrike" cap="none" normalizeH="0" baseline="0" dirty="0" err="1" smtClean="0" bmk="OLE_LINK2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2000" b="0" i="0" u="none" strike="noStrike" cap="none" normalizeH="0" baseline="0" dirty="0" err="1" smtClean="0" bmk="OLE_LINK2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ينقسم هذا القسم إلى أربع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قسيمات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هي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قسيم الفطريات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الزيجوميكوتينية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  Zygomycotina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قسيم الفطريات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الاسكوميكوتينية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Subdivision   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Asco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mycotina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قسيم الفطريات البازيدوميكوتينية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Subdivision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mycotina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قسيم الفطريات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الديتيروميكوتينية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Deutero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mycotina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سيتم دراسة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Deuteromycotina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438400" y="457200"/>
            <a:ext cx="6553200" cy="762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812332" y="638145"/>
            <a:ext cx="5950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شبه جنس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الرايزوكتونيا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–Genus \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Rhizoctonia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2895600" y="1524000"/>
            <a:ext cx="5638800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يتواجد الفطر بالتربة في جميع أنحاء العالم ،يصيب معظم الخضراوات وأشجار القطن بمرض سقوط الباردات وتعفن الجذور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تعني كلمة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Rhizoctonia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قاتل الجذور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ميسيلوم</a:t>
            </a: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الفطر مقسم  ومتفرع ، عديم اللون وهو حديث العمر ،ومع التقدم بالسن يتحول الى اللون الأسود ويصبح سميكا ،</a:t>
            </a:r>
            <a:r>
              <a:rPr kumimoji="0" lang="ar-SA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تحتوي هيفات الفطر على تخصر  عند منطقة التفرع ،وتشكل مع الفرع الرئيسي زاوية قائمة 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يكون أجسام حجرية سوداء اللون ، حرشفية غير منتظمة  .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7" name="Picture 3" descr="hyph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86200"/>
            <a:ext cx="3070386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33400" y="2743200"/>
            <a:ext cx="79640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cap="none" spc="0" dirty="0" smtClean="0">
                <a:ln/>
                <a:solidFill>
                  <a:schemeClr val="accent3"/>
                </a:solidFill>
                <a:effectLst/>
              </a:rPr>
              <a:t>تم بحمد الله .....</a:t>
            </a:r>
          </a:p>
          <a:p>
            <a:pPr algn="ctr"/>
            <a:r>
              <a:rPr lang="ar-SA" sz="3600" b="1" dirty="0" smtClean="0">
                <a:ln/>
                <a:solidFill>
                  <a:schemeClr val="accent3"/>
                </a:solidFill>
              </a:rPr>
              <a:t>مع تمنياتي للجميع بالنجاح والتوفيق </a:t>
            </a:r>
            <a:endParaRPr lang="ar-SA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247900" y="388632"/>
            <a:ext cx="6705600" cy="13716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636094" y="658933"/>
            <a:ext cx="7391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شبه طائفة  الفطريات الناقصة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–class  </a:t>
            </a:r>
            <a:r>
              <a:rPr kumimoji="0" lang="en-US" sz="2400" b="0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Deuteromycstes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200" b="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65992" y="1799701"/>
            <a:ext cx="8458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تضم عددا من الفطريات  الغير متجانسة ، ذات الميسليوم المقسم ،والتي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لا يعرف  الطور الجنسي الكامل في دورة حياتها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لا تكون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ابواغ زيجية  ،ولا  أبواغ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اسكية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أو بازيدية ، لذلك لا يمكن وضعها  من الناحية التصنيفية تحت أي طائفة  من طوائف الفطريات الكاملة ذات الميسيلوم المقسم 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Low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التكاثر اللاجنسي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في  هذه الفطريات يمثل الوسيلة الأساسية في  زيادة العدد.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justLow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كما تضم  مجموعة أخرى من الفطريات التي فقدت القدرة على تكوين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الكونيدات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، وتستطيع أن  تكون أشكال فطرية جذرية ، أو أجسام حجرية   .وتتكاثر لا جنسيا  فقط اما  عن طريق إنبات الأجسام الحجرية او تجزئة الميسليوم وتسمى هذه المجموعة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بالخيوط الفطرية  العقيمة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4953000" y="855077"/>
            <a:ext cx="3886200" cy="8382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5372637" y="1117726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تصنيف الفطريات الناقصة :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0" y="2053680"/>
            <a:ext cx="8534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يعتمد تصنيف الفطريات الناقصة على العديد من الصفات الشكلية للفطر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الأبواغ الكونيدية وغيرها ،لكن رغم بساطة هذه الأسس في التصنيف  إلا انه يعتبر تصنيف اصطناعي لأنه لا يعكس صلات القربى  التطورية بين هذه الفطريات .</a:t>
            </a: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وبناءا عليه أصبح يطلق  صفة الشبه على درجات التصنيف  (شبه رتبة  ،شبه فصيلة ،شبه جنس ......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–order  ,FORM –Family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133600" y="304800"/>
            <a:ext cx="6781800" cy="2133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286000" y="364868"/>
            <a:ext cx="655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شبه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الطوئفة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الكولوميستية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Sub Class \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Coelomycetidae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شبه رتبة 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السفيروبسيدات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Order \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Sphaeropsidales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شبه فصيلة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السفيروبسيدية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Sphaeropsidaceae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Form-Family\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شبه جنس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الدبلوديا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–Genus \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Diplodia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667000" y="2445604"/>
            <a:ext cx="5486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Myceteae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ar-SA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Deuteromycotina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/>
              <a:t>Form – class \ </a:t>
            </a:r>
            <a:r>
              <a:rPr lang="en-US" b="1" i="1" dirty="0" err="1" smtClean="0"/>
              <a:t>Deuteromycetes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Sub Class \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Coelomycetidae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Order \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Sphaeropsidales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Sphaeropsidaceae</a:t>
            </a:r>
            <a:r>
              <a:rPr kumimoji="0" lang="ar-S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Form-Family\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–Genus \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Diplodia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sp.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diplod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895600"/>
            <a:ext cx="16859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28600" y="9144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تتكون الحوامل الكونيدية التي تتولد على أطرافها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الكونيدات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داخل تراكيب خاصة  عبارة عن وعاء دورقي الشكل له فوهة علوية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يعرف باسم الوعاء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الكونيدي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الجراثيم الكونيدية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مقسمة عرضيا بجدار وتتكون من خليتين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BPI599153_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05200"/>
            <a:ext cx="26098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895600" y="228600"/>
            <a:ext cx="5867400" cy="10668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971800" y="440324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شبه </a:t>
            </a:r>
            <a:r>
              <a:rPr kumimoji="0" lang="ar-SA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الطوئفة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الهيفوميسيتية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Sub Class \</a:t>
            </a:r>
            <a:r>
              <a:rPr kumimoji="0" lang="en-US" b="1" i="0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Hyphomycetidae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4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914400" y="1524000"/>
            <a:ext cx="7543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dirty="0"/>
              <a:t>أهم ما يميز هذه </a:t>
            </a:r>
            <a:r>
              <a:rPr lang="ar-SA" dirty="0" err="1"/>
              <a:t>الطويئفة</a:t>
            </a:r>
            <a:r>
              <a:rPr lang="ar-SA" dirty="0"/>
              <a:t> عدم تكوين الأوعية </a:t>
            </a:r>
            <a:r>
              <a:rPr lang="ar-SA" dirty="0" err="1"/>
              <a:t>البكنيدية</a:t>
            </a:r>
            <a:r>
              <a:rPr lang="ar-SA" dirty="0"/>
              <a:t> أو </a:t>
            </a:r>
            <a:r>
              <a:rPr lang="ar-SA" dirty="0" err="1"/>
              <a:t>الكويمات</a:t>
            </a:r>
            <a:r>
              <a:rPr lang="ar-SA" dirty="0"/>
              <a:t> الكونيدية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124200" y="2057400"/>
            <a:ext cx="5257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أولا\  شبه رتبة  </a:t>
            </a:r>
            <a:r>
              <a:rPr lang="ar-SA" b="1" dirty="0" err="1">
                <a:solidFill>
                  <a:schemeClr val="bg1"/>
                </a:solidFill>
              </a:rPr>
              <a:t>المنيليات</a:t>
            </a:r>
            <a:r>
              <a:rPr lang="ar-SA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Form- Order \</a:t>
            </a:r>
            <a:r>
              <a:rPr lang="en-US" b="1" dirty="0" err="1">
                <a:solidFill>
                  <a:schemeClr val="bg1"/>
                </a:solidFill>
              </a:rPr>
              <a:t>Moniliales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352800" y="2904186"/>
            <a:ext cx="541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شبه جنس </a:t>
            </a:r>
            <a:r>
              <a:rPr kumimoji="0" lang="ar-SA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البوترايتس</a:t>
            </a:r>
            <a:r>
              <a:rPr kumimoji="0" lang="ar-SA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–Genus \Botrytis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828800" y="3273518"/>
            <a:ext cx="6248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Myceteae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sz="1600" b="1" i="1" u="none" strike="noStrike" cap="none" normalizeH="0" baseline="0" dirty="0" err="1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Deuteromycotina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/>
              <a:t>Form – class l </a:t>
            </a:r>
            <a:r>
              <a:rPr lang="en-US" sz="1600" b="1" i="1" dirty="0" err="1" smtClean="0"/>
              <a:t>Deuteromycetes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Sub Class \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Hyphomycetidae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Order \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Moniliales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Form-Family\ 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Moniliaceae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–Genus \ Botrytis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sp.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6" name="Picture 4" descr="4b%20Botrytis%2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895600"/>
            <a:ext cx="17526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65597" y="53340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يعيش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مترمما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متطفلا تطفلا إجباريا على البصل والعنب وأنواع أخرى من النباتات مسببا أمراضا تعرف بأمراض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التبقع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الغزل الفطري مقسم ،متفرع  شفاف بداية ثم يكتسب لونا رماديا .الحوامل الكونيدية طويلة  داكنة اللون  ومتفرعة قرب نهايتها  الى أفرع جانبية  عديدة قصيرة  تنتفخ مكونة ذنيبات  ، كل ذنيب يحمل بطرفة كوندية واحدة   بيضاوية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الشكل  وتشكل الكونيدات تركيبا يشبه عنقود العنب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ينمو الفطر على البيئات الغذائية الصناعية  مكونا الطور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الكونيدي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ثم يتضاءل تدريجيا  ويظهر أجسام سوداء اللون  بيضاوية تعرف بالأجسام الحجرية .وتعتبر طور كمون  ولم تشاهد هذه الأجسام على العوائل في الطبيعية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botryti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191000"/>
            <a:ext cx="21526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00400" y="304800"/>
            <a:ext cx="556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200400" y="364868"/>
            <a:ext cx="510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شبه رتبة 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المنيليات</a:t>
            </a: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Order \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Moniliales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شبه الفصيلة </a:t>
            </a:r>
            <a:r>
              <a:rPr kumimoji="0" lang="ar-SA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الديماتية</a:t>
            </a:r>
            <a:r>
              <a:rPr lang="en-US" sz="1600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Form-Family\   Dematiaceae   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286000" y="1366803"/>
            <a:ext cx="54102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Myceteae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Deuteromycotina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i="1" dirty="0" smtClean="0"/>
              <a:t>Form – class l </a:t>
            </a:r>
            <a:r>
              <a:rPr lang="en-US" b="1" i="1" dirty="0" err="1" smtClean="0"/>
              <a:t>Deuteromycetes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Sub Class \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Hyphomycetidae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Form- Order \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Moniliales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Form-Family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\ Dematiaceae </a:t>
            </a:r>
          </a:p>
          <a:p>
            <a:pPr lvl="0"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Form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–Genus \1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Alternaria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sp.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2-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Helminthosporium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sp.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3-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Curvularia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sp.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4-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E36C0A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Stemphylium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sp.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890</TotalTime>
  <Words>1130</Words>
  <Application>Microsoft Office PowerPoint</Application>
  <PresentationFormat>On-screen Show (4:3)</PresentationFormat>
  <Paragraphs>120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Retrospect</vt:lpstr>
      <vt:lpstr>المعمل التاسع والاخير /الفطريات الد يتيروميكوتينية الفطريات الناقصة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ABC</dc:creator>
  <cp:lastModifiedBy>Reem Aljowaie</cp:lastModifiedBy>
  <cp:revision>41</cp:revision>
  <dcterms:created xsi:type="dcterms:W3CDTF">2009-12-08T13:27:20Z</dcterms:created>
  <dcterms:modified xsi:type="dcterms:W3CDTF">2015-11-14T12:17:56Z</dcterms:modified>
</cp:coreProperties>
</file>