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1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16DA210-FB5B-4158-B5E0-FEB733F419BA}" styleName="النمط الفاتح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D942BD04-0DC5-4F61-A899-87D7E043EA04}" type="datetimeFigureOut">
              <a:rPr lang="ar-SA" smtClean="0"/>
              <a:t>04/01/39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60A3311-B032-46B4-B5D1-E82350BC04D0}" type="slidenum">
              <a:rPr lang="ar-SA" smtClean="0"/>
              <a:t>‹#›</a:t>
            </a:fld>
            <a:endParaRPr lang="ar-SA"/>
          </a:p>
        </p:txBody>
      </p:sp>
    </p:spTree>
    <p:extLst>
      <p:ext uri="{BB962C8B-B14F-4D97-AF65-F5344CB8AC3E}">
        <p14:creationId xmlns:p14="http://schemas.microsoft.com/office/powerpoint/2010/main" val="3375896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942BD04-0DC5-4F61-A899-87D7E043EA04}" type="datetimeFigureOut">
              <a:rPr lang="ar-SA" smtClean="0"/>
              <a:t>04/01/39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60A3311-B032-46B4-B5D1-E82350BC04D0}" type="slidenum">
              <a:rPr lang="ar-SA" smtClean="0"/>
              <a:t>‹#›</a:t>
            </a:fld>
            <a:endParaRPr lang="ar-SA"/>
          </a:p>
        </p:txBody>
      </p:sp>
    </p:spTree>
    <p:extLst>
      <p:ext uri="{BB962C8B-B14F-4D97-AF65-F5344CB8AC3E}">
        <p14:creationId xmlns:p14="http://schemas.microsoft.com/office/powerpoint/2010/main" val="1973409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942BD04-0DC5-4F61-A899-87D7E043EA04}" type="datetimeFigureOut">
              <a:rPr lang="ar-SA" smtClean="0"/>
              <a:t>04/01/39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60A3311-B032-46B4-B5D1-E82350BC04D0}" type="slidenum">
              <a:rPr lang="ar-SA" smtClean="0"/>
              <a:t>‹#›</a:t>
            </a:fld>
            <a:endParaRPr lang="ar-SA"/>
          </a:p>
        </p:txBody>
      </p:sp>
    </p:spTree>
    <p:extLst>
      <p:ext uri="{BB962C8B-B14F-4D97-AF65-F5344CB8AC3E}">
        <p14:creationId xmlns:p14="http://schemas.microsoft.com/office/powerpoint/2010/main" val="2173003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942BD04-0DC5-4F61-A899-87D7E043EA04}" type="datetimeFigureOut">
              <a:rPr lang="ar-SA" smtClean="0"/>
              <a:t>04/01/39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60A3311-B032-46B4-B5D1-E82350BC04D0}" type="slidenum">
              <a:rPr lang="ar-SA" smtClean="0"/>
              <a:t>‹#›</a:t>
            </a:fld>
            <a:endParaRPr lang="ar-SA"/>
          </a:p>
        </p:txBody>
      </p:sp>
    </p:spTree>
    <p:extLst>
      <p:ext uri="{BB962C8B-B14F-4D97-AF65-F5344CB8AC3E}">
        <p14:creationId xmlns:p14="http://schemas.microsoft.com/office/powerpoint/2010/main" val="2807478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942BD04-0DC5-4F61-A899-87D7E043EA04}" type="datetimeFigureOut">
              <a:rPr lang="ar-SA" smtClean="0"/>
              <a:t>04/01/39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60A3311-B032-46B4-B5D1-E82350BC04D0}" type="slidenum">
              <a:rPr lang="ar-SA" smtClean="0"/>
              <a:t>‹#›</a:t>
            </a:fld>
            <a:endParaRPr lang="ar-SA"/>
          </a:p>
        </p:txBody>
      </p:sp>
    </p:spTree>
    <p:extLst>
      <p:ext uri="{BB962C8B-B14F-4D97-AF65-F5344CB8AC3E}">
        <p14:creationId xmlns:p14="http://schemas.microsoft.com/office/powerpoint/2010/main" val="2810737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D942BD04-0DC5-4F61-A899-87D7E043EA04}" type="datetimeFigureOut">
              <a:rPr lang="ar-SA" smtClean="0"/>
              <a:t>04/01/39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60A3311-B032-46B4-B5D1-E82350BC04D0}" type="slidenum">
              <a:rPr lang="ar-SA" smtClean="0"/>
              <a:t>‹#›</a:t>
            </a:fld>
            <a:endParaRPr lang="ar-SA"/>
          </a:p>
        </p:txBody>
      </p:sp>
    </p:spTree>
    <p:extLst>
      <p:ext uri="{BB962C8B-B14F-4D97-AF65-F5344CB8AC3E}">
        <p14:creationId xmlns:p14="http://schemas.microsoft.com/office/powerpoint/2010/main" val="967352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D942BD04-0DC5-4F61-A899-87D7E043EA04}" type="datetimeFigureOut">
              <a:rPr lang="ar-SA" smtClean="0"/>
              <a:t>04/01/39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60A3311-B032-46B4-B5D1-E82350BC04D0}" type="slidenum">
              <a:rPr lang="ar-SA" smtClean="0"/>
              <a:t>‹#›</a:t>
            </a:fld>
            <a:endParaRPr lang="ar-SA"/>
          </a:p>
        </p:txBody>
      </p:sp>
    </p:spTree>
    <p:extLst>
      <p:ext uri="{BB962C8B-B14F-4D97-AF65-F5344CB8AC3E}">
        <p14:creationId xmlns:p14="http://schemas.microsoft.com/office/powerpoint/2010/main" val="2256953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D942BD04-0DC5-4F61-A899-87D7E043EA04}" type="datetimeFigureOut">
              <a:rPr lang="ar-SA" smtClean="0"/>
              <a:t>04/01/39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560A3311-B032-46B4-B5D1-E82350BC04D0}" type="slidenum">
              <a:rPr lang="ar-SA" smtClean="0"/>
              <a:t>‹#›</a:t>
            </a:fld>
            <a:endParaRPr lang="ar-SA"/>
          </a:p>
        </p:txBody>
      </p:sp>
    </p:spTree>
    <p:extLst>
      <p:ext uri="{BB962C8B-B14F-4D97-AF65-F5344CB8AC3E}">
        <p14:creationId xmlns:p14="http://schemas.microsoft.com/office/powerpoint/2010/main" val="3408215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942BD04-0DC5-4F61-A899-87D7E043EA04}" type="datetimeFigureOut">
              <a:rPr lang="ar-SA" smtClean="0"/>
              <a:t>04/01/39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60A3311-B032-46B4-B5D1-E82350BC04D0}" type="slidenum">
              <a:rPr lang="ar-SA" smtClean="0"/>
              <a:t>‹#›</a:t>
            </a:fld>
            <a:endParaRPr lang="ar-SA"/>
          </a:p>
        </p:txBody>
      </p:sp>
    </p:spTree>
    <p:extLst>
      <p:ext uri="{BB962C8B-B14F-4D97-AF65-F5344CB8AC3E}">
        <p14:creationId xmlns:p14="http://schemas.microsoft.com/office/powerpoint/2010/main" val="3533253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942BD04-0DC5-4F61-A899-87D7E043EA04}" type="datetimeFigureOut">
              <a:rPr lang="ar-SA" smtClean="0"/>
              <a:t>04/01/39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60A3311-B032-46B4-B5D1-E82350BC04D0}" type="slidenum">
              <a:rPr lang="ar-SA" smtClean="0"/>
              <a:t>‹#›</a:t>
            </a:fld>
            <a:endParaRPr lang="ar-SA"/>
          </a:p>
        </p:txBody>
      </p:sp>
    </p:spTree>
    <p:extLst>
      <p:ext uri="{BB962C8B-B14F-4D97-AF65-F5344CB8AC3E}">
        <p14:creationId xmlns:p14="http://schemas.microsoft.com/office/powerpoint/2010/main" val="1111483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942BD04-0DC5-4F61-A899-87D7E043EA04}" type="datetimeFigureOut">
              <a:rPr lang="ar-SA" smtClean="0"/>
              <a:t>04/01/39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60A3311-B032-46B4-B5D1-E82350BC04D0}" type="slidenum">
              <a:rPr lang="ar-SA" smtClean="0"/>
              <a:t>‹#›</a:t>
            </a:fld>
            <a:endParaRPr lang="ar-SA"/>
          </a:p>
        </p:txBody>
      </p:sp>
    </p:spTree>
    <p:extLst>
      <p:ext uri="{BB962C8B-B14F-4D97-AF65-F5344CB8AC3E}">
        <p14:creationId xmlns:p14="http://schemas.microsoft.com/office/powerpoint/2010/main" val="1474303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942BD04-0DC5-4F61-A899-87D7E043EA04}" type="datetimeFigureOut">
              <a:rPr lang="ar-SA" smtClean="0"/>
              <a:t>04/01/39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60A3311-B032-46B4-B5D1-E82350BC04D0}" type="slidenum">
              <a:rPr lang="ar-SA" smtClean="0"/>
              <a:t>‹#›</a:t>
            </a:fld>
            <a:endParaRPr lang="ar-SA"/>
          </a:p>
        </p:txBody>
      </p:sp>
    </p:spTree>
    <p:extLst>
      <p:ext uri="{BB962C8B-B14F-4D97-AF65-F5344CB8AC3E}">
        <p14:creationId xmlns:p14="http://schemas.microsoft.com/office/powerpoint/2010/main" val="413972115"/>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SA" sz="4800" b="1" dirty="0" smtClean="0"/>
              <a:t>المحاسبة الضريبية والزكاة </a:t>
            </a:r>
            <a:endParaRPr lang="ar-SA" sz="4800" b="1" dirty="0"/>
          </a:p>
        </p:txBody>
      </p:sp>
      <p:sp>
        <p:nvSpPr>
          <p:cNvPr id="3" name="عنوان فرعي 2"/>
          <p:cNvSpPr>
            <a:spLocks noGrp="1"/>
          </p:cNvSpPr>
          <p:nvPr>
            <p:ph type="subTitle" idx="1"/>
          </p:nvPr>
        </p:nvSpPr>
        <p:spPr/>
        <p:txBody>
          <a:bodyPr>
            <a:normAutofit/>
          </a:bodyPr>
          <a:lstStyle/>
          <a:p>
            <a:r>
              <a:rPr lang="ar-SA" sz="4000" dirty="0" smtClean="0"/>
              <a:t>الفصل الأول </a:t>
            </a:r>
          </a:p>
          <a:p>
            <a:r>
              <a:rPr lang="ar-SA" sz="4000" dirty="0" smtClean="0"/>
              <a:t>حقيقة الضريبة </a:t>
            </a:r>
            <a:endParaRPr lang="ar-SA" sz="4000" dirty="0"/>
          </a:p>
        </p:txBody>
      </p:sp>
    </p:spTree>
    <p:extLst>
      <p:ext uri="{BB962C8B-B14F-4D97-AF65-F5344CB8AC3E}">
        <p14:creationId xmlns:p14="http://schemas.microsoft.com/office/powerpoint/2010/main" val="4068995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قواعد الضريبة</a:t>
            </a:r>
            <a:endParaRPr lang="ar-SA" dirty="0"/>
          </a:p>
        </p:txBody>
      </p:sp>
      <p:sp>
        <p:nvSpPr>
          <p:cNvPr id="3" name="عنصر نائب للمحتوى 2"/>
          <p:cNvSpPr>
            <a:spLocks noGrp="1"/>
          </p:cNvSpPr>
          <p:nvPr>
            <p:ph idx="1"/>
          </p:nvPr>
        </p:nvSpPr>
        <p:spPr/>
        <p:txBody>
          <a:bodyPr>
            <a:normAutofit/>
          </a:bodyPr>
          <a:lstStyle/>
          <a:p>
            <a:r>
              <a:rPr lang="ar-SA" u="sng" dirty="0" smtClean="0"/>
              <a:t>3-قاعدة الملائمة :</a:t>
            </a:r>
          </a:p>
          <a:p>
            <a:r>
              <a:rPr lang="ar-SA" dirty="0" smtClean="0"/>
              <a:t>يقصد بها العمل على تحصيل الضريبة وقت تحقق الدخل لضمان توفر السيولة النقدية اللازمة لسداد الضريبة .</a:t>
            </a:r>
          </a:p>
          <a:p>
            <a:r>
              <a:rPr lang="ar-SA" u="sng" dirty="0" smtClean="0"/>
              <a:t>4-قاعدة الاقتصاد: </a:t>
            </a:r>
          </a:p>
          <a:p>
            <a:r>
              <a:rPr lang="ar-SA" dirty="0" smtClean="0"/>
              <a:t>يقتضي ذلك أن تكون حصيلة الضريبة أكثر من نفقات جبايتها , وإلا أصبح فرضها عديم الاهمية , فالدولة تحصل على أكبر قدر من الحصيلة في الوقت نفسة تقتطع من أموال الأفراد أقل قدر ممكن .</a:t>
            </a:r>
            <a:endParaRPr lang="ar-SA" dirty="0"/>
          </a:p>
        </p:txBody>
      </p:sp>
    </p:spTree>
    <p:extLst>
      <p:ext uri="{BB962C8B-B14F-4D97-AF65-F5344CB8AC3E}">
        <p14:creationId xmlns:p14="http://schemas.microsoft.com/office/powerpoint/2010/main" val="1007463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قواعد الضريبة </a:t>
            </a:r>
            <a:endParaRPr lang="ar-SA" dirty="0"/>
          </a:p>
        </p:txBody>
      </p:sp>
      <p:sp>
        <p:nvSpPr>
          <p:cNvPr id="3" name="عنصر نائب للمحتوى 2"/>
          <p:cNvSpPr>
            <a:spLocks noGrp="1"/>
          </p:cNvSpPr>
          <p:nvPr>
            <p:ph idx="1"/>
          </p:nvPr>
        </p:nvSpPr>
        <p:spPr/>
        <p:txBody>
          <a:bodyPr/>
          <a:lstStyle/>
          <a:p>
            <a:r>
              <a:rPr lang="ar-SA" u="sng" dirty="0" smtClean="0"/>
              <a:t>5-قاعدة الاستقرار :</a:t>
            </a:r>
          </a:p>
          <a:p>
            <a:r>
              <a:rPr lang="ar-SA" dirty="0" smtClean="0"/>
              <a:t>العمل على الثبات النسبي , أي تجنب القيام بإجراء تعديلات مستمرة على النظام الضريبي .</a:t>
            </a:r>
          </a:p>
          <a:p>
            <a:r>
              <a:rPr lang="ar-SA" u="sng" dirty="0" smtClean="0"/>
              <a:t>6-قاعدة المرونة :</a:t>
            </a:r>
          </a:p>
          <a:p>
            <a:r>
              <a:rPr lang="ar-SA" dirty="0" smtClean="0"/>
              <a:t>أي عدم جمود النظام (لا بد من توفر قدر من المرونة بحيث ترتفع الحصيلة في فترات الرواج وتنخفض في فترات الانكماش الاقتصادي .</a:t>
            </a:r>
            <a:endParaRPr lang="ar-SA" dirty="0"/>
          </a:p>
        </p:txBody>
      </p:sp>
    </p:spTree>
    <p:extLst>
      <p:ext uri="{BB962C8B-B14F-4D97-AF65-F5344CB8AC3E}">
        <p14:creationId xmlns:p14="http://schemas.microsoft.com/office/powerpoint/2010/main" val="3808361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تقسيمات الضريبة </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a:p>
          <a:p>
            <a:r>
              <a:rPr lang="ar-SA" dirty="0" smtClean="0"/>
              <a:t>يتم تقسم وتصنيف الضريبة على أسس معينة :</a:t>
            </a:r>
          </a:p>
          <a:p>
            <a:pPr marL="0" indent="0">
              <a:buNone/>
            </a:pPr>
            <a:r>
              <a:rPr lang="ar-SA" dirty="0" smtClean="0"/>
              <a:t>منها أساس فرض الضريبة , المادة الخاضعة للضريبة , المكلف , المبلغ المدفوع , سعر الضريبة , طرق تحصيل الضريبة ....</a:t>
            </a:r>
            <a:endParaRPr lang="ar-SA" dirty="0"/>
          </a:p>
        </p:txBody>
      </p:sp>
    </p:spTree>
    <p:extLst>
      <p:ext uri="{BB962C8B-B14F-4D97-AF65-F5344CB8AC3E}">
        <p14:creationId xmlns:p14="http://schemas.microsoft.com/office/powerpoint/2010/main" val="3013608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474587883"/>
              </p:ext>
            </p:extLst>
          </p:nvPr>
        </p:nvGraphicFramePr>
        <p:xfrm>
          <a:off x="457200" y="332657"/>
          <a:ext cx="8229600" cy="6250442"/>
        </p:xfrm>
        <a:graphic>
          <a:graphicData uri="http://schemas.openxmlformats.org/drawingml/2006/table">
            <a:tbl>
              <a:tblPr rtl="1" firstRow="1" bandRow="1">
                <a:tableStyleId>{616DA210-FB5B-4158-B5E0-FEB733F419BA}</a:tableStyleId>
              </a:tblPr>
              <a:tblGrid>
                <a:gridCol w="2743200"/>
                <a:gridCol w="2743200"/>
                <a:gridCol w="2743200"/>
              </a:tblGrid>
              <a:tr h="1224135">
                <a:tc>
                  <a:txBody>
                    <a:bodyPr/>
                    <a:lstStyle/>
                    <a:p>
                      <a:pPr rtl="1"/>
                      <a:r>
                        <a:rPr lang="ar-SA" b="1" dirty="0" smtClean="0"/>
                        <a:t>من حيث المادة الخاضعة للضريبة (أساس فرض الضريبة )</a:t>
                      </a:r>
                      <a:endParaRPr lang="ar-SA" b="1" dirty="0">
                        <a:solidFill>
                          <a:schemeClr val="tx1"/>
                        </a:solidFill>
                      </a:endParaRPr>
                    </a:p>
                  </a:txBody>
                  <a:tcPr/>
                </a:tc>
                <a:tc>
                  <a:txBody>
                    <a:bodyPr/>
                    <a:lstStyle/>
                    <a:p>
                      <a:pPr rtl="1"/>
                      <a:r>
                        <a:rPr lang="ar-SA" dirty="0" smtClean="0"/>
                        <a:t>ضرائب على الأشخاص (وتعرف بضريبة الفردة أو الجزية أو الرؤوس</a:t>
                      </a:r>
                      <a:r>
                        <a:rPr lang="ar-SA" baseline="0" dirty="0" smtClean="0"/>
                        <a:t> ) لكن يؤخذ عليها عدم الأخذ بالمقدرة المالية للمكلف </a:t>
                      </a:r>
                      <a:endParaRPr lang="ar-SA" b="0" dirty="0">
                        <a:solidFill>
                          <a:schemeClr val="tx1"/>
                        </a:solidFill>
                      </a:endParaRPr>
                    </a:p>
                  </a:txBody>
                  <a:tcPr/>
                </a:tc>
                <a:tc>
                  <a:txBody>
                    <a:bodyPr/>
                    <a:lstStyle/>
                    <a:p>
                      <a:pPr rtl="1"/>
                      <a:r>
                        <a:rPr lang="ar-SA" dirty="0" smtClean="0"/>
                        <a:t>ضرائب الأموال (حيث</a:t>
                      </a:r>
                      <a:r>
                        <a:rPr lang="ar-SA" baseline="0" dirty="0" smtClean="0"/>
                        <a:t> يكون أساس فرض الضريبة الدخل أو راس المال أو الإنفاق ) </a:t>
                      </a:r>
                      <a:endParaRPr lang="ar-SA" b="0" dirty="0">
                        <a:solidFill>
                          <a:schemeClr val="tx1"/>
                        </a:solidFill>
                      </a:endParaRPr>
                    </a:p>
                  </a:txBody>
                  <a:tcPr/>
                </a:tc>
              </a:tr>
              <a:tr h="1224136">
                <a:tc>
                  <a:txBody>
                    <a:bodyPr/>
                    <a:lstStyle/>
                    <a:p>
                      <a:pPr rtl="1"/>
                      <a:r>
                        <a:rPr lang="ar-SA" b="1" dirty="0" smtClean="0"/>
                        <a:t>من حيث</a:t>
                      </a:r>
                      <a:r>
                        <a:rPr lang="ar-SA" b="1" baseline="0" dirty="0" smtClean="0"/>
                        <a:t> دورية أو عرضية المادة الخاضعة للضريبة .</a:t>
                      </a:r>
                      <a:endParaRPr lang="ar-SA" b="1" dirty="0"/>
                    </a:p>
                  </a:txBody>
                  <a:tcPr/>
                </a:tc>
                <a:tc>
                  <a:txBody>
                    <a:bodyPr/>
                    <a:lstStyle/>
                    <a:p>
                      <a:pPr rtl="1"/>
                      <a:r>
                        <a:rPr lang="ar-SA" b="1" dirty="0" smtClean="0"/>
                        <a:t>ضرائب مباشرة</a:t>
                      </a:r>
                      <a:r>
                        <a:rPr lang="ar-SA" b="1" baseline="0" dirty="0" smtClean="0"/>
                        <a:t> ( تفرض على عناصر تتمتع بشيء من الدوام والاستقرار وهي الدخل ورأس المال )</a:t>
                      </a:r>
                      <a:endParaRPr lang="ar-SA" b="1" dirty="0"/>
                    </a:p>
                  </a:txBody>
                  <a:tcPr/>
                </a:tc>
                <a:tc>
                  <a:txBody>
                    <a:bodyPr/>
                    <a:lstStyle/>
                    <a:p>
                      <a:pPr rtl="1"/>
                      <a:r>
                        <a:rPr lang="ar-SA" b="1" dirty="0" smtClean="0"/>
                        <a:t>ضرائب غير مباشرة (تفرض على</a:t>
                      </a:r>
                      <a:r>
                        <a:rPr lang="ar-SA" b="1" baseline="0" dirty="0" smtClean="0"/>
                        <a:t> أفعال عرضية تتصف بعدم الثبات كالتداول والاستهلاك والاستيراد )</a:t>
                      </a:r>
                      <a:endParaRPr lang="ar-SA" b="1" dirty="0"/>
                    </a:p>
                  </a:txBody>
                  <a:tcPr/>
                </a:tc>
              </a:tr>
              <a:tr h="936104">
                <a:tc>
                  <a:txBody>
                    <a:bodyPr/>
                    <a:lstStyle/>
                    <a:p>
                      <a:pPr rtl="1"/>
                      <a:r>
                        <a:rPr lang="ar-SA" b="1" dirty="0" smtClean="0"/>
                        <a:t>من حيث مراعاة ظروف المكلف </a:t>
                      </a:r>
                      <a:endParaRPr lang="ar-SA" b="1" dirty="0"/>
                    </a:p>
                  </a:txBody>
                  <a:tcPr/>
                </a:tc>
                <a:tc>
                  <a:txBody>
                    <a:bodyPr/>
                    <a:lstStyle/>
                    <a:p>
                      <a:pPr rtl="1"/>
                      <a:r>
                        <a:rPr lang="ar-SA" b="1" dirty="0" smtClean="0"/>
                        <a:t>ضرائب شخصية (تراعي ظروف المكلف </a:t>
                      </a:r>
                      <a:endParaRPr lang="ar-SA" b="1" dirty="0"/>
                    </a:p>
                  </a:txBody>
                  <a:tcPr/>
                </a:tc>
                <a:tc>
                  <a:txBody>
                    <a:bodyPr/>
                    <a:lstStyle/>
                    <a:p>
                      <a:pPr rtl="1"/>
                      <a:r>
                        <a:rPr lang="ar-SA" b="1" dirty="0" smtClean="0"/>
                        <a:t>ضرائب عينية (لا تراعي ظروف المكلف وتفرض على إجمالي الإيراد)</a:t>
                      </a:r>
                      <a:endParaRPr lang="ar-SA" b="1" dirty="0"/>
                    </a:p>
                  </a:txBody>
                  <a:tcPr/>
                </a:tc>
              </a:tr>
              <a:tr h="1008112">
                <a:tc>
                  <a:txBody>
                    <a:bodyPr/>
                    <a:lstStyle/>
                    <a:p>
                      <a:pPr rtl="1"/>
                      <a:r>
                        <a:rPr lang="ar-SA" b="1" dirty="0" smtClean="0"/>
                        <a:t>من حيث تحديد المبلغ الخاضع للضريبة </a:t>
                      </a:r>
                      <a:endParaRPr lang="ar-SA" b="1" dirty="0"/>
                    </a:p>
                  </a:txBody>
                  <a:tcPr/>
                </a:tc>
                <a:tc>
                  <a:txBody>
                    <a:bodyPr/>
                    <a:lstStyle/>
                    <a:p>
                      <a:pPr rtl="1"/>
                      <a:r>
                        <a:rPr lang="ar-SA" b="1" dirty="0" smtClean="0"/>
                        <a:t>ضرائب موحدة</a:t>
                      </a:r>
                      <a:r>
                        <a:rPr lang="ar-SA" b="1" baseline="0" dirty="0" smtClean="0"/>
                        <a:t> (تفرض على مجموع الدخول المتولدة من مصدر واحد )</a:t>
                      </a:r>
                      <a:endParaRPr lang="ar-SA" b="1" dirty="0"/>
                    </a:p>
                  </a:txBody>
                  <a:tcPr/>
                </a:tc>
                <a:tc>
                  <a:txBody>
                    <a:bodyPr/>
                    <a:lstStyle/>
                    <a:p>
                      <a:pPr rtl="1"/>
                      <a:r>
                        <a:rPr lang="ar-SA" b="1" dirty="0" smtClean="0"/>
                        <a:t>ضرائب نوعية (تفرض على كل فرع من فروع الدخل بصفة مستقلة</a:t>
                      </a:r>
                      <a:r>
                        <a:rPr lang="ar-SA" b="1" baseline="0" dirty="0" smtClean="0"/>
                        <a:t> كلاً على حده )</a:t>
                      </a:r>
                      <a:endParaRPr lang="ar-SA" b="1" dirty="0"/>
                    </a:p>
                  </a:txBody>
                  <a:tcPr/>
                </a:tc>
              </a:tr>
              <a:tr h="943555">
                <a:tc>
                  <a:txBody>
                    <a:bodyPr/>
                    <a:lstStyle/>
                    <a:p>
                      <a:pPr rtl="1"/>
                      <a:r>
                        <a:rPr lang="ar-SA" b="1" dirty="0" smtClean="0"/>
                        <a:t>من ناحية السعر </a:t>
                      </a:r>
                      <a:endParaRPr lang="ar-SA" b="1" dirty="0"/>
                    </a:p>
                  </a:txBody>
                  <a:tcPr/>
                </a:tc>
                <a:tc>
                  <a:txBody>
                    <a:bodyPr/>
                    <a:lstStyle/>
                    <a:p>
                      <a:pPr rtl="1"/>
                      <a:r>
                        <a:rPr lang="ar-SA" b="1" dirty="0" smtClean="0"/>
                        <a:t>ضرائب نسبية (أي أن سعرها ثابت , نسبي مهما اختلف الدخل الخاضع للضريبة )</a:t>
                      </a:r>
                      <a:endParaRPr lang="ar-SA" b="1" dirty="0"/>
                    </a:p>
                  </a:txBody>
                  <a:tcPr/>
                </a:tc>
                <a:tc>
                  <a:txBody>
                    <a:bodyPr/>
                    <a:lstStyle/>
                    <a:p>
                      <a:pPr rtl="1"/>
                      <a:r>
                        <a:rPr lang="ar-SA" b="1" dirty="0" smtClean="0"/>
                        <a:t>ضرائب تصاعدية (أي أن سعرها تصاعدي يزيد بزيادة المبلغ الخاضع للضريبة </a:t>
                      </a:r>
                      <a:endParaRPr lang="ar-SA" b="1" dirty="0"/>
                    </a:p>
                  </a:txBody>
                  <a:tcPr/>
                </a:tc>
              </a:tr>
              <a:tr h="456437">
                <a:tc>
                  <a:txBody>
                    <a:bodyPr/>
                    <a:lstStyle/>
                    <a:p>
                      <a:pPr rtl="1"/>
                      <a:r>
                        <a:rPr lang="ar-SA" b="1" dirty="0" smtClean="0"/>
                        <a:t>من حيث طريقة التحصيل </a:t>
                      </a:r>
                      <a:endParaRPr lang="ar-SA" b="1" dirty="0"/>
                    </a:p>
                  </a:txBody>
                  <a:tcPr/>
                </a:tc>
                <a:tc>
                  <a:txBody>
                    <a:bodyPr/>
                    <a:lstStyle/>
                    <a:p>
                      <a:pPr rtl="1"/>
                      <a:r>
                        <a:rPr lang="ar-SA" b="1" dirty="0" smtClean="0"/>
                        <a:t>ضرائب تحجز من المنبع (كضريبة الرواتب والأجور , وضريبة الأموال المنقولة )</a:t>
                      </a:r>
                      <a:endParaRPr lang="ar-SA" b="1" dirty="0"/>
                    </a:p>
                  </a:txBody>
                  <a:tcPr/>
                </a:tc>
                <a:tc>
                  <a:txBody>
                    <a:bodyPr/>
                    <a:lstStyle/>
                    <a:p>
                      <a:pPr rtl="1"/>
                      <a:r>
                        <a:rPr lang="ar-SA" b="1" dirty="0" smtClean="0"/>
                        <a:t>ضرائب تورد</a:t>
                      </a:r>
                      <a:r>
                        <a:rPr lang="ar-SA" b="1" baseline="0" dirty="0" smtClean="0"/>
                        <a:t> مباشرة للمصلحة (كضريبة المهن الحرة , ضريبة الأرباح التجارية )</a:t>
                      </a:r>
                      <a:endParaRPr lang="ar-SA" b="1" dirty="0"/>
                    </a:p>
                  </a:txBody>
                  <a:tcPr/>
                </a:tc>
              </a:tr>
            </a:tbl>
          </a:graphicData>
        </a:graphic>
      </p:graphicFrame>
    </p:spTree>
    <p:extLst>
      <p:ext uri="{BB962C8B-B14F-4D97-AF65-F5344CB8AC3E}">
        <p14:creationId xmlns:p14="http://schemas.microsoft.com/office/powerpoint/2010/main" val="3421636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الدخل الضريبي</a:t>
            </a:r>
            <a:endParaRPr lang="ar-SA" dirty="0"/>
          </a:p>
        </p:txBody>
      </p:sp>
      <p:sp>
        <p:nvSpPr>
          <p:cNvPr id="3" name="عنصر نائب للمحتوى 2"/>
          <p:cNvSpPr>
            <a:spLocks noGrp="1"/>
          </p:cNvSpPr>
          <p:nvPr>
            <p:ph idx="1"/>
          </p:nvPr>
        </p:nvSpPr>
        <p:spPr/>
        <p:txBody>
          <a:bodyPr>
            <a:normAutofit lnSpcReduction="10000"/>
          </a:bodyPr>
          <a:lstStyle/>
          <a:p>
            <a:r>
              <a:rPr lang="ar-SA" dirty="0"/>
              <a:t>الدخل </a:t>
            </a:r>
            <a:r>
              <a:rPr lang="ar-SA" dirty="0" smtClean="0"/>
              <a:t>يعتبر أساس فرض الضريبة , </a:t>
            </a:r>
            <a:r>
              <a:rPr lang="ar-SA" dirty="0" smtClean="0"/>
              <a:t>ويعتبر </a:t>
            </a:r>
            <a:r>
              <a:rPr lang="ar-SA" dirty="0" smtClean="0"/>
              <a:t>من أهم مصادر الإيرادات الضريبية (لأنه يعتبر أفضل مقياس يمكن من خلاله معرفة المقدرة  المالية للمكلف , كذلك تكراره يجعله ماده صالحه للخضوع للضريبة ).</a:t>
            </a:r>
          </a:p>
          <a:p>
            <a:r>
              <a:rPr lang="ar-SA" dirty="0" smtClean="0"/>
              <a:t>أما تعريف الدخل الضريبي فيعد واحداً من أصعب المشاكل التي تواجه الكتاب والدارسين للنظم الضريبية .</a:t>
            </a:r>
          </a:p>
          <a:p>
            <a:r>
              <a:rPr lang="ar-SA" b="1" u="sng" dirty="0" smtClean="0"/>
              <a:t>فهو مزيج متفاوت بين نظريتين :</a:t>
            </a:r>
          </a:p>
          <a:p>
            <a:r>
              <a:rPr lang="ar-SA" dirty="0" smtClean="0"/>
              <a:t>أحدهما ترمي إلى تضييقه (نظرية المصدر أو المنبع )</a:t>
            </a:r>
          </a:p>
          <a:p>
            <a:r>
              <a:rPr lang="ar-SA" dirty="0" smtClean="0"/>
              <a:t>والأخرى ترمي إلى توسيعه (نظرية الإثراء )</a:t>
            </a:r>
            <a:endParaRPr lang="ar-SA" dirty="0"/>
          </a:p>
        </p:txBody>
      </p:sp>
    </p:spTree>
    <p:extLst>
      <p:ext uri="{BB962C8B-B14F-4D97-AF65-F5344CB8AC3E}">
        <p14:creationId xmlns:p14="http://schemas.microsoft.com/office/powerpoint/2010/main" val="3435398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نظرية المنبع أو المصدر</a:t>
            </a:r>
            <a:endParaRPr lang="ar-SA" dirty="0"/>
          </a:p>
        </p:txBody>
      </p:sp>
      <p:sp>
        <p:nvSpPr>
          <p:cNvPr id="3" name="عنصر نائب للمحتوى 2"/>
          <p:cNvSpPr>
            <a:spLocks noGrp="1"/>
          </p:cNvSpPr>
          <p:nvPr>
            <p:ph idx="1"/>
          </p:nvPr>
        </p:nvSpPr>
        <p:spPr/>
        <p:txBody>
          <a:bodyPr>
            <a:normAutofit fontScale="92500" lnSpcReduction="10000"/>
          </a:bodyPr>
          <a:lstStyle/>
          <a:p>
            <a:endParaRPr lang="ar-SA" dirty="0" smtClean="0"/>
          </a:p>
          <a:p>
            <a:r>
              <a:rPr lang="ar-SA" dirty="0" smtClean="0"/>
              <a:t>كل ناتج نقدي أو قابل للتقدير بالنقود يحصل علية المكلف بصفة دورية منتظمة من مصدر قابل للبقاء خلال مدة معينة </a:t>
            </a:r>
          </a:p>
          <a:p>
            <a:r>
              <a:rPr lang="ar-SA" dirty="0" smtClean="0"/>
              <a:t>من هذا التعريف استنبط </a:t>
            </a:r>
            <a:r>
              <a:rPr lang="ar-SA" u="sng" dirty="0" smtClean="0"/>
              <a:t>أركان الضريبة الثلاثة</a:t>
            </a:r>
            <a:r>
              <a:rPr lang="ar-SA" dirty="0" smtClean="0"/>
              <a:t> :</a:t>
            </a:r>
          </a:p>
          <a:p>
            <a:r>
              <a:rPr lang="ar-SA" dirty="0" smtClean="0"/>
              <a:t>1-التقدير النقدي .</a:t>
            </a:r>
          </a:p>
          <a:p>
            <a:r>
              <a:rPr lang="ar-SA" dirty="0" smtClean="0"/>
              <a:t>2-الدورية .</a:t>
            </a:r>
          </a:p>
          <a:p>
            <a:r>
              <a:rPr lang="ar-SA" dirty="0" smtClean="0"/>
              <a:t>3-ثبات المصدر .</a:t>
            </a:r>
          </a:p>
          <a:p>
            <a:r>
              <a:rPr lang="ar-SA" dirty="0" smtClean="0"/>
              <a:t>ويدخل في مضمون الدخل بناءً على هذه النظرية (الإيرادات الفرعية , الأرباح الإيراديه )</a:t>
            </a:r>
          </a:p>
        </p:txBody>
      </p:sp>
    </p:spTree>
    <p:extLst>
      <p:ext uri="{BB962C8B-B14F-4D97-AF65-F5344CB8AC3E}">
        <p14:creationId xmlns:p14="http://schemas.microsoft.com/office/powerpoint/2010/main" val="1702421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نظرية الإثراء </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عبارة عن الزيادة في القيمة الإيجابية لذمة المكلف أو في مقدرته الاقتصادية بين فترتين ماليتين محددتين ,أياً كان مصدر هذه الزيادة وبصرف النظر عما إذا كانت هذه الزيادة من طبيعة دورية متجددة أو من طبيعة غير دورية غير متجددة وسواء كانت هذه الزيادة ناتجة عن طريق الاستغلال العادي أو عن طريق بيع مصدر الدخل أو زيادة قيمته .</a:t>
            </a:r>
          </a:p>
          <a:p>
            <a:r>
              <a:rPr lang="ar-SA" dirty="0" smtClean="0"/>
              <a:t>ويدخل </a:t>
            </a:r>
            <a:r>
              <a:rPr lang="ar-SA" dirty="0" smtClean="0"/>
              <a:t>من ضمن الدخل بناءً على هذه النظرية (الإيرادات الفرعية , الأرباح الإيرادية , الإيرادات العرضية , الإيرادات الرأسمالية )</a:t>
            </a:r>
            <a:endParaRPr lang="ar-SA" dirty="0"/>
          </a:p>
        </p:txBody>
      </p:sp>
    </p:spTree>
    <p:extLst>
      <p:ext uri="{BB962C8B-B14F-4D97-AF65-F5344CB8AC3E}">
        <p14:creationId xmlns:p14="http://schemas.microsoft.com/office/powerpoint/2010/main" val="4002231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حقيقة الضريبة </a:t>
            </a:r>
            <a:endParaRPr lang="ar-SA" b="1" dirty="0"/>
          </a:p>
        </p:txBody>
      </p:sp>
      <p:sp>
        <p:nvSpPr>
          <p:cNvPr id="3" name="عنصر نائب للمحتوى 2"/>
          <p:cNvSpPr>
            <a:spLocks noGrp="1"/>
          </p:cNvSpPr>
          <p:nvPr>
            <p:ph idx="1"/>
          </p:nvPr>
        </p:nvSpPr>
        <p:spPr/>
        <p:txBody>
          <a:bodyPr>
            <a:normAutofit/>
          </a:bodyPr>
          <a:lstStyle/>
          <a:p>
            <a:endParaRPr lang="ar-SA" dirty="0" smtClean="0"/>
          </a:p>
          <a:p>
            <a:r>
              <a:rPr lang="ar-SA" b="1" u="sng" dirty="0" smtClean="0"/>
              <a:t>يهدف الفصل إلى التعرف على :</a:t>
            </a:r>
          </a:p>
          <a:p>
            <a:pPr marL="0" indent="0">
              <a:buNone/>
            </a:pPr>
            <a:endParaRPr lang="ar-SA" sz="4000" b="1" u="sng" dirty="0" smtClean="0"/>
          </a:p>
          <a:p>
            <a:r>
              <a:rPr lang="ar-SA" dirty="0" smtClean="0"/>
              <a:t>ماهية وخصائص الضريبة ..</a:t>
            </a:r>
          </a:p>
          <a:p>
            <a:r>
              <a:rPr lang="ar-SA" dirty="0" smtClean="0"/>
              <a:t>قواعد الضريبة ..</a:t>
            </a:r>
          </a:p>
          <a:p>
            <a:r>
              <a:rPr lang="ar-SA" dirty="0" smtClean="0"/>
              <a:t>تقسيمات الضريبة ..</a:t>
            </a:r>
          </a:p>
          <a:p>
            <a:r>
              <a:rPr lang="ar-SA" dirty="0" smtClean="0"/>
              <a:t>تعريف الدخل الضريبي ..</a:t>
            </a:r>
            <a:endParaRPr lang="ar-SA" dirty="0"/>
          </a:p>
        </p:txBody>
      </p:sp>
    </p:spTree>
    <p:extLst>
      <p:ext uri="{BB962C8B-B14F-4D97-AF65-F5344CB8AC3E}">
        <p14:creationId xmlns:p14="http://schemas.microsoft.com/office/powerpoint/2010/main" val="1535221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مقدمة </a:t>
            </a:r>
            <a:endParaRPr lang="ar-SA" b="1" dirty="0"/>
          </a:p>
        </p:txBody>
      </p:sp>
      <p:sp>
        <p:nvSpPr>
          <p:cNvPr id="3" name="عنصر نائب للمحتوى 2"/>
          <p:cNvSpPr>
            <a:spLocks noGrp="1"/>
          </p:cNvSpPr>
          <p:nvPr>
            <p:ph idx="1"/>
          </p:nvPr>
        </p:nvSpPr>
        <p:spPr/>
        <p:txBody>
          <a:bodyPr/>
          <a:lstStyle/>
          <a:p>
            <a:endParaRPr lang="ar-SA" dirty="0" smtClean="0"/>
          </a:p>
          <a:p>
            <a:endParaRPr lang="ar-SA" dirty="0"/>
          </a:p>
          <a:p>
            <a:r>
              <a:rPr lang="ar-SA" dirty="0" smtClean="0"/>
              <a:t>كان لتطور النظم السياسية والاقتصادية أثره في تطوير دور الضريبة لتصبح أداة تستخدم من قبل الدولة للوصول إلى   ما تريده من أهداف اقتصادية وسياسية واجتماعية تختلف هذه الأهداف من دولة لأخرى ..</a:t>
            </a:r>
            <a:endParaRPr lang="ar-SA" dirty="0"/>
          </a:p>
        </p:txBody>
      </p:sp>
    </p:spTree>
    <p:extLst>
      <p:ext uri="{BB962C8B-B14F-4D97-AF65-F5344CB8AC3E}">
        <p14:creationId xmlns:p14="http://schemas.microsoft.com/office/powerpoint/2010/main" val="1416927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ماهية وخصائص الضريبة </a:t>
            </a:r>
            <a:endParaRPr lang="ar-SA" b="1" dirty="0"/>
          </a:p>
        </p:txBody>
      </p:sp>
      <p:sp>
        <p:nvSpPr>
          <p:cNvPr id="3" name="عنصر نائب للمحتوى 2"/>
          <p:cNvSpPr>
            <a:spLocks noGrp="1"/>
          </p:cNvSpPr>
          <p:nvPr>
            <p:ph idx="1"/>
          </p:nvPr>
        </p:nvSpPr>
        <p:spPr/>
        <p:txBody>
          <a:bodyPr>
            <a:normAutofit/>
          </a:bodyPr>
          <a:lstStyle/>
          <a:p>
            <a:r>
              <a:rPr lang="ar-SA" dirty="0" smtClean="0"/>
              <a:t>اقتطاع مالي إجباري غير عقابي تحدده الدولة ويلزم الأشخاص (طبيعيين , معنويين ) بأدائه للدولة بصفة نهائية وبدون مقابل خاص مباشر وذلك تمكيناً للدولة من القيام بوظائفها الاقتصادية والاجتماعية والسياسية .</a:t>
            </a:r>
          </a:p>
          <a:p>
            <a:r>
              <a:rPr lang="ar-SA" b="1" u="sng" dirty="0" smtClean="0"/>
              <a:t>إذن أي عملية استقطاع ضريبي تتمثل في ثلاث مراحل :</a:t>
            </a:r>
          </a:p>
          <a:p>
            <a:r>
              <a:rPr lang="ar-SA" dirty="0" smtClean="0"/>
              <a:t>تحديد الشكل المادي للمادة (وعاء الضريبة )</a:t>
            </a:r>
          </a:p>
          <a:p>
            <a:r>
              <a:rPr lang="ar-SA" dirty="0" smtClean="0"/>
              <a:t>ربط الضريبة (تحديد المبلغ )</a:t>
            </a:r>
          </a:p>
          <a:p>
            <a:r>
              <a:rPr lang="ar-SA" dirty="0" smtClean="0"/>
              <a:t>التحصيل النهائي من قبل الدولة .</a:t>
            </a:r>
            <a:endParaRPr lang="ar-SA" dirty="0"/>
          </a:p>
        </p:txBody>
      </p:sp>
    </p:spTree>
    <p:extLst>
      <p:ext uri="{BB962C8B-B14F-4D97-AF65-F5344CB8AC3E}">
        <p14:creationId xmlns:p14="http://schemas.microsoft.com/office/powerpoint/2010/main" val="3967965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خصائص الضريبة </a:t>
            </a:r>
            <a:endParaRPr lang="ar-SA" b="1" dirty="0"/>
          </a:p>
        </p:txBody>
      </p:sp>
      <p:sp>
        <p:nvSpPr>
          <p:cNvPr id="3" name="عنصر نائب للمحتوى 2"/>
          <p:cNvSpPr>
            <a:spLocks noGrp="1"/>
          </p:cNvSpPr>
          <p:nvPr>
            <p:ph idx="1"/>
          </p:nvPr>
        </p:nvSpPr>
        <p:spPr/>
        <p:txBody>
          <a:bodyPr>
            <a:normAutofit/>
          </a:bodyPr>
          <a:lstStyle/>
          <a:p>
            <a:r>
              <a:rPr lang="ar-SA" u="sng" dirty="0" smtClean="0"/>
              <a:t>1-اقتطاع مالي </a:t>
            </a:r>
          </a:p>
          <a:p>
            <a:r>
              <a:rPr lang="ar-SA" dirty="0" smtClean="0"/>
              <a:t>يؤديها الافراد للدولة في صورة نقدية ولا يجوز أدائها في صورة خدمات شخصية أو عينية .</a:t>
            </a:r>
          </a:p>
          <a:p>
            <a:r>
              <a:rPr lang="ar-SA" u="sng" dirty="0" smtClean="0"/>
              <a:t>2-إجبارية غير عقابية </a:t>
            </a:r>
          </a:p>
          <a:p>
            <a:r>
              <a:rPr lang="ar-SA" dirty="0" smtClean="0"/>
              <a:t>لا يجوز للمكلف أن يتنصل أو يتهرب عن دفع الضريبة بغض النظر عن استعداده أو رغبته في الدفع , ثم أن الضريبة ليست عقاباً مالياً , إذ أن العقوبة تفرض بغرض منع الشخص من القيام بعمل معين .*</a:t>
            </a:r>
            <a:endParaRPr lang="ar-SA" dirty="0"/>
          </a:p>
        </p:txBody>
      </p:sp>
    </p:spTree>
    <p:extLst>
      <p:ext uri="{BB962C8B-B14F-4D97-AF65-F5344CB8AC3E}">
        <p14:creationId xmlns:p14="http://schemas.microsoft.com/office/powerpoint/2010/main" val="3076337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خصائص الضريبة </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u="sng" dirty="0" smtClean="0"/>
              <a:t>3-تحددها الدولة وتؤدي بصفة نهائية .</a:t>
            </a:r>
          </a:p>
          <a:p>
            <a:r>
              <a:rPr lang="ar-SA" dirty="0" smtClean="0"/>
              <a:t>على الرغم من أن الدولة هي التي تحدد فرض الضريبة على الأشخاص فإن ذلك لا يعني حريتها المطلقة في هذه التحديد فهي ملزمة بإصدار قانون يحدد الأـحكام التي تلتزم بها عبر مراحل الاستقطاع الضريبي .</a:t>
            </a:r>
          </a:p>
          <a:p>
            <a:r>
              <a:rPr lang="ar-SA" dirty="0" smtClean="0"/>
              <a:t>فقد قضت المادة عشرون من النظام الأساسي للحكم بأن </a:t>
            </a:r>
          </a:p>
          <a:p>
            <a:r>
              <a:rPr lang="ar-SA" dirty="0" smtClean="0"/>
              <a:t>لا تفرض الضرائب والرسوم إلا عند الحاجة وعلى أساس من العدل ولا يجوز فرضها أو تعديلها أو إلغاؤها </a:t>
            </a:r>
          </a:p>
          <a:p>
            <a:r>
              <a:rPr lang="ar-SA" dirty="0" smtClean="0"/>
              <a:t>وتؤدى بصفة نهائية للدولة , إذ ليس لدافعها حق استرداد ما دفعه , مساهمة في النفقات العامة للدولة .</a:t>
            </a:r>
            <a:endParaRPr lang="ar-SA" dirty="0"/>
          </a:p>
        </p:txBody>
      </p:sp>
    </p:spTree>
    <p:extLst>
      <p:ext uri="{BB962C8B-B14F-4D97-AF65-F5344CB8AC3E}">
        <p14:creationId xmlns:p14="http://schemas.microsoft.com/office/powerpoint/2010/main" val="3335288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خصائص الضريبة </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u="sng" dirty="0" smtClean="0"/>
              <a:t>4-ليس لها مقابل خاص مباشر </a:t>
            </a:r>
          </a:p>
          <a:p>
            <a:r>
              <a:rPr lang="ar-SA" dirty="0" smtClean="0"/>
              <a:t>يدفعها المكلف دون أن يحصل مقابلها على نفع محدد خاص به , ولا يعتبر ثمناً لخدمة كما هو الحال في الرسوم , ولا يستفيد من الخدمات بصفته فرداً من أفراد المجتمع (التكافل الاجتماعي ) </a:t>
            </a:r>
          </a:p>
          <a:p>
            <a:r>
              <a:rPr lang="ar-SA" u="sng" dirty="0" smtClean="0"/>
              <a:t>5-تحقق أهداف اقتصادية واجتماعية وسياسية </a:t>
            </a:r>
          </a:p>
          <a:p>
            <a:r>
              <a:rPr lang="ar-SA" b="1" u="sng" dirty="0" smtClean="0"/>
              <a:t>اقتصادية</a:t>
            </a:r>
            <a:r>
              <a:rPr lang="ar-SA" dirty="0" smtClean="0"/>
              <a:t> , تستخدم في تحقيق الاستقرار عبر الدورة الاقتصادية بتخفيضها أثناء فترة الانكماش وزيادتها أثناء الرواج .</a:t>
            </a:r>
          </a:p>
          <a:p>
            <a:r>
              <a:rPr lang="ar-SA" dirty="0" smtClean="0"/>
              <a:t>تخفيض الضريبة على منتجات نهائية , توجيه الاستثمارات نحو مجالات معينة مثل إعفاء عوائد تلك الاستثمارات (سلع تهم الدولة)</a:t>
            </a:r>
            <a:endParaRPr lang="ar-SA" dirty="0"/>
          </a:p>
        </p:txBody>
      </p:sp>
    </p:spTree>
    <p:extLst>
      <p:ext uri="{BB962C8B-B14F-4D97-AF65-F5344CB8AC3E}">
        <p14:creationId xmlns:p14="http://schemas.microsoft.com/office/powerpoint/2010/main" val="3112321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خصائص الضريبة </a:t>
            </a:r>
            <a:endParaRPr lang="ar-SA" dirty="0"/>
          </a:p>
        </p:txBody>
      </p:sp>
      <p:sp>
        <p:nvSpPr>
          <p:cNvPr id="3" name="عنصر نائب للمحتوى 2"/>
          <p:cNvSpPr>
            <a:spLocks noGrp="1"/>
          </p:cNvSpPr>
          <p:nvPr>
            <p:ph idx="1"/>
          </p:nvPr>
        </p:nvSpPr>
        <p:spPr/>
        <p:txBody>
          <a:bodyPr/>
          <a:lstStyle/>
          <a:p>
            <a:endParaRPr lang="ar-SA" dirty="0" smtClean="0"/>
          </a:p>
          <a:p>
            <a:r>
              <a:rPr lang="ar-SA" b="1" u="sng" dirty="0" smtClean="0"/>
              <a:t>اجتماعية</a:t>
            </a:r>
            <a:r>
              <a:rPr lang="ar-SA" dirty="0" smtClean="0"/>
              <a:t> , الحد من التفاوت بين الدخول وإعادة توزيع الدخل القومي لصالح الطبقات مثل : إعفاء بعض الهيئات التي تقوم بخدمات اجتماعية معينة من الضريبة .</a:t>
            </a:r>
          </a:p>
          <a:p>
            <a:r>
              <a:rPr lang="ar-SA" b="1" u="sng" dirty="0" smtClean="0"/>
              <a:t>سياسية</a:t>
            </a:r>
            <a:r>
              <a:rPr lang="ar-SA" dirty="0" smtClean="0"/>
              <a:t> , الضرائب الجمركية لتسهيل التجارة الخارجية مع بعض الدول أو الحد منها (إعفاء بعض السلع الجمركية لتشجيع التعامل مع دول صديقة )</a:t>
            </a:r>
            <a:endParaRPr lang="ar-SA" dirty="0"/>
          </a:p>
        </p:txBody>
      </p:sp>
    </p:spTree>
    <p:extLst>
      <p:ext uri="{BB962C8B-B14F-4D97-AF65-F5344CB8AC3E}">
        <p14:creationId xmlns:p14="http://schemas.microsoft.com/office/powerpoint/2010/main" val="3181650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قواعد الضريبة </a:t>
            </a:r>
            <a:endParaRPr lang="ar-SA" dirty="0"/>
          </a:p>
        </p:txBody>
      </p:sp>
      <p:sp>
        <p:nvSpPr>
          <p:cNvPr id="3" name="عنصر نائب للمحتوى 2"/>
          <p:cNvSpPr>
            <a:spLocks noGrp="1"/>
          </p:cNvSpPr>
          <p:nvPr>
            <p:ph idx="1"/>
          </p:nvPr>
        </p:nvSpPr>
        <p:spPr/>
        <p:txBody>
          <a:bodyPr>
            <a:normAutofit lnSpcReduction="10000"/>
          </a:bodyPr>
          <a:lstStyle/>
          <a:p>
            <a:r>
              <a:rPr lang="ar-SA" u="sng" dirty="0" smtClean="0"/>
              <a:t>1-قاعدة العدالة :</a:t>
            </a:r>
          </a:p>
          <a:p>
            <a:r>
              <a:rPr lang="ar-SA" dirty="0" smtClean="0"/>
              <a:t>يقصد بها فرض الضريبة على جميع الأشخاص وعلى كل الأموال حسب المقدرة التكليفية للمكلف .</a:t>
            </a:r>
          </a:p>
          <a:p>
            <a:r>
              <a:rPr lang="ar-SA" u="sng" dirty="0" smtClean="0"/>
              <a:t>2-قاعدة اليقين :</a:t>
            </a:r>
          </a:p>
          <a:p>
            <a:r>
              <a:rPr lang="ar-SA" dirty="0" smtClean="0"/>
              <a:t>أن يكون المكلف قادراً على تحديد التزاماته الضريبية على وجه اليقين وهو لا يأتي إلا إذا تمت صياغة النظام ومواده صياغه واضحه محدده بدرجة من الدقة , ويدخل فيها أن يعرف كل من الإدارة الضريبية والمكلف الحدود الملزمة لكل منهما (خصمها , سعرها , ميعادها ).</a:t>
            </a:r>
            <a:endParaRPr lang="ar-SA" dirty="0"/>
          </a:p>
        </p:txBody>
      </p:sp>
    </p:spTree>
    <p:extLst>
      <p:ext uri="{BB962C8B-B14F-4D97-AF65-F5344CB8AC3E}">
        <p14:creationId xmlns:p14="http://schemas.microsoft.com/office/powerpoint/2010/main" val="414897543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165</TotalTime>
  <Words>1036</Words>
  <Application>Microsoft Office PowerPoint</Application>
  <PresentationFormat>عرض على الشاشة (3:4)‏</PresentationFormat>
  <Paragraphs>97</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نسق Office</vt:lpstr>
      <vt:lpstr>المحاسبة الضريبية والزكاة </vt:lpstr>
      <vt:lpstr>حقيقة الضريبة </vt:lpstr>
      <vt:lpstr>مقدمة </vt:lpstr>
      <vt:lpstr>ماهية وخصائص الضريبة </vt:lpstr>
      <vt:lpstr>خصائص الضريبة </vt:lpstr>
      <vt:lpstr>خصائص الضريبة </vt:lpstr>
      <vt:lpstr>خصائص الضريبة </vt:lpstr>
      <vt:lpstr>خصائص الضريبة </vt:lpstr>
      <vt:lpstr>قواعد الضريبة </vt:lpstr>
      <vt:lpstr>قواعد الضريبة</vt:lpstr>
      <vt:lpstr>قواعد الضريبة </vt:lpstr>
      <vt:lpstr>تقسيمات الضريبة </vt:lpstr>
      <vt:lpstr>عرض تقديمي في PowerPoint</vt:lpstr>
      <vt:lpstr>الدخل الضريبي</vt:lpstr>
      <vt:lpstr>نظرية المنبع أو المصدر</vt:lpstr>
      <vt:lpstr>نظرية الإثراء </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المحاسبة الضريبية والزكاة</dc:title>
  <dc:creator>user</dc:creator>
  <cp:lastModifiedBy>user</cp:lastModifiedBy>
  <cp:revision>20</cp:revision>
  <dcterms:created xsi:type="dcterms:W3CDTF">2017-09-24T03:23:34Z</dcterms:created>
  <dcterms:modified xsi:type="dcterms:W3CDTF">2017-09-24T18:41:04Z</dcterms:modified>
</cp:coreProperties>
</file>