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63" r:id="rId4"/>
    <p:sldId id="264" r:id="rId5"/>
    <p:sldId id="265" r:id="rId6"/>
    <p:sldId id="270" r:id="rId7"/>
    <p:sldId id="268" r:id="rId8"/>
    <p:sldId id="272" r:id="rId9"/>
    <p:sldId id="271" r:id="rId10"/>
    <p:sldId id="286" r:id="rId11"/>
    <p:sldId id="269" r:id="rId12"/>
    <p:sldId id="266" r:id="rId13"/>
    <p:sldId id="280" r:id="rId14"/>
    <p:sldId id="287" r:id="rId15"/>
    <p:sldId id="273" r:id="rId16"/>
    <p:sldId id="285" r:id="rId17"/>
    <p:sldId id="274" r:id="rId18"/>
    <p:sldId id="276" r:id="rId19"/>
    <p:sldId id="282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156E9D9-0035-4194-9F1A-AF905823AE75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74994122-0A37-414D-980F-A32524B43C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10AC4679-AA12-4C7E-842D-D99397B38FEA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7200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52279489-8AE5-4141-8D98-598942C9D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6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5784C3F-72BB-443F-8401-DD0728CB322E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11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061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5845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75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9156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3500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5BD0-DACB-4F99-827F-D148849ECC89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1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0BC2-4D88-4775-BD71-9154DA7493F6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25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A130E-B07D-4077-ADBD-B07B2418140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512D-69F9-4A7E-88F5-A6E56BFB90BE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54FC-0A92-4DA9-8363-5C4ED358D37D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D22F-F7C7-491A-BFCF-74552D206247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48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DD33-2071-4321-BD7F-7B1D8F8384D7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0A6A-E29F-4454-88A2-50C063F440A1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9390-C4D6-4187-AC36-0F82BFF4CCD5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BCB9-BB5C-49DD-B36A-4B92D2C4FA18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AC532C-E8EE-438B-BB71-D9581B4486DB}" type="datetime1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0D973-3E6F-47A6-9822-2328E9EF0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source=images&amp;cd=&amp;cad=rja&amp;docid=OvEi4QQt89Lu7M&amp;tbnid=3mIFgKV_SJI3DM:&amp;ved=0CAgQjRwwADgw&amp;url=http://growersguidetocannabis.com/what-is-ph-and-why-is-it-important-to-a-cannabis-grow/&amp;ei=E1ckUrj2LcLItQbw-IHoBg&amp;psig=AFQjCNEMMX5692yLij6QmVQmgwsdNa4SCA&amp;ust=137819969986829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458200" cy="1667048"/>
          </a:xfrm>
        </p:spPr>
        <p:txBody>
          <a:bodyPr>
            <a:noAutofit/>
          </a:bodyPr>
          <a:lstStyle/>
          <a:p>
            <a:pPr algn="ctr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المحاليل البيولوجية المنظمة </a:t>
            </a:r>
            <a:br>
              <a:rPr lang="ar-S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(Biological Buffers)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268" y="3441702"/>
            <a:ext cx="3682752" cy="1752600"/>
          </a:xfrm>
        </p:spPr>
        <p:txBody>
          <a:bodyPr/>
          <a:lstStyle/>
          <a:p>
            <a:pPr rtl="1"/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مقرر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101 كيح</a:t>
            </a:r>
          </a:p>
          <a:p>
            <a:pPr rtl="1"/>
            <a:r>
              <a:rPr lang="ar-S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محاضرة </a:t>
            </a:r>
            <a:r>
              <a:rPr lang="ar-SA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442200" cy="1303867"/>
          </a:xfrm>
        </p:spPr>
        <p:txBody>
          <a:bodyPr>
            <a:normAutofit fontScale="90000"/>
          </a:bodyPr>
          <a:lstStyle/>
          <a:p>
            <a:pPr algn="r" rtl="1"/>
            <a:r>
              <a:rPr lang="ar-S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الأحماض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والقواعد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الضعيفة</a:t>
            </a:r>
            <a:r>
              <a:rPr lang="en-GB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في</a:t>
            </a:r>
            <a:r>
              <a:rPr lang="en-GB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المحاليل</a:t>
            </a:r>
            <a:r>
              <a:rPr lang="en-GB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المنظمة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لابد لكل حمض من قاعدة مقترنة 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conjugate base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وكل قاعدة لابد لها من حمض مقترن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conjugate acid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rtl="1">
              <a:buClr>
                <a:srgbClr val="C00000"/>
              </a:buClr>
            </a:pPr>
            <a:endParaRPr lang="ar-SA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dirty="0">
                <a:latin typeface="Times New Roman" pitchFamily="18" charset="0"/>
                <a:cs typeface="Times New Roman" pitchFamily="18" charset="0"/>
              </a:rPr>
              <a:t>يمكن تعريف الأحماض الضعيفة والقواعد الضعيفة على أنها أي حمض أو قاعدة تتأين تأين غير كامل في المحاليل المائية.</a:t>
            </a:r>
          </a:p>
          <a:p>
            <a:pPr algn="just" rtl="1">
              <a:buClr>
                <a:srgbClr val="C00000"/>
              </a:buClr>
            </a:pPr>
            <a:endParaRPr lang="ar-SA" sz="1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altLang="en-US" dirty="0">
                <a:latin typeface="Times New Roman" pitchFamily="18" charset="0"/>
                <a:cs typeface="Times New Roman" pitchFamily="18" charset="0"/>
              </a:rPr>
              <a:t>تتميز الأحماض القوية بقدرتها على التأين الكامل بميلها الشديد لمنح البروتونات وتتميز القواعد القوية بميلها الشديد لاكتساب البروتونات.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Ms. Atika AL-Shammari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الأحماض والقواعد الضعيفة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109728" indent="0" algn="r" rtl="1">
              <a:buClr>
                <a:srgbClr val="C00000"/>
              </a:buClr>
              <a:buNone/>
            </a:pPr>
            <a:endParaRPr lang="ar-SA" sz="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Clr>
                <a:srgbClr val="C00000"/>
              </a:buClr>
              <a:buNone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أمثلة على تأين الحمض والقاعدة الضعيفة:</a:t>
            </a:r>
            <a:endParaRPr lang="ar-SA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9178" t="39069" r="39177" b="47105"/>
          <a:stretch>
            <a:fillRect/>
          </a:stretch>
        </p:blipFill>
        <p:spPr bwMode="auto">
          <a:xfrm>
            <a:off x="1935480" y="3200400"/>
            <a:ext cx="5105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تأين الأحماض الضعيفة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جميع الأحماض لها قابلية مميزة لفقد بروتون في المحلول المائي.</a:t>
            </a:r>
          </a:p>
          <a:p>
            <a:pPr algn="just" rtl="1">
              <a:buClr>
                <a:srgbClr val="C00000"/>
              </a:buClr>
            </a:pPr>
            <a:endParaRPr lang="ar-SA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كلما زادت قوة الحمض زادت معه القدرة على فقد البروتون وزادت معه قيمة ثابت التأين (ثابت الإتزان). </a:t>
            </a:r>
          </a:p>
          <a:p>
            <a:pPr algn="just" rtl="1">
              <a:buClr>
                <a:srgbClr val="C00000"/>
              </a:buClr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يمكن حساب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قيمة ثابت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التأين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في التفاعلات العكسية لمعرفة قدرة حمض معين </a:t>
            </a: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على فقد البروتون وتكوين القاعدة المقترنة له </a:t>
            </a: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8333" t="48000" r="38334" b="37778"/>
          <a:stretch>
            <a:fillRect/>
          </a:stretch>
        </p:blipFill>
        <p:spPr bwMode="auto">
          <a:xfrm>
            <a:off x="838200" y="5257800"/>
            <a:ext cx="4724400" cy="110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112" y="685800"/>
            <a:ext cx="6798734" cy="1303867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S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معادلة هندرسون – هازلباك لحساب قيمة الـ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للحمض الضعيف 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8333" t="48323" r="38334" b="37778"/>
          <a:stretch>
            <a:fillRect/>
          </a:stretch>
        </p:blipFill>
        <p:spPr bwMode="auto">
          <a:xfrm>
            <a:off x="2223471" y="23622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8889" t="31884" r="38889" b="27678"/>
          <a:stretch>
            <a:fillRect/>
          </a:stretch>
        </p:blipFill>
        <p:spPr bwMode="auto">
          <a:xfrm>
            <a:off x="2249337" y="3505200"/>
            <a:ext cx="46482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463372"/>
            <a:ext cx="6705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:Henderson-Hasselbalch  </a:t>
            </a: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معادلة هندرسون – </a:t>
            </a:r>
            <a:r>
              <a:rPr lang="ar-SA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وهاسلبالخ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latin typeface="Arabic Typesetting" pitchFamily="66" charset="-78"/>
            </a:endParaRPr>
          </a:p>
          <a:p>
            <a:pPr algn="r">
              <a:lnSpc>
                <a:spcPct val="150000"/>
              </a:lnSpc>
            </a:pPr>
            <a:r>
              <a:rPr lang="ar-SA" sz="2000" dirty="0">
                <a:latin typeface="Arabic Typesetting" pitchFamily="66" charset="-78"/>
              </a:rPr>
              <a:t>وضع العالمان هندرسون – وهاسلبالخ المعادلة الأساسية التي توضح العلاقة بين الرقم الهيدروجيني</a:t>
            </a:r>
          </a:p>
          <a:p>
            <a:pPr algn="r">
              <a:lnSpc>
                <a:spcPct val="150000"/>
              </a:lnSpc>
            </a:pPr>
            <a:r>
              <a:rPr lang="ar-SA" sz="2000" dirty="0">
                <a:latin typeface="Arabic Typesetting" pitchFamily="66" charset="-78"/>
              </a:rPr>
              <a:t>ونسبة الحمض المقترن والقاعدة المقترنة. </a:t>
            </a:r>
            <a:r>
              <a:rPr lang="ar-SA" sz="2000" b="1" dirty="0">
                <a:latin typeface="Arabic Typesetting" pitchFamily="66" charset="-78"/>
              </a:rPr>
              <a:t>وهذه المعادلة لها أهميتها في فهم عمل وتحضير المحاليل المنظمة</a:t>
            </a:r>
            <a:r>
              <a:rPr lang="ar-SA" dirty="0">
                <a:latin typeface="Arabic Typesetting" pitchFamily="66" charset="-78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00400" y="2437891"/>
                <a:ext cx="2362200" cy="58355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pH = </a:t>
                </a:r>
                <a:r>
                  <a:rPr lang="en-US" sz="2000" dirty="0" err="1"/>
                  <a:t>pka</a:t>
                </a:r>
                <a:r>
                  <a:rPr lang="en-US" sz="2000" dirty="0"/>
                  <a:t> +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𝐻𝐴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37891"/>
                <a:ext cx="2362200" cy="583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457200" y="4807936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400" dirty="0"/>
              <a:t>ملاحظة:</a:t>
            </a:r>
          </a:p>
          <a:p>
            <a:pPr algn="r" rtl="1"/>
            <a:r>
              <a:rPr lang="ar-SA" sz="1400" dirty="0"/>
              <a:t>يمكن استخدام المعادلة في حساب الرقم الهيدروجيني للمحاليل المنظمة إذا عرفت نسبة الحمض المقترن الى القاعدة </a:t>
            </a:r>
            <a:r>
              <a:rPr lang="ar-SA" sz="1400" dirty="0" err="1"/>
              <a:t>المقترنه</a:t>
            </a:r>
            <a:r>
              <a:rPr lang="ar-SA" sz="1400" dirty="0"/>
              <a:t> و </a:t>
            </a:r>
            <a:r>
              <a:rPr lang="en-US" sz="1400" dirty="0" err="1"/>
              <a:t>pka</a:t>
            </a:r>
            <a:r>
              <a:rPr lang="en-US" sz="1400" dirty="0"/>
              <a:t> </a:t>
            </a:r>
            <a:r>
              <a:rPr lang="ar-SA" sz="1400" dirty="0"/>
              <a:t>للحمض</a:t>
            </a:r>
          </a:p>
          <a:p>
            <a:pPr algn="r"/>
            <a:endParaRPr lang="ar-SA" sz="1400" dirty="0">
              <a:latin typeface="Arabic Typesetting" pitchFamily="66" charset="-78"/>
            </a:endParaRPr>
          </a:p>
          <a:p>
            <a:pPr algn="r"/>
            <a:r>
              <a:rPr lang="ar-SA" sz="1400" dirty="0">
                <a:latin typeface="Arabic Typesetting" pitchFamily="66" charset="-78"/>
              </a:rPr>
              <a:t>• من المعادلة السابقة نجد أن الرقم الهيدروجيني للمحلول المنظم يعتمد على </a:t>
            </a:r>
            <a:r>
              <a:rPr lang="ar-SA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abic Typesetting" pitchFamily="66" charset="-78"/>
              </a:rPr>
              <a:t>عاملين</a:t>
            </a:r>
            <a:r>
              <a:rPr lang="ar-SA" sz="1400" dirty="0">
                <a:latin typeface="Arabic Typesetting" pitchFamily="66" charset="-78"/>
              </a:rPr>
              <a:t> هما :</a:t>
            </a:r>
          </a:p>
          <a:p>
            <a:pPr algn="r"/>
            <a:r>
              <a:rPr lang="en-US" sz="1400" dirty="0">
                <a:latin typeface="Arabic Typesetting" pitchFamily="66" charset="-78"/>
              </a:rPr>
              <a:t>.</a:t>
            </a:r>
            <a:r>
              <a:rPr lang="en-US" dirty="0" err="1">
                <a:latin typeface="Arabic Typesetting" pitchFamily="66" charset="-78"/>
              </a:rPr>
              <a:t>pka</a:t>
            </a:r>
            <a:r>
              <a:rPr lang="en-US" sz="1400" dirty="0">
                <a:latin typeface="Arabic Typesetting" pitchFamily="66" charset="-78"/>
              </a:rPr>
              <a:t> </a:t>
            </a:r>
            <a:r>
              <a:rPr lang="ar-SA" sz="1400" dirty="0">
                <a:latin typeface="Arabic Typesetting" pitchFamily="66" charset="-78"/>
              </a:rPr>
              <a:t> 1 – قيمة</a:t>
            </a:r>
          </a:p>
          <a:p>
            <a:pPr algn="r"/>
            <a:r>
              <a:rPr lang="en-US" sz="1400" dirty="0">
                <a:latin typeface="Arabic Typesetting" pitchFamily="66" charset="-78"/>
              </a:rPr>
              <a:t>.</a:t>
            </a:r>
            <a:r>
              <a:rPr lang="ar-SA" sz="1400" dirty="0">
                <a:latin typeface="Arabic Typesetting" pitchFamily="66" charset="-78"/>
              </a:rPr>
              <a:t>2 – النسبة بين تركيز الحمض وتركيزالقاعدة المقترنة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447800" y="3260970"/>
            <a:ext cx="6477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/>
              <a:t>حيث أن :</a:t>
            </a:r>
          </a:p>
          <a:p>
            <a:pPr algn="r" rtl="1"/>
            <a:r>
              <a:rPr lang="en-US" dirty="0"/>
              <a:t>pH</a:t>
            </a:r>
            <a:r>
              <a:rPr lang="ar-SA" dirty="0"/>
              <a:t>: هو الرقم الهيدروجيني.</a:t>
            </a:r>
          </a:p>
          <a:p>
            <a:pPr algn="r" rtl="1"/>
            <a:r>
              <a:rPr lang="en-US" dirty="0" err="1"/>
              <a:t>Pka</a:t>
            </a:r>
            <a:r>
              <a:rPr lang="ar-SA" dirty="0"/>
              <a:t>:رقم ثابت تفكك الحمض.</a:t>
            </a:r>
          </a:p>
          <a:p>
            <a:pPr algn="r" rtl="1"/>
            <a:r>
              <a:rPr lang="en-US" dirty="0"/>
              <a:t>[A-]</a:t>
            </a:r>
            <a:r>
              <a:rPr lang="ar-SA" dirty="0"/>
              <a:t>: تركيز الحمض القاعدة المقترنة (الملح).</a:t>
            </a:r>
          </a:p>
          <a:p>
            <a:pPr algn="r" rtl="1"/>
            <a:r>
              <a:rPr lang="en-US" dirty="0"/>
              <a:t>[HA]</a:t>
            </a:r>
            <a:r>
              <a:rPr lang="ar-SA" dirty="0"/>
              <a:t>:تركيز الحمض.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299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المعايرة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هي عبارة عن عملية كيميائية يتم بواسطتها معرفة تركيز حمض ضعيف 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(ذو حجم معلوم) في محلول مائي، وذلك عن طريق معايرة (إضافة) هذا الحمض الضعيف وملحه بمحلول قاعدة قوية (بحجم وتركيز معلوم) غالباً ما تكون هيدروكسيد الصوديوم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endParaRPr lang="ar-SA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تضاف القاعدة تدريجياً وبكميات صغيرة إلى محلول الحمض الضعيف حتى تتم معادلة (إستهلاك) كل الحمض الضعيف الموجود في محلول المعايرة ويتم تحديد التغير في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بواسطة إستخدام كاشف أو بإستخدام مقياس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meter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" y="5435599"/>
            <a:ext cx="2209800" cy="13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منحنى معايرة حمض الخليك بتراكيز مختلفة من هيدروكسيد الصوديوم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4931" t="32639" r="12153" b="9028"/>
          <a:stretch>
            <a:fillRect/>
          </a:stretch>
        </p:blipFill>
        <p:spPr bwMode="auto">
          <a:xfrm>
            <a:off x="609600" y="2362200"/>
            <a:ext cx="79248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منحنى معايرة حمض الخليك بتراكيز مختلفة من هيدروكسيد الصوديوم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هذا المنحنى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titration curve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ناتج من إضافة تراكيز قياسية ومعلومة من القاعدة إلى الحمض الضعيف وقياس التغير الناتج في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1">
              <a:buClr>
                <a:srgbClr val="C00000"/>
              </a:buClr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عند معايرة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(إضافة)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القاعدة القوية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) للحمض الضعيف تتحد أيونات الهيدروكسيد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) المضافة مع البروتونات الطليقة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0" algn="just" rtl="1">
              <a:buClr>
                <a:srgbClr val="C00000"/>
              </a:buClr>
              <a:buNone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(تفكك الحمض يحافظ على 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اتزان </a:t>
            </a:r>
            <a:r>
              <a:rPr lang="ar-S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المحلول وثبات قيمة الـ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70223" r="34444" b="19111"/>
          <a:stretch>
            <a:fillRect/>
          </a:stretch>
        </p:blipFill>
        <p:spPr bwMode="auto">
          <a:xfrm>
            <a:off x="2423160" y="32004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منحنى معايرة حمض الخليك بتراكيز مختلفة من هيدروكسيد الصوديوم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lvl="0"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بعد إضافة نصف الكمية المكافئة من القاعدة نصل إلى نقطة منتصف المعايرة والتي يكون فيها الحمض الأصلي قد تفكك نصفه ويكون تركيزه مساوياً لتركيز القاعدة المقترنة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[HA]=[A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rtl="1">
              <a:buClr>
                <a:srgbClr val="C00000"/>
              </a:buClr>
            </a:pPr>
            <a:endParaRPr lang="ar-SA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عند هذه النقطة الوسيطة (نقطة منتصف التعادل) تكون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للمحلول مساوية لقيمة الـ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للحامض المعاير.</a:t>
            </a:r>
          </a:p>
          <a:p>
            <a:pPr lvl="0" algn="just" rtl="1">
              <a:buClr>
                <a:srgbClr val="C00000"/>
              </a:buClr>
            </a:pPr>
            <a:endParaRPr lang="ar-SA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حول منطقة الـ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4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يكون المحلول مقاوم للتغير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، ويطلق عليه محلول منظم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Buffer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rtl="1">
              <a:buClr>
                <a:srgbClr val="C00000"/>
              </a:buClr>
            </a:pPr>
            <a:endParaRPr lang="ar-SA" sz="11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وباستمرار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المعايرة وإضافة المزيد من القاعدة القوية يتحول كل الحمض المتبقي إلى قاعدة مقترنة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وهذه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النقطة تسمى نقطة التعادل.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rtl="1">
              <a:buClr>
                <a:srgbClr val="C00000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مسائل في منحنى المعايرة و إيجاد </a:t>
            </a:r>
            <a:r>
              <a:rPr lang="ar-S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قيمة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 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algn="just" rtl="1">
              <a:buClr>
                <a:srgbClr val="C00000"/>
              </a:buClr>
              <a:defRPr/>
            </a:pPr>
            <a:endParaRPr lang="ar-SA" sz="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ملاحظة هامة: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منحنى المعايرة ي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مثل بقانون </a:t>
            </a:r>
            <a:r>
              <a:rPr lang="ar-SA" sz="2400" dirty="0" err="1" smtClean="0">
                <a:latin typeface="Times New Roman" pitchFamily="18" charset="0"/>
                <a:cs typeface="Times New Roman" pitchFamily="18" charset="0"/>
              </a:rPr>
              <a:t>هنديرسون-هازلباك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ar-SA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 rtl="1">
              <a:buClr>
                <a:srgbClr val="C00000"/>
              </a:buClr>
              <a:buFont typeface="+mj-lt"/>
              <a:buAutoNum type="arabicParenR"/>
            </a:pPr>
            <a:r>
              <a:rPr lang="ar-SA" sz="2300" dirty="0" err="1" smtClean="0">
                <a:latin typeface="Times New Roman" pitchFamily="18" charset="0"/>
                <a:cs typeface="Times New Roman" pitchFamily="18" charset="0"/>
              </a:rPr>
              <a:t>إحسبي</a:t>
            </a:r>
            <a:r>
              <a:rPr lang="ar-SA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قيمة الـ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300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لحمض الخليك علماً بأن تركيز حمض الخليك يساوي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0.01M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، تركيز خلات الصوديوم تساوي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0.08M 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والرقم الهيدروجيني يساوي 4.8.</a:t>
            </a:r>
          </a:p>
          <a:p>
            <a:pPr marL="624078" indent="-514350" algn="just" rtl="1">
              <a:buClr>
                <a:srgbClr val="C00000"/>
              </a:buClr>
              <a:buFont typeface="+mj-lt"/>
              <a:buAutoNum type="arabicParenR"/>
            </a:pPr>
            <a:endParaRPr lang="ar-SA" sz="11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 rtl="1">
              <a:buClr>
                <a:srgbClr val="C00000"/>
              </a:buClr>
              <a:buFont typeface="+mj-lt"/>
              <a:buAutoNum type="arabicParenR"/>
            </a:pPr>
            <a:r>
              <a:rPr lang="ar-SA" sz="2300" dirty="0" err="1">
                <a:latin typeface="Times New Roman" pitchFamily="18" charset="0"/>
                <a:cs typeface="Times New Roman" pitchFamily="18" charset="0"/>
              </a:rPr>
              <a:t>إحسبي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قيمة الـ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لحمض </a:t>
            </a:r>
            <a:r>
              <a:rPr lang="ar-SA" sz="2300" dirty="0" err="1">
                <a:latin typeface="Times New Roman" pitchFamily="18" charset="0"/>
                <a:cs typeface="Times New Roman" pitchFamily="18" charset="0"/>
              </a:rPr>
              <a:t>البوريك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علماً بأن تركيز حمض </a:t>
            </a:r>
            <a:r>
              <a:rPr lang="ar-SA" sz="2300" dirty="0" err="1">
                <a:latin typeface="Times New Roman" pitchFamily="18" charset="0"/>
                <a:cs typeface="Times New Roman" pitchFamily="18" charset="0"/>
              </a:rPr>
              <a:t>البوريك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يساوي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0.15M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، تركيز بورات الكالسيوم تساوي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0.2M 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و قيمة الـ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pK</a:t>
            </a:r>
            <a:r>
              <a:rPr lang="en-US" sz="2300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r-SA" sz="2300" dirty="0">
                <a:latin typeface="Times New Roman" pitchFamily="18" charset="0"/>
                <a:cs typeface="Times New Roman" pitchFamily="18" charset="0"/>
              </a:rPr>
              <a:t> للحمض تساوي 4.76</a:t>
            </a:r>
            <a:r>
              <a:rPr lang="ar-SA" sz="23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ar-SA" sz="23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واجب)</a:t>
            </a:r>
            <a:endParaRPr lang="ar-SA" sz="23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 rtl="1">
              <a:buClr>
                <a:srgbClr val="C00000"/>
              </a:buClr>
              <a:buNone/>
              <a:defRPr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1444" t="57439" r="40889" b="32106"/>
          <a:stretch>
            <a:fillRect/>
          </a:stretch>
        </p:blipFill>
        <p:spPr bwMode="auto">
          <a:xfrm>
            <a:off x="2514600" y="289560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الأس الهيدروجيني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الأس الهيدروجيني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هو مقياس لدرجة حموضة محلول 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ما</a:t>
            </a:r>
          </a:p>
          <a:p>
            <a:pPr algn="just" rtl="1">
              <a:buClr>
                <a:srgbClr val="C00000"/>
              </a:buClr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و رياضيا</a:t>
            </a:r>
            <a:r>
              <a:rPr lang="ar-S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عبارة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عن اللوغاريتم السالب لتركيز أيون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الهيدروجين.</a:t>
            </a:r>
          </a:p>
          <a:p>
            <a:pPr marL="0" indent="0" algn="ctr" rtl="1">
              <a:buClr>
                <a:srgbClr val="C00000"/>
              </a:buCl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=-log[H+]</a:t>
            </a:r>
            <a:endParaRPr lang="ar-S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وتتدرج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قيمة الـ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(درجة الحموضة) من الصفر إلى 14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المحلول المتعادل تكون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قيمة درجة الحموضة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تساوي 7.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 descr="http://www.growersguidetocannabis.com/wp-content/uploads/2013/01/PH-Sca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764" y="5105400"/>
            <a:ext cx="5943600" cy="1307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ar-SA" sz="1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1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 you have questions?</a:t>
            </a:r>
            <a:endParaRPr lang="en-US" sz="8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>
                <a:solidFill>
                  <a:srgbClr val="C00000"/>
                </a:solidFill>
              </a:rPr>
              <a:t>T. Atika AL-</a:t>
            </a:r>
            <a:r>
              <a:rPr lang="en-US" sz="1200" b="1" dirty="0" err="1">
                <a:solidFill>
                  <a:srgbClr val="C00000"/>
                </a:solidFill>
              </a:rPr>
              <a:t>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الأس الهيدروجيني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يمكن حساب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درجة الحامضية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والتي تُساوي  الـ7 في المحلول المتعادل عن طريق المعادلة التالية:</a:t>
            </a:r>
          </a:p>
          <a:p>
            <a:pPr marL="0" indent="0" algn="just" rtl="1">
              <a:buClr>
                <a:srgbClr val="C00000"/>
              </a:buClr>
              <a:buNone/>
            </a:pPr>
            <a:endParaRPr lang="ar-S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rtl="1">
              <a:buClr>
                <a:srgbClr val="C00000"/>
              </a:buClr>
              <a:buNone/>
            </a:pPr>
            <a:endParaRPr lang="ar-SA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وأيضاً يمكن قياس </a:t>
            </a:r>
            <a:r>
              <a:rPr lang="ar-SA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درجة القاعدية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بإستخدام الأس الهيدروكسيلي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والذي يُساوي قيمته الـ7 في المحلول المتعادل: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43333" t="40164" r="41667" b="46667"/>
          <a:stretch>
            <a:fillRect/>
          </a:stretch>
        </p:blipFill>
        <p:spPr bwMode="auto">
          <a:xfrm>
            <a:off x="2667000" y="32004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43333" t="62946" r="41667" b="23466"/>
          <a:stretch>
            <a:fillRect/>
          </a:stretch>
        </p:blipFill>
        <p:spPr bwMode="auto">
          <a:xfrm>
            <a:off x="2819400" y="4868332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0217" y="1828800"/>
            <a:ext cx="2536798" cy="52493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الأس الهيدروجيني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76400"/>
            <a:ext cx="3855539" cy="240453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 rtl="1">
              <a:buClr>
                <a:srgbClr val="C00000"/>
              </a:buClr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وبما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أن تركيز كلاً من أيونات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في جميع المحاليل في حالة إتزان ثابت، لذلك فإن ثابت تأين الماء أساس لقياس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في المحاليل المائية: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 l="36667" t="44783" r="36111" b="37568"/>
          <a:stretch>
            <a:fillRect/>
          </a:stretch>
        </p:blipFill>
        <p:spPr bwMode="auto">
          <a:xfrm>
            <a:off x="1154898" y="3733800"/>
            <a:ext cx="258073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64674" r="41222" b="15808"/>
          <a:stretch/>
        </p:blipFill>
        <p:spPr bwMode="auto">
          <a:xfrm>
            <a:off x="4389262" y="4266346"/>
            <a:ext cx="345901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الأحماض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والقواعد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None/>
            </a:pP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الحمض: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en-US" sz="2400" dirty="0" smtClean="0">
                <a:latin typeface="Times New Roman" pitchFamily="18" charset="0"/>
                <a:cs typeface="Times New Roman" pitchFamily="18" charset="0"/>
              </a:rPr>
              <a:t>هي </a:t>
            </a:r>
            <a:r>
              <a:rPr lang="ar-SA" altLang="en-US" sz="2400" dirty="0">
                <a:latin typeface="Times New Roman" pitchFamily="18" charset="0"/>
                <a:cs typeface="Times New Roman" pitchFamily="18" charset="0"/>
              </a:rPr>
              <a:t>المركبات </a:t>
            </a:r>
            <a:r>
              <a:rPr lang="ar-SA" altLang="en-US" sz="2400" dirty="0" smtClean="0">
                <a:latin typeface="Times New Roman" pitchFamily="18" charset="0"/>
                <a:cs typeface="Times New Roman" pitchFamily="18" charset="0"/>
              </a:rPr>
              <a:t>التي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altLang="en-US" sz="2400" dirty="0" smtClean="0">
                <a:latin typeface="Times New Roman" pitchFamily="18" charset="0"/>
                <a:cs typeface="Times New Roman" pitchFamily="18" charset="0"/>
              </a:rPr>
              <a:t> لها القدرة على منح </a:t>
            </a:r>
            <a:r>
              <a:rPr lang="ar-SA" altLang="en-US" sz="2400" dirty="0" smtClean="0">
                <a:latin typeface="Times New Roman" pitchFamily="18" charset="0"/>
                <a:cs typeface="Times New Roman" pitchFamily="18" charset="0"/>
              </a:rPr>
              <a:t>البروتون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r-SA" baseline="30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SA" dirty="0" smtClean="0">
                <a:latin typeface="Times New Roman" pitchFamily="18" charset="0"/>
              </a:rPr>
              <a:t> </a:t>
            </a:r>
            <a:endParaRPr lang="ar-SA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r>
              <a:rPr lang="ar-S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القاعدة: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هي </a:t>
            </a:r>
            <a:r>
              <a:rPr lang="ar-SA" altLang="en-US" sz="2400" dirty="0">
                <a:latin typeface="Times New Roman" pitchFamily="18" charset="0"/>
                <a:cs typeface="Times New Roman" pitchFamily="18" charset="0"/>
              </a:rPr>
              <a:t>المركبات التي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لها القدرة على اكتساب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البروتون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None/>
            </a:pPr>
            <a:endParaRPr lang="ar-S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 rtl="1">
              <a:buClr>
                <a:srgbClr val="C00000"/>
              </a:buClr>
              <a:buNone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تعريف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المحاليل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الحيوية المنظمة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Biological Buffer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هي المحاليل التي تقاوم التغير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الكبير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في الرقم الهيدروجيني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للوسط عند إضافة </a:t>
            </a:r>
            <a:r>
              <a:rPr lang="ar-SA" sz="2400" u="sng" dirty="0" smtClean="0">
                <a:latin typeface="Times New Roman" pitchFamily="18" charset="0"/>
                <a:cs typeface="Times New Roman" pitchFamily="18" charset="0"/>
              </a:rPr>
              <a:t>كميات قليلة من حمض قوي أو قاعدة قوية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1">
              <a:buClr>
                <a:srgbClr val="C00000"/>
              </a:buClr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هناك نوعان من المحاليل المنظمة:</a:t>
            </a:r>
            <a:endParaRPr lang="ar-S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محاليل منظمة حمضية: </a:t>
            </a: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تتكون من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حمض ضعيف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ar-SA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ملح الحمض الضعيف (قاعدة مقترنة).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endParaRPr lang="ar-SA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ar-S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محاليل منظمة قاعدية: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تتكون من </a:t>
            </a:r>
            <a:r>
              <a:rPr lang="ar-SA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قاعدة ضعيفة 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 ملح القاعدة الضعيفة (حمض مقترن). </a:t>
            </a:r>
          </a:p>
          <a:p>
            <a:pPr algn="just" rtl="1">
              <a:buClr>
                <a:srgbClr val="C00000"/>
              </a:buClr>
              <a:buNone/>
            </a:pPr>
            <a:endParaRPr lang="ar-SA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 rtl="1">
              <a:buClr>
                <a:srgbClr val="C00000"/>
              </a:buClr>
              <a:buNone/>
            </a:pPr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en-GB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أهمية</a:t>
            </a:r>
            <a:r>
              <a:rPr lang="en-GB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المحاليل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المنظمة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تلعب المحاليل المنظمة دوراً هاماً في الكثير من العمليات الفسيولوجية حيث تقوم هذه المحاليل بتثبيت درجة حموضة الوسط الذي تتم فيه التفاعلات الكيميائية داخل جسم الإنسان.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مثل الدم والذي تكون فيه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تساوي 7.4، فإذا زادت هذه القيمة عن 8 أو قلت عن 7 تحدث اضطرابات خطيرة قد تؤدي للوفاة. 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ومن الأمثلة على المحاليل المنظمة في السوائل الحيوية: الفوسفات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)، الكربونات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)، الأحماض الأمينية والبروتينات.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rtl="1"/>
            <a:r>
              <a:rPr lang="ar-S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آلية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المحاليل المنظمة عند إضافة قاعدة قوية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عند إضافة قاعدة قوية للمحلول، يقوم حمض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الخليك ( حمض ضعيف)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بالإتحاد مع أيونات الهيدروكسيل لتكوين ملح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الخلات(ملح الحمض او قاعدة مقترنة)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والماء اللذان لا يؤثران على قيمة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>
              <a:buClr>
                <a:srgbClr val="C00000"/>
              </a:buClr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  <a:buNone/>
            </a:pPr>
            <a:endParaRPr lang="ar-SA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endParaRPr lang="ar-S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وهكذا يستطيع المحلول المنظم أن يلغي أثر إضافة أي حمض قوي أو قاعدة قوية ويُبقي على قيمة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ثابتة تقريباً.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Clr>
                <a:srgbClr val="C00000"/>
              </a:buClr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088232" cy="457200"/>
          </a:xfrm>
        </p:spPr>
        <p:txBody>
          <a:bodyPr/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</a:rPr>
              <a:t>T. Atika AL-Shammari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5000" t="70223" r="34444" b="19111"/>
          <a:stretch>
            <a:fillRect/>
          </a:stretch>
        </p:blipFill>
        <p:spPr bwMode="auto">
          <a:xfrm>
            <a:off x="2438400" y="32766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6667" y="1043982"/>
            <a:ext cx="7128934" cy="1303867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rtl="1"/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آلية عمل المحاليل </a:t>
            </a:r>
            <a:r>
              <a:rPr lang="ar-S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المنظمة إضافة </a:t>
            </a:r>
            <a:r>
              <a:rPr lang="ar-SA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حمض </a:t>
            </a:r>
            <a:r>
              <a:rPr lang="ar-S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قوية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لتوضيح فكرة عمل المحلول المنظم نستخدم محلول منظم يحتوي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على:</a:t>
            </a:r>
          </a:p>
          <a:p>
            <a:pPr marL="0" indent="0" algn="just" rtl="1">
              <a:buClr>
                <a:srgbClr val="C00000"/>
              </a:buClr>
              <a:buNone/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مزيج من حمض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الخليك (</a:t>
            </a:r>
            <a:r>
              <a:rPr lang="ar-S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حمض ضعيف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وخلات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الصوديوم( </a:t>
            </a:r>
            <a:r>
              <a:rPr lang="ar-SA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ملح الحمض الضعيف أو قاعدة مقترنة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)،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فهو قادر على مقاومة التغير في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 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المحلول عند إضافة كمية قليلة من الحمض القوي أو القاعدة القوية.</a:t>
            </a:r>
          </a:p>
          <a:p>
            <a:pPr algn="r" rtl="1">
              <a:buClr>
                <a:srgbClr val="C00000"/>
              </a:buClr>
              <a:buNone/>
            </a:pPr>
            <a:endParaRPr lang="ar-SA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Clr>
                <a:srgbClr val="C00000"/>
              </a:buClr>
            </a:pP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 فعند إضافة حمض قوي للوسط، تقوم أيونات الخلات (القاعدة القرينة) بالإتحاد مع أيونات الهيدروجين لتكوين حمض ضعيف لا يؤثر على درجة الـ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S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D973-3E6F-47A6-9822-2328E9EF032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35000" t="48889" r="34444" b="40444"/>
          <a:stretch>
            <a:fillRect/>
          </a:stretch>
        </p:blipFill>
        <p:spPr bwMode="auto">
          <a:xfrm>
            <a:off x="1828800" y="5068309"/>
            <a:ext cx="411521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978</TotalTime>
  <Words>1149</Words>
  <Application>Microsoft Office PowerPoint</Application>
  <PresentationFormat>On-screen Show (4:3)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Arabic Typesetting</vt:lpstr>
      <vt:lpstr>Arial</vt:lpstr>
      <vt:lpstr>Calibri</vt:lpstr>
      <vt:lpstr>Cambria Math</vt:lpstr>
      <vt:lpstr>Garamond</vt:lpstr>
      <vt:lpstr>Times New Roman</vt:lpstr>
      <vt:lpstr>Wingdings</vt:lpstr>
      <vt:lpstr>Organic</vt:lpstr>
      <vt:lpstr>المحاليل البيولوجية المنظمة  (Biological Buffers)</vt:lpstr>
      <vt:lpstr>الأس الهيدروجيني pH</vt:lpstr>
      <vt:lpstr>الأس الهيدروجيني pH</vt:lpstr>
      <vt:lpstr>الأس الهيدروجيني pH</vt:lpstr>
      <vt:lpstr>الأحماض والقواعد</vt:lpstr>
      <vt:lpstr>تعريف المحاليل الحيوية المنظمة Biological Buffer </vt:lpstr>
      <vt:lpstr>أهمية المحاليل المنظمة</vt:lpstr>
      <vt:lpstr> آلية المحاليل المنظمة عند إضافة قاعدة قوية</vt:lpstr>
      <vt:lpstr>آلية عمل المحاليل المنظمة إضافة حمض قوية</vt:lpstr>
      <vt:lpstr>الأحماض والقواعد الضعيفة في المحاليل المنظمة</vt:lpstr>
      <vt:lpstr>الأحماض والقواعد الضعيفة</vt:lpstr>
      <vt:lpstr>تأين الأحماض الضعيفة</vt:lpstr>
      <vt:lpstr>معادلة هندرسون – هازلباك لحساب قيمة الـ pH للحمض الضعيف </vt:lpstr>
      <vt:lpstr>PowerPoint Presentation</vt:lpstr>
      <vt:lpstr>المعايرة Titration</vt:lpstr>
      <vt:lpstr>منحنى معايرة حمض الخليك بتراكيز مختلفة من هيدروكسيد الصوديوم</vt:lpstr>
      <vt:lpstr>منحنى معايرة حمض الخليك بتراكيز مختلفة من هيدروكسيد الصوديوم</vt:lpstr>
      <vt:lpstr>منحنى معايرة حمض الخليك بتراكيز مختلفة من هيدروكسيد الصوديوم</vt:lpstr>
      <vt:lpstr>مسائل في منحنى المعايرة و إيجاد قيمة pH , pKa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المحاليل البيولوجية المنظمة  (Biological Buffers)</dc:title>
  <dc:creator>Administrator;Atika Alshammari</dc:creator>
  <cp:lastModifiedBy>. ẻΣạη ..</cp:lastModifiedBy>
  <cp:revision>112</cp:revision>
  <cp:lastPrinted>2016-02-01T08:09:31Z</cp:lastPrinted>
  <dcterms:created xsi:type="dcterms:W3CDTF">2013-09-02T08:29:53Z</dcterms:created>
  <dcterms:modified xsi:type="dcterms:W3CDTF">2018-01-24T18:28:10Z</dcterms:modified>
</cp:coreProperties>
</file>