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56" r:id="rId2"/>
    <p:sldId id="260" r:id="rId3"/>
    <p:sldId id="261" r:id="rId4"/>
    <p:sldId id="262" r:id="rId5"/>
    <p:sldId id="263" r:id="rId6"/>
    <p:sldId id="264" r:id="rId7"/>
    <p:sldId id="265" r:id="rId8"/>
    <p:sldId id="266" r:id="rId9"/>
    <p:sldId id="267" r:id="rId10"/>
    <p:sldId id="276"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378"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1D99B01-0566-4BF9-B07C-A1118A0900EC}" type="datetimeFigureOut">
              <a:rPr lang="ar-SA" smtClean="0"/>
              <a:t>12/27/1436</a:t>
            </a:fld>
            <a:endParaRPr lang="ar-SA"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89CBF4F-B8CB-4FAA-82D7-E4995A92A41D}" type="slidenum">
              <a:rPr lang="ar-SA" smtClean="0"/>
              <a:t>‹#›</a:t>
            </a:fld>
            <a:endParaRPr lang="ar-SA" dirty="0"/>
          </a:p>
        </p:txBody>
      </p:sp>
    </p:spTree>
    <p:extLst>
      <p:ext uri="{BB962C8B-B14F-4D97-AF65-F5344CB8AC3E}">
        <p14:creationId xmlns:p14="http://schemas.microsoft.com/office/powerpoint/2010/main" val="30482523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A89CBF4F-B8CB-4FAA-82D7-E4995A92A41D}" type="slidenum">
              <a:rPr lang="ar-SA" smtClean="0"/>
              <a:t>1</a:t>
            </a:fld>
            <a:endParaRPr lang="ar-SA" dirty="0"/>
          </a:p>
        </p:txBody>
      </p:sp>
    </p:spTree>
    <p:extLst>
      <p:ext uri="{BB962C8B-B14F-4D97-AF65-F5344CB8AC3E}">
        <p14:creationId xmlns:p14="http://schemas.microsoft.com/office/powerpoint/2010/main" val="1897412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12/27/1436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12/27/1436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12/27/1436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12/27/1436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12/27/1436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12/27/1436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12/27/1436</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12/27/1436</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12/27/1436</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12/27/1436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12/27/1436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12/27/1436</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404664"/>
            <a:ext cx="7772400" cy="1470025"/>
          </a:xfrm>
        </p:spPr>
        <p:txBody>
          <a:bodyPr/>
          <a:lstStyle/>
          <a:p>
            <a:r>
              <a:rPr lang="ar-SA" dirty="0" smtClean="0"/>
              <a:t>بسم الله الرحمن الرحيم </a:t>
            </a:r>
            <a:endParaRPr lang="ar-SA" dirty="0"/>
          </a:p>
        </p:txBody>
      </p:sp>
      <p:sp>
        <p:nvSpPr>
          <p:cNvPr id="3" name="عنوان فرعي 2"/>
          <p:cNvSpPr>
            <a:spLocks noGrp="1"/>
          </p:cNvSpPr>
          <p:nvPr>
            <p:ph type="subTitle" idx="1"/>
          </p:nvPr>
        </p:nvSpPr>
        <p:spPr>
          <a:xfrm>
            <a:off x="1691680" y="2348880"/>
            <a:ext cx="6400800" cy="2376264"/>
          </a:xfrm>
        </p:spPr>
        <p:txBody>
          <a:bodyPr/>
          <a:lstStyle/>
          <a:p>
            <a:pPr marL="457200" indent="-457200">
              <a:buFont typeface="Arial" pitchFamily="34" charset="0"/>
              <a:buChar char="•"/>
            </a:pPr>
            <a:r>
              <a:rPr lang="ar-SA" dirty="0" smtClean="0">
                <a:solidFill>
                  <a:schemeClr val="tx1"/>
                </a:solidFill>
              </a:rPr>
              <a:t>مقدمة في الخدمة الاجتماعية </a:t>
            </a:r>
            <a:endParaRPr lang="ar-SA" dirty="0">
              <a:solidFill>
                <a:schemeClr val="tx1"/>
              </a:solidFill>
            </a:endParaRPr>
          </a:p>
        </p:txBody>
      </p:sp>
    </p:spTree>
    <p:extLst>
      <p:ext uri="{BB962C8B-B14F-4D97-AF65-F5344CB8AC3E}">
        <p14:creationId xmlns:p14="http://schemas.microsoft.com/office/powerpoint/2010/main" val="1409891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91264" cy="5962674"/>
          </a:xfrm>
        </p:spPr>
        <p:txBody>
          <a:bodyPr/>
          <a:lstStyle/>
          <a:p>
            <a:r>
              <a:rPr lang="ar-SA" dirty="0" smtClean="0"/>
              <a:t>سنتولى بالشرح كل نقطه على حدى</a:t>
            </a:r>
            <a:br>
              <a:rPr lang="ar-SA" dirty="0" smtClean="0"/>
            </a:br>
            <a:r>
              <a:rPr lang="ar-SA" dirty="0" smtClean="0"/>
              <a:t>ولكن باختصار </a:t>
            </a:r>
            <a:br>
              <a:rPr lang="ar-SA" dirty="0" smtClean="0"/>
            </a:br>
            <a:r>
              <a:rPr lang="ar-SA" dirty="0" smtClean="0"/>
              <a:t/>
            </a:r>
            <a:br>
              <a:rPr lang="ar-SA" dirty="0" smtClean="0"/>
            </a:br>
            <a:r>
              <a:rPr lang="ar-SA" dirty="0"/>
              <a:t/>
            </a:r>
            <a:br>
              <a:rPr lang="ar-SA" dirty="0"/>
            </a:br>
            <a:r>
              <a:rPr lang="ar-SA" u="sng" dirty="0" smtClean="0">
                <a:solidFill>
                  <a:srgbClr val="FF0000"/>
                </a:solidFill>
              </a:rPr>
              <a:t>وهذا لا يغني عن</a:t>
            </a:r>
            <a:br>
              <a:rPr lang="ar-SA" u="sng" dirty="0" smtClean="0">
                <a:solidFill>
                  <a:srgbClr val="FF0000"/>
                </a:solidFill>
              </a:rPr>
            </a:br>
            <a:r>
              <a:rPr lang="ar-SA" u="sng" dirty="0" smtClean="0">
                <a:solidFill>
                  <a:srgbClr val="FF0000"/>
                </a:solidFill>
              </a:rPr>
              <a:t>الرجوع الى صفحات الكتاب </a:t>
            </a:r>
            <a:r>
              <a:rPr lang="ar-SA" dirty="0" smtClean="0"/>
              <a:t/>
            </a:r>
            <a:br>
              <a:rPr lang="ar-SA" dirty="0" smtClean="0"/>
            </a:br>
            <a:endParaRPr lang="ar-SA" dirty="0"/>
          </a:p>
        </p:txBody>
      </p:sp>
    </p:spTree>
    <p:extLst>
      <p:ext uri="{BB962C8B-B14F-4D97-AF65-F5344CB8AC3E}">
        <p14:creationId xmlns:p14="http://schemas.microsoft.com/office/powerpoint/2010/main" val="315945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r>
              <a:rPr lang="ar-SA" sz="3200" b="1" u="sng" dirty="0" smtClean="0">
                <a:solidFill>
                  <a:srgbClr val="C00000"/>
                </a:solidFill>
              </a:rPr>
              <a:t>شرح كل نقطه</a:t>
            </a:r>
            <a:br>
              <a:rPr lang="ar-SA" sz="3200" b="1" u="sng" dirty="0" smtClean="0">
                <a:solidFill>
                  <a:srgbClr val="C00000"/>
                </a:solidFill>
              </a:rPr>
            </a:br>
            <a:r>
              <a:rPr lang="ar-SA" sz="3200" u="sng" dirty="0" smtClean="0"/>
              <a:t>1- الثوره الصناعيه: </a:t>
            </a:r>
            <a:r>
              <a:rPr lang="ar-SA" sz="3200" dirty="0" smtClean="0"/>
              <a:t>ظهورهذا الثوره والاكتشافات في انجلتر ساهم في ظهور تغيرات عديده في المجتمع مثل» زياده معدل الانتاج –تشغيل اعداد ضخمه من العمال في المصانع والموسسات الانتاجيه-ظهور طبقه من الاثرياء اصحاب رؤوس الاموال صاحبها مشاكل اجتماعيه مثل الهجره مثل اشتغال النساء والاطفال في اعمال لاتتناسب معهم  البطاله وظهور ظروف العمل الغير صحيه ايضا وسوء التغذيه وظروف السكن  التسول الانحراف </a:t>
            </a:r>
            <a:br>
              <a:rPr lang="ar-SA" sz="3200" dirty="0" smtClean="0"/>
            </a:br>
            <a:r>
              <a:rPr lang="ar-SA" sz="3200" dirty="0" smtClean="0"/>
              <a:t>كل هذا يحتاج الى حلول وتدخل سريع على اساس علمي ومنطقي</a:t>
            </a:r>
            <a:br>
              <a:rPr lang="ar-SA" sz="3200" dirty="0" smtClean="0"/>
            </a:br>
            <a:endParaRPr lang="ar-SA" sz="3200" dirty="0"/>
          </a:p>
        </p:txBody>
      </p:sp>
    </p:spTree>
    <p:extLst>
      <p:ext uri="{BB962C8B-B14F-4D97-AF65-F5344CB8AC3E}">
        <p14:creationId xmlns:p14="http://schemas.microsoft.com/office/powerpoint/2010/main" val="1540018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6552728"/>
          </a:xfrm>
        </p:spPr>
        <p:txBody>
          <a:bodyPr>
            <a:normAutofit fontScale="90000"/>
          </a:bodyPr>
          <a:lstStyle/>
          <a:p>
            <a:r>
              <a:rPr lang="ar-SA" sz="2800" u="sng" dirty="0" smtClean="0"/>
              <a:t>2-انتهاء عهود الاقطاع في اوروبا: </a:t>
            </a:r>
            <a:r>
              <a:rPr lang="ar-SA" sz="2800" dirty="0" smtClean="0"/>
              <a:t>ادى الى هجره الكثير من الفلاحين الى المدن سعياً في طلب الرزق الوفير </a:t>
            </a:r>
            <a:br>
              <a:rPr lang="ar-SA" sz="2800" dirty="0" smtClean="0"/>
            </a:br>
            <a:r>
              <a:rPr lang="ar-SA" sz="2800" dirty="0" smtClean="0"/>
              <a:t>والمدن لم تستوعب الاعداد الهائله الوافده اليها من القرى ومع كل هذا لا يملكون خبره الا في الفلاحه والزراعه وحرفه الزراعه ليست ذات اهميه في المدن ولهذا انتشر الجريمه والتشرد والسلوكيات المنحرفه التي باتت تهدد كيان المجتمع ..</a:t>
            </a:r>
            <a:br>
              <a:rPr lang="ar-SA" sz="2800" dirty="0" smtClean="0"/>
            </a:br>
            <a:r>
              <a:rPr lang="ar-SA" sz="2800" dirty="0" smtClean="0">
                <a:solidFill>
                  <a:schemeClr val="accent6">
                    <a:lumMod val="75000"/>
                  </a:schemeClr>
                </a:solidFill>
              </a:rPr>
              <a:t>______________________________</a:t>
            </a:r>
            <a:br>
              <a:rPr lang="ar-SA" sz="2800" dirty="0" smtClean="0">
                <a:solidFill>
                  <a:schemeClr val="accent6">
                    <a:lumMod val="75000"/>
                  </a:schemeClr>
                </a:solidFill>
              </a:rPr>
            </a:br>
            <a:r>
              <a:rPr lang="ar-SA" sz="2800" dirty="0" smtClean="0">
                <a:solidFill>
                  <a:schemeClr val="accent6">
                    <a:lumMod val="75000"/>
                  </a:schemeClr>
                </a:solidFill>
              </a:rPr>
              <a:t/>
            </a:r>
            <a:br>
              <a:rPr lang="ar-SA" sz="2800" dirty="0" smtClean="0">
                <a:solidFill>
                  <a:schemeClr val="accent6">
                    <a:lumMod val="75000"/>
                  </a:schemeClr>
                </a:solidFill>
              </a:rPr>
            </a:br>
            <a:r>
              <a:rPr lang="ar-SA" sz="2800" u="sng" dirty="0" smtClean="0"/>
              <a:t>3-الثوره الفرنسيه :</a:t>
            </a:r>
            <a:r>
              <a:rPr lang="ar-SA" sz="2800" dirty="0" smtClean="0"/>
              <a:t>ثوره على الفساد الذي عم فرنساء واوروبا  وكانت اهم مظاهرها (سيطره الكنيسه )على اوجه النشاط الانسان</a:t>
            </a:r>
            <a:br>
              <a:rPr lang="ar-SA" sz="2800" dirty="0" smtClean="0"/>
            </a:br>
            <a:r>
              <a:rPr lang="ar-SA" sz="2800" dirty="0" smtClean="0"/>
              <a:t>فكانت ترى ان الانسان غير واعي بمصالحه لهذا لا ينبغي ان يسعى الى حل مشاكله وترى ان مشاكله هي «قضاء الله «</a:t>
            </a:r>
            <a:br>
              <a:rPr lang="ar-SA" sz="2800" dirty="0" smtClean="0"/>
            </a:br>
            <a:r>
              <a:rPr lang="ar-SA" sz="2800" dirty="0" smtClean="0"/>
              <a:t>الا ان </a:t>
            </a:r>
            <a:br>
              <a:rPr lang="ar-SA" sz="2800" dirty="0" smtClean="0"/>
            </a:br>
            <a:r>
              <a:rPr lang="ar-SA" sz="2800" dirty="0" smtClean="0"/>
              <a:t>أ- تقدم العلوم الطبيعه ....ب_ وحركه الاصلاح الديني ..ج_ وقيام نظام اقتصادي جديد «الرأسمالي»ادى الى ظهور بدايات الحركه الاصلاح الاجتماعي</a:t>
            </a:r>
            <a:endParaRPr lang="ar-SA" sz="2800" dirty="0"/>
          </a:p>
        </p:txBody>
      </p:sp>
    </p:spTree>
    <p:extLst>
      <p:ext uri="{BB962C8B-B14F-4D97-AF65-F5344CB8AC3E}">
        <p14:creationId xmlns:p14="http://schemas.microsoft.com/office/powerpoint/2010/main" val="2624855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sz="2800" dirty="0" smtClean="0"/>
              <a:t>فأندلاع الكثير من الثورات في اوروبا كان يهدف الى </a:t>
            </a:r>
            <a:r>
              <a:rPr lang="en-US" sz="2800" dirty="0" smtClean="0">
                <a:solidFill>
                  <a:schemeClr val="accent2">
                    <a:lumMod val="50000"/>
                  </a:schemeClr>
                </a:solidFill>
              </a:rPr>
              <a:t>[</a:t>
            </a:r>
            <a:r>
              <a:rPr lang="ar-SA" sz="2800" dirty="0" smtClean="0">
                <a:solidFill>
                  <a:schemeClr val="tx2">
                    <a:lumMod val="50000"/>
                  </a:schemeClr>
                </a:solidFill>
              </a:rPr>
              <a:t>الاصلاح الجذري للمجتمع</a:t>
            </a:r>
            <a:r>
              <a:rPr lang="en-US" sz="2800" dirty="0" smtClean="0">
                <a:solidFill>
                  <a:schemeClr val="accent2">
                    <a:lumMod val="50000"/>
                  </a:schemeClr>
                </a:solidFill>
              </a:rPr>
              <a:t>]</a:t>
            </a:r>
            <a:br>
              <a:rPr lang="en-US" sz="2800" dirty="0" smtClean="0">
                <a:solidFill>
                  <a:schemeClr val="accent2">
                    <a:lumMod val="50000"/>
                  </a:schemeClr>
                </a:solidFill>
              </a:rPr>
            </a:br>
            <a:r>
              <a:rPr lang="ar-SA" sz="2800" dirty="0" smtClean="0"/>
              <a:t>لذالك سعت الدول الراسماليه الى تدعيم ظهور الخدمه الاجتماعيه التي كانوا يأملون من ورائها في </a:t>
            </a:r>
            <a:br>
              <a:rPr lang="ar-SA" sz="2800" dirty="0" smtClean="0"/>
            </a:br>
            <a:r>
              <a:rPr lang="ar-SA" sz="2800" dirty="0" smtClean="0"/>
              <a:t>تهدئه مشاعر الطبقه العامله </a:t>
            </a:r>
            <a:br>
              <a:rPr lang="ar-SA" sz="2800" dirty="0" smtClean="0"/>
            </a:br>
            <a:r>
              <a:rPr lang="ar-SA" sz="2800" dirty="0" smtClean="0"/>
              <a:t>تقديم خدمات للحفاظ على التوازن المجتمعي </a:t>
            </a:r>
            <a:br>
              <a:rPr lang="ar-SA" sz="2800" dirty="0" smtClean="0"/>
            </a:br>
            <a:r>
              <a:rPr lang="ar-SA" sz="2800" dirty="0" smtClean="0"/>
              <a:t>______________________________</a:t>
            </a:r>
            <a:br>
              <a:rPr lang="ar-SA" sz="2800" dirty="0" smtClean="0"/>
            </a:br>
            <a:r>
              <a:rPr lang="ar-SA" sz="2800" dirty="0"/>
              <a:t/>
            </a:r>
            <a:br>
              <a:rPr lang="ar-SA" sz="2800" dirty="0"/>
            </a:br>
            <a:r>
              <a:rPr lang="ar-SA" sz="2800" u="sng" dirty="0" smtClean="0"/>
              <a:t>4- الحروب المتتاليه </a:t>
            </a:r>
            <a:r>
              <a:rPr lang="ar-SA" sz="2800" dirty="0" smtClean="0"/>
              <a:t>:التي صاحبت (نزعه الاستعمار)..لاستغلال الشعوب وماخلفته من «مشوهين –ارامل –ايتام –عاجزين –معاقين-امراض «التي عجزت الجمعيات الخيريه والهيئات التطوعيه والدينيه الى مواجهة الاعداد المتزايده من الفقراء وتفاقم المشاكل الاجتماعيه.</a:t>
            </a:r>
            <a:endParaRPr lang="ar-SA" sz="2800" dirty="0">
              <a:solidFill>
                <a:schemeClr val="accent2">
                  <a:lumMod val="50000"/>
                </a:schemeClr>
              </a:solidFill>
            </a:endParaRPr>
          </a:p>
        </p:txBody>
      </p:sp>
    </p:spTree>
    <p:extLst>
      <p:ext uri="{BB962C8B-B14F-4D97-AF65-F5344CB8AC3E}">
        <p14:creationId xmlns:p14="http://schemas.microsoft.com/office/powerpoint/2010/main" val="1066223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r>
              <a:rPr lang="ar-SA" sz="3200" u="sng" dirty="0" smtClean="0"/>
              <a:t>5-الدار وينيه  الاجتماعيه:</a:t>
            </a:r>
            <a:r>
              <a:rPr lang="ar-SA" sz="3200" dirty="0" smtClean="0"/>
              <a:t>تأثر الكثير من الكتاب في العلوم الانسانيه والاجتماعيه بنظريه «داروين»اصل الانسان </a:t>
            </a:r>
            <a:br>
              <a:rPr lang="ar-SA" sz="3200" dirty="0" smtClean="0"/>
            </a:br>
            <a:r>
              <a:rPr lang="ar-SA" sz="3200" dirty="0" smtClean="0"/>
              <a:t>ومن ابرز الكتاب (هربرت سبنسر)وكان من اهم اثار هذه النظريه قيام النزعات العنصريه </a:t>
            </a:r>
            <a:br>
              <a:rPr lang="ar-SA" sz="3200" dirty="0" smtClean="0"/>
            </a:br>
            <a:r>
              <a:rPr lang="ar-SA" sz="3200" dirty="0" smtClean="0"/>
              <a:t>وتبنت نظريه الصراع الاجتماعي مما حفز دعاه الاصلاح الاجتماعي الى المساهمه في مواجهة هذا النظريه حتى لا تفنى الجماعات بعضها الاخر لتحقق مصالحها الذاتيه..</a:t>
            </a:r>
            <a:br>
              <a:rPr lang="ar-SA" sz="3200" dirty="0" smtClean="0"/>
            </a:br>
            <a:r>
              <a:rPr lang="ar-SA" sz="3200" dirty="0" smtClean="0"/>
              <a:t>______________________</a:t>
            </a:r>
            <a:br>
              <a:rPr lang="ar-SA" sz="3200" dirty="0" smtClean="0"/>
            </a:br>
            <a:r>
              <a:rPr lang="ar-SA" sz="3200" dirty="0"/>
              <a:t/>
            </a:r>
            <a:br>
              <a:rPr lang="ar-SA" sz="3200" dirty="0"/>
            </a:br>
            <a:r>
              <a:rPr lang="ar-SA" sz="3200" u="sng" dirty="0" smtClean="0"/>
              <a:t>6- الاهتمام بالمنهج  العلمي</a:t>
            </a:r>
            <a:r>
              <a:rPr lang="ar-SA" sz="3200" dirty="0" smtClean="0"/>
              <a:t>: اكتشف الابحاث التي قام بها المصلحون في انجلترا وامريكا الى ضروره التخصص والتعمق في تفسير المشكلات الانسان  من خلال استخدام منهج علمي</a:t>
            </a:r>
            <a:br>
              <a:rPr lang="ar-SA" sz="3200" dirty="0" smtClean="0"/>
            </a:br>
            <a:r>
              <a:rPr lang="ar-SA" sz="3200" dirty="0" smtClean="0"/>
              <a:t>ومن ابرز هذا الدراسات التي اجراه </a:t>
            </a:r>
            <a:br>
              <a:rPr lang="ar-SA" sz="3200" dirty="0" smtClean="0"/>
            </a:br>
            <a:r>
              <a:rPr lang="ar-SA" sz="2000" dirty="0" smtClean="0"/>
              <a:t>جون ... عن اصلاح السجون ....//  فريدريك ..في ظروف العمال ..//  شارلز ..في الفقراء</a:t>
            </a:r>
            <a:endParaRPr lang="ar-SA" sz="2200" u="sng" dirty="0"/>
          </a:p>
        </p:txBody>
      </p:sp>
    </p:spTree>
    <p:extLst>
      <p:ext uri="{BB962C8B-B14F-4D97-AF65-F5344CB8AC3E}">
        <p14:creationId xmlns:p14="http://schemas.microsoft.com/office/powerpoint/2010/main" val="1463192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sz="3600" dirty="0" smtClean="0"/>
              <a:t>7</a:t>
            </a:r>
            <a:r>
              <a:rPr lang="ar-SA" sz="3600" u="sng" dirty="0" smtClean="0"/>
              <a:t>- النظريه المالتسيه نسبه الى (مالتس) ظهرت في </a:t>
            </a:r>
            <a:r>
              <a:rPr lang="ar-SA" sz="3600" dirty="0" smtClean="0"/>
              <a:t>عام 1798:اشارت الى اهميه الزياده السكانيه في العالم ومايمكن ان ينجم عنها من مشاكل بسبب تضاعف عدد لسكان وبالتالي تزيد البطاله وفرص العمل المتاحه وحالات سوء التغذيه والجريمه  والانحراف وتدني مستويات المعيشه </a:t>
            </a:r>
            <a:br>
              <a:rPr lang="ar-SA" sz="3600" dirty="0" smtClean="0"/>
            </a:br>
            <a:r>
              <a:rPr lang="ar-SA" sz="3600" dirty="0" smtClean="0"/>
              <a:t>مما شجع الى اصدار العديد من التشريعات والقوانيين في اوروبا وامريكا للمساعده الفقراء وايجاد عمل لهم</a:t>
            </a:r>
            <a:endParaRPr lang="ar-SA" sz="3600" dirty="0"/>
          </a:p>
        </p:txBody>
      </p:sp>
    </p:spTree>
    <p:extLst>
      <p:ext uri="{BB962C8B-B14F-4D97-AF65-F5344CB8AC3E}">
        <p14:creationId xmlns:p14="http://schemas.microsoft.com/office/powerpoint/2010/main" val="2164985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r>
              <a:rPr lang="ar-SA" sz="3200" u="sng" dirty="0" smtClean="0"/>
              <a:t>8- التقدم في العلوم الاجتماعيه </a:t>
            </a:r>
            <a:r>
              <a:rPr lang="ar-SA" sz="3200" dirty="0" smtClean="0"/>
              <a:t>: ادى الى تزايد المعرفه بالجوانب المختلفه للحياه الاجتماعيه وسلوك الانسان في علاقته بالبيئه الاجتماعيه مما زاد فرص العمل للعامليه في المجال الاجتماعي لتطبيق مانصت عليه العلوم الاجتماعيه بصوره افضل.</a:t>
            </a:r>
            <a:br>
              <a:rPr lang="ar-SA" sz="3200" dirty="0" smtClean="0"/>
            </a:br>
            <a:r>
              <a:rPr lang="ar-SA" sz="3200" dirty="0" smtClean="0"/>
              <a:t>_____________________</a:t>
            </a:r>
            <a:br>
              <a:rPr lang="ar-SA" sz="3200" dirty="0" smtClean="0"/>
            </a:br>
            <a:r>
              <a:rPr lang="ar-SA" sz="3200" dirty="0"/>
              <a:t/>
            </a:r>
            <a:br>
              <a:rPr lang="ar-SA" sz="3200" dirty="0"/>
            </a:br>
            <a:r>
              <a:rPr lang="ar-SA" sz="3200" u="sng" dirty="0" smtClean="0"/>
              <a:t>9-حركه جمعيات التنظيم الاحسان والمحلات الاجتماعيه </a:t>
            </a:r>
            <a:r>
              <a:rPr lang="ar-SA" sz="3200" dirty="0" smtClean="0"/>
              <a:t>:</a:t>
            </a:r>
            <a:br>
              <a:rPr lang="ar-SA" sz="3200" dirty="0" smtClean="0"/>
            </a:br>
            <a:r>
              <a:rPr lang="ar-SA" sz="3200" dirty="0" smtClean="0"/>
              <a:t>تعد اصل مهنه الخدمه الاجتماعيه وبدايتها ..</a:t>
            </a:r>
            <a:br>
              <a:rPr lang="ar-SA" sz="3200" dirty="0" smtClean="0"/>
            </a:br>
            <a:r>
              <a:rPr lang="ar-SA" sz="3200" dirty="0" smtClean="0"/>
              <a:t>فأن اهداف جمعيات تنظيم الاحسان (أهداف بعيده المدى )</a:t>
            </a:r>
            <a:br>
              <a:rPr lang="ar-SA" sz="3200" dirty="0" smtClean="0"/>
            </a:br>
            <a:r>
              <a:rPr lang="ar-SA" sz="3200" dirty="0" smtClean="0"/>
              <a:t>كانت تقدم مساعده +حل مشكله التي كانت سبب في ظهور الفقر والتفكك الاسري </a:t>
            </a:r>
            <a:br>
              <a:rPr lang="ar-SA" sz="3200" dirty="0" smtClean="0"/>
            </a:br>
            <a:r>
              <a:rPr lang="ar-SA" sz="3200" dirty="0" smtClean="0"/>
              <a:t>واستخدمه المنهج العلمي في دراسه المشكله وجمع البيانات والاستفاده من النظريات  العلميه</a:t>
            </a:r>
            <a:endParaRPr lang="ar-SA" sz="3200" dirty="0"/>
          </a:p>
        </p:txBody>
      </p:sp>
    </p:spTree>
    <p:extLst>
      <p:ext uri="{BB962C8B-B14F-4D97-AF65-F5344CB8AC3E}">
        <p14:creationId xmlns:p14="http://schemas.microsoft.com/office/powerpoint/2010/main" val="2818186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lstStyle/>
          <a:p>
            <a:r>
              <a:rPr lang="ar-SA" sz="2900" u="sng" dirty="0" smtClean="0">
                <a:solidFill>
                  <a:prstClr val="black"/>
                </a:solidFill>
              </a:rPr>
              <a:t>فالمحلات </a:t>
            </a:r>
            <a:r>
              <a:rPr lang="ar-SA" sz="2900" u="sng" dirty="0">
                <a:solidFill>
                  <a:prstClr val="black"/>
                </a:solidFill>
              </a:rPr>
              <a:t>الاجتماعيه </a:t>
            </a:r>
            <a:r>
              <a:rPr lang="ar-SA" sz="2900" dirty="0">
                <a:solidFill>
                  <a:prstClr val="black"/>
                </a:solidFill>
              </a:rPr>
              <a:t>كانت تعنى بالمجتمعات المحليه </a:t>
            </a:r>
            <a:r>
              <a:rPr lang="ar-SA" sz="2900" dirty="0" smtClean="0">
                <a:solidFill>
                  <a:prstClr val="black"/>
                </a:solidFill>
              </a:rPr>
              <a:t>الفقيره فتساعدها  </a:t>
            </a:r>
            <a:r>
              <a:rPr lang="ar-SA" sz="2900" dirty="0">
                <a:solidFill>
                  <a:prstClr val="black"/>
                </a:solidFill>
              </a:rPr>
              <a:t>وتوفير فرص الرعايه والتعليم</a:t>
            </a:r>
            <a:br>
              <a:rPr lang="ar-SA" sz="2900" dirty="0">
                <a:solidFill>
                  <a:prstClr val="black"/>
                </a:solidFill>
              </a:rPr>
            </a:br>
            <a:r>
              <a:rPr lang="ar-SA" sz="2900" dirty="0">
                <a:solidFill>
                  <a:prstClr val="black"/>
                </a:solidFill>
              </a:rPr>
              <a:t>ام </a:t>
            </a:r>
            <a:r>
              <a:rPr lang="ar-SA" sz="2900" u="sng" dirty="0">
                <a:solidFill>
                  <a:prstClr val="black"/>
                </a:solidFill>
              </a:rPr>
              <a:t>جمعيات رعايه الاطفال </a:t>
            </a:r>
            <a:r>
              <a:rPr lang="ar-SA" sz="2900" dirty="0">
                <a:solidFill>
                  <a:prstClr val="black"/>
                </a:solidFill>
              </a:rPr>
              <a:t>اهتمت بأطفال الشوارع </a:t>
            </a:r>
            <a:r>
              <a:rPr lang="ar-SA" sz="2900" dirty="0" smtClean="0">
                <a:solidFill>
                  <a:prstClr val="black"/>
                </a:solidFill>
              </a:rPr>
              <a:t/>
            </a:r>
            <a:br>
              <a:rPr lang="ar-SA" sz="2900" dirty="0" smtClean="0">
                <a:solidFill>
                  <a:prstClr val="black"/>
                </a:solidFill>
              </a:rPr>
            </a:br>
            <a:r>
              <a:rPr lang="ar-SA" sz="2900" dirty="0" smtClean="0">
                <a:solidFill>
                  <a:prstClr val="black"/>
                </a:solidFill>
              </a:rPr>
              <a:t>*</a:t>
            </a:r>
            <a:r>
              <a:rPr lang="ar-SA" sz="2900" dirty="0" smtClean="0">
                <a:solidFill>
                  <a:schemeClr val="tx2">
                    <a:lumMod val="50000"/>
                  </a:schemeClr>
                </a:solidFill>
              </a:rPr>
              <a:t>وفي مطلع القرن العشرين ...</a:t>
            </a:r>
            <a:r>
              <a:rPr lang="ar-SA" sz="2900" dirty="0" smtClean="0"/>
              <a:t>كان الاتجاه الرأسمالي وصل الى ذروته في امريكا في الوقت الذي كانت فيه الحركات التقدميه في نمو مستمر..وللحفاظ على هذا الاستمرار كانت المحاولات للقضاء على أي شي يعيق التقدم </a:t>
            </a:r>
            <a:br>
              <a:rPr lang="ar-SA" sz="2900" dirty="0" smtClean="0"/>
            </a:br>
            <a:r>
              <a:rPr lang="ar-SA" sz="2900" dirty="0" smtClean="0"/>
              <a:t>ومثلت الخدمه الاجتماعيه فلسفه الاصلاح في ذاك الوقت فكانت تسد الثغرات في المجتمع وايجاد الالتحام في انسجه المجتمع المتفكك والنتيجه الحتميه </a:t>
            </a:r>
            <a:r>
              <a:rPr lang="ar-SA" sz="2900" smtClean="0"/>
              <a:t>انه طالما </a:t>
            </a:r>
            <a:r>
              <a:rPr lang="ar-SA" sz="2900" dirty="0" smtClean="0"/>
              <a:t>ان قيام هذه المهنه الحديثه يؤديه الى ازياد قوتها نتيجه لمقابلتها لحاجات الملحه في المجتمع مما ادى الى نضج المهنه .</a:t>
            </a:r>
            <a:endParaRPr lang="ar-SA" dirty="0">
              <a:solidFill>
                <a:schemeClr val="tx2">
                  <a:lumMod val="50000"/>
                </a:schemeClr>
              </a:solidFill>
            </a:endParaRPr>
          </a:p>
        </p:txBody>
      </p:sp>
    </p:spTree>
    <p:extLst>
      <p:ext uri="{BB962C8B-B14F-4D97-AF65-F5344CB8AC3E}">
        <p14:creationId xmlns:p14="http://schemas.microsoft.com/office/powerpoint/2010/main" val="98145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18658"/>
          </a:xfrm>
        </p:spPr>
        <p:txBody>
          <a:bodyPr>
            <a:normAutofit/>
          </a:bodyPr>
          <a:lstStyle/>
          <a:p>
            <a:r>
              <a:rPr lang="ar-SA" sz="3600" smtClean="0"/>
              <a:t>انتهت </a:t>
            </a:r>
            <a:r>
              <a:rPr lang="ar-SA" sz="3600" smtClean="0"/>
              <a:t>المحاضرة </a:t>
            </a:r>
            <a:r>
              <a:rPr lang="ar-SA" sz="3600" dirty="0" smtClean="0"/>
              <a:t>الاولى </a:t>
            </a:r>
            <a:endParaRPr lang="ar-SA" sz="3600" dirty="0"/>
          </a:p>
        </p:txBody>
      </p:sp>
    </p:spTree>
    <p:extLst>
      <p:ext uri="{BB962C8B-B14F-4D97-AF65-F5344CB8AC3E}">
        <p14:creationId xmlns:p14="http://schemas.microsoft.com/office/powerpoint/2010/main" val="2585234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435280" cy="5962674"/>
          </a:xfrm>
        </p:spPr>
        <p:txBody>
          <a:bodyPr/>
          <a:lstStyle/>
          <a:p>
            <a:r>
              <a:rPr lang="ar-SA" dirty="0" smtClean="0"/>
              <a:t>التعريف بالخدمة الاجتماعية ومراحل تطورها </a:t>
            </a:r>
            <a:br>
              <a:rPr lang="ar-SA" dirty="0" smtClean="0"/>
            </a:br>
            <a:r>
              <a:rPr lang="ar-SA" dirty="0" smtClean="0"/>
              <a:t> </a:t>
            </a:r>
            <a:r>
              <a:rPr lang="ar-SA" dirty="0" smtClean="0">
                <a:solidFill>
                  <a:srgbClr val="00B050"/>
                </a:solidFill>
              </a:rPr>
              <a:t>اولا : </a:t>
            </a:r>
            <a:r>
              <a:rPr lang="ar-SA" dirty="0" smtClean="0"/>
              <a:t>العوامل التي ادت الى ظهور مهنة الخدمة الاجتماعية .</a:t>
            </a:r>
            <a:br>
              <a:rPr lang="ar-SA" dirty="0" smtClean="0"/>
            </a:br>
            <a:r>
              <a:rPr lang="ar-SA" dirty="0" smtClean="0"/>
              <a:t>    </a:t>
            </a:r>
            <a:r>
              <a:rPr lang="ar-SA" dirty="0" smtClean="0">
                <a:solidFill>
                  <a:srgbClr val="00B050"/>
                </a:solidFill>
              </a:rPr>
              <a:t>ثانيا : </a:t>
            </a:r>
            <a:r>
              <a:rPr lang="ar-SA" dirty="0" smtClean="0"/>
              <a:t>مراحل تطور مهنة الخدمة الاجتماعية </a:t>
            </a:r>
            <a:endParaRPr lang="ar-SA" dirty="0"/>
          </a:p>
        </p:txBody>
      </p:sp>
    </p:spTree>
    <p:extLst>
      <p:ext uri="{BB962C8B-B14F-4D97-AF65-F5344CB8AC3E}">
        <p14:creationId xmlns:p14="http://schemas.microsoft.com/office/powerpoint/2010/main" val="1916160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lstStyle/>
          <a:p>
            <a:r>
              <a:rPr lang="ar-SA" dirty="0" smtClean="0">
                <a:solidFill>
                  <a:schemeClr val="accent2"/>
                </a:solidFill>
              </a:rPr>
              <a:t>مشاركة الطالبات </a:t>
            </a:r>
            <a:r>
              <a:rPr lang="ar-SA" dirty="0" smtClean="0"/>
              <a:t/>
            </a:r>
            <a:br>
              <a:rPr lang="ar-SA" dirty="0" smtClean="0"/>
            </a:br>
            <a:r>
              <a:rPr lang="ar-SA" dirty="0"/>
              <a:t/>
            </a:r>
            <a:br>
              <a:rPr lang="ar-SA" dirty="0"/>
            </a:br>
            <a:r>
              <a:rPr lang="ar-SA" dirty="0" smtClean="0"/>
              <a:t>هل لديك تعريف لمهنة الخدمة الاجتماعية </a:t>
            </a:r>
            <a:r>
              <a:rPr lang="ar-SA" dirty="0" smtClean="0">
                <a:solidFill>
                  <a:schemeClr val="accent2"/>
                </a:solidFill>
              </a:rPr>
              <a:t>؟؟</a:t>
            </a:r>
            <a:r>
              <a:rPr lang="ar-SA" dirty="0" smtClean="0"/>
              <a:t/>
            </a:r>
            <a:br>
              <a:rPr lang="ar-SA" dirty="0" smtClean="0"/>
            </a:br>
            <a:r>
              <a:rPr lang="ar-SA" dirty="0" smtClean="0"/>
              <a:t/>
            </a:r>
            <a:br>
              <a:rPr lang="ar-SA" dirty="0" smtClean="0"/>
            </a:br>
            <a:endParaRPr lang="ar-SA" dirty="0"/>
          </a:p>
        </p:txBody>
      </p:sp>
    </p:spTree>
    <p:extLst>
      <p:ext uri="{BB962C8B-B14F-4D97-AF65-F5344CB8AC3E}">
        <p14:creationId xmlns:p14="http://schemas.microsoft.com/office/powerpoint/2010/main" val="1373691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458618"/>
          </a:xfrm>
        </p:spPr>
        <p:txBody>
          <a:bodyPr/>
          <a:lstStyle/>
          <a:p>
            <a:r>
              <a:rPr lang="ar-SA" dirty="0"/>
              <a:t>تعد الخدمة الاجتماعية مهنة </a:t>
            </a:r>
            <a:r>
              <a:rPr lang="ar-SA" dirty="0">
                <a:solidFill>
                  <a:schemeClr val="accent2"/>
                </a:solidFill>
              </a:rPr>
              <a:t>الخدمة الانسانية </a:t>
            </a:r>
            <a:r>
              <a:rPr lang="ar-SA" dirty="0"/>
              <a:t>التي تستهدف عموما منع المشاكل </a:t>
            </a:r>
            <a:r>
              <a:rPr lang="ar-SA" dirty="0" smtClean="0"/>
              <a:t>وعلاجها  </a:t>
            </a:r>
            <a:endParaRPr lang="ar-SA" dirty="0"/>
          </a:p>
        </p:txBody>
      </p:sp>
    </p:spTree>
    <p:extLst>
      <p:ext uri="{BB962C8B-B14F-4D97-AF65-F5344CB8AC3E}">
        <p14:creationId xmlns:p14="http://schemas.microsoft.com/office/powerpoint/2010/main" val="1747303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lstStyle/>
          <a:p>
            <a:r>
              <a:rPr lang="ar-SA" dirty="0" smtClean="0"/>
              <a:t>قد حاولت الخدمة الاجتماعية على مدى التاريخ مساعدة الانسان عند الحاجة والعوز ومن ثم اصبحت ظاهرة اجتماعية دائمة عاشت عمر الانسانية كلة وستظل تعيشه طالما عجزت وستعجز المجتمعات عن اشباع حاجة الفرد الضرورية </a:t>
            </a:r>
            <a:endParaRPr lang="ar-SA" dirty="0"/>
          </a:p>
        </p:txBody>
      </p:sp>
    </p:spTree>
    <p:extLst>
      <p:ext uri="{BB962C8B-B14F-4D97-AF65-F5344CB8AC3E}">
        <p14:creationId xmlns:p14="http://schemas.microsoft.com/office/powerpoint/2010/main" val="9799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lstStyle/>
          <a:p>
            <a:r>
              <a:rPr lang="ar-SA" dirty="0" smtClean="0"/>
              <a:t>فحتمية قيام الخدمة الاجتماعية </a:t>
            </a:r>
            <a:r>
              <a:rPr lang="ar-SA" dirty="0" smtClean="0">
                <a:solidFill>
                  <a:srgbClr val="C00000"/>
                </a:solidFill>
              </a:rPr>
              <a:t>يحكمها عنصر الضرورة </a:t>
            </a:r>
            <a:br>
              <a:rPr lang="ar-SA" dirty="0" smtClean="0">
                <a:solidFill>
                  <a:srgbClr val="C00000"/>
                </a:solidFill>
              </a:rPr>
            </a:br>
            <a:r>
              <a:rPr lang="ar-SA" dirty="0" smtClean="0"/>
              <a:t>فقد كانت هناك حركات اصلاحية كثيرة مهدت لقيام المهنة الحديثة لتحرير الانسان من الذل والعبودية والمساوئ الكثيرة التي خلفتها الثورتان :     </a:t>
            </a:r>
            <a:br>
              <a:rPr lang="ar-SA" dirty="0" smtClean="0"/>
            </a:br>
            <a:r>
              <a:rPr lang="ar-SA" dirty="0" smtClean="0">
                <a:solidFill>
                  <a:srgbClr val="C00000"/>
                </a:solidFill>
              </a:rPr>
              <a:t>1- </a:t>
            </a:r>
            <a:r>
              <a:rPr lang="ar-SA" dirty="0" smtClean="0"/>
              <a:t>الصناعية   </a:t>
            </a:r>
            <a:br>
              <a:rPr lang="ar-SA" dirty="0" smtClean="0"/>
            </a:br>
            <a:r>
              <a:rPr lang="ar-SA" dirty="0" smtClean="0">
                <a:solidFill>
                  <a:srgbClr val="C00000"/>
                </a:solidFill>
              </a:rPr>
              <a:t>2-</a:t>
            </a:r>
            <a:r>
              <a:rPr lang="ar-SA" dirty="0" smtClean="0"/>
              <a:t> الرأسمالية المستغلة للإنسان </a:t>
            </a:r>
            <a:endParaRPr lang="ar-SA" dirty="0"/>
          </a:p>
        </p:txBody>
      </p:sp>
    </p:spTree>
    <p:extLst>
      <p:ext uri="{BB962C8B-B14F-4D97-AF65-F5344CB8AC3E}">
        <p14:creationId xmlns:p14="http://schemas.microsoft.com/office/powerpoint/2010/main" val="45885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lstStyle/>
          <a:p>
            <a:r>
              <a:rPr lang="ar-SA" dirty="0" smtClean="0"/>
              <a:t>شكل ظهور الخدمة بداية مرحلة جديدة لأسلوب المساعدة وقد جعل من فعل الخير </a:t>
            </a:r>
            <a:r>
              <a:rPr lang="ar-SA" dirty="0" smtClean="0">
                <a:solidFill>
                  <a:schemeClr val="tx2">
                    <a:lumMod val="60000"/>
                    <a:lumOff val="40000"/>
                  </a:schemeClr>
                </a:solidFill>
              </a:rPr>
              <a:t>منهج علمي </a:t>
            </a:r>
            <a:r>
              <a:rPr lang="ar-SA" dirty="0" smtClean="0"/>
              <a:t/>
            </a:r>
            <a:br>
              <a:rPr lang="ar-SA" dirty="0" smtClean="0"/>
            </a:br>
            <a:r>
              <a:rPr lang="ar-SA" dirty="0" smtClean="0"/>
              <a:t>ومن المشكلات مجال للتطبيق وحصيلة للتفكير</a:t>
            </a:r>
            <a:br>
              <a:rPr lang="ar-SA" dirty="0" smtClean="0"/>
            </a:br>
            <a:r>
              <a:rPr lang="ar-SA" dirty="0" smtClean="0"/>
              <a:t>وقد مكنها الطابع الانساني من ان تتحرك بحرية وتنطلق بلا حدود وتستفيد من العلوم المختلفة .. </a:t>
            </a:r>
            <a:endParaRPr lang="ar-SA" dirty="0"/>
          </a:p>
        </p:txBody>
      </p:sp>
    </p:spTree>
    <p:extLst>
      <p:ext uri="{BB962C8B-B14F-4D97-AF65-F5344CB8AC3E}">
        <p14:creationId xmlns:p14="http://schemas.microsoft.com/office/powerpoint/2010/main" val="2550118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lstStyle/>
          <a:p>
            <a:r>
              <a:rPr lang="ar-SA" dirty="0" smtClean="0">
                <a:solidFill>
                  <a:schemeClr val="accent2">
                    <a:lumMod val="75000"/>
                  </a:schemeClr>
                </a:solidFill>
              </a:rPr>
              <a:t>من اهم الاوضاع المجتمعية التي ساهمت في ظهور مهنة الخدمة الاجتماعية :</a:t>
            </a:r>
            <a:r>
              <a:rPr lang="ar-SA" dirty="0" smtClean="0"/>
              <a:t/>
            </a:r>
            <a:br>
              <a:rPr lang="ar-SA" dirty="0" smtClean="0"/>
            </a:br>
            <a:r>
              <a:rPr lang="ar-SA" dirty="0" smtClean="0"/>
              <a:t>1- الثورة الصناعية </a:t>
            </a:r>
            <a:br>
              <a:rPr lang="ar-SA" dirty="0" smtClean="0"/>
            </a:br>
            <a:r>
              <a:rPr lang="ar-SA" dirty="0" smtClean="0"/>
              <a:t>2- انتهاء عهد الاقطاع في اوروبا</a:t>
            </a:r>
            <a:br>
              <a:rPr lang="ar-SA" dirty="0" smtClean="0"/>
            </a:br>
            <a:r>
              <a:rPr lang="ar-SA" dirty="0" smtClean="0"/>
              <a:t>3- الثورة الفرنسية </a:t>
            </a:r>
            <a:br>
              <a:rPr lang="ar-SA" dirty="0" smtClean="0"/>
            </a:br>
            <a:r>
              <a:rPr lang="ar-SA" dirty="0" smtClean="0"/>
              <a:t>4- الحروب المتتالية </a:t>
            </a:r>
            <a:br>
              <a:rPr lang="ar-SA" dirty="0" smtClean="0"/>
            </a:br>
            <a:r>
              <a:rPr lang="ar-SA" dirty="0" smtClean="0"/>
              <a:t>5- الداروينية الاجتماعية </a:t>
            </a:r>
            <a:br>
              <a:rPr lang="ar-SA" dirty="0" smtClean="0"/>
            </a:br>
            <a:r>
              <a:rPr lang="ar-SA" dirty="0" smtClean="0"/>
              <a:t>6- الاهتمام بالمنهج العلمي </a:t>
            </a:r>
            <a:endParaRPr lang="ar-SA" dirty="0"/>
          </a:p>
        </p:txBody>
      </p:sp>
    </p:spTree>
    <p:extLst>
      <p:ext uri="{BB962C8B-B14F-4D97-AF65-F5344CB8AC3E}">
        <p14:creationId xmlns:p14="http://schemas.microsoft.com/office/powerpoint/2010/main" val="1502603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435280" cy="5818658"/>
          </a:xfrm>
        </p:spPr>
        <p:txBody>
          <a:bodyPr/>
          <a:lstStyle/>
          <a:p>
            <a:r>
              <a:rPr lang="ar-SA" dirty="0" smtClean="0"/>
              <a:t>7- النظرية المالتسية </a:t>
            </a:r>
            <a:br>
              <a:rPr lang="ar-SA" dirty="0" smtClean="0"/>
            </a:br>
            <a:r>
              <a:rPr lang="ar-SA" dirty="0" smtClean="0"/>
              <a:t>8- التقدم في العلوم الاجتماعية </a:t>
            </a:r>
            <a:br>
              <a:rPr lang="ar-SA" dirty="0" smtClean="0"/>
            </a:br>
            <a:r>
              <a:rPr lang="ar-SA" dirty="0" smtClean="0"/>
              <a:t>9- حركة جمعيات تنظيم الاحسان</a:t>
            </a:r>
            <a:br>
              <a:rPr lang="ar-SA" dirty="0" smtClean="0"/>
            </a:br>
            <a:r>
              <a:rPr lang="ar-SA" dirty="0" smtClean="0"/>
              <a:t> والمحلات الاجتماعية </a:t>
            </a:r>
            <a:br>
              <a:rPr lang="ar-SA" dirty="0" smtClean="0"/>
            </a:br>
            <a:r>
              <a:rPr lang="ar-SA" dirty="0" smtClean="0"/>
              <a:t/>
            </a:r>
            <a:br>
              <a:rPr lang="ar-SA" dirty="0" smtClean="0"/>
            </a:br>
            <a:endParaRPr lang="ar-SA" dirty="0"/>
          </a:p>
        </p:txBody>
      </p:sp>
    </p:spTree>
    <p:extLst>
      <p:ext uri="{BB962C8B-B14F-4D97-AF65-F5344CB8AC3E}">
        <p14:creationId xmlns:p14="http://schemas.microsoft.com/office/powerpoint/2010/main" val="2091124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247</Words>
  <Application>Microsoft Office PowerPoint</Application>
  <PresentationFormat>عرض على الشاشة (3:4)‏</PresentationFormat>
  <Paragraphs>20</Paragraphs>
  <Slides>18</Slides>
  <Notes>1</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18</vt:i4>
      </vt:variant>
    </vt:vector>
  </HeadingPairs>
  <TitlesOfParts>
    <vt:vector size="22" baseType="lpstr">
      <vt:lpstr>Arial</vt:lpstr>
      <vt:lpstr>Calibri</vt:lpstr>
      <vt:lpstr>Times New Roman</vt:lpstr>
      <vt:lpstr>سمة Office</vt:lpstr>
      <vt:lpstr>بسم الله الرحمن الرحيم </vt:lpstr>
      <vt:lpstr>التعريف بالخدمة الاجتماعية ومراحل تطورها   اولا : العوامل التي ادت الى ظهور مهنة الخدمة الاجتماعية .     ثانيا : مراحل تطور مهنة الخدمة الاجتماعية </vt:lpstr>
      <vt:lpstr>مشاركة الطالبات   هل لديك تعريف لمهنة الخدمة الاجتماعية ؟؟  </vt:lpstr>
      <vt:lpstr>تعد الخدمة الاجتماعية مهنة الخدمة الانسانية التي تستهدف عموما منع المشاكل وعلاجها  </vt:lpstr>
      <vt:lpstr>قد حاولت الخدمة الاجتماعية على مدى التاريخ مساعدة الانسان عند الحاجة والعوز ومن ثم اصبحت ظاهرة اجتماعية دائمة عاشت عمر الانسانية كلة وستظل تعيشه طالما عجزت وستعجز المجتمعات عن اشباع حاجة الفرد الضرورية </vt:lpstr>
      <vt:lpstr>فحتمية قيام الخدمة الاجتماعية يحكمها عنصر الضرورة  فقد كانت هناك حركات اصلاحية كثيرة مهدت لقيام المهنة الحديثة لتحرير الانسان من الذل والعبودية والمساوئ الكثيرة التي خلفتها الثورتان :      1- الصناعية    2- الرأسمالية المستغلة للإنسان </vt:lpstr>
      <vt:lpstr>شكل ظهور الخدمة بداية مرحلة جديدة لأسلوب المساعدة وقد جعل من فعل الخير منهج علمي  ومن المشكلات مجال للتطبيق وحصيلة للتفكير وقد مكنها الطابع الانساني من ان تتحرك بحرية وتنطلق بلا حدود وتستفيد من العلوم المختلفة .. </vt:lpstr>
      <vt:lpstr>من اهم الاوضاع المجتمعية التي ساهمت في ظهور مهنة الخدمة الاجتماعية : 1- الثورة الصناعية  2- انتهاء عهد الاقطاع في اوروبا 3- الثورة الفرنسية  4- الحروب المتتالية  5- الداروينية الاجتماعية  6- الاهتمام بالمنهج العلمي </vt:lpstr>
      <vt:lpstr>7- النظرية المالتسية  8- التقدم في العلوم الاجتماعية  9- حركة جمعيات تنظيم الاحسان  والمحلات الاجتماعية   </vt:lpstr>
      <vt:lpstr>سنتولى بالشرح كل نقطه على حدى ولكن باختصار    وهذا لا يغني عن الرجوع الى صفحات الكتاب  </vt:lpstr>
      <vt:lpstr>شرح كل نقطه 1- الثوره الصناعيه: ظهورهذا الثوره والاكتشافات في انجلتر ساهم في ظهور تغيرات عديده في المجتمع مثل» زياده معدل الانتاج –تشغيل اعداد ضخمه من العمال في المصانع والموسسات الانتاجيه-ظهور طبقه من الاثرياء اصحاب رؤوس الاموال صاحبها مشاكل اجتماعيه مثل الهجره مثل اشتغال النساء والاطفال في اعمال لاتتناسب معهم  البطاله وظهور ظروف العمل الغير صحيه ايضا وسوء التغذيه وظروف السكن  التسول الانحراف  كل هذا يحتاج الى حلول وتدخل سريع على اساس علمي ومنطقي </vt:lpstr>
      <vt:lpstr>2-انتهاء عهود الاقطاع في اوروبا: ادى الى هجره الكثير من الفلاحين الى المدن سعياً في طلب الرزق الوفير  والمدن لم تستوعب الاعداد الهائله الوافده اليها من القرى ومع كل هذا لا يملكون خبره الا في الفلاحه والزراعه وحرفه الزراعه ليست ذات اهميه في المدن ولهذا انتشر الجريمه والتشرد والسلوكيات المنحرفه التي باتت تهدد كيان المجتمع .. ______________________________  3-الثوره الفرنسيه :ثوره على الفساد الذي عم فرنساء واوروبا  وكانت اهم مظاهرها (سيطره الكنيسه )على اوجه النشاط الانسان فكانت ترى ان الانسان غير واعي بمصالحه لهذا لا ينبغي ان يسعى الى حل مشاكله وترى ان مشاكله هي «قضاء الله « الا ان  أ- تقدم العلوم الطبيعه ....ب_ وحركه الاصلاح الديني ..ج_ وقيام نظام اقتصادي جديد «الرأسمالي»ادى الى ظهور بدايات الحركه الاصلاح الاجتماعي</vt:lpstr>
      <vt:lpstr>فأندلاع الكثير من الثورات في اوروبا كان يهدف الى [الاصلاح الجذري للمجتمع] لذالك سعت الدول الراسماليه الى تدعيم ظهور الخدمه الاجتماعيه التي كانوا يأملون من ورائها في  تهدئه مشاعر الطبقه العامله  تقديم خدمات للحفاظ على التوازن المجتمعي  ______________________________  4- الحروب المتتاليه :التي صاحبت (نزعه الاستعمار)..لاستغلال الشعوب وماخلفته من «مشوهين –ارامل –ايتام –عاجزين –معاقين-امراض «التي عجزت الجمعيات الخيريه والهيئات التطوعيه والدينيه الى مواجهة الاعداد المتزايده من الفقراء وتفاقم المشاكل الاجتماعيه.</vt:lpstr>
      <vt:lpstr>5-الدار وينيه  الاجتماعيه:تأثر الكثير من الكتاب في العلوم الانسانيه والاجتماعيه بنظريه «داروين»اصل الانسان  ومن ابرز الكتاب (هربرت سبنسر)وكان من اهم اثار هذه النظريه قيام النزعات العنصريه  وتبنت نظريه الصراع الاجتماعي مما حفز دعاه الاصلاح الاجتماعي الى المساهمه في مواجهة هذا النظريه حتى لا تفنى الجماعات بعضها الاخر لتحقق مصالحها الذاتيه.. ______________________  6- الاهتمام بالمنهج  العلمي: اكتشف الابحاث التي قام بها المصلحون في انجلترا وامريكا الى ضروره التخصص والتعمق في تفسير المشكلات الانسان  من خلال استخدام منهج علمي ومن ابرز هذا الدراسات التي اجراه  جون ... عن اصلاح السجون ....//  فريدريك ..في ظروف العمال ..//  شارلز ..في الفقراء</vt:lpstr>
      <vt:lpstr>7- النظريه المالتسيه نسبه الى (مالتس) ظهرت في عام 1798:اشارت الى اهميه الزياده السكانيه في العالم ومايمكن ان ينجم عنها من مشاكل بسبب تضاعف عدد لسكان وبالتالي تزيد البطاله وفرص العمل المتاحه وحالات سوء التغذيه والجريمه  والانحراف وتدني مستويات المعيشه  مما شجع الى اصدار العديد من التشريعات والقوانيين في اوروبا وامريكا للمساعده الفقراء وايجاد عمل لهم</vt:lpstr>
      <vt:lpstr>8- التقدم في العلوم الاجتماعيه : ادى الى تزايد المعرفه بالجوانب المختلفه للحياه الاجتماعيه وسلوك الانسان في علاقته بالبيئه الاجتماعيه مما زاد فرص العمل للعامليه في المجال الاجتماعي لتطبيق مانصت عليه العلوم الاجتماعيه بصوره افضل. _____________________  9-حركه جمعيات التنظيم الاحسان والمحلات الاجتماعيه : تعد اصل مهنه الخدمه الاجتماعيه وبدايتها .. فأن اهداف جمعيات تنظيم الاحسان (أهداف بعيده المدى ) كانت تقدم مساعده +حل مشكله التي كانت سبب في ظهور الفقر والتفكك الاسري  واستخدمه المنهج العلمي في دراسه المشكله وجمع البيانات والاستفاده من النظريات  العلميه</vt:lpstr>
      <vt:lpstr>فالمحلات الاجتماعيه كانت تعنى بالمجتمعات المحليه الفقيره فتساعدها  وتوفير فرص الرعايه والتعليم ام جمعيات رعايه الاطفال اهتمت بأطفال الشوارع  *وفي مطلع القرن العشرين ...كان الاتجاه الرأسمالي وصل الى ذروته في امريكا في الوقت الذي كانت فيه الحركات التقدميه في نمو مستمر..وللحفاظ على هذا الاستمرار كانت المحاولات للقضاء على أي شي يعيق التقدم  ومثلت الخدمه الاجتماعيه فلسفه الاصلاح في ذاك الوقت فكانت تسد الثغرات في المجتمع وايجاد الالتحام في انسجه المجتمع المتفكك والنتيجه الحتميه انه طالما ان قيام هذه المهنه الحديثه يؤديه الى ازياد قوتها نتيجه لمقابلتها لحاجات الملحه في المجتمع مما ادى الى نضج المهنه .</vt:lpstr>
      <vt:lpstr>انتهت المحاضرة الاولى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WELCOME</dc:creator>
  <cp:lastModifiedBy>Reem</cp:lastModifiedBy>
  <cp:revision>16</cp:revision>
  <dcterms:created xsi:type="dcterms:W3CDTF">2013-02-08T17:41:57Z</dcterms:created>
  <dcterms:modified xsi:type="dcterms:W3CDTF">2015-10-10T14:31:34Z</dcterms:modified>
</cp:coreProperties>
</file>