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8" r:id="rId3"/>
    <p:sldId id="258" r:id="rId4"/>
    <p:sldId id="277" r:id="rId5"/>
    <p:sldId id="259" r:id="rId6"/>
    <p:sldId id="283" r:id="rId7"/>
    <p:sldId id="260" r:id="rId8"/>
    <p:sldId id="261" r:id="rId9"/>
    <p:sldId id="262" r:id="rId10"/>
    <p:sldId id="266" r:id="rId11"/>
    <p:sldId id="284" r:id="rId12"/>
    <p:sldId id="267" r:id="rId13"/>
    <p:sldId id="268" r:id="rId14"/>
    <p:sldId id="269" r:id="rId15"/>
    <p:sldId id="270" r:id="rId16"/>
    <p:sldId id="265" r:id="rId17"/>
    <p:sldId id="272" r:id="rId18"/>
    <p:sldId id="273" r:id="rId19"/>
    <p:sldId id="286" r:id="rId20"/>
    <p:sldId id="285" r:id="rId21"/>
    <p:sldId id="274" r:id="rId22"/>
    <p:sldId id="279" r:id="rId23"/>
    <p:sldId id="287" r:id="rId24"/>
    <p:sldId id="280" r:id="rId25"/>
    <p:sldId id="281" r:id="rId26"/>
    <p:sldId id="282" r:id="rId27"/>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نمط متوسط 4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نمط متوسط 3 - تميي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84380"/>
    <p:restoredTop sz="94660"/>
  </p:normalViewPr>
  <p:slideViewPr>
    <p:cSldViewPr>
      <p:cViewPr varScale="1">
        <p:scale>
          <a:sx n="74" d="100"/>
          <a:sy n="74" d="100"/>
        </p:scale>
        <p:origin x="166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52B21-8BAB-4E98-A268-7C8CCC73CD1D}" type="doc">
      <dgm:prSet loTypeId="urn:microsoft.com/office/officeart/2005/8/layout/bProcess4" loCatId="process" qsTypeId="urn:microsoft.com/office/officeart/2005/8/quickstyle/simple1" qsCatId="simple" csTypeId="urn:microsoft.com/office/officeart/2005/8/colors/accent4_1" csCatId="accent4" phldr="1"/>
      <dgm:spPr/>
      <dgm:t>
        <a:bodyPr/>
        <a:lstStyle/>
        <a:p>
          <a:pPr rtl="1"/>
          <a:endParaRPr lang="x-none"/>
        </a:p>
      </dgm:t>
    </dgm:pt>
    <dgm:pt modelId="{8BEC7525-FF2F-4C26-BB88-B92D2E83D32E}">
      <dgm:prSet phldrT="[نص]"/>
      <dgm:spPr/>
      <dgm:t>
        <a:bodyPr/>
        <a:lstStyle/>
        <a:p>
          <a:pPr rtl="1"/>
          <a:r>
            <a:rPr lang="x-none"/>
            <a:t>الإعاقة الحركية والانفعالية</a:t>
          </a:r>
        </a:p>
      </dgm:t>
    </dgm:pt>
    <dgm:pt modelId="{E75B579D-0363-4178-97E9-C06813D89438}" type="parTrans" cxnId="{EAB41080-02AA-4DEB-A05A-B96FA8BF437E}">
      <dgm:prSet/>
      <dgm:spPr/>
      <dgm:t>
        <a:bodyPr/>
        <a:lstStyle/>
        <a:p>
          <a:pPr rtl="1"/>
          <a:endParaRPr lang="x-none"/>
        </a:p>
      </dgm:t>
    </dgm:pt>
    <dgm:pt modelId="{F84F8D9A-BC5E-49FD-918D-EB52F9382EA2}" type="sibTrans" cxnId="{EAB41080-02AA-4DEB-A05A-B96FA8BF437E}">
      <dgm:prSet/>
      <dgm:spPr/>
      <dgm:t>
        <a:bodyPr/>
        <a:lstStyle/>
        <a:p>
          <a:pPr rtl="1"/>
          <a:endParaRPr lang="x-none"/>
        </a:p>
      </dgm:t>
    </dgm:pt>
    <dgm:pt modelId="{F09BD5B1-1037-440D-B2AE-441EF336F537}">
      <dgm:prSet phldrT="[نص]"/>
      <dgm:spPr/>
      <dgm:t>
        <a:bodyPr/>
        <a:lstStyle/>
        <a:p>
          <a:pPr rtl="1"/>
          <a:r>
            <a:rPr lang="x-none"/>
            <a:t>الإعاقة العقلية</a:t>
          </a:r>
        </a:p>
      </dgm:t>
    </dgm:pt>
    <dgm:pt modelId="{90E7F202-33C9-406E-A7A0-7D25649B0F55}" type="parTrans" cxnId="{2677584F-CE46-4715-AA57-D3137513F02F}">
      <dgm:prSet/>
      <dgm:spPr/>
      <dgm:t>
        <a:bodyPr/>
        <a:lstStyle/>
        <a:p>
          <a:pPr rtl="1"/>
          <a:endParaRPr lang="x-none"/>
        </a:p>
      </dgm:t>
    </dgm:pt>
    <dgm:pt modelId="{F6AA4C1B-BD3B-4890-84DA-252AFE18A576}" type="sibTrans" cxnId="{2677584F-CE46-4715-AA57-D3137513F02F}">
      <dgm:prSet/>
      <dgm:spPr/>
      <dgm:t>
        <a:bodyPr/>
        <a:lstStyle/>
        <a:p>
          <a:pPr rtl="1"/>
          <a:endParaRPr lang="x-none"/>
        </a:p>
      </dgm:t>
    </dgm:pt>
    <dgm:pt modelId="{4C523227-6692-4D9D-900F-AC5330C04CC6}">
      <dgm:prSet phldrT="[نص]"/>
      <dgm:spPr/>
      <dgm:t>
        <a:bodyPr/>
        <a:lstStyle/>
        <a:p>
          <a:pPr rtl="1"/>
          <a:r>
            <a:rPr lang="x-none"/>
            <a:t>حالات التوحد</a:t>
          </a:r>
        </a:p>
      </dgm:t>
    </dgm:pt>
    <dgm:pt modelId="{6C3BA5AD-064C-4557-B2E8-6A94DF01AFEF}" type="parTrans" cxnId="{A4EADFD1-79A0-4BB7-B05C-BB62FFED14C3}">
      <dgm:prSet/>
      <dgm:spPr/>
      <dgm:t>
        <a:bodyPr/>
        <a:lstStyle/>
        <a:p>
          <a:pPr rtl="1"/>
          <a:endParaRPr lang="x-none"/>
        </a:p>
      </dgm:t>
    </dgm:pt>
    <dgm:pt modelId="{17EFDDE1-C683-48C0-9C20-AC7CC632A324}" type="sibTrans" cxnId="{A4EADFD1-79A0-4BB7-B05C-BB62FFED14C3}">
      <dgm:prSet/>
      <dgm:spPr/>
      <dgm:t>
        <a:bodyPr/>
        <a:lstStyle/>
        <a:p>
          <a:pPr rtl="1"/>
          <a:endParaRPr lang="x-none"/>
        </a:p>
      </dgm:t>
    </dgm:pt>
    <dgm:pt modelId="{B28F9B9F-8D2A-4B27-8860-9DD9E50D9C88}">
      <dgm:prSet phldrT="[نص]"/>
      <dgm:spPr/>
      <dgm:t>
        <a:bodyPr/>
        <a:lstStyle/>
        <a:p>
          <a:pPr rtl="1"/>
          <a:r>
            <a:rPr lang="x-none"/>
            <a:t>الإعاقة البصرية</a:t>
          </a:r>
        </a:p>
        <a:p>
          <a:pPr rtl="1"/>
          <a:r>
            <a:rPr lang="x-none"/>
            <a:t>الإعاقة السمعية</a:t>
          </a:r>
        </a:p>
      </dgm:t>
    </dgm:pt>
    <dgm:pt modelId="{EB0DF3D2-AC6D-447D-935A-A2ED78AACEBF}" type="parTrans" cxnId="{42C0B202-9CFB-4D56-B6B4-95E522E9E1D6}">
      <dgm:prSet/>
      <dgm:spPr/>
      <dgm:t>
        <a:bodyPr/>
        <a:lstStyle/>
        <a:p>
          <a:pPr rtl="1"/>
          <a:endParaRPr lang="x-none"/>
        </a:p>
      </dgm:t>
    </dgm:pt>
    <dgm:pt modelId="{8405D826-4F49-496D-8CB9-A4A96BECBA4C}" type="sibTrans" cxnId="{42C0B202-9CFB-4D56-B6B4-95E522E9E1D6}">
      <dgm:prSet/>
      <dgm:spPr/>
      <dgm:t>
        <a:bodyPr/>
        <a:lstStyle/>
        <a:p>
          <a:pPr rtl="1"/>
          <a:endParaRPr lang="x-none"/>
        </a:p>
      </dgm:t>
    </dgm:pt>
    <dgm:pt modelId="{D5E8A8A9-AB77-476C-823B-3BEC6BC4FF13}">
      <dgm:prSet phldrT="[نص]"/>
      <dgm:spPr/>
      <dgm:t>
        <a:bodyPr/>
        <a:lstStyle/>
        <a:p>
          <a:pPr rtl="1"/>
          <a:r>
            <a:rPr lang="x-none"/>
            <a:t>الموهبة والتفوق</a:t>
          </a:r>
        </a:p>
      </dgm:t>
    </dgm:pt>
    <dgm:pt modelId="{7E6C2617-EF2E-4786-9517-7F8406B7AB2C}" type="parTrans" cxnId="{1A4BA292-314A-4DF7-B03D-799979F549C6}">
      <dgm:prSet/>
      <dgm:spPr/>
      <dgm:t>
        <a:bodyPr/>
        <a:lstStyle/>
        <a:p>
          <a:pPr rtl="1"/>
          <a:endParaRPr lang="x-none"/>
        </a:p>
      </dgm:t>
    </dgm:pt>
    <dgm:pt modelId="{7EAF2CB2-D5DE-4CF5-8E06-E1D7648E8611}" type="sibTrans" cxnId="{1A4BA292-314A-4DF7-B03D-799979F549C6}">
      <dgm:prSet/>
      <dgm:spPr/>
      <dgm:t>
        <a:bodyPr/>
        <a:lstStyle/>
        <a:p>
          <a:pPr rtl="1"/>
          <a:endParaRPr lang="x-none"/>
        </a:p>
      </dgm:t>
    </dgm:pt>
    <dgm:pt modelId="{AFC899B2-EB83-4C26-B4C1-834464280B44}">
      <dgm:prSet/>
      <dgm:spPr/>
      <dgm:t>
        <a:bodyPr/>
        <a:lstStyle/>
        <a:p>
          <a:pPr rtl="1"/>
          <a:r>
            <a:rPr lang="x-none"/>
            <a:t>صعوبات التعلم</a:t>
          </a:r>
        </a:p>
      </dgm:t>
    </dgm:pt>
    <dgm:pt modelId="{B0C938C6-6ABF-4797-B0E0-6D5DF8E9B160}" type="parTrans" cxnId="{384061A4-D931-4676-BADF-4BA58B9CEDFF}">
      <dgm:prSet/>
      <dgm:spPr/>
      <dgm:t>
        <a:bodyPr/>
        <a:lstStyle/>
        <a:p>
          <a:pPr rtl="1"/>
          <a:endParaRPr lang="x-none"/>
        </a:p>
      </dgm:t>
    </dgm:pt>
    <dgm:pt modelId="{E2F9A28E-BA04-4EC0-81B1-1721BD5E5527}" type="sibTrans" cxnId="{384061A4-D931-4676-BADF-4BA58B9CEDFF}">
      <dgm:prSet/>
      <dgm:spPr/>
      <dgm:t>
        <a:bodyPr/>
        <a:lstStyle/>
        <a:p>
          <a:pPr rtl="1"/>
          <a:endParaRPr lang="x-none"/>
        </a:p>
      </dgm:t>
    </dgm:pt>
    <dgm:pt modelId="{F663AC9B-F172-4A9D-932A-DE9318402DE3}">
      <dgm:prSet/>
      <dgm:spPr/>
      <dgm:t>
        <a:bodyPr/>
        <a:lstStyle/>
        <a:p>
          <a:pPr rtl="1"/>
          <a:r>
            <a:rPr lang="x-none"/>
            <a:t>اضطرابات النطق أو اللغة</a:t>
          </a:r>
        </a:p>
      </dgm:t>
    </dgm:pt>
    <dgm:pt modelId="{FD30DD33-8FA3-4F74-8E38-3927F1B67D98}" type="parTrans" cxnId="{A50758F8-16BA-4A9C-A14D-6A88F0D8F3DD}">
      <dgm:prSet/>
      <dgm:spPr/>
      <dgm:t>
        <a:bodyPr/>
        <a:lstStyle/>
        <a:p>
          <a:pPr rtl="1"/>
          <a:endParaRPr lang="x-none"/>
        </a:p>
      </dgm:t>
    </dgm:pt>
    <dgm:pt modelId="{4E9D28DE-BC8B-4124-BF34-00DD1109C0AD}" type="sibTrans" cxnId="{A50758F8-16BA-4A9C-A14D-6A88F0D8F3DD}">
      <dgm:prSet/>
      <dgm:spPr/>
      <dgm:t>
        <a:bodyPr/>
        <a:lstStyle/>
        <a:p>
          <a:pPr rtl="1"/>
          <a:endParaRPr lang="x-none"/>
        </a:p>
      </dgm:t>
    </dgm:pt>
    <dgm:pt modelId="{A817A22C-C52D-4F29-BDAA-E98CCE86DA60}">
      <dgm:prSet phldrT="[نص]"/>
      <dgm:spPr/>
      <dgm:t>
        <a:bodyPr/>
        <a:lstStyle/>
        <a:p>
          <a:pPr rtl="1"/>
          <a:r>
            <a:rPr lang="x-none" dirty="0"/>
            <a:t>حالات ضعف الانتباه والنشاط الزائد</a:t>
          </a:r>
        </a:p>
      </dgm:t>
    </dgm:pt>
    <dgm:pt modelId="{2445E881-30F1-4A41-9363-34CC61B6E818}" type="parTrans" cxnId="{AD42C068-0FC5-4CED-A31F-D78A5B132769}">
      <dgm:prSet/>
      <dgm:spPr/>
      <dgm:t>
        <a:bodyPr/>
        <a:lstStyle/>
        <a:p>
          <a:pPr rtl="1"/>
          <a:endParaRPr lang="x-none"/>
        </a:p>
      </dgm:t>
    </dgm:pt>
    <dgm:pt modelId="{E69AAC7C-9B49-45A6-9C61-4CE5F2FF1D48}" type="sibTrans" cxnId="{AD42C068-0FC5-4CED-A31F-D78A5B132769}">
      <dgm:prSet/>
      <dgm:spPr/>
      <dgm:t>
        <a:bodyPr/>
        <a:lstStyle/>
        <a:p>
          <a:pPr rtl="1"/>
          <a:endParaRPr lang="x-none"/>
        </a:p>
      </dgm:t>
    </dgm:pt>
    <dgm:pt modelId="{8EF9E84A-9FB6-4A11-8BEF-8BEF0D3CE2CB}" type="pres">
      <dgm:prSet presAssocID="{F0A52B21-8BAB-4E98-A268-7C8CCC73CD1D}" presName="Name0" presStyleCnt="0">
        <dgm:presLayoutVars>
          <dgm:dir/>
          <dgm:resizeHandles/>
        </dgm:presLayoutVars>
      </dgm:prSet>
      <dgm:spPr/>
      <dgm:t>
        <a:bodyPr/>
        <a:lstStyle/>
        <a:p>
          <a:pPr rtl="1"/>
          <a:endParaRPr lang="x-none"/>
        </a:p>
      </dgm:t>
    </dgm:pt>
    <dgm:pt modelId="{E57073EB-0CA7-49AC-8A14-55289A4211B5}" type="pres">
      <dgm:prSet presAssocID="{8BEC7525-FF2F-4C26-BB88-B92D2E83D32E}" presName="compNode" presStyleCnt="0"/>
      <dgm:spPr/>
      <dgm:t>
        <a:bodyPr/>
        <a:lstStyle/>
        <a:p>
          <a:pPr rtl="1"/>
          <a:endParaRPr lang="x-none"/>
        </a:p>
      </dgm:t>
    </dgm:pt>
    <dgm:pt modelId="{55878C00-6600-4492-8537-52D888FAB3ED}" type="pres">
      <dgm:prSet presAssocID="{8BEC7525-FF2F-4C26-BB88-B92D2E83D32E}" presName="dummyConnPt" presStyleCnt="0"/>
      <dgm:spPr/>
      <dgm:t>
        <a:bodyPr/>
        <a:lstStyle/>
        <a:p>
          <a:pPr rtl="1"/>
          <a:endParaRPr lang="x-none"/>
        </a:p>
      </dgm:t>
    </dgm:pt>
    <dgm:pt modelId="{2206E4A5-D616-4DF7-8EEF-21EDFD480BF0}" type="pres">
      <dgm:prSet presAssocID="{8BEC7525-FF2F-4C26-BB88-B92D2E83D32E}" presName="node" presStyleLbl="node1" presStyleIdx="0" presStyleCnt="8">
        <dgm:presLayoutVars>
          <dgm:bulletEnabled val="1"/>
        </dgm:presLayoutVars>
      </dgm:prSet>
      <dgm:spPr/>
      <dgm:t>
        <a:bodyPr/>
        <a:lstStyle/>
        <a:p>
          <a:pPr rtl="1"/>
          <a:endParaRPr lang="x-none"/>
        </a:p>
      </dgm:t>
    </dgm:pt>
    <dgm:pt modelId="{7FFC9910-0E4F-426E-AB24-A535082B185F}" type="pres">
      <dgm:prSet presAssocID="{F84F8D9A-BC5E-49FD-918D-EB52F9382EA2}" presName="sibTrans" presStyleLbl="bgSibTrans2D1" presStyleIdx="0" presStyleCnt="7"/>
      <dgm:spPr/>
      <dgm:t>
        <a:bodyPr/>
        <a:lstStyle/>
        <a:p>
          <a:pPr rtl="1"/>
          <a:endParaRPr lang="x-none"/>
        </a:p>
      </dgm:t>
    </dgm:pt>
    <dgm:pt modelId="{F8C9D03E-E3DD-4860-84C3-1AE66AF65AA5}" type="pres">
      <dgm:prSet presAssocID="{F09BD5B1-1037-440D-B2AE-441EF336F537}" presName="compNode" presStyleCnt="0"/>
      <dgm:spPr/>
      <dgm:t>
        <a:bodyPr/>
        <a:lstStyle/>
        <a:p>
          <a:pPr rtl="1"/>
          <a:endParaRPr lang="x-none"/>
        </a:p>
      </dgm:t>
    </dgm:pt>
    <dgm:pt modelId="{96DBFA41-75C9-47A9-863C-417B417911C5}" type="pres">
      <dgm:prSet presAssocID="{F09BD5B1-1037-440D-B2AE-441EF336F537}" presName="dummyConnPt" presStyleCnt="0"/>
      <dgm:spPr/>
      <dgm:t>
        <a:bodyPr/>
        <a:lstStyle/>
        <a:p>
          <a:pPr rtl="1"/>
          <a:endParaRPr lang="x-none"/>
        </a:p>
      </dgm:t>
    </dgm:pt>
    <dgm:pt modelId="{8E505A97-D35C-47C0-B65F-E8FDAB5A4A8D}" type="pres">
      <dgm:prSet presAssocID="{F09BD5B1-1037-440D-B2AE-441EF336F537}" presName="node" presStyleLbl="node1" presStyleIdx="1" presStyleCnt="8">
        <dgm:presLayoutVars>
          <dgm:bulletEnabled val="1"/>
        </dgm:presLayoutVars>
      </dgm:prSet>
      <dgm:spPr/>
      <dgm:t>
        <a:bodyPr/>
        <a:lstStyle/>
        <a:p>
          <a:pPr rtl="1"/>
          <a:endParaRPr lang="x-none"/>
        </a:p>
      </dgm:t>
    </dgm:pt>
    <dgm:pt modelId="{AB1FB85A-9B3B-4652-8C15-6C4DCA95ABC2}" type="pres">
      <dgm:prSet presAssocID="{F6AA4C1B-BD3B-4890-84DA-252AFE18A576}" presName="sibTrans" presStyleLbl="bgSibTrans2D1" presStyleIdx="1" presStyleCnt="7"/>
      <dgm:spPr/>
      <dgm:t>
        <a:bodyPr/>
        <a:lstStyle/>
        <a:p>
          <a:pPr rtl="1"/>
          <a:endParaRPr lang="x-none"/>
        </a:p>
      </dgm:t>
    </dgm:pt>
    <dgm:pt modelId="{49B188A8-66AD-415D-A1B6-D60CB240CBE1}" type="pres">
      <dgm:prSet presAssocID="{A817A22C-C52D-4F29-BDAA-E98CCE86DA60}" presName="compNode" presStyleCnt="0"/>
      <dgm:spPr/>
      <dgm:t>
        <a:bodyPr/>
        <a:lstStyle/>
        <a:p>
          <a:pPr rtl="1"/>
          <a:endParaRPr lang="x-none"/>
        </a:p>
      </dgm:t>
    </dgm:pt>
    <dgm:pt modelId="{3D64B6CA-CD7C-484C-9F71-E19179331DDA}" type="pres">
      <dgm:prSet presAssocID="{A817A22C-C52D-4F29-BDAA-E98CCE86DA60}" presName="dummyConnPt" presStyleCnt="0"/>
      <dgm:spPr/>
      <dgm:t>
        <a:bodyPr/>
        <a:lstStyle/>
        <a:p>
          <a:pPr rtl="1"/>
          <a:endParaRPr lang="x-none"/>
        </a:p>
      </dgm:t>
    </dgm:pt>
    <dgm:pt modelId="{091FDC20-9E8E-4D8D-AFAB-B1ACAE0FC18E}" type="pres">
      <dgm:prSet presAssocID="{A817A22C-C52D-4F29-BDAA-E98CCE86DA60}" presName="node" presStyleLbl="node1" presStyleIdx="2" presStyleCnt="8">
        <dgm:presLayoutVars>
          <dgm:bulletEnabled val="1"/>
        </dgm:presLayoutVars>
      </dgm:prSet>
      <dgm:spPr/>
      <dgm:t>
        <a:bodyPr/>
        <a:lstStyle/>
        <a:p>
          <a:pPr rtl="1"/>
          <a:endParaRPr lang="x-none"/>
        </a:p>
      </dgm:t>
    </dgm:pt>
    <dgm:pt modelId="{445C5595-A610-43A4-ABA0-818B9C53F119}" type="pres">
      <dgm:prSet presAssocID="{E69AAC7C-9B49-45A6-9C61-4CE5F2FF1D48}" presName="sibTrans" presStyleLbl="bgSibTrans2D1" presStyleIdx="2" presStyleCnt="7"/>
      <dgm:spPr/>
      <dgm:t>
        <a:bodyPr/>
        <a:lstStyle/>
        <a:p>
          <a:pPr rtl="1"/>
          <a:endParaRPr lang="x-none"/>
        </a:p>
      </dgm:t>
    </dgm:pt>
    <dgm:pt modelId="{F518B089-2EFF-4316-820C-DC091547F176}" type="pres">
      <dgm:prSet presAssocID="{4C523227-6692-4D9D-900F-AC5330C04CC6}" presName="compNode" presStyleCnt="0"/>
      <dgm:spPr/>
      <dgm:t>
        <a:bodyPr/>
        <a:lstStyle/>
        <a:p>
          <a:pPr rtl="1"/>
          <a:endParaRPr lang="x-none"/>
        </a:p>
      </dgm:t>
    </dgm:pt>
    <dgm:pt modelId="{3949E861-DFDB-4210-9540-446015EAC941}" type="pres">
      <dgm:prSet presAssocID="{4C523227-6692-4D9D-900F-AC5330C04CC6}" presName="dummyConnPt" presStyleCnt="0"/>
      <dgm:spPr/>
      <dgm:t>
        <a:bodyPr/>
        <a:lstStyle/>
        <a:p>
          <a:pPr rtl="1"/>
          <a:endParaRPr lang="x-none"/>
        </a:p>
      </dgm:t>
    </dgm:pt>
    <dgm:pt modelId="{AC2F2C84-EEC0-4EA8-A0B0-49142C39F758}" type="pres">
      <dgm:prSet presAssocID="{4C523227-6692-4D9D-900F-AC5330C04CC6}" presName="node" presStyleLbl="node1" presStyleIdx="3" presStyleCnt="8">
        <dgm:presLayoutVars>
          <dgm:bulletEnabled val="1"/>
        </dgm:presLayoutVars>
      </dgm:prSet>
      <dgm:spPr/>
      <dgm:t>
        <a:bodyPr/>
        <a:lstStyle/>
        <a:p>
          <a:pPr rtl="1"/>
          <a:endParaRPr lang="x-none"/>
        </a:p>
      </dgm:t>
    </dgm:pt>
    <dgm:pt modelId="{798C07EF-FFDE-424B-9773-ADB25E8D8D50}" type="pres">
      <dgm:prSet presAssocID="{17EFDDE1-C683-48C0-9C20-AC7CC632A324}" presName="sibTrans" presStyleLbl="bgSibTrans2D1" presStyleIdx="3" presStyleCnt="7"/>
      <dgm:spPr/>
      <dgm:t>
        <a:bodyPr/>
        <a:lstStyle/>
        <a:p>
          <a:pPr rtl="1"/>
          <a:endParaRPr lang="x-none"/>
        </a:p>
      </dgm:t>
    </dgm:pt>
    <dgm:pt modelId="{1673661F-58E4-4990-B693-D364797AC3EB}" type="pres">
      <dgm:prSet presAssocID="{B28F9B9F-8D2A-4B27-8860-9DD9E50D9C88}" presName="compNode" presStyleCnt="0"/>
      <dgm:spPr/>
      <dgm:t>
        <a:bodyPr/>
        <a:lstStyle/>
        <a:p>
          <a:pPr rtl="1"/>
          <a:endParaRPr lang="x-none"/>
        </a:p>
      </dgm:t>
    </dgm:pt>
    <dgm:pt modelId="{74EEC040-4AED-47A6-BC5E-FF9D22048F14}" type="pres">
      <dgm:prSet presAssocID="{B28F9B9F-8D2A-4B27-8860-9DD9E50D9C88}" presName="dummyConnPt" presStyleCnt="0"/>
      <dgm:spPr/>
      <dgm:t>
        <a:bodyPr/>
        <a:lstStyle/>
        <a:p>
          <a:pPr rtl="1"/>
          <a:endParaRPr lang="x-none"/>
        </a:p>
      </dgm:t>
    </dgm:pt>
    <dgm:pt modelId="{4CAAA223-0BC4-4241-96CC-68738665A357}" type="pres">
      <dgm:prSet presAssocID="{B28F9B9F-8D2A-4B27-8860-9DD9E50D9C88}" presName="node" presStyleLbl="node1" presStyleIdx="4" presStyleCnt="8">
        <dgm:presLayoutVars>
          <dgm:bulletEnabled val="1"/>
        </dgm:presLayoutVars>
      </dgm:prSet>
      <dgm:spPr/>
      <dgm:t>
        <a:bodyPr/>
        <a:lstStyle/>
        <a:p>
          <a:pPr rtl="1"/>
          <a:endParaRPr lang="x-none"/>
        </a:p>
      </dgm:t>
    </dgm:pt>
    <dgm:pt modelId="{C9A42B42-9168-47A1-ABA3-847967DB1D2E}" type="pres">
      <dgm:prSet presAssocID="{8405D826-4F49-496D-8CB9-A4A96BECBA4C}" presName="sibTrans" presStyleLbl="bgSibTrans2D1" presStyleIdx="4" presStyleCnt="7"/>
      <dgm:spPr/>
      <dgm:t>
        <a:bodyPr/>
        <a:lstStyle/>
        <a:p>
          <a:pPr rtl="1"/>
          <a:endParaRPr lang="x-none"/>
        </a:p>
      </dgm:t>
    </dgm:pt>
    <dgm:pt modelId="{926FCE36-652A-40D1-84B1-CACDADD4523D}" type="pres">
      <dgm:prSet presAssocID="{D5E8A8A9-AB77-476C-823B-3BEC6BC4FF13}" presName="compNode" presStyleCnt="0"/>
      <dgm:spPr/>
      <dgm:t>
        <a:bodyPr/>
        <a:lstStyle/>
        <a:p>
          <a:pPr rtl="1"/>
          <a:endParaRPr lang="x-none"/>
        </a:p>
      </dgm:t>
    </dgm:pt>
    <dgm:pt modelId="{28FEB25B-3D40-468E-B652-7BA5908FCA44}" type="pres">
      <dgm:prSet presAssocID="{D5E8A8A9-AB77-476C-823B-3BEC6BC4FF13}" presName="dummyConnPt" presStyleCnt="0"/>
      <dgm:spPr/>
      <dgm:t>
        <a:bodyPr/>
        <a:lstStyle/>
        <a:p>
          <a:pPr rtl="1"/>
          <a:endParaRPr lang="x-none"/>
        </a:p>
      </dgm:t>
    </dgm:pt>
    <dgm:pt modelId="{9AC6F43D-6D51-4677-846E-1623F7563E7D}" type="pres">
      <dgm:prSet presAssocID="{D5E8A8A9-AB77-476C-823B-3BEC6BC4FF13}" presName="node" presStyleLbl="node1" presStyleIdx="5" presStyleCnt="8">
        <dgm:presLayoutVars>
          <dgm:bulletEnabled val="1"/>
        </dgm:presLayoutVars>
      </dgm:prSet>
      <dgm:spPr/>
      <dgm:t>
        <a:bodyPr/>
        <a:lstStyle/>
        <a:p>
          <a:pPr rtl="1"/>
          <a:endParaRPr lang="x-none"/>
        </a:p>
      </dgm:t>
    </dgm:pt>
    <dgm:pt modelId="{084A94C7-C00A-4951-90DF-B4829F8AEEDA}" type="pres">
      <dgm:prSet presAssocID="{7EAF2CB2-D5DE-4CF5-8E06-E1D7648E8611}" presName="sibTrans" presStyleLbl="bgSibTrans2D1" presStyleIdx="5" presStyleCnt="7"/>
      <dgm:spPr/>
      <dgm:t>
        <a:bodyPr/>
        <a:lstStyle/>
        <a:p>
          <a:pPr rtl="1"/>
          <a:endParaRPr lang="x-none"/>
        </a:p>
      </dgm:t>
    </dgm:pt>
    <dgm:pt modelId="{D860D7C2-2D35-4EC1-95AF-BA372BEFA517}" type="pres">
      <dgm:prSet presAssocID="{AFC899B2-EB83-4C26-B4C1-834464280B44}" presName="compNode" presStyleCnt="0"/>
      <dgm:spPr/>
      <dgm:t>
        <a:bodyPr/>
        <a:lstStyle/>
        <a:p>
          <a:pPr rtl="1"/>
          <a:endParaRPr lang="x-none"/>
        </a:p>
      </dgm:t>
    </dgm:pt>
    <dgm:pt modelId="{F3B75884-0901-47AE-BBA0-97573E8798EF}" type="pres">
      <dgm:prSet presAssocID="{AFC899B2-EB83-4C26-B4C1-834464280B44}" presName="dummyConnPt" presStyleCnt="0"/>
      <dgm:spPr/>
      <dgm:t>
        <a:bodyPr/>
        <a:lstStyle/>
        <a:p>
          <a:pPr rtl="1"/>
          <a:endParaRPr lang="x-none"/>
        </a:p>
      </dgm:t>
    </dgm:pt>
    <dgm:pt modelId="{94C568FB-A4AE-4DFA-ACB3-5820DAB1AA5D}" type="pres">
      <dgm:prSet presAssocID="{AFC899B2-EB83-4C26-B4C1-834464280B44}" presName="node" presStyleLbl="node1" presStyleIdx="6" presStyleCnt="8">
        <dgm:presLayoutVars>
          <dgm:bulletEnabled val="1"/>
        </dgm:presLayoutVars>
      </dgm:prSet>
      <dgm:spPr/>
      <dgm:t>
        <a:bodyPr/>
        <a:lstStyle/>
        <a:p>
          <a:pPr rtl="1"/>
          <a:endParaRPr lang="x-none"/>
        </a:p>
      </dgm:t>
    </dgm:pt>
    <dgm:pt modelId="{476499E3-89CA-4DE0-8413-872BBB00176C}" type="pres">
      <dgm:prSet presAssocID="{E2F9A28E-BA04-4EC0-81B1-1721BD5E5527}" presName="sibTrans" presStyleLbl="bgSibTrans2D1" presStyleIdx="6" presStyleCnt="7"/>
      <dgm:spPr/>
      <dgm:t>
        <a:bodyPr/>
        <a:lstStyle/>
        <a:p>
          <a:pPr rtl="1"/>
          <a:endParaRPr lang="x-none"/>
        </a:p>
      </dgm:t>
    </dgm:pt>
    <dgm:pt modelId="{21BFF016-8A48-4892-9D92-CF012197D993}" type="pres">
      <dgm:prSet presAssocID="{F663AC9B-F172-4A9D-932A-DE9318402DE3}" presName="compNode" presStyleCnt="0"/>
      <dgm:spPr/>
      <dgm:t>
        <a:bodyPr/>
        <a:lstStyle/>
        <a:p>
          <a:pPr rtl="1"/>
          <a:endParaRPr lang="x-none"/>
        </a:p>
      </dgm:t>
    </dgm:pt>
    <dgm:pt modelId="{484F4985-72EA-48ED-BBE9-8E7B9D065992}" type="pres">
      <dgm:prSet presAssocID="{F663AC9B-F172-4A9D-932A-DE9318402DE3}" presName="dummyConnPt" presStyleCnt="0"/>
      <dgm:spPr/>
      <dgm:t>
        <a:bodyPr/>
        <a:lstStyle/>
        <a:p>
          <a:pPr rtl="1"/>
          <a:endParaRPr lang="x-none"/>
        </a:p>
      </dgm:t>
    </dgm:pt>
    <dgm:pt modelId="{334D5FB9-4976-47EE-978B-B9F4D1A6244E}" type="pres">
      <dgm:prSet presAssocID="{F663AC9B-F172-4A9D-932A-DE9318402DE3}" presName="node" presStyleLbl="node1" presStyleIdx="7" presStyleCnt="8">
        <dgm:presLayoutVars>
          <dgm:bulletEnabled val="1"/>
        </dgm:presLayoutVars>
      </dgm:prSet>
      <dgm:spPr/>
      <dgm:t>
        <a:bodyPr/>
        <a:lstStyle/>
        <a:p>
          <a:pPr rtl="1"/>
          <a:endParaRPr lang="x-none"/>
        </a:p>
      </dgm:t>
    </dgm:pt>
  </dgm:ptLst>
  <dgm:cxnLst>
    <dgm:cxn modelId="{2994F61A-8EB3-4B3E-ABA7-C61FEF21E814}" type="presOf" srcId="{F663AC9B-F172-4A9D-932A-DE9318402DE3}" destId="{334D5FB9-4976-47EE-978B-B9F4D1A6244E}" srcOrd="0" destOrd="0" presId="urn:microsoft.com/office/officeart/2005/8/layout/bProcess4"/>
    <dgm:cxn modelId="{EAB41080-02AA-4DEB-A05A-B96FA8BF437E}" srcId="{F0A52B21-8BAB-4E98-A268-7C8CCC73CD1D}" destId="{8BEC7525-FF2F-4C26-BB88-B92D2E83D32E}" srcOrd="0" destOrd="0" parTransId="{E75B579D-0363-4178-97E9-C06813D89438}" sibTransId="{F84F8D9A-BC5E-49FD-918D-EB52F9382EA2}"/>
    <dgm:cxn modelId="{24F6B2BF-F9AB-4BDD-869F-CD1C4FC8A7B4}" type="presOf" srcId="{B28F9B9F-8D2A-4B27-8860-9DD9E50D9C88}" destId="{4CAAA223-0BC4-4241-96CC-68738665A357}" srcOrd="0" destOrd="0" presId="urn:microsoft.com/office/officeart/2005/8/layout/bProcess4"/>
    <dgm:cxn modelId="{BF102DA6-B5C9-475D-A7E5-554CA8151C99}" type="presOf" srcId="{4C523227-6692-4D9D-900F-AC5330C04CC6}" destId="{AC2F2C84-EEC0-4EA8-A0B0-49142C39F758}" srcOrd="0" destOrd="0" presId="urn:microsoft.com/office/officeart/2005/8/layout/bProcess4"/>
    <dgm:cxn modelId="{0391690A-C855-42EB-BCED-54AAC4E9BEFD}" type="presOf" srcId="{F84F8D9A-BC5E-49FD-918D-EB52F9382EA2}" destId="{7FFC9910-0E4F-426E-AB24-A535082B185F}" srcOrd="0" destOrd="0" presId="urn:microsoft.com/office/officeart/2005/8/layout/bProcess4"/>
    <dgm:cxn modelId="{95C489A7-F752-4CB5-A65A-932444A032E3}" type="presOf" srcId="{E2F9A28E-BA04-4EC0-81B1-1721BD5E5527}" destId="{476499E3-89CA-4DE0-8413-872BBB00176C}" srcOrd="0" destOrd="0" presId="urn:microsoft.com/office/officeart/2005/8/layout/bProcess4"/>
    <dgm:cxn modelId="{2677584F-CE46-4715-AA57-D3137513F02F}" srcId="{F0A52B21-8BAB-4E98-A268-7C8CCC73CD1D}" destId="{F09BD5B1-1037-440D-B2AE-441EF336F537}" srcOrd="1" destOrd="0" parTransId="{90E7F202-33C9-406E-A7A0-7D25649B0F55}" sibTransId="{F6AA4C1B-BD3B-4890-84DA-252AFE18A576}"/>
    <dgm:cxn modelId="{384061A4-D931-4676-BADF-4BA58B9CEDFF}" srcId="{F0A52B21-8BAB-4E98-A268-7C8CCC73CD1D}" destId="{AFC899B2-EB83-4C26-B4C1-834464280B44}" srcOrd="6" destOrd="0" parTransId="{B0C938C6-6ABF-4797-B0E0-6D5DF8E9B160}" sibTransId="{E2F9A28E-BA04-4EC0-81B1-1721BD5E5527}"/>
    <dgm:cxn modelId="{1A4BA292-314A-4DF7-B03D-799979F549C6}" srcId="{F0A52B21-8BAB-4E98-A268-7C8CCC73CD1D}" destId="{D5E8A8A9-AB77-476C-823B-3BEC6BC4FF13}" srcOrd="5" destOrd="0" parTransId="{7E6C2617-EF2E-4786-9517-7F8406B7AB2C}" sibTransId="{7EAF2CB2-D5DE-4CF5-8E06-E1D7648E8611}"/>
    <dgm:cxn modelId="{94A7D2F5-1005-4E97-BFDF-C15E4CAEDD0F}" type="presOf" srcId="{F6AA4C1B-BD3B-4890-84DA-252AFE18A576}" destId="{AB1FB85A-9B3B-4652-8C15-6C4DCA95ABC2}" srcOrd="0" destOrd="0" presId="urn:microsoft.com/office/officeart/2005/8/layout/bProcess4"/>
    <dgm:cxn modelId="{B1FD0E82-E96B-4AF0-A2E2-00AA34F0D27D}" type="presOf" srcId="{F09BD5B1-1037-440D-B2AE-441EF336F537}" destId="{8E505A97-D35C-47C0-B65F-E8FDAB5A4A8D}" srcOrd="0" destOrd="0" presId="urn:microsoft.com/office/officeart/2005/8/layout/bProcess4"/>
    <dgm:cxn modelId="{C684B7AF-DF23-44A0-B7F8-0AEA38FFBFB3}" type="presOf" srcId="{A817A22C-C52D-4F29-BDAA-E98CCE86DA60}" destId="{091FDC20-9E8E-4D8D-AFAB-B1ACAE0FC18E}" srcOrd="0" destOrd="0" presId="urn:microsoft.com/office/officeart/2005/8/layout/bProcess4"/>
    <dgm:cxn modelId="{7622D420-E5B0-41E1-B19F-F81A1E2712EB}" type="presOf" srcId="{7EAF2CB2-D5DE-4CF5-8E06-E1D7648E8611}" destId="{084A94C7-C00A-4951-90DF-B4829F8AEEDA}" srcOrd="0" destOrd="0" presId="urn:microsoft.com/office/officeart/2005/8/layout/bProcess4"/>
    <dgm:cxn modelId="{75E76EC3-4C5F-4E38-BA2D-037856549821}" type="presOf" srcId="{17EFDDE1-C683-48C0-9C20-AC7CC632A324}" destId="{798C07EF-FFDE-424B-9773-ADB25E8D8D50}" srcOrd="0" destOrd="0" presId="urn:microsoft.com/office/officeart/2005/8/layout/bProcess4"/>
    <dgm:cxn modelId="{C039E464-E420-4183-B0F6-DF99AADDF3E7}" type="presOf" srcId="{E69AAC7C-9B49-45A6-9C61-4CE5F2FF1D48}" destId="{445C5595-A610-43A4-ABA0-818B9C53F119}" srcOrd="0" destOrd="0" presId="urn:microsoft.com/office/officeart/2005/8/layout/bProcess4"/>
    <dgm:cxn modelId="{AD7694CA-E757-481A-84C8-553E90789065}" type="presOf" srcId="{AFC899B2-EB83-4C26-B4C1-834464280B44}" destId="{94C568FB-A4AE-4DFA-ACB3-5820DAB1AA5D}" srcOrd="0" destOrd="0" presId="urn:microsoft.com/office/officeart/2005/8/layout/bProcess4"/>
    <dgm:cxn modelId="{C6524BE1-0F92-4C07-9253-E54102DDAD54}" type="presOf" srcId="{D5E8A8A9-AB77-476C-823B-3BEC6BC4FF13}" destId="{9AC6F43D-6D51-4677-846E-1623F7563E7D}" srcOrd="0" destOrd="0" presId="urn:microsoft.com/office/officeart/2005/8/layout/bProcess4"/>
    <dgm:cxn modelId="{501562A0-1B7D-4073-87BB-808A5EAB48B6}" type="presOf" srcId="{F0A52B21-8BAB-4E98-A268-7C8CCC73CD1D}" destId="{8EF9E84A-9FB6-4A11-8BEF-8BEF0D3CE2CB}" srcOrd="0" destOrd="0" presId="urn:microsoft.com/office/officeart/2005/8/layout/bProcess4"/>
    <dgm:cxn modelId="{42C0B202-9CFB-4D56-B6B4-95E522E9E1D6}" srcId="{F0A52B21-8BAB-4E98-A268-7C8CCC73CD1D}" destId="{B28F9B9F-8D2A-4B27-8860-9DD9E50D9C88}" srcOrd="4" destOrd="0" parTransId="{EB0DF3D2-AC6D-447D-935A-A2ED78AACEBF}" sibTransId="{8405D826-4F49-496D-8CB9-A4A96BECBA4C}"/>
    <dgm:cxn modelId="{A4EADFD1-79A0-4BB7-B05C-BB62FFED14C3}" srcId="{F0A52B21-8BAB-4E98-A268-7C8CCC73CD1D}" destId="{4C523227-6692-4D9D-900F-AC5330C04CC6}" srcOrd="3" destOrd="0" parTransId="{6C3BA5AD-064C-4557-B2E8-6A94DF01AFEF}" sibTransId="{17EFDDE1-C683-48C0-9C20-AC7CC632A324}"/>
    <dgm:cxn modelId="{AD42C068-0FC5-4CED-A31F-D78A5B132769}" srcId="{F0A52B21-8BAB-4E98-A268-7C8CCC73CD1D}" destId="{A817A22C-C52D-4F29-BDAA-E98CCE86DA60}" srcOrd="2" destOrd="0" parTransId="{2445E881-30F1-4A41-9363-34CC61B6E818}" sibTransId="{E69AAC7C-9B49-45A6-9C61-4CE5F2FF1D48}"/>
    <dgm:cxn modelId="{A50758F8-16BA-4A9C-A14D-6A88F0D8F3DD}" srcId="{F0A52B21-8BAB-4E98-A268-7C8CCC73CD1D}" destId="{F663AC9B-F172-4A9D-932A-DE9318402DE3}" srcOrd="7" destOrd="0" parTransId="{FD30DD33-8FA3-4F74-8E38-3927F1B67D98}" sibTransId="{4E9D28DE-BC8B-4124-BF34-00DD1109C0AD}"/>
    <dgm:cxn modelId="{A94A3531-579D-4C99-A4ED-2D6F427169F7}" type="presOf" srcId="{8405D826-4F49-496D-8CB9-A4A96BECBA4C}" destId="{C9A42B42-9168-47A1-ABA3-847967DB1D2E}" srcOrd="0" destOrd="0" presId="urn:microsoft.com/office/officeart/2005/8/layout/bProcess4"/>
    <dgm:cxn modelId="{48E46636-38E8-4F68-8B25-08DBCC0D6455}" type="presOf" srcId="{8BEC7525-FF2F-4C26-BB88-B92D2E83D32E}" destId="{2206E4A5-D616-4DF7-8EEF-21EDFD480BF0}" srcOrd="0" destOrd="0" presId="urn:microsoft.com/office/officeart/2005/8/layout/bProcess4"/>
    <dgm:cxn modelId="{4C42429A-814B-4B8B-B441-4C3DC5B5F524}" type="presParOf" srcId="{8EF9E84A-9FB6-4A11-8BEF-8BEF0D3CE2CB}" destId="{E57073EB-0CA7-49AC-8A14-55289A4211B5}" srcOrd="0" destOrd="0" presId="urn:microsoft.com/office/officeart/2005/8/layout/bProcess4"/>
    <dgm:cxn modelId="{9503C21F-7835-40D8-A8EE-C9B709890ABF}" type="presParOf" srcId="{E57073EB-0CA7-49AC-8A14-55289A4211B5}" destId="{55878C00-6600-4492-8537-52D888FAB3ED}" srcOrd="0" destOrd="0" presId="urn:microsoft.com/office/officeart/2005/8/layout/bProcess4"/>
    <dgm:cxn modelId="{EF84EFFE-724E-42F8-8934-4116CC2D5D41}" type="presParOf" srcId="{E57073EB-0CA7-49AC-8A14-55289A4211B5}" destId="{2206E4A5-D616-4DF7-8EEF-21EDFD480BF0}" srcOrd="1" destOrd="0" presId="urn:microsoft.com/office/officeart/2005/8/layout/bProcess4"/>
    <dgm:cxn modelId="{792AC830-5CC3-4A35-954C-B4E62A379EC1}" type="presParOf" srcId="{8EF9E84A-9FB6-4A11-8BEF-8BEF0D3CE2CB}" destId="{7FFC9910-0E4F-426E-AB24-A535082B185F}" srcOrd="1" destOrd="0" presId="urn:microsoft.com/office/officeart/2005/8/layout/bProcess4"/>
    <dgm:cxn modelId="{89E87F9E-C51E-4039-A9D0-99E79E6E1646}" type="presParOf" srcId="{8EF9E84A-9FB6-4A11-8BEF-8BEF0D3CE2CB}" destId="{F8C9D03E-E3DD-4860-84C3-1AE66AF65AA5}" srcOrd="2" destOrd="0" presId="urn:microsoft.com/office/officeart/2005/8/layout/bProcess4"/>
    <dgm:cxn modelId="{CC7D9996-E42A-466E-BA6E-992BAB968193}" type="presParOf" srcId="{F8C9D03E-E3DD-4860-84C3-1AE66AF65AA5}" destId="{96DBFA41-75C9-47A9-863C-417B417911C5}" srcOrd="0" destOrd="0" presId="urn:microsoft.com/office/officeart/2005/8/layout/bProcess4"/>
    <dgm:cxn modelId="{93BA5074-26E3-477B-A2C0-3F368F0D72F3}" type="presParOf" srcId="{F8C9D03E-E3DD-4860-84C3-1AE66AF65AA5}" destId="{8E505A97-D35C-47C0-B65F-E8FDAB5A4A8D}" srcOrd="1" destOrd="0" presId="urn:microsoft.com/office/officeart/2005/8/layout/bProcess4"/>
    <dgm:cxn modelId="{D87F704B-594C-4076-9B4E-0B5F6ED9395D}" type="presParOf" srcId="{8EF9E84A-9FB6-4A11-8BEF-8BEF0D3CE2CB}" destId="{AB1FB85A-9B3B-4652-8C15-6C4DCA95ABC2}" srcOrd="3" destOrd="0" presId="urn:microsoft.com/office/officeart/2005/8/layout/bProcess4"/>
    <dgm:cxn modelId="{B4C4B266-6759-427D-867B-F97DCAD5BDC6}" type="presParOf" srcId="{8EF9E84A-9FB6-4A11-8BEF-8BEF0D3CE2CB}" destId="{49B188A8-66AD-415D-A1B6-D60CB240CBE1}" srcOrd="4" destOrd="0" presId="urn:microsoft.com/office/officeart/2005/8/layout/bProcess4"/>
    <dgm:cxn modelId="{2D8C91A8-2287-4F55-A867-03F92B6B5F85}" type="presParOf" srcId="{49B188A8-66AD-415D-A1B6-D60CB240CBE1}" destId="{3D64B6CA-CD7C-484C-9F71-E19179331DDA}" srcOrd="0" destOrd="0" presId="urn:microsoft.com/office/officeart/2005/8/layout/bProcess4"/>
    <dgm:cxn modelId="{2E4FE80E-8955-4B0B-889E-0DECC1D19C90}" type="presParOf" srcId="{49B188A8-66AD-415D-A1B6-D60CB240CBE1}" destId="{091FDC20-9E8E-4D8D-AFAB-B1ACAE0FC18E}" srcOrd="1" destOrd="0" presId="urn:microsoft.com/office/officeart/2005/8/layout/bProcess4"/>
    <dgm:cxn modelId="{A948DAF7-B9AB-48BA-B095-ED41461CDC52}" type="presParOf" srcId="{8EF9E84A-9FB6-4A11-8BEF-8BEF0D3CE2CB}" destId="{445C5595-A610-43A4-ABA0-818B9C53F119}" srcOrd="5" destOrd="0" presId="urn:microsoft.com/office/officeart/2005/8/layout/bProcess4"/>
    <dgm:cxn modelId="{E3ACD371-8EA0-44EB-8060-3156EBA8E088}" type="presParOf" srcId="{8EF9E84A-9FB6-4A11-8BEF-8BEF0D3CE2CB}" destId="{F518B089-2EFF-4316-820C-DC091547F176}" srcOrd="6" destOrd="0" presId="urn:microsoft.com/office/officeart/2005/8/layout/bProcess4"/>
    <dgm:cxn modelId="{E4A4D267-8C39-4712-88AD-055B289A0521}" type="presParOf" srcId="{F518B089-2EFF-4316-820C-DC091547F176}" destId="{3949E861-DFDB-4210-9540-446015EAC941}" srcOrd="0" destOrd="0" presId="urn:microsoft.com/office/officeart/2005/8/layout/bProcess4"/>
    <dgm:cxn modelId="{B03028E4-13C8-4556-8059-80CED2A7EB99}" type="presParOf" srcId="{F518B089-2EFF-4316-820C-DC091547F176}" destId="{AC2F2C84-EEC0-4EA8-A0B0-49142C39F758}" srcOrd="1" destOrd="0" presId="urn:microsoft.com/office/officeart/2005/8/layout/bProcess4"/>
    <dgm:cxn modelId="{BFDD1BC9-2BC3-41F7-88EE-7D80BBC6DEA0}" type="presParOf" srcId="{8EF9E84A-9FB6-4A11-8BEF-8BEF0D3CE2CB}" destId="{798C07EF-FFDE-424B-9773-ADB25E8D8D50}" srcOrd="7" destOrd="0" presId="urn:microsoft.com/office/officeart/2005/8/layout/bProcess4"/>
    <dgm:cxn modelId="{2F791922-4C98-4B64-A05F-D923E42C7B51}" type="presParOf" srcId="{8EF9E84A-9FB6-4A11-8BEF-8BEF0D3CE2CB}" destId="{1673661F-58E4-4990-B693-D364797AC3EB}" srcOrd="8" destOrd="0" presId="urn:microsoft.com/office/officeart/2005/8/layout/bProcess4"/>
    <dgm:cxn modelId="{24B2F209-EEAA-4ECE-997E-314EC0014AA0}" type="presParOf" srcId="{1673661F-58E4-4990-B693-D364797AC3EB}" destId="{74EEC040-4AED-47A6-BC5E-FF9D22048F14}" srcOrd="0" destOrd="0" presId="urn:microsoft.com/office/officeart/2005/8/layout/bProcess4"/>
    <dgm:cxn modelId="{CD5AFDA0-E99B-482B-9094-F4168362DB63}" type="presParOf" srcId="{1673661F-58E4-4990-B693-D364797AC3EB}" destId="{4CAAA223-0BC4-4241-96CC-68738665A357}" srcOrd="1" destOrd="0" presId="urn:microsoft.com/office/officeart/2005/8/layout/bProcess4"/>
    <dgm:cxn modelId="{D8C74DE1-FA43-4341-82FD-19AA8802550E}" type="presParOf" srcId="{8EF9E84A-9FB6-4A11-8BEF-8BEF0D3CE2CB}" destId="{C9A42B42-9168-47A1-ABA3-847967DB1D2E}" srcOrd="9" destOrd="0" presId="urn:microsoft.com/office/officeart/2005/8/layout/bProcess4"/>
    <dgm:cxn modelId="{38C592C6-4FA9-438A-A35F-5CEDE151C4CB}" type="presParOf" srcId="{8EF9E84A-9FB6-4A11-8BEF-8BEF0D3CE2CB}" destId="{926FCE36-652A-40D1-84B1-CACDADD4523D}" srcOrd="10" destOrd="0" presId="urn:microsoft.com/office/officeart/2005/8/layout/bProcess4"/>
    <dgm:cxn modelId="{C4450973-ADE7-4FF7-A014-708403D5BAFF}" type="presParOf" srcId="{926FCE36-652A-40D1-84B1-CACDADD4523D}" destId="{28FEB25B-3D40-468E-B652-7BA5908FCA44}" srcOrd="0" destOrd="0" presId="urn:microsoft.com/office/officeart/2005/8/layout/bProcess4"/>
    <dgm:cxn modelId="{D354F279-F3B7-4D9E-9F85-F052A6DC6EDD}" type="presParOf" srcId="{926FCE36-652A-40D1-84B1-CACDADD4523D}" destId="{9AC6F43D-6D51-4677-846E-1623F7563E7D}" srcOrd="1" destOrd="0" presId="urn:microsoft.com/office/officeart/2005/8/layout/bProcess4"/>
    <dgm:cxn modelId="{547FE479-0665-4E51-B0E4-848CDA3C2B14}" type="presParOf" srcId="{8EF9E84A-9FB6-4A11-8BEF-8BEF0D3CE2CB}" destId="{084A94C7-C00A-4951-90DF-B4829F8AEEDA}" srcOrd="11" destOrd="0" presId="urn:microsoft.com/office/officeart/2005/8/layout/bProcess4"/>
    <dgm:cxn modelId="{3C2AFA35-305E-4C55-BCD2-9498E6D38E64}" type="presParOf" srcId="{8EF9E84A-9FB6-4A11-8BEF-8BEF0D3CE2CB}" destId="{D860D7C2-2D35-4EC1-95AF-BA372BEFA517}" srcOrd="12" destOrd="0" presId="urn:microsoft.com/office/officeart/2005/8/layout/bProcess4"/>
    <dgm:cxn modelId="{2DD0B8E6-885B-4C3B-A825-73DFC21E4325}" type="presParOf" srcId="{D860D7C2-2D35-4EC1-95AF-BA372BEFA517}" destId="{F3B75884-0901-47AE-BBA0-97573E8798EF}" srcOrd="0" destOrd="0" presId="urn:microsoft.com/office/officeart/2005/8/layout/bProcess4"/>
    <dgm:cxn modelId="{5D21ED49-0E48-464D-8AE6-D157EE0ACF51}" type="presParOf" srcId="{D860D7C2-2D35-4EC1-95AF-BA372BEFA517}" destId="{94C568FB-A4AE-4DFA-ACB3-5820DAB1AA5D}" srcOrd="1" destOrd="0" presId="urn:microsoft.com/office/officeart/2005/8/layout/bProcess4"/>
    <dgm:cxn modelId="{33F5A858-261F-4980-897C-9AB587FDD69B}" type="presParOf" srcId="{8EF9E84A-9FB6-4A11-8BEF-8BEF0D3CE2CB}" destId="{476499E3-89CA-4DE0-8413-872BBB00176C}" srcOrd="13" destOrd="0" presId="urn:microsoft.com/office/officeart/2005/8/layout/bProcess4"/>
    <dgm:cxn modelId="{DEC621FD-66BD-4E84-9634-39976482332F}" type="presParOf" srcId="{8EF9E84A-9FB6-4A11-8BEF-8BEF0D3CE2CB}" destId="{21BFF016-8A48-4892-9D92-CF012197D993}" srcOrd="14" destOrd="0" presId="urn:microsoft.com/office/officeart/2005/8/layout/bProcess4"/>
    <dgm:cxn modelId="{793433F7-DB4D-4C18-8333-E4670CEBC7FD}" type="presParOf" srcId="{21BFF016-8A48-4892-9D92-CF012197D993}" destId="{484F4985-72EA-48ED-BBE9-8E7B9D065992}" srcOrd="0" destOrd="0" presId="urn:microsoft.com/office/officeart/2005/8/layout/bProcess4"/>
    <dgm:cxn modelId="{4FCF2910-B7ED-40D7-BC5C-E3527BB5D145}" type="presParOf" srcId="{21BFF016-8A48-4892-9D92-CF012197D993}" destId="{334D5FB9-4976-47EE-978B-B9F4D1A6244E}"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5E03E9-A1E6-4BF9-BE58-1235AC84377B}" type="doc">
      <dgm:prSet loTypeId="urn:microsoft.com/office/officeart/2005/8/layout/vList2" loCatId="list" qsTypeId="urn:microsoft.com/office/officeart/2005/8/quickstyle/simple1" qsCatId="simple" csTypeId="urn:microsoft.com/office/officeart/2005/8/colors/accent1_1" csCatId="accent1" phldr="1"/>
      <dgm:spPr/>
      <dgm:t>
        <a:bodyPr/>
        <a:lstStyle/>
        <a:p>
          <a:pPr rtl="1"/>
          <a:endParaRPr lang="x-none"/>
        </a:p>
      </dgm:t>
    </dgm:pt>
    <dgm:pt modelId="{012A11A0-5528-4A40-BAB8-A8B9380F4509}">
      <dgm:prSet phldrT="[نص]" custT="1"/>
      <dgm:spPr/>
      <dgm:t>
        <a:bodyPr/>
        <a:lstStyle/>
        <a:p>
          <a:pPr rtl="1"/>
          <a:r>
            <a:rPr lang="x-none" sz="2400" dirty="0">
              <a:cs typeface="Akhbar MT" pitchFamily="2" charset="-78"/>
            </a:rPr>
            <a:t>ايتارد : من أوائل المهتمين لبدايات التربية </a:t>
          </a:r>
          <a:r>
            <a:rPr lang="x-none" sz="2400" dirty="0" smtClean="0">
              <a:cs typeface="Akhbar MT" pitchFamily="2" charset="-78"/>
            </a:rPr>
            <a:t>الخاصة بفرنسا، واهتم بتشخيص وتربية الصم. </a:t>
          </a:r>
          <a:endParaRPr lang="x-none" sz="2400" dirty="0">
            <a:cs typeface="Akhbar MT" pitchFamily="2" charset="-78"/>
          </a:endParaRPr>
        </a:p>
      </dgm:t>
    </dgm:pt>
    <dgm:pt modelId="{38277037-6485-4774-AF8B-581B86436209}" type="parTrans" cxnId="{1BBF9AE7-1A7B-4CAF-A422-6BC860C5F69D}">
      <dgm:prSet/>
      <dgm:spPr/>
      <dgm:t>
        <a:bodyPr/>
        <a:lstStyle/>
        <a:p>
          <a:pPr rtl="1"/>
          <a:endParaRPr lang="x-none"/>
        </a:p>
      </dgm:t>
    </dgm:pt>
    <dgm:pt modelId="{BEC18E09-6309-4AF9-8865-1054658F07BC}" type="sibTrans" cxnId="{1BBF9AE7-1A7B-4CAF-A422-6BC860C5F69D}">
      <dgm:prSet/>
      <dgm:spPr/>
      <dgm:t>
        <a:bodyPr/>
        <a:lstStyle/>
        <a:p>
          <a:pPr rtl="1"/>
          <a:endParaRPr lang="x-none"/>
        </a:p>
      </dgm:t>
    </dgm:pt>
    <dgm:pt modelId="{0188FADE-E578-432D-A345-604A929FAEA8}">
      <dgm:prSet phldrT="[نص]" custT="1"/>
      <dgm:spPr/>
      <dgm:t>
        <a:bodyPr/>
        <a:lstStyle/>
        <a:p>
          <a:pPr rtl="1"/>
          <a:r>
            <a:rPr lang="x-none" sz="2400" dirty="0" smtClean="0">
              <a:cs typeface="Akhbar MT" pitchFamily="2" charset="-78"/>
            </a:rPr>
            <a:t>توماس </a:t>
          </a:r>
          <a:r>
            <a:rPr lang="x-none" sz="2400" dirty="0">
              <a:cs typeface="Akhbar MT" pitchFamily="2" charset="-78"/>
            </a:rPr>
            <a:t>: من المربين الأوائل الذين اهتموا بتعليم </a:t>
          </a:r>
          <a:r>
            <a:rPr lang="x-none" sz="2400" dirty="0" smtClean="0">
              <a:cs typeface="Akhbar MT" pitchFamily="2" charset="-78"/>
            </a:rPr>
            <a:t>الصم.</a:t>
          </a:r>
          <a:endParaRPr lang="x-none" sz="2400" dirty="0">
            <a:cs typeface="Akhbar MT" pitchFamily="2" charset="-78"/>
          </a:endParaRPr>
        </a:p>
      </dgm:t>
    </dgm:pt>
    <dgm:pt modelId="{181B9244-D993-411F-8F0C-BD2B57A81313}" type="parTrans" cxnId="{ABCAF237-2C17-4E00-B0A4-93DC148856F5}">
      <dgm:prSet/>
      <dgm:spPr/>
      <dgm:t>
        <a:bodyPr/>
        <a:lstStyle/>
        <a:p>
          <a:pPr rtl="1"/>
          <a:endParaRPr lang="x-none"/>
        </a:p>
      </dgm:t>
    </dgm:pt>
    <dgm:pt modelId="{D557BA5C-8005-478D-8871-ED66102C95B0}" type="sibTrans" cxnId="{ABCAF237-2C17-4E00-B0A4-93DC148856F5}">
      <dgm:prSet/>
      <dgm:spPr/>
      <dgm:t>
        <a:bodyPr/>
        <a:lstStyle/>
        <a:p>
          <a:pPr rtl="1"/>
          <a:endParaRPr lang="x-none"/>
        </a:p>
      </dgm:t>
    </dgm:pt>
    <dgm:pt modelId="{BC6547C0-F768-4969-B5A0-E0370906E263}">
      <dgm:prSet phldrT="[نص]" custT="1"/>
      <dgm:spPr/>
      <dgm:t>
        <a:bodyPr/>
        <a:lstStyle/>
        <a:p>
          <a:pPr rtl="1"/>
          <a:r>
            <a:rPr lang="x-none" sz="2400" dirty="0">
              <a:cs typeface="Akhbar MT" pitchFamily="2" charset="-78"/>
            </a:rPr>
            <a:t>سيجان : من الرواد الأوائل في تاريخ التربية </a:t>
          </a:r>
          <a:r>
            <a:rPr lang="x-none" sz="2400" dirty="0" smtClean="0">
              <a:cs typeface="Akhbar MT" pitchFamily="2" charset="-78"/>
            </a:rPr>
            <a:t>الخاصة، وخاصة </a:t>
          </a:r>
          <a:r>
            <a:rPr lang="x-none" sz="2400" smtClean="0">
              <a:cs typeface="Akhbar MT" pitchFamily="2" charset="-78"/>
            </a:rPr>
            <a:t>تربية ال</a:t>
          </a:r>
          <a:r>
            <a:rPr lang="ar-SA" sz="2400" dirty="0" smtClean="0">
              <a:cs typeface="Akhbar MT" pitchFamily="2" charset="-78"/>
            </a:rPr>
            <a:t>م</a:t>
          </a:r>
          <a:r>
            <a:rPr lang="x-none" sz="2400" smtClean="0">
              <a:cs typeface="Akhbar MT" pitchFamily="2" charset="-78"/>
            </a:rPr>
            <a:t>عاقين </a:t>
          </a:r>
          <a:r>
            <a:rPr lang="x-none" sz="2400" dirty="0" smtClean="0">
              <a:cs typeface="Akhbar MT" pitchFamily="2" charset="-78"/>
            </a:rPr>
            <a:t>عقلياً.</a:t>
          </a:r>
          <a:endParaRPr lang="x-none" sz="2400" dirty="0">
            <a:cs typeface="Akhbar MT" pitchFamily="2" charset="-78"/>
          </a:endParaRPr>
        </a:p>
      </dgm:t>
    </dgm:pt>
    <dgm:pt modelId="{27796B03-6427-4B69-A2CB-B815B19F151B}" type="sibTrans" cxnId="{6D4510B0-DA99-4987-8139-73C382763D0B}">
      <dgm:prSet/>
      <dgm:spPr/>
      <dgm:t>
        <a:bodyPr/>
        <a:lstStyle/>
        <a:p>
          <a:pPr rtl="1"/>
          <a:endParaRPr lang="x-none"/>
        </a:p>
      </dgm:t>
    </dgm:pt>
    <dgm:pt modelId="{88491B8D-4A0F-4296-A682-9C2ADB32FBF8}" type="parTrans" cxnId="{6D4510B0-DA99-4987-8139-73C382763D0B}">
      <dgm:prSet/>
      <dgm:spPr/>
      <dgm:t>
        <a:bodyPr/>
        <a:lstStyle/>
        <a:p>
          <a:pPr rtl="1"/>
          <a:endParaRPr lang="x-none"/>
        </a:p>
      </dgm:t>
    </dgm:pt>
    <dgm:pt modelId="{C90F708A-CD0E-42B5-B141-6E51ECF9C1F7}">
      <dgm:prSet phldrT="[نص]" custT="1"/>
      <dgm:spPr/>
      <dgm:t>
        <a:bodyPr/>
        <a:lstStyle/>
        <a:p>
          <a:pPr rtl="1"/>
          <a:r>
            <a:rPr lang="x-none" sz="2400" dirty="0">
              <a:cs typeface="Akhbar MT" pitchFamily="2" charset="-78"/>
            </a:rPr>
            <a:t>منتسوري : من الرواد الأوائل الذين اهتموا بتعليم الأطفال العاديين والمعاقين </a:t>
          </a:r>
          <a:r>
            <a:rPr lang="x-none" sz="2400" dirty="0" smtClean="0">
              <a:cs typeface="Akhbar MT" pitchFamily="2" charset="-78"/>
            </a:rPr>
            <a:t>عقليًا.</a:t>
          </a:r>
          <a:endParaRPr lang="x-none" sz="2400" dirty="0">
            <a:cs typeface="Akhbar MT" pitchFamily="2" charset="-78"/>
          </a:endParaRPr>
        </a:p>
      </dgm:t>
    </dgm:pt>
    <dgm:pt modelId="{8C269EF3-DA66-4E75-BE97-0836CA238DDF}" type="parTrans" cxnId="{21A9ADCA-5F0C-4F5D-B93B-75B35483E331}">
      <dgm:prSet/>
      <dgm:spPr/>
      <dgm:t>
        <a:bodyPr/>
        <a:lstStyle/>
        <a:p>
          <a:pPr rtl="1"/>
          <a:endParaRPr lang="x-none"/>
        </a:p>
      </dgm:t>
    </dgm:pt>
    <dgm:pt modelId="{26E56B14-52F8-49D1-B0F0-2E868A432FE0}" type="sibTrans" cxnId="{21A9ADCA-5F0C-4F5D-B93B-75B35483E331}">
      <dgm:prSet/>
      <dgm:spPr/>
      <dgm:t>
        <a:bodyPr/>
        <a:lstStyle/>
        <a:p>
          <a:pPr rtl="1"/>
          <a:endParaRPr lang="x-none"/>
        </a:p>
      </dgm:t>
    </dgm:pt>
    <dgm:pt modelId="{C67C7832-C757-4ACB-83EA-86DE31359A71}">
      <dgm:prSet phldrT="[نص]" custT="1"/>
      <dgm:spPr/>
      <dgm:t>
        <a:bodyPr/>
        <a:lstStyle/>
        <a:p>
          <a:pPr rtl="1"/>
          <a:r>
            <a:rPr lang="x-none" sz="2400" dirty="0">
              <a:cs typeface="Akhbar MT" pitchFamily="2" charset="-78"/>
            </a:rPr>
            <a:t>هوي : من الأطباء والمربين الأوائل في تاريخ التربية </a:t>
          </a:r>
          <a:r>
            <a:rPr lang="x-none" sz="2400" dirty="0" smtClean="0">
              <a:cs typeface="Akhbar MT" pitchFamily="2" charset="-78"/>
            </a:rPr>
            <a:t>الخاصة بالولايات المتحدة الامريكية، </a:t>
          </a:r>
          <a:r>
            <a:rPr lang="x-none" sz="2400" dirty="0">
              <a:cs typeface="Akhbar MT" pitchFamily="2" charset="-78"/>
            </a:rPr>
            <a:t>وأسس أول مدرسة </a:t>
          </a:r>
          <a:r>
            <a:rPr lang="x-none" sz="2400" dirty="0" smtClean="0">
              <a:cs typeface="Akhbar MT" pitchFamily="2" charset="-78"/>
            </a:rPr>
            <a:t>للمكفوفين.</a:t>
          </a:r>
          <a:endParaRPr lang="x-none" sz="2400" dirty="0">
            <a:cs typeface="Akhbar MT" pitchFamily="2" charset="-78"/>
          </a:endParaRPr>
        </a:p>
      </dgm:t>
    </dgm:pt>
    <dgm:pt modelId="{4356003E-1DB2-4FDB-A0AD-A3265176969E}" type="parTrans" cxnId="{D6C813D0-2395-4006-A6B0-FDA988686303}">
      <dgm:prSet/>
      <dgm:spPr/>
      <dgm:t>
        <a:bodyPr/>
        <a:lstStyle/>
        <a:p>
          <a:pPr rtl="1"/>
          <a:endParaRPr lang="x-none"/>
        </a:p>
      </dgm:t>
    </dgm:pt>
    <dgm:pt modelId="{068EEF78-475A-444D-974F-27CA979E7655}" type="sibTrans" cxnId="{D6C813D0-2395-4006-A6B0-FDA988686303}">
      <dgm:prSet/>
      <dgm:spPr/>
      <dgm:t>
        <a:bodyPr/>
        <a:lstStyle/>
        <a:p>
          <a:pPr rtl="1"/>
          <a:endParaRPr lang="x-none"/>
        </a:p>
      </dgm:t>
    </dgm:pt>
    <dgm:pt modelId="{0E5C9497-EA8E-474B-9197-09BC7D6C6FB5}" type="pres">
      <dgm:prSet presAssocID="{145E03E9-A1E6-4BF9-BE58-1235AC84377B}" presName="linear" presStyleCnt="0">
        <dgm:presLayoutVars>
          <dgm:animLvl val="lvl"/>
          <dgm:resizeHandles val="exact"/>
        </dgm:presLayoutVars>
      </dgm:prSet>
      <dgm:spPr/>
      <dgm:t>
        <a:bodyPr/>
        <a:lstStyle/>
        <a:p>
          <a:pPr rtl="1"/>
          <a:endParaRPr lang="x-none"/>
        </a:p>
      </dgm:t>
    </dgm:pt>
    <dgm:pt modelId="{E35FED77-7725-44B9-826F-C6FCBD418660}" type="pres">
      <dgm:prSet presAssocID="{012A11A0-5528-4A40-BAB8-A8B9380F4509}" presName="parentText" presStyleLbl="node1" presStyleIdx="0" presStyleCnt="5" custLinFactNeighborX="-2214" custLinFactNeighborY="-34528">
        <dgm:presLayoutVars>
          <dgm:chMax val="0"/>
          <dgm:bulletEnabled val="1"/>
        </dgm:presLayoutVars>
      </dgm:prSet>
      <dgm:spPr/>
      <dgm:t>
        <a:bodyPr/>
        <a:lstStyle/>
        <a:p>
          <a:pPr rtl="1"/>
          <a:endParaRPr lang="x-none"/>
        </a:p>
      </dgm:t>
    </dgm:pt>
    <dgm:pt modelId="{E36D87DB-15E9-484F-80DC-59458203B725}" type="pres">
      <dgm:prSet presAssocID="{BEC18E09-6309-4AF9-8865-1054658F07BC}" presName="spacer" presStyleCnt="0"/>
      <dgm:spPr/>
      <dgm:t>
        <a:bodyPr/>
        <a:lstStyle/>
        <a:p>
          <a:pPr rtl="1"/>
          <a:endParaRPr lang="x-none"/>
        </a:p>
      </dgm:t>
    </dgm:pt>
    <dgm:pt modelId="{3A9751B9-71A3-47DF-AFC5-99CA35CDD778}" type="pres">
      <dgm:prSet presAssocID="{BC6547C0-F768-4969-B5A0-E0370906E263}" presName="parentText" presStyleLbl="node1" presStyleIdx="1" presStyleCnt="5">
        <dgm:presLayoutVars>
          <dgm:chMax val="0"/>
          <dgm:bulletEnabled val="1"/>
        </dgm:presLayoutVars>
      </dgm:prSet>
      <dgm:spPr/>
      <dgm:t>
        <a:bodyPr/>
        <a:lstStyle/>
        <a:p>
          <a:pPr rtl="1"/>
          <a:endParaRPr lang="x-none"/>
        </a:p>
      </dgm:t>
    </dgm:pt>
    <dgm:pt modelId="{996811E4-676F-40B5-8A65-E894D46E84DD}" type="pres">
      <dgm:prSet presAssocID="{27796B03-6427-4B69-A2CB-B815B19F151B}" presName="spacer" presStyleCnt="0"/>
      <dgm:spPr/>
      <dgm:t>
        <a:bodyPr/>
        <a:lstStyle/>
        <a:p>
          <a:pPr rtl="1"/>
          <a:endParaRPr lang="x-none"/>
        </a:p>
      </dgm:t>
    </dgm:pt>
    <dgm:pt modelId="{26E87CD2-B72F-42B3-B435-EF1088F91592}" type="pres">
      <dgm:prSet presAssocID="{C90F708A-CD0E-42B5-B141-6E51ECF9C1F7}" presName="parentText" presStyleLbl="node1" presStyleIdx="2" presStyleCnt="5">
        <dgm:presLayoutVars>
          <dgm:chMax val="0"/>
          <dgm:bulletEnabled val="1"/>
        </dgm:presLayoutVars>
      </dgm:prSet>
      <dgm:spPr/>
      <dgm:t>
        <a:bodyPr/>
        <a:lstStyle/>
        <a:p>
          <a:pPr rtl="1"/>
          <a:endParaRPr lang="x-none"/>
        </a:p>
      </dgm:t>
    </dgm:pt>
    <dgm:pt modelId="{1ECE7583-E464-405E-9DE2-911B1235AFFF}" type="pres">
      <dgm:prSet presAssocID="{26E56B14-52F8-49D1-B0F0-2E868A432FE0}" presName="spacer" presStyleCnt="0"/>
      <dgm:spPr/>
      <dgm:t>
        <a:bodyPr/>
        <a:lstStyle/>
        <a:p>
          <a:pPr rtl="1"/>
          <a:endParaRPr lang="x-none"/>
        </a:p>
      </dgm:t>
    </dgm:pt>
    <dgm:pt modelId="{5DECCBD9-E571-4E6E-AF3D-BD1194F371DF}" type="pres">
      <dgm:prSet presAssocID="{C67C7832-C757-4ACB-83EA-86DE31359A71}" presName="parentText" presStyleLbl="node1" presStyleIdx="3" presStyleCnt="5">
        <dgm:presLayoutVars>
          <dgm:chMax val="0"/>
          <dgm:bulletEnabled val="1"/>
        </dgm:presLayoutVars>
      </dgm:prSet>
      <dgm:spPr/>
      <dgm:t>
        <a:bodyPr/>
        <a:lstStyle/>
        <a:p>
          <a:pPr rtl="1"/>
          <a:endParaRPr lang="x-none"/>
        </a:p>
      </dgm:t>
    </dgm:pt>
    <dgm:pt modelId="{030F32B9-A775-4699-BC3F-4B3A9E610DA7}" type="pres">
      <dgm:prSet presAssocID="{068EEF78-475A-444D-974F-27CA979E7655}" presName="spacer" presStyleCnt="0"/>
      <dgm:spPr/>
      <dgm:t>
        <a:bodyPr/>
        <a:lstStyle/>
        <a:p>
          <a:pPr rtl="1"/>
          <a:endParaRPr lang="x-none"/>
        </a:p>
      </dgm:t>
    </dgm:pt>
    <dgm:pt modelId="{4518BF76-604D-491F-B989-95ABCAB36F4C}" type="pres">
      <dgm:prSet presAssocID="{0188FADE-E578-432D-A345-604A929FAEA8}" presName="parentText" presStyleLbl="node1" presStyleIdx="4" presStyleCnt="5">
        <dgm:presLayoutVars>
          <dgm:chMax val="0"/>
          <dgm:bulletEnabled val="1"/>
        </dgm:presLayoutVars>
      </dgm:prSet>
      <dgm:spPr/>
      <dgm:t>
        <a:bodyPr/>
        <a:lstStyle/>
        <a:p>
          <a:pPr rtl="1"/>
          <a:endParaRPr lang="x-none"/>
        </a:p>
      </dgm:t>
    </dgm:pt>
  </dgm:ptLst>
  <dgm:cxnLst>
    <dgm:cxn modelId="{ABCAF237-2C17-4E00-B0A4-93DC148856F5}" srcId="{145E03E9-A1E6-4BF9-BE58-1235AC84377B}" destId="{0188FADE-E578-432D-A345-604A929FAEA8}" srcOrd="4" destOrd="0" parTransId="{181B9244-D993-411F-8F0C-BD2B57A81313}" sibTransId="{D557BA5C-8005-478D-8871-ED66102C95B0}"/>
    <dgm:cxn modelId="{1C8E72E4-E239-4CE7-9248-AC97CF925940}" type="presOf" srcId="{C67C7832-C757-4ACB-83EA-86DE31359A71}" destId="{5DECCBD9-E571-4E6E-AF3D-BD1194F371DF}" srcOrd="0" destOrd="0" presId="urn:microsoft.com/office/officeart/2005/8/layout/vList2"/>
    <dgm:cxn modelId="{D3F5AE9C-AB52-4FD1-9284-5A8CFAAA6430}" type="presOf" srcId="{C90F708A-CD0E-42B5-B141-6E51ECF9C1F7}" destId="{26E87CD2-B72F-42B3-B435-EF1088F91592}" srcOrd="0" destOrd="0" presId="urn:microsoft.com/office/officeart/2005/8/layout/vList2"/>
    <dgm:cxn modelId="{21A9ADCA-5F0C-4F5D-B93B-75B35483E331}" srcId="{145E03E9-A1E6-4BF9-BE58-1235AC84377B}" destId="{C90F708A-CD0E-42B5-B141-6E51ECF9C1F7}" srcOrd="2" destOrd="0" parTransId="{8C269EF3-DA66-4E75-BE97-0836CA238DDF}" sibTransId="{26E56B14-52F8-49D1-B0F0-2E868A432FE0}"/>
    <dgm:cxn modelId="{3829CD96-FC6E-435A-8F0F-7A90732B7549}" type="presOf" srcId="{0188FADE-E578-432D-A345-604A929FAEA8}" destId="{4518BF76-604D-491F-B989-95ABCAB36F4C}" srcOrd="0" destOrd="0" presId="urn:microsoft.com/office/officeart/2005/8/layout/vList2"/>
    <dgm:cxn modelId="{8A27B526-7051-49E9-B2D3-32C3C05A04AE}" type="presOf" srcId="{145E03E9-A1E6-4BF9-BE58-1235AC84377B}" destId="{0E5C9497-EA8E-474B-9197-09BC7D6C6FB5}" srcOrd="0" destOrd="0" presId="urn:microsoft.com/office/officeart/2005/8/layout/vList2"/>
    <dgm:cxn modelId="{964F65CA-388D-4843-BD4D-B646DD04659E}" type="presOf" srcId="{012A11A0-5528-4A40-BAB8-A8B9380F4509}" destId="{E35FED77-7725-44B9-826F-C6FCBD418660}" srcOrd="0" destOrd="0" presId="urn:microsoft.com/office/officeart/2005/8/layout/vList2"/>
    <dgm:cxn modelId="{3B362027-B945-43D3-91C3-3182D72827E1}" type="presOf" srcId="{BC6547C0-F768-4969-B5A0-E0370906E263}" destId="{3A9751B9-71A3-47DF-AFC5-99CA35CDD778}" srcOrd="0" destOrd="0" presId="urn:microsoft.com/office/officeart/2005/8/layout/vList2"/>
    <dgm:cxn modelId="{6D4510B0-DA99-4987-8139-73C382763D0B}" srcId="{145E03E9-A1E6-4BF9-BE58-1235AC84377B}" destId="{BC6547C0-F768-4969-B5A0-E0370906E263}" srcOrd="1" destOrd="0" parTransId="{88491B8D-4A0F-4296-A682-9C2ADB32FBF8}" sibTransId="{27796B03-6427-4B69-A2CB-B815B19F151B}"/>
    <dgm:cxn modelId="{D6C813D0-2395-4006-A6B0-FDA988686303}" srcId="{145E03E9-A1E6-4BF9-BE58-1235AC84377B}" destId="{C67C7832-C757-4ACB-83EA-86DE31359A71}" srcOrd="3" destOrd="0" parTransId="{4356003E-1DB2-4FDB-A0AD-A3265176969E}" sibTransId="{068EEF78-475A-444D-974F-27CA979E7655}"/>
    <dgm:cxn modelId="{1BBF9AE7-1A7B-4CAF-A422-6BC860C5F69D}" srcId="{145E03E9-A1E6-4BF9-BE58-1235AC84377B}" destId="{012A11A0-5528-4A40-BAB8-A8B9380F4509}" srcOrd="0" destOrd="0" parTransId="{38277037-6485-4774-AF8B-581B86436209}" sibTransId="{BEC18E09-6309-4AF9-8865-1054658F07BC}"/>
    <dgm:cxn modelId="{10663834-C34E-4D86-B1E4-9C796E866A58}" type="presParOf" srcId="{0E5C9497-EA8E-474B-9197-09BC7D6C6FB5}" destId="{E35FED77-7725-44B9-826F-C6FCBD418660}" srcOrd="0" destOrd="0" presId="urn:microsoft.com/office/officeart/2005/8/layout/vList2"/>
    <dgm:cxn modelId="{5692B6D5-6491-414A-8004-9524A3BDBB60}" type="presParOf" srcId="{0E5C9497-EA8E-474B-9197-09BC7D6C6FB5}" destId="{E36D87DB-15E9-484F-80DC-59458203B725}" srcOrd="1" destOrd="0" presId="urn:microsoft.com/office/officeart/2005/8/layout/vList2"/>
    <dgm:cxn modelId="{A61802F9-B9E4-41C9-A7E8-E847C6A504A0}" type="presParOf" srcId="{0E5C9497-EA8E-474B-9197-09BC7D6C6FB5}" destId="{3A9751B9-71A3-47DF-AFC5-99CA35CDD778}" srcOrd="2" destOrd="0" presId="urn:microsoft.com/office/officeart/2005/8/layout/vList2"/>
    <dgm:cxn modelId="{3BA09A7C-3AB4-4C97-9B9A-94DC828753AF}" type="presParOf" srcId="{0E5C9497-EA8E-474B-9197-09BC7D6C6FB5}" destId="{996811E4-676F-40B5-8A65-E894D46E84DD}" srcOrd="3" destOrd="0" presId="urn:microsoft.com/office/officeart/2005/8/layout/vList2"/>
    <dgm:cxn modelId="{FECCEC20-2EEF-44E0-A563-D964EDD09FFF}" type="presParOf" srcId="{0E5C9497-EA8E-474B-9197-09BC7D6C6FB5}" destId="{26E87CD2-B72F-42B3-B435-EF1088F91592}" srcOrd="4" destOrd="0" presId="urn:microsoft.com/office/officeart/2005/8/layout/vList2"/>
    <dgm:cxn modelId="{84CE2A63-8725-4E7F-9D1C-F989AB51F41F}" type="presParOf" srcId="{0E5C9497-EA8E-474B-9197-09BC7D6C6FB5}" destId="{1ECE7583-E464-405E-9DE2-911B1235AFFF}" srcOrd="5" destOrd="0" presId="urn:microsoft.com/office/officeart/2005/8/layout/vList2"/>
    <dgm:cxn modelId="{FCFA910E-C07F-4390-8173-446534413588}" type="presParOf" srcId="{0E5C9497-EA8E-474B-9197-09BC7D6C6FB5}" destId="{5DECCBD9-E571-4E6E-AF3D-BD1194F371DF}" srcOrd="6" destOrd="0" presId="urn:microsoft.com/office/officeart/2005/8/layout/vList2"/>
    <dgm:cxn modelId="{36667B18-3FE8-48C7-A06A-54EB2F124170}" type="presParOf" srcId="{0E5C9497-EA8E-474B-9197-09BC7D6C6FB5}" destId="{030F32B9-A775-4699-BC3F-4B3A9E610DA7}" srcOrd="7" destOrd="0" presId="urn:microsoft.com/office/officeart/2005/8/layout/vList2"/>
    <dgm:cxn modelId="{BE6ED2D3-8AD0-4752-9E16-0B02482B4797}" type="presParOf" srcId="{0E5C9497-EA8E-474B-9197-09BC7D6C6FB5}" destId="{4518BF76-604D-491F-B989-95ABCAB36F4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01234B-BE5F-45B4-9E5C-A7DBD36AF6EA}" type="doc">
      <dgm:prSet loTypeId="urn:microsoft.com/office/officeart/2005/8/layout/pyramid1" loCatId="pyramid" qsTypeId="urn:microsoft.com/office/officeart/2005/8/quickstyle/simple1" qsCatId="simple" csTypeId="urn:microsoft.com/office/officeart/2005/8/colors/accent5_1" csCatId="accent5" phldr="1"/>
      <dgm:spPr/>
    </dgm:pt>
    <dgm:pt modelId="{4756A6F6-906B-4328-A7D1-A16ADD71405A}">
      <dgm:prSet phldrT="[نص]" custT="1"/>
      <dgm:spPr/>
      <dgm:t>
        <a:bodyPr/>
        <a:lstStyle/>
        <a:p>
          <a:pPr rtl="1"/>
          <a:endParaRPr lang="x-none" sz="1600" b="0" dirty="0" smtClean="0">
            <a:solidFill>
              <a:srgbClr val="0070C0"/>
            </a:solidFill>
          </a:endParaRPr>
        </a:p>
        <a:p>
          <a:pPr rtl="1"/>
          <a:r>
            <a:rPr lang="x-none" sz="1200" b="1" dirty="0" smtClean="0">
              <a:solidFill>
                <a:srgbClr val="0070C0"/>
              </a:solidFill>
            </a:rPr>
            <a:t>الدمج الاجتماعي</a:t>
          </a:r>
          <a:endParaRPr lang="x-none" sz="1200" b="1" dirty="0">
            <a:solidFill>
              <a:srgbClr val="0070C0"/>
            </a:solidFill>
          </a:endParaRPr>
        </a:p>
      </dgm:t>
    </dgm:pt>
    <dgm:pt modelId="{8A86A466-FD35-4A89-BEF0-331248EF4CE1}" type="parTrans" cxnId="{0A67F5D7-0164-414B-BDDD-7E380E3236AA}">
      <dgm:prSet/>
      <dgm:spPr/>
      <dgm:t>
        <a:bodyPr/>
        <a:lstStyle/>
        <a:p>
          <a:pPr rtl="1"/>
          <a:endParaRPr lang="x-none"/>
        </a:p>
      </dgm:t>
    </dgm:pt>
    <dgm:pt modelId="{12215495-9F14-4EAB-9B1B-9D31410FABEE}" type="sibTrans" cxnId="{0A67F5D7-0164-414B-BDDD-7E380E3236AA}">
      <dgm:prSet/>
      <dgm:spPr/>
      <dgm:t>
        <a:bodyPr/>
        <a:lstStyle/>
        <a:p>
          <a:pPr rtl="1"/>
          <a:endParaRPr lang="x-none"/>
        </a:p>
      </dgm:t>
    </dgm:pt>
    <dgm:pt modelId="{18EC1E29-6968-46FE-BED6-D2EBE465AB2A}">
      <dgm:prSet phldrT="[نص]" custT="1"/>
      <dgm:spPr/>
      <dgm:t>
        <a:bodyPr/>
        <a:lstStyle/>
        <a:p>
          <a:pPr rtl="1"/>
          <a:r>
            <a:rPr lang="x-none" sz="1800" b="0" dirty="0" smtClean="0">
              <a:solidFill>
                <a:srgbClr val="0070C0"/>
              </a:solidFill>
            </a:rPr>
            <a:t>الدمج الأكاديمي</a:t>
          </a:r>
          <a:endParaRPr lang="x-none" sz="1800" b="0" dirty="0">
            <a:solidFill>
              <a:srgbClr val="0070C0"/>
            </a:solidFill>
          </a:endParaRPr>
        </a:p>
      </dgm:t>
    </dgm:pt>
    <dgm:pt modelId="{C1D804C5-13D4-43E3-9CE5-7E23AEBAE6FC}" type="parTrans" cxnId="{6A2B998D-D92C-4044-9D74-D6985EB5CEEB}">
      <dgm:prSet/>
      <dgm:spPr/>
      <dgm:t>
        <a:bodyPr/>
        <a:lstStyle/>
        <a:p>
          <a:pPr rtl="1"/>
          <a:endParaRPr lang="x-none"/>
        </a:p>
      </dgm:t>
    </dgm:pt>
    <dgm:pt modelId="{AB4DCBC3-8F92-4A6C-B9E8-DC6CC55CC5E6}" type="sibTrans" cxnId="{6A2B998D-D92C-4044-9D74-D6985EB5CEEB}">
      <dgm:prSet/>
      <dgm:spPr/>
      <dgm:t>
        <a:bodyPr/>
        <a:lstStyle/>
        <a:p>
          <a:pPr rtl="1"/>
          <a:endParaRPr lang="x-none"/>
        </a:p>
      </dgm:t>
    </dgm:pt>
    <dgm:pt modelId="{7D813BEC-E9A0-4294-9CAA-D960F043FF7B}">
      <dgm:prSet phldrT="[نص]" custT="1"/>
      <dgm:spPr/>
      <dgm:t>
        <a:bodyPr/>
        <a:lstStyle/>
        <a:p>
          <a:pPr rtl="1"/>
          <a:r>
            <a:rPr lang="x-none" sz="1800" b="0" dirty="0" smtClean="0">
              <a:solidFill>
                <a:srgbClr val="0070C0"/>
              </a:solidFill>
            </a:rPr>
            <a:t>الصفوف الخاصة الملحقة بالمدارس العادية</a:t>
          </a:r>
          <a:endParaRPr lang="x-none" sz="1800" b="0" dirty="0">
            <a:solidFill>
              <a:srgbClr val="0070C0"/>
            </a:solidFill>
          </a:endParaRPr>
        </a:p>
      </dgm:t>
    </dgm:pt>
    <dgm:pt modelId="{7D20EA98-5D5F-4E2D-9DF0-3A44612E2A7C}" type="parTrans" cxnId="{0F67B25C-1AE7-4751-BD01-17E1C6BB36EE}">
      <dgm:prSet/>
      <dgm:spPr/>
      <dgm:t>
        <a:bodyPr/>
        <a:lstStyle/>
        <a:p>
          <a:pPr rtl="1"/>
          <a:endParaRPr lang="x-none"/>
        </a:p>
      </dgm:t>
    </dgm:pt>
    <dgm:pt modelId="{1EFFD015-C690-4099-A3C4-80F37C338C62}" type="sibTrans" cxnId="{0F67B25C-1AE7-4751-BD01-17E1C6BB36EE}">
      <dgm:prSet/>
      <dgm:spPr/>
      <dgm:t>
        <a:bodyPr/>
        <a:lstStyle/>
        <a:p>
          <a:pPr rtl="1"/>
          <a:endParaRPr lang="x-none"/>
        </a:p>
      </dgm:t>
    </dgm:pt>
    <dgm:pt modelId="{FA82EAAF-E3DA-4743-9D78-52BE2BA5B794}">
      <dgm:prSet phldrT="[نص]" custT="1"/>
      <dgm:spPr/>
      <dgm:t>
        <a:bodyPr/>
        <a:lstStyle/>
        <a:p>
          <a:pPr rtl="1"/>
          <a:r>
            <a:rPr lang="x-none" sz="1800" b="0" dirty="0" smtClean="0">
              <a:solidFill>
                <a:srgbClr val="0070C0"/>
              </a:solidFill>
            </a:rPr>
            <a:t>مراكز التربية الخاصة النهارية</a:t>
          </a:r>
          <a:endParaRPr lang="x-none" sz="1800" b="0" dirty="0">
            <a:solidFill>
              <a:srgbClr val="0070C0"/>
            </a:solidFill>
          </a:endParaRPr>
        </a:p>
      </dgm:t>
    </dgm:pt>
    <dgm:pt modelId="{D7573E0F-916B-4FE2-8700-765F4D8112B4}" type="parTrans" cxnId="{A02E2D95-7DD5-429B-BC5C-19841CBE5D99}">
      <dgm:prSet/>
      <dgm:spPr/>
      <dgm:t>
        <a:bodyPr/>
        <a:lstStyle/>
        <a:p>
          <a:pPr rtl="1"/>
          <a:endParaRPr lang="x-none"/>
        </a:p>
      </dgm:t>
    </dgm:pt>
    <dgm:pt modelId="{7C2A6A4B-C441-4741-97DC-42714F483B47}" type="sibTrans" cxnId="{A02E2D95-7DD5-429B-BC5C-19841CBE5D99}">
      <dgm:prSet/>
      <dgm:spPr/>
      <dgm:t>
        <a:bodyPr/>
        <a:lstStyle/>
        <a:p>
          <a:pPr rtl="1"/>
          <a:endParaRPr lang="x-none"/>
        </a:p>
      </dgm:t>
    </dgm:pt>
    <dgm:pt modelId="{F3C868FF-C4B4-4D59-A786-9DDC268D695A}">
      <dgm:prSet phldrT="[نص]" custT="1"/>
      <dgm:spPr/>
      <dgm:t>
        <a:bodyPr/>
        <a:lstStyle/>
        <a:p>
          <a:pPr rtl="1"/>
          <a:r>
            <a:rPr lang="x-none" sz="1800" b="0" dirty="0" smtClean="0">
              <a:solidFill>
                <a:srgbClr val="0070C0"/>
              </a:solidFill>
            </a:rPr>
            <a:t>مراكز الإقامة الكاملة</a:t>
          </a:r>
          <a:endParaRPr lang="x-none" sz="1800" b="0" dirty="0">
            <a:solidFill>
              <a:srgbClr val="0070C0"/>
            </a:solidFill>
          </a:endParaRPr>
        </a:p>
      </dgm:t>
    </dgm:pt>
    <dgm:pt modelId="{2FC628C7-74BE-4F2A-A370-3E4E5D8844AB}" type="parTrans" cxnId="{8A5A3608-C263-4575-808A-6819B6F3A0AA}">
      <dgm:prSet/>
      <dgm:spPr/>
      <dgm:t>
        <a:bodyPr/>
        <a:lstStyle/>
        <a:p>
          <a:pPr rtl="1"/>
          <a:endParaRPr lang="x-none"/>
        </a:p>
      </dgm:t>
    </dgm:pt>
    <dgm:pt modelId="{C2FE7C20-0C42-4D4C-A397-6BE916E203F9}" type="sibTrans" cxnId="{8A5A3608-C263-4575-808A-6819B6F3A0AA}">
      <dgm:prSet/>
      <dgm:spPr/>
      <dgm:t>
        <a:bodyPr/>
        <a:lstStyle/>
        <a:p>
          <a:pPr rtl="1"/>
          <a:endParaRPr lang="x-none"/>
        </a:p>
      </dgm:t>
    </dgm:pt>
    <dgm:pt modelId="{1683D9CA-D153-4775-B515-CC601DC0E4DB}" type="pres">
      <dgm:prSet presAssocID="{1501234B-BE5F-45B4-9E5C-A7DBD36AF6EA}" presName="Name0" presStyleCnt="0">
        <dgm:presLayoutVars>
          <dgm:dir/>
          <dgm:animLvl val="lvl"/>
          <dgm:resizeHandles val="exact"/>
        </dgm:presLayoutVars>
      </dgm:prSet>
      <dgm:spPr/>
    </dgm:pt>
    <dgm:pt modelId="{5E197298-8024-412D-A42E-F978BA778F74}" type="pres">
      <dgm:prSet presAssocID="{4756A6F6-906B-4328-A7D1-A16ADD71405A}" presName="Name8" presStyleCnt="0"/>
      <dgm:spPr/>
    </dgm:pt>
    <dgm:pt modelId="{0CE1B2BA-2A3F-4F74-812F-9BEF3C2E07BA}" type="pres">
      <dgm:prSet presAssocID="{4756A6F6-906B-4328-A7D1-A16ADD71405A}" presName="level" presStyleLbl="node1" presStyleIdx="0" presStyleCnt="5">
        <dgm:presLayoutVars>
          <dgm:chMax val="1"/>
          <dgm:bulletEnabled val="1"/>
        </dgm:presLayoutVars>
      </dgm:prSet>
      <dgm:spPr/>
      <dgm:t>
        <a:bodyPr/>
        <a:lstStyle/>
        <a:p>
          <a:pPr rtl="1"/>
          <a:endParaRPr lang="x-none"/>
        </a:p>
      </dgm:t>
    </dgm:pt>
    <dgm:pt modelId="{06BA15D4-47CF-45D3-BBCC-43F20ACB28BC}" type="pres">
      <dgm:prSet presAssocID="{4756A6F6-906B-4328-A7D1-A16ADD71405A}" presName="levelTx" presStyleLbl="revTx" presStyleIdx="0" presStyleCnt="0">
        <dgm:presLayoutVars>
          <dgm:chMax val="1"/>
          <dgm:bulletEnabled val="1"/>
        </dgm:presLayoutVars>
      </dgm:prSet>
      <dgm:spPr/>
      <dgm:t>
        <a:bodyPr/>
        <a:lstStyle/>
        <a:p>
          <a:pPr rtl="1"/>
          <a:endParaRPr lang="x-none"/>
        </a:p>
      </dgm:t>
    </dgm:pt>
    <dgm:pt modelId="{26BCAB8E-81A0-4EE2-8645-621D14D1EB26}" type="pres">
      <dgm:prSet presAssocID="{18EC1E29-6968-46FE-BED6-D2EBE465AB2A}" presName="Name8" presStyleCnt="0"/>
      <dgm:spPr/>
    </dgm:pt>
    <dgm:pt modelId="{35E87EC7-5DD6-4DFF-8685-1B068C27583E}" type="pres">
      <dgm:prSet presAssocID="{18EC1E29-6968-46FE-BED6-D2EBE465AB2A}" presName="level" presStyleLbl="node1" presStyleIdx="1" presStyleCnt="5">
        <dgm:presLayoutVars>
          <dgm:chMax val="1"/>
          <dgm:bulletEnabled val="1"/>
        </dgm:presLayoutVars>
      </dgm:prSet>
      <dgm:spPr/>
      <dgm:t>
        <a:bodyPr/>
        <a:lstStyle/>
        <a:p>
          <a:pPr rtl="1"/>
          <a:endParaRPr lang="x-none"/>
        </a:p>
      </dgm:t>
    </dgm:pt>
    <dgm:pt modelId="{0870A9AE-8AA8-4853-8501-E0E69232E25B}" type="pres">
      <dgm:prSet presAssocID="{18EC1E29-6968-46FE-BED6-D2EBE465AB2A}" presName="levelTx" presStyleLbl="revTx" presStyleIdx="0" presStyleCnt="0">
        <dgm:presLayoutVars>
          <dgm:chMax val="1"/>
          <dgm:bulletEnabled val="1"/>
        </dgm:presLayoutVars>
      </dgm:prSet>
      <dgm:spPr/>
      <dgm:t>
        <a:bodyPr/>
        <a:lstStyle/>
        <a:p>
          <a:pPr rtl="1"/>
          <a:endParaRPr lang="x-none"/>
        </a:p>
      </dgm:t>
    </dgm:pt>
    <dgm:pt modelId="{066B914B-645A-418C-AE28-1185440C472F}" type="pres">
      <dgm:prSet presAssocID="{7D813BEC-E9A0-4294-9CAA-D960F043FF7B}" presName="Name8" presStyleCnt="0"/>
      <dgm:spPr/>
    </dgm:pt>
    <dgm:pt modelId="{BF22F557-ACA6-4183-BA84-37B2DE9D106F}" type="pres">
      <dgm:prSet presAssocID="{7D813BEC-E9A0-4294-9CAA-D960F043FF7B}" presName="level" presStyleLbl="node1" presStyleIdx="2" presStyleCnt="5">
        <dgm:presLayoutVars>
          <dgm:chMax val="1"/>
          <dgm:bulletEnabled val="1"/>
        </dgm:presLayoutVars>
      </dgm:prSet>
      <dgm:spPr/>
      <dgm:t>
        <a:bodyPr/>
        <a:lstStyle/>
        <a:p>
          <a:pPr rtl="1"/>
          <a:endParaRPr lang="x-none"/>
        </a:p>
      </dgm:t>
    </dgm:pt>
    <dgm:pt modelId="{7E114CC3-5DA6-41F2-9147-04526C9F597E}" type="pres">
      <dgm:prSet presAssocID="{7D813BEC-E9A0-4294-9CAA-D960F043FF7B}" presName="levelTx" presStyleLbl="revTx" presStyleIdx="0" presStyleCnt="0">
        <dgm:presLayoutVars>
          <dgm:chMax val="1"/>
          <dgm:bulletEnabled val="1"/>
        </dgm:presLayoutVars>
      </dgm:prSet>
      <dgm:spPr/>
      <dgm:t>
        <a:bodyPr/>
        <a:lstStyle/>
        <a:p>
          <a:pPr rtl="1"/>
          <a:endParaRPr lang="x-none"/>
        </a:p>
      </dgm:t>
    </dgm:pt>
    <dgm:pt modelId="{030EDAA5-3096-454F-961E-302A9246110A}" type="pres">
      <dgm:prSet presAssocID="{FA82EAAF-E3DA-4743-9D78-52BE2BA5B794}" presName="Name8" presStyleCnt="0"/>
      <dgm:spPr/>
    </dgm:pt>
    <dgm:pt modelId="{2EAB1864-89A1-4CAE-9CC8-D7A23CD22762}" type="pres">
      <dgm:prSet presAssocID="{FA82EAAF-E3DA-4743-9D78-52BE2BA5B794}" presName="level" presStyleLbl="node1" presStyleIdx="3" presStyleCnt="5">
        <dgm:presLayoutVars>
          <dgm:chMax val="1"/>
          <dgm:bulletEnabled val="1"/>
        </dgm:presLayoutVars>
      </dgm:prSet>
      <dgm:spPr/>
      <dgm:t>
        <a:bodyPr/>
        <a:lstStyle/>
        <a:p>
          <a:pPr rtl="1"/>
          <a:endParaRPr lang="x-none"/>
        </a:p>
      </dgm:t>
    </dgm:pt>
    <dgm:pt modelId="{B0484F5E-DC64-4476-B481-6836C3099CB7}" type="pres">
      <dgm:prSet presAssocID="{FA82EAAF-E3DA-4743-9D78-52BE2BA5B794}" presName="levelTx" presStyleLbl="revTx" presStyleIdx="0" presStyleCnt="0">
        <dgm:presLayoutVars>
          <dgm:chMax val="1"/>
          <dgm:bulletEnabled val="1"/>
        </dgm:presLayoutVars>
      </dgm:prSet>
      <dgm:spPr/>
      <dgm:t>
        <a:bodyPr/>
        <a:lstStyle/>
        <a:p>
          <a:pPr rtl="1"/>
          <a:endParaRPr lang="x-none"/>
        </a:p>
      </dgm:t>
    </dgm:pt>
    <dgm:pt modelId="{56F2CA73-3437-4F82-8011-2578BA98AFD3}" type="pres">
      <dgm:prSet presAssocID="{F3C868FF-C4B4-4D59-A786-9DDC268D695A}" presName="Name8" presStyleCnt="0"/>
      <dgm:spPr/>
    </dgm:pt>
    <dgm:pt modelId="{0C740A15-09C6-416C-BE2C-DBC1F58FAC53}" type="pres">
      <dgm:prSet presAssocID="{F3C868FF-C4B4-4D59-A786-9DDC268D695A}" presName="level" presStyleLbl="node1" presStyleIdx="4" presStyleCnt="5" custLinFactNeighborY="6849">
        <dgm:presLayoutVars>
          <dgm:chMax val="1"/>
          <dgm:bulletEnabled val="1"/>
        </dgm:presLayoutVars>
      </dgm:prSet>
      <dgm:spPr/>
      <dgm:t>
        <a:bodyPr/>
        <a:lstStyle/>
        <a:p>
          <a:pPr rtl="1"/>
          <a:endParaRPr lang="x-none"/>
        </a:p>
      </dgm:t>
    </dgm:pt>
    <dgm:pt modelId="{92FA53E2-E41F-4AAC-9544-0932D5E26522}" type="pres">
      <dgm:prSet presAssocID="{F3C868FF-C4B4-4D59-A786-9DDC268D695A}" presName="levelTx" presStyleLbl="revTx" presStyleIdx="0" presStyleCnt="0">
        <dgm:presLayoutVars>
          <dgm:chMax val="1"/>
          <dgm:bulletEnabled val="1"/>
        </dgm:presLayoutVars>
      </dgm:prSet>
      <dgm:spPr/>
      <dgm:t>
        <a:bodyPr/>
        <a:lstStyle/>
        <a:p>
          <a:pPr rtl="1"/>
          <a:endParaRPr lang="x-none"/>
        </a:p>
      </dgm:t>
    </dgm:pt>
  </dgm:ptLst>
  <dgm:cxnLst>
    <dgm:cxn modelId="{81BD0C01-3DE3-4782-B686-7545731CE758}" type="presOf" srcId="{F3C868FF-C4B4-4D59-A786-9DDC268D695A}" destId="{0C740A15-09C6-416C-BE2C-DBC1F58FAC53}" srcOrd="0" destOrd="0" presId="urn:microsoft.com/office/officeart/2005/8/layout/pyramid1"/>
    <dgm:cxn modelId="{86D0C04A-E4C7-4E1C-894B-7D222F32A74F}" type="presOf" srcId="{18EC1E29-6968-46FE-BED6-D2EBE465AB2A}" destId="{0870A9AE-8AA8-4853-8501-E0E69232E25B}" srcOrd="1" destOrd="0" presId="urn:microsoft.com/office/officeart/2005/8/layout/pyramid1"/>
    <dgm:cxn modelId="{8C2898F3-88E1-4F98-820A-AB64B7D4DCE4}" type="presOf" srcId="{4756A6F6-906B-4328-A7D1-A16ADD71405A}" destId="{0CE1B2BA-2A3F-4F74-812F-9BEF3C2E07BA}" srcOrd="0" destOrd="0" presId="urn:microsoft.com/office/officeart/2005/8/layout/pyramid1"/>
    <dgm:cxn modelId="{8289770B-ADC4-4A7E-9E49-C359DB483B08}" type="presOf" srcId="{7D813BEC-E9A0-4294-9CAA-D960F043FF7B}" destId="{BF22F557-ACA6-4183-BA84-37B2DE9D106F}" srcOrd="0" destOrd="0" presId="urn:microsoft.com/office/officeart/2005/8/layout/pyramid1"/>
    <dgm:cxn modelId="{0A67F5D7-0164-414B-BDDD-7E380E3236AA}" srcId="{1501234B-BE5F-45B4-9E5C-A7DBD36AF6EA}" destId="{4756A6F6-906B-4328-A7D1-A16ADD71405A}" srcOrd="0" destOrd="0" parTransId="{8A86A466-FD35-4A89-BEF0-331248EF4CE1}" sibTransId="{12215495-9F14-4EAB-9B1B-9D31410FABEE}"/>
    <dgm:cxn modelId="{0B2595D3-8872-47BF-A271-308B9FF72FDE}" type="presOf" srcId="{18EC1E29-6968-46FE-BED6-D2EBE465AB2A}" destId="{35E87EC7-5DD6-4DFF-8685-1B068C27583E}" srcOrd="0" destOrd="0" presId="urn:microsoft.com/office/officeart/2005/8/layout/pyramid1"/>
    <dgm:cxn modelId="{8A5A3608-C263-4575-808A-6819B6F3A0AA}" srcId="{1501234B-BE5F-45B4-9E5C-A7DBD36AF6EA}" destId="{F3C868FF-C4B4-4D59-A786-9DDC268D695A}" srcOrd="4" destOrd="0" parTransId="{2FC628C7-74BE-4F2A-A370-3E4E5D8844AB}" sibTransId="{C2FE7C20-0C42-4D4C-A397-6BE916E203F9}"/>
    <dgm:cxn modelId="{6A2B998D-D92C-4044-9D74-D6985EB5CEEB}" srcId="{1501234B-BE5F-45B4-9E5C-A7DBD36AF6EA}" destId="{18EC1E29-6968-46FE-BED6-D2EBE465AB2A}" srcOrd="1" destOrd="0" parTransId="{C1D804C5-13D4-43E3-9CE5-7E23AEBAE6FC}" sibTransId="{AB4DCBC3-8F92-4A6C-B9E8-DC6CC55CC5E6}"/>
    <dgm:cxn modelId="{9751D0F5-EAEC-4A8A-BEAA-33218885F219}" type="presOf" srcId="{7D813BEC-E9A0-4294-9CAA-D960F043FF7B}" destId="{7E114CC3-5DA6-41F2-9147-04526C9F597E}" srcOrd="1" destOrd="0" presId="urn:microsoft.com/office/officeart/2005/8/layout/pyramid1"/>
    <dgm:cxn modelId="{DE24EC12-C9D1-4B1F-A132-CD8AA692CC17}" type="presOf" srcId="{4756A6F6-906B-4328-A7D1-A16ADD71405A}" destId="{06BA15D4-47CF-45D3-BBCC-43F20ACB28BC}" srcOrd="1" destOrd="0" presId="urn:microsoft.com/office/officeart/2005/8/layout/pyramid1"/>
    <dgm:cxn modelId="{C2B66516-D767-4EAB-BD72-D4033322DA8D}" type="presOf" srcId="{1501234B-BE5F-45B4-9E5C-A7DBD36AF6EA}" destId="{1683D9CA-D153-4775-B515-CC601DC0E4DB}" srcOrd="0" destOrd="0" presId="urn:microsoft.com/office/officeart/2005/8/layout/pyramid1"/>
    <dgm:cxn modelId="{0F67B25C-1AE7-4751-BD01-17E1C6BB36EE}" srcId="{1501234B-BE5F-45B4-9E5C-A7DBD36AF6EA}" destId="{7D813BEC-E9A0-4294-9CAA-D960F043FF7B}" srcOrd="2" destOrd="0" parTransId="{7D20EA98-5D5F-4E2D-9DF0-3A44612E2A7C}" sibTransId="{1EFFD015-C690-4099-A3C4-80F37C338C62}"/>
    <dgm:cxn modelId="{1FE06917-8088-4B80-85B6-2307EBA42D82}" type="presOf" srcId="{FA82EAAF-E3DA-4743-9D78-52BE2BA5B794}" destId="{2EAB1864-89A1-4CAE-9CC8-D7A23CD22762}" srcOrd="0" destOrd="0" presId="urn:microsoft.com/office/officeart/2005/8/layout/pyramid1"/>
    <dgm:cxn modelId="{1384A44C-E7D0-4581-8AFF-331E2CC13B2C}" type="presOf" srcId="{F3C868FF-C4B4-4D59-A786-9DDC268D695A}" destId="{92FA53E2-E41F-4AAC-9544-0932D5E26522}" srcOrd="1" destOrd="0" presId="urn:microsoft.com/office/officeart/2005/8/layout/pyramid1"/>
    <dgm:cxn modelId="{F53F9E29-311D-424D-A67C-DFCD8830B11B}" type="presOf" srcId="{FA82EAAF-E3DA-4743-9D78-52BE2BA5B794}" destId="{B0484F5E-DC64-4476-B481-6836C3099CB7}" srcOrd="1" destOrd="0" presId="urn:microsoft.com/office/officeart/2005/8/layout/pyramid1"/>
    <dgm:cxn modelId="{A02E2D95-7DD5-429B-BC5C-19841CBE5D99}" srcId="{1501234B-BE5F-45B4-9E5C-A7DBD36AF6EA}" destId="{FA82EAAF-E3DA-4743-9D78-52BE2BA5B794}" srcOrd="3" destOrd="0" parTransId="{D7573E0F-916B-4FE2-8700-765F4D8112B4}" sibTransId="{7C2A6A4B-C441-4741-97DC-42714F483B47}"/>
    <dgm:cxn modelId="{4B91E747-46F9-49E8-A007-3D28D2D5BA79}" type="presParOf" srcId="{1683D9CA-D153-4775-B515-CC601DC0E4DB}" destId="{5E197298-8024-412D-A42E-F978BA778F74}" srcOrd="0" destOrd="0" presId="urn:microsoft.com/office/officeart/2005/8/layout/pyramid1"/>
    <dgm:cxn modelId="{0276A4C6-BC76-4EBC-BDBA-38FC18BC10FF}" type="presParOf" srcId="{5E197298-8024-412D-A42E-F978BA778F74}" destId="{0CE1B2BA-2A3F-4F74-812F-9BEF3C2E07BA}" srcOrd="0" destOrd="0" presId="urn:microsoft.com/office/officeart/2005/8/layout/pyramid1"/>
    <dgm:cxn modelId="{34708D01-0A01-4E75-85CB-59CAED96E6A1}" type="presParOf" srcId="{5E197298-8024-412D-A42E-F978BA778F74}" destId="{06BA15D4-47CF-45D3-BBCC-43F20ACB28BC}" srcOrd="1" destOrd="0" presId="urn:microsoft.com/office/officeart/2005/8/layout/pyramid1"/>
    <dgm:cxn modelId="{C7B418A1-E400-49CB-812D-4F9F44EF8780}" type="presParOf" srcId="{1683D9CA-D153-4775-B515-CC601DC0E4DB}" destId="{26BCAB8E-81A0-4EE2-8645-621D14D1EB26}" srcOrd="1" destOrd="0" presId="urn:microsoft.com/office/officeart/2005/8/layout/pyramid1"/>
    <dgm:cxn modelId="{73B7405B-6182-47FC-A451-459F0465D435}" type="presParOf" srcId="{26BCAB8E-81A0-4EE2-8645-621D14D1EB26}" destId="{35E87EC7-5DD6-4DFF-8685-1B068C27583E}" srcOrd="0" destOrd="0" presId="urn:microsoft.com/office/officeart/2005/8/layout/pyramid1"/>
    <dgm:cxn modelId="{F9513C70-4408-4EF7-B7DB-583946BD7DB4}" type="presParOf" srcId="{26BCAB8E-81A0-4EE2-8645-621D14D1EB26}" destId="{0870A9AE-8AA8-4853-8501-E0E69232E25B}" srcOrd="1" destOrd="0" presId="urn:microsoft.com/office/officeart/2005/8/layout/pyramid1"/>
    <dgm:cxn modelId="{11205947-F086-42E7-B3FF-06DB5FA117E4}" type="presParOf" srcId="{1683D9CA-D153-4775-B515-CC601DC0E4DB}" destId="{066B914B-645A-418C-AE28-1185440C472F}" srcOrd="2" destOrd="0" presId="urn:microsoft.com/office/officeart/2005/8/layout/pyramid1"/>
    <dgm:cxn modelId="{1C6F1A55-204C-44DE-A33F-57028AB6227B}" type="presParOf" srcId="{066B914B-645A-418C-AE28-1185440C472F}" destId="{BF22F557-ACA6-4183-BA84-37B2DE9D106F}" srcOrd="0" destOrd="0" presId="urn:microsoft.com/office/officeart/2005/8/layout/pyramid1"/>
    <dgm:cxn modelId="{4D55B0C1-D8D8-4FB7-BDBE-A402E5A3D662}" type="presParOf" srcId="{066B914B-645A-418C-AE28-1185440C472F}" destId="{7E114CC3-5DA6-41F2-9147-04526C9F597E}" srcOrd="1" destOrd="0" presId="urn:microsoft.com/office/officeart/2005/8/layout/pyramid1"/>
    <dgm:cxn modelId="{606000D2-40F8-4E81-AF57-D9410096DE90}" type="presParOf" srcId="{1683D9CA-D153-4775-B515-CC601DC0E4DB}" destId="{030EDAA5-3096-454F-961E-302A9246110A}" srcOrd="3" destOrd="0" presId="urn:microsoft.com/office/officeart/2005/8/layout/pyramid1"/>
    <dgm:cxn modelId="{C36BA8CC-1C73-44C6-806C-A41AD6B54CDD}" type="presParOf" srcId="{030EDAA5-3096-454F-961E-302A9246110A}" destId="{2EAB1864-89A1-4CAE-9CC8-D7A23CD22762}" srcOrd="0" destOrd="0" presId="urn:microsoft.com/office/officeart/2005/8/layout/pyramid1"/>
    <dgm:cxn modelId="{F46F789B-5063-4C9C-A190-1CE386A40806}" type="presParOf" srcId="{030EDAA5-3096-454F-961E-302A9246110A}" destId="{B0484F5E-DC64-4476-B481-6836C3099CB7}" srcOrd="1" destOrd="0" presId="urn:microsoft.com/office/officeart/2005/8/layout/pyramid1"/>
    <dgm:cxn modelId="{E9D352E2-E205-442E-BAE7-7C1DD1C61A75}" type="presParOf" srcId="{1683D9CA-D153-4775-B515-CC601DC0E4DB}" destId="{56F2CA73-3437-4F82-8011-2578BA98AFD3}" srcOrd="4" destOrd="0" presId="urn:microsoft.com/office/officeart/2005/8/layout/pyramid1"/>
    <dgm:cxn modelId="{59D61322-125E-4B69-9C03-FC432E585814}" type="presParOf" srcId="{56F2CA73-3437-4F82-8011-2578BA98AFD3}" destId="{0C740A15-09C6-416C-BE2C-DBC1F58FAC53}" srcOrd="0" destOrd="0" presId="urn:microsoft.com/office/officeart/2005/8/layout/pyramid1"/>
    <dgm:cxn modelId="{2F5D852F-4BBE-4A1B-BA9F-712FE8BDEB3D}" type="presParOf" srcId="{56F2CA73-3437-4F82-8011-2578BA98AFD3}" destId="{92FA53E2-E41F-4AAC-9544-0932D5E2652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C9910-0E4F-426E-AB24-A535082B185F}">
      <dsp:nvSpPr>
        <dsp:cNvPr id="0" name=""/>
        <dsp:cNvSpPr/>
      </dsp:nvSpPr>
      <dsp:spPr>
        <a:xfrm rot="5400000">
          <a:off x="-300310"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06E4A5-D616-4DF7-8EEF-21EDFD480BF0}">
      <dsp:nvSpPr>
        <dsp:cNvPr id="0" name=""/>
        <dsp:cNvSpPr/>
      </dsp:nvSpPr>
      <dsp:spPr>
        <a:xfrm>
          <a:off x="3300"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a:t>الإعاقة الحركية والانفعالية</a:t>
          </a:r>
        </a:p>
      </dsp:txBody>
      <dsp:txXfrm>
        <a:off x="34775" y="275091"/>
        <a:ext cx="1728116" cy="1011689"/>
      </dsp:txXfrm>
    </dsp:sp>
    <dsp:sp modelId="{AB1FB85A-9B3B-4652-8C15-6C4DCA95ABC2}">
      <dsp:nvSpPr>
        <dsp:cNvPr id="0" name=""/>
        <dsp:cNvSpPr/>
      </dsp:nvSpPr>
      <dsp:spPr>
        <a:xfrm rot="5400000">
          <a:off x="-300310" y="2442585"/>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505A97-D35C-47C0-B65F-E8FDAB5A4A8D}">
      <dsp:nvSpPr>
        <dsp:cNvPr id="0" name=""/>
        <dsp:cNvSpPr/>
      </dsp:nvSpPr>
      <dsp:spPr>
        <a:xfrm>
          <a:off x="3300"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a:t>الإعاقة العقلية</a:t>
          </a:r>
        </a:p>
      </dsp:txBody>
      <dsp:txXfrm>
        <a:off x="34775" y="1618391"/>
        <a:ext cx="1728116" cy="1011689"/>
      </dsp:txXfrm>
    </dsp:sp>
    <dsp:sp modelId="{445C5595-A610-43A4-ABA0-818B9C53F119}">
      <dsp:nvSpPr>
        <dsp:cNvPr id="0" name=""/>
        <dsp:cNvSpPr/>
      </dsp:nvSpPr>
      <dsp:spPr>
        <a:xfrm>
          <a:off x="371339" y="3114235"/>
          <a:ext cx="2372291"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1FDC20-9E8E-4D8D-AFAB-B1ACAE0FC18E}">
      <dsp:nvSpPr>
        <dsp:cNvPr id="0" name=""/>
        <dsp:cNvSpPr/>
      </dsp:nvSpPr>
      <dsp:spPr>
        <a:xfrm>
          <a:off x="3300" y="2930215"/>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dirty="0"/>
            <a:t>حالات ضعف الانتباه والنشاط الزائد</a:t>
          </a:r>
        </a:p>
      </dsp:txBody>
      <dsp:txXfrm>
        <a:off x="34775" y="2961690"/>
        <a:ext cx="1728116" cy="1011689"/>
      </dsp:txXfrm>
    </dsp:sp>
    <dsp:sp modelId="{798C07EF-FFDE-424B-9773-ADB25E8D8D50}">
      <dsp:nvSpPr>
        <dsp:cNvPr id="0" name=""/>
        <dsp:cNvSpPr/>
      </dsp:nvSpPr>
      <dsp:spPr>
        <a:xfrm rot="16200000">
          <a:off x="2081807" y="2442585"/>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F2C84-EEC0-4EA8-A0B0-49142C39F758}">
      <dsp:nvSpPr>
        <dsp:cNvPr id="0" name=""/>
        <dsp:cNvSpPr/>
      </dsp:nvSpPr>
      <dsp:spPr>
        <a:xfrm>
          <a:off x="2385417" y="2930215"/>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a:t>حالات التوحد</a:t>
          </a:r>
        </a:p>
      </dsp:txBody>
      <dsp:txXfrm>
        <a:off x="2416892" y="2961690"/>
        <a:ext cx="1728116" cy="1011689"/>
      </dsp:txXfrm>
    </dsp:sp>
    <dsp:sp modelId="{C9A42B42-9168-47A1-ABA3-847967DB1D2E}">
      <dsp:nvSpPr>
        <dsp:cNvPr id="0" name=""/>
        <dsp:cNvSpPr/>
      </dsp:nvSpPr>
      <dsp:spPr>
        <a:xfrm rot="16200000">
          <a:off x="2081807"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AAA223-0BC4-4241-96CC-68738665A357}">
      <dsp:nvSpPr>
        <dsp:cNvPr id="0" name=""/>
        <dsp:cNvSpPr/>
      </dsp:nvSpPr>
      <dsp:spPr>
        <a:xfrm>
          <a:off x="2385417"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a:t>الإعاقة البصرية</a:t>
          </a:r>
        </a:p>
        <a:p>
          <a:pPr lvl="0" algn="ctr" defTabSz="933450" rtl="1">
            <a:lnSpc>
              <a:spcPct val="90000"/>
            </a:lnSpc>
            <a:spcBef>
              <a:spcPct val="0"/>
            </a:spcBef>
            <a:spcAft>
              <a:spcPct val="35000"/>
            </a:spcAft>
          </a:pPr>
          <a:r>
            <a:rPr lang="x-none" sz="2100" kern="1200"/>
            <a:t>الإعاقة السمعية</a:t>
          </a:r>
        </a:p>
      </dsp:txBody>
      <dsp:txXfrm>
        <a:off x="2416892" y="1618391"/>
        <a:ext cx="1728116" cy="1011689"/>
      </dsp:txXfrm>
    </dsp:sp>
    <dsp:sp modelId="{084A94C7-C00A-4951-90DF-B4829F8AEEDA}">
      <dsp:nvSpPr>
        <dsp:cNvPr id="0" name=""/>
        <dsp:cNvSpPr/>
      </dsp:nvSpPr>
      <dsp:spPr>
        <a:xfrm>
          <a:off x="2753457" y="427636"/>
          <a:ext cx="2372291"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C6F43D-6D51-4677-846E-1623F7563E7D}">
      <dsp:nvSpPr>
        <dsp:cNvPr id="0" name=""/>
        <dsp:cNvSpPr/>
      </dsp:nvSpPr>
      <dsp:spPr>
        <a:xfrm>
          <a:off x="2385417"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a:t>الموهبة والتفوق</a:t>
          </a:r>
        </a:p>
      </dsp:txBody>
      <dsp:txXfrm>
        <a:off x="2416892" y="275091"/>
        <a:ext cx="1728116" cy="1011689"/>
      </dsp:txXfrm>
    </dsp:sp>
    <dsp:sp modelId="{476499E3-89CA-4DE0-8413-872BBB00176C}">
      <dsp:nvSpPr>
        <dsp:cNvPr id="0" name=""/>
        <dsp:cNvSpPr/>
      </dsp:nvSpPr>
      <dsp:spPr>
        <a:xfrm rot="5400000">
          <a:off x="4463925"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C568FB-A4AE-4DFA-ACB3-5820DAB1AA5D}">
      <dsp:nvSpPr>
        <dsp:cNvPr id="0" name=""/>
        <dsp:cNvSpPr/>
      </dsp:nvSpPr>
      <dsp:spPr>
        <a:xfrm>
          <a:off x="4767535"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a:t>صعوبات التعلم</a:t>
          </a:r>
        </a:p>
      </dsp:txBody>
      <dsp:txXfrm>
        <a:off x="4799010" y="275091"/>
        <a:ext cx="1728116" cy="1011689"/>
      </dsp:txXfrm>
    </dsp:sp>
    <dsp:sp modelId="{334D5FB9-4976-47EE-978B-B9F4D1A6244E}">
      <dsp:nvSpPr>
        <dsp:cNvPr id="0" name=""/>
        <dsp:cNvSpPr/>
      </dsp:nvSpPr>
      <dsp:spPr>
        <a:xfrm>
          <a:off x="4767535"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x-none" sz="2100" kern="1200"/>
            <a:t>اضطرابات النطق أو اللغة</a:t>
          </a:r>
        </a:p>
      </dsp:txBody>
      <dsp:txXfrm>
        <a:off x="4799010" y="1618391"/>
        <a:ext cx="1728116" cy="1011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FED77-7725-44B9-826F-C6FCBD418660}">
      <dsp:nvSpPr>
        <dsp:cNvPr id="0" name=""/>
        <dsp:cNvSpPr/>
      </dsp:nvSpPr>
      <dsp:spPr>
        <a:xfrm>
          <a:off x="0" y="0"/>
          <a:ext cx="7283152" cy="66911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ايتارد : من أوائل المهتمين لبدايات التربية </a:t>
          </a:r>
          <a:r>
            <a:rPr lang="x-none" sz="2400" kern="1200" dirty="0" smtClean="0">
              <a:cs typeface="Akhbar MT" pitchFamily="2" charset="-78"/>
            </a:rPr>
            <a:t>الخاصة بفرنسا، واهتم بتشخيص وتربية الصم. </a:t>
          </a:r>
          <a:endParaRPr lang="x-none" sz="2400" kern="1200" dirty="0">
            <a:cs typeface="Akhbar MT" pitchFamily="2" charset="-78"/>
          </a:endParaRPr>
        </a:p>
      </dsp:txBody>
      <dsp:txXfrm>
        <a:off x="32664" y="32664"/>
        <a:ext cx="7217824" cy="603788"/>
      </dsp:txXfrm>
    </dsp:sp>
    <dsp:sp modelId="{3A9751B9-71A3-47DF-AFC5-99CA35CDD778}">
      <dsp:nvSpPr>
        <dsp:cNvPr id="0" name=""/>
        <dsp:cNvSpPr/>
      </dsp:nvSpPr>
      <dsp:spPr>
        <a:xfrm>
          <a:off x="0" y="679752"/>
          <a:ext cx="7283152" cy="66911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سيجان : من الرواد الأوائل في تاريخ التربية </a:t>
          </a:r>
          <a:r>
            <a:rPr lang="x-none" sz="2400" kern="1200" dirty="0" smtClean="0">
              <a:cs typeface="Akhbar MT" pitchFamily="2" charset="-78"/>
            </a:rPr>
            <a:t>الخاصة، وخاصة </a:t>
          </a:r>
          <a:r>
            <a:rPr lang="x-none" sz="2400" kern="1200" smtClean="0">
              <a:cs typeface="Akhbar MT" pitchFamily="2" charset="-78"/>
            </a:rPr>
            <a:t>تربية ال</a:t>
          </a:r>
          <a:r>
            <a:rPr lang="ar-SA" sz="2400" kern="1200" dirty="0" smtClean="0">
              <a:cs typeface="Akhbar MT" pitchFamily="2" charset="-78"/>
            </a:rPr>
            <a:t>م</a:t>
          </a:r>
          <a:r>
            <a:rPr lang="x-none" sz="2400" kern="1200" smtClean="0">
              <a:cs typeface="Akhbar MT" pitchFamily="2" charset="-78"/>
            </a:rPr>
            <a:t>عاقين </a:t>
          </a:r>
          <a:r>
            <a:rPr lang="x-none" sz="2400" kern="1200" dirty="0" smtClean="0">
              <a:cs typeface="Akhbar MT" pitchFamily="2" charset="-78"/>
            </a:rPr>
            <a:t>عقلياً.</a:t>
          </a:r>
          <a:endParaRPr lang="x-none" sz="2400" kern="1200" dirty="0">
            <a:cs typeface="Akhbar MT" pitchFamily="2" charset="-78"/>
          </a:endParaRPr>
        </a:p>
      </dsp:txBody>
      <dsp:txXfrm>
        <a:off x="32664" y="712416"/>
        <a:ext cx="7217824" cy="603788"/>
      </dsp:txXfrm>
    </dsp:sp>
    <dsp:sp modelId="{26E87CD2-B72F-42B3-B435-EF1088F91592}">
      <dsp:nvSpPr>
        <dsp:cNvPr id="0" name=""/>
        <dsp:cNvSpPr/>
      </dsp:nvSpPr>
      <dsp:spPr>
        <a:xfrm>
          <a:off x="0" y="1357629"/>
          <a:ext cx="7283152" cy="66911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منتسوري : من الرواد الأوائل الذين اهتموا بتعليم الأطفال العاديين والمعاقين </a:t>
          </a:r>
          <a:r>
            <a:rPr lang="x-none" sz="2400" kern="1200" dirty="0" smtClean="0">
              <a:cs typeface="Akhbar MT" pitchFamily="2" charset="-78"/>
            </a:rPr>
            <a:t>عقليًا.</a:t>
          </a:r>
          <a:endParaRPr lang="x-none" sz="2400" kern="1200" dirty="0">
            <a:cs typeface="Akhbar MT" pitchFamily="2" charset="-78"/>
          </a:endParaRPr>
        </a:p>
      </dsp:txBody>
      <dsp:txXfrm>
        <a:off x="32664" y="1390293"/>
        <a:ext cx="7217824" cy="603788"/>
      </dsp:txXfrm>
    </dsp:sp>
    <dsp:sp modelId="{5DECCBD9-E571-4E6E-AF3D-BD1194F371DF}">
      <dsp:nvSpPr>
        <dsp:cNvPr id="0" name=""/>
        <dsp:cNvSpPr/>
      </dsp:nvSpPr>
      <dsp:spPr>
        <a:xfrm>
          <a:off x="0" y="2035507"/>
          <a:ext cx="7283152" cy="66911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a:cs typeface="Akhbar MT" pitchFamily="2" charset="-78"/>
            </a:rPr>
            <a:t>هوي : من الأطباء والمربين الأوائل في تاريخ التربية </a:t>
          </a:r>
          <a:r>
            <a:rPr lang="x-none" sz="2400" kern="1200" dirty="0" smtClean="0">
              <a:cs typeface="Akhbar MT" pitchFamily="2" charset="-78"/>
            </a:rPr>
            <a:t>الخاصة بالولايات المتحدة الامريكية، </a:t>
          </a:r>
          <a:r>
            <a:rPr lang="x-none" sz="2400" kern="1200" dirty="0">
              <a:cs typeface="Akhbar MT" pitchFamily="2" charset="-78"/>
            </a:rPr>
            <a:t>وأسس أول مدرسة </a:t>
          </a:r>
          <a:r>
            <a:rPr lang="x-none" sz="2400" kern="1200" dirty="0" smtClean="0">
              <a:cs typeface="Akhbar MT" pitchFamily="2" charset="-78"/>
            </a:rPr>
            <a:t>للمكفوفين.</a:t>
          </a:r>
          <a:endParaRPr lang="x-none" sz="2400" kern="1200" dirty="0">
            <a:cs typeface="Akhbar MT" pitchFamily="2" charset="-78"/>
          </a:endParaRPr>
        </a:p>
      </dsp:txBody>
      <dsp:txXfrm>
        <a:off x="32664" y="2068171"/>
        <a:ext cx="7217824" cy="603788"/>
      </dsp:txXfrm>
    </dsp:sp>
    <dsp:sp modelId="{4518BF76-604D-491F-B989-95ABCAB36F4C}">
      <dsp:nvSpPr>
        <dsp:cNvPr id="0" name=""/>
        <dsp:cNvSpPr/>
      </dsp:nvSpPr>
      <dsp:spPr>
        <a:xfrm>
          <a:off x="0" y="2713384"/>
          <a:ext cx="7283152" cy="66911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kern="1200" dirty="0" smtClean="0">
              <a:cs typeface="Akhbar MT" pitchFamily="2" charset="-78"/>
            </a:rPr>
            <a:t>توماس </a:t>
          </a:r>
          <a:r>
            <a:rPr lang="x-none" sz="2400" kern="1200" dirty="0">
              <a:cs typeface="Akhbar MT" pitchFamily="2" charset="-78"/>
            </a:rPr>
            <a:t>: من المربين الأوائل الذين اهتموا بتعليم </a:t>
          </a:r>
          <a:r>
            <a:rPr lang="x-none" sz="2400" kern="1200" dirty="0" smtClean="0">
              <a:cs typeface="Akhbar MT" pitchFamily="2" charset="-78"/>
            </a:rPr>
            <a:t>الصم.</a:t>
          </a:r>
          <a:endParaRPr lang="x-none" sz="2400" kern="1200" dirty="0">
            <a:cs typeface="Akhbar MT" pitchFamily="2" charset="-78"/>
          </a:endParaRPr>
        </a:p>
      </dsp:txBody>
      <dsp:txXfrm>
        <a:off x="32664" y="2746048"/>
        <a:ext cx="7217824" cy="6037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1B2BA-2A3F-4F74-812F-9BEF3C2E07BA}">
      <dsp:nvSpPr>
        <dsp:cNvPr id="0" name=""/>
        <dsp:cNvSpPr/>
      </dsp:nvSpPr>
      <dsp:spPr>
        <a:xfrm>
          <a:off x="2909123" y="0"/>
          <a:ext cx="1454561"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endParaRPr lang="x-none" sz="1600" b="0" kern="1200" dirty="0" smtClean="0">
            <a:solidFill>
              <a:srgbClr val="0070C0"/>
            </a:solidFill>
          </a:endParaRPr>
        </a:p>
        <a:p>
          <a:pPr lvl="0" algn="ctr" defTabSz="711200" rtl="1">
            <a:lnSpc>
              <a:spcPct val="90000"/>
            </a:lnSpc>
            <a:spcBef>
              <a:spcPct val="0"/>
            </a:spcBef>
            <a:spcAft>
              <a:spcPct val="35000"/>
            </a:spcAft>
          </a:pPr>
          <a:r>
            <a:rPr lang="x-none" sz="1200" b="1" kern="1200" dirty="0" smtClean="0">
              <a:solidFill>
                <a:srgbClr val="0070C0"/>
              </a:solidFill>
            </a:rPr>
            <a:t>الدمج الاجتماعي</a:t>
          </a:r>
          <a:endParaRPr lang="x-none" sz="1200" b="1" kern="1200" dirty="0">
            <a:solidFill>
              <a:srgbClr val="0070C0"/>
            </a:solidFill>
          </a:endParaRPr>
        </a:p>
      </dsp:txBody>
      <dsp:txXfrm>
        <a:off x="2909123" y="0"/>
        <a:ext cx="1454561" cy="1051316"/>
      </dsp:txXfrm>
    </dsp:sp>
    <dsp:sp modelId="{35E87EC7-5DD6-4DFF-8685-1B068C27583E}">
      <dsp:nvSpPr>
        <dsp:cNvPr id="0" name=""/>
        <dsp:cNvSpPr/>
      </dsp:nvSpPr>
      <dsp:spPr>
        <a:xfrm>
          <a:off x="2181842" y="1051316"/>
          <a:ext cx="2909123"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الدمج الأكاديمي</a:t>
          </a:r>
          <a:endParaRPr lang="x-none" sz="1800" b="0" kern="1200" dirty="0">
            <a:solidFill>
              <a:srgbClr val="0070C0"/>
            </a:solidFill>
          </a:endParaRPr>
        </a:p>
      </dsp:txBody>
      <dsp:txXfrm>
        <a:off x="2690938" y="1051316"/>
        <a:ext cx="1890930" cy="1051316"/>
      </dsp:txXfrm>
    </dsp:sp>
    <dsp:sp modelId="{BF22F557-ACA6-4183-BA84-37B2DE9D106F}">
      <dsp:nvSpPr>
        <dsp:cNvPr id="0" name=""/>
        <dsp:cNvSpPr/>
      </dsp:nvSpPr>
      <dsp:spPr>
        <a:xfrm>
          <a:off x="1454561" y="2102633"/>
          <a:ext cx="4363684"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الصفوف الخاصة الملحقة بالمدارس العادية</a:t>
          </a:r>
          <a:endParaRPr lang="x-none" sz="1800" b="0" kern="1200" dirty="0">
            <a:solidFill>
              <a:srgbClr val="0070C0"/>
            </a:solidFill>
          </a:endParaRPr>
        </a:p>
      </dsp:txBody>
      <dsp:txXfrm>
        <a:off x="2218206" y="2102633"/>
        <a:ext cx="2836395" cy="1051316"/>
      </dsp:txXfrm>
    </dsp:sp>
    <dsp:sp modelId="{2EAB1864-89A1-4CAE-9CC8-D7A23CD22762}">
      <dsp:nvSpPr>
        <dsp:cNvPr id="0" name=""/>
        <dsp:cNvSpPr/>
      </dsp:nvSpPr>
      <dsp:spPr>
        <a:xfrm>
          <a:off x="727280" y="3153950"/>
          <a:ext cx="5818246"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مراكز التربية الخاصة النهارية</a:t>
          </a:r>
          <a:endParaRPr lang="x-none" sz="1800" b="0" kern="1200" dirty="0">
            <a:solidFill>
              <a:srgbClr val="0070C0"/>
            </a:solidFill>
          </a:endParaRPr>
        </a:p>
      </dsp:txBody>
      <dsp:txXfrm>
        <a:off x="1745473" y="3153950"/>
        <a:ext cx="3781860" cy="1051316"/>
      </dsp:txXfrm>
    </dsp:sp>
    <dsp:sp modelId="{0C740A15-09C6-416C-BE2C-DBC1F58FAC53}">
      <dsp:nvSpPr>
        <dsp:cNvPr id="0" name=""/>
        <dsp:cNvSpPr/>
      </dsp:nvSpPr>
      <dsp:spPr>
        <a:xfrm>
          <a:off x="0" y="4205267"/>
          <a:ext cx="7272808" cy="1051316"/>
        </a:xfrm>
        <a:prstGeom prst="trapezoid">
          <a:avLst>
            <a:gd name="adj" fmla="val 69178"/>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x-none" sz="1800" b="0" kern="1200" dirty="0" smtClean="0">
              <a:solidFill>
                <a:srgbClr val="0070C0"/>
              </a:solidFill>
            </a:rPr>
            <a:t>مراكز الإقامة الكاملة</a:t>
          </a:r>
          <a:endParaRPr lang="x-none" sz="1800" b="0" kern="1200" dirty="0">
            <a:solidFill>
              <a:srgbClr val="0070C0"/>
            </a:solidFill>
          </a:endParaRPr>
        </a:p>
      </dsp:txBody>
      <dsp:txXfrm>
        <a:off x="1272741" y="4205267"/>
        <a:ext cx="4727325" cy="105131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x-none"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x-none"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B198434-67C3-404B-998C-7F478E15705A}" type="datetimeFigureOut">
              <a:rPr lang="x-none" smtClean="0"/>
              <a:pPr/>
              <a:t>25/02/19</a:t>
            </a:fld>
            <a:endParaRPr lang="x-none"/>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x-none"/>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7F659D95-41DA-41D6-A5E1-72599689FC39}" type="slidenum">
              <a:rPr lang="x-none" smtClean="0"/>
              <a:pPr/>
              <a:t>‹#›</a:t>
            </a:fld>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تاريخ 3"/>
          <p:cNvSpPr>
            <a:spLocks noGrp="1"/>
          </p:cNvSpPr>
          <p:nvPr>
            <p:ph type="dt" sz="half" idx="10"/>
          </p:nvPr>
        </p:nvSpPr>
        <p:spPr/>
        <p:txBody>
          <a:bodyPr/>
          <a:lstStyle/>
          <a:p>
            <a:fld id="{9B198434-67C3-404B-998C-7F478E15705A}" type="datetimeFigureOut">
              <a:rPr lang="x-none" smtClean="0"/>
              <a:pPr/>
              <a:t>25/02/19</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7F659D95-41DA-41D6-A5E1-72599689FC39}"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x-none"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تاريخ 3"/>
          <p:cNvSpPr>
            <a:spLocks noGrp="1"/>
          </p:cNvSpPr>
          <p:nvPr>
            <p:ph type="dt" sz="half" idx="10"/>
          </p:nvPr>
        </p:nvSpPr>
        <p:spPr/>
        <p:txBody>
          <a:bodyPr/>
          <a:lstStyle/>
          <a:p>
            <a:fld id="{9B198434-67C3-404B-998C-7F478E15705A}" type="datetimeFigureOut">
              <a:rPr lang="x-none" smtClean="0"/>
              <a:pPr/>
              <a:t>25/02/19</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7F659D95-41DA-41D6-A5E1-72599689FC39}"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B198434-67C3-404B-998C-7F478E15705A}" type="datetimeFigureOut">
              <a:rPr lang="x-none" smtClean="0"/>
              <a:pPr/>
              <a:t>25/02/19</a:t>
            </a:fld>
            <a:endParaRPr lang="x-none"/>
          </a:p>
        </p:txBody>
      </p:sp>
      <p:sp>
        <p:nvSpPr>
          <p:cNvPr id="9" name="عنصر نائب لرقم الشريحة 8"/>
          <p:cNvSpPr>
            <a:spLocks noGrp="1"/>
          </p:cNvSpPr>
          <p:nvPr>
            <p:ph type="sldNum" sz="quarter" idx="15"/>
          </p:nvPr>
        </p:nvSpPr>
        <p:spPr/>
        <p:txBody>
          <a:bodyPr rtlCol="0"/>
          <a:lstStyle/>
          <a:p>
            <a:fld id="{7F659D95-41DA-41D6-A5E1-72599689FC39}" type="slidenum">
              <a:rPr lang="x-none" smtClean="0"/>
              <a:pPr/>
              <a:t>‹#›</a:t>
            </a:fld>
            <a:endParaRPr lang="x-none"/>
          </a:p>
        </p:txBody>
      </p:sp>
      <p:sp>
        <p:nvSpPr>
          <p:cNvPr id="10" name="عنصر نائب للتذييل 9"/>
          <p:cNvSpPr>
            <a:spLocks noGrp="1"/>
          </p:cNvSpPr>
          <p:nvPr>
            <p:ph type="ftr" sz="quarter" idx="16"/>
          </p:nvPr>
        </p:nvSpPr>
        <p:spPr/>
        <p:txBody>
          <a:bodyPr rtlCol="0"/>
          <a:lstStyle/>
          <a:p>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x-none"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x-none"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B198434-67C3-404B-998C-7F478E15705A}" type="datetimeFigureOut">
              <a:rPr lang="x-none" smtClean="0"/>
              <a:pPr/>
              <a:t>25/02/19</a:t>
            </a:fld>
            <a:endParaRPr lang="x-none"/>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x-none"/>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F659D95-41DA-41D6-A5E1-72599689FC39}" type="slidenum">
              <a:rPr lang="x-none" smtClean="0"/>
              <a:pPr/>
              <a:t>‹#›</a:t>
            </a:fld>
            <a:endParaRPr lang="x-non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B198434-67C3-404B-998C-7F478E15705A}" type="datetimeFigureOut">
              <a:rPr lang="x-none" smtClean="0"/>
              <a:pPr/>
              <a:t>25/02/19</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7F659D95-41DA-41D6-A5E1-72599689FC39}" type="slidenum">
              <a:rPr lang="x-none" smtClean="0"/>
              <a:pPr/>
              <a:t>‹#›</a:t>
            </a:fld>
            <a:endParaRPr lang="x-none"/>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x-none"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B198434-67C3-404B-998C-7F478E15705A}" type="datetimeFigureOut">
              <a:rPr lang="x-none" smtClean="0"/>
              <a:pPr/>
              <a:t>25/02/19</a:t>
            </a:fld>
            <a:endParaRPr lang="x-none"/>
          </a:p>
        </p:txBody>
      </p:sp>
      <p:sp>
        <p:nvSpPr>
          <p:cNvPr id="8" name="عنصر نائب للتذييل 7"/>
          <p:cNvSpPr>
            <a:spLocks noGrp="1"/>
          </p:cNvSpPr>
          <p:nvPr>
            <p:ph type="ftr" sz="quarter" idx="11"/>
          </p:nvPr>
        </p:nvSpPr>
        <p:spPr/>
        <p:txBody>
          <a:bodyPr/>
          <a:lstStyle/>
          <a:p>
            <a:endParaRPr lang="x-none"/>
          </a:p>
        </p:txBody>
      </p:sp>
      <p:sp>
        <p:nvSpPr>
          <p:cNvPr id="9" name="عنصر نائب لرقم الشريحة 8"/>
          <p:cNvSpPr>
            <a:spLocks noGrp="1"/>
          </p:cNvSpPr>
          <p:nvPr>
            <p:ph type="sldNum" sz="quarter" idx="12"/>
          </p:nvPr>
        </p:nvSpPr>
        <p:spPr/>
        <p:txBody>
          <a:bodyPr/>
          <a:lstStyle/>
          <a:p>
            <a:fld id="{7F659D95-41DA-41D6-A5E1-72599689FC39}" type="slidenum">
              <a:rPr lang="x-none" smtClean="0"/>
              <a:pPr/>
              <a:t>‹#›</a:t>
            </a:fld>
            <a:endParaRPr lang="x-none"/>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x-none"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x-none"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B198434-67C3-404B-998C-7F478E15705A}" type="datetimeFigureOut">
              <a:rPr lang="x-none" smtClean="0"/>
              <a:pPr/>
              <a:t>25/02/19</a:t>
            </a:fld>
            <a:endParaRPr lang="x-none"/>
          </a:p>
        </p:txBody>
      </p:sp>
      <p:sp>
        <p:nvSpPr>
          <p:cNvPr id="7" name="عنصر نائب لرقم الشريحة 6"/>
          <p:cNvSpPr>
            <a:spLocks noGrp="1"/>
          </p:cNvSpPr>
          <p:nvPr>
            <p:ph type="sldNum" sz="quarter" idx="11"/>
          </p:nvPr>
        </p:nvSpPr>
        <p:spPr/>
        <p:txBody>
          <a:bodyPr rtlCol="0"/>
          <a:lstStyle/>
          <a:p>
            <a:fld id="{7F659D95-41DA-41D6-A5E1-72599689FC39}" type="slidenum">
              <a:rPr lang="x-none" smtClean="0"/>
              <a:pPr/>
              <a:t>‹#›</a:t>
            </a:fld>
            <a:endParaRPr lang="x-none"/>
          </a:p>
        </p:txBody>
      </p:sp>
      <p:sp>
        <p:nvSpPr>
          <p:cNvPr id="8" name="عنصر نائب للتذييل 7"/>
          <p:cNvSpPr>
            <a:spLocks noGrp="1"/>
          </p:cNvSpPr>
          <p:nvPr>
            <p:ph type="ftr" sz="quarter" idx="12"/>
          </p:nvPr>
        </p:nvSpPr>
        <p:spPr/>
        <p:txBody>
          <a:bodyPr rtlCol="0"/>
          <a:lstStyle/>
          <a:p>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198434-67C3-404B-998C-7F478E15705A}" type="datetimeFigureOut">
              <a:rPr lang="x-none" smtClean="0"/>
              <a:pPr/>
              <a:t>25/02/19</a:t>
            </a:fld>
            <a:endParaRPr lang="x-none"/>
          </a:p>
        </p:txBody>
      </p:sp>
      <p:sp>
        <p:nvSpPr>
          <p:cNvPr id="3" name="عنصر نائب للتذييل 2"/>
          <p:cNvSpPr>
            <a:spLocks noGrp="1"/>
          </p:cNvSpPr>
          <p:nvPr>
            <p:ph type="ftr" sz="quarter" idx="11"/>
          </p:nvPr>
        </p:nvSpPr>
        <p:spPr/>
        <p:txBody>
          <a:bodyPr/>
          <a:lstStyle/>
          <a:p>
            <a:endParaRPr lang="x-none"/>
          </a:p>
        </p:txBody>
      </p:sp>
      <p:sp>
        <p:nvSpPr>
          <p:cNvPr id="4" name="عنصر نائب لرقم الشريحة 3"/>
          <p:cNvSpPr>
            <a:spLocks noGrp="1"/>
          </p:cNvSpPr>
          <p:nvPr>
            <p:ph type="sldNum" sz="quarter" idx="12"/>
          </p:nvPr>
        </p:nvSpPr>
        <p:spPr/>
        <p:txBody>
          <a:bodyPr/>
          <a:lstStyle/>
          <a:p>
            <a:fld id="{7F659D95-41DA-41D6-A5E1-72599689FC39}"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x-none"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x-none"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B198434-67C3-404B-998C-7F478E15705A}" type="datetimeFigureOut">
              <a:rPr lang="x-none" smtClean="0"/>
              <a:pPr/>
              <a:t>25/02/19</a:t>
            </a:fld>
            <a:endParaRPr lang="x-none"/>
          </a:p>
        </p:txBody>
      </p:sp>
      <p:sp>
        <p:nvSpPr>
          <p:cNvPr id="22" name="عنصر نائب لرقم الشريحة 21"/>
          <p:cNvSpPr>
            <a:spLocks noGrp="1"/>
          </p:cNvSpPr>
          <p:nvPr>
            <p:ph type="sldNum" sz="quarter" idx="15"/>
          </p:nvPr>
        </p:nvSpPr>
        <p:spPr/>
        <p:txBody>
          <a:bodyPr rtlCol="0"/>
          <a:lstStyle/>
          <a:p>
            <a:fld id="{7F659D95-41DA-41D6-A5E1-72599689FC39}" type="slidenum">
              <a:rPr lang="x-none" smtClean="0"/>
              <a:pPr/>
              <a:t>‹#›</a:t>
            </a:fld>
            <a:endParaRPr lang="x-none"/>
          </a:p>
        </p:txBody>
      </p:sp>
      <p:sp>
        <p:nvSpPr>
          <p:cNvPr id="23" name="عنصر نائب للتذييل 22"/>
          <p:cNvSpPr>
            <a:spLocks noGrp="1"/>
          </p:cNvSpPr>
          <p:nvPr>
            <p:ph type="ftr" sz="quarter" idx="16"/>
          </p:nvPr>
        </p:nvSpPr>
        <p:spPr/>
        <p:txBody>
          <a:bodyPr rtlCol="0"/>
          <a:lstStyle/>
          <a:p>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x-none"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x-none"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x-none"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B198434-67C3-404B-998C-7F478E15705A}" type="datetimeFigureOut">
              <a:rPr lang="x-none" smtClean="0"/>
              <a:pPr/>
              <a:t>25/02/19</a:t>
            </a:fld>
            <a:endParaRPr lang="x-none"/>
          </a:p>
        </p:txBody>
      </p:sp>
      <p:sp>
        <p:nvSpPr>
          <p:cNvPr id="18" name="عنصر نائب لرقم الشريحة 17"/>
          <p:cNvSpPr>
            <a:spLocks noGrp="1"/>
          </p:cNvSpPr>
          <p:nvPr>
            <p:ph type="sldNum" sz="quarter" idx="11"/>
          </p:nvPr>
        </p:nvSpPr>
        <p:spPr/>
        <p:txBody>
          <a:bodyPr rtlCol="0"/>
          <a:lstStyle/>
          <a:p>
            <a:fld id="{7F659D95-41DA-41D6-A5E1-72599689FC39}" type="slidenum">
              <a:rPr lang="x-none" smtClean="0"/>
              <a:pPr/>
              <a:t>‹#›</a:t>
            </a:fld>
            <a:endParaRPr lang="x-none"/>
          </a:p>
        </p:txBody>
      </p:sp>
      <p:sp>
        <p:nvSpPr>
          <p:cNvPr id="21" name="عنصر نائب للتذييل 20"/>
          <p:cNvSpPr>
            <a:spLocks noGrp="1"/>
          </p:cNvSpPr>
          <p:nvPr>
            <p:ph type="ftr" sz="quarter" idx="12"/>
          </p:nvPr>
        </p:nvSpPr>
        <p:spPr/>
        <p:txBody>
          <a:bodyPr rtlCol="0"/>
          <a:lstStyle/>
          <a:p>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x-none"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x-none" smtClean="0"/>
              <a:t>انقر لتحرير أنماط النص الرئيسي</a:t>
            </a:r>
          </a:p>
          <a:p>
            <a:pPr lvl="1" eaLnBrk="1" latinLnBrk="0" hangingPunct="1"/>
            <a:r>
              <a:rPr kumimoji="0" lang="x-none" smtClean="0"/>
              <a:t>المستوى الثاني</a:t>
            </a:r>
          </a:p>
          <a:p>
            <a:pPr lvl="2" eaLnBrk="1" latinLnBrk="0" hangingPunct="1"/>
            <a:r>
              <a:rPr kumimoji="0" lang="x-none" smtClean="0"/>
              <a:t>المستوى الثالث</a:t>
            </a:r>
          </a:p>
          <a:p>
            <a:pPr lvl="3" eaLnBrk="1" latinLnBrk="0" hangingPunct="1"/>
            <a:r>
              <a:rPr kumimoji="0" lang="x-none" smtClean="0"/>
              <a:t>المستوى الرابع</a:t>
            </a:r>
          </a:p>
          <a:p>
            <a:pPr lvl="4" eaLnBrk="1" latinLnBrk="0" hangingPunct="1"/>
            <a:r>
              <a:rPr kumimoji="0" lang="x-none"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B198434-67C3-404B-998C-7F478E15705A}" type="datetimeFigureOut">
              <a:rPr lang="x-none" smtClean="0"/>
              <a:pPr/>
              <a:t>25/02/19</a:t>
            </a:fld>
            <a:endParaRPr lang="x-none"/>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x-none"/>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659D95-41DA-41D6-A5E1-72599689FC39}"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548680"/>
            <a:ext cx="8064896" cy="5976664"/>
          </a:xfrm>
        </p:spPr>
        <p:txBody>
          <a:bodyPr>
            <a:normAutofit/>
          </a:bodyPr>
          <a:lstStyle/>
          <a:p>
            <a:pPr>
              <a:buNone/>
            </a:pPr>
            <a:r>
              <a:rPr lang="x-none" sz="2800" dirty="0">
                <a:solidFill>
                  <a:srgbClr val="00B050"/>
                </a:solidFill>
                <a:cs typeface="Akhbar MT" pitchFamily="2" charset="-78"/>
              </a:rPr>
              <a:t>مقدمة في التربية </a:t>
            </a:r>
            <a:r>
              <a:rPr lang="x-none" sz="2800" dirty="0" smtClean="0">
                <a:solidFill>
                  <a:srgbClr val="00B050"/>
                </a:solidFill>
                <a:cs typeface="Akhbar MT" pitchFamily="2" charset="-78"/>
              </a:rPr>
              <a:t>الخاصة:</a:t>
            </a:r>
            <a:endParaRPr lang="en-US" sz="2800" dirty="0">
              <a:solidFill>
                <a:srgbClr val="00B050"/>
              </a:solidFill>
              <a:cs typeface="Akhbar MT" pitchFamily="2" charset="-78"/>
            </a:endParaRPr>
          </a:p>
          <a:p>
            <a:pPr>
              <a:buNone/>
            </a:pPr>
            <a:r>
              <a:rPr lang="x-none" sz="2800" dirty="0" smtClean="0">
                <a:solidFill>
                  <a:schemeClr val="tx1">
                    <a:lumMod val="95000"/>
                    <a:lumOff val="5000"/>
                  </a:schemeClr>
                </a:solidFill>
                <a:cs typeface="Akhbar MT" pitchFamily="2" charset="-78"/>
              </a:rPr>
              <a:t>     يعتبر </a:t>
            </a:r>
            <a:r>
              <a:rPr lang="x-none" sz="2800" dirty="0">
                <a:solidFill>
                  <a:schemeClr val="tx1">
                    <a:lumMod val="95000"/>
                    <a:lumOff val="5000"/>
                  </a:schemeClr>
                </a:solidFill>
                <a:cs typeface="Akhbar MT" pitchFamily="2" charset="-78"/>
              </a:rPr>
              <a:t>موضوع التربية الخاصة من الموضوعات الحديثة في ميدان التربية وعلم النفس </a:t>
            </a:r>
            <a:r>
              <a:rPr lang="x-none" sz="2800" dirty="0" smtClean="0">
                <a:solidFill>
                  <a:schemeClr val="tx1">
                    <a:lumMod val="95000"/>
                    <a:lumOff val="5000"/>
                  </a:schemeClr>
                </a:solidFill>
                <a:cs typeface="Akhbar MT" pitchFamily="2" charset="-78"/>
              </a:rPr>
              <a:t>.</a:t>
            </a:r>
            <a:endParaRPr lang="en-US" sz="2800" dirty="0">
              <a:solidFill>
                <a:schemeClr val="tx1">
                  <a:lumMod val="95000"/>
                  <a:lumOff val="5000"/>
                </a:schemeClr>
              </a:solidFill>
              <a:cs typeface="Akhbar MT" pitchFamily="2" charset="-78"/>
            </a:endParaRPr>
          </a:p>
          <a:p>
            <a:pPr algn="just">
              <a:buNone/>
            </a:pPr>
            <a:r>
              <a:rPr lang="x-none" sz="2800" dirty="0" smtClean="0">
                <a:solidFill>
                  <a:schemeClr val="tx1">
                    <a:lumMod val="95000"/>
                    <a:lumOff val="5000"/>
                  </a:schemeClr>
                </a:solidFill>
                <a:cs typeface="Akhbar MT" pitchFamily="2" charset="-78"/>
              </a:rPr>
              <a:t>كما يجمع </a:t>
            </a:r>
            <a:r>
              <a:rPr lang="x-none" sz="2800" dirty="0">
                <a:solidFill>
                  <a:schemeClr val="tx1">
                    <a:lumMod val="95000"/>
                    <a:lumOff val="5000"/>
                  </a:schemeClr>
                </a:solidFill>
                <a:cs typeface="Akhbar MT" pitchFamily="2" charset="-78"/>
              </a:rPr>
              <a:t>موضوع التربية الخاصة بين عدد من العلوم إذ تمتد جذوره إلى ميادين علم النفس والتربية, وعلم الاجتماع, والقانون, </a:t>
            </a:r>
            <a:r>
              <a:rPr lang="x-none" sz="2800" dirty="0" smtClean="0">
                <a:solidFill>
                  <a:schemeClr val="tx1">
                    <a:lumMod val="95000"/>
                    <a:lumOff val="5000"/>
                  </a:schemeClr>
                </a:solidFill>
                <a:cs typeface="Akhbar MT" pitchFamily="2" charset="-78"/>
              </a:rPr>
              <a:t>والطب.</a:t>
            </a:r>
            <a:endParaRPr lang="en-US" sz="2800" dirty="0">
              <a:solidFill>
                <a:schemeClr val="tx1">
                  <a:lumMod val="95000"/>
                  <a:lumOff val="5000"/>
                </a:schemeClr>
              </a:solidFill>
              <a:cs typeface="Akhbar MT" pitchFamily="2" charset="-78"/>
            </a:endParaRPr>
          </a:p>
          <a:p>
            <a:pPr>
              <a:buNone/>
            </a:pPr>
            <a:r>
              <a:rPr lang="x-none" sz="2800" dirty="0">
                <a:solidFill>
                  <a:schemeClr val="tx1">
                    <a:lumMod val="95000"/>
                    <a:lumOff val="5000"/>
                  </a:schemeClr>
                </a:solidFill>
                <a:cs typeface="Akhbar MT" pitchFamily="2" charset="-78"/>
              </a:rPr>
              <a:t>كما يتناول موضوع التربية الخاصة الأفراد غير العاديين والذين ينحرفون انحرافًا ملحوظًا في نموهم العقلي والحسي والانفعالي والحركي </a:t>
            </a:r>
            <a:r>
              <a:rPr lang="x-none" sz="2800" dirty="0" smtClean="0">
                <a:solidFill>
                  <a:schemeClr val="tx1">
                    <a:lumMod val="95000"/>
                    <a:lumOff val="5000"/>
                  </a:schemeClr>
                </a:solidFill>
                <a:cs typeface="Akhbar MT" pitchFamily="2" charset="-78"/>
              </a:rPr>
              <a:t>واللغوي.</a:t>
            </a:r>
          </a:p>
          <a:p>
            <a:pPr>
              <a:buNone/>
            </a:pPr>
            <a:endParaRPr lang="x-none" sz="2800" dirty="0" smtClean="0">
              <a:cs typeface="Akhbar MT" pitchFamily="2" charset="-78"/>
            </a:endParaRPr>
          </a:p>
          <a:p>
            <a:pPr>
              <a:buNone/>
            </a:pPr>
            <a:r>
              <a:rPr lang="x-none" sz="2800" dirty="0">
                <a:solidFill>
                  <a:srgbClr val="00B050"/>
                </a:solidFill>
                <a:cs typeface="Akhbar MT" pitchFamily="2" charset="-78"/>
              </a:rPr>
              <a:t>مفهوم التربية </a:t>
            </a:r>
            <a:r>
              <a:rPr lang="x-none" sz="2800" dirty="0" smtClean="0">
                <a:solidFill>
                  <a:srgbClr val="00B050"/>
                </a:solidFill>
                <a:cs typeface="Akhbar MT" pitchFamily="2" charset="-78"/>
              </a:rPr>
              <a:t>الخاصة:</a:t>
            </a:r>
            <a:endParaRPr lang="en-US" sz="2800" dirty="0">
              <a:solidFill>
                <a:srgbClr val="00B050"/>
              </a:solidFill>
              <a:cs typeface="Akhbar MT" pitchFamily="2" charset="-78"/>
            </a:endParaRPr>
          </a:p>
          <a:p>
            <a:pPr>
              <a:buNone/>
            </a:pPr>
            <a:r>
              <a:rPr lang="x-none" sz="2800" dirty="0">
                <a:cs typeface="Akhbar MT" pitchFamily="2" charset="-78"/>
              </a:rPr>
              <a:t>هي مجموع البرامج المتخصصة والتي تقدم لفئات من الأفراد غير العاديين وذلك من أجل مساعدتهم على تنمية قدراتهم وتحقيق ذواتهم ومساعدتهم في </a:t>
            </a:r>
            <a:r>
              <a:rPr lang="x-none" sz="2800" dirty="0" smtClean="0">
                <a:cs typeface="Akhbar MT" pitchFamily="2" charset="-78"/>
              </a:rPr>
              <a:t>التكيف.</a:t>
            </a:r>
            <a:endParaRPr lang="en-US" sz="2800" dirty="0">
              <a:cs typeface="Akhbar MT" pitchFamily="2" charset="-78"/>
            </a:endParaRPr>
          </a:p>
          <a:p>
            <a:pPr>
              <a:buNone/>
            </a:pPr>
            <a:endParaRPr lang="en-US" sz="2800" dirty="0">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860032" y="663079"/>
            <a:ext cx="3600400" cy="461665"/>
          </a:xfrm>
          <a:prstGeom prst="rect">
            <a:avLst/>
          </a:prstGeom>
          <a:noFill/>
        </p:spPr>
        <p:txBody>
          <a:bodyPr wrap="square" rtlCol="1">
            <a:spAutoFit/>
          </a:bodyPr>
          <a:lstStyle/>
          <a:p>
            <a:r>
              <a:rPr lang="x-none" sz="2400" b="1" dirty="0" smtClean="0">
                <a:solidFill>
                  <a:schemeClr val="accent1"/>
                </a:solidFill>
              </a:rPr>
              <a:t>تطور ميدان </a:t>
            </a:r>
            <a:r>
              <a:rPr lang="x-none" sz="2400" b="1" dirty="0">
                <a:solidFill>
                  <a:schemeClr val="accent1"/>
                </a:solidFill>
              </a:rPr>
              <a:t>التربية</a:t>
            </a:r>
            <a:r>
              <a:rPr lang="x-none" sz="2400" b="1" dirty="0" smtClean="0">
                <a:solidFill>
                  <a:schemeClr val="accent1"/>
                </a:solidFill>
              </a:rPr>
              <a:t> الخاصة :</a:t>
            </a:r>
            <a:endParaRPr lang="x-none" sz="2400" b="1" dirty="0">
              <a:solidFill>
                <a:schemeClr val="accent1"/>
              </a:solidFill>
            </a:endParaRPr>
          </a:p>
        </p:txBody>
      </p:sp>
      <p:sp>
        <p:nvSpPr>
          <p:cNvPr id="4" name="مربع نص 3"/>
          <p:cNvSpPr txBox="1"/>
          <p:nvPr/>
        </p:nvSpPr>
        <p:spPr>
          <a:xfrm>
            <a:off x="3563889" y="1268760"/>
            <a:ext cx="4899534" cy="3108543"/>
          </a:xfrm>
          <a:prstGeom prst="rect">
            <a:avLst/>
          </a:prstGeom>
          <a:noFill/>
        </p:spPr>
        <p:txBody>
          <a:bodyPr wrap="square" rtlCol="1">
            <a:spAutoFit/>
          </a:bodyPr>
          <a:lstStyle/>
          <a:p>
            <a:pPr algn="just"/>
            <a:r>
              <a:rPr lang="x-none" sz="2800" b="1" dirty="0" smtClean="0">
                <a:latin typeface="Traditional Arabic" pitchFamily="18" charset="-78"/>
                <a:cs typeface="Traditional Arabic" pitchFamily="18" charset="-78"/>
              </a:rPr>
              <a:t>إن نمو ميدان التربية الخاصة ، في القرن العشرين ، وفي الولايات المتحدة وغيرها لم يكن إلا ثمرة للتيارات التربوية والنفسية والطبية والسياسية في أوربا ، فقد كان للأطباء والمربين أمثال فروبل ومنتسوري وبياجيه وبينية ، آثار واضحة في تقدم ميدان التربية الخاصة إلى ما هو عليه في الوقت الحاضر .</a:t>
            </a:r>
            <a:endParaRPr lang="x-none" sz="2800" b="1" dirty="0">
              <a:latin typeface="Traditional Arabic" pitchFamily="18" charset="-78"/>
              <a:cs typeface="Traditional Arabic" pitchFamily="18" charset="-78"/>
            </a:endParaRPr>
          </a:p>
        </p:txBody>
      </p:sp>
      <p:pic>
        <p:nvPicPr>
          <p:cNvPr id="7" name="صورة 6"/>
          <p:cNvPicPr>
            <a:picLocks noChangeAspect="1"/>
          </p:cNvPicPr>
          <p:nvPr/>
        </p:nvPicPr>
        <p:blipFill rotWithShape="1">
          <a:blip r:embed="rId2" cstate="print">
            <a:extLst>
              <a:ext uri="{28A0092B-C50C-407E-A947-70E740481C1C}">
                <a14:useLocalDpi xmlns:a14="http://schemas.microsoft.com/office/drawing/2010/main" val="0"/>
              </a:ext>
            </a:extLst>
          </a:blip>
          <a:srcRect t="30145"/>
          <a:stretch/>
        </p:blipFill>
        <p:spPr>
          <a:xfrm>
            <a:off x="373168" y="1124744"/>
            <a:ext cx="2664296" cy="39604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7986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4024" y="1196752"/>
            <a:ext cx="5688632" cy="954107"/>
          </a:xfrm>
          <a:prstGeom prst="rect">
            <a:avLst/>
          </a:prstGeom>
        </p:spPr>
        <p:txBody>
          <a:bodyPr wrap="square">
            <a:spAutoFit/>
          </a:bodyPr>
          <a:lstStyle/>
          <a:p>
            <a:pPr lvl="0"/>
            <a:r>
              <a:rPr lang="x-none" sz="2800" b="1" dirty="0">
                <a:solidFill>
                  <a:srgbClr val="B83D68"/>
                </a:solidFill>
              </a:rPr>
              <a:t>من مظاهر نمو ميدان التربية الخاصة في الدول العربية :</a:t>
            </a:r>
          </a:p>
        </p:txBody>
      </p:sp>
      <p:sp>
        <p:nvSpPr>
          <p:cNvPr id="3" name="Rectangle 2"/>
          <p:cNvSpPr/>
          <p:nvPr/>
        </p:nvSpPr>
        <p:spPr>
          <a:xfrm>
            <a:off x="1763688" y="2613392"/>
            <a:ext cx="5976664" cy="2554545"/>
          </a:xfrm>
          <a:prstGeom prst="rect">
            <a:avLst/>
          </a:prstGeom>
        </p:spPr>
        <p:txBody>
          <a:bodyPr wrap="square">
            <a:spAutoFit/>
          </a:bodyPr>
          <a:lstStyle/>
          <a:p>
            <a:pPr lvl="0"/>
            <a:r>
              <a:rPr lang="x-none" sz="3200" dirty="0">
                <a:solidFill>
                  <a:prstClr val="black"/>
                </a:solidFill>
                <a:latin typeface="Traditional Arabic" pitchFamily="18" charset="-78"/>
                <a:cs typeface="Traditional Arabic" pitchFamily="18" charset="-78"/>
              </a:rPr>
              <a:t>1- الاهتمام المتزايد بقطاع الأفراد غير العاديين في المجتمع .</a:t>
            </a:r>
          </a:p>
          <a:p>
            <a:pPr lvl="0"/>
            <a:r>
              <a:rPr lang="x-none" sz="3200" dirty="0">
                <a:solidFill>
                  <a:prstClr val="black"/>
                </a:solidFill>
                <a:latin typeface="Traditional Arabic" pitchFamily="18" charset="-78"/>
                <a:cs typeface="Traditional Arabic" pitchFamily="18" charset="-78"/>
              </a:rPr>
              <a:t>2- تدريب الكوادر العاملة في ميدان التربية الخاصة .</a:t>
            </a:r>
          </a:p>
          <a:p>
            <a:pPr lvl="0"/>
            <a:r>
              <a:rPr lang="x-none" sz="3200" dirty="0">
                <a:solidFill>
                  <a:prstClr val="black"/>
                </a:solidFill>
                <a:latin typeface="Traditional Arabic" pitchFamily="18" charset="-78"/>
                <a:cs typeface="Traditional Arabic" pitchFamily="18" charset="-78"/>
              </a:rPr>
              <a:t>3- اهتمام الجامعات وكليات المجتمع العربية بإعداد الكوادر المتخصصة في ميدان التربية الخاصة .</a:t>
            </a:r>
          </a:p>
        </p:txBody>
      </p:sp>
    </p:spTree>
    <p:extLst>
      <p:ext uri="{BB962C8B-B14F-4D97-AF65-F5344CB8AC3E}">
        <p14:creationId xmlns:p14="http://schemas.microsoft.com/office/powerpoint/2010/main" val="3494593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75856" y="836712"/>
            <a:ext cx="5256584" cy="584775"/>
          </a:xfrm>
          <a:prstGeom prst="rect">
            <a:avLst/>
          </a:prstGeom>
          <a:noFill/>
        </p:spPr>
        <p:txBody>
          <a:bodyPr wrap="square" rtlCol="1">
            <a:spAutoFit/>
          </a:bodyPr>
          <a:lstStyle/>
          <a:p>
            <a:r>
              <a:rPr lang="x-none" sz="3200" b="1" dirty="0" smtClean="0">
                <a:solidFill>
                  <a:schemeClr val="accent1"/>
                </a:solidFill>
              </a:rPr>
              <a:t>حجم مشكلة الأفراد غير العاديين :</a:t>
            </a:r>
            <a:endParaRPr lang="x-none" sz="3200" b="1" dirty="0">
              <a:solidFill>
                <a:schemeClr val="accent1"/>
              </a:solidFill>
            </a:endParaRPr>
          </a:p>
        </p:txBody>
      </p:sp>
      <p:sp>
        <p:nvSpPr>
          <p:cNvPr id="3" name="مربع نص 2"/>
          <p:cNvSpPr txBox="1"/>
          <p:nvPr/>
        </p:nvSpPr>
        <p:spPr>
          <a:xfrm>
            <a:off x="1763688" y="1484784"/>
            <a:ext cx="6768752" cy="1200329"/>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يختلف حجم مشكلة الأفراد غير العاديين من مجتمع إلى آخر تبعاً لعدد من المتغيرات أهمها المعيار المستخدم في تحديد مفهوم ومعنى كل فئة من فئات التربية الخاصة ، ثم المتغيرات المتعلقة بالعوامل الصحية والثقافية والاجتماعية .</a:t>
            </a:r>
            <a:endParaRPr lang="x-none" sz="2400" b="1" dirty="0">
              <a:latin typeface="Traditional Arabic" pitchFamily="18" charset="-78"/>
              <a:cs typeface="Traditional Arabic" pitchFamily="18" charset="-78"/>
            </a:endParaRPr>
          </a:p>
        </p:txBody>
      </p:sp>
      <p:sp>
        <p:nvSpPr>
          <p:cNvPr id="4" name="مربع نص 3"/>
          <p:cNvSpPr txBox="1"/>
          <p:nvPr/>
        </p:nvSpPr>
        <p:spPr>
          <a:xfrm>
            <a:off x="3059832" y="3080780"/>
            <a:ext cx="5319273" cy="584775"/>
          </a:xfrm>
          <a:prstGeom prst="rect">
            <a:avLst/>
          </a:prstGeom>
          <a:noFill/>
        </p:spPr>
        <p:txBody>
          <a:bodyPr wrap="square" rtlCol="1">
            <a:spAutoFit/>
          </a:bodyPr>
          <a:lstStyle/>
          <a:p>
            <a:r>
              <a:rPr lang="x-none" sz="3200" b="1" dirty="0" smtClean="0">
                <a:solidFill>
                  <a:schemeClr val="accent1"/>
                </a:solidFill>
              </a:rPr>
              <a:t>حجم مشكلة الإعاقة في الدول العربية :</a:t>
            </a:r>
            <a:endParaRPr lang="x-none" sz="3200" b="1" dirty="0">
              <a:solidFill>
                <a:schemeClr val="accent1"/>
              </a:solidFill>
            </a:endParaRPr>
          </a:p>
        </p:txBody>
      </p:sp>
      <p:sp>
        <p:nvSpPr>
          <p:cNvPr id="5" name="مربع نص 4"/>
          <p:cNvSpPr txBox="1"/>
          <p:nvPr/>
        </p:nvSpPr>
        <p:spPr>
          <a:xfrm>
            <a:off x="1763688" y="3717032"/>
            <a:ext cx="6615417" cy="1938992"/>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يبلغ عدد سكان العالم العربي 250 مليوناً حسب ما جاء في حولية اليونسكو في عام 2000، إذا أخذنا نسبة الحد الأدنى 3% للإعاقة حسب التقديرات العالمية فإن مجموع المعوقين في البلاد العربية يصل حوالي سبعة ملايين ونصف وإذا أخذنا نسبة الحد الأعلى للإعاقة 10% ، فإن مجموع المعوقين يصل حوالي 25 مليوناً .</a:t>
            </a:r>
            <a:endParaRPr lang="x-none" sz="24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7160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p"/>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17137" y="769694"/>
            <a:ext cx="6408712" cy="1200329"/>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أوضحت الدراسة أن أكثر من نصف المعاقين المسجلين( 53.3%) ممن هم دون سن الخامسة العاشرة ، وأن ثلثي مجموع المعاقين المسجلين (64.1%) ممن هم دون سن العشرين .</a:t>
            </a:r>
            <a:endParaRPr lang="x-none" sz="2400" b="1" dirty="0">
              <a:latin typeface="Traditional Arabic" pitchFamily="18" charset="-78"/>
              <a:cs typeface="Traditional Arabic" pitchFamily="18" charset="-78"/>
            </a:endParaRPr>
          </a:p>
        </p:txBody>
      </p:sp>
      <p:sp>
        <p:nvSpPr>
          <p:cNvPr id="3" name="مستطيل 2"/>
          <p:cNvSpPr/>
          <p:nvPr/>
        </p:nvSpPr>
        <p:spPr>
          <a:xfrm>
            <a:off x="2017136" y="702677"/>
            <a:ext cx="6443295" cy="1149698"/>
          </a:xfrm>
          <a:prstGeom prst="rect">
            <a:avLst/>
          </a:prstGeom>
          <a:noFill/>
          <a:ln>
            <a:solidFill>
              <a:schemeClr val="bg1">
                <a:lumMod val="5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a:p>
        </p:txBody>
      </p:sp>
      <p:sp>
        <p:nvSpPr>
          <p:cNvPr id="4" name="مربع نص 3"/>
          <p:cNvSpPr txBox="1"/>
          <p:nvPr/>
        </p:nvSpPr>
        <p:spPr>
          <a:xfrm>
            <a:off x="2201643" y="2500168"/>
            <a:ext cx="6230113" cy="461665"/>
          </a:xfrm>
          <a:prstGeom prst="rect">
            <a:avLst/>
          </a:prstGeom>
          <a:noFill/>
        </p:spPr>
        <p:txBody>
          <a:bodyPr wrap="square" rtlCol="1">
            <a:spAutoFit/>
          </a:bodyPr>
          <a:lstStyle/>
          <a:p>
            <a:r>
              <a:rPr lang="x-none" sz="2400" b="1" dirty="0" smtClean="0">
                <a:solidFill>
                  <a:schemeClr val="accent1"/>
                </a:solidFill>
              </a:rPr>
              <a:t>جمعيات ومؤسسات التربية الخاصة في الدول العربية :</a:t>
            </a:r>
            <a:endParaRPr lang="x-none" sz="2400" b="1" dirty="0">
              <a:solidFill>
                <a:schemeClr val="accent1"/>
              </a:solidFill>
            </a:endParaRPr>
          </a:p>
        </p:txBody>
      </p:sp>
      <p:sp>
        <p:nvSpPr>
          <p:cNvPr id="8" name="مربع نص 7"/>
          <p:cNvSpPr txBox="1"/>
          <p:nvPr/>
        </p:nvSpPr>
        <p:spPr>
          <a:xfrm>
            <a:off x="2017136" y="3212976"/>
            <a:ext cx="6484011" cy="1569660"/>
          </a:xfrm>
          <a:prstGeom prst="rect">
            <a:avLst/>
          </a:prstGeom>
          <a:noFill/>
        </p:spPr>
        <p:txBody>
          <a:bodyPr wrap="square" rtlCol="1">
            <a:spAutoFit/>
          </a:bodyPr>
          <a:lstStyle/>
          <a:p>
            <a:pPr algn="just"/>
            <a:r>
              <a:rPr lang="x-none" sz="2400" b="1" dirty="0" smtClean="0">
                <a:latin typeface="Traditional Arabic" pitchFamily="18" charset="-78"/>
                <a:cs typeface="Traditional Arabic" pitchFamily="18" charset="-78"/>
              </a:rPr>
              <a:t>ظهرت في الدول العربية العديد من جمعيات ومؤسسات ومدارس للتربية الخاصة ، إذ بلغ عدد المؤسسات العاملة في مجال التربية في الدول العربية ، بحسب إحصاء 1983، 275 مؤسسة منها 147 مؤسسة حكومية و 128 مؤسسة غير حكومية .</a:t>
            </a:r>
            <a:endParaRPr lang="x-none" sz="24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63441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67744" y="388495"/>
            <a:ext cx="6192688" cy="400110"/>
          </a:xfrm>
          <a:prstGeom prst="rect">
            <a:avLst/>
          </a:prstGeom>
          <a:noFill/>
        </p:spPr>
        <p:txBody>
          <a:bodyPr wrap="square" rtlCol="1">
            <a:spAutoFit/>
          </a:bodyPr>
          <a:lstStyle/>
          <a:p>
            <a:r>
              <a:rPr lang="x-none" sz="2000" dirty="0" smtClean="0">
                <a:solidFill>
                  <a:srgbClr val="0070C0"/>
                </a:solidFill>
              </a:rPr>
              <a:t>توزيع عدد المؤسسات في الدول العربية بحسب نوع الإعاقة :</a:t>
            </a:r>
            <a:endParaRPr lang="x-none" sz="2000" dirty="0">
              <a:solidFill>
                <a:srgbClr val="0070C0"/>
              </a:solidFill>
            </a:endParaRPr>
          </a:p>
        </p:txBody>
      </p:sp>
      <p:graphicFrame>
        <p:nvGraphicFramePr>
          <p:cNvPr id="4" name="جدول 3"/>
          <p:cNvGraphicFramePr>
            <a:graphicFrameLocks noGrp="1"/>
          </p:cNvGraphicFramePr>
          <p:nvPr>
            <p:extLst>
              <p:ext uri="{D42A27DB-BD31-4B8C-83A1-F6EECF244321}">
                <p14:modId xmlns:p14="http://schemas.microsoft.com/office/powerpoint/2010/main" val="202628751"/>
              </p:ext>
            </p:extLst>
          </p:nvPr>
        </p:nvGraphicFramePr>
        <p:xfrm>
          <a:off x="3347864" y="980728"/>
          <a:ext cx="3960440" cy="2225040"/>
        </p:xfrm>
        <a:graphic>
          <a:graphicData uri="http://schemas.openxmlformats.org/drawingml/2006/table">
            <a:tbl>
              <a:tblPr rtl="1" firstRow="1" bandRow="1">
                <a:tableStyleId>{5C22544A-7EE6-4342-B048-85BDC9FD1C3A}</a:tableStyleId>
              </a:tblPr>
              <a:tblGrid>
                <a:gridCol w="1980220"/>
                <a:gridCol w="1980220"/>
              </a:tblGrid>
              <a:tr h="383417">
                <a:tc>
                  <a:txBody>
                    <a:bodyPr/>
                    <a:lstStyle/>
                    <a:p>
                      <a:pPr algn="ctr" rtl="1"/>
                      <a:r>
                        <a:rPr lang="x-none" sz="2000" dirty="0" smtClean="0"/>
                        <a:t>نـوع الإعـــاقـــة</a:t>
                      </a:r>
                      <a:r>
                        <a:rPr lang="x-none" sz="2000" baseline="0" dirty="0" smtClean="0"/>
                        <a:t> </a:t>
                      </a:r>
                      <a:endParaRPr lang="x-none" sz="2000" dirty="0"/>
                    </a:p>
                  </a:txBody>
                  <a:tcPr/>
                </a:tc>
                <a:tc>
                  <a:txBody>
                    <a:bodyPr/>
                    <a:lstStyle/>
                    <a:p>
                      <a:pPr algn="ctr" rtl="1"/>
                      <a:r>
                        <a:rPr lang="x-none" sz="2000" dirty="0" smtClean="0"/>
                        <a:t>عدد المؤسسات </a:t>
                      </a:r>
                      <a:endParaRPr lang="x-none" sz="2000" dirty="0"/>
                    </a:p>
                  </a:txBody>
                  <a:tcPr/>
                </a:tc>
              </a:tr>
              <a:tr h="353923">
                <a:tc>
                  <a:txBody>
                    <a:bodyPr/>
                    <a:lstStyle/>
                    <a:p>
                      <a:pPr algn="ctr" rtl="1"/>
                      <a:r>
                        <a:rPr lang="x-none" dirty="0" smtClean="0"/>
                        <a:t>العقلية </a:t>
                      </a:r>
                      <a:endParaRPr lang="x-none" dirty="0"/>
                    </a:p>
                  </a:txBody>
                  <a:tcPr/>
                </a:tc>
                <a:tc>
                  <a:txBody>
                    <a:bodyPr/>
                    <a:lstStyle/>
                    <a:p>
                      <a:pPr algn="ctr" rtl="1"/>
                      <a:r>
                        <a:rPr lang="x-none" dirty="0" smtClean="0"/>
                        <a:t>48</a:t>
                      </a:r>
                      <a:endParaRPr lang="x-none" dirty="0"/>
                    </a:p>
                  </a:txBody>
                  <a:tcPr/>
                </a:tc>
              </a:tr>
              <a:tr h="353923">
                <a:tc>
                  <a:txBody>
                    <a:bodyPr/>
                    <a:lstStyle/>
                    <a:p>
                      <a:pPr algn="ctr" rtl="1"/>
                      <a:r>
                        <a:rPr lang="x-none" dirty="0" smtClean="0"/>
                        <a:t>السمعية </a:t>
                      </a:r>
                      <a:endParaRPr lang="x-none" dirty="0"/>
                    </a:p>
                  </a:txBody>
                  <a:tcPr/>
                </a:tc>
                <a:tc>
                  <a:txBody>
                    <a:bodyPr/>
                    <a:lstStyle/>
                    <a:p>
                      <a:pPr algn="ctr" rtl="1"/>
                      <a:r>
                        <a:rPr lang="x-none" dirty="0" smtClean="0"/>
                        <a:t>66</a:t>
                      </a:r>
                      <a:endParaRPr lang="x-none" dirty="0"/>
                    </a:p>
                  </a:txBody>
                  <a:tcPr/>
                </a:tc>
              </a:tr>
              <a:tr h="353923">
                <a:tc>
                  <a:txBody>
                    <a:bodyPr/>
                    <a:lstStyle/>
                    <a:p>
                      <a:pPr algn="ctr" rtl="1"/>
                      <a:r>
                        <a:rPr lang="x-none" dirty="0" smtClean="0"/>
                        <a:t>البصرية</a:t>
                      </a:r>
                      <a:endParaRPr lang="x-none" dirty="0"/>
                    </a:p>
                  </a:txBody>
                  <a:tcPr/>
                </a:tc>
                <a:tc>
                  <a:txBody>
                    <a:bodyPr/>
                    <a:lstStyle/>
                    <a:p>
                      <a:pPr algn="ctr" rtl="1"/>
                      <a:r>
                        <a:rPr lang="x-none" dirty="0" smtClean="0"/>
                        <a:t>50</a:t>
                      </a:r>
                      <a:endParaRPr lang="x-none" dirty="0"/>
                    </a:p>
                  </a:txBody>
                  <a:tcPr/>
                </a:tc>
              </a:tr>
              <a:tr h="353923">
                <a:tc>
                  <a:txBody>
                    <a:bodyPr/>
                    <a:lstStyle/>
                    <a:p>
                      <a:pPr algn="ctr" rtl="1"/>
                      <a:r>
                        <a:rPr lang="x-none" dirty="0" smtClean="0"/>
                        <a:t>الحركية  </a:t>
                      </a:r>
                      <a:endParaRPr lang="x-none" dirty="0"/>
                    </a:p>
                  </a:txBody>
                  <a:tcPr/>
                </a:tc>
                <a:tc>
                  <a:txBody>
                    <a:bodyPr/>
                    <a:lstStyle/>
                    <a:p>
                      <a:pPr algn="ctr" rtl="1"/>
                      <a:r>
                        <a:rPr lang="x-none" dirty="0" smtClean="0"/>
                        <a:t>39</a:t>
                      </a:r>
                      <a:endParaRPr lang="x-none" dirty="0"/>
                    </a:p>
                  </a:txBody>
                  <a:tcPr/>
                </a:tc>
              </a:tr>
              <a:tr h="353923">
                <a:tc>
                  <a:txBody>
                    <a:bodyPr/>
                    <a:lstStyle/>
                    <a:p>
                      <a:pPr algn="ctr" rtl="1"/>
                      <a:r>
                        <a:rPr lang="x-none" dirty="0" smtClean="0"/>
                        <a:t>متعددة </a:t>
                      </a:r>
                      <a:endParaRPr lang="x-none" dirty="0"/>
                    </a:p>
                  </a:txBody>
                  <a:tcPr/>
                </a:tc>
                <a:tc>
                  <a:txBody>
                    <a:bodyPr/>
                    <a:lstStyle/>
                    <a:p>
                      <a:pPr algn="ctr" rtl="1"/>
                      <a:r>
                        <a:rPr lang="x-none" dirty="0" smtClean="0"/>
                        <a:t>72</a:t>
                      </a:r>
                      <a:endParaRPr lang="x-none" dirty="0"/>
                    </a:p>
                  </a:txBody>
                  <a:tcPr/>
                </a:tc>
              </a:tr>
            </a:tbl>
          </a:graphicData>
        </a:graphic>
      </p:graphicFrame>
      <p:sp>
        <p:nvSpPr>
          <p:cNvPr id="5" name="مربع نص 4"/>
          <p:cNvSpPr txBox="1"/>
          <p:nvPr/>
        </p:nvSpPr>
        <p:spPr>
          <a:xfrm>
            <a:off x="683568" y="3717032"/>
            <a:ext cx="7771972" cy="400110"/>
          </a:xfrm>
          <a:prstGeom prst="rect">
            <a:avLst/>
          </a:prstGeom>
          <a:noFill/>
        </p:spPr>
        <p:txBody>
          <a:bodyPr wrap="square" rtlCol="1">
            <a:spAutoFit/>
          </a:bodyPr>
          <a:lstStyle/>
          <a:p>
            <a:r>
              <a:rPr lang="x-none" sz="2000" dirty="0" smtClean="0">
                <a:solidFill>
                  <a:srgbClr val="0070C0"/>
                </a:solidFill>
              </a:rPr>
              <a:t>أمثلة تلك المؤسسات أو الجمعيات أو المراكز التي تشرف على برامج التربية الخاصة :</a:t>
            </a:r>
            <a:endParaRPr lang="x-none" sz="2000" dirty="0">
              <a:solidFill>
                <a:srgbClr val="0070C0"/>
              </a:solidFill>
            </a:endParaRPr>
          </a:p>
        </p:txBody>
      </p:sp>
      <p:sp>
        <p:nvSpPr>
          <p:cNvPr id="6" name="مربع نص 5"/>
          <p:cNvSpPr txBox="1"/>
          <p:nvPr/>
        </p:nvSpPr>
        <p:spPr>
          <a:xfrm>
            <a:off x="4082114" y="4332005"/>
            <a:ext cx="4156908" cy="1323439"/>
          </a:xfrm>
          <a:prstGeom prst="rect">
            <a:avLst/>
          </a:prstGeom>
          <a:noFill/>
        </p:spPr>
        <p:txBody>
          <a:bodyPr wrap="none" rtlCol="1">
            <a:spAutoFit/>
          </a:bodyPr>
          <a:lstStyle/>
          <a:p>
            <a:r>
              <a:rPr lang="x-none" sz="2000" dirty="0" smtClean="0"/>
              <a:t>1- الجمعية التونسية لمساعدة الصم .</a:t>
            </a:r>
          </a:p>
          <a:p>
            <a:r>
              <a:rPr lang="x-none" sz="2000" dirty="0" smtClean="0"/>
              <a:t>2- الجمعية الكويتية لرعاية المعوقين .</a:t>
            </a:r>
          </a:p>
          <a:p>
            <a:r>
              <a:rPr lang="x-none" sz="2000" dirty="0" smtClean="0"/>
              <a:t>3- معهد الأمل للبنين في قطر .</a:t>
            </a:r>
          </a:p>
          <a:p>
            <a:r>
              <a:rPr lang="x-none" sz="2000" dirty="0" smtClean="0"/>
              <a:t>4- مؤسسة رعاية الأطفال المعوقين في الرياض </a:t>
            </a:r>
            <a:r>
              <a:rPr lang="x-none" dirty="0" smtClean="0"/>
              <a:t>.</a:t>
            </a:r>
            <a:endParaRPr lang="x-none" dirty="0"/>
          </a:p>
        </p:txBody>
      </p:sp>
    </p:spTree>
    <p:extLst>
      <p:ext uri="{BB962C8B-B14F-4D97-AF65-F5344CB8AC3E}">
        <p14:creationId xmlns:p14="http://schemas.microsoft.com/office/powerpoint/2010/main" val="1027205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35696" y="1052736"/>
            <a:ext cx="6659813" cy="954107"/>
          </a:xfrm>
          <a:prstGeom prst="rect">
            <a:avLst/>
          </a:prstGeom>
          <a:noFill/>
        </p:spPr>
        <p:txBody>
          <a:bodyPr wrap="square" rtlCol="1">
            <a:spAutoFit/>
          </a:bodyPr>
          <a:lstStyle/>
          <a:p>
            <a:r>
              <a:rPr lang="x-none" sz="2800" b="1" dirty="0" smtClean="0">
                <a:solidFill>
                  <a:srgbClr val="C00000"/>
                </a:solidFill>
                <a:latin typeface="Traditional Arabic" pitchFamily="18" charset="-78"/>
                <a:cs typeface="Traditional Arabic" pitchFamily="18" charset="-78"/>
              </a:rPr>
              <a:t>ظهرت مؤسسات تدعم مجال التربية الخاصة في المملكة العربية السعودية ، مثل </a:t>
            </a:r>
            <a:r>
              <a:rPr lang="x-none" sz="2800" b="1" smtClean="0">
                <a:solidFill>
                  <a:srgbClr val="C00000"/>
                </a:solidFill>
                <a:latin typeface="Traditional Arabic" pitchFamily="18" charset="-78"/>
                <a:cs typeface="Traditional Arabic" pitchFamily="18" charset="-78"/>
              </a:rPr>
              <a:t>مركز ا</a:t>
            </a:r>
            <a:r>
              <a:rPr lang="ar-SA" sz="2800" b="1" dirty="0" smtClean="0">
                <a:solidFill>
                  <a:srgbClr val="C00000"/>
                </a:solidFill>
                <a:latin typeface="Traditional Arabic" pitchFamily="18" charset="-78"/>
                <a:cs typeface="Traditional Arabic" pitchFamily="18" charset="-78"/>
              </a:rPr>
              <a:t>لملك</a:t>
            </a:r>
            <a:r>
              <a:rPr lang="x-none" sz="2800" b="1" smtClean="0">
                <a:solidFill>
                  <a:srgbClr val="C00000"/>
                </a:solidFill>
                <a:latin typeface="Traditional Arabic" pitchFamily="18" charset="-78"/>
                <a:cs typeface="Traditional Arabic" pitchFamily="18" charset="-78"/>
              </a:rPr>
              <a:t> </a:t>
            </a:r>
            <a:r>
              <a:rPr lang="x-none" sz="2800" b="1" dirty="0" smtClean="0">
                <a:solidFill>
                  <a:srgbClr val="C00000"/>
                </a:solidFill>
                <a:latin typeface="Traditional Arabic" pitchFamily="18" charset="-78"/>
                <a:cs typeface="Traditional Arabic" pitchFamily="18" charset="-78"/>
              </a:rPr>
              <a:t>سلمان لأبحاث الإعاقة  ومن أهدافه :</a:t>
            </a:r>
            <a:endParaRPr lang="x-none" sz="2800" b="1" dirty="0">
              <a:solidFill>
                <a:srgbClr val="C00000"/>
              </a:solidFill>
              <a:latin typeface="Traditional Arabic" pitchFamily="18" charset="-78"/>
              <a:cs typeface="Traditional Arabic" pitchFamily="18" charset="-78"/>
            </a:endParaRPr>
          </a:p>
        </p:txBody>
      </p:sp>
      <p:sp>
        <p:nvSpPr>
          <p:cNvPr id="3" name="مربع نص 2"/>
          <p:cNvSpPr txBox="1"/>
          <p:nvPr/>
        </p:nvSpPr>
        <p:spPr>
          <a:xfrm>
            <a:off x="2051720" y="2132856"/>
            <a:ext cx="6552728" cy="2677656"/>
          </a:xfrm>
          <a:prstGeom prst="rect">
            <a:avLst/>
          </a:prstGeom>
          <a:noFill/>
        </p:spPr>
        <p:txBody>
          <a:bodyPr wrap="square" rtlCol="1">
            <a:spAutoFit/>
          </a:bodyPr>
          <a:lstStyle/>
          <a:p>
            <a:pPr marL="457200" indent="-457200">
              <a:buFont typeface="+mj-lt"/>
              <a:buAutoNum type="arabicPeriod"/>
            </a:pPr>
            <a:r>
              <a:rPr lang="x-none" sz="2800" dirty="0" smtClean="0">
                <a:latin typeface="Traditional Arabic" pitchFamily="18" charset="-78"/>
                <a:cs typeface="Traditional Arabic" pitchFamily="18" charset="-78"/>
              </a:rPr>
              <a:t>العناية بالأبحاث العلمية وتشجيعها .</a:t>
            </a:r>
          </a:p>
          <a:p>
            <a:pPr marL="457200" indent="-457200">
              <a:buFont typeface="+mj-lt"/>
              <a:buAutoNum type="arabicPeriod"/>
            </a:pPr>
            <a:r>
              <a:rPr lang="x-none" sz="2800" dirty="0" smtClean="0">
                <a:latin typeface="Traditional Arabic" pitchFamily="18" charset="-78"/>
                <a:cs typeface="Traditional Arabic" pitchFamily="18" charset="-78"/>
              </a:rPr>
              <a:t>الإفادة محلياً من نتائج الأبحاث المعدة لرعاية الأطفال المعاقين عربياً وعالمياً .</a:t>
            </a:r>
          </a:p>
          <a:p>
            <a:pPr marL="457200" indent="-457200">
              <a:buFont typeface="+mj-lt"/>
              <a:buAutoNum type="arabicPeriod"/>
            </a:pPr>
            <a:r>
              <a:rPr lang="x-none" sz="2800" dirty="0" smtClean="0">
                <a:latin typeface="Traditional Arabic" pitchFamily="18" charset="-78"/>
                <a:cs typeface="Traditional Arabic" pitchFamily="18" charset="-78"/>
              </a:rPr>
              <a:t>الدعوة إلى المشاركة في إقامة المؤتمرات والندوات  </a:t>
            </a:r>
            <a:r>
              <a:rPr lang="x-none" sz="2800" smtClean="0">
                <a:latin typeface="Traditional Arabic" pitchFamily="18" charset="-78"/>
                <a:cs typeface="Traditional Arabic" pitchFamily="18" charset="-78"/>
              </a:rPr>
              <a:t>المحلية </a:t>
            </a:r>
            <a:endParaRPr lang="ar-SA" sz="2800" dirty="0" smtClean="0">
              <a:latin typeface="Traditional Arabic" pitchFamily="18" charset="-78"/>
              <a:cs typeface="Traditional Arabic" pitchFamily="18" charset="-78"/>
            </a:endParaRPr>
          </a:p>
          <a:p>
            <a:r>
              <a:rPr lang="ar-SA" sz="2800" dirty="0" smtClean="0">
                <a:latin typeface="Traditional Arabic" pitchFamily="18" charset="-78"/>
                <a:cs typeface="Traditional Arabic" pitchFamily="18" charset="-78"/>
              </a:rPr>
              <a:t>     </a:t>
            </a:r>
            <a:r>
              <a:rPr lang="x-none" sz="2800" smtClean="0">
                <a:latin typeface="Traditional Arabic" pitchFamily="18" charset="-78"/>
                <a:cs typeface="Traditional Arabic" pitchFamily="18" charset="-78"/>
              </a:rPr>
              <a:t>والعالمية </a:t>
            </a:r>
            <a:r>
              <a:rPr lang="x-none" sz="2800" dirty="0" smtClean="0">
                <a:latin typeface="Traditional Arabic" pitchFamily="18" charset="-78"/>
                <a:cs typeface="Traditional Arabic" pitchFamily="18" charset="-78"/>
              </a:rPr>
              <a:t>.</a:t>
            </a:r>
          </a:p>
          <a:p>
            <a:pPr marL="457200" indent="-457200">
              <a:buFont typeface="+mj-lt"/>
              <a:buAutoNum type="arabicPeriod"/>
            </a:pPr>
            <a:r>
              <a:rPr lang="x-none" sz="2800" dirty="0" smtClean="0">
                <a:latin typeface="Traditional Arabic" pitchFamily="18" charset="-78"/>
                <a:cs typeface="Traditional Arabic" pitchFamily="18" charset="-78"/>
              </a:rPr>
              <a:t>إيجاد قناة تخطيط مركزية لتطوير الرعاية الطبية والتعليمية .</a:t>
            </a: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140968"/>
            <a:ext cx="1944216" cy="2808312"/>
          </a:xfrm>
          <a:prstGeom prst="rect">
            <a:avLst/>
          </a:prstGeom>
        </p:spPr>
      </p:pic>
    </p:spTree>
    <p:extLst>
      <p:ext uri="{BB962C8B-B14F-4D97-AF65-F5344CB8AC3E}">
        <p14:creationId xmlns:p14="http://schemas.microsoft.com/office/powerpoint/2010/main" val="237133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76672"/>
            <a:ext cx="7715200" cy="5997280"/>
          </a:xfrm>
        </p:spPr>
        <p:txBody>
          <a:bodyPr>
            <a:normAutofit/>
          </a:bodyPr>
          <a:lstStyle/>
          <a:p>
            <a:pPr>
              <a:buNone/>
            </a:pPr>
            <a:r>
              <a:rPr lang="x-none" sz="2800" b="1" dirty="0" smtClean="0">
                <a:solidFill>
                  <a:srgbClr val="00B050"/>
                </a:solidFill>
                <a:cs typeface="Akhbar MT" pitchFamily="2" charset="-78"/>
              </a:rPr>
              <a:t>منظمات وجمعيات التربية الأكاديمية:</a:t>
            </a:r>
            <a:endParaRPr lang="en-US" sz="2800" dirty="0" smtClean="0">
              <a:solidFill>
                <a:srgbClr val="00B050"/>
              </a:solidFill>
              <a:cs typeface="Akhbar MT" pitchFamily="2" charset="-78"/>
            </a:endParaRPr>
          </a:p>
          <a:p>
            <a:pPr marL="514350" lvl="0" indent="-514350">
              <a:buFont typeface="+mj-lt"/>
              <a:buAutoNum type="arabicPeriod"/>
            </a:pPr>
            <a:r>
              <a:rPr lang="x-none" sz="2800" dirty="0" smtClean="0">
                <a:cs typeface="Akhbar MT" pitchFamily="2" charset="-78"/>
              </a:rPr>
              <a:t>مجلس/جمعية الأطفال غير العاديين.</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الأمريكية للتخلف العقلي.</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للصم.</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الاستشارية للأطفال المعوقين عقليًا.</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للأطفال ذوي صعوبات التعلم.</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للأطفال الموهوبين.</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جمعية الاتحاد العالمي للمكفوفين.</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منظمة اليونسكو.</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الاتحاد العربي للهيئات العاملة في رعاية الصم.</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الجمعية الوطنية للمعوقين عقليًا.</a:t>
            </a:r>
            <a:endParaRPr lang="en-US" sz="2800" dirty="0" smtClean="0">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003232" cy="6141296"/>
          </a:xfrm>
        </p:spPr>
        <p:txBody>
          <a:bodyPr/>
          <a:lstStyle/>
          <a:p>
            <a:pPr>
              <a:buNone/>
            </a:pPr>
            <a:r>
              <a:rPr lang="x-none" b="1" dirty="0" smtClean="0">
                <a:solidFill>
                  <a:schemeClr val="tx1">
                    <a:lumMod val="95000"/>
                    <a:lumOff val="5000"/>
                  </a:schemeClr>
                </a:solidFill>
                <a:latin typeface="Traditional Arabic" pitchFamily="18" charset="-78"/>
                <a:cs typeface="Traditional Arabic" pitchFamily="18" charset="-78"/>
              </a:rPr>
              <a:t>التنظيم الهرمي لبرامج التربية الخاصة:</a:t>
            </a:r>
          </a:p>
          <a:p>
            <a:pPr>
              <a:buNone/>
            </a:pPr>
            <a:endParaRPr lang="x-none" dirty="0"/>
          </a:p>
        </p:txBody>
      </p:sp>
      <p:graphicFrame>
        <p:nvGraphicFramePr>
          <p:cNvPr id="5" name="رسم تخطيطي 4"/>
          <p:cNvGraphicFramePr/>
          <p:nvPr>
            <p:extLst>
              <p:ext uri="{D42A27DB-BD31-4B8C-83A1-F6EECF244321}">
                <p14:modId xmlns:p14="http://schemas.microsoft.com/office/powerpoint/2010/main" val="1426591931"/>
              </p:ext>
            </p:extLst>
          </p:nvPr>
        </p:nvGraphicFramePr>
        <p:xfrm>
          <a:off x="683568" y="1196752"/>
          <a:ext cx="727280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رابط كسهم مستقيم 7"/>
          <p:cNvCxnSpPr/>
          <p:nvPr/>
        </p:nvCxnSpPr>
        <p:spPr>
          <a:xfrm flipH="1" flipV="1">
            <a:off x="6372200" y="3717032"/>
            <a:ext cx="1512168" cy="2160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332656"/>
            <a:ext cx="8064896" cy="5808640"/>
          </a:xfrm>
        </p:spPr>
        <p:txBody>
          <a:bodyPr>
            <a:normAutofit/>
          </a:bodyPr>
          <a:lstStyle/>
          <a:p>
            <a:pPr marL="457200" lvl="0" indent="-457200">
              <a:buNone/>
            </a:pPr>
            <a:r>
              <a:rPr lang="x-none" sz="2800" dirty="0" smtClean="0">
                <a:cs typeface="Akhbar MT" pitchFamily="2" charset="-78"/>
              </a:rPr>
              <a:t>1- مراكز الإقامة الكاملة:</a:t>
            </a:r>
            <a:endParaRPr lang="en-US" sz="2800" dirty="0" smtClean="0">
              <a:cs typeface="Akhbar MT" pitchFamily="2" charset="-78"/>
            </a:endParaRPr>
          </a:p>
          <a:p>
            <a:pPr>
              <a:buNone/>
            </a:pPr>
            <a:r>
              <a:rPr lang="x-none" sz="2800" dirty="0" smtClean="0">
                <a:solidFill>
                  <a:srgbClr val="0070C0"/>
                </a:solidFill>
                <a:cs typeface="Akhbar MT" pitchFamily="2" charset="-78"/>
              </a:rPr>
              <a:t>تعتبر من أقدم برامج التربية الخاصة فقد ظهرت هذه المراكز منذ بدايات الحرب العالمية الأولى.</a:t>
            </a:r>
          </a:p>
          <a:p>
            <a:pPr>
              <a:buNone/>
            </a:pPr>
            <a:endParaRPr lang="x-none" sz="2800" dirty="0" smtClean="0">
              <a:cs typeface="Akhbar MT" pitchFamily="2" charset="-78"/>
            </a:endParaRPr>
          </a:p>
          <a:p>
            <a:r>
              <a:rPr lang="x-none" sz="2800" dirty="0" smtClean="0">
                <a:cs typeface="Akhbar MT" pitchFamily="2" charset="-78"/>
              </a:rPr>
              <a:t>تقدم خدمات إيوائية وصحية واجتماعية تربوية.</a:t>
            </a:r>
          </a:p>
          <a:p>
            <a:r>
              <a:rPr lang="x-none" sz="2800" dirty="0" smtClean="0">
                <a:cs typeface="Akhbar MT" pitchFamily="2" charset="-78"/>
              </a:rPr>
              <a:t>يسمح للأهالي بزيارة أبنائهم في المناسبات المختلفة.</a:t>
            </a:r>
          </a:p>
          <a:p>
            <a:r>
              <a:rPr lang="x-none" sz="2800" dirty="0" smtClean="0">
                <a:cs typeface="Akhbar MT" pitchFamily="2" charset="-78"/>
              </a:rPr>
              <a:t>من الانتقادات الموجهة للمراكز هي عزل الأطفال المعاقين عن المجتمع وعن الحياة الطبيعية الاجتماعية.</a:t>
            </a:r>
          </a:p>
          <a:p>
            <a:r>
              <a:rPr lang="x-none" sz="2800" dirty="0" smtClean="0">
                <a:cs typeface="Akhbar MT" pitchFamily="2" charset="-78"/>
              </a:rPr>
              <a:t>ووصم الأطفال الملتحقين بهذه المراكز بأنهم منبوذين عن المجتمع.</a:t>
            </a:r>
          </a:p>
          <a:p>
            <a:r>
              <a:rPr lang="x-none" sz="2800" dirty="0" smtClean="0">
                <a:cs typeface="Akhbar MT" pitchFamily="2" charset="-78"/>
              </a:rPr>
              <a:t>بالإضافة لتدني مستوى الخدمات الصحية والتربوية في مثل هذا النوع من المراكز.</a:t>
            </a:r>
          </a:p>
          <a:p>
            <a:pPr>
              <a:buNone/>
            </a:pPr>
            <a:endParaRPr lang="en-US" sz="2800" dirty="0" smtClean="0">
              <a:cs typeface="Akhbar MT" pitchFamily="2" charset="-78"/>
            </a:endParaRPr>
          </a:p>
          <a:p>
            <a:pPr>
              <a:buNone/>
            </a:pPr>
            <a:endParaRPr lang="en-US" sz="2800" dirty="0" smtClean="0">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lstStyle/>
          <a:p>
            <a:pPr lvl="0">
              <a:buClr>
                <a:srgbClr val="B83D68"/>
              </a:buClr>
              <a:buNone/>
            </a:pPr>
            <a:r>
              <a:rPr lang="x-none" sz="2800" dirty="0">
                <a:solidFill>
                  <a:prstClr val="black"/>
                </a:solidFill>
                <a:cs typeface="Akhbar MT" pitchFamily="2" charset="-78"/>
              </a:rPr>
              <a:t>2- مراكز التربية الخاصة النهارية:</a:t>
            </a:r>
            <a:endParaRPr lang="en-US" sz="2800" dirty="0">
              <a:solidFill>
                <a:prstClr val="black"/>
              </a:solidFill>
              <a:cs typeface="Akhbar MT" pitchFamily="2" charset="-78"/>
            </a:endParaRPr>
          </a:p>
          <a:p>
            <a:pPr lvl="0">
              <a:buClr>
                <a:srgbClr val="B83D68"/>
              </a:buClr>
              <a:buNone/>
            </a:pPr>
            <a:r>
              <a:rPr lang="x-none" sz="2800" dirty="0">
                <a:solidFill>
                  <a:srgbClr val="0070C0"/>
                </a:solidFill>
                <a:cs typeface="Akhbar MT" pitchFamily="2" charset="-78"/>
              </a:rPr>
              <a:t>ظهرت كردة فعل للانتقادات التي وجهت إلى مراكز الإقامة الكاملة وفي هذه المراكز يتلقى الأطفال خدمات تربوية واجتماعية على مدار نصف اليوم تقريبًا</a:t>
            </a:r>
            <a:r>
              <a:rPr lang="x-none" sz="2800" dirty="0" smtClean="0">
                <a:solidFill>
                  <a:srgbClr val="0070C0"/>
                </a:solidFill>
                <a:cs typeface="Akhbar MT" pitchFamily="2" charset="-78"/>
              </a:rPr>
              <a:t>.</a:t>
            </a:r>
          </a:p>
          <a:p>
            <a:pPr lvl="0">
              <a:buClr>
                <a:srgbClr val="B83D68"/>
              </a:buClr>
              <a:buNone/>
            </a:pPr>
            <a:endParaRPr lang="x-none" sz="2800" dirty="0">
              <a:solidFill>
                <a:srgbClr val="0070C0"/>
              </a:solidFill>
              <a:cs typeface="Akhbar MT" pitchFamily="2" charset="-78"/>
            </a:endParaRPr>
          </a:p>
          <a:p>
            <a:pPr>
              <a:buClr>
                <a:srgbClr val="B83D68"/>
              </a:buClr>
            </a:pPr>
            <a:r>
              <a:rPr lang="x-none" sz="2800" dirty="0" smtClean="0">
                <a:solidFill>
                  <a:srgbClr val="0070C0"/>
                </a:solidFill>
                <a:cs typeface="Akhbar MT" pitchFamily="2" charset="-78"/>
              </a:rPr>
              <a:t>مزايا هذا النوع من البرامج في إنها توفر فرصاً تربوية لفئة معينة من الأطفال المعاقين، كما تحافظ على بقاء الطفل مع أسرته وفي الجو الطبيعي للطفل.</a:t>
            </a:r>
          </a:p>
          <a:p>
            <a:pPr>
              <a:buClr>
                <a:srgbClr val="B83D68"/>
              </a:buClr>
            </a:pPr>
            <a:r>
              <a:rPr lang="x-none" sz="2800" dirty="0" smtClean="0">
                <a:solidFill>
                  <a:srgbClr val="0070C0"/>
                </a:solidFill>
                <a:cs typeface="Akhbar MT" pitchFamily="2" charset="-78"/>
              </a:rPr>
              <a:t>الانتقادات: توفر المكان المناسب لإقامة المراكز النهارية.</a:t>
            </a:r>
          </a:p>
          <a:p>
            <a:pPr>
              <a:buClr>
                <a:srgbClr val="B83D68"/>
              </a:buClr>
            </a:pPr>
            <a:r>
              <a:rPr lang="x-none" sz="2800" dirty="0" smtClean="0">
                <a:solidFill>
                  <a:srgbClr val="0070C0"/>
                </a:solidFill>
                <a:cs typeface="Akhbar MT" pitchFamily="2" charset="-78"/>
              </a:rPr>
              <a:t>قلة عدد الأخصائيين في ميادين التربية الخاصة المختلفة.</a:t>
            </a:r>
          </a:p>
          <a:p>
            <a:pPr>
              <a:buClr>
                <a:srgbClr val="B83D68"/>
              </a:buClr>
            </a:pPr>
            <a:r>
              <a:rPr lang="x-none" sz="2800" dirty="0" smtClean="0">
                <a:solidFill>
                  <a:srgbClr val="0070C0"/>
                </a:solidFill>
                <a:cs typeface="Akhbar MT" pitchFamily="2" charset="-78"/>
              </a:rPr>
              <a:t>صعوبة المواصلات.</a:t>
            </a:r>
          </a:p>
          <a:p>
            <a:pPr lvl="0">
              <a:buClr>
                <a:srgbClr val="B83D68"/>
              </a:buClr>
              <a:buNone/>
            </a:pPr>
            <a:endParaRPr lang="x-none" sz="2800" dirty="0">
              <a:solidFill>
                <a:srgbClr val="0070C0"/>
              </a:solidFill>
              <a:cs typeface="Akhbar MT" pitchFamily="2" charset="-78"/>
            </a:endParaRPr>
          </a:p>
          <a:p>
            <a:endParaRPr lang="x-none" dirty="0"/>
          </a:p>
        </p:txBody>
      </p:sp>
    </p:spTree>
    <p:extLst>
      <p:ext uri="{BB962C8B-B14F-4D97-AF65-F5344CB8AC3E}">
        <p14:creationId xmlns:p14="http://schemas.microsoft.com/office/powerpoint/2010/main" val="2377608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x-none" dirty="0" smtClean="0"/>
              <a:t>الطفل غير العادي</a:t>
            </a:r>
            <a:endParaRPr lang="x-none" dirty="0"/>
          </a:p>
        </p:txBody>
      </p:sp>
      <p:sp>
        <p:nvSpPr>
          <p:cNvPr id="3" name="Content Placeholder 2"/>
          <p:cNvSpPr>
            <a:spLocks noGrp="1"/>
          </p:cNvSpPr>
          <p:nvPr>
            <p:ph sz="quarter" idx="1"/>
          </p:nvPr>
        </p:nvSpPr>
        <p:spPr/>
        <p:txBody>
          <a:bodyPr/>
          <a:lstStyle/>
          <a:p>
            <a:r>
              <a:rPr lang="x-none" dirty="0" smtClean="0"/>
              <a:t>الطفل غير العادي هو ما اختلف أو شذ عن الطفل العادي في بعض الخصائص العقلية والحسية واللغوية والاجتماعية والانفعالية.</a:t>
            </a:r>
          </a:p>
          <a:p>
            <a:endParaRPr lang="x-none" dirty="0"/>
          </a:p>
          <a:p>
            <a:pPr algn="just"/>
            <a:r>
              <a:rPr lang="x-none" dirty="0" smtClean="0"/>
              <a:t>هم الأطفال الذين لا يتوافقون في الموقف التربوي داخل المدرسة وخارجها والذين هم في حاجة إلى مساعدة تربوية، وأن يتلقوا نوعاً من الرعاية والتدبير الخاص بهم سواء اكان هؤلاء الأطفال يفوقون أقرانهم أو دونهم، فالأطفال ذوي الفئات الخاصة هم المختلفون عن متوسطات أقرانهم عقلياً أو جسمانياً أو اجتماعياً إلى الحد الذي يؤدي إلى جعل الأهداف والطرق والإمكانيات المهيأة لمن يسمون بالأطفال العاديين غير مناسبة وتحتاج إلى تعديل. </a:t>
            </a:r>
            <a:endParaRPr lang="x-none" dirty="0"/>
          </a:p>
        </p:txBody>
      </p:sp>
    </p:spTree>
    <p:extLst>
      <p:ext uri="{BB962C8B-B14F-4D97-AF65-F5344CB8AC3E}">
        <p14:creationId xmlns:p14="http://schemas.microsoft.com/office/powerpoint/2010/main" val="1128445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normAutofit fontScale="92500" lnSpcReduction="10000"/>
          </a:bodyPr>
          <a:lstStyle/>
          <a:p>
            <a:pPr marL="457200" lvl="0" indent="-457200">
              <a:buClr>
                <a:srgbClr val="B83D68"/>
              </a:buClr>
              <a:buNone/>
            </a:pPr>
            <a:r>
              <a:rPr lang="x-none" sz="2800" dirty="0">
                <a:solidFill>
                  <a:prstClr val="black">
                    <a:lumMod val="95000"/>
                    <a:lumOff val="5000"/>
                  </a:prstClr>
                </a:solidFill>
                <a:cs typeface="Akhbar MT" pitchFamily="2" charset="-78"/>
              </a:rPr>
              <a:t>3- الصفوف الخاصة الملحقة بالمدارس العادية:</a:t>
            </a:r>
            <a:endParaRPr lang="en-US" sz="2800" dirty="0">
              <a:solidFill>
                <a:prstClr val="black">
                  <a:lumMod val="95000"/>
                  <a:lumOff val="5000"/>
                </a:prstClr>
              </a:solidFill>
              <a:cs typeface="Akhbar MT" pitchFamily="2" charset="-78"/>
            </a:endParaRPr>
          </a:p>
          <a:p>
            <a:pPr lvl="0">
              <a:buClr>
                <a:srgbClr val="B83D68"/>
              </a:buClr>
              <a:buNone/>
            </a:pPr>
            <a:r>
              <a:rPr lang="x-none" sz="2800" dirty="0">
                <a:solidFill>
                  <a:srgbClr val="0070C0"/>
                </a:solidFill>
                <a:cs typeface="Akhbar MT" pitchFamily="2" charset="-78"/>
              </a:rPr>
              <a:t>ظهرت نتيجة للانتقادات التي وجهت إلى مراكز التربية النهارية ونتيجة لتغير الاتجاهات العامة نحو </a:t>
            </a:r>
            <a:r>
              <a:rPr lang="x-none" sz="2800" dirty="0" smtClean="0">
                <a:solidFill>
                  <a:srgbClr val="0070C0"/>
                </a:solidFill>
                <a:cs typeface="Akhbar MT" pitchFamily="2" charset="-78"/>
              </a:rPr>
              <a:t>المعاقين</a:t>
            </a:r>
            <a:r>
              <a:rPr lang="x-none" sz="2800" dirty="0">
                <a:solidFill>
                  <a:srgbClr val="0070C0"/>
                </a:solidFill>
                <a:cs typeface="Akhbar MT" pitchFamily="2" charset="-78"/>
              </a:rPr>
              <a:t>.</a:t>
            </a:r>
            <a:endParaRPr lang="en-US" sz="2800" dirty="0">
              <a:solidFill>
                <a:srgbClr val="0070C0"/>
              </a:solidFill>
              <a:cs typeface="Akhbar MT" pitchFamily="2" charset="-78"/>
            </a:endParaRPr>
          </a:p>
          <a:p>
            <a:pPr>
              <a:buClr>
                <a:srgbClr val="B83D68"/>
              </a:buClr>
            </a:pPr>
            <a:r>
              <a:rPr lang="x-none" sz="2800" dirty="0">
                <a:solidFill>
                  <a:srgbClr val="0070C0"/>
                </a:solidFill>
                <a:cs typeface="Akhbar MT" pitchFamily="2" charset="-78"/>
              </a:rPr>
              <a:t>ويهدف هذا النوع من البرامج إلى زيادة فرص التفاعل الاجتماعي والتربوي بين </a:t>
            </a:r>
            <a:r>
              <a:rPr lang="x-none" sz="2800" dirty="0" smtClean="0">
                <a:solidFill>
                  <a:srgbClr val="0070C0"/>
                </a:solidFill>
                <a:cs typeface="Akhbar MT" pitchFamily="2" charset="-78"/>
              </a:rPr>
              <a:t>الأطفال العاديين وغير العاديين.</a:t>
            </a:r>
          </a:p>
          <a:p>
            <a:pPr>
              <a:buClr>
                <a:srgbClr val="B83D68"/>
              </a:buClr>
            </a:pPr>
            <a:r>
              <a:rPr lang="x-none" sz="2800" dirty="0" smtClean="0">
                <a:solidFill>
                  <a:srgbClr val="0070C0"/>
                </a:solidFill>
                <a:cs typeface="Akhbar MT" pitchFamily="2" charset="-78"/>
              </a:rPr>
              <a:t>ميزة هذه البرامج في أنها قريبة للجو العام الاكاديمي والاجتماعي من المدراس العادية.</a:t>
            </a:r>
          </a:p>
          <a:p>
            <a:pPr>
              <a:buClr>
                <a:srgbClr val="B83D68"/>
              </a:buClr>
            </a:pPr>
            <a:r>
              <a:rPr lang="x-none" sz="2800" dirty="0" smtClean="0">
                <a:solidFill>
                  <a:srgbClr val="0070C0"/>
                </a:solidFill>
                <a:cs typeface="Akhbar MT" pitchFamily="2" charset="-78"/>
              </a:rPr>
              <a:t>وجهت لها بعض الانتقادات في مدى صعوبة الانتقال من الصفوف الخاصة إلى الصفوف العادية.</a:t>
            </a:r>
          </a:p>
          <a:p>
            <a:pPr>
              <a:buClr>
                <a:srgbClr val="B83D68"/>
              </a:buClr>
            </a:pPr>
            <a:r>
              <a:rPr lang="x-none" sz="2800" dirty="0" smtClean="0">
                <a:solidFill>
                  <a:srgbClr val="0070C0"/>
                </a:solidFill>
                <a:cs typeface="Akhbar MT" pitchFamily="2" charset="-78"/>
              </a:rPr>
              <a:t>وأيضاً في تحديد المواد المشتركة بين الطلبة العاديين وغير العاديين، والمواد غير المشتركة.</a:t>
            </a:r>
          </a:p>
          <a:p>
            <a:pPr lvl="0">
              <a:buClr>
                <a:srgbClr val="B83D68"/>
              </a:buClr>
              <a:buNone/>
            </a:pPr>
            <a:endParaRPr lang="x-none" sz="2800" dirty="0">
              <a:solidFill>
                <a:srgbClr val="0070C0"/>
              </a:solidFill>
              <a:cs typeface="Akhbar MT" pitchFamily="2" charset="-78"/>
            </a:endParaRPr>
          </a:p>
          <a:p>
            <a:pPr lvl="0">
              <a:buClr>
                <a:srgbClr val="B83D68"/>
              </a:buClr>
              <a:buNone/>
            </a:pPr>
            <a:r>
              <a:rPr lang="x-none" sz="2800" dirty="0" smtClean="0">
                <a:solidFill>
                  <a:srgbClr val="0070C0"/>
                </a:solidFill>
                <a:cs typeface="Akhbar MT" pitchFamily="2" charset="-78"/>
              </a:rPr>
              <a:t> </a:t>
            </a:r>
            <a:endParaRPr lang="en-US" sz="2800" dirty="0">
              <a:solidFill>
                <a:srgbClr val="0070C0"/>
              </a:solidFill>
              <a:cs typeface="Akhbar MT" pitchFamily="2" charset="-78"/>
            </a:endParaRPr>
          </a:p>
          <a:p>
            <a:endParaRPr lang="x-none" dirty="0"/>
          </a:p>
        </p:txBody>
      </p:sp>
    </p:spTree>
    <p:extLst>
      <p:ext uri="{BB962C8B-B14F-4D97-AF65-F5344CB8AC3E}">
        <p14:creationId xmlns:p14="http://schemas.microsoft.com/office/powerpoint/2010/main" val="3553141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332656"/>
            <a:ext cx="7683624" cy="6192688"/>
          </a:xfrm>
        </p:spPr>
        <p:txBody>
          <a:bodyPr>
            <a:normAutofit lnSpcReduction="10000"/>
          </a:bodyPr>
          <a:lstStyle/>
          <a:p>
            <a:pPr lvl="0">
              <a:buNone/>
            </a:pPr>
            <a:r>
              <a:rPr lang="x-none" sz="2800" dirty="0" smtClean="0">
                <a:solidFill>
                  <a:schemeClr val="tx1">
                    <a:lumMod val="95000"/>
                    <a:lumOff val="5000"/>
                  </a:schemeClr>
                </a:solidFill>
                <a:cs typeface="Akhbar MT" pitchFamily="2" charset="-78"/>
              </a:rPr>
              <a:t>4- الدمج الاكاديمي:</a:t>
            </a:r>
            <a:endParaRPr lang="en-US" sz="2800" dirty="0" smtClean="0">
              <a:solidFill>
                <a:schemeClr val="tx1">
                  <a:lumMod val="95000"/>
                  <a:lumOff val="5000"/>
                </a:schemeClr>
              </a:solidFill>
              <a:cs typeface="Akhbar MT" pitchFamily="2" charset="-78"/>
            </a:endParaRPr>
          </a:p>
          <a:p>
            <a:pPr>
              <a:buNone/>
            </a:pPr>
            <a:r>
              <a:rPr lang="x-none" sz="2800" dirty="0" smtClean="0">
                <a:solidFill>
                  <a:srgbClr val="0070C0"/>
                </a:solidFill>
                <a:cs typeface="Akhbar MT" pitchFamily="2" charset="-78"/>
              </a:rPr>
              <a:t> ظهر هذا الاتجاه في برامج التربية الخاصة نتيجة للانتقادات التي وجهت لبرامج الصفوف الخاصة الملحقة بالمدرسة العادية.</a:t>
            </a:r>
          </a:p>
          <a:p>
            <a:pPr>
              <a:buNone/>
            </a:pPr>
            <a:endParaRPr lang="x-none" sz="2800" dirty="0" smtClean="0">
              <a:solidFill>
                <a:srgbClr val="0070C0"/>
              </a:solidFill>
              <a:cs typeface="Akhbar MT" pitchFamily="2" charset="-78"/>
            </a:endParaRPr>
          </a:p>
          <a:p>
            <a:pPr>
              <a:buNone/>
            </a:pPr>
            <a:r>
              <a:rPr lang="x-none" sz="2800" dirty="0" smtClean="0">
                <a:solidFill>
                  <a:schemeClr val="tx1">
                    <a:lumMod val="95000"/>
                    <a:lumOff val="5000"/>
                  </a:schemeClr>
                </a:solidFill>
                <a:cs typeface="Akhbar MT" pitchFamily="2" charset="-78"/>
              </a:rPr>
              <a:t>أهمية الدمج الأكاديمي في تطوير برامج التربية الخاصة حيث يحقق الدمج الأكاديمي الأهداف التالية:</a:t>
            </a:r>
          </a:p>
          <a:p>
            <a:pPr>
              <a:buNone/>
            </a:pPr>
            <a:r>
              <a:rPr lang="x-none" sz="2800" dirty="0" smtClean="0">
                <a:solidFill>
                  <a:srgbClr val="0070C0"/>
                </a:solidFill>
                <a:cs typeface="Akhbar MT" pitchFamily="2" charset="-78"/>
              </a:rPr>
              <a:t>1- إزالة الوصمة المرتبطة ببعض فئات التربية الخاصة.</a:t>
            </a:r>
          </a:p>
          <a:p>
            <a:pPr>
              <a:buNone/>
            </a:pPr>
            <a:r>
              <a:rPr lang="x-none" sz="2800" dirty="0" smtClean="0">
                <a:solidFill>
                  <a:srgbClr val="0070C0"/>
                </a:solidFill>
                <a:cs typeface="Akhbar MT" pitchFamily="2" charset="-78"/>
              </a:rPr>
              <a:t>2- زيادة فرص التفاعل الاجتماعي.</a:t>
            </a:r>
          </a:p>
          <a:p>
            <a:pPr>
              <a:buNone/>
            </a:pPr>
            <a:r>
              <a:rPr lang="x-none" sz="2800" dirty="0" smtClean="0">
                <a:solidFill>
                  <a:srgbClr val="0070C0"/>
                </a:solidFill>
                <a:cs typeface="Akhbar MT" pitchFamily="2" charset="-78"/>
              </a:rPr>
              <a:t>3- توفير الفرص التربوية المناسبة للتعلم.</a:t>
            </a:r>
          </a:p>
          <a:p>
            <a:pPr>
              <a:buNone/>
            </a:pPr>
            <a:r>
              <a:rPr lang="x-none" sz="2800" dirty="0" smtClean="0">
                <a:solidFill>
                  <a:srgbClr val="0070C0"/>
                </a:solidFill>
                <a:cs typeface="Akhbar MT" pitchFamily="2" charset="-78"/>
              </a:rPr>
              <a:t>4- تعديل الاتجاهات نحو فئات التربية الخاصة.</a:t>
            </a:r>
          </a:p>
          <a:p>
            <a:pPr>
              <a:buNone/>
            </a:pPr>
            <a:r>
              <a:rPr lang="x-none" sz="2800" dirty="0" smtClean="0">
                <a:solidFill>
                  <a:srgbClr val="0070C0"/>
                </a:solidFill>
                <a:cs typeface="Akhbar MT" pitchFamily="2" charset="-78"/>
              </a:rPr>
              <a:t>5- توفير الفرص التربوية لأكبر عدد ممكن من فئات التربية الخاصة.</a:t>
            </a:r>
          </a:p>
          <a:p>
            <a:pPr>
              <a:buNone/>
            </a:pPr>
            <a:r>
              <a:rPr lang="x-none" sz="2800" dirty="0" smtClean="0">
                <a:solidFill>
                  <a:srgbClr val="0070C0"/>
                </a:solidFill>
                <a:cs typeface="Akhbar MT" pitchFamily="2" charset="-78"/>
              </a:rPr>
              <a:t>6- توفير الكلفة الاقتصادية اللازمة لفتح مراكز / مؤسسات التربية الخاصة.</a:t>
            </a:r>
          </a:p>
          <a:p>
            <a:pPr>
              <a:buNone/>
            </a:pPr>
            <a:endParaRPr lang="x-none" sz="2800" b="1" dirty="0" smtClean="0">
              <a:solidFill>
                <a:schemeClr val="accent1">
                  <a:lumMod val="75000"/>
                </a:schemeClr>
              </a:solidFill>
            </a:endParaRPr>
          </a:p>
          <a:p>
            <a:pPr>
              <a:buNone/>
            </a:pPr>
            <a:endParaRPr lang="en-US" sz="2800" dirty="0" smtClean="0">
              <a:solidFill>
                <a:srgbClr val="0070C0"/>
              </a:solidFill>
              <a:cs typeface="Akhbar MT" pitchFamily="2" charset="-78"/>
            </a:endParaRPr>
          </a:p>
          <a:p>
            <a:pPr>
              <a:buNone/>
            </a:pPr>
            <a:endParaRPr lang="x-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779912" y="1052736"/>
            <a:ext cx="4680520" cy="584775"/>
          </a:xfrm>
          <a:prstGeom prst="rect">
            <a:avLst/>
          </a:prstGeom>
          <a:noFill/>
        </p:spPr>
        <p:txBody>
          <a:bodyPr wrap="square" rtlCol="1">
            <a:spAutoFit/>
          </a:bodyPr>
          <a:lstStyle/>
          <a:p>
            <a:r>
              <a:rPr lang="x-none" sz="3200" b="1" dirty="0" smtClean="0">
                <a:solidFill>
                  <a:schemeClr val="accent1">
                    <a:lumMod val="75000"/>
                  </a:schemeClr>
                </a:solidFill>
                <a:latin typeface="Traditional Arabic" pitchFamily="18" charset="-78"/>
                <a:cs typeface="Traditional Arabic" pitchFamily="18" charset="-78"/>
              </a:rPr>
              <a:t>مشكلات الدمج الأكاديمي :</a:t>
            </a:r>
            <a:endParaRPr lang="x-none" sz="3200" b="1" dirty="0">
              <a:solidFill>
                <a:schemeClr val="accent1">
                  <a:lumMod val="75000"/>
                </a:schemeClr>
              </a:solidFill>
              <a:latin typeface="Traditional Arabic" pitchFamily="18" charset="-78"/>
              <a:cs typeface="Traditional Arabic" pitchFamily="18" charset="-78"/>
            </a:endParaRPr>
          </a:p>
        </p:txBody>
      </p:sp>
      <p:sp>
        <p:nvSpPr>
          <p:cNvPr id="3" name="مربع نص 2"/>
          <p:cNvSpPr txBox="1"/>
          <p:nvPr/>
        </p:nvSpPr>
        <p:spPr>
          <a:xfrm>
            <a:off x="2699792" y="1916832"/>
            <a:ext cx="5904656" cy="3046988"/>
          </a:xfrm>
          <a:prstGeom prst="rect">
            <a:avLst/>
          </a:prstGeom>
          <a:noFill/>
        </p:spPr>
        <p:txBody>
          <a:bodyPr wrap="square" rtlCol="1">
            <a:spAutoFit/>
          </a:bodyPr>
          <a:lstStyle/>
          <a:p>
            <a:r>
              <a:rPr lang="x-none" sz="2400" dirty="0" smtClean="0"/>
              <a:t>1- مشكلة توفير أخصائي التربية الخاصة في المدارس العادية .</a:t>
            </a:r>
          </a:p>
          <a:p>
            <a:r>
              <a:rPr lang="x-none" sz="2400" dirty="0" smtClean="0"/>
              <a:t>2- مشكلة تقبل إدارة المدرسة العادية .</a:t>
            </a:r>
          </a:p>
          <a:p>
            <a:r>
              <a:rPr lang="x-none" sz="2400" dirty="0" smtClean="0"/>
              <a:t>3- مشكلة إيصال المادة الدراسية للطلبة غير العاديين في الصف العادي .</a:t>
            </a:r>
          </a:p>
          <a:p>
            <a:r>
              <a:rPr lang="x-none" sz="2400" dirty="0" smtClean="0"/>
              <a:t>4- مشكلة إعداد الخطط التربوية والتعليمية الفردية .</a:t>
            </a:r>
          </a:p>
          <a:p>
            <a:r>
              <a:rPr lang="x-none" sz="2400" dirty="0" smtClean="0"/>
              <a:t>5- مشكلة زيادة العزلة الاجتماعية بين الاطفال العاديين والأطفال غير العاديين .</a:t>
            </a:r>
            <a:endParaRPr lang="x-none" sz="24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432414"/>
            <a:ext cx="2232248" cy="36527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60124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6"/>
            <a:ext cx="7056784" cy="101566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x-none" sz="6000" b="0" i="0" u="none" strike="noStrike" kern="0" cap="none" spc="0" normalizeH="0" baseline="0" noProof="0" dirty="0" smtClean="0">
                <a:ln>
                  <a:noFill/>
                </a:ln>
                <a:solidFill>
                  <a:srgbClr val="7030A0"/>
                </a:solidFill>
                <a:effectLst/>
                <a:uLnTx/>
                <a:uFillTx/>
                <a:latin typeface="Arabic Typesetting" panose="03020402040406030203" pitchFamily="66" charset="-78"/>
                <a:ea typeface="+mj-ea"/>
                <a:cs typeface="Arabic Typesetting" panose="03020402040406030203" pitchFamily="66" charset="-78"/>
              </a:rPr>
              <a:t>اقتراحات لإنجاح فكرة المدرسة الشاملة </a:t>
            </a:r>
            <a:endParaRPr kumimoji="0" lang="x-none"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1331640" y="2204864"/>
            <a:ext cx="6264696" cy="3108543"/>
          </a:xfrm>
          <a:prstGeom prst="rect">
            <a:avLst/>
          </a:prstGeom>
        </p:spPr>
        <p:txBody>
          <a:bodyPr wrap="square">
            <a:spAutoFit/>
          </a:bodyPr>
          <a:lstStyle/>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برامج اعداد المعلمين أثناء الخدمة على تطوير المواقف الايجابية من الاطفال ذوي الاحتياجات الخاصة .</a:t>
            </a:r>
          </a:p>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كفايات المعلم في تدريس الاطفال ذوي الاحتياجات الخاصة عند منحه شهادة مزاولة التعليم .</a:t>
            </a:r>
          </a:p>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برامج التدريب أثناء الخدمة لجميع المعلمين .</a:t>
            </a:r>
          </a:p>
          <a:p>
            <a:pPr marL="571500" indent="-571500" algn="just">
              <a:buSzPct val="72000"/>
              <a:buFont typeface="Wingdings" panose="05000000000000000000" pitchFamily="2" charset="2"/>
              <a:buChar char="Ø"/>
            </a:pPr>
            <a:r>
              <a:rPr lang="x-none" sz="2800" dirty="0">
                <a:latin typeface="Traditional Arabic" pitchFamily="18" charset="-78"/>
                <a:cs typeface="Traditional Arabic" pitchFamily="18" charset="-78"/>
              </a:rPr>
              <a:t>التركيز على دمج برامج اعداد معلمي التربية الخاصة ومعلمي الفصول العادية معا .</a:t>
            </a:r>
          </a:p>
        </p:txBody>
      </p:sp>
    </p:spTree>
    <p:extLst>
      <p:ext uri="{BB962C8B-B14F-4D97-AF65-F5344CB8AC3E}">
        <p14:creationId xmlns:p14="http://schemas.microsoft.com/office/powerpoint/2010/main" val="229607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716016" y="764704"/>
            <a:ext cx="3780420" cy="584775"/>
          </a:xfrm>
          <a:prstGeom prst="rect">
            <a:avLst/>
          </a:prstGeom>
          <a:noFill/>
        </p:spPr>
        <p:txBody>
          <a:bodyPr wrap="square" rtlCol="1">
            <a:spAutoFit/>
          </a:bodyPr>
          <a:lstStyle/>
          <a:p>
            <a:r>
              <a:rPr lang="x-none" sz="3200" b="1" dirty="0" smtClean="0">
                <a:solidFill>
                  <a:schemeClr val="accent1">
                    <a:lumMod val="75000"/>
                  </a:schemeClr>
                </a:solidFill>
                <a:latin typeface="Traditional Arabic" pitchFamily="18" charset="-78"/>
                <a:cs typeface="Traditional Arabic" pitchFamily="18" charset="-78"/>
              </a:rPr>
              <a:t>5- الدمج الاجتماعي :</a:t>
            </a:r>
            <a:endParaRPr lang="x-none" sz="3200" b="1" dirty="0">
              <a:solidFill>
                <a:schemeClr val="accent1">
                  <a:lumMod val="75000"/>
                </a:schemeClr>
              </a:solidFill>
              <a:latin typeface="Traditional Arabic" pitchFamily="18" charset="-78"/>
              <a:cs typeface="Traditional Arabic" pitchFamily="18" charset="-78"/>
            </a:endParaRPr>
          </a:p>
        </p:txBody>
      </p:sp>
      <p:sp>
        <p:nvSpPr>
          <p:cNvPr id="3" name="مربع نص 2"/>
          <p:cNvSpPr txBox="1"/>
          <p:nvPr/>
        </p:nvSpPr>
        <p:spPr>
          <a:xfrm>
            <a:off x="2915816" y="1628800"/>
            <a:ext cx="5616624" cy="2985433"/>
          </a:xfrm>
          <a:prstGeom prst="rect">
            <a:avLst/>
          </a:prstGeom>
          <a:noFill/>
        </p:spPr>
        <p:txBody>
          <a:bodyPr wrap="square" rtlCol="1">
            <a:spAutoFit/>
          </a:bodyPr>
          <a:lstStyle/>
          <a:p>
            <a:r>
              <a:rPr lang="x-none" sz="2400" dirty="0" smtClean="0"/>
              <a:t>مرحلة الدمج الاجتماعي مرحلة نهائية من مراحل تطور برامج التربية الخاصة للمعاقين ، إذ تعكس الاتجاهات الاجتماعية الايجابية نحو المعوقين .</a:t>
            </a:r>
          </a:p>
          <a:p>
            <a:endParaRPr lang="x-none" sz="2000" dirty="0" smtClean="0"/>
          </a:p>
          <a:p>
            <a:r>
              <a:rPr lang="x-none" sz="2500" b="1" dirty="0" smtClean="0">
                <a:solidFill>
                  <a:schemeClr val="accent1">
                    <a:lumMod val="75000"/>
                  </a:schemeClr>
                </a:solidFill>
              </a:rPr>
              <a:t>وتبدو عملية الدمج في مظهرين رئيسين :</a:t>
            </a:r>
          </a:p>
          <a:p>
            <a:endParaRPr lang="x-none" sz="2400" dirty="0" smtClean="0"/>
          </a:p>
          <a:p>
            <a:r>
              <a:rPr lang="x-none" sz="2400" dirty="0" smtClean="0"/>
              <a:t>1- الدمج في مجال العمل .</a:t>
            </a:r>
          </a:p>
          <a:p>
            <a:r>
              <a:rPr lang="x-none" sz="2400" dirty="0" smtClean="0"/>
              <a:t>2- الدمج السكني .</a:t>
            </a:r>
            <a:endParaRPr lang="x-none" sz="24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9" y="3212976"/>
            <a:ext cx="3458342" cy="3206170"/>
          </a:xfrm>
          <a:prstGeom prst="rect">
            <a:avLst/>
          </a:prstGeom>
          <a:ln>
            <a:noFill/>
          </a:ln>
          <a:effectLst>
            <a:softEdge rad="112500"/>
          </a:effectLst>
        </p:spPr>
      </p:pic>
    </p:spTree>
    <p:extLst>
      <p:ext uri="{BB962C8B-B14F-4D97-AF65-F5344CB8AC3E}">
        <p14:creationId xmlns:p14="http://schemas.microsoft.com/office/powerpoint/2010/main" val="33562203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427984" y="764704"/>
            <a:ext cx="4104456" cy="477054"/>
          </a:xfrm>
          <a:prstGeom prst="rect">
            <a:avLst/>
          </a:prstGeom>
          <a:noFill/>
        </p:spPr>
        <p:txBody>
          <a:bodyPr wrap="square" rtlCol="1">
            <a:spAutoFit/>
          </a:bodyPr>
          <a:lstStyle/>
          <a:p>
            <a:r>
              <a:rPr lang="x-none" sz="2500" b="1" dirty="0" smtClean="0">
                <a:solidFill>
                  <a:schemeClr val="accent1">
                    <a:lumMod val="75000"/>
                  </a:schemeClr>
                </a:solidFill>
              </a:rPr>
              <a:t>قضايا ومشكلات في التربية الخاصة :</a:t>
            </a:r>
          </a:p>
        </p:txBody>
      </p:sp>
      <p:sp>
        <p:nvSpPr>
          <p:cNvPr id="3" name="مربع نص 2"/>
          <p:cNvSpPr txBox="1"/>
          <p:nvPr/>
        </p:nvSpPr>
        <p:spPr>
          <a:xfrm>
            <a:off x="1678794" y="1417431"/>
            <a:ext cx="6906058" cy="400110"/>
          </a:xfrm>
          <a:prstGeom prst="rect">
            <a:avLst/>
          </a:prstGeom>
          <a:noFill/>
        </p:spPr>
        <p:txBody>
          <a:bodyPr wrap="none" rtlCol="1">
            <a:spAutoFit/>
          </a:bodyPr>
          <a:lstStyle/>
          <a:p>
            <a:r>
              <a:rPr lang="x-none" sz="2000" b="1" dirty="0" smtClean="0"/>
              <a:t>يلاحظ المتتبع لميدان التربية الخاصة نمواً وتطوراً في العديد من المجالات ، منها :</a:t>
            </a:r>
            <a:endParaRPr lang="x-none" sz="2000" b="1" dirty="0"/>
          </a:p>
        </p:txBody>
      </p:sp>
      <p:sp>
        <p:nvSpPr>
          <p:cNvPr id="4" name="مربع نص 3"/>
          <p:cNvSpPr txBox="1"/>
          <p:nvPr/>
        </p:nvSpPr>
        <p:spPr>
          <a:xfrm>
            <a:off x="1841121" y="2132856"/>
            <a:ext cx="6691319" cy="3631763"/>
          </a:xfrm>
          <a:prstGeom prst="rect">
            <a:avLst/>
          </a:prstGeom>
          <a:noFill/>
        </p:spPr>
        <p:txBody>
          <a:bodyPr wrap="none" rtlCol="1">
            <a:spAutoFit/>
          </a:bodyPr>
          <a:lstStyle/>
          <a:p>
            <a:r>
              <a:rPr lang="x-none" sz="2300" dirty="0" smtClean="0"/>
              <a:t>1- تطور المفاهيم الأساسية في ميدان التربية الخاصة .</a:t>
            </a:r>
          </a:p>
          <a:p>
            <a:r>
              <a:rPr lang="x-none" sz="2300" dirty="0" smtClean="0"/>
              <a:t>2- تطور أدوات القياس والتشخيص لكل فئة من فئات التربية الخاصة .</a:t>
            </a:r>
          </a:p>
          <a:p>
            <a:r>
              <a:rPr lang="x-none" sz="2300" dirty="0" smtClean="0"/>
              <a:t>3- تطور البرامج التربوية والتعليمية لكل فئة من فئات التربية الخاصة .</a:t>
            </a:r>
          </a:p>
          <a:p>
            <a:r>
              <a:rPr lang="x-none" sz="2300" dirty="0" smtClean="0"/>
              <a:t>4- تطور أساليب التدريس .</a:t>
            </a:r>
          </a:p>
          <a:p>
            <a:r>
              <a:rPr lang="x-none" sz="2300" dirty="0" smtClean="0"/>
              <a:t>5- تطور الوسائل التعليمية والتكنولوجية الحديثة .</a:t>
            </a:r>
          </a:p>
          <a:p>
            <a:r>
              <a:rPr lang="x-none" sz="2300" dirty="0" smtClean="0"/>
              <a:t>6- تطور البرامج التربوية .</a:t>
            </a:r>
          </a:p>
          <a:p>
            <a:r>
              <a:rPr lang="x-none" sz="2300" dirty="0" smtClean="0"/>
              <a:t>7- تطور الأنظمة والتشريعات .</a:t>
            </a:r>
          </a:p>
          <a:p>
            <a:r>
              <a:rPr lang="x-none" sz="2300" dirty="0" smtClean="0"/>
              <a:t>8-تطور البرامج الاكاديمية في الكليات والجامعات.</a:t>
            </a:r>
          </a:p>
          <a:p>
            <a:r>
              <a:rPr lang="x-none" sz="2300" dirty="0" smtClean="0"/>
              <a:t>9-تطور البرامج الدولية التي تهتم بفئات التربية الخاصة .</a:t>
            </a:r>
          </a:p>
          <a:p>
            <a:r>
              <a:rPr lang="x-none" sz="2300" dirty="0" smtClean="0"/>
              <a:t>10-تطور برامج الوقاية.</a:t>
            </a:r>
            <a:endParaRPr lang="x-none" sz="2300" dirty="0"/>
          </a:p>
        </p:txBody>
      </p:sp>
    </p:spTree>
    <p:extLst>
      <p:ext uri="{BB962C8B-B14F-4D97-AF65-F5344CB8AC3E}">
        <p14:creationId xmlns:p14="http://schemas.microsoft.com/office/powerpoint/2010/main" val="2485343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419872" y="836712"/>
            <a:ext cx="5184576" cy="523220"/>
          </a:xfrm>
          <a:prstGeom prst="rect">
            <a:avLst/>
          </a:prstGeom>
          <a:noFill/>
        </p:spPr>
        <p:txBody>
          <a:bodyPr wrap="square" rtlCol="1">
            <a:spAutoFit/>
          </a:bodyPr>
          <a:lstStyle/>
          <a:p>
            <a:r>
              <a:rPr lang="x-none" sz="2800" b="1" dirty="0" smtClean="0">
                <a:solidFill>
                  <a:schemeClr val="accent1">
                    <a:lumMod val="75000"/>
                  </a:schemeClr>
                </a:solidFill>
              </a:rPr>
              <a:t>من هذه القضايا والمشكلات :</a:t>
            </a:r>
          </a:p>
        </p:txBody>
      </p:sp>
      <p:sp>
        <p:nvSpPr>
          <p:cNvPr id="4" name="مربع نص 3"/>
          <p:cNvSpPr txBox="1"/>
          <p:nvPr/>
        </p:nvSpPr>
        <p:spPr>
          <a:xfrm>
            <a:off x="3275856" y="1518779"/>
            <a:ext cx="5328593" cy="3631763"/>
          </a:xfrm>
          <a:prstGeom prst="rect">
            <a:avLst/>
          </a:prstGeom>
          <a:noFill/>
        </p:spPr>
        <p:txBody>
          <a:bodyPr wrap="square" rtlCol="1">
            <a:spAutoFit/>
          </a:bodyPr>
          <a:lstStyle/>
          <a:p>
            <a:r>
              <a:rPr lang="x-none" sz="2300" dirty="0" smtClean="0"/>
              <a:t>1- قضية الدمج الاكاديمي والاجتماعي .</a:t>
            </a:r>
          </a:p>
          <a:p>
            <a:r>
              <a:rPr lang="x-none" sz="2300" dirty="0" smtClean="0"/>
              <a:t>2- قضية التسمية والتصنيف .</a:t>
            </a:r>
          </a:p>
          <a:p>
            <a:r>
              <a:rPr lang="x-none" sz="2300" dirty="0" smtClean="0"/>
              <a:t>3- قضية الحقوق والتشريعات .</a:t>
            </a:r>
          </a:p>
          <a:p>
            <a:r>
              <a:rPr lang="x-none" sz="2300" dirty="0" smtClean="0"/>
              <a:t>4- قضية الاتجاهات .</a:t>
            </a:r>
          </a:p>
          <a:p>
            <a:r>
              <a:rPr lang="x-none" sz="2300" dirty="0" smtClean="0"/>
              <a:t>5- قضية إعداد الكوادر .</a:t>
            </a:r>
          </a:p>
          <a:p>
            <a:r>
              <a:rPr lang="x-none" sz="2300" dirty="0" smtClean="0"/>
              <a:t>6- قضية القياس والتشخيص .</a:t>
            </a:r>
          </a:p>
          <a:p>
            <a:r>
              <a:rPr lang="x-none" sz="2300" dirty="0" smtClean="0"/>
              <a:t>7- قضية البرامج والمواد التعليمية .</a:t>
            </a:r>
          </a:p>
          <a:p>
            <a:r>
              <a:rPr lang="x-none" sz="2300" dirty="0" smtClean="0"/>
              <a:t>8- قضية الإحالة .</a:t>
            </a:r>
          </a:p>
          <a:p>
            <a:r>
              <a:rPr lang="x-none" sz="2300" dirty="0" smtClean="0"/>
              <a:t>9- </a:t>
            </a:r>
            <a:r>
              <a:rPr lang="x-none" sz="2300" smtClean="0"/>
              <a:t>قضية الوقاية والتدخل المبكر </a:t>
            </a:r>
            <a:r>
              <a:rPr lang="x-none" sz="2300" dirty="0" smtClean="0"/>
              <a:t>.</a:t>
            </a:r>
          </a:p>
          <a:p>
            <a:r>
              <a:rPr lang="x-none" sz="2300" dirty="0" smtClean="0"/>
              <a:t>10- قضية التأهيل والتشغيل والمتابعة . </a:t>
            </a:r>
            <a:endParaRPr lang="x-none" sz="2300" dirty="0"/>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340768"/>
            <a:ext cx="2525898" cy="3384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5493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000"/>
                                        <p:tgtEl>
                                          <p:spTgt spid="4">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2000"/>
                                        <p:tgtEl>
                                          <p:spTgt spid="4">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2000"/>
                                        <p:tgtEl>
                                          <p:spTgt spid="4">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fade">
                                      <p:cBhvr>
                                        <p:cTn id="33" dur="2000"/>
                                        <p:tgtEl>
                                          <p:spTgt spid="4">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2000"/>
                                        <p:tgtEl>
                                          <p:spTgt spid="4">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fade">
                                      <p:cBhvr>
                                        <p:cTn id="39"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332656"/>
            <a:ext cx="8064896" cy="6525344"/>
          </a:xfrm>
        </p:spPr>
        <p:txBody>
          <a:bodyPr/>
          <a:lstStyle/>
          <a:p>
            <a:pPr>
              <a:buNone/>
            </a:pPr>
            <a:r>
              <a:rPr lang="x-none" sz="3200" dirty="0">
                <a:solidFill>
                  <a:srgbClr val="00B050"/>
                </a:solidFill>
                <a:cs typeface="Akhbar MT" pitchFamily="2" charset="-78"/>
              </a:rPr>
              <a:t>فئات الأفراد غير </a:t>
            </a:r>
            <a:r>
              <a:rPr lang="x-none" sz="3200" dirty="0" smtClean="0">
                <a:solidFill>
                  <a:srgbClr val="00B050"/>
                </a:solidFill>
                <a:cs typeface="Akhbar MT" pitchFamily="2" charset="-78"/>
              </a:rPr>
              <a:t>العاديين:</a:t>
            </a:r>
            <a:endParaRPr lang="en-US" sz="3200" dirty="0">
              <a:solidFill>
                <a:srgbClr val="00B050"/>
              </a:solidFill>
              <a:cs typeface="Akhbar MT" pitchFamily="2" charset="-78"/>
            </a:endParaRPr>
          </a:p>
          <a:p>
            <a:pPr>
              <a:buNone/>
            </a:pPr>
            <a:endParaRPr lang="x-none" dirty="0"/>
          </a:p>
        </p:txBody>
      </p:sp>
      <p:graphicFrame>
        <p:nvGraphicFramePr>
          <p:cNvPr id="4" name="رسم تخطيطي 3"/>
          <p:cNvGraphicFramePr/>
          <p:nvPr/>
        </p:nvGraphicFramePr>
        <p:xfrm>
          <a:off x="1403648" y="1268760"/>
          <a:ext cx="656190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908720"/>
            <a:ext cx="7776864" cy="4873752"/>
          </a:xfrm>
        </p:spPr>
        <p:txBody>
          <a:bodyPr/>
          <a:lstStyle/>
          <a:p>
            <a:pPr>
              <a:buNone/>
            </a:pPr>
            <a:r>
              <a:rPr lang="x-none" sz="3200" dirty="0" smtClean="0">
                <a:solidFill>
                  <a:srgbClr val="00B050"/>
                </a:solidFill>
                <a:cs typeface="Akhbar MT" pitchFamily="2" charset="-78"/>
              </a:rPr>
              <a:t>أهداف التربية الخاصة:</a:t>
            </a:r>
            <a:endParaRPr lang="en-US" sz="3200" dirty="0" smtClean="0">
              <a:solidFill>
                <a:srgbClr val="00B050"/>
              </a:solidFill>
              <a:cs typeface="Akhbar MT" pitchFamily="2" charset="-78"/>
            </a:endParaRPr>
          </a:p>
          <a:p>
            <a:pPr marL="514350" lvl="0" indent="-514350">
              <a:buFont typeface="+mj-lt"/>
              <a:buAutoNum type="arabicPeriod"/>
            </a:pPr>
            <a:r>
              <a:rPr lang="x-none" sz="2800" dirty="0" smtClean="0">
                <a:cs typeface="Akhbar MT" pitchFamily="2" charset="-78"/>
              </a:rPr>
              <a:t>التعرف إلى الأطفال غير العاديين وذلك من خلال أدوات القياس والتشخيص.</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البرامج التعليمية.</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طرائق التدريس لكل فئة من فئات التربية الخاصة.</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الوسائل التعليمية الخاصة.</a:t>
            </a:r>
            <a:endParaRPr lang="en-US" sz="2800" dirty="0" smtClean="0">
              <a:cs typeface="Akhbar MT" pitchFamily="2" charset="-78"/>
            </a:endParaRPr>
          </a:p>
          <a:p>
            <a:pPr marL="514350" lvl="0" indent="-514350">
              <a:buFont typeface="+mj-lt"/>
              <a:buAutoNum type="arabicPeriod"/>
            </a:pPr>
            <a:r>
              <a:rPr lang="x-none" sz="2800" dirty="0" smtClean="0">
                <a:cs typeface="Akhbar MT" pitchFamily="2" charset="-78"/>
              </a:rPr>
              <a:t>إعداد برامج الوقاية من الإعاقة.</a:t>
            </a:r>
          </a:p>
          <a:p>
            <a:pPr>
              <a:buNone/>
            </a:pPr>
            <a:endParaRPr lang="x-none" dirty="0"/>
          </a:p>
        </p:txBody>
      </p:sp>
      <p:pic>
        <p:nvPicPr>
          <p:cNvPr id="4" name="صورة 3" descr="الدرسة-الذكية-2-660x330.jpg"/>
          <p:cNvPicPr>
            <a:picLocks noChangeAspect="1"/>
          </p:cNvPicPr>
          <p:nvPr/>
        </p:nvPicPr>
        <p:blipFill>
          <a:blip r:embed="rId2" cstate="print"/>
          <a:stretch>
            <a:fillRect/>
          </a:stretch>
        </p:blipFill>
        <p:spPr>
          <a:xfrm>
            <a:off x="323528" y="4271378"/>
            <a:ext cx="4176464" cy="225396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404664"/>
            <a:ext cx="8229600" cy="6048672"/>
          </a:xfrm>
        </p:spPr>
        <p:txBody>
          <a:bodyPr/>
          <a:lstStyle/>
          <a:p>
            <a:pPr marL="514350" indent="-514350">
              <a:buNone/>
            </a:pPr>
            <a:endParaRPr lang="x-none" sz="2800" dirty="0" smtClean="0">
              <a:solidFill>
                <a:srgbClr val="00B050"/>
              </a:solidFill>
              <a:cs typeface="Akhbar MT" pitchFamily="2" charset="-78"/>
            </a:endParaRPr>
          </a:p>
          <a:p>
            <a:pPr marL="514350" indent="-514350">
              <a:buNone/>
            </a:pPr>
            <a:r>
              <a:rPr lang="x-none" sz="2800" b="1" dirty="0" smtClean="0">
                <a:solidFill>
                  <a:srgbClr val="00B050"/>
                </a:solidFill>
                <a:cs typeface="Akhbar MT" pitchFamily="2" charset="-78"/>
              </a:rPr>
              <a:t>الفرق </a:t>
            </a:r>
            <a:r>
              <a:rPr lang="x-none" sz="2800" b="1" dirty="0">
                <a:solidFill>
                  <a:srgbClr val="00B050"/>
                </a:solidFill>
                <a:cs typeface="Akhbar MT" pitchFamily="2" charset="-78"/>
              </a:rPr>
              <a:t>بين أهداف التربية العامة والتربية </a:t>
            </a:r>
            <a:r>
              <a:rPr lang="x-none" sz="2800" b="1" dirty="0" smtClean="0">
                <a:solidFill>
                  <a:srgbClr val="00B050"/>
                </a:solidFill>
                <a:cs typeface="Akhbar MT" pitchFamily="2" charset="-78"/>
              </a:rPr>
              <a:t>الخاصة:</a:t>
            </a:r>
          </a:p>
          <a:p>
            <a:pPr marL="514350" indent="-514350">
              <a:buNone/>
            </a:pPr>
            <a:endParaRPr lang="en-US" sz="2400" dirty="0" smtClean="0">
              <a:cs typeface="Akhbar MT" pitchFamily="2" charset="-78"/>
            </a:endParaRPr>
          </a:p>
          <a:p>
            <a:pPr marL="514350" lvl="0" indent="-514350">
              <a:buNone/>
            </a:pPr>
            <a:endParaRPr lang="en-US" sz="2800" dirty="0" smtClean="0">
              <a:cs typeface="Akhbar MT" pitchFamily="2" charset="-78"/>
            </a:endParaRPr>
          </a:p>
          <a:p>
            <a:pPr>
              <a:buNone/>
            </a:pPr>
            <a:endParaRPr lang="x-none" dirty="0"/>
          </a:p>
        </p:txBody>
      </p:sp>
      <p:graphicFrame>
        <p:nvGraphicFramePr>
          <p:cNvPr id="4" name="جدول 3"/>
          <p:cNvGraphicFramePr>
            <a:graphicFrameLocks noGrp="1"/>
          </p:cNvGraphicFramePr>
          <p:nvPr>
            <p:extLst>
              <p:ext uri="{D42A27DB-BD31-4B8C-83A1-F6EECF244321}">
                <p14:modId xmlns:p14="http://schemas.microsoft.com/office/powerpoint/2010/main" val="1702271698"/>
              </p:ext>
            </p:extLst>
          </p:nvPr>
        </p:nvGraphicFramePr>
        <p:xfrm>
          <a:off x="539552" y="1988840"/>
          <a:ext cx="7704856" cy="3601102"/>
        </p:xfrm>
        <a:graphic>
          <a:graphicData uri="http://schemas.openxmlformats.org/drawingml/2006/table">
            <a:tbl>
              <a:tblPr rtl="1" firstRow="1" bandRow="1">
                <a:tableStyleId>{ED083AE6-46FA-4A59-8FB0-9F97EB10719F}</a:tableStyleId>
              </a:tblPr>
              <a:tblGrid>
                <a:gridCol w="3852428"/>
                <a:gridCol w="3852428"/>
              </a:tblGrid>
              <a:tr h="538679">
                <a:tc>
                  <a:txBody>
                    <a:bodyPr/>
                    <a:lstStyle/>
                    <a:p>
                      <a:pPr algn="ctr" rtl="1"/>
                      <a:r>
                        <a:rPr lang="x-none" sz="2400" kern="1200" dirty="0" smtClean="0">
                          <a:cs typeface="Akhbar MT" pitchFamily="2" charset="-78"/>
                        </a:rPr>
                        <a:t>التربية العامة</a:t>
                      </a:r>
                      <a:endParaRPr lang="x-none" sz="2400" b="0" dirty="0">
                        <a:cs typeface="Akhbar MT" pitchFamily="2" charset="-78"/>
                      </a:endParaRPr>
                    </a:p>
                  </a:txBody>
                  <a:tcPr/>
                </a:tc>
                <a:tc>
                  <a:txBody>
                    <a:bodyPr/>
                    <a:lstStyle/>
                    <a:p>
                      <a:pPr algn="ctr" rtl="1"/>
                      <a:r>
                        <a:rPr lang="x-none" sz="2400" kern="1200" dirty="0" smtClean="0">
                          <a:cs typeface="Akhbar MT" pitchFamily="2" charset="-78"/>
                        </a:rPr>
                        <a:t>التربية الخاصة</a:t>
                      </a:r>
                      <a:endParaRPr lang="x-none" sz="2400" b="0" dirty="0">
                        <a:cs typeface="Akhbar MT" pitchFamily="2" charset="-78"/>
                      </a:endParaRPr>
                    </a:p>
                  </a:txBody>
                  <a:tcPr/>
                </a:tc>
              </a:tr>
              <a:tr h="704150">
                <a:tc>
                  <a:txBody>
                    <a:bodyPr/>
                    <a:lstStyle/>
                    <a:p>
                      <a:pPr algn="r" rtl="1">
                        <a:lnSpc>
                          <a:spcPct val="115000"/>
                        </a:lnSpc>
                        <a:spcAft>
                          <a:spcPts val="0"/>
                        </a:spcAft>
                      </a:pPr>
                      <a:r>
                        <a:rPr lang="x-none" sz="2400" dirty="0">
                          <a:cs typeface="Akhbar MT" pitchFamily="2" charset="-78"/>
                        </a:rPr>
                        <a:t>1- تهتم التربية العامة بالأفراد العاديين</a:t>
                      </a:r>
                      <a:endParaRPr lang="en-US" sz="2400" b="0" dirty="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dirty="0">
                          <a:cs typeface="Akhbar MT" pitchFamily="2" charset="-78"/>
                        </a:rPr>
                        <a:t>تهتم التربية الخاصة بفئات الأفراد غير العاديين</a:t>
                      </a:r>
                      <a:endParaRPr lang="en-US" sz="2400" b="0" dirty="0">
                        <a:latin typeface="Calibri"/>
                        <a:ea typeface="Calibri"/>
                        <a:cs typeface="Akhbar MT" pitchFamily="2" charset="-78"/>
                      </a:endParaRPr>
                    </a:p>
                  </a:txBody>
                  <a:tcPr marL="68580" marR="68580" marT="0" marB="0"/>
                </a:tc>
              </a:tr>
              <a:tr h="538679">
                <a:tc>
                  <a:txBody>
                    <a:bodyPr/>
                    <a:lstStyle/>
                    <a:p>
                      <a:pPr algn="r" rtl="1">
                        <a:lnSpc>
                          <a:spcPct val="115000"/>
                        </a:lnSpc>
                        <a:spcAft>
                          <a:spcPts val="0"/>
                        </a:spcAft>
                      </a:pPr>
                      <a:r>
                        <a:rPr lang="x-none" sz="2400">
                          <a:cs typeface="Akhbar MT" pitchFamily="2" charset="-78"/>
                        </a:rPr>
                        <a:t>2- تتبنى التربية العامة منهاجًا موحدًا</a:t>
                      </a:r>
                      <a:endParaRPr lang="en-US" sz="2400" b="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a:cs typeface="Akhbar MT" pitchFamily="2" charset="-78"/>
                        </a:rPr>
                        <a:t>تتبنى التربية الخاصة منهاجًا لكل فئة </a:t>
                      </a:r>
                      <a:endParaRPr lang="en-US" sz="2400" b="0">
                        <a:latin typeface="Calibri"/>
                        <a:ea typeface="Calibri"/>
                        <a:cs typeface="Akhbar MT" pitchFamily="2" charset="-78"/>
                      </a:endParaRPr>
                    </a:p>
                  </a:txBody>
                  <a:tcPr marL="68580" marR="68580" marT="0" marB="0"/>
                </a:tc>
              </a:tr>
              <a:tr h="704150">
                <a:tc>
                  <a:txBody>
                    <a:bodyPr/>
                    <a:lstStyle/>
                    <a:p>
                      <a:pPr algn="r" rtl="1">
                        <a:lnSpc>
                          <a:spcPct val="115000"/>
                        </a:lnSpc>
                        <a:spcAft>
                          <a:spcPts val="0"/>
                        </a:spcAft>
                      </a:pPr>
                      <a:r>
                        <a:rPr lang="x-none" sz="2400">
                          <a:cs typeface="Akhbar MT" pitchFamily="2" charset="-78"/>
                        </a:rPr>
                        <a:t>3- تتبنى التربية العامة طرائق تدريسية جمعية </a:t>
                      </a:r>
                      <a:endParaRPr lang="en-US" sz="2400" b="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a:cs typeface="Akhbar MT" pitchFamily="2" charset="-78"/>
                        </a:rPr>
                        <a:t>تتبنى التربية الخاصة طريقة التعليم الفردي</a:t>
                      </a:r>
                      <a:endParaRPr lang="en-US" sz="2400" b="0">
                        <a:latin typeface="Calibri"/>
                        <a:ea typeface="Calibri"/>
                        <a:cs typeface="Akhbar MT" pitchFamily="2" charset="-78"/>
                      </a:endParaRPr>
                    </a:p>
                  </a:txBody>
                  <a:tcPr marL="68580" marR="68580" marT="0" marB="0"/>
                </a:tc>
              </a:tr>
              <a:tr h="538679">
                <a:tc>
                  <a:txBody>
                    <a:bodyPr/>
                    <a:lstStyle/>
                    <a:p>
                      <a:pPr algn="r" rtl="1">
                        <a:lnSpc>
                          <a:spcPct val="115000"/>
                        </a:lnSpc>
                        <a:spcAft>
                          <a:spcPts val="0"/>
                        </a:spcAft>
                      </a:pPr>
                      <a:r>
                        <a:rPr lang="x-none" sz="2400" dirty="0">
                          <a:cs typeface="Akhbar MT" pitchFamily="2" charset="-78"/>
                        </a:rPr>
                        <a:t>4- تتبنى التربية العامة وسائل تعليمية عامة </a:t>
                      </a:r>
                      <a:endParaRPr lang="en-US" sz="2400" b="0" dirty="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x-none" sz="2400" dirty="0">
                          <a:cs typeface="Akhbar MT" pitchFamily="2" charset="-78"/>
                        </a:rPr>
                        <a:t>تتبنى التربية الخاصة وسائل تعليمية خاصة </a:t>
                      </a:r>
                      <a:endParaRPr lang="en-US" sz="2400" b="0" dirty="0">
                        <a:latin typeface="Calibri"/>
                        <a:ea typeface="Calibri"/>
                        <a:cs typeface="Akhbar MT" pitchFamily="2" charset="-78"/>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lvl="0" indent="0" algn="ctr">
              <a:spcBef>
                <a:spcPts val="0"/>
              </a:spcBef>
              <a:buClrTx/>
              <a:buSzTx/>
              <a:buNone/>
            </a:pPr>
            <a:r>
              <a:rPr lang="x-none" sz="3600" b="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Arabic Typesetting" panose="03020402040406030203" pitchFamily="66" charset="-78"/>
                <a:cs typeface="Arabic Typesetting" panose="03020402040406030203" pitchFamily="66" charset="-78"/>
              </a:rPr>
              <a:t>تشترك التربية الخاصة والعامة في هدف مساعدة الفرد أيا كان على تنمية استعداداته والعمل على تحقيق أهدافه </a:t>
            </a:r>
          </a:p>
        </p:txBody>
      </p:sp>
    </p:spTree>
    <p:extLst>
      <p:ext uri="{BB962C8B-B14F-4D97-AF65-F5344CB8AC3E}">
        <p14:creationId xmlns:p14="http://schemas.microsoft.com/office/powerpoint/2010/main" val="1666092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332656"/>
            <a:ext cx="8229600" cy="5832648"/>
          </a:xfrm>
        </p:spPr>
        <p:txBody>
          <a:bodyPr>
            <a:normAutofit/>
          </a:bodyPr>
          <a:lstStyle/>
          <a:p>
            <a:pPr>
              <a:buNone/>
            </a:pPr>
            <a:r>
              <a:rPr lang="x-none" dirty="0">
                <a:cs typeface="Akhbar MT" pitchFamily="2" charset="-78"/>
              </a:rPr>
              <a:t> </a:t>
            </a:r>
            <a:r>
              <a:rPr lang="x-none" sz="2800" b="1" dirty="0" smtClean="0">
                <a:solidFill>
                  <a:schemeClr val="bg1">
                    <a:lumMod val="50000"/>
                  </a:schemeClr>
                </a:solidFill>
                <a:cs typeface="Akhbar MT" pitchFamily="2" charset="-78"/>
              </a:rPr>
              <a:t>تاريخ </a:t>
            </a:r>
            <a:r>
              <a:rPr lang="x-none" sz="2800" b="1" dirty="0">
                <a:solidFill>
                  <a:schemeClr val="bg1">
                    <a:lumMod val="50000"/>
                  </a:schemeClr>
                </a:solidFill>
                <a:cs typeface="Akhbar MT" pitchFamily="2" charset="-78"/>
              </a:rPr>
              <a:t>التربية </a:t>
            </a:r>
            <a:r>
              <a:rPr lang="x-none" sz="2800" b="1" dirty="0" smtClean="0">
                <a:solidFill>
                  <a:schemeClr val="bg1">
                    <a:lumMod val="50000"/>
                  </a:schemeClr>
                </a:solidFill>
                <a:cs typeface="Akhbar MT" pitchFamily="2" charset="-78"/>
              </a:rPr>
              <a:t>الخاصة:</a:t>
            </a:r>
            <a:endParaRPr lang="en-US" sz="2800" dirty="0">
              <a:solidFill>
                <a:schemeClr val="bg1">
                  <a:lumMod val="50000"/>
                </a:schemeClr>
              </a:solidFill>
              <a:cs typeface="Akhbar MT" pitchFamily="2" charset="-78"/>
            </a:endParaRPr>
          </a:p>
          <a:p>
            <a:r>
              <a:rPr lang="x-none" sz="2800" dirty="0">
                <a:cs typeface="Akhbar MT" pitchFamily="2" charset="-78"/>
              </a:rPr>
              <a:t>لقد وجد الأطفال غير العاديين في كل العصور ومنذ أقدمها ولكن نظرة المجتمعات إلى الأفراد غير العاديين قد اختلفت من عصر إلى </a:t>
            </a:r>
            <a:r>
              <a:rPr lang="x-none" sz="2800" dirty="0" smtClean="0">
                <a:cs typeface="Akhbar MT" pitchFamily="2" charset="-78"/>
              </a:rPr>
              <a:t>آخر.</a:t>
            </a:r>
          </a:p>
          <a:p>
            <a:pPr>
              <a:buNone/>
            </a:pPr>
            <a:endParaRPr lang="en-US" sz="2800" dirty="0">
              <a:cs typeface="Akhbar MT" pitchFamily="2" charset="-78"/>
            </a:endParaRPr>
          </a:p>
          <a:p>
            <a:r>
              <a:rPr lang="x-none" sz="2800" dirty="0">
                <a:cs typeface="Akhbar MT" pitchFamily="2" charset="-78"/>
              </a:rPr>
              <a:t>بدأ الاهتمام بتربية المعاقين في القرن التاسع عشر في فرنسا ثم امتد إلى عدد من الدول الأوروبية ثم إلى الولايات المتحدة </a:t>
            </a:r>
            <a:r>
              <a:rPr lang="x-none" sz="2800" dirty="0" smtClean="0">
                <a:cs typeface="Akhbar MT" pitchFamily="2" charset="-78"/>
              </a:rPr>
              <a:t>الأمريكية.</a:t>
            </a:r>
          </a:p>
          <a:p>
            <a:pPr>
              <a:buNone/>
            </a:pPr>
            <a:endParaRPr lang="en-US" sz="2800" dirty="0">
              <a:cs typeface="Akhbar MT" pitchFamily="2" charset="-78"/>
            </a:endParaRPr>
          </a:p>
          <a:p>
            <a:r>
              <a:rPr lang="x-none" sz="2800" dirty="0">
                <a:cs typeface="Akhbar MT" pitchFamily="2" charset="-78"/>
              </a:rPr>
              <a:t>وكانت فئات الإعاقة البصرية والسمعية هي أولى الفئات التي حظيت بالرعاية والاهتمام ثم تلتها فئات الإعاقة العقلية </a:t>
            </a:r>
            <a:r>
              <a:rPr lang="x-none" sz="2800" dirty="0" smtClean="0">
                <a:cs typeface="Akhbar MT" pitchFamily="2" charset="-78"/>
              </a:rPr>
              <a:t>والحركية.</a:t>
            </a:r>
          </a:p>
          <a:p>
            <a:pPr>
              <a:buNone/>
            </a:pPr>
            <a:endParaRPr lang="en-US" sz="2800" dirty="0" smtClean="0">
              <a:cs typeface="Akhbar MT" pitchFamily="2" charset="-78"/>
            </a:endParaRPr>
          </a:p>
          <a:p>
            <a:pPr>
              <a:buNone/>
            </a:pPr>
            <a:endParaRPr lang="x-non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229600" cy="778098"/>
          </a:xfrm>
        </p:spPr>
        <p:txBody>
          <a:bodyPr>
            <a:noAutofit/>
          </a:bodyPr>
          <a:lstStyle/>
          <a:p>
            <a:pPr algn="r"/>
            <a:r>
              <a:rPr lang="x-none" sz="2800" dirty="0">
                <a:solidFill>
                  <a:srgbClr val="00B050"/>
                </a:solidFill>
                <a:cs typeface="Akhbar MT" pitchFamily="2" charset="-78"/>
              </a:rPr>
              <a:t>أبرز العلماء الذين اهتموا بالتربية </a:t>
            </a:r>
            <a:r>
              <a:rPr lang="x-none" sz="2800" dirty="0" smtClean="0">
                <a:solidFill>
                  <a:srgbClr val="00B050"/>
                </a:solidFill>
                <a:cs typeface="Akhbar MT" pitchFamily="2" charset="-78"/>
              </a:rPr>
              <a:t>الخاصة</a:t>
            </a:r>
            <a:r>
              <a:rPr lang="en-US" sz="2800" dirty="0" smtClean="0">
                <a:solidFill>
                  <a:srgbClr val="00B050"/>
                </a:solidFill>
                <a:cs typeface="Akhbar MT" pitchFamily="2" charset="-78"/>
              </a:rPr>
              <a:t>:</a:t>
            </a:r>
            <a:r>
              <a:rPr lang="en-US" sz="2800" dirty="0">
                <a:solidFill>
                  <a:srgbClr val="00B050"/>
                </a:solidFill>
                <a:cs typeface="Akhbar MT" pitchFamily="2" charset="-78"/>
              </a:rPr>
              <a:t/>
            </a:r>
            <a:br>
              <a:rPr lang="en-US" sz="2800" dirty="0">
                <a:solidFill>
                  <a:srgbClr val="00B050"/>
                </a:solidFill>
                <a:cs typeface="Akhbar MT" pitchFamily="2" charset="-78"/>
              </a:rPr>
            </a:br>
            <a:endParaRPr lang="x-none" sz="2800" dirty="0">
              <a:solidFill>
                <a:srgbClr val="00B050"/>
              </a:solidFill>
              <a:cs typeface="Akhbar MT" pitchFamily="2" charset="-78"/>
            </a:endParaRPr>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1978881280"/>
              </p:ext>
            </p:extLst>
          </p:nvPr>
        </p:nvGraphicFramePr>
        <p:xfrm>
          <a:off x="971600" y="1124744"/>
          <a:ext cx="7283152"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صورة 4" descr="thgallaudet-portrait.jpg"/>
          <p:cNvPicPr>
            <a:picLocks noChangeAspect="1"/>
          </p:cNvPicPr>
          <p:nvPr/>
        </p:nvPicPr>
        <p:blipFill>
          <a:blip r:embed="rId7" cstate="print"/>
          <a:stretch>
            <a:fillRect/>
          </a:stretch>
        </p:blipFill>
        <p:spPr>
          <a:xfrm>
            <a:off x="323528" y="4785404"/>
            <a:ext cx="1656184" cy="207259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35FED77-7725-44B9-826F-C6FCBD418660}"/>
                                            </p:graphicEl>
                                          </p:spTgt>
                                        </p:tgtEl>
                                        <p:attrNameLst>
                                          <p:attrName>style.visibility</p:attrName>
                                        </p:attrNameLst>
                                      </p:cBhvr>
                                      <p:to>
                                        <p:strVal val="visible"/>
                                      </p:to>
                                    </p:set>
                                    <p:animEffect transition="in" filter="fade">
                                      <p:cBhvr>
                                        <p:cTn id="7" dur="2000"/>
                                        <p:tgtEl>
                                          <p:spTgt spid="4">
                                            <p:graphicEl>
                                              <a:dgm id="{E35FED77-7725-44B9-826F-C6FCBD41866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A9751B9-71A3-47DF-AFC5-99CA35CDD778}"/>
                                            </p:graphicEl>
                                          </p:spTgt>
                                        </p:tgtEl>
                                        <p:attrNameLst>
                                          <p:attrName>style.visibility</p:attrName>
                                        </p:attrNameLst>
                                      </p:cBhvr>
                                      <p:to>
                                        <p:strVal val="visible"/>
                                      </p:to>
                                    </p:set>
                                    <p:animEffect transition="in" filter="fade">
                                      <p:cBhvr>
                                        <p:cTn id="12" dur="2000"/>
                                        <p:tgtEl>
                                          <p:spTgt spid="4">
                                            <p:graphicEl>
                                              <a:dgm id="{3A9751B9-71A3-47DF-AFC5-99CA35CDD77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6E87CD2-B72F-42B3-B435-EF1088F91592}"/>
                                            </p:graphicEl>
                                          </p:spTgt>
                                        </p:tgtEl>
                                        <p:attrNameLst>
                                          <p:attrName>style.visibility</p:attrName>
                                        </p:attrNameLst>
                                      </p:cBhvr>
                                      <p:to>
                                        <p:strVal val="visible"/>
                                      </p:to>
                                    </p:set>
                                    <p:animEffect transition="in" filter="fade">
                                      <p:cBhvr>
                                        <p:cTn id="17" dur="2000"/>
                                        <p:tgtEl>
                                          <p:spTgt spid="4">
                                            <p:graphicEl>
                                              <a:dgm id="{26E87CD2-B72F-42B3-B435-EF1088F9159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5DECCBD9-E571-4E6E-AF3D-BD1194F371DF}"/>
                                            </p:graphicEl>
                                          </p:spTgt>
                                        </p:tgtEl>
                                        <p:attrNameLst>
                                          <p:attrName>style.visibility</p:attrName>
                                        </p:attrNameLst>
                                      </p:cBhvr>
                                      <p:to>
                                        <p:strVal val="visible"/>
                                      </p:to>
                                    </p:set>
                                    <p:animEffect transition="in" filter="fade">
                                      <p:cBhvr>
                                        <p:cTn id="22" dur="2000"/>
                                        <p:tgtEl>
                                          <p:spTgt spid="4">
                                            <p:graphicEl>
                                              <a:dgm id="{5DECCBD9-E571-4E6E-AF3D-BD1194F371D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518BF76-604D-491F-B989-95ABCAB36F4C}"/>
                                            </p:graphicEl>
                                          </p:spTgt>
                                        </p:tgtEl>
                                        <p:attrNameLst>
                                          <p:attrName>style.visibility</p:attrName>
                                        </p:attrNameLst>
                                      </p:cBhvr>
                                      <p:to>
                                        <p:strVal val="visible"/>
                                      </p:to>
                                    </p:set>
                                    <p:animEffect transition="in" filter="fade">
                                      <p:cBhvr>
                                        <p:cTn id="27" dur="2000"/>
                                        <p:tgtEl>
                                          <p:spTgt spid="4">
                                            <p:graphicEl>
                                              <a:dgm id="{4518BF76-604D-491F-B989-95ABCAB36F4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548680"/>
            <a:ext cx="8424936" cy="4824536"/>
          </a:xfrm>
        </p:spPr>
        <p:txBody>
          <a:bodyPr>
            <a:noAutofit/>
          </a:bodyPr>
          <a:lstStyle/>
          <a:p>
            <a:pPr>
              <a:buNone/>
            </a:pPr>
            <a:r>
              <a:rPr lang="x-none" sz="2800" b="1" dirty="0" smtClean="0">
                <a:solidFill>
                  <a:srgbClr val="00B050"/>
                </a:solidFill>
                <a:cs typeface="Akhbar MT" pitchFamily="2" charset="-78"/>
              </a:rPr>
              <a:t> </a:t>
            </a:r>
            <a:r>
              <a:rPr lang="x-none" sz="3200" b="1" dirty="0" smtClean="0">
                <a:solidFill>
                  <a:srgbClr val="00B050"/>
                </a:solidFill>
                <a:cs typeface="Akhbar MT" pitchFamily="2" charset="-78"/>
              </a:rPr>
              <a:t>أبرز </a:t>
            </a:r>
            <a:r>
              <a:rPr lang="x-none" sz="3200" b="1" dirty="0">
                <a:solidFill>
                  <a:srgbClr val="00B050"/>
                </a:solidFill>
                <a:cs typeface="Akhbar MT" pitchFamily="2" charset="-78"/>
              </a:rPr>
              <a:t>المربين الذين ساهموا في نمو ميدان التربية </a:t>
            </a:r>
            <a:r>
              <a:rPr lang="x-none" sz="3200" b="1" dirty="0" smtClean="0">
                <a:solidFill>
                  <a:srgbClr val="00B050"/>
                </a:solidFill>
                <a:cs typeface="Akhbar MT" pitchFamily="2" charset="-78"/>
              </a:rPr>
              <a:t>الخاصة:</a:t>
            </a:r>
          </a:p>
          <a:p>
            <a:pPr>
              <a:buNone/>
            </a:pPr>
            <a:endParaRPr lang="en-US" sz="2800" dirty="0">
              <a:cs typeface="Akhbar MT" pitchFamily="2" charset="-78"/>
            </a:endParaRPr>
          </a:p>
          <a:p>
            <a:pPr marL="514350" indent="-514350">
              <a:buFont typeface="Courier New" pitchFamily="49" charset="0"/>
              <a:buChar char="o"/>
            </a:pPr>
            <a:r>
              <a:rPr lang="x-none" b="1" dirty="0">
                <a:solidFill>
                  <a:schemeClr val="tx1">
                    <a:lumMod val="95000"/>
                    <a:lumOff val="5000"/>
                  </a:schemeClr>
                </a:solidFill>
                <a:cs typeface="Akhbar MT" pitchFamily="2" charset="-78"/>
              </a:rPr>
              <a:t>ماريان فروستج </a:t>
            </a:r>
            <a:r>
              <a:rPr lang="x-none" dirty="0">
                <a:solidFill>
                  <a:schemeClr val="tx1">
                    <a:lumMod val="95000"/>
                    <a:lumOff val="5000"/>
                  </a:schemeClr>
                </a:solidFill>
                <a:cs typeface="Akhbar MT" pitchFamily="2" charset="-78"/>
              </a:rPr>
              <a:t>: </a:t>
            </a:r>
            <a:r>
              <a:rPr lang="x-none" dirty="0" smtClean="0">
                <a:solidFill>
                  <a:schemeClr val="tx1">
                    <a:lumMod val="95000"/>
                    <a:lumOff val="5000"/>
                  </a:schemeClr>
                </a:solidFill>
                <a:cs typeface="Akhbar MT" pitchFamily="2" charset="-78"/>
              </a:rPr>
              <a:t>أخصائية نفسية واجتماعية، </a:t>
            </a:r>
            <a:r>
              <a:rPr lang="x-none" smtClean="0">
                <a:solidFill>
                  <a:schemeClr val="tx1">
                    <a:lumMod val="95000"/>
                    <a:lumOff val="5000"/>
                  </a:schemeClr>
                </a:solidFill>
                <a:cs typeface="Akhbar MT" pitchFamily="2" charset="-78"/>
              </a:rPr>
              <a:t>واهتمت بال</a:t>
            </a:r>
            <a:r>
              <a:rPr lang="ar-SA" dirty="0" smtClean="0">
                <a:solidFill>
                  <a:schemeClr val="tx1">
                    <a:lumMod val="95000"/>
                    <a:lumOff val="5000"/>
                  </a:schemeClr>
                </a:solidFill>
                <a:cs typeface="Akhbar MT" pitchFamily="2" charset="-78"/>
              </a:rPr>
              <a:t>م</a:t>
            </a:r>
            <a:r>
              <a:rPr lang="x-none" smtClean="0">
                <a:solidFill>
                  <a:schemeClr val="tx1">
                    <a:lumMod val="95000"/>
                    <a:lumOff val="5000"/>
                  </a:schemeClr>
                </a:solidFill>
                <a:cs typeface="Akhbar MT" pitchFamily="2" charset="-78"/>
              </a:rPr>
              <a:t>عاقين </a:t>
            </a:r>
            <a:r>
              <a:rPr lang="x-none" dirty="0" smtClean="0">
                <a:solidFill>
                  <a:schemeClr val="tx1">
                    <a:lumMod val="95000"/>
                    <a:lumOff val="5000"/>
                  </a:schemeClr>
                </a:solidFill>
                <a:cs typeface="Akhbar MT" pitchFamily="2" charset="-78"/>
              </a:rPr>
              <a:t>عقليا وذوي صعوبات التعلم.</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x-none" b="1" dirty="0">
                <a:solidFill>
                  <a:schemeClr val="tx1">
                    <a:lumMod val="95000"/>
                    <a:lumOff val="5000"/>
                  </a:schemeClr>
                </a:solidFill>
                <a:cs typeface="Akhbar MT" pitchFamily="2" charset="-78"/>
              </a:rPr>
              <a:t>الفرد ستراس , شانك , مايكل بست </a:t>
            </a:r>
            <a:r>
              <a:rPr lang="x-none" dirty="0">
                <a:solidFill>
                  <a:schemeClr val="tx1">
                    <a:lumMod val="95000"/>
                    <a:lumOff val="5000"/>
                  </a:schemeClr>
                </a:solidFill>
                <a:cs typeface="Akhbar MT" pitchFamily="2" charset="-78"/>
              </a:rPr>
              <a:t>: يعود الفضل لهؤلاء الرواد في تطور موضوع صعوبات </a:t>
            </a:r>
            <a:r>
              <a:rPr lang="x-none" dirty="0" smtClean="0">
                <a:solidFill>
                  <a:schemeClr val="tx1">
                    <a:lumMod val="95000"/>
                    <a:lumOff val="5000"/>
                  </a:schemeClr>
                </a:solidFill>
                <a:cs typeface="Akhbar MT" pitchFamily="2" charset="-78"/>
              </a:rPr>
              <a:t>التعلم.</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x-none" dirty="0">
                <a:solidFill>
                  <a:schemeClr val="tx1">
                    <a:lumMod val="95000"/>
                    <a:lumOff val="5000"/>
                  </a:schemeClr>
                </a:solidFill>
                <a:cs typeface="Akhbar MT" pitchFamily="2" charset="-78"/>
              </a:rPr>
              <a:t> </a:t>
            </a:r>
            <a:r>
              <a:rPr lang="x-none" b="1" dirty="0" smtClean="0">
                <a:solidFill>
                  <a:schemeClr val="tx1">
                    <a:lumMod val="95000"/>
                    <a:lumOff val="5000"/>
                  </a:schemeClr>
                </a:solidFill>
                <a:cs typeface="Akhbar MT" pitchFamily="2" charset="-78"/>
              </a:rPr>
              <a:t>هنز </a:t>
            </a:r>
            <a:r>
              <a:rPr lang="x-none" b="1" dirty="0">
                <a:solidFill>
                  <a:schemeClr val="tx1">
                    <a:lumMod val="95000"/>
                    <a:lumOff val="5000"/>
                  </a:schemeClr>
                </a:solidFill>
                <a:cs typeface="Akhbar MT" pitchFamily="2" charset="-78"/>
              </a:rPr>
              <a:t>فرنر </a:t>
            </a:r>
            <a:r>
              <a:rPr lang="x-none" dirty="0">
                <a:solidFill>
                  <a:schemeClr val="tx1">
                    <a:lumMod val="95000"/>
                    <a:lumOff val="5000"/>
                  </a:schemeClr>
                </a:solidFill>
                <a:cs typeface="Akhbar MT" pitchFamily="2" charset="-78"/>
              </a:rPr>
              <a:t>: أخصائي علم نفس ساهم في تطور الأبحاث في ميدان التربية </a:t>
            </a:r>
            <a:r>
              <a:rPr lang="x-none" dirty="0" smtClean="0">
                <a:solidFill>
                  <a:schemeClr val="tx1">
                    <a:lumMod val="95000"/>
                    <a:lumOff val="5000"/>
                  </a:schemeClr>
                </a:solidFill>
                <a:cs typeface="Akhbar MT" pitchFamily="2" charset="-78"/>
              </a:rPr>
              <a:t>الخاصة.</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x-none" b="1" dirty="0" smtClean="0">
                <a:solidFill>
                  <a:schemeClr val="tx1">
                    <a:lumMod val="95000"/>
                    <a:lumOff val="5000"/>
                  </a:schemeClr>
                </a:solidFill>
                <a:cs typeface="Akhbar MT" pitchFamily="2" charset="-78"/>
              </a:rPr>
              <a:t>نيكولاس هوبس</a:t>
            </a:r>
            <a:r>
              <a:rPr lang="x-none" dirty="0" smtClean="0">
                <a:solidFill>
                  <a:schemeClr val="tx1">
                    <a:lumMod val="95000"/>
                    <a:lumOff val="5000"/>
                  </a:schemeClr>
                </a:solidFill>
                <a:cs typeface="Akhbar MT" pitchFamily="2" charset="-78"/>
              </a:rPr>
              <a:t> </a:t>
            </a:r>
            <a:r>
              <a:rPr lang="x-none" dirty="0">
                <a:solidFill>
                  <a:schemeClr val="tx1">
                    <a:lumMod val="95000"/>
                    <a:lumOff val="5000"/>
                  </a:schemeClr>
                </a:solidFill>
                <a:cs typeface="Akhbar MT" pitchFamily="2" charset="-78"/>
              </a:rPr>
              <a:t>: اهتم بتربية وتعليم الأطفال المضطربين </a:t>
            </a:r>
            <a:r>
              <a:rPr lang="x-none" dirty="0" smtClean="0">
                <a:solidFill>
                  <a:schemeClr val="tx1">
                    <a:lumMod val="95000"/>
                    <a:lumOff val="5000"/>
                  </a:schemeClr>
                </a:solidFill>
                <a:cs typeface="Akhbar MT" pitchFamily="2" charset="-78"/>
              </a:rPr>
              <a:t>انفعاليًا.</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en-US" b="1" dirty="0">
                <a:solidFill>
                  <a:schemeClr val="tx1">
                    <a:lumMod val="95000"/>
                    <a:lumOff val="5000"/>
                  </a:schemeClr>
                </a:solidFill>
                <a:cs typeface="Akhbar MT" pitchFamily="2" charset="-78"/>
              </a:rPr>
              <a:t> </a:t>
            </a:r>
            <a:r>
              <a:rPr lang="x-none" b="1" dirty="0" smtClean="0">
                <a:solidFill>
                  <a:schemeClr val="tx1">
                    <a:lumMod val="95000"/>
                    <a:lumOff val="5000"/>
                  </a:schemeClr>
                </a:solidFill>
                <a:cs typeface="Akhbar MT" pitchFamily="2" charset="-78"/>
              </a:rPr>
              <a:t>جولد برج </a:t>
            </a:r>
            <a:r>
              <a:rPr lang="x-none" dirty="0">
                <a:solidFill>
                  <a:schemeClr val="tx1">
                    <a:lumMod val="95000"/>
                    <a:lumOff val="5000"/>
                  </a:schemeClr>
                </a:solidFill>
                <a:cs typeface="Akhbar MT" pitchFamily="2" charset="-78"/>
              </a:rPr>
              <a:t>: دعى إلى الاستفادة من خبرات الدول </a:t>
            </a:r>
            <a:r>
              <a:rPr lang="x-none" dirty="0" smtClean="0">
                <a:solidFill>
                  <a:schemeClr val="tx1">
                    <a:lumMod val="95000"/>
                    <a:lumOff val="5000"/>
                  </a:schemeClr>
                </a:solidFill>
                <a:cs typeface="Akhbar MT" pitchFamily="2" charset="-78"/>
              </a:rPr>
              <a:t>الاسكندنافية في تربية </a:t>
            </a:r>
            <a:r>
              <a:rPr lang="x-none" smtClean="0">
                <a:solidFill>
                  <a:schemeClr val="tx1">
                    <a:lumMod val="95000"/>
                    <a:lumOff val="5000"/>
                  </a:schemeClr>
                </a:solidFill>
                <a:cs typeface="Akhbar MT" pitchFamily="2" charset="-78"/>
              </a:rPr>
              <a:t>وتعليم ال</a:t>
            </a:r>
            <a:r>
              <a:rPr lang="ar-SA" dirty="0" smtClean="0">
                <a:solidFill>
                  <a:schemeClr val="tx1">
                    <a:lumMod val="95000"/>
                    <a:lumOff val="5000"/>
                  </a:schemeClr>
                </a:solidFill>
                <a:cs typeface="Akhbar MT" pitchFamily="2" charset="-78"/>
              </a:rPr>
              <a:t>م</a:t>
            </a:r>
            <a:r>
              <a:rPr lang="x-none" smtClean="0">
                <a:solidFill>
                  <a:schemeClr val="tx1">
                    <a:lumMod val="95000"/>
                    <a:lumOff val="5000"/>
                  </a:schemeClr>
                </a:solidFill>
                <a:cs typeface="Akhbar MT" pitchFamily="2" charset="-78"/>
              </a:rPr>
              <a:t>عاقين </a:t>
            </a:r>
            <a:r>
              <a:rPr lang="x-none" dirty="0" smtClean="0">
                <a:solidFill>
                  <a:schemeClr val="tx1">
                    <a:lumMod val="95000"/>
                    <a:lumOff val="5000"/>
                  </a:schemeClr>
                </a:solidFill>
                <a:cs typeface="Akhbar MT" pitchFamily="2" charset="-78"/>
              </a:rPr>
              <a:t>عقلياً ونقل </a:t>
            </a:r>
            <a:r>
              <a:rPr lang="x-none" dirty="0">
                <a:solidFill>
                  <a:schemeClr val="tx1">
                    <a:lumMod val="95000"/>
                    <a:lumOff val="5000"/>
                  </a:schemeClr>
                </a:solidFill>
                <a:cs typeface="Akhbar MT" pitchFamily="2" charset="-78"/>
              </a:rPr>
              <a:t>تلك الخبرات إلى الولايات المتحدة الأمريكية.</a:t>
            </a:r>
            <a:endParaRPr lang="en-US" dirty="0">
              <a:solidFill>
                <a:schemeClr val="tx1">
                  <a:lumMod val="95000"/>
                  <a:lumOff val="5000"/>
                </a:schemeClr>
              </a:solidFill>
              <a:cs typeface="Akhbar MT" pitchFamily="2" charset="-78"/>
            </a:endParaRPr>
          </a:p>
          <a:p>
            <a:pPr>
              <a:buNone/>
            </a:pPr>
            <a:endParaRPr lang="x-none" sz="2800" dirty="0">
              <a:cs typeface="Akhbar MT"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589</TotalTime>
  <Words>1586</Words>
  <Application>Microsoft Office PowerPoint</Application>
  <PresentationFormat>On-screen Show (4:3)</PresentationFormat>
  <Paragraphs>191</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Akhbar MT</vt:lpstr>
      <vt:lpstr>Arabic Typesetting</vt:lpstr>
      <vt:lpstr>Calibri</vt:lpstr>
      <vt:lpstr>Century Schoolbook</vt:lpstr>
      <vt:lpstr>Courier New</vt:lpstr>
      <vt:lpstr>Traditional Arabic</vt:lpstr>
      <vt:lpstr>Wingdings</vt:lpstr>
      <vt:lpstr>Wingdings 2</vt:lpstr>
      <vt:lpstr>مشربية</vt:lpstr>
      <vt:lpstr>PowerPoint Presentation</vt:lpstr>
      <vt:lpstr>الطفل غير العادي</vt:lpstr>
      <vt:lpstr>PowerPoint Presentation</vt:lpstr>
      <vt:lpstr>PowerPoint Presentation</vt:lpstr>
      <vt:lpstr>PowerPoint Presentation</vt:lpstr>
      <vt:lpstr>PowerPoint Presentation</vt:lpstr>
      <vt:lpstr>PowerPoint Presentation</vt:lpstr>
      <vt:lpstr>أبرز العلماء الذين اهتموا بالتربية الخاصة: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434روض (علم نفس الطفل غير العادي) الشعبة : 38911</dc:title>
  <dc:creator>acer</dc:creator>
  <cp:lastModifiedBy>Lena Alkhuraiji</cp:lastModifiedBy>
  <cp:revision>82</cp:revision>
  <dcterms:created xsi:type="dcterms:W3CDTF">2015-09-04T16:43:11Z</dcterms:created>
  <dcterms:modified xsi:type="dcterms:W3CDTF">2019-02-25T14:49:39Z</dcterms:modified>
</cp:coreProperties>
</file>