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4"/>
  </p:sldMasterIdLst>
  <p:sldIdLst>
    <p:sldId id="256" r:id="rId5"/>
    <p:sldId id="257" r:id="rId6"/>
    <p:sldId id="270" r:id="rId7"/>
    <p:sldId id="258" r:id="rId8"/>
    <p:sldId id="271" r:id="rId9"/>
    <p:sldId id="259" r:id="rId10"/>
    <p:sldId id="260" r:id="rId11"/>
    <p:sldId id="264" r:id="rId12"/>
    <p:sldId id="272" r:id="rId13"/>
    <p:sldId id="273" r:id="rId14"/>
    <p:sldId id="277" r:id="rId15"/>
    <p:sldId id="274" r:id="rId16"/>
    <p:sldId id="275" r:id="rId17"/>
    <p:sldId id="276" r:id="rId18"/>
    <p:sldId id="267" r:id="rId19"/>
    <p:sldId id="269" r:id="rId20"/>
    <p:sldId id="262" r:id="rId21"/>
    <p:sldId id="278" r:id="rId22"/>
    <p:sldId id="279" r:id="rId23"/>
    <p:sldId id="290" r:id="rId24"/>
    <p:sldId id="281" r:id="rId25"/>
    <p:sldId id="282" r:id="rId26"/>
    <p:sldId id="285" r:id="rId27"/>
    <p:sldId id="288" r:id="rId28"/>
    <p:sldId id="293" r:id="rId29"/>
    <p:sldId id="294" r:id="rId30"/>
    <p:sldId id="295" r:id="rId31"/>
    <p:sldId id="292" r:id="rId32"/>
    <p:sldId id="299" r:id="rId33"/>
    <p:sldId id="300" r:id="rId34"/>
    <p:sldId id="301" r:id="rId35"/>
    <p:sldId id="302" r:id="rId36"/>
    <p:sldId id="303" r:id="rId37"/>
    <p:sldId id="304" r:id="rId38"/>
    <p:sldId id="261" r:id="rId3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4" d="100"/>
          <a:sy n="94" d="100"/>
        </p:scale>
        <p:origin x="-882"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6B75FBEC-D303-464C-882C-A7566C77845C}" type="datetimeFigureOut">
              <a:rPr lang="ar-SA" smtClean="0"/>
              <a:t>08/07/41</a:t>
            </a:fld>
            <a:endParaRPr lang="ar-SA"/>
          </a:p>
        </p:txBody>
      </p:sp>
      <p:sp>
        <p:nvSpPr>
          <p:cNvPr id="20" name="عنصر نائب للتذييل 19"/>
          <p:cNvSpPr>
            <a:spLocks noGrp="1"/>
          </p:cNvSpPr>
          <p:nvPr>
            <p:ph type="ftr" sz="quarter" idx="11"/>
          </p:nvPr>
        </p:nvSpPr>
        <p:spPr/>
        <p:txBody>
          <a:bodyPr/>
          <a:lstStyle/>
          <a:p>
            <a:endParaRPr lang="ar-SA"/>
          </a:p>
        </p:txBody>
      </p:sp>
      <p:sp>
        <p:nvSpPr>
          <p:cNvPr id="10" name="عنصر نائب لرقم الشريحة 9"/>
          <p:cNvSpPr>
            <a:spLocks noGrp="1"/>
          </p:cNvSpPr>
          <p:nvPr>
            <p:ph type="sldNum" sz="quarter" idx="12"/>
          </p:nvPr>
        </p:nvSpPr>
        <p:spPr/>
        <p:txBody>
          <a:bodyPr/>
          <a:lstStyle/>
          <a:p>
            <a:fld id="{5FD7A55C-C2F0-4628-BFE6-7FF8AB45C363}"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B75FBEC-D303-464C-882C-A7566C77845C}" type="datetimeFigureOut">
              <a:rPr lang="ar-SA" smtClean="0"/>
              <a:t>08/07/41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B75FBEC-D303-464C-882C-A7566C77845C}" type="datetimeFigureOut">
              <a:rPr lang="ar-SA" smtClean="0"/>
              <a:t>08/07/41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B75FBEC-D303-464C-882C-A7566C77845C}" type="datetimeFigureOut">
              <a:rPr lang="ar-SA" smtClean="0"/>
              <a:t>08/07/41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B75FBEC-D303-464C-882C-A7566C77845C}" type="datetimeFigureOut">
              <a:rPr lang="ar-SA" smtClean="0"/>
              <a:t>08/07/41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D7A55C-C2F0-4628-BFE6-7FF8AB45C363}"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B75FBEC-D303-464C-882C-A7566C77845C}" type="datetimeFigureOut">
              <a:rPr lang="ar-SA" smtClean="0"/>
              <a:t>08/07/41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6B75FBEC-D303-464C-882C-A7566C77845C}" type="datetimeFigureOut">
              <a:rPr lang="ar-SA" smtClean="0"/>
              <a:t>08/07/41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6B75FBEC-D303-464C-882C-A7566C77845C}" type="datetimeFigureOut">
              <a:rPr lang="ar-SA" smtClean="0"/>
              <a:t>08/07/41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6B75FBEC-D303-464C-882C-A7566C77845C}" type="datetimeFigureOut">
              <a:rPr lang="ar-SA" smtClean="0"/>
              <a:t>08/07/41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FD7A55C-C2F0-4628-BFE6-7FF8AB45C363}"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B75FBEC-D303-464C-882C-A7566C77845C}" type="datetimeFigureOut">
              <a:rPr lang="ar-SA" smtClean="0"/>
              <a:t>08/07/41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6B75FBEC-D303-464C-882C-A7566C77845C}" type="datetimeFigureOut">
              <a:rPr lang="ar-SA" smtClean="0"/>
              <a:t>08/07/41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FD7A55C-C2F0-4628-BFE6-7FF8AB45C363}"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B75FBEC-D303-464C-882C-A7566C77845C}" type="datetimeFigureOut">
              <a:rPr lang="ar-SA" smtClean="0"/>
              <a:t>08/07/41</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D7A55C-C2F0-4628-BFE6-7FF8AB45C363}"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620688"/>
            <a:ext cx="6120680" cy="1440160"/>
          </a:xfrm>
        </p:spPr>
        <p:txBody>
          <a:bodyPr>
            <a:normAutofit/>
          </a:bodyPr>
          <a:lstStyle/>
          <a:p>
            <a:pPr algn="ctr"/>
            <a:r>
              <a:rPr lang="ar-SA" dirty="0" smtClean="0"/>
              <a:t>معالجة الكلمات والنسخ </a:t>
            </a:r>
            <a:br>
              <a:rPr lang="ar-SA" dirty="0" smtClean="0"/>
            </a:br>
            <a:r>
              <a:rPr lang="ar-SA" dirty="0" smtClean="0"/>
              <a:t>برنامج السكرتارية الطبية</a:t>
            </a:r>
            <a:endParaRPr lang="ar-SA" sz="4400" dirty="0"/>
          </a:p>
        </p:txBody>
      </p:sp>
      <p:sp>
        <p:nvSpPr>
          <p:cNvPr id="4" name="مستطيل 3"/>
          <p:cNvSpPr/>
          <p:nvPr/>
        </p:nvSpPr>
        <p:spPr>
          <a:xfrm>
            <a:off x="2627784" y="2636912"/>
            <a:ext cx="4572000" cy="1415772"/>
          </a:xfrm>
          <a:prstGeom prst="rect">
            <a:avLst/>
          </a:prstGeom>
        </p:spPr>
        <p:txBody>
          <a:bodyPr anchor="b">
            <a:normAutofit fontScale="62500" lnSpcReduction="20000"/>
          </a:bodyPr>
          <a:lstStyle/>
          <a:p>
            <a:pPr algn="ctr">
              <a:spcBef>
                <a:spcPct val="0"/>
              </a:spcBef>
            </a:pPr>
            <a: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المحاضرة </a:t>
            </a: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الأولى</a:t>
            </a:r>
          </a:p>
          <a:p>
            <a:pPr algn="ctr">
              <a:spcBef>
                <a:spcPct val="0"/>
              </a:spcBef>
            </a:pP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مقدمه و</a:t>
            </a:r>
            <a: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r>
            <a:b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دراسة للوحة المفاتيح باللغة </a:t>
            </a:r>
            <a:r>
              <a:rPr lang="ar-SA" sz="4300" dirty="0" err="1"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العربيه</a:t>
            </a: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p>
          <a:p>
            <a:pPr algn="ctr">
              <a:spcBef>
                <a:spcPct val="0"/>
              </a:spcBef>
            </a:pP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التدريب على حروف صف الارتكاز</a:t>
            </a:r>
            <a:endPar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6" name="Subtitle 2"/>
          <p:cNvSpPr>
            <a:spLocks noGrp="1"/>
          </p:cNvSpPr>
          <p:nvPr>
            <p:ph type="subTitle" idx="1"/>
          </p:nvPr>
        </p:nvSpPr>
        <p:spPr>
          <a:xfrm>
            <a:off x="1187624" y="5157192"/>
            <a:ext cx="7632848" cy="432048"/>
          </a:xfrm>
        </p:spPr>
        <p:txBody>
          <a:bodyPr>
            <a:noAutofit/>
          </a:bodyPr>
          <a:lstStyle/>
          <a:p>
            <a:pPr algn="ctr"/>
            <a:r>
              <a:rPr lang="ar-SA" sz="2800" b="1" dirty="0" smtClean="0">
                <a:solidFill>
                  <a:schemeClr val="tx2">
                    <a:lumMod val="60000"/>
                    <a:lumOff val="40000"/>
                  </a:schemeClr>
                </a:solidFill>
              </a:rPr>
              <a:t>جمع و إعداد : أ/ أسماء  العيسى</a:t>
            </a:r>
            <a:endParaRPr lang="ar-SA" sz="2800" b="1" dirty="0">
              <a:solidFill>
                <a:schemeClr val="tx2">
                  <a:lumMod val="60000"/>
                  <a:lumOff val="40000"/>
                </a:schemeClr>
              </a:solidFill>
            </a:endParaRPr>
          </a:p>
        </p:txBody>
      </p:sp>
    </p:spTree>
    <p:extLst>
      <p:ext uri="{BB962C8B-B14F-4D97-AF65-F5344CB8AC3E}">
        <p14:creationId xmlns:p14="http://schemas.microsoft.com/office/powerpoint/2010/main" val="3351037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03648" y="116632"/>
            <a:ext cx="7498080" cy="720080"/>
          </a:xfrm>
        </p:spPr>
        <p:txBody>
          <a:bodyPr>
            <a:normAutofit fontScale="90000"/>
          </a:bodyPr>
          <a:lstStyle/>
          <a:p>
            <a:pPr algn="ctr"/>
            <a:r>
              <a:rPr lang="ar-SA" dirty="0" smtClean="0"/>
              <a:t>صف الارتكاز</a:t>
            </a:r>
            <a:endParaRPr lang="ar-SA" dirty="0"/>
          </a:p>
        </p:txBody>
      </p:sp>
      <p:sp>
        <p:nvSpPr>
          <p:cNvPr id="3" name="عنصر نائب للمحتوى 2"/>
          <p:cNvSpPr>
            <a:spLocks noGrp="1"/>
          </p:cNvSpPr>
          <p:nvPr>
            <p:ph idx="1"/>
          </p:nvPr>
        </p:nvSpPr>
        <p:spPr>
          <a:xfrm>
            <a:off x="1403648" y="908720"/>
            <a:ext cx="7498080" cy="5688632"/>
          </a:xfrm>
        </p:spPr>
        <p:txBody>
          <a:bodyPr>
            <a:noAutofit/>
          </a:bodyPr>
          <a:lstStyle/>
          <a:p>
            <a:pPr marL="457200" indent="-457200"/>
            <a:r>
              <a:rPr lang="ar-JO" sz="2800" dirty="0"/>
              <a:t>يقصد بصف الارتكاز مجموعة الأحرف التي يجب أن ترتكز أصابع اليدين عليها </a:t>
            </a:r>
            <a:endParaRPr lang="ar-SA" sz="2800" dirty="0" smtClean="0"/>
          </a:p>
          <a:p>
            <a:pPr marL="457200" indent="-457200"/>
            <a:r>
              <a:rPr lang="ar-JO" sz="2800" dirty="0" smtClean="0"/>
              <a:t>وفي </a:t>
            </a:r>
            <a:r>
              <a:rPr lang="ar-JO" sz="2800" dirty="0"/>
              <a:t>حالة الانتقال إلى أحرف أعلاها أو أسفل منها فإنه يجب العودة إلى هذه الأحرف (صف الارتكاز) لكونها بمثابة قاعدة للانطلاق منها وإليها</a:t>
            </a:r>
            <a:r>
              <a:rPr lang="ar-JO" sz="2800" dirty="0" smtClean="0"/>
              <a:t>.</a:t>
            </a:r>
            <a:endParaRPr lang="ar-SA" sz="2800" dirty="0" smtClean="0"/>
          </a:p>
          <a:p>
            <a:pPr marL="457200" indent="-457200"/>
            <a:r>
              <a:rPr lang="ar-SA" sz="2800" dirty="0" smtClean="0"/>
              <a:t>أين </a:t>
            </a:r>
            <a:r>
              <a:rPr lang="ar-SA" sz="2800" dirty="0"/>
              <a:t>يقع صف الارتكاز في لوحة المفاتيح </a:t>
            </a:r>
            <a:r>
              <a:rPr lang="ar-SA" sz="2800" dirty="0" smtClean="0"/>
              <a:t>؟</a:t>
            </a:r>
          </a:p>
          <a:p>
            <a:pPr marL="457200" indent="-457200"/>
            <a:r>
              <a:rPr lang="ar-SA" sz="2800" dirty="0" smtClean="0"/>
              <a:t>إذا </a:t>
            </a:r>
            <a:r>
              <a:rPr lang="ar-SA" sz="2800" dirty="0"/>
              <a:t>نظرت إلى لوحة المفاتيح (الكيبورد) ستجد أن الحروف العربية تأخذ ثلاثة صفوف ،وصف </a:t>
            </a:r>
            <a:r>
              <a:rPr lang="ar-SA" sz="2800" dirty="0" err="1"/>
              <a:t>الإرتكاز</a:t>
            </a:r>
            <a:r>
              <a:rPr lang="ar-SA" sz="2800" dirty="0"/>
              <a:t> هو الصف الأوسط </a:t>
            </a:r>
            <a:r>
              <a:rPr lang="ar-SA" sz="2800" dirty="0" smtClean="0"/>
              <a:t>.</a:t>
            </a:r>
          </a:p>
          <a:p>
            <a:pPr marL="457200" indent="-457200"/>
            <a:r>
              <a:rPr lang="ar-SA" sz="2800" u="sng" dirty="0" smtClean="0">
                <a:solidFill>
                  <a:srgbClr val="FF0000"/>
                </a:solidFill>
              </a:rPr>
              <a:t>ملحوظة </a:t>
            </a:r>
            <a:r>
              <a:rPr lang="ar-SA" sz="2800" u="sng" dirty="0">
                <a:solidFill>
                  <a:srgbClr val="FF0000"/>
                </a:solidFill>
              </a:rPr>
              <a:t>هامة جداً :</a:t>
            </a:r>
            <a:r>
              <a:rPr lang="ar-SA" sz="2800" dirty="0"/>
              <a:t/>
            </a:r>
            <a:br>
              <a:rPr lang="ar-SA" sz="2800" dirty="0"/>
            </a:br>
            <a:r>
              <a:rPr lang="ar-SA" sz="2800" dirty="0"/>
              <a:t>صف الارتكاز هو أهم صف ولذا ستوجد أصابعنا عليه دوماً ،وتتحرك منه لبقية الحروف فوق وتحت ،يمين وشمال </a:t>
            </a:r>
            <a:r>
              <a:rPr lang="ar-SA" sz="2800" dirty="0" smtClean="0"/>
              <a:t>.</a:t>
            </a:r>
          </a:p>
          <a:p>
            <a:pPr marL="0" indent="0">
              <a:buNone/>
            </a:pPr>
            <a:r>
              <a:rPr lang="ar-SA" sz="2800" dirty="0"/>
              <a:t/>
            </a:r>
            <a:br>
              <a:rPr lang="ar-SA" sz="2800" dirty="0"/>
            </a:br>
            <a:endParaRPr lang="ar-SA" sz="2800" dirty="0"/>
          </a:p>
        </p:txBody>
      </p:sp>
    </p:spTree>
    <p:extLst>
      <p:ext uri="{BB962C8B-B14F-4D97-AF65-F5344CB8AC3E}">
        <p14:creationId xmlns:p14="http://schemas.microsoft.com/office/powerpoint/2010/main" val="2147136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t>ماهي </a:t>
            </a:r>
            <a:r>
              <a:rPr lang="ar-JO" dirty="0" smtClean="0"/>
              <a:t>أحرف </a:t>
            </a:r>
            <a:r>
              <a:rPr lang="ar-JO" dirty="0"/>
              <a:t>صف الارتكاز </a:t>
            </a:r>
            <a:endParaRPr lang="ar-SA" dirty="0"/>
          </a:p>
        </p:txBody>
      </p:sp>
      <p:sp>
        <p:nvSpPr>
          <p:cNvPr id="3" name="عنصر نائب للمحتوى 2"/>
          <p:cNvSpPr>
            <a:spLocks noGrp="1"/>
          </p:cNvSpPr>
          <p:nvPr>
            <p:ph idx="1"/>
          </p:nvPr>
        </p:nvSpPr>
        <p:spPr/>
        <p:txBody>
          <a:bodyPr>
            <a:normAutofit/>
          </a:bodyPr>
          <a:lstStyle/>
          <a:p>
            <a:pPr marL="457200" indent="-457200"/>
            <a:r>
              <a:rPr lang="ar-SA" sz="4400" b="1" u="sng" dirty="0" smtClean="0"/>
              <a:t>العربية</a:t>
            </a:r>
          </a:p>
          <a:p>
            <a:pPr marL="0" indent="0" algn="ctr">
              <a:buNone/>
            </a:pPr>
            <a:r>
              <a:rPr lang="ar-JO" sz="4400" dirty="0" smtClean="0"/>
              <a:t> </a:t>
            </a:r>
            <a:r>
              <a:rPr lang="ar-JO" sz="4400" dirty="0"/>
              <a:t>(</a:t>
            </a:r>
            <a:r>
              <a:rPr lang="ar-SA" sz="4400" dirty="0"/>
              <a:t> </a:t>
            </a:r>
            <a:r>
              <a:rPr lang="ar-JO" sz="4400" dirty="0"/>
              <a:t>ك ، م ، ن ، ت ، ش ، س ، ي ، ب)</a:t>
            </a:r>
            <a:r>
              <a:rPr lang="ar-SA" sz="4400" dirty="0"/>
              <a:t>            </a:t>
            </a:r>
            <a:endParaRPr lang="ar-SA" sz="4400" dirty="0" smtClean="0"/>
          </a:p>
          <a:p>
            <a:pPr marL="457200" indent="-457200"/>
            <a:endParaRPr lang="ar-SA" sz="4400" b="1" u="sng" dirty="0" smtClean="0"/>
          </a:p>
          <a:p>
            <a:pPr marL="457200" indent="-457200"/>
            <a:r>
              <a:rPr lang="ar-SA" sz="4400" b="1" u="sng" dirty="0" smtClean="0"/>
              <a:t>الإنجليزية </a:t>
            </a:r>
          </a:p>
          <a:p>
            <a:pPr marL="0" indent="0" algn="ctr">
              <a:buNone/>
            </a:pPr>
            <a:r>
              <a:rPr lang="ar-SA" sz="4400" dirty="0" smtClean="0"/>
              <a:t> </a:t>
            </a:r>
            <a:r>
              <a:rPr lang="ar-SA" sz="4400" dirty="0"/>
              <a:t>( </a:t>
            </a:r>
            <a:r>
              <a:rPr lang="en-US" sz="4400" dirty="0"/>
              <a:t>  (  F  , D , S ,  A , J ,  K ,  L ,  ; </a:t>
            </a:r>
          </a:p>
          <a:p>
            <a:pPr marL="82296" indent="0" algn="ctr">
              <a:buNone/>
            </a:pPr>
            <a:endParaRPr lang="ar-SA" sz="4400" dirty="0"/>
          </a:p>
        </p:txBody>
      </p:sp>
    </p:spTree>
    <p:extLst>
      <p:ext uri="{BB962C8B-B14F-4D97-AF65-F5344CB8AC3E}">
        <p14:creationId xmlns:p14="http://schemas.microsoft.com/office/powerpoint/2010/main" val="1406524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تمرين على صف الارتكاز لليد اليمنى </a:t>
            </a:r>
            <a:endParaRPr lang="ar-SA" dirty="0"/>
          </a:p>
        </p:txBody>
      </p:sp>
      <p:sp>
        <p:nvSpPr>
          <p:cNvPr id="3" name="عنصر نائب للمحتوى 2"/>
          <p:cNvSpPr>
            <a:spLocks noGrp="1"/>
          </p:cNvSpPr>
          <p:nvPr>
            <p:ph idx="1"/>
          </p:nvPr>
        </p:nvSpPr>
        <p:spPr>
          <a:xfrm>
            <a:off x="1435608" y="1447800"/>
            <a:ext cx="7498080" cy="5149552"/>
          </a:xfrm>
        </p:spPr>
        <p:txBody>
          <a:bodyPr>
            <a:noAutofit/>
          </a:bodyPr>
          <a:lstStyle/>
          <a:p>
            <a:pPr marL="457200" indent="-457200"/>
            <a:r>
              <a:rPr lang="ar-SA" dirty="0"/>
              <a:t> والآن ضع اصبع السبابة الأيمن على حرف التاء ،</a:t>
            </a:r>
            <a:r>
              <a:rPr lang="ar-SA" sz="2400" u="sng" dirty="0"/>
              <a:t>ستحس بوجود بروز صغير على هذا المفتاح (حرف التاء) </a:t>
            </a:r>
            <a:r>
              <a:rPr lang="ar-SA" sz="2400" u="sng" dirty="0" smtClean="0"/>
              <a:t>.</a:t>
            </a:r>
            <a:endParaRPr lang="ar-SA" dirty="0" smtClean="0"/>
          </a:p>
          <a:p>
            <a:pPr marL="457200" indent="-457200"/>
            <a:r>
              <a:rPr lang="ar-SA" dirty="0" smtClean="0"/>
              <a:t>وزع </a:t>
            </a:r>
            <a:r>
              <a:rPr lang="ar-SA" dirty="0"/>
              <a:t>أصابع يدك اليمنى على المفاتيح التي تلي حرف التاء بالترتيب يعني </a:t>
            </a:r>
            <a:r>
              <a:rPr lang="ar-SA" dirty="0" smtClean="0"/>
              <a:t>:</a:t>
            </a:r>
            <a:r>
              <a:rPr lang="ar-SA" dirty="0"/>
              <a:t/>
            </a:r>
            <a:br>
              <a:rPr lang="ar-SA" dirty="0"/>
            </a:br>
            <a:r>
              <a:rPr lang="ar-SA" dirty="0">
                <a:solidFill>
                  <a:srgbClr val="FF0000"/>
                </a:solidFill>
              </a:rPr>
              <a:t>السبابة</a:t>
            </a:r>
            <a:r>
              <a:rPr lang="ar-SA" dirty="0"/>
              <a:t> نضعها على حرف التاء .</a:t>
            </a:r>
            <a:br>
              <a:rPr lang="ar-SA" dirty="0"/>
            </a:br>
            <a:r>
              <a:rPr lang="ar-SA" dirty="0">
                <a:solidFill>
                  <a:srgbClr val="FF0000"/>
                </a:solidFill>
              </a:rPr>
              <a:t>الوسطى</a:t>
            </a:r>
            <a:r>
              <a:rPr lang="ar-SA" dirty="0"/>
              <a:t> نضعها على حرف النون .</a:t>
            </a:r>
            <a:br>
              <a:rPr lang="ar-SA" dirty="0"/>
            </a:br>
            <a:r>
              <a:rPr lang="ar-SA" dirty="0">
                <a:solidFill>
                  <a:srgbClr val="FF0000"/>
                </a:solidFill>
              </a:rPr>
              <a:t>البنصر</a:t>
            </a:r>
            <a:r>
              <a:rPr lang="ar-SA" dirty="0"/>
              <a:t> نضعه على حرف الميم .</a:t>
            </a:r>
            <a:br>
              <a:rPr lang="ar-SA" dirty="0"/>
            </a:br>
            <a:r>
              <a:rPr lang="ar-SA" dirty="0">
                <a:solidFill>
                  <a:srgbClr val="FF0000"/>
                </a:solidFill>
              </a:rPr>
              <a:t>الخنصر</a:t>
            </a:r>
            <a:r>
              <a:rPr lang="ar-SA" dirty="0"/>
              <a:t> نضعه على حرف الكاف </a:t>
            </a:r>
            <a:r>
              <a:rPr lang="ar-SA" dirty="0" smtClean="0"/>
              <a:t>.</a:t>
            </a:r>
          </a:p>
          <a:p>
            <a:pPr marL="457200" indent="-457200"/>
            <a:r>
              <a:rPr lang="ar-SA" sz="1600" b="1" dirty="0" smtClean="0"/>
              <a:t>مرني نفسك </a:t>
            </a:r>
            <a:r>
              <a:rPr lang="ar-SA" sz="1600" b="1" dirty="0"/>
              <a:t>عدة مرات على وضع يدك اليمنى بهذا الترتيب بدءاً من السبابة وانتهاءً بالخنصر من اليسار لليمين للتعود على الوضع الجديد </a:t>
            </a:r>
            <a:r>
              <a:rPr lang="ar-SA" sz="1600" b="1" dirty="0" smtClean="0"/>
              <a:t>.</a:t>
            </a:r>
            <a:r>
              <a:rPr lang="ar-SA" b="1" dirty="0"/>
              <a:t/>
            </a:r>
            <a:br>
              <a:rPr lang="ar-SA" b="1" dirty="0"/>
            </a:br>
            <a:endParaRPr lang="ar-SA" dirty="0"/>
          </a:p>
        </p:txBody>
      </p:sp>
    </p:spTree>
    <p:extLst>
      <p:ext uri="{BB962C8B-B14F-4D97-AF65-F5344CB8AC3E}">
        <p14:creationId xmlns:p14="http://schemas.microsoft.com/office/powerpoint/2010/main" val="3234849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8984" y="836712"/>
            <a:ext cx="7811488" cy="5688632"/>
          </a:xfrm>
        </p:spPr>
      </p:pic>
    </p:spTree>
    <p:extLst>
      <p:ext uri="{BB962C8B-B14F-4D97-AF65-F5344CB8AC3E}">
        <p14:creationId xmlns:p14="http://schemas.microsoft.com/office/powerpoint/2010/main" val="2161267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a:t>ملحوظة هامة جداً </a:t>
            </a:r>
          </a:p>
        </p:txBody>
      </p:sp>
      <p:sp>
        <p:nvSpPr>
          <p:cNvPr id="3" name="عنصر نائب للمحتوى 2"/>
          <p:cNvSpPr>
            <a:spLocks noGrp="1"/>
          </p:cNvSpPr>
          <p:nvPr>
            <p:ph idx="1"/>
          </p:nvPr>
        </p:nvSpPr>
        <p:spPr>
          <a:xfrm>
            <a:off x="1435608" y="1447800"/>
            <a:ext cx="7498080" cy="3709392"/>
          </a:xfrm>
        </p:spPr>
        <p:txBody>
          <a:bodyPr>
            <a:noAutofit/>
          </a:bodyPr>
          <a:lstStyle/>
          <a:p>
            <a:pPr marL="457200" indent="-457200"/>
            <a:r>
              <a:rPr lang="ar-SA" u="sng" dirty="0" smtClean="0">
                <a:solidFill>
                  <a:srgbClr val="FF0000"/>
                </a:solidFill>
              </a:rPr>
              <a:t>أين </a:t>
            </a:r>
            <a:r>
              <a:rPr lang="ar-SA" u="sng" dirty="0">
                <a:solidFill>
                  <a:srgbClr val="FF0000"/>
                </a:solidFill>
              </a:rPr>
              <a:t>أضع إصبع الإبهام الأيمن ؟! </a:t>
            </a:r>
            <a:r>
              <a:rPr lang="ar-SA" dirty="0" smtClean="0"/>
              <a:t>إصبع </a:t>
            </a:r>
            <a:r>
              <a:rPr lang="ar-SA" dirty="0"/>
              <a:t>الإبهام في اليد اليمنى واليسرى ليس لهما وظيفة في الطباعة غير الضغط على المسطرة </a:t>
            </a:r>
            <a:r>
              <a:rPr lang="ar-SA" dirty="0" smtClean="0"/>
              <a:t>.</a:t>
            </a:r>
          </a:p>
          <a:p>
            <a:pPr marL="457200" indent="-457200"/>
            <a:r>
              <a:rPr lang="ar-SA" dirty="0" smtClean="0"/>
              <a:t>يعني </a:t>
            </a:r>
            <a:r>
              <a:rPr lang="ar-SA" dirty="0"/>
              <a:t>سيظل الإبهامان على المسطرة دوماً ،فإذا أردت أخذ مسافة بين الكلمات ستضغط على المسطرة بالإبهام .</a:t>
            </a:r>
          </a:p>
        </p:txBody>
      </p:sp>
    </p:spTree>
    <p:extLst>
      <p:ext uri="{BB962C8B-B14F-4D97-AF65-F5344CB8AC3E}">
        <p14:creationId xmlns:p14="http://schemas.microsoft.com/office/powerpoint/2010/main" val="25506334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331640" y="620688"/>
            <a:ext cx="7632848" cy="5760640"/>
          </a:xfrm>
        </p:spPr>
        <p:txBody>
          <a:bodyPr>
            <a:normAutofit/>
          </a:bodyPr>
          <a:lstStyle/>
          <a:p>
            <a:pPr marL="0" indent="0">
              <a:buNone/>
            </a:pPr>
            <a:endParaRPr lang="ar-SA" sz="1200" dirty="0" smtClean="0"/>
          </a:p>
          <a:p>
            <a:pPr marL="457200" indent="-457200"/>
            <a:r>
              <a:rPr lang="ar-JO" sz="2800" dirty="0" smtClean="0"/>
              <a:t>يجب </a:t>
            </a:r>
            <a:r>
              <a:rPr lang="ar-JO" sz="2800" dirty="0"/>
              <a:t>أن توزع أصابع اليدين </a:t>
            </a:r>
            <a:r>
              <a:rPr lang="ar-SA" sz="2800" dirty="0" smtClean="0"/>
              <a:t> </a:t>
            </a:r>
            <a:r>
              <a:rPr lang="ar-JO" sz="2800" dirty="0" smtClean="0"/>
              <a:t>(</a:t>
            </a:r>
            <a:r>
              <a:rPr lang="ar-JO" sz="2800" dirty="0"/>
              <a:t>اليمنى واليسرى) على هذه المفاتيح توزيعاً منطقياً </a:t>
            </a:r>
            <a:endParaRPr lang="ar-SA" sz="2800" dirty="0" smtClean="0"/>
          </a:p>
          <a:p>
            <a:pPr marL="457200" indent="-457200"/>
            <a:r>
              <a:rPr lang="ar-JO" sz="2800" dirty="0" smtClean="0"/>
              <a:t>تكون </a:t>
            </a:r>
            <a:r>
              <a:rPr lang="ar-JO" sz="2800" dirty="0"/>
              <a:t>شبه دائمة على صف الارتكاز </a:t>
            </a:r>
            <a:endParaRPr lang="ar-SA" sz="2800" dirty="0" smtClean="0"/>
          </a:p>
          <a:p>
            <a:pPr marL="457200" indent="-457200"/>
            <a:r>
              <a:rPr lang="ar-SA" sz="2800" dirty="0" smtClean="0"/>
              <a:t>اما </a:t>
            </a:r>
            <a:r>
              <a:rPr lang="ar-JO" sz="2800" dirty="0" smtClean="0"/>
              <a:t>إذا </a:t>
            </a:r>
            <a:r>
              <a:rPr lang="ar-JO" sz="2800" dirty="0"/>
              <a:t>تطلب الأمر استخدام مفاتيح أعلى أو أسفل من صف الارتكاز فإنه يضرب بالأصابع المخصصة لها </a:t>
            </a:r>
            <a:r>
              <a:rPr lang="ar-SA" sz="2800" dirty="0" smtClean="0"/>
              <a:t>.</a:t>
            </a:r>
          </a:p>
          <a:p>
            <a:pPr marL="457200" indent="-457200"/>
            <a:r>
              <a:rPr lang="ar-JO" sz="2800" dirty="0" smtClean="0"/>
              <a:t>مع </a:t>
            </a:r>
            <a:r>
              <a:rPr lang="ar-JO" sz="2800" dirty="0"/>
              <a:t>عودة هذه الأصابع إلى صف الارتكاز نفسه </a:t>
            </a:r>
            <a:r>
              <a:rPr lang="ar-SA" sz="2800" dirty="0" smtClean="0"/>
              <a:t>.</a:t>
            </a:r>
          </a:p>
          <a:p>
            <a:pPr marL="457200" indent="-457200"/>
            <a:r>
              <a:rPr lang="ar-JO" sz="2800" dirty="0" smtClean="0"/>
              <a:t>هذا </a:t>
            </a:r>
            <a:r>
              <a:rPr lang="ar-JO" sz="2800" dirty="0"/>
              <a:t>مفيد جداً في عملية السرعة في إدخال البيانات </a:t>
            </a:r>
            <a:r>
              <a:rPr lang="ar-JO" sz="2800" dirty="0" smtClean="0"/>
              <a:t>ودقتها</a:t>
            </a:r>
            <a:endParaRPr lang="ar-SA" sz="2800" dirty="0" smtClean="0"/>
          </a:p>
          <a:p>
            <a:pPr marL="457200" indent="-457200"/>
            <a:r>
              <a:rPr lang="ar-JO" sz="2800" dirty="0" smtClean="0"/>
              <a:t>بالإضافة </a:t>
            </a:r>
            <a:r>
              <a:rPr lang="ar-JO" sz="2800" dirty="0"/>
              <a:t>إلى إعطاء مدخل البيانات أو الناسخ راحة أكثر في التعامل مع لوحة </a:t>
            </a:r>
            <a:r>
              <a:rPr lang="ar-JO" sz="2800" dirty="0" smtClean="0"/>
              <a:t>المفاتيح.</a:t>
            </a:r>
            <a:endParaRPr lang="ar-SA" sz="2800" dirty="0"/>
          </a:p>
          <a:p>
            <a:pPr marL="457200" indent="-457200"/>
            <a:r>
              <a:rPr lang="ar-SA" sz="2800" dirty="0" smtClean="0"/>
              <a:t>يجب </a:t>
            </a:r>
            <a:r>
              <a:rPr lang="ar-SA" sz="2800" dirty="0"/>
              <a:t>أن تتذكر أن الإنتقال إلى السطر التالي يتم عن طريق </a:t>
            </a:r>
            <a:r>
              <a:rPr lang="ar-SA" sz="2800" dirty="0" smtClean="0"/>
              <a:t>مفتاح </a:t>
            </a:r>
            <a:r>
              <a:rPr lang="en-US" sz="2800" dirty="0" smtClean="0"/>
              <a:t>Enter </a:t>
            </a:r>
            <a:r>
              <a:rPr lang="ar-SA" sz="2800" dirty="0" smtClean="0"/>
              <a:t>   الواقع </a:t>
            </a:r>
            <a:r>
              <a:rPr lang="ar-SA" sz="2800" dirty="0"/>
              <a:t>إلى يمين مفاتيح صف </a:t>
            </a:r>
            <a:r>
              <a:rPr lang="ar-SA" sz="2800" dirty="0" smtClean="0"/>
              <a:t>الإرتكاز .</a:t>
            </a:r>
            <a:endParaRPr lang="en-US" sz="2800" dirty="0"/>
          </a:p>
        </p:txBody>
      </p:sp>
    </p:spTree>
    <p:extLst>
      <p:ext uri="{BB962C8B-B14F-4D97-AF65-F5344CB8AC3E}">
        <p14:creationId xmlns:p14="http://schemas.microsoft.com/office/powerpoint/2010/main" val="609131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1434895"/>
            <a:ext cx="5758989" cy="2930209"/>
          </a:xfrm>
        </p:spPr>
        <p:txBody>
          <a:bodyPr>
            <a:normAutofit/>
          </a:bodyPr>
          <a:lstStyle/>
          <a:p>
            <a:pPr algn="ctr"/>
            <a:r>
              <a:rPr lang="ar-JO" b="1" dirty="0"/>
              <a:t>تدريبات عملية </a:t>
            </a:r>
            <a:r>
              <a:rPr lang="ar-SA" b="1" dirty="0" smtClean="0"/>
              <a:t/>
            </a:r>
            <a:br>
              <a:rPr lang="ar-SA" b="1" dirty="0" smtClean="0"/>
            </a:br>
            <a:r>
              <a:rPr lang="ar-JO" b="1" dirty="0" smtClean="0"/>
              <a:t>على</a:t>
            </a:r>
            <a:r>
              <a:rPr lang="ar-SA" b="1" dirty="0" smtClean="0"/>
              <a:t> حروف</a:t>
            </a:r>
            <a:r>
              <a:rPr lang="ar-JO" b="1" dirty="0" smtClean="0"/>
              <a:t> </a:t>
            </a:r>
            <a:r>
              <a:rPr lang="ar-JO" b="1" dirty="0"/>
              <a:t>صف </a:t>
            </a:r>
            <a:r>
              <a:rPr lang="ar-JO" b="1" dirty="0" smtClean="0"/>
              <a:t>الارتكاز</a:t>
            </a:r>
            <a:r>
              <a:rPr lang="ar-SA" b="1" dirty="0" smtClean="0"/>
              <a:t> لليد اليمنى باللغة العربية</a:t>
            </a:r>
            <a:br>
              <a:rPr lang="ar-SA" b="1" dirty="0" smtClean="0"/>
            </a:br>
            <a:r>
              <a:rPr lang="en-US" b="1" dirty="0" smtClean="0"/>
              <a:t>HOME   ROW</a:t>
            </a:r>
            <a:r>
              <a:rPr lang="ar-JO" b="1" dirty="0" smtClean="0"/>
              <a:t> </a:t>
            </a:r>
            <a:endParaRPr lang="ar-SA" dirty="0"/>
          </a:p>
        </p:txBody>
      </p:sp>
    </p:spTree>
    <p:extLst>
      <p:ext uri="{BB962C8B-B14F-4D97-AF65-F5344CB8AC3E}">
        <p14:creationId xmlns:p14="http://schemas.microsoft.com/office/powerpoint/2010/main" val="31233130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7664" y="687462"/>
            <a:ext cx="7272808" cy="5262979"/>
          </a:xfrm>
          <a:prstGeom prst="rect">
            <a:avLst/>
          </a:prstGeom>
        </p:spPr>
        <p:txBody>
          <a:bodyPr wrap="square">
            <a:spAutoFit/>
          </a:bodyPr>
          <a:lstStyle/>
          <a:p>
            <a:pPr algn="ctr"/>
            <a:endParaRPr lang="ar-SA" sz="2800" b="1" dirty="0" smtClean="0"/>
          </a:p>
          <a:p>
            <a:pPr algn="ctr"/>
            <a:r>
              <a:rPr lang="ar-SA" sz="2800" b="1" dirty="0" smtClean="0"/>
              <a:t>فتح </a:t>
            </a:r>
            <a:r>
              <a:rPr lang="ar-SA" sz="2800" b="1" dirty="0"/>
              <a:t>صفحة </a:t>
            </a:r>
            <a:r>
              <a:rPr lang="en-US" sz="2800" b="1" dirty="0" err="1" smtClean="0"/>
              <a:t>Wordpad</a:t>
            </a:r>
            <a:r>
              <a:rPr lang="en-US" sz="2800" b="1" dirty="0" smtClean="0"/>
              <a:t> </a:t>
            </a:r>
            <a:r>
              <a:rPr lang="ar-SA" sz="2800" b="1" dirty="0" smtClean="0"/>
              <a:t> او </a:t>
            </a:r>
            <a:r>
              <a:rPr lang="en-US" sz="2800" b="1" dirty="0" smtClean="0"/>
              <a:t>Microsoft Word </a:t>
            </a:r>
            <a:r>
              <a:rPr lang="ar-SA" sz="2800" b="1" dirty="0" smtClean="0"/>
              <a:t>واكتب التمرينات</a:t>
            </a:r>
            <a:r>
              <a:rPr lang="ar-SA" sz="2800" dirty="0"/>
              <a:t/>
            </a:r>
            <a:br>
              <a:rPr lang="ar-SA" sz="2800" dirty="0"/>
            </a:br>
            <a:endParaRPr lang="ar-SA" sz="2800" b="1" dirty="0"/>
          </a:p>
          <a:p>
            <a:endParaRPr lang="ar-SA" sz="2800" b="1" u="sng" dirty="0"/>
          </a:p>
          <a:p>
            <a:r>
              <a:rPr lang="ar-SA" sz="2800" b="1" u="sng" dirty="0" smtClean="0">
                <a:solidFill>
                  <a:srgbClr val="FF0000"/>
                </a:solidFill>
              </a:rPr>
              <a:t>عند </a:t>
            </a:r>
            <a:r>
              <a:rPr lang="ar-SA" sz="2800" b="1" u="sng" dirty="0">
                <a:solidFill>
                  <a:srgbClr val="FF0000"/>
                </a:solidFill>
              </a:rPr>
              <a:t>الطباعة</a:t>
            </a:r>
            <a:r>
              <a:rPr lang="ar-SA" sz="2800" b="1" dirty="0">
                <a:solidFill>
                  <a:srgbClr val="FF0000"/>
                </a:solidFill>
              </a:rPr>
              <a:t> </a:t>
            </a:r>
            <a:endParaRPr lang="ar-SA" sz="2800" b="1" dirty="0" smtClean="0">
              <a:solidFill>
                <a:srgbClr val="FF0000"/>
              </a:solidFill>
            </a:endParaRPr>
          </a:p>
          <a:p>
            <a:pPr marL="457200" indent="-457200">
              <a:buFont typeface="Arial" panose="020B0604020202020204" pitchFamily="34" charset="0"/>
              <a:buChar char="•"/>
            </a:pPr>
            <a:r>
              <a:rPr lang="ar-SA" sz="2800" b="1" dirty="0" smtClean="0"/>
              <a:t>تركيز نظرك </a:t>
            </a:r>
            <a:r>
              <a:rPr lang="ar-SA" sz="2800" b="1" dirty="0"/>
              <a:t>في الكلمات المراد نقلها (الورقة) </a:t>
            </a:r>
            <a:endParaRPr lang="ar-SA" sz="2800" b="1" dirty="0" smtClean="0"/>
          </a:p>
          <a:p>
            <a:pPr marL="457200" indent="-457200">
              <a:buFont typeface="Arial" panose="020B0604020202020204" pitchFamily="34" charset="0"/>
              <a:buChar char="•"/>
            </a:pPr>
            <a:r>
              <a:rPr lang="ar-SA" sz="2800" b="1" dirty="0" smtClean="0"/>
              <a:t>عدم النظر للوحة </a:t>
            </a:r>
            <a:r>
              <a:rPr lang="ar-SA" sz="2800" b="1" dirty="0"/>
              <a:t>المفاتيح (الكيبورد) </a:t>
            </a:r>
            <a:r>
              <a:rPr lang="ar-SA" sz="2800" b="1" dirty="0" smtClean="0"/>
              <a:t>أثناء الطباعة </a:t>
            </a:r>
            <a:r>
              <a:rPr lang="ar-SA" sz="2800" b="1" dirty="0"/>
              <a:t>إلا للضرورة فقط ! </a:t>
            </a:r>
            <a:endParaRPr lang="ar-SA" sz="2800" b="1" dirty="0" smtClean="0"/>
          </a:p>
          <a:p>
            <a:pPr marL="457200" indent="-457200">
              <a:buFont typeface="Arial" panose="020B0604020202020204" pitchFamily="34" charset="0"/>
              <a:buChar char="•"/>
            </a:pPr>
            <a:r>
              <a:rPr lang="ar-SA" sz="2800" b="1" dirty="0" smtClean="0"/>
              <a:t>الحرص على </a:t>
            </a:r>
            <a:r>
              <a:rPr lang="ar-SA" sz="2800" b="1" dirty="0"/>
              <a:t>حفظ كل إصبع وما الحرف الذي تحته في لوحة التحكم (أي حفظ تخصص كل إصبع من الحروف على لوحة المفاتيح) </a:t>
            </a:r>
            <a:r>
              <a:rPr lang="ar-SA" sz="2800" b="1" dirty="0" smtClean="0"/>
              <a:t>.</a:t>
            </a:r>
            <a:endParaRPr lang="ar-SA" sz="2800" dirty="0"/>
          </a:p>
        </p:txBody>
      </p:sp>
    </p:spTree>
    <p:extLst>
      <p:ext uri="{BB962C8B-B14F-4D97-AF65-F5344CB8AC3E}">
        <p14:creationId xmlns:p14="http://schemas.microsoft.com/office/powerpoint/2010/main" val="15898593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1447800"/>
            <a:ext cx="7890080" cy="4800600"/>
          </a:xfrm>
        </p:spPr>
        <p:txBody>
          <a:bodyPr>
            <a:noAutofit/>
          </a:bodyPr>
          <a:lstStyle/>
          <a:p>
            <a:pPr marL="82296" indent="0" algn="ctr">
              <a:buNone/>
            </a:pPr>
            <a:r>
              <a:rPr lang="ar-SA" sz="2800" dirty="0"/>
              <a:t>في الموقع المرفق </a:t>
            </a:r>
          </a:p>
          <a:p>
            <a:pPr marL="82296" indent="0" algn="ctr">
              <a:buNone/>
            </a:pPr>
            <a:r>
              <a:rPr lang="ar-SA" sz="2800" dirty="0"/>
              <a:t>يرجى التدرب على التمارين من رقم </a:t>
            </a:r>
            <a:r>
              <a:rPr lang="ar-SA" sz="2800" dirty="0" smtClean="0"/>
              <a:t>1 </a:t>
            </a:r>
            <a:r>
              <a:rPr lang="ar-SA" sz="2800" dirty="0"/>
              <a:t>الى </a:t>
            </a:r>
            <a:r>
              <a:rPr lang="ar-SA" sz="2800" dirty="0" smtClean="0"/>
              <a:t>6</a:t>
            </a:r>
            <a:endParaRPr lang="ar-SA" sz="2800" dirty="0"/>
          </a:p>
          <a:p>
            <a:pPr marL="82296" indent="0" algn="ctr">
              <a:buNone/>
            </a:pPr>
            <a:r>
              <a:rPr lang="ar-SA" sz="2800" dirty="0"/>
              <a:t>بكافة مستوياتها </a:t>
            </a:r>
          </a:p>
          <a:p>
            <a:pPr marL="82296" indent="0" algn="ctr">
              <a:buNone/>
            </a:pPr>
            <a:r>
              <a:rPr lang="en-US" sz="2800" dirty="0"/>
              <a:t>https://tybaa.com/lesson</a:t>
            </a:r>
            <a:endParaRPr lang="ar-SA" sz="2800" dirty="0"/>
          </a:p>
          <a:p>
            <a:pPr algn="ctr"/>
            <a:endParaRPr lang="ar-SA" sz="2800" dirty="0"/>
          </a:p>
          <a:p>
            <a:pPr marL="82296" indent="0">
              <a:buNone/>
            </a:pPr>
            <a:r>
              <a:rPr lang="ar-SA" sz="2800" dirty="0"/>
              <a:t/>
            </a:r>
            <a:br>
              <a:rPr lang="ar-SA" sz="2800" dirty="0"/>
            </a:br>
            <a:endParaRPr lang="ar-SA" sz="2800" dirty="0"/>
          </a:p>
          <a:p>
            <a:endParaRPr lang="ar-SA" sz="2800" dirty="0"/>
          </a:p>
        </p:txBody>
      </p:sp>
    </p:spTree>
    <p:extLst>
      <p:ext uri="{BB962C8B-B14F-4D97-AF65-F5344CB8AC3E}">
        <p14:creationId xmlns:p14="http://schemas.microsoft.com/office/powerpoint/2010/main" val="40082603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1447800"/>
            <a:ext cx="7498080" cy="2197224"/>
          </a:xfrm>
        </p:spPr>
        <p:txBody>
          <a:bodyPr>
            <a:normAutofit fontScale="92500"/>
          </a:bodyPr>
          <a:lstStyle/>
          <a:p>
            <a:r>
              <a:rPr lang="ar-SA" b="1" dirty="0"/>
              <a:t>انتهينا من مرحلة الحروف المنفردة ،نأتي إلى مرحلة كتابة الكلمات </a:t>
            </a:r>
            <a:r>
              <a:rPr lang="ar-SA" b="1" dirty="0" smtClean="0"/>
              <a:t>،</a:t>
            </a:r>
            <a:endParaRPr lang="ar-SA" dirty="0" smtClean="0"/>
          </a:p>
          <a:p>
            <a:r>
              <a:rPr lang="ar-SA" b="1" dirty="0" smtClean="0"/>
              <a:t>مع </a:t>
            </a:r>
            <a:r>
              <a:rPr lang="ar-SA" b="1" dirty="0"/>
              <a:t>العلم أنها ليست لها معنى </a:t>
            </a:r>
            <a:r>
              <a:rPr lang="ar-SA" b="1" dirty="0" smtClean="0"/>
              <a:t>بل تستخدم  </a:t>
            </a:r>
            <a:r>
              <a:rPr lang="ar-SA" b="1" dirty="0"/>
              <a:t>للتدريب فقط .</a:t>
            </a:r>
            <a:r>
              <a:rPr lang="ar-SA" dirty="0"/>
              <a:t/>
            </a:r>
            <a:br>
              <a:rPr lang="ar-SA" dirty="0"/>
            </a:br>
            <a:r>
              <a:rPr lang="ar-SA" dirty="0" smtClean="0">
                <a:sym typeface="Wingdings" panose="05000000000000000000" pitchFamily="2" charset="2"/>
              </a:rPr>
              <a:t></a:t>
            </a:r>
            <a:endParaRPr lang="ar-SA" dirty="0"/>
          </a:p>
        </p:txBody>
      </p:sp>
    </p:spTree>
    <p:extLst>
      <p:ext uri="{BB962C8B-B14F-4D97-AF65-F5344CB8AC3E}">
        <p14:creationId xmlns:p14="http://schemas.microsoft.com/office/powerpoint/2010/main" val="1030224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a:t>الجلسة الصحيحة</a:t>
            </a:r>
            <a:endParaRPr lang="ar-SA" dirty="0"/>
          </a:p>
        </p:txBody>
      </p:sp>
      <p:sp>
        <p:nvSpPr>
          <p:cNvPr id="3" name="Content Placeholder 2"/>
          <p:cNvSpPr>
            <a:spLocks noGrp="1"/>
          </p:cNvSpPr>
          <p:nvPr>
            <p:ph idx="1"/>
          </p:nvPr>
        </p:nvSpPr>
        <p:spPr>
          <a:xfrm>
            <a:off x="1435608" y="1447800"/>
            <a:ext cx="7498080" cy="2485256"/>
          </a:xfrm>
        </p:spPr>
        <p:txBody>
          <a:bodyPr>
            <a:normAutofit lnSpcReduction="10000"/>
          </a:bodyPr>
          <a:lstStyle/>
          <a:p>
            <a:pPr algn="just"/>
            <a:r>
              <a:rPr lang="ar-JO" sz="3200" dirty="0" smtClean="0"/>
              <a:t>تعني </a:t>
            </a:r>
            <a:r>
              <a:rPr lang="ar-JO" sz="3200" dirty="0"/>
              <a:t>جلوس مدخل البيانات أو الناسخ في وضع طبيعي لا تكلف فيه لما في ذلك من فوائد إيجابية على العملية الإنتاجية لمدخلي البيانات وفوائد صحية تتمثل في تقليل المجهود البدني وسلامة الجسم أثناء الجلوس لفترات طويلة أمام جهاز الحاسب الآلي.</a:t>
            </a:r>
            <a:endParaRPr lang="ar-SA" sz="32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4245902"/>
            <a:ext cx="2592288" cy="2279442"/>
          </a:xfrm>
          <a:prstGeom prst="rect">
            <a:avLst/>
          </a:prstGeom>
          <a:ln>
            <a:noFill/>
          </a:ln>
          <a:effectLst>
            <a:outerShdw blurRad="292100" dist="139700" dir="2700000" algn="tl" rotWithShape="0">
              <a:srgbClr val="333333">
                <a:alpha val="65000"/>
              </a:srgbClr>
            </a:outerShdw>
          </a:effec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4077072"/>
            <a:ext cx="3168352" cy="253958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592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6"/>
                                        </p:tgtEl>
                                        <p:attrNameLst>
                                          <p:attrName>style.visibility</p:attrName>
                                        </p:attrNameLst>
                                      </p:cBhvr>
                                      <p:to>
                                        <p:strVal val="visible"/>
                                      </p:to>
                                    </p:set>
                                    <p:anim calcmode="lin" valueType="num">
                                      <p:cBhvr additive="base">
                                        <p:cTn id="25" dur="500" fill="hold"/>
                                        <p:tgtEl>
                                          <p:spTgt spid="1026"/>
                                        </p:tgtEl>
                                        <p:attrNameLst>
                                          <p:attrName>ppt_x</p:attrName>
                                        </p:attrNameLst>
                                      </p:cBhvr>
                                      <p:tavLst>
                                        <p:tav tm="0">
                                          <p:val>
                                            <p:strVal val="#ppt_x"/>
                                          </p:val>
                                        </p:tav>
                                        <p:tav tm="100000">
                                          <p:val>
                                            <p:strVal val="#ppt_x"/>
                                          </p:val>
                                        </p:tav>
                                      </p:tavLst>
                                    </p:anim>
                                    <p:anim calcmode="lin" valueType="num">
                                      <p:cBhvr additive="base">
                                        <p:cTn id="26"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043608" y="620688"/>
            <a:ext cx="7128792" cy="5400600"/>
          </a:xfrm>
        </p:spPr>
        <p:txBody>
          <a:bodyPr>
            <a:normAutofit/>
          </a:bodyPr>
          <a:lstStyle/>
          <a:p>
            <a:pPr marL="0" indent="0">
              <a:buNone/>
            </a:pPr>
            <a:endParaRPr lang="ar-SA" b="1" dirty="0" smtClean="0"/>
          </a:p>
          <a:p>
            <a:pPr marL="0" indent="0">
              <a:buNone/>
            </a:pPr>
            <a:endParaRPr lang="en-US" sz="2800" dirty="0"/>
          </a:p>
          <a:p>
            <a:pPr marL="0" indent="0">
              <a:buNone/>
            </a:pPr>
            <a:endParaRPr lang="ar-SA" dirty="0"/>
          </a:p>
        </p:txBody>
      </p:sp>
      <p:sp>
        <p:nvSpPr>
          <p:cNvPr id="3" name="مستطيل 2"/>
          <p:cNvSpPr/>
          <p:nvPr/>
        </p:nvSpPr>
        <p:spPr>
          <a:xfrm>
            <a:off x="1259632" y="620688"/>
            <a:ext cx="7416824" cy="5632311"/>
          </a:xfrm>
          <a:prstGeom prst="rect">
            <a:avLst/>
          </a:prstGeom>
        </p:spPr>
        <p:txBody>
          <a:bodyPr wrap="square">
            <a:spAutoFit/>
          </a:bodyPr>
          <a:lstStyle/>
          <a:p>
            <a:r>
              <a:rPr lang="ar-SA" sz="2400" dirty="0">
                <a:latin typeface="Courier New" panose="02070309020205020404" pitchFamily="49" charset="0"/>
                <a:cs typeface="Courier New" panose="02070309020205020404" pitchFamily="49" charset="0"/>
              </a:rPr>
              <a:t>في بداية تدريباتك على الكتابة السريعة ستجد بعض الصعوبات في </a:t>
            </a:r>
            <a:r>
              <a:rPr lang="ar-SA" sz="2400" dirty="0" err="1">
                <a:latin typeface="Courier New" panose="02070309020205020404" pitchFamily="49" charset="0"/>
                <a:cs typeface="Courier New" panose="02070309020205020404" pitchFamily="49" charset="0"/>
              </a:rPr>
              <a:t>إستخدام</a:t>
            </a:r>
            <a:r>
              <a:rPr lang="ar-SA" sz="2400" dirty="0">
                <a:latin typeface="Courier New" panose="02070309020205020404" pitchFamily="49" charset="0"/>
                <a:cs typeface="Courier New" panose="02070309020205020404" pitchFamily="49" charset="0"/>
              </a:rPr>
              <a:t> أصابع اليدين ،ولكن </a:t>
            </a:r>
            <a:r>
              <a:rPr lang="ar-SA" sz="2400" dirty="0" smtClean="0">
                <a:latin typeface="Courier New" panose="02070309020205020404" pitchFamily="49" charset="0"/>
                <a:cs typeface="Courier New" panose="02070309020205020404" pitchFamily="49" charset="0"/>
              </a:rPr>
              <a:t>جاهدي نفسك </a:t>
            </a:r>
            <a:r>
              <a:rPr lang="ar-SA" sz="2400" dirty="0">
                <a:latin typeface="Courier New" panose="02070309020205020404" pitchFamily="49" charset="0"/>
                <a:cs typeface="Courier New" panose="02070309020205020404" pitchFamily="49" charset="0"/>
              </a:rPr>
              <a:t>على </a:t>
            </a:r>
            <a:r>
              <a:rPr lang="ar-SA" sz="2400" dirty="0" err="1">
                <a:latin typeface="Courier New" panose="02070309020205020404" pitchFamily="49" charset="0"/>
                <a:cs typeface="Courier New" panose="02070309020205020404" pitchFamily="49" charset="0"/>
              </a:rPr>
              <a:t>الإستمرار</a:t>
            </a:r>
            <a:r>
              <a:rPr lang="ar-SA" sz="2400" dirty="0">
                <a:latin typeface="Courier New" panose="02070309020205020404" pitchFamily="49" charset="0"/>
                <a:cs typeface="Courier New" panose="02070309020205020404" pitchFamily="49" charset="0"/>
              </a:rPr>
              <a:t> ،فسوف تتعود على ذلك في خلال يومين أو ثلاثة أيام إن شاء الله ولكن إذا عودت نفسك من البداية على عادتك القديمة وكتبت بالإصبع الواحد أو الإصبعان في مرحلة البداية ،واستخدمت ذلك بكثرة فإنك ستجد صعوبة أن تغير عادتك في الكتابة إلى الطريقة الصحيحة في تلك الدورة ..</a:t>
            </a:r>
            <a:br>
              <a:rPr lang="ar-SA" sz="2400" dirty="0">
                <a:latin typeface="Courier New" panose="02070309020205020404" pitchFamily="49" charset="0"/>
                <a:cs typeface="Courier New" panose="02070309020205020404" pitchFamily="49" charset="0"/>
              </a:rPr>
            </a:br>
            <a:r>
              <a:rPr lang="ar-SA" sz="2400" dirty="0">
                <a:latin typeface="Courier New" panose="02070309020205020404" pitchFamily="49" charset="0"/>
                <a:cs typeface="Courier New" panose="02070309020205020404" pitchFamily="49" charset="0"/>
              </a:rPr>
              <a:t>فعليك بالممارسة والتدريب فقد كنا مثلك تماماً ،أو أقل منك في سرعة الكتابة ،إلى أن تعلمنا تلك الطريقة ،وبعد اسبوع فقط ستبهر بالنتائج وستجد أصابعك تطير فوق لوحة المفاتيح دون أن تنظر إلى الحروف </a:t>
            </a:r>
          </a:p>
        </p:txBody>
      </p:sp>
    </p:spTree>
    <p:extLst>
      <p:ext uri="{BB962C8B-B14F-4D97-AF65-F5344CB8AC3E}">
        <p14:creationId xmlns:p14="http://schemas.microsoft.com/office/powerpoint/2010/main" val="24504471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تمرين على صف الارتكاز لليد اليسرى</a:t>
            </a:r>
            <a:endParaRPr lang="ar-SA" dirty="0"/>
          </a:p>
        </p:txBody>
      </p:sp>
      <p:sp>
        <p:nvSpPr>
          <p:cNvPr id="3" name="عنصر نائب للمحتوى 2"/>
          <p:cNvSpPr>
            <a:spLocks noGrp="1"/>
          </p:cNvSpPr>
          <p:nvPr>
            <p:ph idx="1"/>
          </p:nvPr>
        </p:nvSpPr>
        <p:spPr>
          <a:xfrm>
            <a:off x="1435608" y="1196752"/>
            <a:ext cx="7498080" cy="5544616"/>
          </a:xfrm>
        </p:spPr>
        <p:txBody>
          <a:bodyPr>
            <a:noAutofit/>
          </a:bodyPr>
          <a:lstStyle/>
          <a:p>
            <a:pPr marL="457200" indent="-457200" algn="just"/>
            <a:r>
              <a:rPr lang="ar-SA" dirty="0"/>
              <a:t> </a:t>
            </a:r>
            <a:r>
              <a:rPr lang="ar-SA" b="1" dirty="0"/>
              <a:t> </a:t>
            </a:r>
            <a:r>
              <a:rPr lang="ar-SA" sz="2400" dirty="0"/>
              <a:t>بعد أن تعلمنا استخدام أصابع اليد اليمنى على صف </a:t>
            </a:r>
            <a:r>
              <a:rPr lang="ar-SA" sz="2400" dirty="0" err="1"/>
              <a:t>الإرتكاز</a:t>
            </a:r>
            <a:r>
              <a:rPr lang="ar-SA" sz="2400" dirty="0"/>
              <a:t> ،سنتعلم </a:t>
            </a:r>
            <a:r>
              <a:rPr lang="ar-SA" sz="2400" dirty="0" smtClean="0"/>
              <a:t>الآن كيف </a:t>
            </a:r>
            <a:r>
              <a:rPr lang="ar-SA" sz="2400" dirty="0"/>
              <a:t>نستخدم أصابع اليد اليسرى على صف </a:t>
            </a:r>
            <a:r>
              <a:rPr lang="ar-SA" sz="2400" dirty="0" err="1"/>
              <a:t>الإرتكاز</a:t>
            </a:r>
            <a:r>
              <a:rPr lang="ar-SA" sz="2400" dirty="0"/>
              <a:t> </a:t>
            </a:r>
            <a:r>
              <a:rPr lang="ar-SA" sz="2400" dirty="0" smtClean="0"/>
              <a:t>.</a:t>
            </a:r>
            <a:endParaRPr lang="ar-SA" dirty="0"/>
          </a:p>
          <a:p>
            <a:pPr marL="457200" indent="-457200"/>
            <a:r>
              <a:rPr lang="ar-SA" dirty="0" smtClean="0"/>
              <a:t>والآن </a:t>
            </a:r>
            <a:r>
              <a:rPr lang="ar-SA" dirty="0"/>
              <a:t>ضع اصبع السبابة على حرف الباء ،</a:t>
            </a:r>
            <a:r>
              <a:rPr lang="ar-SA" dirty="0" smtClean="0"/>
              <a:t>وستلاحظ أيضا أنك </a:t>
            </a:r>
            <a:r>
              <a:rPr lang="ar-SA" sz="2400" u="sng" dirty="0"/>
              <a:t>تحس بوجود بروز صغير على هذا المفتاح </a:t>
            </a:r>
            <a:r>
              <a:rPr lang="ar-SA" sz="2400" u="sng" dirty="0" smtClean="0"/>
              <a:t>أيضا </a:t>
            </a:r>
            <a:r>
              <a:rPr lang="ar-SA" sz="2400" u="sng" dirty="0"/>
              <a:t>(حرف الباء</a:t>
            </a:r>
            <a:r>
              <a:rPr lang="ar-SA" sz="2400" u="sng" dirty="0" smtClean="0"/>
              <a:t>).</a:t>
            </a:r>
          </a:p>
          <a:p>
            <a:pPr marL="457200" indent="-457200"/>
            <a:r>
              <a:rPr lang="ar-SA" sz="2800" dirty="0" smtClean="0"/>
              <a:t>وزع </a:t>
            </a:r>
            <a:r>
              <a:rPr lang="ar-SA" sz="2800" dirty="0"/>
              <a:t>أصابع يدك اليسرى على المفاتيح التي تلي حرف الباء بالترتيب يعني </a:t>
            </a:r>
            <a:r>
              <a:rPr lang="ar-SA" sz="2800" dirty="0" smtClean="0"/>
              <a:t>:</a:t>
            </a:r>
            <a:r>
              <a:rPr lang="ar-SA" dirty="0"/>
              <a:t/>
            </a:r>
            <a:br>
              <a:rPr lang="ar-SA" dirty="0"/>
            </a:br>
            <a:r>
              <a:rPr lang="ar-SA" sz="2800" dirty="0">
                <a:solidFill>
                  <a:srgbClr val="FF0000"/>
                </a:solidFill>
              </a:rPr>
              <a:t>السبابة</a:t>
            </a:r>
            <a:r>
              <a:rPr lang="ar-SA" sz="2800" dirty="0"/>
              <a:t> نضعها على حرف </a:t>
            </a:r>
            <a:r>
              <a:rPr lang="ar-SA" sz="2800" dirty="0" smtClean="0"/>
              <a:t>الباء.</a:t>
            </a:r>
            <a:r>
              <a:rPr lang="ar-SA" sz="2800" dirty="0"/>
              <a:t/>
            </a:r>
            <a:br>
              <a:rPr lang="ar-SA" sz="2800" dirty="0"/>
            </a:br>
            <a:r>
              <a:rPr lang="ar-SA" sz="2800" dirty="0">
                <a:solidFill>
                  <a:srgbClr val="FF0000"/>
                </a:solidFill>
              </a:rPr>
              <a:t>الوسطى</a:t>
            </a:r>
            <a:r>
              <a:rPr lang="ar-SA" sz="2800" dirty="0"/>
              <a:t> نضعها على حرف </a:t>
            </a:r>
            <a:r>
              <a:rPr lang="ar-SA" sz="2800" dirty="0" smtClean="0"/>
              <a:t>الياء.</a:t>
            </a:r>
            <a:r>
              <a:rPr lang="ar-SA" sz="2800" dirty="0"/>
              <a:t/>
            </a:r>
            <a:br>
              <a:rPr lang="ar-SA" sz="2800" dirty="0"/>
            </a:br>
            <a:r>
              <a:rPr lang="ar-SA" sz="2800" dirty="0">
                <a:solidFill>
                  <a:srgbClr val="FF0000"/>
                </a:solidFill>
              </a:rPr>
              <a:t>البنصر</a:t>
            </a:r>
            <a:r>
              <a:rPr lang="ar-SA" sz="2800" dirty="0"/>
              <a:t> نضعه على حرف </a:t>
            </a:r>
            <a:r>
              <a:rPr lang="ar-SA" sz="2800" dirty="0" smtClean="0"/>
              <a:t>السين.</a:t>
            </a:r>
            <a:r>
              <a:rPr lang="ar-SA" sz="2800" dirty="0"/>
              <a:t/>
            </a:r>
            <a:br>
              <a:rPr lang="ar-SA" sz="2800" dirty="0"/>
            </a:br>
            <a:r>
              <a:rPr lang="ar-SA" sz="2800" dirty="0">
                <a:solidFill>
                  <a:srgbClr val="FF0000"/>
                </a:solidFill>
              </a:rPr>
              <a:t>الخنصر</a:t>
            </a:r>
            <a:r>
              <a:rPr lang="ar-SA" sz="2800" dirty="0"/>
              <a:t> نضعه على حرف </a:t>
            </a:r>
            <a:r>
              <a:rPr lang="ar-SA" sz="2800" dirty="0" smtClean="0"/>
              <a:t>الشين .</a:t>
            </a:r>
          </a:p>
          <a:p>
            <a:pPr marL="457200" indent="-457200"/>
            <a:r>
              <a:rPr lang="ar-SA" sz="1600" b="1" dirty="0" smtClean="0"/>
              <a:t>مرني نفسك </a:t>
            </a:r>
            <a:r>
              <a:rPr lang="ar-SA" sz="1600" b="1" dirty="0"/>
              <a:t>عدة مرات على وضع يدك بهذا الترتيب بدءاً من السبابة اليسرى </a:t>
            </a:r>
            <a:r>
              <a:rPr lang="ar-SA" sz="1600" b="1" dirty="0" err="1"/>
              <a:t>وانتهاءاً</a:t>
            </a:r>
            <a:r>
              <a:rPr lang="ar-SA" sz="1600" b="1" dirty="0"/>
              <a:t> بالخنصر من اليد اليسرى .</a:t>
            </a:r>
            <a:r>
              <a:rPr lang="ar-SA" b="1" dirty="0"/>
              <a:t/>
            </a:r>
            <a:br>
              <a:rPr lang="ar-SA" b="1" dirty="0"/>
            </a:br>
            <a:endParaRPr lang="ar-SA" dirty="0"/>
          </a:p>
        </p:txBody>
      </p:sp>
    </p:spTree>
    <p:extLst>
      <p:ext uri="{BB962C8B-B14F-4D97-AF65-F5344CB8AC3E}">
        <p14:creationId xmlns:p14="http://schemas.microsoft.com/office/powerpoint/2010/main" val="8893623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عنصر نائب للمحتوى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6759" y="260648"/>
            <a:ext cx="7197689" cy="6336704"/>
          </a:xfrm>
        </p:spPr>
      </p:pic>
    </p:spTree>
    <p:extLst>
      <p:ext uri="{BB962C8B-B14F-4D97-AF65-F5344CB8AC3E}">
        <p14:creationId xmlns:p14="http://schemas.microsoft.com/office/powerpoint/2010/main" val="35165388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1434895"/>
            <a:ext cx="5758989" cy="2930209"/>
          </a:xfrm>
        </p:spPr>
        <p:txBody>
          <a:bodyPr>
            <a:normAutofit/>
          </a:bodyPr>
          <a:lstStyle/>
          <a:p>
            <a:pPr algn="ctr"/>
            <a:r>
              <a:rPr lang="ar-JO" b="1" dirty="0"/>
              <a:t>تدريبات عملية </a:t>
            </a:r>
            <a:r>
              <a:rPr lang="ar-SA" b="1" dirty="0" smtClean="0"/>
              <a:t/>
            </a:r>
            <a:br>
              <a:rPr lang="ar-SA" b="1" dirty="0" smtClean="0"/>
            </a:br>
            <a:r>
              <a:rPr lang="ar-JO" b="1" dirty="0" smtClean="0"/>
              <a:t>على</a:t>
            </a:r>
            <a:r>
              <a:rPr lang="ar-SA" b="1" dirty="0" smtClean="0"/>
              <a:t> حروف</a:t>
            </a:r>
            <a:r>
              <a:rPr lang="ar-JO" b="1" dirty="0" smtClean="0"/>
              <a:t> </a:t>
            </a:r>
            <a:r>
              <a:rPr lang="ar-JO" b="1" dirty="0"/>
              <a:t>صف </a:t>
            </a:r>
            <a:r>
              <a:rPr lang="ar-JO" b="1" dirty="0" smtClean="0"/>
              <a:t>الارتكاز</a:t>
            </a:r>
            <a:r>
              <a:rPr lang="ar-SA" b="1" dirty="0" smtClean="0"/>
              <a:t> لليد اليسرى باللغة العربية</a:t>
            </a:r>
            <a:br>
              <a:rPr lang="ar-SA" b="1" dirty="0" smtClean="0"/>
            </a:br>
            <a:r>
              <a:rPr lang="en-US" b="1" dirty="0" smtClean="0"/>
              <a:t>HOME   ROW</a:t>
            </a:r>
            <a:r>
              <a:rPr lang="ar-JO" b="1" dirty="0" smtClean="0"/>
              <a:t> </a:t>
            </a:r>
            <a:endParaRPr lang="ar-SA" dirty="0"/>
          </a:p>
        </p:txBody>
      </p:sp>
    </p:spTree>
    <p:extLst>
      <p:ext uri="{BB962C8B-B14F-4D97-AF65-F5344CB8AC3E}">
        <p14:creationId xmlns:p14="http://schemas.microsoft.com/office/powerpoint/2010/main" val="39861965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75656" y="476672"/>
            <a:ext cx="7498080" cy="6120680"/>
          </a:xfrm>
        </p:spPr>
        <p:txBody>
          <a:bodyPr>
            <a:noAutofit/>
          </a:bodyPr>
          <a:lstStyle/>
          <a:p>
            <a:r>
              <a:rPr lang="ar-SA" sz="2400" b="1" u="sng" dirty="0"/>
              <a:t>ملحوظة :</a:t>
            </a:r>
            <a:r>
              <a:rPr lang="ar-SA" sz="2400" b="1" dirty="0"/>
              <a:t> يستحسن أن تنطق الحرف ثم تضغط على </a:t>
            </a:r>
            <a:r>
              <a:rPr lang="ar-SA" sz="2400" b="1" dirty="0" err="1"/>
              <a:t>مفتاحة</a:t>
            </a:r>
            <a:r>
              <a:rPr lang="ar-SA" sz="2400" b="1" dirty="0"/>
              <a:t> في الكيبورد </a:t>
            </a:r>
            <a:r>
              <a:rPr lang="ar-SA" sz="2400" b="1" dirty="0" smtClean="0"/>
              <a:t>.</a:t>
            </a:r>
            <a:r>
              <a:rPr lang="ar-SA" sz="2400" dirty="0"/>
              <a:t/>
            </a:r>
            <a:br>
              <a:rPr lang="ar-SA" sz="2400" dirty="0"/>
            </a:br>
            <a:r>
              <a:rPr lang="ar-SA" sz="2400" b="1" u="sng" dirty="0"/>
              <a:t>قاعدة هامة جداً :</a:t>
            </a:r>
            <a:r>
              <a:rPr lang="ar-SA" sz="2400" dirty="0"/>
              <a:t/>
            </a:r>
            <a:br>
              <a:rPr lang="ar-SA" sz="2400" dirty="0"/>
            </a:br>
            <a:r>
              <a:rPr lang="ar-SA" sz="2400" b="1" dirty="0"/>
              <a:t>بعد أن تعلمنا كتابة حروف اليد اليمنى ،وحروف اليد اليسرى على صف </a:t>
            </a:r>
            <a:r>
              <a:rPr lang="ar-SA" sz="2400" b="1" dirty="0" err="1"/>
              <a:t>الإرتكاز</a:t>
            </a:r>
            <a:r>
              <a:rPr lang="ar-SA" sz="2400" b="1" dirty="0"/>
              <a:t> لابد أن تنظر إلى لوحة المفاتيح على صف </a:t>
            </a:r>
            <a:r>
              <a:rPr lang="ar-SA" sz="2400" b="1" dirty="0" err="1"/>
              <a:t>الإرتكاز</a:t>
            </a:r>
            <a:r>
              <a:rPr lang="ar-SA" sz="2400" b="1" dirty="0"/>
              <a:t> </a:t>
            </a:r>
            <a:r>
              <a:rPr lang="ar-SA" sz="2400" b="1" u="sng" dirty="0"/>
              <a:t>فسترى أنه تبقى حرفان في صف </a:t>
            </a:r>
            <a:r>
              <a:rPr lang="ar-SA" sz="2400" b="1" u="sng" dirty="0" err="1"/>
              <a:t>الإرتكاز</a:t>
            </a:r>
            <a:r>
              <a:rPr lang="ar-SA" sz="2400" b="1" u="sng" dirty="0"/>
              <a:t> لم نستخدمهما وهما حرفا (الألف </a:t>
            </a:r>
            <a:r>
              <a:rPr lang="ar-SA" sz="2400" b="1" u="sng" dirty="0" smtClean="0"/>
              <a:t>والام)</a:t>
            </a:r>
          </a:p>
          <a:p>
            <a:r>
              <a:rPr lang="ar-SA" sz="2400" b="1" dirty="0" smtClean="0"/>
              <a:t>بعد </a:t>
            </a:r>
            <a:r>
              <a:rPr lang="ar-SA" sz="2400" b="1" dirty="0"/>
              <a:t>أن يصبح لديك خبرة وسرعة في توزيع الأصابع سوف نعتمد في توزيع أصابعنا في المستقبل على البروزين الموجودين على حرفي (الباء والتاء) </a:t>
            </a:r>
            <a:r>
              <a:rPr lang="ar-SA" sz="2400" b="1" dirty="0" smtClean="0"/>
              <a:t>.</a:t>
            </a:r>
            <a:endParaRPr lang="ar-SA" sz="2400" dirty="0" smtClean="0"/>
          </a:p>
          <a:p>
            <a:r>
              <a:rPr lang="ar-SA" sz="2400" b="1" dirty="0" smtClean="0"/>
              <a:t>التطبيق </a:t>
            </a:r>
            <a:r>
              <a:rPr lang="ar-SA" sz="2400" b="1" dirty="0"/>
              <a:t>التالي يجب كتابته على ورقة منفردة نضعها على الطاولة ثم ننظر للورقة دون أن ننظر للوحة المفاتيح أبداً </a:t>
            </a:r>
            <a:r>
              <a:rPr lang="ar-SA" sz="2400" b="1" dirty="0" smtClean="0"/>
              <a:t>،</a:t>
            </a:r>
            <a:r>
              <a:rPr lang="ar-SA" sz="2400" b="1" dirty="0"/>
              <a:t> </a:t>
            </a:r>
            <a:r>
              <a:rPr lang="ar-SA" sz="2400" b="1" dirty="0" smtClean="0"/>
              <a:t>كما يمكن </a:t>
            </a:r>
            <a:r>
              <a:rPr lang="ar-SA" sz="2400" b="1" dirty="0"/>
              <a:t>نسخ التمرين ولصقه في برنامج </a:t>
            </a:r>
            <a:r>
              <a:rPr lang="ar-SA" sz="2400" b="1" dirty="0" err="1"/>
              <a:t>الوورد</a:t>
            </a:r>
            <a:r>
              <a:rPr lang="ar-SA" sz="2400" b="1" dirty="0"/>
              <a:t> ثم تكتب تحت كل سطر نفس السطر الذي </a:t>
            </a:r>
            <a:r>
              <a:rPr lang="ar-SA" sz="2400" b="1" dirty="0" smtClean="0"/>
              <a:t>فوقه.</a:t>
            </a:r>
            <a:r>
              <a:rPr lang="ar-SA" sz="2400" dirty="0"/>
              <a:t/>
            </a:r>
            <a:br>
              <a:rPr lang="ar-SA" sz="2400" dirty="0"/>
            </a:br>
            <a:r>
              <a:rPr lang="ar-SA" sz="2400" b="1" dirty="0"/>
              <a:t/>
            </a:r>
            <a:br>
              <a:rPr lang="ar-SA" sz="2400" b="1" dirty="0"/>
            </a:br>
            <a:endParaRPr lang="ar-SA" sz="2400" dirty="0"/>
          </a:p>
        </p:txBody>
      </p:sp>
    </p:spTree>
    <p:extLst>
      <p:ext uri="{BB962C8B-B14F-4D97-AF65-F5344CB8AC3E}">
        <p14:creationId xmlns:p14="http://schemas.microsoft.com/office/powerpoint/2010/main" val="1515997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1844824"/>
            <a:ext cx="7498080" cy="1786210"/>
          </a:xfrm>
        </p:spPr>
        <p:txBody>
          <a:bodyPr>
            <a:normAutofit fontScale="90000"/>
          </a:bodyPr>
          <a:lstStyle/>
          <a:p>
            <a:pPr algn="ctr"/>
            <a:r>
              <a:rPr lang="ar-SA" b="1" dirty="0" smtClean="0">
                <a:effectLst/>
              </a:rPr>
              <a:t>والآن بعد ان انتهينا من حروف اليدي اليمنى واليد اليسرى تبقى </a:t>
            </a:r>
            <a:r>
              <a:rPr lang="ar-SA" b="1" dirty="0">
                <a:effectLst/>
              </a:rPr>
              <a:t>لنا ثلاثة حروف فقط لِنُتِمَ حرف </a:t>
            </a:r>
            <a:r>
              <a:rPr lang="ar-SA" b="1" dirty="0" err="1">
                <a:effectLst/>
              </a:rPr>
              <a:t>الإرتكاز</a:t>
            </a:r>
            <a:r>
              <a:rPr lang="ar-SA" b="1" dirty="0">
                <a:effectLst/>
              </a:rPr>
              <a:t> بإذن الله .</a:t>
            </a:r>
            <a:endParaRPr lang="ar-SA" dirty="0"/>
          </a:p>
        </p:txBody>
      </p:sp>
    </p:spTree>
    <p:extLst>
      <p:ext uri="{BB962C8B-B14F-4D97-AF65-F5344CB8AC3E}">
        <p14:creationId xmlns:p14="http://schemas.microsoft.com/office/powerpoint/2010/main" val="15849674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274638"/>
            <a:ext cx="8034096" cy="1786210"/>
          </a:xfrm>
        </p:spPr>
        <p:txBody>
          <a:bodyPr>
            <a:normAutofit fontScale="90000"/>
          </a:bodyPr>
          <a:lstStyle/>
          <a:p>
            <a:pPr algn="ctr"/>
            <a:r>
              <a:rPr lang="ar-SA" b="1" dirty="0">
                <a:effectLst/>
              </a:rPr>
              <a:t>أولاً :حرفا (الألف واللام</a:t>
            </a:r>
            <a:r>
              <a:rPr lang="ar-SA" b="1" dirty="0" smtClean="0">
                <a:effectLst/>
              </a:rPr>
              <a:t>)</a:t>
            </a:r>
            <a:br>
              <a:rPr lang="ar-SA" b="1" dirty="0" smtClean="0">
                <a:effectLst/>
              </a:rPr>
            </a:br>
            <a:r>
              <a:rPr lang="ar-SA" b="1" dirty="0" smtClean="0">
                <a:effectLst/>
              </a:rPr>
              <a:t>اللذان </a:t>
            </a:r>
            <a:r>
              <a:rPr lang="ar-SA" b="1" dirty="0">
                <a:effectLst/>
              </a:rPr>
              <a:t>يقعان بين اصبعا السبابة </a:t>
            </a:r>
            <a:r>
              <a:rPr lang="ar-SA" b="1" dirty="0" smtClean="0">
                <a:effectLst/>
              </a:rPr>
              <a:t>الأيمن الأيسر </a:t>
            </a:r>
            <a:r>
              <a:rPr lang="ar-SA" b="1" dirty="0">
                <a:effectLst/>
              </a:rPr>
              <a:t>                             </a:t>
            </a:r>
            <a:endParaRPr lang="ar-SA" dirty="0"/>
          </a:p>
        </p:txBody>
      </p:sp>
      <p:sp>
        <p:nvSpPr>
          <p:cNvPr id="3" name="عنصر نائب للمحتوى 2"/>
          <p:cNvSpPr>
            <a:spLocks noGrp="1"/>
          </p:cNvSpPr>
          <p:nvPr>
            <p:ph idx="1"/>
          </p:nvPr>
        </p:nvSpPr>
        <p:spPr>
          <a:xfrm>
            <a:off x="1331640" y="2204864"/>
            <a:ext cx="7498080" cy="4653136"/>
          </a:xfrm>
        </p:spPr>
        <p:txBody>
          <a:bodyPr>
            <a:noAutofit/>
          </a:bodyPr>
          <a:lstStyle/>
          <a:p>
            <a:pPr marL="457200" indent="-457200"/>
            <a:r>
              <a:rPr lang="ar-SA" sz="2400" b="1" dirty="0" smtClean="0"/>
              <a:t>يتم </a:t>
            </a:r>
            <a:r>
              <a:rPr lang="ar-SA" sz="2400" b="1" dirty="0"/>
              <a:t>الضغط على (حرف الألف) بأن ترفع إصبع السبابة اليمنى إليه بخفة ،يعني إصبع السبابة الأيمن يبقى على حرف التاء ولكن </a:t>
            </a:r>
            <a:r>
              <a:rPr lang="ar-SA" sz="2400" b="1" dirty="0" smtClean="0"/>
              <a:t>يرفع بخفة </a:t>
            </a:r>
            <a:r>
              <a:rPr lang="ar-SA" sz="2400" b="1" dirty="0"/>
              <a:t>ليضغط على حرف الألف ثم يعود إلى مكانه الرئيسي وهو (حرف التاء</a:t>
            </a:r>
            <a:r>
              <a:rPr lang="ar-SA" sz="2400" b="1" dirty="0" smtClean="0"/>
              <a:t>)</a:t>
            </a:r>
            <a:r>
              <a:rPr lang="ar-SA" sz="2400" dirty="0"/>
              <a:t/>
            </a:r>
            <a:br>
              <a:rPr lang="ar-SA" sz="2400" dirty="0"/>
            </a:br>
            <a:r>
              <a:rPr lang="ar-SA" sz="2400" b="1" u="sng" dirty="0"/>
              <a:t>فلنجرب معاً </a:t>
            </a:r>
            <a:r>
              <a:rPr lang="ar-SA" sz="2400" b="1" dirty="0"/>
              <a:t>: نضغط (ا) ثم نُعيد اصبعنا على حرف التاء </a:t>
            </a:r>
            <a:r>
              <a:rPr lang="ar-SA" sz="2400" dirty="0"/>
              <a:t/>
            </a:r>
            <a:br>
              <a:rPr lang="ar-SA" sz="2400" dirty="0"/>
            </a:br>
            <a:r>
              <a:rPr lang="ar-SA" sz="2400" b="1" u="sng" dirty="0" smtClean="0"/>
              <a:t>إعادة </a:t>
            </a:r>
            <a:r>
              <a:rPr lang="ar-SA" sz="2400" b="1" u="sng" dirty="0"/>
              <a:t>التجربة ثلاث مرات </a:t>
            </a:r>
            <a:r>
              <a:rPr lang="ar-SA" sz="2400" b="1" dirty="0" smtClean="0"/>
              <a:t>.</a:t>
            </a:r>
            <a:endParaRPr lang="ar-SA" sz="2400" dirty="0" smtClean="0"/>
          </a:p>
          <a:p>
            <a:pPr marL="457200" indent="-457200"/>
            <a:r>
              <a:rPr lang="ar-SA" sz="2400" b="1" dirty="0" smtClean="0"/>
              <a:t> </a:t>
            </a:r>
            <a:r>
              <a:rPr lang="ar-SA" sz="2400" b="1" dirty="0"/>
              <a:t>يتم الضغط على (حرف اللام) بأن ترفع إصبع السبابة الأيسر إليه بخفة ،يعني إصبع السبابة الأيسر يبقى على حرف الباء ولكن </a:t>
            </a:r>
            <a:r>
              <a:rPr lang="ar-SA" sz="2400" b="1" dirty="0" smtClean="0"/>
              <a:t>يرفع بخفة </a:t>
            </a:r>
            <a:r>
              <a:rPr lang="ar-SA" sz="2400" b="1" dirty="0"/>
              <a:t>ليضغط على حرف اللام ثم يعود إلى مكانه الرئيسي وهو (حرف الباء) .</a:t>
            </a:r>
            <a:r>
              <a:rPr lang="ar-SA" sz="2400" dirty="0"/>
              <a:t/>
            </a:r>
            <a:br>
              <a:rPr lang="ar-SA" sz="2400" dirty="0"/>
            </a:br>
            <a:r>
              <a:rPr lang="ar-SA" sz="2400" b="1" dirty="0"/>
              <a:t>(نجرب) ،</a:t>
            </a:r>
            <a:r>
              <a:rPr lang="ar-SA" sz="2400" b="1" dirty="0" smtClean="0"/>
              <a:t>نضغط ( ل</a:t>
            </a:r>
            <a:r>
              <a:rPr lang="ar-SA" sz="2400" b="1" dirty="0"/>
              <a:t>) ثم نُعيد اصبعنا على حرف الباء .</a:t>
            </a:r>
            <a:r>
              <a:rPr lang="ar-SA" sz="2400" dirty="0"/>
              <a:t/>
            </a:r>
            <a:br>
              <a:rPr lang="ar-SA" sz="2400" dirty="0"/>
            </a:br>
            <a:r>
              <a:rPr lang="ar-SA" sz="2400" b="1" dirty="0"/>
              <a:t/>
            </a:r>
            <a:br>
              <a:rPr lang="ar-SA" sz="2400" b="1" dirty="0"/>
            </a:br>
            <a:endParaRPr lang="ar-SA" sz="2400" dirty="0"/>
          </a:p>
        </p:txBody>
      </p:sp>
    </p:spTree>
    <p:extLst>
      <p:ext uri="{BB962C8B-B14F-4D97-AF65-F5344CB8AC3E}">
        <p14:creationId xmlns:p14="http://schemas.microsoft.com/office/powerpoint/2010/main" val="40454616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274638"/>
            <a:ext cx="8034096" cy="1786210"/>
          </a:xfrm>
        </p:spPr>
        <p:txBody>
          <a:bodyPr>
            <a:normAutofit fontScale="90000"/>
          </a:bodyPr>
          <a:lstStyle/>
          <a:p>
            <a:pPr algn="ctr"/>
            <a:r>
              <a:rPr lang="ar-SA" b="1" dirty="0">
                <a:effectLst/>
              </a:rPr>
              <a:t>بقى لنا حرف واحد في خط </a:t>
            </a:r>
            <a:r>
              <a:rPr lang="ar-SA" b="1" dirty="0" err="1">
                <a:effectLst/>
              </a:rPr>
              <a:t>الإرتكاز</a:t>
            </a:r>
            <a:r>
              <a:rPr lang="ar-SA" b="1" dirty="0">
                <a:effectLst/>
              </a:rPr>
              <a:t> وهو </a:t>
            </a:r>
            <a:r>
              <a:rPr lang="ar-SA" b="1" dirty="0" smtClean="0">
                <a:effectLst/>
              </a:rPr>
              <a:t>موجود </a:t>
            </a:r>
            <a:r>
              <a:rPr lang="ar-SA" b="1" dirty="0">
                <a:effectLst/>
              </a:rPr>
              <a:t>على يمين يدنا اليمنى ،وتحديداً بجانب حرف الكاف </a:t>
            </a:r>
            <a:r>
              <a:rPr lang="ar-SA" b="1" dirty="0" smtClean="0">
                <a:effectLst/>
              </a:rPr>
              <a:t>، إنه </a:t>
            </a:r>
            <a:r>
              <a:rPr lang="ar-SA" b="1" dirty="0">
                <a:effectLst/>
              </a:rPr>
              <a:t>حرف الطاء </a:t>
            </a:r>
            <a:r>
              <a:rPr lang="ar-SA" b="1" dirty="0" smtClean="0">
                <a:effectLst/>
              </a:rPr>
              <a:t> </a:t>
            </a:r>
            <a:r>
              <a:rPr lang="ar-SA" b="1" dirty="0">
                <a:effectLst/>
              </a:rPr>
              <a:t>                           </a:t>
            </a:r>
            <a:endParaRPr lang="ar-SA" dirty="0"/>
          </a:p>
        </p:txBody>
      </p:sp>
      <p:sp>
        <p:nvSpPr>
          <p:cNvPr id="3" name="عنصر نائب للمحتوى 2"/>
          <p:cNvSpPr>
            <a:spLocks noGrp="1"/>
          </p:cNvSpPr>
          <p:nvPr>
            <p:ph idx="1"/>
          </p:nvPr>
        </p:nvSpPr>
        <p:spPr>
          <a:xfrm>
            <a:off x="1331640" y="2204864"/>
            <a:ext cx="7498080" cy="4032448"/>
          </a:xfrm>
        </p:spPr>
        <p:txBody>
          <a:bodyPr>
            <a:noAutofit/>
          </a:bodyPr>
          <a:lstStyle/>
          <a:p>
            <a:pPr marL="457200" indent="-457200"/>
            <a:r>
              <a:rPr lang="ar-SA" sz="2400" b="1" dirty="0" smtClean="0"/>
              <a:t>يتم </a:t>
            </a:r>
            <a:r>
              <a:rPr lang="ar-SA" sz="2400" b="1" dirty="0"/>
              <a:t>الضغط على حرف الطاء بأن ترفع اصبع الخنصر الأيمن من على حرف (الكاف) بخفة ،وتضغط على حرف (الطاء) بخفة ،ثم تعيده إلى مكانه الرئيسي وهو (حرف الكاف) .</a:t>
            </a:r>
            <a:r>
              <a:rPr lang="ar-SA" sz="2400" dirty="0"/>
              <a:t/>
            </a:r>
            <a:br>
              <a:rPr lang="ar-SA" sz="2400" dirty="0"/>
            </a:br>
            <a:r>
              <a:rPr lang="ar-SA" sz="2400" b="1" u="sng" dirty="0"/>
              <a:t>فلنجرب معاً </a:t>
            </a:r>
            <a:r>
              <a:rPr lang="ar-SA" sz="2400" b="1" dirty="0"/>
              <a:t>:نضغط حرف الطاء ثم نعيد إصبع الخنصر لمكانه بسرعة أو بخفة .</a:t>
            </a:r>
            <a:r>
              <a:rPr lang="ar-SA" sz="2400" dirty="0"/>
              <a:t/>
            </a:r>
            <a:br>
              <a:rPr lang="ar-SA" sz="2400" dirty="0"/>
            </a:br>
            <a:r>
              <a:rPr lang="ar-SA" sz="2400" b="1" dirty="0"/>
              <a:t>مع ملاحظة استعمال المسطرة للفراغات ،وطبعاً المسطرة من مهمة إصبعي الإبهام في اليدين .</a:t>
            </a:r>
            <a:r>
              <a:rPr lang="ar-SA" sz="2400" dirty="0"/>
              <a:t/>
            </a:r>
            <a:br>
              <a:rPr lang="ar-SA" sz="2400" dirty="0"/>
            </a:br>
            <a:r>
              <a:rPr lang="ar-SA" sz="2400" dirty="0" smtClean="0"/>
              <a:t>نجرب معاً</a:t>
            </a:r>
            <a:r>
              <a:rPr lang="ar-SA" sz="2400" b="1" dirty="0"/>
              <a:t/>
            </a:r>
            <a:br>
              <a:rPr lang="ar-SA" sz="2400" b="1" dirty="0"/>
            </a:br>
            <a:r>
              <a:rPr lang="ar-SA" sz="2400" dirty="0"/>
              <a:t/>
            </a:r>
            <a:br>
              <a:rPr lang="ar-SA" sz="2400" dirty="0"/>
            </a:br>
            <a:r>
              <a:rPr lang="ar-SA" sz="2400" b="1" dirty="0"/>
              <a:t>ط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dirty="0"/>
              <a:t/>
            </a:r>
            <a:br>
              <a:rPr lang="ar-SA" sz="2400" dirty="0"/>
            </a:br>
            <a:r>
              <a:rPr lang="ar-SA" sz="2400" b="1" dirty="0"/>
              <a:t/>
            </a:r>
            <a:br>
              <a:rPr lang="ar-SA" sz="2400" b="1" dirty="0"/>
            </a:br>
            <a:endParaRPr lang="ar-SA" sz="2400" dirty="0"/>
          </a:p>
        </p:txBody>
      </p:sp>
    </p:spTree>
    <p:extLst>
      <p:ext uri="{BB962C8B-B14F-4D97-AF65-F5344CB8AC3E}">
        <p14:creationId xmlns:p14="http://schemas.microsoft.com/office/powerpoint/2010/main" val="5501878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4953" y="332656"/>
            <a:ext cx="7596747" cy="5976664"/>
          </a:xfrm>
        </p:spPr>
      </p:pic>
    </p:spTree>
    <p:extLst>
      <p:ext uri="{BB962C8B-B14F-4D97-AF65-F5344CB8AC3E}">
        <p14:creationId xmlns:p14="http://schemas.microsoft.com/office/powerpoint/2010/main" val="29222903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1-1</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800" b="1" dirty="0"/>
              <a:t>شاب يشطب مكان طمس ، سلم تمام كتابا لبابا ، شاب يشطب مكان طمس </a:t>
            </a:r>
            <a:r>
              <a:rPr lang="ar-SA" sz="2800" dirty="0"/>
              <a:t/>
            </a:r>
            <a:br>
              <a:rPr lang="ar-SA" sz="2800" dirty="0"/>
            </a:br>
            <a:r>
              <a:rPr lang="ar-SA" sz="2800" b="1" dirty="0"/>
              <a:t/>
            </a:r>
            <a:br>
              <a:rPr lang="ar-SA" sz="2800" b="1" dirty="0"/>
            </a:br>
            <a:r>
              <a:rPr lang="ar-SA" sz="2800" dirty="0"/>
              <a:t/>
            </a:r>
            <a:br>
              <a:rPr lang="ar-SA" sz="2800" dirty="0"/>
            </a:br>
            <a:r>
              <a:rPr lang="ar-SA" sz="2800" b="1" dirty="0"/>
              <a:t>شاب يشطب مكان طمس ، سلم تمام كتابا لبابا ، شاب يشطب مكان طمس </a:t>
            </a:r>
            <a:r>
              <a:rPr lang="ar-SA" sz="2800" dirty="0"/>
              <a:t/>
            </a:r>
            <a:br>
              <a:rPr lang="ar-SA" sz="2800" dirty="0"/>
            </a:br>
            <a:r>
              <a:rPr lang="ar-SA" sz="2800" b="1" dirty="0"/>
              <a:t/>
            </a:r>
            <a:br>
              <a:rPr lang="ar-SA" sz="2800" b="1" dirty="0"/>
            </a:br>
            <a:r>
              <a:rPr lang="ar-SA" sz="2800" dirty="0"/>
              <a:t/>
            </a:r>
            <a:br>
              <a:rPr lang="ar-SA" sz="2800" dirty="0"/>
            </a:br>
            <a:r>
              <a:rPr lang="ar-SA" sz="2800" b="1" dirty="0"/>
              <a:t>شاب يشطب مكان طمس ، سلم تمام كتابا لبابا ، شاب يشطب مكان طمس</a:t>
            </a:r>
            <a:r>
              <a:rPr lang="ar-SA" sz="2400" dirty="0"/>
              <a:t/>
            </a:r>
            <a:br>
              <a:rPr lang="ar-SA" sz="2400" dirty="0"/>
            </a:br>
            <a:r>
              <a:rPr lang="ar-SA" sz="2400" b="1" dirty="0"/>
              <a:t/>
            </a:r>
            <a:br>
              <a:rPr lang="ar-SA" sz="2400" b="1" dirty="0"/>
            </a:br>
            <a:endParaRPr lang="ar-SA" sz="2400" b="1" dirty="0"/>
          </a:p>
        </p:txBody>
      </p:sp>
    </p:spTree>
    <p:extLst>
      <p:ext uri="{BB962C8B-B14F-4D97-AF65-F5344CB8AC3E}">
        <p14:creationId xmlns:p14="http://schemas.microsoft.com/office/powerpoint/2010/main" val="2555075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3284984"/>
            <a:ext cx="3888432" cy="2238152"/>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260648"/>
            <a:ext cx="3456384" cy="2095500"/>
          </a:xfrm>
          <a:prstGeom prst="rect">
            <a:avLst/>
          </a:prstGeom>
          <a:ln>
            <a:noFill/>
          </a:ln>
          <a:effectLst>
            <a:outerShdw blurRad="292100" dist="139700" dir="2700000" algn="tl" rotWithShape="0">
              <a:srgbClr val="333333">
                <a:alpha val="65000"/>
              </a:srgbClr>
            </a:outerShdw>
          </a:effectLst>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36096" y="4077072"/>
            <a:ext cx="3243578" cy="2181225"/>
          </a:xfrm>
          <a:prstGeom prst="rect">
            <a:avLst/>
          </a:prstGeom>
          <a:ln>
            <a:noFill/>
          </a:ln>
          <a:effectLst>
            <a:outerShdw blurRad="292100" dist="139700" dir="2700000" algn="tl" rotWithShape="0">
              <a:srgbClr val="333333">
                <a:alpha val="65000"/>
              </a:srgbClr>
            </a:outerShdw>
          </a:effectLst>
        </p:spPr>
      </p:pic>
      <p:pic>
        <p:nvPicPr>
          <p:cNvPr id="7" name="صورة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61386" y="789783"/>
            <a:ext cx="3352403" cy="20764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6529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1-2</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800" b="1" dirty="0"/>
              <a:t>مشاكل الناس منك طمت مشاكل الناس منك طمت مشاكل الناس منك طمت </a:t>
            </a:r>
            <a:r>
              <a:rPr lang="ar-SA" sz="2800" dirty="0"/>
              <a:t/>
            </a:r>
            <a:br>
              <a:rPr lang="ar-SA" sz="2800" dirty="0"/>
            </a:br>
            <a:r>
              <a:rPr lang="ar-SA" sz="2800" b="1" dirty="0"/>
              <a:t/>
            </a:r>
            <a:br>
              <a:rPr lang="ar-SA" sz="2800" b="1" dirty="0"/>
            </a:br>
            <a:r>
              <a:rPr lang="ar-SA" sz="2800" dirty="0"/>
              <a:t/>
            </a:r>
            <a:br>
              <a:rPr lang="ar-SA" sz="2800" dirty="0"/>
            </a:br>
            <a:r>
              <a:rPr lang="ar-SA" sz="2800" b="1" dirty="0"/>
              <a:t>مشاكل الناس منك طمت مشاكل الناس منك طمت مشاكل الناس منك طمت </a:t>
            </a:r>
            <a:r>
              <a:rPr lang="ar-SA" sz="2800" dirty="0"/>
              <a:t/>
            </a:r>
            <a:br>
              <a:rPr lang="ar-SA" sz="2800" dirty="0"/>
            </a:br>
            <a:r>
              <a:rPr lang="ar-SA" sz="2800" b="1" dirty="0"/>
              <a:t/>
            </a:r>
            <a:br>
              <a:rPr lang="ar-SA" sz="2800" b="1" dirty="0"/>
            </a:br>
            <a:r>
              <a:rPr lang="ar-SA" sz="2800" dirty="0"/>
              <a:t/>
            </a:r>
            <a:br>
              <a:rPr lang="ar-SA" sz="2800" dirty="0"/>
            </a:br>
            <a:r>
              <a:rPr lang="ar-SA" sz="2800" b="1" dirty="0"/>
              <a:t>مشاكل الناس منك طمت مشاكل الناس منك طمت مشاكل الناس منك طمت</a:t>
            </a:r>
            <a:r>
              <a:rPr lang="ar-SA" sz="2400" dirty="0"/>
              <a:t/>
            </a:r>
            <a:br>
              <a:rPr lang="ar-SA" sz="2400" dirty="0"/>
            </a:br>
            <a:r>
              <a:rPr lang="ar-SA" sz="2400" b="1" dirty="0"/>
              <a:t/>
            </a:r>
            <a:br>
              <a:rPr lang="ar-SA" sz="2400" b="1" dirty="0"/>
            </a:br>
            <a:endParaRPr lang="ar-SA" sz="2400" b="1" dirty="0"/>
          </a:p>
        </p:txBody>
      </p:sp>
    </p:spTree>
    <p:extLst>
      <p:ext uri="{BB962C8B-B14F-4D97-AF65-F5344CB8AC3E}">
        <p14:creationId xmlns:p14="http://schemas.microsoft.com/office/powerpoint/2010/main" val="21998833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smtClean="0">
                <a:effectLst/>
              </a:rPr>
              <a:t>ال (ا ) و ( أ)</a:t>
            </a:r>
            <a:endParaRPr lang="ar-SA" dirty="0">
              <a:effectLst/>
            </a:endParaRPr>
          </a:p>
        </p:txBody>
      </p:sp>
      <p:sp>
        <p:nvSpPr>
          <p:cNvPr id="3" name="عنصر نائب للمحتوى 2"/>
          <p:cNvSpPr>
            <a:spLocks noGrp="1"/>
          </p:cNvSpPr>
          <p:nvPr>
            <p:ph idx="1"/>
          </p:nvPr>
        </p:nvSpPr>
        <p:spPr>
          <a:xfrm>
            <a:off x="179512" y="1484784"/>
            <a:ext cx="8826184" cy="5040560"/>
          </a:xfrm>
        </p:spPr>
        <p:txBody>
          <a:bodyPr>
            <a:noAutofit/>
          </a:bodyPr>
          <a:lstStyle/>
          <a:p>
            <a:pPr defTabSz="1997075"/>
            <a:r>
              <a:rPr lang="ar-SA" sz="2400" b="1" dirty="0" smtClean="0"/>
              <a:t>هذا </a:t>
            </a:r>
            <a:r>
              <a:rPr lang="ar-SA" sz="2400" b="1" dirty="0"/>
              <a:t>الحرف مهم جداً فهو من أصول لغتنا العربية ،وبالتالي ستحتاجه كثيراً في الطباعة السريعة ،لأن عدم استعماله يؤدي إلى </a:t>
            </a:r>
            <a:r>
              <a:rPr lang="ar-SA" sz="2400" b="1" dirty="0" smtClean="0"/>
              <a:t>تغير معنى النص .</a:t>
            </a:r>
            <a:endParaRPr lang="ar-SA" sz="2400" dirty="0" smtClean="0"/>
          </a:p>
          <a:p>
            <a:pPr defTabSz="1997075"/>
            <a:endParaRPr lang="ar-SA" sz="2400" b="1" u="sng" dirty="0" smtClean="0"/>
          </a:p>
          <a:p>
            <a:pPr defTabSz="1997075"/>
            <a:r>
              <a:rPr lang="ar-SA" sz="2400" b="1" u="sng" dirty="0" smtClean="0"/>
              <a:t>التفريق </a:t>
            </a:r>
            <a:r>
              <a:rPr lang="ar-SA" sz="2400" b="1" u="sng" dirty="0"/>
              <a:t>في الكتابة بين حرفا (ا) و (أ) :</a:t>
            </a:r>
            <a:r>
              <a:rPr lang="ar-SA" sz="2400" dirty="0"/>
              <a:t/>
            </a:r>
            <a:br>
              <a:rPr lang="ar-SA" sz="2400" dirty="0"/>
            </a:br>
            <a:r>
              <a:rPr lang="ar-SA" sz="2400" b="1" dirty="0"/>
              <a:t>1- حين نستعمل حرف (ا) : نرفع اصبع السبابة اليمنى بخفة ونضغط عليه .</a:t>
            </a:r>
            <a:r>
              <a:rPr lang="ar-SA" sz="2400" dirty="0"/>
              <a:t/>
            </a:r>
            <a:br>
              <a:rPr lang="ar-SA" sz="2400" dirty="0"/>
            </a:br>
            <a:r>
              <a:rPr lang="ar-SA" sz="2400" b="1" dirty="0"/>
              <a:t>2- حين نستعمل حرف (أ) : أيضاً نرفع اصبع السبابة اليمنى ونضغط عليه بخفة ولكن في نفس الوقت يكون اصبع يدنا اليسرى (الخنصر) يضغط على زر </a:t>
            </a:r>
            <a:r>
              <a:rPr lang="en-US" sz="2400" b="1" dirty="0"/>
              <a:t>shift </a:t>
            </a:r>
            <a:r>
              <a:rPr lang="ar-SA" sz="2400" b="1" dirty="0"/>
              <a:t>الأيسر ونستمر بالضغط إلى أن يظهر لدينا حرف (أ) </a:t>
            </a:r>
            <a:r>
              <a:rPr lang="ar-SA" sz="2400" b="1" dirty="0" smtClean="0"/>
              <a:t>.</a:t>
            </a:r>
            <a:endParaRPr lang="ar-SA" sz="2400" dirty="0" smtClean="0"/>
          </a:p>
          <a:p>
            <a:pPr defTabSz="1997075"/>
            <a:endParaRPr lang="ar-SA" sz="2400" b="1" u="sng" dirty="0" smtClean="0"/>
          </a:p>
          <a:p>
            <a:pPr defTabSz="1997075"/>
            <a:r>
              <a:rPr lang="ar-SA" sz="2400" b="1" u="sng" dirty="0" smtClean="0"/>
              <a:t>نجرب </a:t>
            </a:r>
            <a:r>
              <a:rPr lang="ar-SA" sz="2400" b="1" u="sng" dirty="0"/>
              <a:t>معاً :</a:t>
            </a:r>
            <a:r>
              <a:rPr lang="ar-SA" sz="2400" dirty="0"/>
              <a:t/>
            </a:r>
            <a:br>
              <a:rPr lang="ar-SA" sz="2400" dirty="0"/>
            </a:br>
            <a:r>
              <a:rPr lang="ar-SA" sz="2400" b="1" dirty="0"/>
              <a:t>نضغط حرف (ا) وبنفس الوقت نضغط زر </a:t>
            </a:r>
            <a:r>
              <a:rPr lang="en-US" sz="2400" b="1" dirty="0"/>
              <a:t>shift </a:t>
            </a:r>
            <a:r>
              <a:rPr lang="ar-SA" sz="2400" b="1" dirty="0"/>
              <a:t>الأيسر فيظهر لدينا حرف (أ) .</a:t>
            </a:r>
            <a:endParaRPr lang="ar-SA" sz="2000" b="1" dirty="0"/>
          </a:p>
        </p:txBody>
      </p:sp>
    </p:spTree>
    <p:extLst>
      <p:ext uri="{BB962C8B-B14F-4D97-AF65-F5344CB8AC3E}">
        <p14:creationId xmlns:p14="http://schemas.microsoft.com/office/powerpoint/2010/main" val="9424949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1-3 </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800" b="1" dirty="0"/>
              <a:t>أين لنا كتاب، نسيم شاب بطل يبطش أين لنا كتاب، نسيم شاب بطل يبطش</a:t>
            </a:r>
            <a:r>
              <a:rPr lang="ar-SA" sz="2800" dirty="0"/>
              <a:t/>
            </a:r>
            <a:br>
              <a:rPr lang="ar-SA" sz="2800" dirty="0"/>
            </a:br>
            <a:r>
              <a:rPr lang="ar-SA" sz="2800" b="1" dirty="0"/>
              <a:t/>
            </a:r>
            <a:br>
              <a:rPr lang="ar-SA" sz="2800" b="1" dirty="0"/>
            </a:br>
            <a:r>
              <a:rPr lang="ar-SA" sz="2800" dirty="0"/>
              <a:t/>
            </a:r>
            <a:br>
              <a:rPr lang="ar-SA" sz="2800" dirty="0"/>
            </a:br>
            <a:r>
              <a:rPr lang="ar-SA" sz="2800" b="1" dirty="0"/>
              <a:t>أين لنا كتاب، نسيم شاب بطل يبطش أين لنا كتاب، نسيم شاب بطل يبطش</a:t>
            </a:r>
            <a:r>
              <a:rPr lang="ar-SA" sz="2800" dirty="0"/>
              <a:t/>
            </a:r>
            <a:br>
              <a:rPr lang="ar-SA" sz="2800" dirty="0"/>
            </a:br>
            <a:r>
              <a:rPr lang="ar-SA" sz="2800" b="1" dirty="0"/>
              <a:t/>
            </a:r>
            <a:br>
              <a:rPr lang="ar-SA" sz="2800" b="1" dirty="0"/>
            </a:br>
            <a:r>
              <a:rPr lang="ar-SA" sz="2800" dirty="0"/>
              <a:t/>
            </a:r>
            <a:br>
              <a:rPr lang="ar-SA" sz="2800" dirty="0"/>
            </a:br>
            <a:r>
              <a:rPr lang="ar-SA" sz="2800" b="1" dirty="0"/>
              <a:t>أين لنا كتاب، نسيم شاب بطل يبطش أين لنا كتاب، نسيم شاب بطل </a:t>
            </a:r>
            <a:r>
              <a:rPr lang="ar-SA" sz="2800" b="1" dirty="0" smtClean="0"/>
              <a:t>يبطش</a:t>
            </a:r>
            <a:endParaRPr lang="ar-SA" sz="2400" b="1" dirty="0"/>
          </a:p>
        </p:txBody>
      </p:sp>
    </p:spTree>
    <p:extLst>
      <p:ext uri="{BB962C8B-B14F-4D97-AF65-F5344CB8AC3E}">
        <p14:creationId xmlns:p14="http://schemas.microsoft.com/office/powerpoint/2010/main" val="28348678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1-4 </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800" b="1" dirty="0"/>
              <a:t>يأتينا الشاب سلمان الطيب كل سبت، يأتينا الشاب سلمان الطيب كل سبت </a:t>
            </a:r>
            <a:r>
              <a:rPr lang="ar-SA" sz="2800" dirty="0"/>
              <a:t/>
            </a:r>
            <a:br>
              <a:rPr lang="ar-SA" sz="2800" dirty="0"/>
            </a:br>
            <a:r>
              <a:rPr lang="ar-SA" sz="2800" b="1" dirty="0"/>
              <a:t/>
            </a:r>
            <a:br>
              <a:rPr lang="ar-SA" sz="2800" b="1" dirty="0"/>
            </a:br>
            <a:r>
              <a:rPr lang="ar-SA" sz="2800" dirty="0"/>
              <a:t/>
            </a:r>
            <a:br>
              <a:rPr lang="ar-SA" sz="2800" dirty="0"/>
            </a:br>
            <a:r>
              <a:rPr lang="ar-SA" sz="2800" b="1" dirty="0"/>
              <a:t>يأتينا الشاب سلمان الطيب كل سبت، يأتينا الشاب سلمان الطيب كل سبت </a:t>
            </a:r>
            <a:r>
              <a:rPr lang="ar-SA" sz="2800" dirty="0"/>
              <a:t/>
            </a:r>
            <a:br>
              <a:rPr lang="ar-SA" sz="2800" dirty="0"/>
            </a:br>
            <a:r>
              <a:rPr lang="ar-SA" sz="2800" b="1" dirty="0"/>
              <a:t/>
            </a:r>
            <a:br>
              <a:rPr lang="ar-SA" sz="2800" b="1" dirty="0"/>
            </a:br>
            <a:r>
              <a:rPr lang="ar-SA" sz="2800" dirty="0"/>
              <a:t/>
            </a:r>
            <a:br>
              <a:rPr lang="ar-SA" sz="2800" dirty="0"/>
            </a:br>
            <a:r>
              <a:rPr lang="ar-SA" sz="2800" b="1" dirty="0"/>
              <a:t>يأتينا الشاب سلمان الطيب كل سبت، يأتينا الشاب سلمان الطيب كل سبت</a:t>
            </a:r>
            <a:endParaRPr lang="ar-SA" sz="2400" b="1" dirty="0"/>
          </a:p>
        </p:txBody>
      </p:sp>
    </p:spTree>
    <p:extLst>
      <p:ext uri="{BB962C8B-B14F-4D97-AF65-F5344CB8AC3E}">
        <p14:creationId xmlns:p14="http://schemas.microsoft.com/office/powerpoint/2010/main" val="27004954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1-5 </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800" b="1" dirty="0"/>
              <a:t>ليس من شك أن السكن مناسب ليس من شك أن السكن مناسب ليس من شك أن السكن مناسب</a:t>
            </a:r>
            <a:r>
              <a:rPr lang="ar-SA" sz="2800" dirty="0"/>
              <a:t/>
            </a:r>
            <a:br>
              <a:rPr lang="ar-SA" sz="2800" dirty="0"/>
            </a:br>
            <a:r>
              <a:rPr lang="ar-SA" sz="2800" b="1" dirty="0"/>
              <a:t/>
            </a:r>
            <a:br>
              <a:rPr lang="ar-SA" sz="2800" b="1" dirty="0"/>
            </a:br>
            <a:r>
              <a:rPr lang="ar-SA" sz="2800" dirty="0"/>
              <a:t/>
            </a:r>
            <a:br>
              <a:rPr lang="ar-SA" sz="2800" dirty="0"/>
            </a:br>
            <a:r>
              <a:rPr lang="ar-SA" sz="2800" b="1" dirty="0"/>
              <a:t>ليس من شك أن السكن مناسب ليس من شك أن السكن مناسب ليس من شك أن السكن مناسب</a:t>
            </a:r>
            <a:endParaRPr lang="ar-SA" sz="2400" b="1" dirty="0"/>
          </a:p>
        </p:txBody>
      </p:sp>
    </p:spTree>
    <p:extLst>
      <p:ext uri="{BB962C8B-B14F-4D97-AF65-F5344CB8AC3E}">
        <p14:creationId xmlns:p14="http://schemas.microsoft.com/office/powerpoint/2010/main" val="26260064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043608" y="620688"/>
            <a:ext cx="7128792" cy="5400600"/>
          </a:xfrm>
        </p:spPr>
        <p:txBody>
          <a:bodyPr>
            <a:normAutofit/>
          </a:bodyPr>
          <a:lstStyle/>
          <a:p>
            <a:pPr marL="0" indent="0">
              <a:buNone/>
            </a:pPr>
            <a:endParaRPr lang="ar-SA" b="1" dirty="0" smtClean="0"/>
          </a:p>
          <a:p>
            <a:pPr marL="0" indent="0">
              <a:buNone/>
            </a:pPr>
            <a:endParaRPr lang="en-US" sz="2800" dirty="0"/>
          </a:p>
          <a:p>
            <a:pPr marL="0" indent="0">
              <a:buNone/>
            </a:pPr>
            <a:endParaRPr lang="ar-SA" dirty="0"/>
          </a:p>
        </p:txBody>
      </p:sp>
      <p:sp>
        <p:nvSpPr>
          <p:cNvPr id="3" name="مستطيل 2"/>
          <p:cNvSpPr/>
          <p:nvPr/>
        </p:nvSpPr>
        <p:spPr>
          <a:xfrm>
            <a:off x="1259632" y="620688"/>
            <a:ext cx="7416824" cy="4893647"/>
          </a:xfrm>
          <a:prstGeom prst="rect">
            <a:avLst/>
          </a:prstGeom>
        </p:spPr>
        <p:txBody>
          <a:bodyPr wrap="square">
            <a:spAutoFit/>
          </a:bodyPr>
          <a:lstStyle/>
          <a:p>
            <a:r>
              <a:rPr lang="ar-SA" sz="2400" dirty="0" smtClean="0">
                <a:latin typeface="Courier New" panose="02070309020205020404" pitchFamily="49" charset="0"/>
                <a:cs typeface="Courier New" panose="02070309020205020404" pitchFamily="49" charset="0"/>
              </a:rPr>
              <a:t>الآن بعد أن انتهينا من التعرف على حروف صف الارتكاز .</a:t>
            </a:r>
          </a:p>
          <a:p>
            <a:r>
              <a:rPr lang="ar-SA" sz="2400" dirty="0" smtClean="0">
                <a:latin typeface="Courier New" panose="02070309020205020404" pitchFamily="49" charset="0"/>
                <a:cs typeface="Courier New" panose="02070309020205020404" pitchFamily="49" charset="0"/>
              </a:rPr>
              <a:t>يجب ان تقومي بالتدرب اكثر من مره على كل تمرين مع حساب الوقت المستغرق في الكتابة.</a:t>
            </a:r>
          </a:p>
          <a:p>
            <a:r>
              <a:rPr lang="ar-SA" sz="2400" dirty="0" smtClean="0">
                <a:latin typeface="Courier New" panose="02070309020205020404" pitchFamily="49" charset="0"/>
                <a:cs typeface="Courier New" panose="02070309020205020404" pitchFamily="49" charset="0"/>
              </a:rPr>
              <a:t>وتجاهدي حتى تقلصي المدة المستخدمة لكتابة هذه التمارين .</a:t>
            </a:r>
          </a:p>
          <a:p>
            <a:pPr marL="82296" indent="0" algn="ctr">
              <a:buNone/>
            </a:pPr>
            <a:r>
              <a:rPr lang="ar-SA" sz="2400" dirty="0"/>
              <a:t>في الموقع المرفق </a:t>
            </a:r>
          </a:p>
          <a:p>
            <a:pPr marL="82296" indent="0" algn="ctr">
              <a:buNone/>
            </a:pPr>
            <a:r>
              <a:rPr lang="ar-SA" sz="2400" dirty="0"/>
              <a:t>يرجى التدرب على التمارين من رقم </a:t>
            </a:r>
            <a:r>
              <a:rPr lang="ar-SA" sz="2400" dirty="0" smtClean="0"/>
              <a:t>1 </a:t>
            </a:r>
            <a:r>
              <a:rPr lang="ar-SA" sz="2400" dirty="0"/>
              <a:t>الى </a:t>
            </a:r>
            <a:r>
              <a:rPr lang="ar-SA" sz="2400" dirty="0" smtClean="0"/>
              <a:t>5</a:t>
            </a:r>
            <a:endParaRPr lang="ar-SA" sz="2400" dirty="0"/>
          </a:p>
          <a:p>
            <a:pPr marL="82296" indent="0" algn="ctr">
              <a:buNone/>
            </a:pPr>
            <a:r>
              <a:rPr lang="ar-SA" sz="2400" smtClean="0"/>
              <a:t>علما ان لكل تدريب 5 مستويات</a:t>
            </a:r>
            <a:endParaRPr lang="ar-SA" sz="2400" dirty="0"/>
          </a:p>
          <a:p>
            <a:pPr marL="82296" indent="0" algn="ctr">
              <a:buNone/>
            </a:pPr>
            <a:r>
              <a:rPr lang="en-US" sz="2400" dirty="0"/>
              <a:t>https://tybaa.com/lesson</a:t>
            </a:r>
            <a:endParaRPr lang="ar-SA" sz="2400" dirty="0"/>
          </a:p>
          <a:p>
            <a:pPr algn="ctr"/>
            <a:endParaRPr lang="ar-SA" sz="2400" dirty="0"/>
          </a:p>
          <a:p>
            <a:endParaRPr lang="ar-SA" sz="24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6208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196752"/>
            <a:ext cx="7632848" cy="5904656"/>
          </a:xfrm>
        </p:spPr>
        <p:txBody>
          <a:bodyPr>
            <a:normAutofit fontScale="92500" lnSpcReduction="20000"/>
          </a:bodyPr>
          <a:lstStyle/>
          <a:p>
            <a:pPr marL="457200" lvl="0" indent="-457200">
              <a:buFont typeface="+mj-lt"/>
              <a:buAutoNum type="arabicPeriod"/>
            </a:pPr>
            <a:r>
              <a:rPr lang="ar-JO" dirty="0" smtClean="0"/>
              <a:t>أن </a:t>
            </a:r>
            <a:r>
              <a:rPr lang="ar-JO" dirty="0"/>
              <a:t>يكون الظهر </a:t>
            </a:r>
            <a:r>
              <a:rPr lang="ar-JO" dirty="0" smtClean="0"/>
              <a:t>م</a:t>
            </a:r>
            <a:r>
              <a:rPr lang="ar-SA" dirty="0" smtClean="0"/>
              <a:t>ستقيما على ظهر الكرسي </a:t>
            </a:r>
            <a:r>
              <a:rPr lang="ar-JO" dirty="0" smtClean="0"/>
              <a:t>.</a:t>
            </a:r>
            <a:endParaRPr lang="ar-SA" dirty="0" smtClean="0"/>
          </a:p>
          <a:p>
            <a:pPr marL="457200" indent="-457200">
              <a:buFont typeface="+mj-lt"/>
              <a:buAutoNum type="arabicPeriod"/>
            </a:pPr>
            <a:r>
              <a:rPr lang="ar-JO" dirty="0"/>
              <a:t>أن يكون مدخل البيانات مواجهاً للجهاز الذي يعمل عليه</a:t>
            </a:r>
            <a:r>
              <a:rPr lang="ar-JO" dirty="0" smtClean="0"/>
              <a:t>.</a:t>
            </a:r>
            <a:endParaRPr lang="ar-SA" dirty="0" smtClean="0"/>
          </a:p>
          <a:p>
            <a:pPr marL="457200" indent="-457200">
              <a:buFont typeface="+mj-lt"/>
              <a:buAutoNum type="arabicPeriod"/>
            </a:pPr>
            <a:r>
              <a:rPr lang="ar-SA" dirty="0" smtClean="0"/>
              <a:t>أن تكون لوحة المفاتيح في وضع متطابق مع حافة سطح المكتب.</a:t>
            </a:r>
          </a:p>
          <a:p>
            <a:pPr marL="457200" indent="-457200">
              <a:buFont typeface="+mj-lt"/>
              <a:buAutoNum type="arabicPeriod"/>
            </a:pPr>
            <a:r>
              <a:rPr lang="ar-SA" dirty="0"/>
              <a:t> </a:t>
            </a:r>
            <a:r>
              <a:rPr lang="ar-JO" dirty="0" smtClean="0"/>
              <a:t>أن </a:t>
            </a:r>
            <a:r>
              <a:rPr lang="ar-JO" dirty="0"/>
              <a:t>يكون المرفقان في وضع طبيعي إلى جانب الجسم</a:t>
            </a:r>
            <a:r>
              <a:rPr lang="ar-JO" dirty="0" smtClean="0"/>
              <a:t>.</a:t>
            </a:r>
            <a:endParaRPr lang="ar-SA" dirty="0" smtClean="0"/>
          </a:p>
          <a:p>
            <a:pPr marL="457200" indent="-457200">
              <a:buFont typeface="+mj-lt"/>
              <a:buAutoNum type="arabicPeriod"/>
            </a:pPr>
            <a:r>
              <a:rPr lang="ar-SA" dirty="0" smtClean="0"/>
              <a:t>أن يكون الساعدان في شكل متوازي مع انحناء لوحة المفاتيح .</a:t>
            </a:r>
            <a:endParaRPr lang="en-US" dirty="0"/>
          </a:p>
          <a:p>
            <a:pPr marL="457200" lvl="0" indent="-457200">
              <a:buFont typeface="+mj-lt"/>
              <a:buAutoNum type="arabicPeriod"/>
            </a:pPr>
            <a:r>
              <a:rPr lang="ar-JO" dirty="0"/>
              <a:t>أن يكون الإبهامان فوق مسطرة المسافات أو قريبين جداً منها </a:t>
            </a:r>
            <a:r>
              <a:rPr lang="ar-SA" dirty="0" smtClean="0"/>
              <a:t>و</a:t>
            </a:r>
            <a:r>
              <a:rPr lang="ar-JO" dirty="0" smtClean="0"/>
              <a:t> </a:t>
            </a:r>
            <a:r>
              <a:rPr lang="ar-JO" dirty="0"/>
              <a:t>بقية الأصابع على صف </a:t>
            </a:r>
            <a:r>
              <a:rPr lang="ar-JO" dirty="0" smtClean="0"/>
              <a:t>الإرتكاز</a:t>
            </a:r>
            <a:r>
              <a:rPr lang="ar-SA" dirty="0" smtClean="0"/>
              <a:t> .</a:t>
            </a:r>
            <a:endParaRPr lang="en-US" dirty="0"/>
          </a:p>
          <a:p>
            <a:pPr marL="457200" lvl="0" indent="-457200">
              <a:buFont typeface="+mj-lt"/>
              <a:buAutoNum type="arabicPeriod"/>
            </a:pPr>
            <a:r>
              <a:rPr lang="ar-JO" dirty="0">
                <a:solidFill>
                  <a:srgbClr val="FF0000"/>
                </a:solidFill>
              </a:rPr>
              <a:t>تجنب ملامسة راحة اليد لحافة الطاولة أو لوحة المفاتيح</a:t>
            </a:r>
            <a:r>
              <a:rPr lang="ar-JO" dirty="0" smtClean="0">
                <a:solidFill>
                  <a:srgbClr val="FF0000"/>
                </a:solidFill>
              </a:rPr>
              <a:t>.</a:t>
            </a:r>
            <a:endParaRPr lang="ar-SA" dirty="0" smtClean="0">
              <a:solidFill>
                <a:srgbClr val="FF0000"/>
              </a:solidFill>
            </a:endParaRPr>
          </a:p>
          <a:p>
            <a:pPr marL="457200" lvl="0" indent="-457200">
              <a:buFont typeface="+mj-lt"/>
              <a:buAutoNum type="arabicPeriod"/>
            </a:pPr>
            <a:r>
              <a:rPr lang="ar-SA" dirty="0" smtClean="0">
                <a:solidFill>
                  <a:srgbClr val="FF0000"/>
                </a:solidFill>
              </a:rPr>
              <a:t>عدم حني أو ميلان الرقبة أثناء الكتابة .</a:t>
            </a:r>
            <a:endParaRPr lang="en-US" dirty="0">
              <a:solidFill>
                <a:srgbClr val="FF0000"/>
              </a:solidFill>
            </a:endParaRPr>
          </a:p>
          <a:p>
            <a:pPr marL="457200" lvl="0" indent="-457200">
              <a:buFont typeface="+mj-lt"/>
              <a:buAutoNum type="arabicPeriod"/>
            </a:pPr>
            <a:r>
              <a:rPr lang="ar-JO" dirty="0"/>
              <a:t>أن يكون القدمان على الأرض وفي </a:t>
            </a:r>
            <a:r>
              <a:rPr lang="ar-SA" dirty="0" smtClean="0"/>
              <a:t>وضعهما الطبيعي .</a:t>
            </a:r>
          </a:p>
          <a:p>
            <a:pPr marL="514350" lvl="0" indent="-514350">
              <a:buFont typeface="+mj-lt"/>
              <a:buAutoNum type="arabicPeriod" startAt="10"/>
            </a:pPr>
            <a:r>
              <a:rPr lang="ar-SA" dirty="0"/>
              <a:t> أن يكون الأصل المراد كتابته على يمين الناسخ .</a:t>
            </a:r>
          </a:p>
          <a:p>
            <a:pPr marL="457200" lvl="0" indent="-457200">
              <a:buFont typeface="+mj-lt"/>
              <a:buAutoNum type="arabicPeriod" startAt="10"/>
            </a:pPr>
            <a:endParaRPr lang="en-US" sz="2800" dirty="0"/>
          </a:p>
          <a:p>
            <a:pPr marL="457200" indent="-457200">
              <a:buFont typeface="+mj-lt"/>
              <a:buAutoNum type="arabicPeriod" startAt="10"/>
            </a:pPr>
            <a:endParaRPr lang="en-US" sz="2800" dirty="0"/>
          </a:p>
          <a:p>
            <a:endParaRPr lang="ar-SA" sz="2800" dirty="0"/>
          </a:p>
        </p:txBody>
      </p:sp>
      <p:sp>
        <p:nvSpPr>
          <p:cNvPr id="2" name="مستطيل 1"/>
          <p:cNvSpPr/>
          <p:nvPr/>
        </p:nvSpPr>
        <p:spPr>
          <a:xfrm>
            <a:off x="1331640" y="260648"/>
            <a:ext cx="7388561" cy="754053"/>
          </a:xfrm>
          <a:prstGeom prst="rect">
            <a:avLst/>
          </a:prstGeom>
        </p:spPr>
        <p:txBody>
          <a:bodyPr anchor="ctr">
            <a:normAutofit/>
          </a:bodyPr>
          <a:lstStyle/>
          <a:p>
            <a:pPr>
              <a:spcBef>
                <a:spcPct val="0"/>
              </a:spcBef>
            </a:pPr>
            <a: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الجلسة الصحيحة تكون على النحو الآتي :</a:t>
            </a:r>
          </a:p>
        </p:txBody>
      </p:sp>
    </p:spTree>
    <p:extLst>
      <p:ext uri="{BB962C8B-B14F-4D97-AF65-F5344CB8AC3E}">
        <p14:creationId xmlns:p14="http://schemas.microsoft.com/office/powerpoint/2010/main" val="262185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131761"/>
            <a:ext cx="7848872" cy="660960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92784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2166" y="3717032"/>
            <a:ext cx="7128792" cy="2160240"/>
          </a:xfrm>
        </p:spPr>
        <p:txBody>
          <a:bodyPr>
            <a:normAutofit/>
          </a:bodyPr>
          <a:lstStyle/>
          <a:p>
            <a:pPr marL="514350" lvl="0" indent="-514350">
              <a:buFont typeface="+mj-lt"/>
              <a:buAutoNum type="arabicPeriod"/>
            </a:pPr>
            <a:r>
              <a:rPr lang="ar-JO" sz="2800" dirty="0" smtClean="0"/>
              <a:t>استخدام </a:t>
            </a:r>
            <a:r>
              <a:rPr lang="ar-JO" sz="2800" dirty="0"/>
              <a:t>جميع الأصابع (العشرة) في القيام بعملية إدخال </a:t>
            </a:r>
            <a:r>
              <a:rPr lang="ar-JO" sz="2800" dirty="0" smtClean="0"/>
              <a:t>البيانات</a:t>
            </a:r>
            <a:r>
              <a:rPr lang="ar-SA" sz="2800" dirty="0"/>
              <a:t> </a:t>
            </a:r>
            <a:r>
              <a:rPr lang="ar-SA" sz="2800" dirty="0" smtClean="0"/>
              <a:t>بحيث يكون لكل أصبع وظيفة معينة .</a:t>
            </a:r>
            <a:endParaRPr lang="en-US" sz="2800" dirty="0"/>
          </a:p>
          <a:p>
            <a:pPr marL="514350" lvl="0" indent="-514350">
              <a:buFont typeface="+mj-lt"/>
              <a:buAutoNum type="arabicPeriod"/>
            </a:pPr>
            <a:r>
              <a:rPr lang="ar-JO" sz="2800" dirty="0"/>
              <a:t>التركيز في النظر على الأصل المراد إدخال </a:t>
            </a:r>
            <a:r>
              <a:rPr lang="ar-JO" sz="2800" dirty="0" smtClean="0"/>
              <a:t>بياناته أو </a:t>
            </a:r>
            <a:r>
              <a:rPr lang="ar-JO" sz="2800" dirty="0"/>
              <a:t>نسخه وليس على لوحة المفاتيح أو الشاشة.</a:t>
            </a:r>
            <a:endParaRPr lang="en-US" sz="2800" dirty="0"/>
          </a:p>
          <a:p>
            <a:pPr marL="0" indent="0">
              <a:buNone/>
            </a:pPr>
            <a:endParaRPr lang="en-US" sz="2800" dirty="0"/>
          </a:p>
          <a:p>
            <a:pPr marL="0" indent="0">
              <a:buNone/>
            </a:pPr>
            <a:endParaRPr lang="ar-SA" dirty="0"/>
          </a:p>
        </p:txBody>
      </p:sp>
      <p:sp>
        <p:nvSpPr>
          <p:cNvPr id="2" name="مستطيل 1"/>
          <p:cNvSpPr/>
          <p:nvPr/>
        </p:nvSpPr>
        <p:spPr>
          <a:xfrm>
            <a:off x="4625912" y="278935"/>
            <a:ext cx="4176143" cy="754053"/>
          </a:xfrm>
          <a:prstGeom prst="rect">
            <a:avLst/>
          </a:prstGeom>
        </p:spPr>
        <p:txBody>
          <a:bodyPr anchor="ctr">
            <a:normAutofit/>
          </a:bodyPr>
          <a:lstStyle/>
          <a:p>
            <a:pPr>
              <a:spcBef>
                <a:spcPct val="0"/>
              </a:spcBef>
            </a:pPr>
            <a:r>
              <a:rPr lang="ar-JO"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الطباعة بطريقة </a:t>
            </a:r>
            <a:r>
              <a:rPr lang="ar-JO"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اللمس</a:t>
            </a:r>
            <a:endParaRPr lang="en-US"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4" name="مستطيل 3"/>
          <p:cNvSpPr/>
          <p:nvPr/>
        </p:nvSpPr>
        <p:spPr>
          <a:xfrm>
            <a:off x="1619672" y="980728"/>
            <a:ext cx="7182383" cy="1569660"/>
          </a:xfrm>
          <a:prstGeom prst="rect">
            <a:avLst/>
          </a:prstGeom>
        </p:spPr>
        <p:txBody>
          <a:bodyPr wrap="square">
            <a:spAutoFit/>
          </a:bodyPr>
          <a:lstStyle/>
          <a:p>
            <a:r>
              <a:rPr lang="ar-JO" sz="3200" dirty="0" smtClean="0"/>
              <a:t>طريقة </a:t>
            </a:r>
            <a:r>
              <a:rPr lang="ar-JO" sz="3200" dirty="0"/>
              <a:t>اللمس تعني الاهتداء إلى مواقع الحروف دون النظر إلى لوحة المفاتيح</a:t>
            </a:r>
            <a:r>
              <a:rPr lang="ar-SA" sz="3200" dirty="0"/>
              <a:t> ويكون تركيز النظر في الأصل المراد طباعته </a:t>
            </a:r>
            <a:r>
              <a:rPr lang="ar-JO" sz="3200" dirty="0"/>
              <a:t>.</a:t>
            </a:r>
            <a:endParaRPr lang="en-US" sz="3200" dirty="0"/>
          </a:p>
        </p:txBody>
      </p:sp>
      <p:sp>
        <p:nvSpPr>
          <p:cNvPr id="5" name="مستطيل 4"/>
          <p:cNvSpPr/>
          <p:nvPr/>
        </p:nvSpPr>
        <p:spPr>
          <a:xfrm>
            <a:off x="899592" y="2708920"/>
            <a:ext cx="8031366" cy="754053"/>
          </a:xfrm>
          <a:prstGeom prst="rect">
            <a:avLst/>
          </a:prstGeom>
        </p:spPr>
        <p:txBody>
          <a:bodyPr anchor="ctr">
            <a:normAutofit/>
          </a:bodyPr>
          <a:lstStyle/>
          <a:p>
            <a:pPr>
              <a:spcBef>
                <a:spcPct val="0"/>
              </a:spcBef>
            </a:pPr>
            <a:r>
              <a:rPr lang="ar-JO"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تعتمد </a:t>
            </a:r>
            <a:r>
              <a:rPr lang="ar-JO"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هذه الطريقة على عاملين أساسين هما:</a:t>
            </a:r>
            <a:endParaRPr lang="en-US"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p14="http://schemas.microsoft.com/office/powerpoint/2010/main" val="1958141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570261" y="1340768"/>
            <a:ext cx="7128792" cy="2880320"/>
          </a:xfrm>
        </p:spPr>
        <p:txBody>
          <a:bodyPr>
            <a:normAutofit/>
          </a:bodyPr>
          <a:lstStyle/>
          <a:p>
            <a:pPr marL="514350" lvl="0" indent="-514350">
              <a:buFont typeface="+mj-lt"/>
              <a:buAutoNum type="arabicPeriod"/>
            </a:pPr>
            <a:r>
              <a:rPr lang="ar-JO" sz="3200" dirty="0" smtClean="0"/>
              <a:t>السرعة </a:t>
            </a:r>
            <a:r>
              <a:rPr lang="ar-JO" sz="3200" dirty="0"/>
              <a:t>في عملية إدخال البيانات والنسخ وذلك من خلال التركيز على الأصل الذي ينسخ أو ينقل منه وليس على لوحة المفاتيح أو الشاشة</a:t>
            </a:r>
            <a:r>
              <a:rPr lang="ar-JO" sz="3200" dirty="0" smtClean="0"/>
              <a:t>.</a:t>
            </a:r>
            <a:endParaRPr lang="en-US" sz="3200" dirty="0"/>
          </a:p>
          <a:p>
            <a:pPr marL="514350" lvl="0" indent="-514350">
              <a:buFont typeface="+mj-lt"/>
              <a:buAutoNum type="arabicPeriod"/>
            </a:pPr>
            <a:r>
              <a:rPr lang="ar-JO" sz="3200" dirty="0"/>
              <a:t>عدم شعور مدخلي البيانات بالملل والإرهاق مما يساعد في زيادة الإنتاجية.</a:t>
            </a:r>
            <a:endParaRPr lang="en-US" sz="3200" dirty="0"/>
          </a:p>
        </p:txBody>
      </p:sp>
      <p:sp>
        <p:nvSpPr>
          <p:cNvPr id="2" name="مستطيل 1"/>
          <p:cNvSpPr/>
          <p:nvPr/>
        </p:nvSpPr>
        <p:spPr>
          <a:xfrm>
            <a:off x="5076056" y="398984"/>
            <a:ext cx="3597460" cy="754053"/>
          </a:xfrm>
          <a:prstGeom prst="rect">
            <a:avLst/>
          </a:prstGeom>
        </p:spPr>
        <p:txBody>
          <a:bodyPr anchor="ctr">
            <a:normAutofit/>
          </a:bodyPr>
          <a:lstStyle/>
          <a:p>
            <a:pPr>
              <a:spcBef>
                <a:spcPct val="0"/>
              </a:spcBef>
            </a:pPr>
            <a:r>
              <a:rPr lang="ar-JO"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مزايا طريقة </a:t>
            </a:r>
            <a:r>
              <a:rPr lang="ar-JO"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اللمس</a:t>
            </a:r>
            <a:endPar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4437111"/>
            <a:ext cx="6336704" cy="1779021"/>
          </a:xfrm>
          <a:prstGeom prst="rect">
            <a:avLst/>
          </a:prstGeom>
        </p:spPr>
      </p:pic>
    </p:spTree>
    <p:extLst>
      <p:ext uri="{BB962C8B-B14F-4D97-AF65-F5344CB8AC3E}">
        <p14:creationId xmlns:p14="http://schemas.microsoft.com/office/powerpoint/2010/main" val="279387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475656" y="1124744"/>
            <a:ext cx="7128792" cy="3816424"/>
          </a:xfrm>
        </p:spPr>
        <p:txBody>
          <a:bodyPr>
            <a:noAutofit/>
          </a:bodyPr>
          <a:lstStyle/>
          <a:p>
            <a:pPr marL="0" indent="0">
              <a:buNone/>
            </a:pPr>
            <a:endParaRPr lang="en-US" sz="1400" dirty="0"/>
          </a:p>
          <a:p>
            <a:pPr marL="514350" lvl="0" indent="-514350">
              <a:buFont typeface="+mj-lt"/>
              <a:buAutoNum type="arabicPeriod"/>
            </a:pPr>
            <a:r>
              <a:rPr lang="ar-JO" sz="2800" dirty="0"/>
              <a:t>زيادة فترات التدريب مع تقارب هذه الفترات</a:t>
            </a:r>
            <a:r>
              <a:rPr lang="ar-JO" sz="2800" dirty="0" smtClean="0"/>
              <a:t>.</a:t>
            </a:r>
            <a:endParaRPr lang="en-US" sz="2800" dirty="0"/>
          </a:p>
          <a:p>
            <a:pPr marL="514350" lvl="0" indent="-514350">
              <a:buFont typeface="+mj-lt"/>
              <a:buAutoNum type="arabicPeriod"/>
            </a:pPr>
            <a:r>
              <a:rPr lang="ar-JO" sz="2800" dirty="0"/>
              <a:t>التركيز على الكتابة بطريقة اللمس حسب أصولها وقواعدها</a:t>
            </a:r>
            <a:r>
              <a:rPr lang="ar-JO" sz="2800" dirty="0" smtClean="0"/>
              <a:t>.</a:t>
            </a:r>
            <a:endParaRPr lang="en-US" sz="2800" dirty="0"/>
          </a:p>
          <a:p>
            <a:pPr marL="514350" lvl="0" indent="-514350">
              <a:buFont typeface="+mj-lt"/>
              <a:buAutoNum type="arabicPeriod"/>
            </a:pPr>
            <a:r>
              <a:rPr lang="ar-JO" sz="2800" dirty="0"/>
              <a:t>الميل الشخصي والرغبة في تعلم طريقة الطباعة بطريقة اللمس</a:t>
            </a:r>
            <a:r>
              <a:rPr lang="ar-JO" sz="2800" dirty="0" smtClean="0"/>
              <a:t>.</a:t>
            </a:r>
            <a:endParaRPr lang="en-US" sz="2800" dirty="0"/>
          </a:p>
          <a:p>
            <a:pPr marL="514350" lvl="0" indent="-514350">
              <a:buFont typeface="+mj-lt"/>
              <a:buAutoNum type="arabicPeriod"/>
            </a:pPr>
            <a:r>
              <a:rPr lang="ar-JO" sz="2800" dirty="0"/>
              <a:t>توافر الثقة لدى المتدرب وشعوره بالقدرة على القيام بعملية إدخال البيانات أو نسخها بطريقة صحيحة.</a:t>
            </a:r>
            <a:endParaRPr lang="en-US" sz="2800" dirty="0"/>
          </a:p>
          <a:p>
            <a:pPr marL="0" indent="0">
              <a:buNone/>
            </a:pPr>
            <a:r>
              <a:rPr lang="ar-JO" sz="2800" dirty="0"/>
              <a:t> </a:t>
            </a:r>
            <a:endParaRPr lang="en-US" sz="2800" dirty="0"/>
          </a:p>
        </p:txBody>
      </p:sp>
      <p:sp>
        <p:nvSpPr>
          <p:cNvPr id="2" name="مستطيل 1"/>
          <p:cNvSpPr/>
          <p:nvPr/>
        </p:nvSpPr>
        <p:spPr>
          <a:xfrm>
            <a:off x="467544" y="243661"/>
            <a:ext cx="8536311" cy="754053"/>
          </a:xfrm>
          <a:prstGeom prst="rect">
            <a:avLst/>
          </a:prstGeom>
        </p:spPr>
        <p:txBody>
          <a:bodyPr anchor="ctr">
            <a:normAutofit/>
          </a:bodyPr>
          <a:lstStyle/>
          <a:p>
            <a:pPr>
              <a:spcBef>
                <a:spcPct val="0"/>
              </a:spcBef>
            </a:pPr>
            <a:r>
              <a:rPr lang="ar-JO"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العوامل التي </a:t>
            </a:r>
            <a:r>
              <a:rPr lang="ar-SA"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ي</a:t>
            </a:r>
            <a:r>
              <a:rPr lang="ar-JO"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توقف عليها تقدم ال</a:t>
            </a:r>
            <a:r>
              <a:rPr lang="ar-SA"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ناسخ</a:t>
            </a:r>
            <a:r>
              <a:rPr lang="ar-JO"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في </a:t>
            </a:r>
            <a:r>
              <a:rPr lang="ar-SA" sz="40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الكتابة</a:t>
            </a:r>
            <a:endParaRPr lang="ar-SA"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p14="http://schemas.microsoft.com/office/powerpoint/2010/main" val="126988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لوحة المفاتيح وتقسيمها </a:t>
            </a:r>
            <a:endParaRPr lang="ar-SA" dirty="0"/>
          </a:p>
        </p:txBody>
      </p:sp>
      <p:sp>
        <p:nvSpPr>
          <p:cNvPr id="3" name="عنصر نائب للمحتوى 2"/>
          <p:cNvSpPr>
            <a:spLocks noGrp="1"/>
          </p:cNvSpPr>
          <p:nvPr>
            <p:ph idx="1"/>
          </p:nvPr>
        </p:nvSpPr>
        <p:spPr>
          <a:xfrm>
            <a:off x="1435608" y="1447800"/>
            <a:ext cx="7498080" cy="3493368"/>
          </a:xfrm>
        </p:spPr>
        <p:txBody>
          <a:bodyPr>
            <a:noAutofit/>
          </a:bodyPr>
          <a:lstStyle/>
          <a:p>
            <a:pPr marL="457200" indent="-457200"/>
            <a:r>
              <a:rPr lang="ar-SA" dirty="0"/>
              <a:t>تنقسم لوحة المفاتيح (الكيبورد) وفقاً لتعلم الطباعة السريعة إلى مجموعتين من </a:t>
            </a:r>
            <a:r>
              <a:rPr lang="ar-SA" dirty="0" smtClean="0"/>
              <a:t>الحروف .</a:t>
            </a:r>
            <a:endParaRPr lang="ar-SA" dirty="0"/>
          </a:p>
          <a:p>
            <a:pPr marL="457200" indent="-457200"/>
            <a:r>
              <a:rPr lang="ar-SA" dirty="0"/>
              <a:t>مجموعة حروف مخصصة لليد اليمنى ومجموعة حروف مخصصة لليد اليسرى </a:t>
            </a:r>
            <a:r>
              <a:rPr lang="ar-SA" dirty="0" smtClean="0"/>
              <a:t>.</a:t>
            </a:r>
            <a:endParaRPr lang="ar-SA" dirty="0"/>
          </a:p>
          <a:p>
            <a:pPr marL="457200" indent="-457200"/>
            <a:r>
              <a:rPr lang="ar-SA" dirty="0"/>
              <a:t>ولا يصح الضغط باليد اليمنى على حرف من حروف اليد اليسرى والعكس.</a:t>
            </a:r>
            <a:br>
              <a:rPr lang="ar-SA" dirty="0"/>
            </a:br>
            <a:r>
              <a:rPr lang="ar-SA" dirty="0" smtClean="0"/>
              <a:t>فما هي هذه الحروف ؟؟</a:t>
            </a:r>
            <a:r>
              <a:rPr lang="ar-SA" dirty="0"/>
              <a:t/>
            </a:r>
            <a:br>
              <a:rPr lang="ar-SA" dirty="0"/>
            </a:br>
            <a:endParaRPr lang="ar-SA" dirty="0"/>
          </a:p>
        </p:txBody>
      </p:sp>
    </p:spTree>
    <p:extLst>
      <p:ext uri="{BB962C8B-B14F-4D97-AF65-F5344CB8AC3E}">
        <p14:creationId xmlns:p14="http://schemas.microsoft.com/office/powerpoint/2010/main" val="25655786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BA3DFA58E09EF4594CC0DD75C42FEFF" ma:contentTypeVersion="0" ma:contentTypeDescription="Create a new document." ma:contentTypeScope="" ma:versionID="30e64c5ad0a70b03ce83f7b702236c6c">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F3F3B1-135C-4D97-89DD-CEBE6AF23A6E}">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495F8BB9-2FB3-45E2-B2E6-6B0CA4B59B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963BBD4-AB4A-493C-AFE4-19761388FE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Solstice</Template>
  <TotalTime>252</TotalTime>
  <Words>1120</Words>
  <Application>Microsoft Office PowerPoint</Application>
  <PresentationFormat>عرض على الشاشة (3:4)‏</PresentationFormat>
  <Paragraphs>123</Paragraphs>
  <Slides>35</Slides>
  <Notes>0</Notes>
  <HiddenSlides>0</HiddenSlides>
  <MMClips>0</MMClips>
  <ScaleCrop>false</ScaleCrop>
  <HeadingPairs>
    <vt:vector size="4" baseType="variant">
      <vt:variant>
        <vt:lpstr>نسق</vt:lpstr>
      </vt:variant>
      <vt:variant>
        <vt:i4>1</vt:i4>
      </vt:variant>
      <vt:variant>
        <vt:lpstr>عناوين الشرائح</vt:lpstr>
      </vt:variant>
      <vt:variant>
        <vt:i4>35</vt:i4>
      </vt:variant>
    </vt:vector>
  </HeadingPairs>
  <TitlesOfParts>
    <vt:vector size="36" baseType="lpstr">
      <vt:lpstr>انقلاب</vt:lpstr>
      <vt:lpstr>معالجة الكلمات والنسخ  برنامج السكرتارية الطبية</vt:lpstr>
      <vt:lpstr>الجلسة الصحيحة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لوحة المفاتيح وتقسيمها </vt:lpstr>
      <vt:lpstr>صف الارتكاز</vt:lpstr>
      <vt:lpstr>ماهي أحرف صف الارتكاز </vt:lpstr>
      <vt:lpstr>تمرين على صف الارتكاز لليد اليمنى </vt:lpstr>
      <vt:lpstr>عرض تقديمي في PowerPoint</vt:lpstr>
      <vt:lpstr>ملحوظة هامة جداً </vt:lpstr>
      <vt:lpstr>عرض تقديمي في PowerPoint</vt:lpstr>
      <vt:lpstr>تدريبات عملية  على حروف صف الارتكاز لليد اليمنى باللغة العربية HOME   ROW </vt:lpstr>
      <vt:lpstr>عرض تقديمي في PowerPoint</vt:lpstr>
      <vt:lpstr>عرض تقديمي في PowerPoint</vt:lpstr>
      <vt:lpstr>عرض تقديمي في PowerPoint</vt:lpstr>
      <vt:lpstr>عرض تقديمي في PowerPoint</vt:lpstr>
      <vt:lpstr>تمرين على صف الارتكاز لليد اليسرى</vt:lpstr>
      <vt:lpstr>عرض تقديمي في PowerPoint</vt:lpstr>
      <vt:lpstr>تدريبات عملية  على حروف صف الارتكاز لليد اليسرى باللغة العربية HOME   ROW </vt:lpstr>
      <vt:lpstr>عرض تقديمي في PowerPoint</vt:lpstr>
      <vt:lpstr>والآن بعد ان انتهينا من حروف اليدي اليمنى واليد اليسرى تبقى لنا ثلاثة حروف فقط لِنُتِمَ حرف الإرتكاز بإذن الله .</vt:lpstr>
      <vt:lpstr>أولاً :حرفا (الألف واللام) اللذان يقعان بين اصبعا السبابة الأيمن الأيسر                              </vt:lpstr>
      <vt:lpstr>بقى لنا حرف واحد في خط الإرتكاز وهو موجود على يمين يدنا اليمنى ،وتحديداً بجانب حرف الكاف ، إنه حرف الطاء                             </vt:lpstr>
      <vt:lpstr>عرض تقديمي في PowerPoint</vt:lpstr>
      <vt:lpstr>التطبيق 1-1</vt:lpstr>
      <vt:lpstr>التطبيق 1-2</vt:lpstr>
      <vt:lpstr>ال (ا ) و ( أ)</vt:lpstr>
      <vt:lpstr>التطبيق 1-3 </vt:lpstr>
      <vt:lpstr>التطبيق 1-4 </vt:lpstr>
      <vt:lpstr>التطبيق 1-5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B1O314-01</cp:lastModifiedBy>
  <cp:revision>29</cp:revision>
  <dcterms:created xsi:type="dcterms:W3CDTF">2014-02-09T17:56:55Z</dcterms:created>
  <dcterms:modified xsi:type="dcterms:W3CDTF">2020-03-02T04:42:33Z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0x010100DBA3DFA58E09EF4594CC0DD75C42FEFF</vt:lpwstr>
  </property>
</Properties>
</file>