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18" r:id="rId2"/>
    <p:sldId id="329" r:id="rId3"/>
    <p:sldId id="334" r:id="rId4"/>
    <p:sldId id="335" r:id="rId5"/>
    <p:sldId id="339" r:id="rId6"/>
    <p:sldId id="348" r:id="rId7"/>
    <p:sldId id="346" r:id="rId8"/>
    <p:sldId id="345" r:id="rId9"/>
    <p:sldId id="341" r:id="rId10"/>
    <p:sldId id="342" r:id="rId11"/>
    <p:sldId id="343" r:id="rId12"/>
    <p:sldId id="344" r:id="rId13"/>
  </p:sldIdLst>
  <p:sldSz cx="12188825" cy="6858000"/>
  <p:notesSz cx="6858000" cy="9144000"/>
  <p:custDataLst>
    <p:tags r:id="rId16"/>
  </p:custDataLst>
  <p:defaultTextStyle>
    <a:defPPr algn="r" rtl="1"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78F0"/>
    <a:srgbClr val="828282"/>
    <a:srgbClr val="6E90FE"/>
    <a:srgbClr val="8086FC"/>
    <a:srgbClr val="6D6DFB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نمط فاتح 1 - تميي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0" autoAdjust="0"/>
    <p:restoredTop sz="94629" autoAdjust="0"/>
  </p:normalViewPr>
  <p:slideViewPr>
    <p:cSldViewPr showGuides="1">
      <p:cViewPr varScale="1">
        <p:scale>
          <a:sx n="63" d="100"/>
          <a:sy n="63" d="100"/>
        </p:scale>
        <p:origin x="804" y="52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9" d="100"/>
          <a:sy n="69" d="100"/>
        </p:scale>
        <p:origin x="413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0B6F20D9-150C-4218-BD83-7259514572FD}" type="datetime1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14/02/42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44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AF8ED99B-9732-49FC-9C16-B56FEB1B1092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D09AEB0-BF18-409B-B039-A4B6D5F95B94}" type="datetime1">
              <a:rPr lang="ar-SA" smtClean="0"/>
              <a:pPr/>
              <a:t>14/02/42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ar-SA" noProof="0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-SA" noProof="0" dirty="0"/>
              <a:t>انقر لتحرير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44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3199CD-3E1B-4AE6-990F-76F925F5EA9F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F93199CD-3E1B-4AE6-990F-76F925F5EA9F}" type="slidenum">
              <a:rPr lang="ar-SA" smtClean="0"/>
              <a:t>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84947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F93199CD-3E1B-4AE6-990F-76F925F5EA9F}" type="slidenum">
              <a:rPr lang="ar-SA" smtClean="0"/>
              <a:t>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46851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F93199CD-3E1B-4AE6-990F-76F925F5EA9F}" type="slidenum">
              <a:rPr lang="ar-SA" smtClean="0"/>
              <a:t>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2034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F93199CD-3E1B-4AE6-990F-76F925F5EA9F}" type="slidenum">
              <a:rPr lang="ar-SA" smtClean="0"/>
              <a:t>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25595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 flipH="1">
            <a:off x="4722813" y="1600200"/>
            <a:ext cx="5945188" cy="3048000"/>
          </a:xfrm>
        </p:spPr>
        <p:txBody>
          <a:bodyPr rtlCol="1" anchor="b">
            <a:normAutofit/>
          </a:bodyPr>
          <a:lstStyle>
            <a:lvl1pPr algn="r" rtl="1">
              <a:lnSpc>
                <a:spcPct val="100000"/>
              </a:lnSpc>
              <a:defRPr sz="6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 hasCustomPrompt="1"/>
          </p:nvPr>
        </p:nvSpPr>
        <p:spPr>
          <a:xfrm flipH="1">
            <a:off x="4722813" y="4898572"/>
            <a:ext cx="5945187" cy="1270453"/>
          </a:xfrm>
        </p:spPr>
        <p:txBody>
          <a:bodyPr rtlCol="1">
            <a:noAutofit/>
          </a:bodyPr>
          <a:lstStyle>
            <a:lvl1pPr marL="0" indent="0" algn="r" rtl="1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1"/>
            <a:r>
              <a:rPr lang="ar-SA" noProof="0" dirty="0"/>
              <a:t>تحرير نمط العنوان الفرعي الرئيسي</a:t>
            </a:r>
          </a:p>
        </p:txBody>
      </p:sp>
      <p:cxnSp>
        <p:nvCxnSpPr>
          <p:cNvPr id="6" name="موصل مستقيم 5"/>
          <p:cNvCxnSpPr>
            <a:cxnSpLocks/>
          </p:cNvCxnSpPr>
          <p:nvPr/>
        </p:nvCxnSpPr>
        <p:spPr>
          <a:xfrm flipH="1">
            <a:off x="4875213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المجموعة 4"/>
          <p:cNvGrpSpPr/>
          <p:nvPr userDrawn="1"/>
        </p:nvGrpSpPr>
        <p:grpSpPr>
          <a:xfrm flipH="1">
            <a:off x="0" y="0"/>
            <a:ext cx="4265612" cy="6858000"/>
            <a:chOff x="7923213" y="0"/>
            <a:chExt cx="4265612" cy="6858000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مستطيل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36613" y="381000"/>
            <a:ext cx="9829799" cy="1219200"/>
          </a:xfrm>
        </p:spPr>
        <p:txBody>
          <a:bodyPr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 flipH="1" flipV="1">
            <a:off x="836613" y="1981200"/>
            <a:ext cx="9829799" cy="4187825"/>
          </a:xfrm>
        </p:spPr>
        <p:txBody>
          <a:bodyPr vert="eaVert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8E9F2E50-5240-4F88-B061-E02BA2DA1AB4}" type="datetime1">
              <a:rPr lang="ar-SA" smtClean="0"/>
              <a:pPr/>
              <a:t>14/02/42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العنوان العمودي وال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العمودي 1"/>
          <p:cNvSpPr>
            <a:spLocks noGrp="1"/>
          </p:cNvSpPr>
          <p:nvPr>
            <p:ph type="title" orient="vert"/>
          </p:nvPr>
        </p:nvSpPr>
        <p:spPr>
          <a:xfrm flipH="1" flipV="1">
            <a:off x="836612" y="646112"/>
            <a:ext cx="1828801" cy="5522913"/>
          </a:xfrm>
        </p:spPr>
        <p:txBody>
          <a:bodyPr vert="eaVert"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 flipH="1" flipV="1">
            <a:off x="3046413" y="646112"/>
            <a:ext cx="7620000" cy="5522913"/>
          </a:xfrm>
        </p:spPr>
        <p:txBody>
          <a:bodyPr vert="eaVert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1CD01855-95FF-4C33-BFD0-2F6A97937880}" type="datetime1">
              <a:rPr lang="ar-SA" smtClean="0"/>
              <a:pPr/>
              <a:t>14/02/42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7" name="موصل مستقيم 6"/>
          <p:cNvCxnSpPr>
            <a:cxnSpLocks/>
          </p:cNvCxnSpPr>
          <p:nvPr/>
        </p:nvCxnSpPr>
        <p:spPr>
          <a:xfrm flipH="1">
            <a:off x="2817813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36613" y="381000"/>
            <a:ext cx="9829799" cy="1219200"/>
          </a:xfrm>
        </p:spPr>
        <p:txBody>
          <a:bodyPr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836613" y="1981200"/>
            <a:ext cx="9829799" cy="4187825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EB58723E-3D71-4137-94C9-4ECF90585CE2}" type="datetime1">
              <a:rPr lang="ar-SA" smtClean="0"/>
              <a:pPr/>
              <a:t>14/02/42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7" name="موصل مستقيم 6"/>
          <p:cNvCxnSpPr>
            <a:cxnSpLocks/>
          </p:cNvCxnSpPr>
          <p:nvPr/>
        </p:nvCxnSpPr>
        <p:spPr>
          <a:xfrm flipH="1">
            <a:off x="912813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2436814" y="2237096"/>
            <a:ext cx="8229601" cy="2411103"/>
          </a:xfrm>
        </p:spPr>
        <p:txBody>
          <a:bodyPr rtlCol="1" anchor="b">
            <a:normAutofit/>
          </a:bodyPr>
          <a:lstStyle>
            <a:lvl1pPr algn="r" rtl="1">
              <a:lnSpc>
                <a:spcPct val="80000"/>
              </a:lnSpc>
              <a:defRPr sz="4800" b="0" cap="none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2436812" y="4876800"/>
            <a:ext cx="8229601" cy="1292225"/>
          </a:xfrm>
        </p:spPr>
        <p:txBody>
          <a:bodyPr rtlCol="1" anchor="t">
            <a:normAutofit/>
          </a:bodyPr>
          <a:lstStyle>
            <a:lvl1pPr marL="0" indent="0" algn="r" rtl="1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grpSp>
        <p:nvGrpSpPr>
          <p:cNvPr id="7" name="المجموعة 6"/>
          <p:cNvGrpSpPr/>
          <p:nvPr userDrawn="1"/>
        </p:nvGrpSpPr>
        <p:grpSpPr>
          <a:xfrm flipH="1">
            <a:off x="0" y="0"/>
            <a:ext cx="1065214" cy="6868886"/>
            <a:chOff x="11123611" y="0"/>
            <a:chExt cx="1065214" cy="6868886"/>
          </a:xfrm>
        </p:grpSpPr>
        <p:pic>
          <p:nvPicPr>
            <p:cNvPr id="10" name="الصورة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مستطيل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ar-SA"/>
              <a:t>إضافة تذييل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D2D030E-5E00-480B-8243-94735FDD2293}" type="datetime1">
              <a:rPr lang="ar-SA" smtClean="0"/>
              <a:pPr/>
              <a:t>14/02/42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9" name="موصل مستقيم 8"/>
          <p:cNvCxnSpPr>
            <a:cxnSpLocks/>
          </p:cNvCxnSpPr>
          <p:nvPr/>
        </p:nvCxnSpPr>
        <p:spPr>
          <a:xfrm flipH="1">
            <a:off x="2513013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36614" y="381000"/>
            <a:ext cx="9829798" cy="1219200"/>
          </a:xfrm>
        </p:spPr>
        <p:txBody>
          <a:bodyPr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 flipH="1">
            <a:off x="5900057" y="1984248"/>
            <a:ext cx="4800600" cy="4187952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 flipH="1">
            <a:off x="836612" y="1984248"/>
            <a:ext cx="4800601" cy="4187952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4742AEC6-1F80-48A6-886A-A97C072B6F28}" type="datetime1">
              <a:rPr lang="ar-SA" smtClean="0"/>
              <a:pPr/>
              <a:t>14/02/42</a:t>
            </a:fld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8" name="موصل مستقيم 7"/>
          <p:cNvCxnSpPr>
            <a:cxnSpLocks/>
          </p:cNvCxnSpPr>
          <p:nvPr/>
        </p:nvCxnSpPr>
        <p:spPr>
          <a:xfrm flipH="1">
            <a:off x="912813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36614" y="381000"/>
            <a:ext cx="9829798" cy="1219200"/>
          </a:xfrm>
        </p:spPr>
        <p:txBody>
          <a:bodyPr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5865812" y="1828800"/>
            <a:ext cx="4800600" cy="838200"/>
          </a:xfrm>
        </p:spPr>
        <p:txBody>
          <a:bodyPr rtlCol="1" anchor="ctr">
            <a:noAutofit/>
          </a:bodyPr>
          <a:lstStyle>
            <a:lvl1pPr marL="0" indent="0" algn="r" rtl="1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 flipH="1">
            <a:off x="5865812" y="2743200"/>
            <a:ext cx="4800600" cy="3425825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 flipH="1">
            <a:off x="836612" y="1828800"/>
            <a:ext cx="4800600" cy="838200"/>
          </a:xfrm>
        </p:spPr>
        <p:txBody>
          <a:bodyPr rtlCol="1" anchor="ctr">
            <a:noAutofit/>
          </a:bodyPr>
          <a:lstStyle>
            <a:lvl1pPr marL="0" indent="0" algn="r" rtl="1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 flipH="1">
            <a:off x="836612" y="2743200"/>
            <a:ext cx="4800600" cy="3425825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F92871D-0AEC-4C58-9D9F-0C48DD10CAF3}" type="datetime1">
              <a:rPr lang="ar-SA" smtClean="0"/>
              <a:pPr/>
              <a:t>14/02/42</a:t>
            </a:fld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10" name="رابط مستقيم 9"/>
          <p:cNvCxnSpPr>
            <a:cxnSpLocks/>
          </p:cNvCxnSpPr>
          <p:nvPr/>
        </p:nvCxnSpPr>
        <p:spPr>
          <a:xfrm flipH="1">
            <a:off x="912813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36613" y="381000"/>
            <a:ext cx="9829799" cy="1219200"/>
          </a:xfrm>
        </p:spPr>
        <p:txBody>
          <a:bodyPr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lang="ar-SA" noProof="0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9580B654-1FEC-4A1D-9D86-CA7815F01FFB}" type="datetime1">
              <a:rPr lang="ar-SA" smtClean="0"/>
              <a:pPr/>
              <a:t>14/02/42</a:t>
            </a:fld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6" name="موصل مستقيم 5"/>
          <p:cNvCxnSpPr>
            <a:cxnSpLocks/>
          </p:cNvCxnSpPr>
          <p:nvPr/>
        </p:nvCxnSpPr>
        <p:spPr>
          <a:xfrm flipH="1">
            <a:off x="912813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5909900C-6EDF-4BAD-8956-F716257A0418}" type="datetime1">
              <a:rPr lang="ar-SA" smtClean="0"/>
              <a:pPr/>
              <a:t>14/02/42</a:t>
            </a:fld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6551612" y="685800"/>
            <a:ext cx="4114800" cy="1925637"/>
          </a:xfrm>
        </p:spPr>
        <p:txBody>
          <a:bodyPr rtlCol="1" anchor="b">
            <a:noAutofit/>
          </a:bodyPr>
          <a:lstStyle>
            <a:lvl1pPr algn="r" rtl="1">
              <a:lnSpc>
                <a:spcPct val="10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836612" y="685800"/>
            <a:ext cx="5257799" cy="5486400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 flipH="1">
            <a:off x="6551612" y="2895599"/>
            <a:ext cx="4114800" cy="1752601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FF9FF6B1-D18C-408C-B11D-E2168D83588E}" type="datetime1">
              <a:rPr lang="ar-SA" smtClean="0"/>
              <a:pPr/>
              <a:t>14/02/42</a:t>
            </a:fld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8" name="موصل مستقيم 7"/>
          <p:cNvCxnSpPr>
            <a:cxnSpLocks/>
          </p:cNvCxnSpPr>
          <p:nvPr/>
        </p:nvCxnSpPr>
        <p:spPr>
          <a:xfrm flipH="1">
            <a:off x="6627813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6551612" y="685800"/>
            <a:ext cx="4114800" cy="1925638"/>
          </a:xfrm>
        </p:spPr>
        <p:txBody>
          <a:bodyPr rtlCol="1" anchor="b">
            <a:normAutofit/>
          </a:bodyPr>
          <a:lstStyle>
            <a:lvl1pPr algn="r" rtl="1">
              <a:lnSpc>
                <a:spcPct val="10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صورة 2" descr="عنصر نائب فارغ لإضافة صورة. انقر فوق العنصر النائب ثم حدد الصورة التي ترغب بإضافتها"/>
          <p:cNvSpPr>
            <a:spLocks noGrp="1"/>
          </p:cNvSpPr>
          <p:nvPr>
            <p:ph type="pic" idx="1"/>
          </p:nvPr>
        </p:nvSpPr>
        <p:spPr>
          <a:xfrm flipH="1">
            <a:off x="-9298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 rtlCol="1">
            <a:normAutofit/>
          </a:bodyPr>
          <a:lstStyle>
            <a:lvl1pPr marL="0" indent="0" algn="ctr" rtl="1">
              <a:buNone/>
              <a:defRPr sz="2400"/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ar-SA" noProof="0"/>
              <a:t>انقر فوق الأيقونة لإضافة صورة</a:t>
            </a:r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 flipH="1">
            <a:off x="6551612" y="2895599"/>
            <a:ext cx="4114800" cy="1752601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90000"/>
              </a:lnSpc>
              <a:buNone/>
              <a:defRPr sz="20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cxnSp>
        <p:nvCxnSpPr>
          <p:cNvPr id="10" name="رابط مستقيم 9"/>
          <p:cNvCxnSpPr>
            <a:cxnSpLocks/>
          </p:cNvCxnSpPr>
          <p:nvPr/>
        </p:nvCxnSpPr>
        <p:spPr>
          <a:xfrm flipH="1">
            <a:off x="6627813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 flipH="1">
            <a:off x="8366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rtl="1"/>
            <a:r>
              <a:rPr lang="ar-SA" noProof="0" dirty="0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8366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ar-SA" noProof="0" dirty="0"/>
              <a:t>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 flipH="1">
            <a:off x="4711578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ar-SA"/>
              <a:t>إضافة تذييل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 flipH="1">
            <a:off x="2412155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389F719-9180-4547-92A9-2E0362FBD1DC}" type="datetime1">
              <a:rPr lang="ar-SA" smtClean="0"/>
              <a:pPr/>
              <a:t>14/02/42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 flipH="1">
            <a:off x="836612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123611" y="0"/>
            <a:ext cx="1065213" cy="6858000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 flipH="1">
            <a:off x="1112361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3838" indent="-223838" algn="r" defTabSz="914400" rtl="1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11175" indent="-228600" algn="r" defTabSz="914400" rtl="1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5800" indent="-174625" algn="r" defTabSz="914400" rtl="1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860425" indent="-174625" algn="r" defTabSz="914400" rtl="1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033463" indent="-173038" algn="r" defTabSz="914400" rtl="1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207008" indent="-173736" algn="r" defTabSz="914400" rtl="1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r" defTabSz="914400" rtl="1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r" defTabSz="914400" rtl="1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r" defTabSz="914400" rtl="1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 flipH="1">
            <a:off x="4722813" y="116632"/>
            <a:ext cx="5945188" cy="4531568"/>
          </a:xfrm>
        </p:spPr>
        <p:txBody>
          <a:bodyPr rtlCol="1"/>
          <a:lstStyle/>
          <a:p>
            <a:pPr algn="r" rtl="1"/>
            <a:endParaRPr lang="ar-SA" dirty="0"/>
          </a:p>
        </p:txBody>
      </p:sp>
      <p:sp>
        <p:nvSpPr>
          <p:cNvPr id="3" name="العنوان الفرعي 2"/>
          <p:cNvSpPr>
            <a:spLocks noGrp="1"/>
          </p:cNvSpPr>
          <p:nvPr>
            <p:ph type="subTitle" idx="1"/>
          </p:nvPr>
        </p:nvSpPr>
        <p:spPr>
          <a:xfrm flipH="1">
            <a:off x="4722813" y="4898572"/>
            <a:ext cx="5945187" cy="1270453"/>
          </a:xfrm>
        </p:spPr>
        <p:txBody>
          <a:bodyPr rtlCol="1"/>
          <a:lstStyle/>
          <a:p>
            <a:pPr algn="r" rtl="1"/>
            <a:r>
              <a:rPr lang="ar-SA" dirty="0"/>
              <a:t>خطوات عملية التسعير</a:t>
            </a:r>
          </a:p>
          <a:p>
            <a:pPr algn="r" rtl="1"/>
            <a:r>
              <a:rPr lang="ar-SA"/>
              <a:t>الفصل الرابع(123-134)</a:t>
            </a: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0" t="4434" r="61570" b="19131"/>
          <a:stretch/>
        </p:blipFill>
        <p:spPr>
          <a:xfrm>
            <a:off x="4582244" y="116632"/>
            <a:ext cx="6085756" cy="4546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flipH="1">
            <a:off x="765820" y="-23479"/>
            <a:ext cx="9829799" cy="1219200"/>
          </a:xfrm>
        </p:spPr>
        <p:txBody>
          <a:bodyPr/>
          <a:lstStyle/>
          <a:p>
            <a:r>
              <a:rPr lang="ar-SA" b="1" dirty="0"/>
              <a:t>6- دراسة أسعار المنافسين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117748" y="1700808"/>
            <a:ext cx="10548664" cy="446821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ar-SA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وهي تساعد الشركة على اختيار السعر المناسب القادر على منافسة العلامات المنافسة لسلعة الشركة</a:t>
            </a:r>
          </a:p>
          <a:p>
            <a:r>
              <a:rPr lang="ar-SA" b="1" dirty="0">
                <a:solidFill>
                  <a:srgbClr val="FF0000"/>
                </a:solidFill>
              </a:rPr>
              <a:t>يتم ذلك بإحدى الطرق:</a:t>
            </a:r>
          </a:p>
          <a:p>
            <a:pPr marL="457200" indent="-457200">
              <a:buFont typeface="+mj-lt"/>
              <a:buAutoNum type="arabicPeriod"/>
            </a:pP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طريقة مباشرة (استخدام موظفين يتابعون أسعار المنافسين)</a:t>
            </a:r>
          </a:p>
          <a:p>
            <a:pPr marL="457200" indent="-457200">
              <a:buFont typeface="+mj-lt"/>
              <a:buAutoNum type="arabicPeriod"/>
            </a:pP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عن طريق شراء قوائم البيع لتلك الشركات.</a:t>
            </a:r>
          </a:p>
          <a:p>
            <a:pPr marL="457200" indent="-457200">
              <a:buFont typeface="+mj-lt"/>
              <a:buAutoNum type="arabicPeriod"/>
            </a:pP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الاستفسار من المشترين عن تقديراتهم لأسعار سلع الشركة وجودتها</a:t>
            </a:r>
          </a:p>
        </p:txBody>
      </p:sp>
    </p:spTree>
    <p:extLst>
      <p:ext uri="{BB962C8B-B14F-4D97-AF65-F5344CB8AC3E}">
        <p14:creationId xmlns:p14="http://schemas.microsoft.com/office/powerpoint/2010/main" val="186919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flipH="1">
            <a:off x="836613" y="15022"/>
            <a:ext cx="9829799" cy="1219200"/>
          </a:xfrm>
        </p:spPr>
        <p:txBody>
          <a:bodyPr/>
          <a:lstStyle/>
          <a:p>
            <a:r>
              <a:rPr lang="ar-SA" dirty="0"/>
              <a:t>7</a:t>
            </a:r>
            <a:r>
              <a:rPr lang="ar-SA" b="1" dirty="0"/>
              <a:t>- اختيار طريقة التسعير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261764" y="1844824"/>
            <a:ext cx="10404648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28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ويمكن أن تختار الشركة بين مجموعة من الطرق لتسعير منتجاتها:</a:t>
            </a:r>
          </a:p>
          <a:p>
            <a:pPr marL="457200" indent="-457200">
              <a:buFont typeface="+mj-lt"/>
              <a:buAutoNum type="arabicPeriod"/>
            </a:pPr>
            <a:r>
              <a:rPr lang="ar-SA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التسعير على أساس إضافة هامش ربح للتكلفة</a:t>
            </a:r>
          </a:p>
          <a:p>
            <a:pPr marL="457200" indent="-457200">
              <a:buFont typeface="+mj-lt"/>
              <a:buAutoNum type="arabicPeriod"/>
            </a:pPr>
            <a:r>
              <a:rPr lang="ar-SA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التسعير على أساس المشتري (القيمة المدركة)</a:t>
            </a:r>
          </a:p>
          <a:p>
            <a:pPr marL="457200" indent="-457200">
              <a:buFont typeface="+mj-lt"/>
              <a:buAutoNum type="arabicPeriod"/>
            </a:pPr>
            <a:r>
              <a:rPr lang="ar-SA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التسعير على أساس أسعار المنافسين</a:t>
            </a:r>
          </a:p>
          <a:p>
            <a:pPr marL="457200" indent="-457200">
              <a:buFont typeface="+mj-lt"/>
              <a:buAutoNum type="arabicPeriod"/>
            </a:pPr>
            <a:r>
              <a:rPr lang="ar-SA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التسعير على أساس التكلفة</a:t>
            </a:r>
          </a:p>
          <a:p>
            <a:pPr marL="457200" indent="-457200">
              <a:buFont typeface="+mj-lt"/>
              <a:buAutoNum type="arabicPeriod"/>
            </a:pPr>
            <a:r>
              <a:rPr lang="ar-SA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التسعير على أساس سعر السوق (سياسة الامتصاص – سياسة الاختراق)</a:t>
            </a:r>
          </a:p>
          <a:p>
            <a:pPr marL="0" indent="0">
              <a:buNone/>
            </a:pPr>
            <a:r>
              <a:rPr lang="ar-SA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                         </a:t>
            </a:r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(يتم شرحها بالمحاضرة الخامسة)</a:t>
            </a:r>
            <a:endParaRPr lang="ar-SA" sz="2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501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flipH="1">
            <a:off x="5158308" y="685800"/>
            <a:ext cx="5519216" cy="1879104"/>
          </a:xfrm>
        </p:spPr>
        <p:txBody>
          <a:bodyPr>
            <a:normAutofit/>
          </a:bodyPr>
          <a:lstStyle/>
          <a:p>
            <a:r>
              <a:rPr lang="ar-SA" sz="3600" b="1" dirty="0"/>
              <a:t>8- وضع السعر النهائي والتعديل عليه عند الحاجة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" name="عنصر نائب للصورة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000"/>
          <a:stretch>
            <a:fillRect/>
          </a:stretch>
        </p:blipFill>
        <p:spPr>
          <a:xfrm>
            <a:off x="981844" y="685800"/>
            <a:ext cx="4536504" cy="4464496"/>
          </a:xfrm>
        </p:spPr>
      </p:pic>
    </p:spTree>
    <p:extLst>
      <p:ext uri="{BB962C8B-B14F-4D97-AF65-F5344CB8AC3E}">
        <p14:creationId xmlns:p14="http://schemas.microsoft.com/office/powerpoint/2010/main" val="27475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العنوان 12"/>
          <p:cNvSpPr>
            <a:spLocks noGrp="1"/>
          </p:cNvSpPr>
          <p:nvPr>
            <p:ph type="title"/>
          </p:nvPr>
        </p:nvSpPr>
        <p:spPr>
          <a:xfrm flipH="1">
            <a:off x="836613" y="381000"/>
            <a:ext cx="9829799" cy="1219200"/>
          </a:xfrm>
        </p:spPr>
        <p:txBody>
          <a:bodyPr rtlCol="1"/>
          <a:lstStyle/>
          <a:p>
            <a:pPr algn="r" rtl="1"/>
            <a:r>
              <a:rPr lang="ar-SA" dirty="0"/>
              <a:t>حدد الكتاب الخطوات في ثمان خطوات رئيسية: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idx="1"/>
          </p:nvPr>
        </p:nvSpPr>
        <p:spPr>
          <a:xfrm flipH="1">
            <a:off x="836613" y="1981200"/>
            <a:ext cx="9829799" cy="4187825"/>
          </a:xfrm>
        </p:spPr>
        <p:txBody>
          <a:bodyPr rtlCol="1">
            <a:normAutofit lnSpcReduction="10000"/>
          </a:bodyPr>
          <a:lstStyle/>
          <a:p>
            <a:pPr marL="457200" indent="-457200" algn="r" rtl="1">
              <a:buFont typeface="+mj-lt"/>
              <a:buAutoNum type="arabicPeriod"/>
            </a:pPr>
            <a:r>
              <a:rPr lang="ar-SA" dirty="0"/>
              <a:t>تحديد العوامل المؤثرة على التسعير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A" dirty="0"/>
              <a:t>وضع الأهداف الإستراتيجية للتسعير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A" dirty="0"/>
              <a:t>تحديد سياسات التسعير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A" dirty="0"/>
              <a:t>تقدير الطلب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A" dirty="0"/>
              <a:t>تحديد العلاقة بين السعر والمبيعات والأرباح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A" dirty="0"/>
              <a:t>تحديد أسعار المنافسين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A" dirty="0"/>
              <a:t>اختيار طريقة التسعير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A" dirty="0"/>
              <a:t>وضع السعر النهائي</a:t>
            </a:r>
          </a:p>
        </p:txBody>
      </p:sp>
    </p:spTree>
    <p:extLst>
      <p:ext uri="{BB962C8B-B14F-4D97-AF65-F5344CB8AC3E}">
        <p14:creationId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flipH="1">
            <a:off x="836614" y="381000"/>
            <a:ext cx="9829798" cy="1219200"/>
          </a:xfrm>
        </p:spPr>
        <p:txBody>
          <a:bodyPr rtlCol="1"/>
          <a:lstStyle/>
          <a:p>
            <a:pPr algn="r" rtl="1"/>
            <a:r>
              <a:rPr lang="ar-SA" b="1" dirty="0"/>
              <a:t>1- تحديد العوامل المؤثرة على التسعير</a:t>
            </a:r>
          </a:p>
        </p:txBody>
      </p:sp>
      <p:sp>
        <p:nvSpPr>
          <p:cNvPr id="7" name="عنصر نائب للنص 6"/>
          <p:cNvSpPr>
            <a:spLocks noGrp="1"/>
          </p:cNvSpPr>
          <p:nvPr>
            <p:ph type="body" idx="1"/>
          </p:nvPr>
        </p:nvSpPr>
        <p:spPr>
          <a:xfrm flipH="1">
            <a:off x="1197868" y="1828800"/>
            <a:ext cx="9468544" cy="838200"/>
          </a:xfrm>
        </p:spPr>
        <p:txBody>
          <a:bodyPr rtlCol="1"/>
          <a:lstStyle/>
          <a:p>
            <a:pPr algn="r" rtl="1"/>
            <a:r>
              <a:rPr lang="ar-SA" sz="3200" b="1" dirty="0">
                <a:solidFill>
                  <a:srgbClr val="00B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أولاً: العوامل الداخلية</a:t>
            </a:r>
          </a:p>
        </p:txBody>
      </p:sp>
      <p:sp>
        <p:nvSpPr>
          <p:cNvPr id="8" name="عنصر نائب للمحتوى 7"/>
          <p:cNvSpPr>
            <a:spLocks noGrp="1"/>
          </p:cNvSpPr>
          <p:nvPr>
            <p:ph sz="half" idx="2"/>
          </p:nvPr>
        </p:nvSpPr>
        <p:spPr>
          <a:xfrm flipH="1">
            <a:off x="5865812" y="2743200"/>
            <a:ext cx="5053136" cy="3566119"/>
          </a:xfrm>
        </p:spPr>
        <p:txBody>
          <a:bodyPr rtlCol="1">
            <a:normAutofit fontScale="92500" lnSpcReduction="10000"/>
          </a:bodyPr>
          <a:lstStyle/>
          <a:p>
            <a:pPr marL="457200" indent="-457200" algn="r" rtl="1">
              <a:buFont typeface="+mj-cs"/>
              <a:buAutoNum type="arabic2Minus"/>
            </a:pPr>
            <a:r>
              <a:rPr lang="ar-SA" dirty="0"/>
              <a:t>الأهداف المرجو تحقيقها </a:t>
            </a:r>
          </a:p>
          <a:p>
            <a:pPr marL="457200" indent="-457200" algn="r" rtl="1">
              <a:buFont typeface="+mj-cs"/>
              <a:buAutoNum type="arabic2Minus"/>
            </a:pPr>
            <a:r>
              <a:rPr lang="ar-SA" dirty="0"/>
              <a:t>مدى توفر الموارد المادية والبشرية</a:t>
            </a:r>
          </a:p>
          <a:p>
            <a:pPr marL="457200" indent="-457200" algn="r" rtl="1">
              <a:buFont typeface="+mj-cs"/>
              <a:buAutoNum type="arabic2Minus"/>
            </a:pPr>
            <a:r>
              <a:rPr lang="ar-SA" dirty="0"/>
              <a:t>تكاليف الإنتاج</a:t>
            </a:r>
          </a:p>
          <a:p>
            <a:pPr marL="457200" indent="-457200" algn="r" rtl="1">
              <a:buFont typeface="+mj-cs"/>
              <a:buAutoNum type="arabic2Minus"/>
            </a:pPr>
            <a:r>
              <a:rPr lang="ar-SA" dirty="0"/>
              <a:t>عناصر المزيج التسويقي</a:t>
            </a:r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/>
          </a:p>
          <a:p>
            <a:pPr marL="0" indent="0" algn="l" rtl="1">
              <a:buNone/>
            </a:pPr>
            <a:r>
              <a:rPr lang="ar-SA" b="1" dirty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              (يتم شرحها بالمحاضرة الرابعة)</a:t>
            </a:r>
          </a:p>
        </p:txBody>
      </p:sp>
      <p:sp>
        <p:nvSpPr>
          <p:cNvPr id="9" name="عنصر نائب للنص 8"/>
          <p:cNvSpPr>
            <a:spLocks noGrp="1"/>
          </p:cNvSpPr>
          <p:nvPr>
            <p:ph type="body" sz="quarter" idx="3"/>
          </p:nvPr>
        </p:nvSpPr>
        <p:spPr>
          <a:xfrm flipH="1">
            <a:off x="836612" y="1828800"/>
            <a:ext cx="4800600" cy="838200"/>
          </a:xfrm>
        </p:spPr>
        <p:txBody>
          <a:bodyPr rtlCol="1"/>
          <a:lstStyle/>
          <a:p>
            <a:pPr algn="r" rtl="1"/>
            <a:r>
              <a:rPr lang="ar-SA" sz="3200" b="1" dirty="0">
                <a:solidFill>
                  <a:srgbClr val="00B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ثانياً: العوامل الخارجية</a:t>
            </a:r>
          </a:p>
        </p:txBody>
      </p:sp>
      <p:sp>
        <p:nvSpPr>
          <p:cNvPr id="10" name="عنصر نائب للمحتوى 9"/>
          <p:cNvSpPr>
            <a:spLocks noGrp="1"/>
          </p:cNvSpPr>
          <p:nvPr>
            <p:ph sz="quarter" idx="4"/>
          </p:nvPr>
        </p:nvSpPr>
        <p:spPr>
          <a:xfrm flipH="1">
            <a:off x="549796" y="2743200"/>
            <a:ext cx="4800600" cy="3425825"/>
          </a:xfrm>
        </p:spPr>
        <p:txBody>
          <a:bodyPr rtlCol="1">
            <a:normAutofit fontScale="92500" lnSpcReduction="10000"/>
          </a:bodyPr>
          <a:lstStyle/>
          <a:p>
            <a:pPr marL="457200" indent="-457200" algn="r" rtl="1">
              <a:buFont typeface="+mj-cs"/>
              <a:buAutoNum type="arabic2Minus"/>
            </a:pPr>
            <a:r>
              <a:rPr lang="ar-SA" dirty="0"/>
              <a:t>الطلب</a:t>
            </a:r>
          </a:p>
          <a:p>
            <a:pPr marL="457200" indent="-457200" algn="r" rtl="1">
              <a:buFont typeface="+mj-cs"/>
              <a:buAutoNum type="arabic2Minus"/>
            </a:pPr>
            <a:r>
              <a:rPr lang="ar-SA" dirty="0"/>
              <a:t>المنافسة </a:t>
            </a:r>
          </a:p>
          <a:p>
            <a:pPr marL="457200" indent="-457200" algn="r" rtl="1">
              <a:buFont typeface="+mj-cs"/>
              <a:buAutoNum type="arabic2Minus"/>
            </a:pPr>
            <a:r>
              <a:rPr lang="ar-SA" dirty="0"/>
              <a:t>الظروف الاقتصادية</a:t>
            </a:r>
          </a:p>
          <a:p>
            <a:pPr marL="457200" indent="-457200" algn="r" rtl="1">
              <a:buFont typeface="+mj-cs"/>
              <a:buAutoNum type="arabic2Minus"/>
            </a:pPr>
            <a:r>
              <a:rPr lang="ar-SA" dirty="0"/>
              <a:t>العرف السائد في التسعير</a:t>
            </a:r>
          </a:p>
          <a:p>
            <a:pPr marL="457200" indent="-457200" algn="r" rtl="1">
              <a:buFont typeface="+mj-cs"/>
              <a:buAutoNum type="arabic2Minus"/>
            </a:pPr>
            <a:r>
              <a:rPr lang="ar-SA" dirty="0"/>
              <a:t>القوانين الحكومية</a:t>
            </a:r>
          </a:p>
        </p:txBody>
      </p:sp>
    </p:spTree>
    <p:extLst>
      <p:ext uri="{BB962C8B-B14F-4D97-AF65-F5344CB8AC3E}">
        <p14:creationId xmlns:p14="http://schemas.microsoft.com/office/powerpoint/2010/main" val="381718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algn="r" rtl="1"/>
            <a:r>
              <a:rPr lang="ar-SA" b="1" dirty="0"/>
              <a:t>2- تحديد أهداف التسعير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ar-SA" dirty="0"/>
              <a:t>وتشمل البقاء وتعظيم الأرباح وقيادة الحصة السوقية وقيادة جودة المنتج وغيرها من الأهداف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ar-SA" dirty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(سوف يتم شرحها بالمحاضرة الثالثة)</a:t>
            </a:r>
          </a:p>
        </p:txBody>
      </p:sp>
    </p:spTree>
    <p:extLst>
      <p:ext uri="{BB962C8B-B14F-4D97-AF65-F5344CB8AC3E}">
        <p14:creationId xmlns:p14="http://schemas.microsoft.com/office/powerpoint/2010/main" val="10286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3- اختيار سياسات واستراتيجيات التسعير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836612" y="1981200"/>
            <a:ext cx="9829799" cy="4495800"/>
          </a:xfrm>
        </p:spPr>
        <p:txBody>
          <a:bodyPr/>
          <a:lstStyle/>
          <a:p>
            <a:r>
              <a:rPr lang="ar-SA" dirty="0"/>
              <a:t>ويقصد بها الرؤية المستقبلية للسعر وسلوكه المطلوب في الأسواق.</a:t>
            </a:r>
          </a:p>
          <a:p>
            <a:pPr marL="0" indent="0">
              <a:buNone/>
            </a:pPr>
            <a:endParaRPr lang="ar-SA" dirty="0"/>
          </a:p>
          <a:p>
            <a:r>
              <a:rPr lang="ar-SA" b="1" dirty="0">
                <a:solidFill>
                  <a:srgbClr val="FF0000"/>
                </a:solidFill>
              </a:rPr>
              <a:t>استراتيجية الشركة إما أن تكون:</a:t>
            </a:r>
          </a:p>
          <a:p>
            <a:pPr marL="457200" indent="-457200">
              <a:buFont typeface="+mj-lt"/>
              <a:buAutoNum type="arabicPeriod"/>
            </a:pPr>
            <a:r>
              <a:rPr lang="ar-SA" dirty="0"/>
              <a:t>معتدلة تحاول المحافظة على وضعها الراهن</a:t>
            </a:r>
          </a:p>
          <a:p>
            <a:pPr marL="457200" indent="-457200">
              <a:buFont typeface="+mj-lt"/>
              <a:buAutoNum type="arabicPeriod"/>
            </a:pPr>
            <a:r>
              <a:rPr lang="ar-SA" dirty="0"/>
              <a:t>تميل نحو الريادة والتميز في السعر والجودة</a:t>
            </a:r>
          </a:p>
          <a:p>
            <a:pPr marL="457200" indent="-457200">
              <a:buFont typeface="+mj-lt"/>
              <a:buAutoNum type="arabicPeriod"/>
            </a:pPr>
            <a:r>
              <a:rPr lang="ar-SA" dirty="0"/>
              <a:t>تابعة لغيرها من الشركات المنافسة </a:t>
            </a:r>
          </a:p>
          <a:p>
            <a:pPr marL="0" indent="0" algn="ctr">
              <a:buNone/>
            </a:pPr>
            <a:r>
              <a:rPr lang="ar-SA" dirty="0">
                <a:solidFill>
                  <a:srgbClr val="0070C0"/>
                </a:solidFill>
              </a:rPr>
              <a:t>          (يتم شرحها بالفصل السادس)</a:t>
            </a:r>
          </a:p>
        </p:txBody>
      </p:sp>
    </p:spTree>
    <p:extLst>
      <p:ext uri="{BB962C8B-B14F-4D97-AF65-F5344CB8AC3E}">
        <p14:creationId xmlns:p14="http://schemas.microsoft.com/office/powerpoint/2010/main" val="267255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E8BE78-3D76-4CA3-AA4E-E0B665B49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4- تقدير الطلب والمرونة السعرية</a:t>
            </a: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AF16769-FE58-47FA-A347-7A578C727740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0" y="1772816"/>
            <a:ext cx="10990956" cy="4392488"/>
          </a:xfrm>
        </p:spPr>
        <p:txBody>
          <a:bodyPr>
            <a:normAutofit/>
          </a:bodyPr>
          <a:lstStyle/>
          <a:p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العلاقة بين الطلب والسعر </a:t>
            </a:r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علاقة عكسية</a:t>
            </a:r>
          </a:p>
          <a:p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لتقدير الطلب 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بشكل صحيح لا بد من تحليل مرونة الطلب.</a:t>
            </a:r>
          </a:p>
          <a:p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إذاً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مرونة الطلب السعرية هي رد فعل المستهلكين بشراء المنتج أو عدمه.</a:t>
            </a:r>
          </a:p>
          <a:p>
            <a:r>
              <a:rPr lang="ar-SA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مرونة الطلب هي:</a:t>
            </a:r>
            <a:r>
              <a:rPr lang="ar-SA" dirty="0">
                <a:solidFill>
                  <a:srgbClr val="4E78F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مدى التغير النسبي في الكمية المطلوبة مقارنة بالتغير النسبي في السعر</a:t>
            </a:r>
            <a:endParaRPr lang="ar-SA" b="1" dirty="0">
              <a:solidFill>
                <a:srgbClr val="4E78F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>
              <a:buNone/>
            </a:pPr>
            <a:r>
              <a:rPr lang="ar-SA" b="1" dirty="0">
                <a:solidFill>
                  <a:srgbClr val="4E78F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              </a:t>
            </a:r>
          </a:p>
          <a:p>
            <a:pPr marL="0" indent="0">
              <a:buNone/>
            </a:pPr>
            <a:r>
              <a:rPr lang="ar-SA" b="1" dirty="0">
                <a:solidFill>
                  <a:srgbClr val="4E78F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            </a:t>
            </a:r>
          </a:p>
          <a:p>
            <a:pPr marL="0" indent="0">
              <a:buNone/>
            </a:pPr>
            <a:r>
              <a:rPr lang="ar-SA" b="1" dirty="0">
                <a:solidFill>
                  <a:srgbClr val="4E78F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 مرونة الطلب =</a:t>
            </a:r>
            <a:endParaRPr lang="ar-SA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graphicFrame>
        <p:nvGraphicFramePr>
          <p:cNvPr id="7" name="جدول 6">
            <a:extLst>
              <a:ext uri="{FF2B5EF4-FFF2-40B4-BE49-F238E27FC236}">
                <a16:creationId xmlns:a16="http://schemas.microsoft.com/office/drawing/2014/main" id="{62C12353-D492-4CF5-8F83-EE9DFF089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220592"/>
              </p:ext>
            </p:extLst>
          </p:nvPr>
        </p:nvGraphicFramePr>
        <p:xfrm>
          <a:off x="2782044" y="4243451"/>
          <a:ext cx="4913190" cy="2094469"/>
        </p:xfrm>
        <a:graphic>
          <a:graphicData uri="http://schemas.openxmlformats.org/drawingml/2006/table">
            <a:tbl>
              <a:tblPr rtl="1" firstRow="1" firstCol="1" bandRow="1">
                <a:tableStyleId>{D27102A9-8310-4765-A935-A1911B00CA55}</a:tableStyleId>
              </a:tblPr>
              <a:tblGrid>
                <a:gridCol w="4913190">
                  <a:extLst>
                    <a:ext uri="{9D8B030D-6E8A-4147-A177-3AD203B41FA5}">
                      <a16:colId xmlns:a16="http://schemas.microsoft.com/office/drawing/2014/main" val="346448047"/>
                    </a:ext>
                  </a:extLst>
                </a:gridCol>
              </a:tblGrid>
              <a:tr h="1197663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800" b="0" dirty="0">
                          <a:effectLst/>
                        </a:rPr>
                        <a:t> 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b="0" dirty="0">
                        <a:effectLst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800" b="0" dirty="0">
                          <a:effectLst/>
                        </a:rPr>
                        <a:t>التغير النسبي في الكمية المطلوبة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7013222"/>
                  </a:ext>
                </a:extLst>
              </a:tr>
              <a:tr h="67454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800" b="0" dirty="0">
                          <a:effectLst/>
                        </a:rPr>
                        <a:t>التغير النسبي في السعر</a:t>
                      </a:r>
                      <a:endParaRPr lang="en-US" sz="20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8515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39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568CD27-74B3-484B-ACB7-8CF8FE24F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تابع/</a:t>
            </a:r>
            <a:r>
              <a:rPr lang="ar-SA" b="1" dirty="0"/>
              <a:t> تقدير الطلب والمرونة السعرية</a:t>
            </a: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EC6A7EE-64CA-4D81-966F-AB1CF1BE3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b="1" dirty="0">
                <a:solidFill>
                  <a:srgbClr val="FF0000"/>
                </a:solidFill>
              </a:rPr>
              <a:t>وبناء عليه سيكون هناك ثلاث مستويات لمرونة الطلب:</a:t>
            </a:r>
          </a:p>
          <a:p>
            <a:pPr marL="0" indent="0">
              <a:buNone/>
            </a:pPr>
            <a:endParaRPr lang="ar-SA" b="1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طلب </a:t>
            </a:r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مرن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عندما يكون الناتج أكثر من الواحد </a:t>
            </a:r>
            <a:r>
              <a:rPr lang="ar-SA" dirty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(معامل المرونة&gt;1)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طلب </a:t>
            </a:r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محايد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عندما يكون الناتج يساوي واحد </a:t>
            </a:r>
            <a:r>
              <a:rPr lang="ar-SA" dirty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(معامل المرونة = 1)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طلب </a:t>
            </a:r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غير مرن 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عندما يكون الناتج أقل من واحد </a:t>
            </a:r>
            <a:r>
              <a:rPr lang="ar-SA" dirty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(معامل المرونة &lt;1)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9376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461ECD-60E4-4684-9963-29BDD7353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36612" y="0"/>
            <a:ext cx="9829799" cy="836712"/>
          </a:xfrm>
        </p:spPr>
        <p:txBody>
          <a:bodyPr/>
          <a:lstStyle/>
          <a:p>
            <a:pPr algn="ctr"/>
            <a:r>
              <a:rPr lang="ar-SA" dirty="0"/>
              <a:t>تابع/</a:t>
            </a:r>
            <a:r>
              <a:rPr lang="ar-SA" b="1" dirty="0"/>
              <a:t> تقدير الطلب والمرونة السعرية</a:t>
            </a: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B1063BE-59BC-4A54-9DB6-893F62D296AA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0" y="1052737"/>
            <a:ext cx="11062964" cy="4896544"/>
          </a:xfrm>
        </p:spPr>
        <p:txBody>
          <a:bodyPr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مثال على مرونة الطلب السعرية: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عند السعر 10 ريال كانت الشركة تبيع 1000 وحدة من أحد منتجاتها، وعندما عدلت السعر إلى  11 ريال باعت 850 وحدة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0000"/>
              </a:lnSpc>
              <a:spcAft>
                <a:spcPts val="800"/>
              </a:spcAft>
            </a:pP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معامل المرونة </a:t>
            </a:r>
            <a:r>
              <a:rPr lang="ar-SA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(عدد الوحدات المباعة الجديدة- عدد الوحدات المباعة قديما) / عدد الوحدات المباعة قديما</a:t>
            </a: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</a:t>
            </a:r>
            <a:r>
              <a:rPr lang="ar-SA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تىتنلانلانلانتلاتلاتتتل</a:t>
            </a: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(السعر الجديد  - السعر القديم)                    /  السعر القديم      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0000"/>
              </a:lnSpc>
              <a:spcAft>
                <a:spcPts val="800"/>
              </a:spcAft>
            </a:pP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معامل المرونة = </a:t>
            </a:r>
            <a:r>
              <a:rPr lang="ar-SA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(850-1000)/1000</a:t>
            </a:r>
            <a:endParaRPr lang="ar-SA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 rtl="1">
              <a:lnSpc>
                <a:spcPct val="100000"/>
              </a:lnSpc>
              <a:spcAft>
                <a:spcPts val="800"/>
              </a:spcAft>
              <a:buNone/>
            </a:pP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(11-10)/10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معامل المرونة = 1.5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إذا الطلب على السلعة طلب مرن ، حيث أن نسبة  التغير في الكمية المطلوبة أكبر من نسبة التغير في  السعر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8893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flipH="1">
            <a:off x="405780" y="1033735"/>
            <a:ext cx="10153128" cy="718865"/>
          </a:xfrm>
        </p:spPr>
        <p:txBody>
          <a:bodyPr>
            <a:normAutofit fontScale="90000"/>
          </a:bodyPr>
          <a:lstStyle/>
          <a:p>
            <a:r>
              <a:rPr lang="ar-SA" b="1" dirty="0"/>
              <a:t>5- تحديد العلاقة بين السعر والمبيعات والأرباح:</a:t>
            </a:r>
            <a:br>
              <a:rPr lang="ar-SA" b="1" dirty="0"/>
            </a:br>
            <a:r>
              <a:rPr lang="ar-SA" b="1" dirty="0"/>
              <a:t> </a:t>
            </a:r>
            <a:br>
              <a:rPr lang="ar-SA" dirty="0"/>
            </a:br>
            <a:r>
              <a:rPr lang="ar-SA" dirty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وهي تساعد على تحديد الحد الأعلى والحد الأدنى للسعر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>
                <a:solidFill>
                  <a:srgbClr val="00B050"/>
                </a:solidFill>
              </a:rPr>
              <a:t>أولاً: </a:t>
            </a:r>
            <a:r>
              <a:rPr lang="ar-SA" b="1" dirty="0">
                <a:solidFill>
                  <a:srgbClr val="00B050"/>
                </a:solidFill>
              </a:rPr>
              <a:t>تقدير التكاليف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ar-SA" sz="2800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هناك خمس أنواع للتكاليف:</a:t>
            </a:r>
          </a:p>
          <a:p>
            <a:pPr marL="457200" indent="-457200">
              <a:buFont typeface="+mj-lt"/>
              <a:buAutoNum type="arabicPeriod"/>
            </a:pPr>
            <a:r>
              <a:rPr lang="ar-SA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التكاليف المتغيرة</a:t>
            </a:r>
          </a:p>
          <a:p>
            <a:pPr marL="457200" indent="-457200">
              <a:buFont typeface="+mj-lt"/>
              <a:buAutoNum type="arabicPeriod"/>
            </a:pPr>
            <a:r>
              <a:rPr lang="ar-SA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التكاليف الثابتة</a:t>
            </a:r>
          </a:p>
          <a:p>
            <a:pPr marL="457200" indent="-457200">
              <a:buFont typeface="+mj-lt"/>
              <a:buAutoNum type="arabicPeriod"/>
            </a:pPr>
            <a:r>
              <a:rPr lang="ar-SA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التكلفة الإجمالية</a:t>
            </a:r>
          </a:p>
          <a:p>
            <a:pPr marL="457200" indent="-457200">
              <a:buFont typeface="+mj-lt"/>
              <a:buAutoNum type="arabicPeriod"/>
            </a:pPr>
            <a:r>
              <a:rPr lang="ar-SA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متوسط التكلفة الكلية</a:t>
            </a:r>
          </a:p>
          <a:p>
            <a:pPr marL="457200" indent="-457200">
              <a:buFont typeface="+mj-lt"/>
              <a:buAutoNum type="arabicPeriod"/>
            </a:pPr>
            <a:r>
              <a:rPr lang="ar-SA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التكلفة الحدية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ar-SA" b="1" dirty="0">
                <a:solidFill>
                  <a:srgbClr val="00B050"/>
                </a:solidFill>
              </a:rPr>
              <a:t>ثانياً: تقدير الإيرادات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 flipH="1">
            <a:off x="405780" y="2743200"/>
            <a:ext cx="5544616" cy="3425825"/>
          </a:xfrm>
        </p:spPr>
        <p:txBody>
          <a:bodyPr>
            <a:normAutofit/>
          </a:bodyPr>
          <a:lstStyle/>
          <a:p>
            <a:r>
              <a:rPr lang="ar-SA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الإيرادات تختلف عن الأرباح!!</a:t>
            </a:r>
          </a:p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00B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الإيراد الحدي</a:t>
            </a:r>
            <a:r>
              <a:rPr lang="ar-SA" sz="2800" dirty="0">
                <a:solidFill>
                  <a:srgbClr val="00B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: </a:t>
            </a:r>
            <a:r>
              <a:rPr lang="ar-SA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التغير في الإيراد الكلي نتيجة بيع وحدة واحدة اضافية</a:t>
            </a:r>
          </a:p>
        </p:txBody>
      </p:sp>
    </p:spTree>
    <p:extLst>
      <p:ext uri="{BB962C8B-B14F-4D97-AF65-F5344CB8AC3E}">
        <p14:creationId xmlns:p14="http://schemas.microsoft.com/office/powerpoint/2010/main" val="215701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رموز العملات 16×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308_TF02895262" id="{EAD8A00F-1460-4C84-85FC-5626C8E5C3A4}" vid="{2A7B5268-D2C7-483D-AD21-7EE0E069BBA6}"/>
    </a:ext>
  </a:extLst>
</a:theme>
</file>

<file path=ppt/theme/theme2.xml><?xml version="1.0" encoding="utf-8"?>
<a:theme xmlns:a="http://schemas.openxmlformats.org/drawingml/2006/main" name="نسق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عرض تقديمي لرموز العملات (شاشة عريضة)</Template>
  <TotalTime>740</TotalTime>
  <Words>564</Words>
  <Application>Microsoft Office PowerPoint</Application>
  <PresentationFormat>مخصص</PresentationFormat>
  <Paragraphs>93</Paragraphs>
  <Slides>12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</vt:lpstr>
      <vt:lpstr>Simplified Arabic</vt:lpstr>
      <vt:lpstr>Tahoma</vt:lpstr>
      <vt:lpstr>رموز العملات 16×9</vt:lpstr>
      <vt:lpstr>عرض تقديمي في PowerPoint</vt:lpstr>
      <vt:lpstr>حدد الكتاب الخطوات في ثمان خطوات رئيسية:</vt:lpstr>
      <vt:lpstr>1- تحديد العوامل المؤثرة على التسعير</vt:lpstr>
      <vt:lpstr>2- تحديد أهداف التسعير</vt:lpstr>
      <vt:lpstr>3- اختيار سياسات واستراتيجيات التسعير</vt:lpstr>
      <vt:lpstr>4- تقدير الطلب والمرونة السعرية</vt:lpstr>
      <vt:lpstr>تابع/ تقدير الطلب والمرونة السعرية</vt:lpstr>
      <vt:lpstr>تابع/ تقدير الطلب والمرونة السعرية</vt:lpstr>
      <vt:lpstr>5- تحديد العلاقة بين السعر والمبيعات والأرباح:   وهي تساعد على تحديد الحد الأعلى والحد الأدنى للسعر</vt:lpstr>
      <vt:lpstr>6- دراسة أسعار المنافسين</vt:lpstr>
      <vt:lpstr>7- اختيار طريقة التسعير</vt:lpstr>
      <vt:lpstr>8- وضع السعر النهائي والتعديل عليه عند الحاجة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Ghadah Alrsheed</cp:lastModifiedBy>
  <cp:revision>33</cp:revision>
  <dcterms:created xsi:type="dcterms:W3CDTF">2019-08-27T20:45:34Z</dcterms:created>
  <dcterms:modified xsi:type="dcterms:W3CDTF">2020-10-01T07:09:40Z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