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56" r:id="rId1"/>
  </p:sldMasterIdLst>
  <p:sldIdLst>
    <p:sldId id="256" r:id="rId2"/>
    <p:sldId id="257" r:id="rId3"/>
    <p:sldId id="258" r:id="rId4"/>
    <p:sldId id="267" r:id="rId5"/>
    <p:sldId id="268" r:id="rId6"/>
    <p:sldId id="269" r:id="rId7"/>
    <p:sldId id="270" r:id="rId8"/>
    <p:sldId id="271" r:id="rId9"/>
    <p:sldId id="272" r:id="rId10"/>
    <p:sldId id="273" r:id="rId11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4FC5B733-0DE5-4305-8979-B013F65DA684}" type="datetimeFigureOut">
              <a:rPr lang="ar-SA" smtClean="0"/>
              <a:pPr/>
              <a:t>22/01/39</a:t>
            </a:fld>
            <a:endParaRPr lang="ar-SA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361CAD1B-83EB-4165-B3C4-3476E03A5F08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C5B733-0DE5-4305-8979-B013F65DA684}" type="datetimeFigureOut">
              <a:rPr lang="ar-SA" smtClean="0"/>
              <a:pPr/>
              <a:t>22/01/39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1CAD1B-83EB-4165-B3C4-3476E03A5F08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C5B733-0DE5-4305-8979-B013F65DA684}" type="datetimeFigureOut">
              <a:rPr lang="ar-SA" smtClean="0"/>
              <a:pPr/>
              <a:t>22/01/39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1CAD1B-83EB-4165-B3C4-3476E03A5F08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C5B733-0DE5-4305-8979-B013F65DA684}" type="datetimeFigureOut">
              <a:rPr lang="ar-SA" smtClean="0"/>
              <a:pPr/>
              <a:t>22/01/39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1CAD1B-83EB-4165-B3C4-3476E03A5F08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4FC5B733-0DE5-4305-8979-B013F65DA684}" type="datetimeFigureOut">
              <a:rPr lang="ar-SA" smtClean="0"/>
              <a:pPr/>
              <a:t>22/01/39</a:t>
            </a:fld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361CAD1B-83EB-4165-B3C4-3476E03A5F08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C5B733-0DE5-4305-8979-B013F65DA684}" type="datetimeFigureOut">
              <a:rPr lang="ar-SA" smtClean="0"/>
              <a:pPr/>
              <a:t>22/01/39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361CAD1B-83EB-4165-B3C4-3476E03A5F08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C5B733-0DE5-4305-8979-B013F65DA684}" type="datetimeFigureOut">
              <a:rPr lang="ar-SA" smtClean="0"/>
              <a:pPr/>
              <a:t>22/01/39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361CAD1B-83EB-4165-B3C4-3476E03A5F08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C5B733-0DE5-4305-8979-B013F65DA684}" type="datetimeFigureOut">
              <a:rPr lang="ar-SA" smtClean="0"/>
              <a:pPr/>
              <a:t>22/01/39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1CAD1B-83EB-4165-B3C4-3476E03A5F08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C5B733-0DE5-4305-8979-B013F65DA684}" type="datetimeFigureOut">
              <a:rPr lang="ar-SA" smtClean="0"/>
              <a:pPr/>
              <a:t>22/01/39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1CAD1B-83EB-4165-B3C4-3476E03A5F08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4FC5B733-0DE5-4305-8979-B013F65DA684}" type="datetimeFigureOut">
              <a:rPr lang="ar-SA" smtClean="0"/>
              <a:pPr/>
              <a:t>22/01/39</a:t>
            </a:fld>
            <a:endParaRPr lang="ar-SA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361CAD1B-83EB-4165-B3C4-3476E03A5F08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4FC5B733-0DE5-4305-8979-B013F65DA684}" type="datetimeFigureOut">
              <a:rPr lang="ar-SA" smtClean="0"/>
              <a:pPr/>
              <a:t>22/01/39</a:t>
            </a:fld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361CAD1B-83EB-4165-B3C4-3476E03A5F08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ar-SA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4FC5B733-0DE5-4305-8979-B013F65DA684}" type="datetimeFigureOut">
              <a:rPr lang="ar-SA" smtClean="0"/>
              <a:pPr/>
              <a:t>22/01/39</a:t>
            </a:fld>
            <a:endParaRPr lang="ar-SA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361CAD1B-83EB-4165-B3C4-3476E03A5F08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marL="54864" algn="r" rtl="1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r" rtl="1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r" rtl="1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r" rtl="1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r" rtl="1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r" rtl="1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r" rtl="1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r" rtl="1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r" rtl="1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r" rtl="1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ar-SA" dirty="0" smtClean="0">
                <a:solidFill>
                  <a:srgbClr val="FFFF00"/>
                </a:solidFill>
              </a:rPr>
              <a:t>المحاضرة الثانية</a:t>
            </a:r>
            <a:r>
              <a:rPr lang="ar-SA" dirty="0" smtClean="0"/>
              <a:t/>
            </a:r>
            <a:br>
              <a:rPr lang="ar-SA" dirty="0" smtClean="0"/>
            </a:br>
            <a:r>
              <a:rPr lang="ar-SA" dirty="0" smtClean="0">
                <a:solidFill>
                  <a:schemeClr val="accent6"/>
                </a:solidFill>
              </a:rPr>
              <a:t>الأهداف التعليمية</a:t>
            </a:r>
            <a:endParaRPr lang="ar-SA" dirty="0">
              <a:solidFill>
                <a:schemeClr val="accent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تصنيف الأهداف في المجال النفسي الحركي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متى يكون التعليم فعالا ؟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إذا نجح في عملية تغيير سلوك المتعلم بالاتجاه </a:t>
            </a:r>
            <a:r>
              <a:rPr lang="ar-SA" dirty="0" smtClean="0"/>
              <a:t>المرغوب</a:t>
            </a:r>
          </a:p>
          <a:p>
            <a:endParaRPr lang="ar-SA" dirty="0" smtClean="0"/>
          </a:p>
          <a:p>
            <a:r>
              <a:rPr lang="ar-SA" dirty="0" smtClean="0"/>
              <a:t>وهذا يحدث إذا حددت أهداف العملية التعليمية – </a:t>
            </a:r>
            <a:r>
              <a:rPr lang="ar-SA" dirty="0" err="1" smtClean="0"/>
              <a:t>التعلمية</a:t>
            </a:r>
            <a:r>
              <a:rPr lang="ar-SA" dirty="0" smtClean="0"/>
              <a:t> بشكل واضح للمعلم والمتعلم حتى يسهل تحقيقها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ما هي المجالات التي تحتاج لوجود أهداف 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1- المنهاج</a:t>
            </a:r>
          </a:p>
          <a:p>
            <a:r>
              <a:rPr lang="ar-SA" dirty="0" smtClean="0"/>
              <a:t>2- التعليم : اختار الوسائل والطرق المناسبة</a:t>
            </a:r>
          </a:p>
          <a:p>
            <a:r>
              <a:rPr lang="ar-SA" dirty="0" smtClean="0"/>
              <a:t>3- التقويم : توفير القاعدة التي تنطلق منها العملية التقويمية ،      </a:t>
            </a:r>
          </a:p>
          <a:p>
            <a:r>
              <a:rPr lang="ar-SA" dirty="0" smtClean="0"/>
              <a:t> </a:t>
            </a:r>
            <a:r>
              <a:rPr lang="ar-SA" dirty="0" smtClean="0"/>
              <a:t>              التعرف على مصير الجهد المبذول.</a:t>
            </a:r>
            <a:endParaRPr lang="ar-SA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مستويات الأهداف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الأهداف التربوية : التأثير في شخصية الفرد.</a:t>
            </a:r>
          </a:p>
          <a:p>
            <a:endParaRPr lang="ar-SA" dirty="0" smtClean="0"/>
          </a:p>
          <a:p>
            <a:r>
              <a:rPr lang="ar-SA" dirty="0" smtClean="0"/>
              <a:t>الأهداف التعليمية : </a:t>
            </a:r>
          </a:p>
          <a:p>
            <a:endParaRPr lang="ar-SA" dirty="0" smtClean="0"/>
          </a:p>
          <a:p>
            <a:endParaRPr lang="ar-SA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ar-SA" dirty="0" smtClean="0"/>
              <a:t>المستوى العام للأهداف : درجة مرتفعة من حيث التعميم كتنمية القيم الدينية ... الخ يضعها المسئولين والمعنيين الكبار.</a:t>
            </a:r>
          </a:p>
          <a:p>
            <a:endParaRPr lang="ar-SA" dirty="0" smtClean="0"/>
          </a:p>
          <a:p>
            <a:r>
              <a:rPr lang="ar-SA" dirty="0" smtClean="0"/>
              <a:t>المستوى المتوسط للأهداف :تعني بوصف أنماط السلوك النهائي بعد دراسة المادة </a:t>
            </a:r>
            <a:r>
              <a:rPr lang="ar-SA" dirty="0" err="1" smtClean="0"/>
              <a:t>كاتعلم</a:t>
            </a:r>
            <a:r>
              <a:rPr lang="ar-SA" dirty="0" smtClean="0"/>
              <a:t> لقراءة والكتابة يضعها السلطات المسئولة عن وضع المناهج.</a:t>
            </a:r>
          </a:p>
          <a:p>
            <a:r>
              <a:rPr lang="ar-SA" dirty="0" smtClean="0"/>
              <a:t>المستوى المحدد للأهداف : يشير إلى الأهداف ذات الدرجة المرتفعة من التحديد وتعني بوصف السلوك الذي يترتب على المتعلم القيام </a:t>
            </a:r>
            <a:r>
              <a:rPr lang="ar-SA" dirty="0" err="1" smtClean="0"/>
              <a:t>به</a:t>
            </a:r>
            <a:r>
              <a:rPr lang="ar-SA" dirty="0" smtClean="0"/>
              <a:t> بعد دراسة وحدة دراسية معينة ( تحديد دقيق جدا) مثل القول بأن على المتعلم أن يجيب على 70&amp; من تمارين معينة.</a:t>
            </a:r>
            <a:endParaRPr lang="ar-SA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SA" dirty="0" smtClean="0"/>
              <a:t>المكونات لأساسية للهدف السلوكي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1- السلوك والأداء الظاهري للمتعلم : ويعتمد فيه على الملاحظة السلوك اللفظي والحركي. مثال </a:t>
            </a:r>
          </a:p>
          <a:p>
            <a:endParaRPr lang="ar-SA" dirty="0" smtClean="0"/>
          </a:p>
          <a:p>
            <a:r>
              <a:rPr lang="ar-SA" dirty="0" smtClean="0"/>
              <a:t>2- شروط الأداء :</a:t>
            </a:r>
          </a:p>
          <a:p>
            <a:endParaRPr lang="ar-SA" dirty="0" smtClean="0"/>
          </a:p>
          <a:p>
            <a:endParaRPr lang="ar-SA" dirty="0" smtClean="0"/>
          </a:p>
          <a:p>
            <a:r>
              <a:rPr lang="ar-SA" dirty="0" smtClean="0"/>
              <a:t>3- مستوى الأداء المقبول: تحديد  نسبة مئوية معينة 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تصنيف الأهداف في المجال العقلي المعرفي 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التقويم</a:t>
            </a:r>
          </a:p>
        </p:txBody>
      </p:sp>
      <p:sp>
        <p:nvSpPr>
          <p:cNvPr id="4" name="مثلث متساوي الساقين 3"/>
          <p:cNvSpPr/>
          <p:nvPr/>
        </p:nvSpPr>
        <p:spPr>
          <a:xfrm>
            <a:off x="2357422" y="1428736"/>
            <a:ext cx="6429420" cy="4572032"/>
          </a:xfrm>
          <a:prstGeom prst="triangle">
            <a:avLst>
              <a:gd name="adj" fmla="val 4367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dirty="0" smtClean="0"/>
              <a:t>التركيب</a:t>
            </a:r>
          </a:p>
          <a:p>
            <a:pPr algn="ctr"/>
            <a:r>
              <a:rPr lang="ar-SA" sz="2400" dirty="0" smtClean="0"/>
              <a:t>التحليل</a:t>
            </a:r>
          </a:p>
          <a:p>
            <a:pPr algn="ctr"/>
            <a:endParaRPr lang="ar-SA" sz="2400" dirty="0" smtClean="0"/>
          </a:p>
          <a:p>
            <a:pPr algn="ctr"/>
            <a:r>
              <a:rPr lang="ar-SA" sz="2400" dirty="0" smtClean="0"/>
              <a:t>التطبيق</a:t>
            </a:r>
          </a:p>
          <a:p>
            <a:pPr algn="ctr"/>
            <a:endParaRPr lang="ar-SA" dirty="0" smtClean="0"/>
          </a:p>
          <a:p>
            <a:pPr algn="ctr"/>
            <a:r>
              <a:rPr lang="ar-SA" sz="2400" dirty="0" smtClean="0"/>
              <a:t>الاستيعاب</a:t>
            </a:r>
            <a:r>
              <a:rPr lang="ar-SA" dirty="0" smtClean="0"/>
              <a:t> </a:t>
            </a:r>
          </a:p>
          <a:p>
            <a:pPr algn="ctr"/>
            <a:endParaRPr lang="ar-SA" dirty="0" smtClean="0"/>
          </a:p>
          <a:p>
            <a:pPr algn="ctr"/>
            <a:r>
              <a:rPr lang="ar-SA" sz="2800" dirty="0" smtClean="0"/>
              <a:t>الذاكرة</a:t>
            </a:r>
            <a:endParaRPr lang="ar-SA" sz="2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dirty="0" err="1" smtClean="0"/>
              <a:t>تصميف</a:t>
            </a:r>
            <a:r>
              <a:rPr lang="ar-SA" dirty="0" smtClean="0"/>
              <a:t> الأهداف في المجال العاطفي الانفعالي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أولا : مستوى الاستقبال </a:t>
            </a:r>
          </a:p>
          <a:p>
            <a:r>
              <a:rPr lang="ar-SA" dirty="0" smtClean="0"/>
              <a:t>ثانيا : مستوى الاستجابة</a:t>
            </a:r>
          </a:p>
          <a:p>
            <a:r>
              <a:rPr lang="ar-SA" dirty="0" smtClean="0"/>
              <a:t>3- مستوى التقييم </a:t>
            </a:r>
          </a:p>
          <a:p>
            <a:r>
              <a:rPr lang="ar-SA" dirty="0" smtClean="0"/>
              <a:t>4- </a:t>
            </a:r>
            <a:r>
              <a:rPr lang="ar-SA" dirty="0" err="1" smtClean="0"/>
              <a:t>ستوى</a:t>
            </a:r>
            <a:r>
              <a:rPr lang="ar-SA" dirty="0" smtClean="0"/>
              <a:t> الوسم بالقيمة مستوى تنظيم القيمة</a:t>
            </a:r>
          </a:p>
          <a:p>
            <a:endParaRPr lang="ar-SA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72</TotalTime>
  <Words>240</Words>
  <Application>Microsoft Office PowerPoint</Application>
  <PresentationFormat>عرض على الشاشة (3:4)‏</PresentationFormat>
  <Paragraphs>41</Paragraphs>
  <Slides>10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1" baseType="lpstr">
      <vt:lpstr>Foundry</vt:lpstr>
      <vt:lpstr>المحاضرة الثانية الأهداف التعليمية</vt:lpstr>
      <vt:lpstr>متى يكون التعليم فعالا ؟</vt:lpstr>
      <vt:lpstr>الشريحة 3</vt:lpstr>
      <vt:lpstr>ما هي المجالات التي تحتاج لوجود أهداف </vt:lpstr>
      <vt:lpstr>مستويات الأهداف</vt:lpstr>
      <vt:lpstr>الشريحة 6</vt:lpstr>
      <vt:lpstr>المكونات لأساسية للهدف السلوكي</vt:lpstr>
      <vt:lpstr>تصنيف الأهداف في المجال العقلي المعرفي </vt:lpstr>
      <vt:lpstr>تصميف الأهداف في المجال العاطفي الانفعالي</vt:lpstr>
      <vt:lpstr>تصنيف الأهداف في المجال النفسي الحركي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fatmah</dc:creator>
  <cp:lastModifiedBy>عنود</cp:lastModifiedBy>
  <cp:revision>9</cp:revision>
  <dcterms:created xsi:type="dcterms:W3CDTF">2016-04-24T00:28:58Z</dcterms:created>
  <dcterms:modified xsi:type="dcterms:W3CDTF">2017-10-12T03:22:20Z</dcterms:modified>
</cp:coreProperties>
</file>