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72" r:id="rId1"/>
  </p:sldMasterIdLst>
  <p:sldIdLst>
    <p:sldId id="256" r:id="rId2"/>
    <p:sldId id="257" r:id="rId3"/>
    <p:sldId id="258" r:id="rId4"/>
    <p:sldId id="259" r:id="rId5"/>
    <p:sldId id="260" r:id="rId6"/>
    <p:sldId id="261" r:id="rId7"/>
    <p:sldId id="263" r:id="rId8"/>
    <p:sldId id="265" r:id="rId9"/>
    <p:sldId id="264" r:id="rId10"/>
    <p:sldId id="266" r:id="rId11"/>
    <p:sldId id="267" r:id="rId12"/>
    <p:sldId id="268" r:id="rId13"/>
    <p:sldId id="269" r:id="rId14"/>
    <p:sldId id="270" r:id="rId15"/>
    <p:sldId id="271" r:id="rId16"/>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8" d="100"/>
          <a:sy n="68" d="100"/>
        </p:scale>
        <p:origin x="-144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343258C-728E-4C00-BE47-C4781A18E4BC}" type="doc">
      <dgm:prSet loTypeId="urn:microsoft.com/office/officeart/2005/8/layout/vList2" loCatId="list" qsTypeId="urn:microsoft.com/office/officeart/2005/8/quickstyle/simple1" qsCatId="simple" csTypeId="urn:microsoft.com/office/officeart/2005/8/colors/accent1_2" csCatId="accent1" phldr="1"/>
      <dgm:spPr/>
      <dgm:t>
        <a:bodyPr/>
        <a:lstStyle/>
        <a:p>
          <a:pPr rtl="1"/>
          <a:endParaRPr lang="ar-SA"/>
        </a:p>
      </dgm:t>
    </dgm:pt>
    <dgm:pt modelId="{6F1D8961-F35C-4323-9328-E3C428A03BD5}">
      <dgm:prSet phldrT="[نص]" custT="1"/>
      <dgm:spPr/>
      <dgm:t>
        <a:bodyPr/>
        <a:lstStyle/>
        <a:p>
          <a:pPr rtl="1"/>
          <a:r>
            <a:rPr lang="ar-SA" sz="2400" dirty="0" smtClean="0"/>
            <a:t>ذكي,   نشيط,    مندفع,   انتقادي,    عنيد,     حسود </a:t>
          </a:r>
          <a:endParaRPr lang="ar-SA" sz="2400" dirty="0"/>
        </a:p>
      </dgm:t>
    </dgm:pt>
    <dgm:pt modelId="{B40E8790-8C71-4D64-9379-F597D6FBDDD4}" type="parTrans" cxnId="{FEA09AF9-036D-4FB4-A7DE-9C19EABC95FB}">
      <dgm:prSet/>
      <dgm:spPr/>
      <dgm:t>
        <a:bodyPr/>
        <a:lstStyle/>
        <a:p>
          <a:pPr rtl="1"/>
          <a:endParaRPr lang="ar-SA"/>
        </a:p>
      </dgm:t>
    </dgm:pt>
    <dgm:pt modelId="{60B22F71-F906-4B21-A859-DA9937FF8687}" type="sibTrans" cxnId="{FEA09AF9-036D-4FB4-A7DE-9C19EABC95FB}">
      <dgm:prSet/>
      <dgm:spPr/>
      <dgm:t>
        <a:bodyPr/>
        <a:lstStyle/>
        <a:p>
          <a:pPr rtl="1"/>
          <a:endParaRPr lang="ar-SA"/>
        </a:p>
      </dgm:t>
    </dgm:pt>
    <dgm:pt modelId="{205E7C71-6FE3-44D1-95C2-A05D0B475C4C}">
      <dgm:prSet phldrT="[نص]" custT="1"/>
      <dgm:spPr/>
      <dgm:t>
        <a:bodyPr/>
        <a:lstStyle/>
        <a:p>
          <a:pPr rtl="1"/>
          <a:r>
            <a:rPr lang="ar-SA" sz="2400" dirty="0" smtClean="0"/>
            <a:t>وجد إن أفراد المجموعة الأولى تفاعلهم أكثر إيجابية</a:t>
          </a:r>
          <a:endParaRPr lang="ar-SA" sz="2400" dirty="0"/>
        </a:p>
      </dgm:t>
    </dgm:pt>
    <dgm:pt modelId="{E4F669A6-8F43-4049-837A-AE2BF104140C}" type="parTrans" cxnId="{96848F46-07D5-4C77-8D59-C774BFFF73DD}">
      <dgm:prSet/>
      <dgm:spPr/>
      <dgm:t>
        <a:bodyPr/>
        <a:lstStyle/>
        <a:p>
          <a:pPr rtl="1"/>
          <a:endParaRPr lang="ar-SA"/>
        </a:p>
      </dgm:t>
    </dgm:pt>
    <dgm:pt modelId="{7A5B7AA7-0E70-4D92-9A72-60932D574016}" type="sibTrans" cxnId="{96848F46-07D5-4C77-8D59-C774BFFF73DD}">
      <dgm:prSet/>
      <dgm:spPr/>
      <dgm:t>
        <a:bodyPr/>
        <a:lstStyle/>
        <a:p>
          <a:pPr rtl="1"/>
          <a:endParaRPr lang="ar-SA"/>
        </a:p>
      </dgm:t>
    </dgm:pt>
    <dgm:pt modelId="{55E491A5-6FCA-4ACF-A872-B40640B2A827}">
      <dgm:prSet phldrT="[نص]" custT="1"/>
      <dgm:spPr/>
      <dgm:t>
        <a:bodyPr/>
        <a:lstStyle/>
        <a:p>
          <a:pPr rtl="1"/>
          <a:r>
            <a:rPr lang="ar-SA" sz="2400" dirty="0" smtClean="0"/>
            <a:t>حسود,      عنيد,      انتقادي,     مندفع,   نشيط,   ذكي</a:t>
          </a:r>
          <a:endParaRPr lang="ar-SA" sz="2400" dirty="0"/>
        </a:p>
      </dgm:t>
    </dgm:pt>
    <dgm:pt modelId="{375D2238-C6F3-4E25-A76A-2C562D879FA0}" type="parTrans" cxnId="{31C1CB8E-6FBD-4636-95F7-D87D2F1673DF}">
      <dgm:prSet/>
      <dgm:spPr/>
      <dgm:t>
        <a:bodyPr/>
        <a:lstStyle/>
        <a:p>
          <a:pPr rtl="1"/>
          <a:endParaRPr lang="ar-SA"/>
        </a:p>
      </dgm:t>
    </dgm:pt>
    <dgm:pt modelId="{721AFE3E-D773-4192-9735-1E1F8374D8A8}" type="sibTrans" cxnId="{31C1CB8E-6FBD-4636-95F7-D87D2F1673DF}">
      <dgm:prSet/>
      <dgm:spPr/>
      <dgm:t>
        <a:bodyPr/>
        <a:lstStyle/>
        <a:p>
          <a:pPr rtl="1"/>
          <a:endParaRPr lang="ar-SA"/>
        </a:p>
      </dgm:t>
    </dgm:pt>
    <dgm:pt modelId="{68601124-BF64-439E-8756-E8E5B02273CD}">
      <dgm:prSet phldrT="[نص]" custT="1"/>
      <dgm:spPr/>
      <dgm:t>
        <a:bodyPr/>
        <a:lstStyle/>
        <a:p>
          <a:pPr rtl="1"/>
          <a:r>
            <a:rPr lang="ar-SA" sz="2000" dirty="0" smtClean="0"/>
            <a:t>تقديم معلومات لفظية ووضع الصفات الإيجابية أو السلبية في البداية يؤدي إلى انطباع حسب ترتيب الصفات(أثر الأولية)</a:t>
          </a:r>
          <a:endParaRPr lang="ar-SA" sz="2000" dirty="0"/>
        </a:p>
      </dgm:t>
    </dgm:pt>
    <dgm:pt modelId="{98DA41CE-45BE-4394-B373-DD7C7068BC16}" type="parTrans" cxnId="{9E3AAE62-63D3-44E0-B483-639162F2477D}">
      <dgm:prSet/>
      <dgm:spPr/>
      <dgm:t>
        <a:bodyPr/>
        <a:lstStyle/>
        <a:p>
          <a:pPr rtl="1"/>
          <a:endParaRPr lang="ar-SA"/>
        </a:p>
      </dgm:t>
    </dgm:pt>
    <dgm:pt modelId="{DC51A0BE-6943-47FF-9ACC-34253E8B747C}" type="sibTrans" cxnId="{9E3AAE62-63D3-44E0-B483-639162F2477D}">
      <dgm:prSet/>
      <dgm:spPr/>
      <dgm:t>
        <a:bodyPr/>
        <a:lstStyle/>
        <a:p>
          <a:pPr rtl="1"/>
          <a:endParaRPr lang="ar-SA"/>
        </a:p>
      </dgm:t>
    </dgm:pt>
    <dgm:pt modelId="{21DAC804-EC2F-4D85-9584-9C6460E2A2B0}" type="pres">
      <dgm:prSet presAssocID="{0343258C-728E-4C00-BE47-C4781A18E4BC}" presName="linear" presStyleCnt="0">
        <dgm:presLayoutVars>
          <dgm:animLvl val="lvl"/>
          <dgm:resizeHandles val="exact"/>
        </dgm:presLayoutVars>
      </dgm:prSet>
      <dgm:spPr/>
      <dgm:t>
        <a:bodyPr/>
        <a:lstStyle/>
        <a:p>
          <a:pPr rtl="1"/>
          <a:endParaRPr lang="ar-SA"/>
        </a:p>
      </dgm:t>
    </dgm:pt>
    <dgm:pt modelId="{51697DC4-6FCB-4B6F-90EE-CD0DBF08CE55}" type="pres">
      <dgm:prSet presAssocID="{6F1D8961-F35C-4323-9328-E3C428A03BD5}" presName="parentText" presStyleLbl="node1" presStyleIdx="0" presStyleCnt="2">
        <dgm:presLayoutVars>
          <dgm:chMax val="0"/>
          <dgm:bulletEnabled val="1"/>
        </dgm:presLayoutVars>
      </dgm:prSet>
      <dgm:spPr/>
      <dgm:t>
        <a:bodyPr/>
        <a:lstStyle/>
        <a:p>
          <a:pPr rtl="1"/>
          <a:endParaRPr lang="ar-SA"/>
        </a:p>
      </dgm:t>
    </dgm:pt>
    <dgm:pt modelId="{2F27201C-7172-443A-9404-3DBA6C73EF74}" type="pres">
      <dgm:prSet presAssocID="{6F1D8961-F35C-4323-9328-E3C428A03BD5}" presName="childText" presStyleLbl="revTx" presStyleIdx="0" presStyleCnt="2">
        <dgm:presLayoutVars>
          <dgm:bulletEnabled val="1"/>
        </dgm:presLayoutVars>
      </dgm:prSet>
      <dgm:spPr/>
      <dgm:t>
        <a:bodyPr/>
        <a:lstStyle/>
        <a:p>
          <a:pPr rtl="1"/>
          <a:endParaRPr lang="ar-SA"/>
        </a:p>
      </dgm:t>
    </dgm:pt>
    <dgm:pt modelId="{1F833F6F-3DF8-4219-B9B5-5F29FFC171DE}" type="pres">
      <dgm:prSet presAssocID="{55E491A5-6FCA-4ACF-A872-B40640B2A827}" presName="parentText" presStyleLbl="node1" presStyleIdx="1" presStyleCnt="2">
        <dgm:presLayoutVars>
          <dgm:chMax val="0"/>
          <dgm:bulletEnabled val="1"/>
        </dgm:presLayoutVars>
      </dgm:prSet>
      <dgm:spPr/>
      <dgm:t>
        <a:bodyPr/>
        <a:lstStyle/>
        <a:p>
          <a:pPr rtl="1"/>
          <a:endParaRPr lang="ar-SA"/>
        </a:p>
      </dgm:t>
    </dgm:pt>
    <dgm:pt modelId="{251237E6-D9AE-4A0C-8D32-00F6FF183DF1}" type="pres">
      <dgm:prSet presAssocID="{55E491A5-6FCA-4ACF-A872-B40640B2A827}" presName="childText" presStyleLbl="revTx" presStyleIdx="1" presStyleCnt="2">
        <dgm:presLayoutVars>
          <dgm:bulletEnabled val="1"/>
        </dgm:presLayoutVars>
      </dgm:prSet>
      <dgm:spPr/>
      <dgm:t>
        <a:bodyPr/>
        <a:lstStyle/>
        <a:p>
          <a:pPr rtl="1"/>
          <a:endParaRPr lang="ar-SA"/>
        </a:p>
      </dgm:t>
    </dgm:pt>
  </dgm:ptLst>
  <dgm:cxnLst>
    <dgm:cxn modelId="{96848F46-07D5-4C77-8D59-C774BFFF73DD}" srcId="{6F1D8961-F35C-4323-9328-E3C428A03BD5}" destId="{205E7C71-6FE3-44D1-95C2-A05D0B475C4C}" srcOrd="0" destOrd="0" parTransId="{E4F669A6-8F43-4049-837A-AE2BF104140C}" sibTransId="{7A5B7AA7-0E70-4D92-9A72-60932D574016}"/>
    <dgm:cxn modelId="{31C1CB8E-6FBD-4636-95F7-D87D2F1673DF}" srcId="{0343258C-728E-4C00-BE47-C4781A18E4BC}" destId="{55E491A5-6FCA-4ACF-A872-B40640B2A827}" srcOrd="1" destOrd="0" parTransId="{375D2238-C6F3-4E25-A76A-2C562D879FA0}" sibTransId="{721AFE3E-D773-4192-9735-1E1F8374D8A8}"/>
    <dgm:cxn modelId="{FEA09AF9-036D-4FB4-A7DE-9C19EABC95FB}" srcId="{0343258C-728E-4C00-BE47-C4781A18E4BC}" destId="{6F1D8961-F35C-4323-9328-E3C428A03BD5}" srcOrd="0" destOrd="0" parTransId="{B40E8790-8C71-4D64-9379-F597D6FBDDD4}" sibTransId="{60B22F71-F906-4B21-A859-DA9937FF8687}"/>
    <dgm:cxn modelId="{FFB160F0-A592-4F72-B865-D60393C6C57B}" type="presOf" srcId="{55E491A5-6FCA-4ACF-A872-B40640B2A827}" destId="{1F833F6F-3DF8-4219-B9B5-5F29FFC171DE}" srcOrd="0" destOrd="0" presId="urn:microsoft.com/office/officeart/2005/8/layout/vList2"/>
    <dgm:cxn modelId="{16AA339B-FD41-40E8-A147-0A78DC542A14}" type="presOf" srcId="{6F1D8961-F35C-4323-9328-E3C428A03BD5}" destId="{51697DC4-6FCB-4B6F-90EE-CD0DBF08CE55}" srcOrd="0" destOrd="0" presId="urn:microsoft.com/office/officeart/2005/8/layout/vList2"/>
    <dgm:cxn modelId="{9E3AAE62-63D3-44E0-B483-639162F2477D}" srcId="{55E491A5-6FCA-4ACF-A872-B40640B2A827}" destId="{68601124-BF64-439E-8756-E8E5B02273CD}" srcOrd="0" destOrd="0" parTransId="{98DA41CE-45BE-4394-B373-DD7C7068BC16}" sibTransId="{DC51A0BE-6943-47FF-9ACC-34253E8B747C}"/>
    <dgm:cxn modelId="{BF22FBA6-6DB4-4697-A7D0-F0240DB1DCD9}" type="presOf" srcId="{68601124-BF64-439E-8756-E8E5B02273CD}" destId="{251237E6-D9AE-4A0C-8D32-00F6FF183DF1}" srcOrd="0" destOrd="0" presId="urn:microsoft.com/office/officeart/2005/8/layout/vList2"/>
    <dgm:cxn modelId="{07EF0858-D51E-4524-A3AD-687ED4D4FA86}" type="presOf" srcId="{0343258C-728E-4C00-BE47-C4781A18E4BC}" destId="{21DAC804-EC2F-4D85-9584-9C6460E2A2B0}" srcOrd="0" destOrd="0" presId="urn:microsoft.com/office/officeart/2005/8/layout/vList2"/>
    <dgm:cxn modelId="{8799C40A-DE61-4571-AADD-5F59AEB5F4F1}" type="presOf" srcId="{205E7C71-6FE3-44D1-95C2-A05D0B475C4C}" destId="{2F27201C-7172-443A-9404-3DBA6C73EF74}" srcOrd="0" destOrd="0" presId="urn:microsoft.com/office/officeart/2005/8/layout/vList2"/>
    <dgm:cxn modelId="{36DCEDFD-2E29-447F-A974-37C363A67BC6}" type="presParOf" srcId="{21DAC804-EC2F-4D85-9584-9C6460E2A2B0}" destId="{51697DC4-6FCB-4B6F-90EE-CD0DBF08CE55}" srcOrd="0" destOrd="0" presId="urn:microsoft.com/office/officeart/2005/8/layout/vList2"/>
    <dgm:cxn modelId="{18066E96-6E03-4D24-858F-F06CB6748A89}" type="presParOf" srcId="{21DAC804-EC2F-4D85-9584-9C6460E2A2B0}" destId="{2F27201C-7172-443A-9404-3DBA6C73EF74}" srcOrd="1" destOrd="0" presId="urn:microsoft.com/office/officeart/2005/8/layout/vList2"/>
    <dgm:cxn modelId="{F2BF0F30-B46F-4D4B-91D8-E5431E6BBDF4}" type="presParOf" srcId="{21DAC804-EC2F-4D85-9584-9C6460E2A2B0}" destId="{1F833F6F-3DF8-4219-B9B5-5F29FFC171DE}" srcOrd="2" destOrd="0" presId="urn:microsoft.com/office/officeart/2005/8/layout/vList2"/>
    <dgm:cxn modelId="{C54E5D91-2CF7-48A1-B7CF-9459B85660FD}" type="presParOf" srcId="{21DAC804-EC2F-4D85-9584-9C6460E2A2B0}" destId="{251237E6-D9AE-4A0C-8D32-00F6FF183DF1}" srcOrd="3"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F76C0AD-765C-4885-A457-EF2B817D6B75}" type="doc">
      <dgm:prSet loTypeId="urn:microsoft.com/office/officeart/2005/8/layout/vList2" loCatId="list" qsTypeId="urn:microsoft.com/office/officeart/2005/8/quickstyle/simple1" qsCatId="simple" csTypeId="urn:microsoft.com/office/officeart/2005/8/colors/accent1_2" csCatId="accent1" phldr="1"/>
      <dgm:spPr/>
      <dgm:t>
        <a:bodyPr/>
        <a:lstStyle/>
        <a:p>
          <a:pPr rtl="1"/>
          <a:endParaRPr lang="ar-SA"/>
        </a:p>
      </dgm:t>
    </dgm:pt>
    <dgm:pt modelId="{B985396E-313C-40EC-ABBB-64EDB68FB803}">
      <dgm:prSet phldrT="[نص]" custT="1"/>
      <dgm:spPr/>
      <dgm:t>
        <a:bodyPr/>
        <a:lstStyle/>
        <a:p>
          <a:pPr rtl="1"/>
          <a:r>
            <a:rPr lang="ar-SA" sz="2400" dirty="0" smtClean="0"/>
            <a:t>ذكي      ماهر نشيط      بارد       مثابر      عملي    حذر</a:t>
          </a:r>
          <a:endParaRPr lang="ar-SA" sz="2400" dirty="0"/>
        </a:p>
      </dgm:t>
    </dgm:pt>
    <dgm:pt modelId="{4CA60EDE-EC35-45A8-A10F-660DD81B1F43}" type="parTrans" cxnId="{035912BD-0DAB-420B-A250-AE7209B64A7C}">
      <dgm:prSet/>
      <dgm:spPr/>
      <dgm:t>
        <a:bodyPr/>
        <a:lstStyle/>
        <a:p>
          <a:pPr rtl="1"/>
          <a:endParaRPr lang="ar-SA"/>
        </a:p>
      </dgm:t>
    </dgm:pt>
    <dgm:pt modelId="{3CD22AE1-F56D-4B70-977E-FA1EC22D0596}" type="sibTrans" cxnId="{035912BD-0DAB-420B-A250-AE7209B64A7C}">
      <dgm:prSet/>
      <dgm:spPr/>
      <dgm:t>
        <a:bodyPr/>
        <a:lstStyle/>
        <a:p>
          <a:pPr rtl="1"/>
          <a:endParaRPr lang="ar-SA"/>
        </a:p>
      </dgm:t>
    </dgm:pt>
    <dgm:pt modelId="{D108FD30-E388-4E3D-A889-28A002B25C9E}">
      <dgm:prSet phldrT="[نص]" custT="1"/>
      <dgm:spPr/>
      <dgm:t>
        <a:bodyPr/>
        <a:lstStyle/>
        <a:p>
          <a:pPr rtl="1"/>
          <a:r>
            <a:rPr lang="ar-SA" sz="2400" dirty="0" smtClean="0"/>
            <a:t>إن سمة بارد سمة مركزية والانطباع يتأثر بها لأنها تحدد المعنى الكلي لمجموع السمات , ولها تأثير على انتظام مجموع السمات.(هنا بادر لها تأثير أقوى على انتظام المجموعة.</a:t>
          </a:r>
          <a:endParaRPr lang="ar-SA" sz="2400" dirty="0"/>
        </a:p>
      </dgm:t>
    </dgm:pt>
    <dgm:pt modelId="{14DB361C-2DF5-487E-A124-7617DD6FF360}" type="parTrans" cxnId="{352A0E06-7E2B-4062-A3DA-EE556B28EBA1}">
      <dgm:prSet/>
      <dgm:spPr/>
      <dgm:t>
        <a:bodyPr/>
        <a:lstStyle/>
        <a:p>
          <a:pPr rtl="1"/>
          <a:endParaRPr lang="ar-SA"/>
        </a:p>
      </dgm:t>
    </dgm:pt>
    <dgm:pt modelId="{36974ACB-4F08-4BE7-92EE-BDF8A206845B}" type="sibTrans" cxnId="{352A0E06-7E2B-4062-A3DA-EE556B28EBA1}">
      <dgm:prSet/>
      <dgm:spPr/>
      <dgm:t>
        <a:bodyPr/>
        <a:lstStyle/>
        <a:p>
          <a:pPr rtl="1"/>
          <a:endParaRPr lang="ar-SA"/>
        </a:p>
      </dgm:t>
    </dgm:pt>
    <dgm:pt modelId="{AFB95644-211E-4AB5-8206-D71ACE164E7D}">
      <dgm:prSet phldrT="[نص]" custT="1"/>
      <dgm:spPr/>
      <dgm:t>
        <a:bodyPr/>
        <a:lstStyle/>
        <a:p>
          <a:pPr rtl="1"/>
          <a:r>
            <a:rPr lang="ar-SA" sz="2400" dirty="0" smtClean="0"/>
            <a:t>ذكي  ماهر  نشيط      دافئ       مثابر     عملي     حذر</a:t>
          </a:r>
          <a:endParaRPr lang="ar-SA" sz="2400" dirty="0"/>
        </a:p>
      </dgm:t>
    </dgm:pt>
    <dgm:pt modelId="{208E11CE-F842-4240-9922-97410778A62C}" type="parTrans" cxnId="{0D9BA09F-36BE-4D01-A07E-ECEB8F772BAE}">
      <dgm:prSet/>
      <dgm:spPr/>
      <dgm:t>
        <a:bodyPr/>
        <a:lstStyle/>
        <a:p>
          <a:pPr rtl="1"/>
          <a:endParaRPr lang="ar-SA"/>
        </a:p>
      </dgm:t>
    </dgm:pt>
    <dgm:pt modelId="{CCC66C85-1129-4040-853A-9C54C7C574B6}" type="sibTrans" cxnId="{0D9BA09F-36BE-4D01-A07E-ECEB8F772BAE}">
      <dgm:prSet/>
      <dgm:spPr/>
      <dgm:t>
        <a:bodyPr/>
        <a:lstStyle/>
        <a:p>
          <a:pPr rtl="1"/>
          <a:endParaRPr lang="ar-SA"/>
        </a:p>
      </dgm:t>
    </dgm:pt>
    <dgm:pt modelId="{28F644D1-C6BC-4E2B-9F78-7FCA18EB83B1}">
      <dgm:prSet phldrT="[نص]" custT="1"/>
      <dgm:spPr/>
      <dgm:t>
        <a:bodyPr/>
        <a:lstStyle/>
        <a:p>
          <a:pPr rtl="1"/>
          <a:r>
            <a:rPr lang="ar-SA" sz="2400" dirty="0" smtClean="0"/>
            <a:t>حددي السمات الطرفية والسمة المركزية, وأي من هذه السمات لها تأثير أقوى؟.( دافئ تحدد المعنى الكلي)</a:t>
          </a:r>
          <a:endParaRPr lang="ar-SA" sz="2400" dirty="0"/>
        </a:p>
      </dgm:t>
    </dgm:pt>
    <dgm:pt modelId="{FA040B77-96CE-440B-B53F-4943BDA821DC}" type="parTrans" cxnId="{B8E82E07-B7E5-4079-94FD-4A4A0831B700}">
      <dgm:prSet/>
      <dgm:spPr/>
      <dgm:t>
        <a:bodyPr/>
        <a:lstStyle/>
        <a:p>
          <a:pPr rtl="1"/>
          <a:endParaRPr lang="ar-SA"/>
        </a:p>
      </dgm:t>
    </dgm:pt>
    <dgm:pt modelId="{6125F32F-10EE-4CCE-BE31-A9C02659B617}" type="sibTrans" cxnId="{B8E82E07-B7E5-4079-94FD-4A4A0831B700}">
      <dgm:prSet/>
      <dgm:spPr/>
      <dgm:t>
        <a:bodyPr/>
        <a:lstStyle/>
        <a:p>
          <a:pPr rtl="1"/>
          <a:endParaRPr lang="ar-SA"/>
        </a:p>
      </dgm:t>
    </dgm:pt>
    <dgm:pt modelId="{36C436CB-359C-4C19-A693-6A07FBC40F13}" type="pres">
      <dgm:prSet presAssocID="{6F76C0AD-765C-4885-A457-EF2B817D6B75}" presName="linear" presStyleCnt="0">
        <dgm:presLayoutVars>
          <dgm:animLvl val="lvl"/>
          <dgm:resizeHandles val="exact"/>
        </dgm:presLayoutVars>
      </dgm:prSet>
      <dgm:spPr/>
      <dgm:t>
        <a:bodyPr/>
        <a:lstStyle/>
        <a:p>
          <a:pPr rtl="1"/>
          <a:endParaRPr lang="ar-SA"/>
        </a:p>
      </dgm:t>
    </dgm:pt>
    <dgm:pt modelId="{12632881-C5F7-4FFB-B2F1-16F1A9A1EFD0}" type="pres">
      <dgm:prSet presAssocID="{B985396E-313C-40EC-ABBB-64EDB68FB803}" presName="parentText" presStyleLbl="node1" presStyleIdx="0" presStyleCnt="2">
        <dgm:presLayoutVars>
          <dgm:chMax val="0"/>
          <dgm:bulletEnabled val="1"/>
        </dgm:presLayoutVars>
      </dgm:prSet>
      <dgm:spPr/>
      <dgm:t>
        <a:bodyPr/>
        <a:lstStyle/>
        <a:p>
          <a:pPr rtl="1"/>
          <a:endParaRPr lang="ar-SA"/>
        </a:p>
      </dgm:t>
    </dgm:pt>
    <dgm:pt modelId="{478EA908-23C6-4F54-BFF3-A893C031ECC1}" type="pres">
      <dgm:prSet presAssocID="{B985396E-313C-40EC-ABBB-64EDB68FB803}" presName="childText" presStyleLbl="revTx" presStyleIdx="0" presStyleCnt="2">
        <dgm:presLayoutVars>
          <dgm:bulletEnabled val="1"/>
        </dgm:presLayoutVars>
      </dgm:prSet>
      <dgm:spPr/>
      <dgm:t>
        <a:bodyPr/>
        <a:lstStyle/>
        <a:p>
          <a:pPr rtl="1"/>
          <a:endParaRPr lang="ar-SA"/>
        </a:p>
      </dgm:t>
    </dgm:pt>
    <dgm:pt modelId="{71A49177-336B-4714-85ED-C4E67A932CAD}" type="pres">
      <dgm:prSet presAssocID="{AFB95644-211E-4AB5-8206-D71ACE164E7D}" presName="parentText" presStyleLbl="node1" presStyleIdx="1" presStyleCnt="2">
        <dgm:presLayoutVars>
          <dgm:chMax val="0"/>
          <dgm:bulletEnabled val="1"/>
        </dgm:presLayoutVars>
      </dgm:prSet>
      <dgm:spPr/>
      <dgm:t>
        <a:bodyPr/>
        <a:lstStyle/>
        <a:p>
          <a:pPr rtl="1"/>
          <a:endParaRPr lang="ar-SA"/>
        </a:p>
      </dgm:t>
    </dgm:pt>
    <dgm:pt modelId="{AFD17DAB-B52D-4AF2-A3FC-68783215FC4A}" type="pres">
      <dgm:prSet presAssocID="{AFB95644-211E-4AB5-8206-D71ACE164E7D}" presName="childText" presStyleLbl="revTx" presStyleIdx="1" presStyleCnt="2">
        <dgm:presLayoutVars>
          <dgm:bulletEnabled val="1"/>
        </dgm:presLayoutVars>
      </dgm:prSet>
      <dgm:spPr/>
      <dgm:t>
        <a:bodyPr/>
        <a:lstStyle/>
        <a:p>
          <a:pPr rtl="1"/>
          <a:endParaRPr lang="ar-SA"/>
        </a:p>
      </dgm:t>
    </dgm:pt>
  </dgm:ptLst>
  <dgm:cxnLst>
    <dgm:cxn modelId="{1D5691AE-6B17-46E1-B4CF-0FCB8F26D8EA}" type="presOf" srcId="{6F76C0AD-765C-4885-A457-EF2B817D6B75}" destId="{36C436CB-359C-4C19-A693-6A07FBC40F13}" srcOrd="0" destOrd="0" presId="urn:microsoft.com/office/officeart/2005/8/layout/vList2"/>
    <dgm:cxn modelId="{035912BD-0DAB-420B-A250-AE7209B64A7C}" srcId="{6F76C0AD-765C-4885-A457-EF2B817D6B75}" destId="{B985396E-313C-40EC-ABBB-64EDB68FB803}" srcOrd="0" destOrd="0" parTransId="{4CA60EDE-EC35-45A8-A10F-660DD81B1F43}" sibTransId="{3CD22AE1-F56D-4B70-977E-FA1EC22D0596}"/>
    <dgm:cxn modelId="{B8E82E07-B7E5-4079-94FD-4A4A0831B700}" srcId="{AFB95644-211E-4AB5-8206-D71ACE164E7D}" destId="{28F644D1-C6BC-4E2B-9F78-7FCA18EB83B1}" srcOrd="0" destOrd="0" parTransId="{FA040B77-96CE-440B-B53F-4943BDA821DC}" sibTransId="{6125F32F-10EE-4CCE-BE31-A9C02659B617}"/>
    <dgm:cxn modelId="{8BCE006F-1999-429F-B70C-3EC7B5A14F3F}" type="presOf" srcId="{AFB95644-211E-4AB5-8206-D71ACE164E7D}" destId="{71A49177-336B-4714-85ED-C4E67A932CAD}" srcOrd="0" destOrd="0" presId="urn:microsoft.com/office/officeart/2005/8/layout/vList2"/>
    <dgm:cxn modelId="{332C94E2-9C8E-41FE-88F8-0CA8DF5B0A6F}" type="presOf" srcId="{D108FD30-E388-4E3D-A889-28A002B25C9E}" destId="{478EA908-23C6-4F54-BFF3-A893C031ECC1}" srcOrd="0" destOrd="0" presId="urn:microsoft.com/office/officeart/2005/8/layout/vList2"/>
    <dgm:cxn modelId="{45386B58-ED94-4C59-BDAD-FCCCD7C93A99}" type="presOf" srcId="{28F644D1-C6BC-4E2B-9F78-7FCA18EB83B1}" destId="{AFD17DAB-B52D-4AF2-A3FC-68783215FC4A}" srcOrd="0" destOrd="0" presId="urn:microsoft.com/office/officeart/2005/8/layout/vList2"/>
    <dgm:cxn modelId="{0D9BA09F-36BE-4D01-A07E-ECEB8F772BAE}" srcId="{6F76C0AD-765C-4885-A457-EF2B817D6B75}" destId="{AFB95644-211E-4AB5-8206-D71ACE164E7D}" srcOrd="1" destOrd="0" parTransId="{208E11CE-F842-4240-9922-97410778A62C}" sibTransId="{CCC66C85-1129-4040-853A-9C54C7C574B6}"/>
    <dgm:cxn modelId="{352A0E06-7E2B-4062-A3DA-EE556B28EBA1}" srcId="{B985396E-313C-40EC-ABBB-64EDB68FB803}" destId="{D108FD30-E388-4E3D-A889-28A002B25C9E}" srcOrd="0" destOrd="0" parTransId="{14DB361C-2DF5-487E-A124-7617DD6FF360}" sibTransId="{36974ACB-4F08-4BE7-92EE-BDF8A206845B}"/>
    <dgm:cxn modelId="{AA49EF30-A990-47D5-B218-067651086B03}" type="presOf" srcId="{B985396E-313C-40EC-ABBB-64EDB68FB803}" destId="{12632881-C5F7-4FFB-B2F1-16F1A9A1EFD0}" srcOrd="0" destOrd="0" presId="urn:microsoft.com/office/officeart/2005/8/layout/vList2"/>
    <dgm:cxn modelId="{D00610CF-120C-4E8B-9875-5D4C18274C1C}" type="presParOf" srcId="{36C436CB-359C-4C19-A693-6A07FBC40F13}" destId="{12632881-C5F7-4FFB-B2F1-16F1A9A1EFD0}" srcOrd="0" destOrd="0" presId="urn:microsoft.com/office/officeart/2005/8/layout/vList2"/>
    <dgm:cxn modelId="{5DF12BF5-B063-4571-B73F-7C93DD5838F0}" type="presParOf" srcId="{36C436CB-359C-4C19-A693-6A07FBC40F13}" destId="{478EA908-23C6-4F54-BFF3-A893C031ECC1}" srcOrd="1" destOrd="0" presId="urn:microsoft.com/office/officeart/2005/8/layout/vList2"/>
    <dgm:cxn modelId="{F75C4A52-447C-4C8C-A99B-E87365C582FD}" type="presParOf" srcId="{36C436CB-359C-4C19-A693-6A07FBC40F13}" destId="{71A49177-336B-4714-85ED-C4E67A932CAD}" srcOrd="2" destOrd="0" presId="urn:microsoft.com/office/officeart/2005/8/layout/vList2"/>
    <dgm:cxn modelId="{4F9A47CE-116A-4FB0-915B-5BC34297027F}" type="presParOf" srcId="{36C436CB-359C-4C19-A693-6A07FBC40F13}" destId="{AFD17DAB-B52D-4AF2-A3FC-68783215FC4A}" srcOrd="3"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1697DC4-6FCB-4B6F-90EE-CD0DBF08CE55}">
      <dsp:nvSpPr>
        <dsp:cNvPr id="0" name=""/>
        <dsp:cNvSpPr/>
      </dsp:nvSpPr>
      <dsp:spPr>
        <a:xfrm>
          <a:off x="0" y="21039"/>
          <a:ext cx="6096000" cy="1067040"/>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r" defTabSz="1066800" rtl="1">
            <a:lnSpc>
              <a:spcPct val="90000"/>
            </a:lnSpc>
            <a:spcBef>
              <a:spcPct val="0"/>
            </a:spcBef>
            <a:spcAft>
              <a:spcPct val="35000"/>
            </a:spcAft>
          </a:pPr>
          <a:r>
            <a:rPr lang="ar-SA" sz="2400" kern="1200" dirty="0" smtClean="0"/>
            <a:t>ذكي,   نشيط,    مندفع,   انتقادي,    عنيد,     حسود </a:t>
          </a:r>
          <a:endParaRPr lang="ar-SA" sz="2400" kern="1200" dirty="0"/>
        </a:p>
      </dsp:txBody>
      <dsp:txXfrm>
        <a:off x="52089" y="73128"/>
        <a:ext cx="5991822" cy="962862"/>
      </dsp:txXfrm>
    </dsp:sp>
    <dsp:sp modelId="{2F27201C-7172-443A-9404-3DBA6C73EF74}">
      <dsp:nvSpPr>
        <dsp:cNvPr id="0" name=""/>
        <dsp:cNvSpPr/>
      </dsp:nvSpPr>
      <dsp:spPr>
        <a:xfrm>
          <a:off x="0" y="1088080"/>
          <a:ext cx="6096000" cy="9439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93548" tIns="30480" rIns="170688" bIns="30480" numCol="1" spcCol="1270" anchor="t" anchorCtr="0">
          <a:noAutofit/>
        </a:bodyPr>
        <a:lstStyle/>
        <a:p>
          <a:pPr marL="228600" lvl="1" indent="-228600" algn="r" defTabSz="1066800" rtl="1">
            <a:lnSpc>
              <a:spcPct val="90000"/>
            </a:lnSpc>
            <a:spcBef>
              <a:spcPct val="0"/>
            </a:spcBef>
            <a:spcAft>
              <a:spcPct val="20000"/>
            </a:spcAft>
            <a:buChar char="••"/>
          </a:pPr>
          <a:r>
            <a:rPr lang="ar-SA" sz="2400" kern="1200" dirty="0" smtClean="0"/>
            <a:t>وجد إن أفراد المجموعة الأولى تفاعلهم أكثر إيجابية</a:t>
          </a:r>
          <a:endParaRPr lang="ar-SA" sz="2400" kern="1200" dirty="0"/>
        </a:p>
      </dsp:txBody>
      <dsp:txXfrm>
        <a:off x="0" y="1088080"/>
        <a:ext cx="6096000" cy="943920"/>
      </dsp:txXfrm>
    </dsp:sp>
    <dsp:sp modelId="{1F833F6F-3DF8-4219-B9B5-5F29FFC171DE}">
      <dsp:nvSpPr>
        <dsp:cNvPr id="0" name=""/>
        <dsp:cNvSpPr/>
      </dsp:nvSpPr>
      <dsp:spPr>
        <a:xfrm>
          <a:off x="0" y="2032000"/>
          <a:ext cx="6096000" cy="1067040"/>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r" defTabSz="1066800" rtl="1">
            <a:lnSpc>
              <a:spcPct val="90000"/>
            </a:lnSpc>
            <a:spcBef>
              <a:spcPct val="0"/>
            </a:spcBef>
            <a:spcAft>
              <a:spcPct val="35000"/>
            </a:spcAft>
          </a:pPr>
          <a:r>
            <a:rPr lang="ar-SA" sz="2400" kern="1200" dirty="0" smtClean="0"/>
            <a:t>حسود,      عنيد,      انتقادي,     مندفع,   نشيط,   ذكي</a:t>
          </a:r>
          <a:endParaRPr lang="ar-SA" sz="2400" kern="1200" dirty="0"/>
        </a:p>
      </dsp:txBody>
      <dsp:txXfrm>
        <a:off x="52089" y="2084089"/>
        <a:ext cx="5991822" cy="962862"/>
      </dsp:txXfrm>
    </dsp:sp>
    <dsp:sp modelId="{251237E6-D9AE-4A0C-8D32-00F6FF183DF1}">
      <dsp:nvSpPr>
        <dsp:cNvPr id="0" name=""/>
        <dsp:cNvSpPr/>
      </dsp:nvSpPr>
      <dsp:spPr>
        <a:xfrm>
          <a:off x="0" y="3099040"/>
          <a:ext cx="6096000" cy="9439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93548" tIns="25400" rIns="142240" bIns="25400" numCol="1" spcCol="1270" anchor="t" anchorCtr="0">
          <a:noAutofit/>
        </a:bodyPr>
        <a:lstStyle/>
        <a:p>
          <a:pPr marL="228600" lvl="1" indent="-228600" algn="r" defTabSz="889000" rtl="1">
            <a:lnSpc>
              <a:spcPct val="90000"/>
            </a:lnSpc>
            <a:spcBef>
              <a:spcPct val="0"/>
            </a:spcBef>
            <a:spcAft>
              <a:spcPct val="20000"/>
            </a:spcAft>
            <a:buChar char="••"/>
          </a:pPr>
          <a:r>
            <a:rPr lang="ar-SA" sz="2000" kern="1200" dirty="0" smtClean="0"/>
            <a:t>تقديم معلومات لفظية ووضع الصفات الإيجابية أو السلبية في البداية يؤدي إلى انطباع حسب ترتيب الصفات(أثر الأولية)</a:t>
          </a:r>
          <a:endParaRPr lang="ar-SA" sz="2000" kern="1200" dirty="0"/>
        </a:p>
      </dsp:txBody>
      <dsp:txXfrm>
        <a:off x="0" y="3099040"/>
        <a:ext cx="6096000" cy="94392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2632881-C5F7-4FFB-B2F1-16F1A9A1EFD0}">
      <dsp:nvSpPr>
        <dsp:cNvPr id="0" name=""/>
        <dsp:cNvSpPr/>
      </dsp:nvSpPr>
      <dsp:spPr>
        <a:xfrm>
          <a:off x="0" y="9249"/>
          <a:ext cx="6096000" cy="936000"/>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r" defTabSz="1066800" rtl="1">
            <a:lnSpc>
              <a:spcPct val="90000"/>
            </a:lnSpc>
            <a:spcBef>
              <a:spcPct val="0"/>
            </a:spcBef>
            <a:spcAft>
              <a:spcPct val="35000"/>
            </a:spcAft>
          </a:pPr>
          <a:r>
            <a:rPr lang="ar-SA" sz="2400" kern="1200" dirty="0" smtClean="0"/>
            <a:t>ذكي      ماهر نشيط      بارد       مثابر      عملي    حذر</a:t>
          </a:r>
          <a:endParaRPr lang="ar-SA" sz="2400" kern="1200" dirty="0"/>
        </a:p>
      </dsp:txBody>
      <dsp:txXfrm>
        <a:off x="45692" y="54941"/>
        <a:ext cx="6004616" cy="844616"/>
      </dsp:txXfrm>
    </dsp:sp>
    <dsp:sp modelId="{478EA908-23C6-4F54-BFF3-A893C031ECC1}">
      <dsp:nvSpPr>
        <dsp:cNvPr id="0" name=""/>
        <dsp:cNvSpPr/>
      </dsp:nvSpPr>
      <dsp:spPr>
        <a:xfrm>
          <a:off x="0" y="945250"/>
          <a:ext cx="6096000" cy="13455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93548" tIns="30480" rIns="170688" bIns="30480" numCol="1" spcCol="1270" anchor="t" anchorCtr="0">
          <a:noAutofit/>
        </a:bodyPr>
        <a:lstStyle/>
        <a:p>
          <a:pPr marL="228600" lvl="1" indent="-228600" algn="r" defTabSz="1066800" rtl="1">
            <a:lnSpc>
              <a:spcPct val="90000"/>
            </a:lnSpc>
            <a:spcBef>
              <a:spcPct val="0"/>
            </a:spcBef>
            <a:spcAft>
              <a:spcPct val="20000"/>
            </a:spcAft>
            <a:buChar char="••"/>
          </a:pPr>
          <a:r>
            <a:rPr lang="ar-SA" sz="2400" kern="1200" dirty="0" smtClean="0"/>
            <a:t>إن سمة بارد سمة مركزية والانطباع يتأثر بها لأنها تحدد المعنى الكلي لمجموع السمات , ولها تأثير على انتظام مجموع السمات.(هنا بادر لها تأثير أقوى على انتظام المجموعة.</a:t>
          </a:r>
          <a:endParaRPr lang="ar-SA" sz="2400" kern="1200" dirty="0"/>
        </a:p>
      </dsp:txBody>
      <dsp:txXfrm>
        <a:off x="0" y="945250"/>
        <a:ext cx="6096000" cy="1345500"/>
      </dsp:txXfrm>
    </dsp:sp>
    <dsp:sp modelId="{71A49177-336B-4714-85ED-C4E67A932CAD}">
      <dsp:nvSpPr>
        <dsp:cNvPr id="0" name=""/>
        <dsp:cNvSpPr/>
      </dsp:nvSpPr>
      <dsp:spPr>
        <a:xfrm>
          <a:off x="0" y="2290750"/>
          <a:ext cx="6096000" cy="936000"/>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r" defTabSz="1066800" rtl="1">
            <a:lnSpc>
              <a:spcPct val="90000"/>
            </a:lnSpc>
            <a:spcBef>
              <a:spcPct val="0"/>
            </a:spcBef>
            <a:spcAft>
              <a:spcPct val="35000"/>
            </a:spcAft>
          </a:pPr>
          <a:r>
            <a:rPr lang="ar-SA" sz="2400" kern="1200" dirty="0" smtClean="0"/>
            <a:t>ذكي  ماهر  نشيط      دافئ       مثابر     عملي     حذر</a:t>
          </a:r>
          <a:endParaRPr lang="ar-SA" sz="2400" kern="1200" dirty="0"/>
        </a:p>
      </dsp:txBody>
      <dsp:txXfrm>
        <a:off x="45692" y="2336442"/>
        <a:ext cx="6004616" cy="844616"/>
      </dsp:txXfrm>
    </dsp:sp>
    <dsp:sp modelId="{AFD17DAB-B52D-4AF2-A3FC-68783215FC4A}">
      <dsp:nvSpPr>
        <dsp:cNvPr id="0" name=""/>
        <dsp:cNvSpPr/>
      </dsp:nvSpPr>
      <dsp:spPr>
        <a:xfrm>
          <a:off x="0" y="3226750"/>
          <a:ext cx="6096000" cy="828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93548" tIns="30480" rIns="170688" bIns="30480" numCol="1" spcCol="1270" anchor="t" anchorCtr="0">
          <a:noAutofit/>
        </a:bodyPr>
        <a:lstStyle/>
        <a:p>
          <a:pPr marL="228600" lvl="1" indent="-228600" algn="r" defTabSz="1066800" rtl="1">
            <a:lnSpc>
              <a:spcPct val="90000"/>
            </a:lnSpc>
            <a:spcBef>
              <a:spcPct val="0"/>
            </a:spcBef>
            <a:spcAft>
              <a:spcPct val="20000"/>
            </a:spcAft>
            <a:buChar char="••"/>
          </a:pPr>
          <a:r>
            <a:rPr lang="ar-SA" sz="2400" kern="1200" dirty="0" smtClean="0"/>
            <a:t>حددي السمات الطرفية والسمة المركزية, وأي من هذه السمات لها تأثير أقوى؟.( دافئ تحدد المعنى الكلي)</a:t>
          </a:r>
          <a:endParaRPr lang="ar-SA" sz="2400" kern="1200" dirty="0"/>
        </a:p>
      </dsp:txBody>
      <dsp:txXfrm>
        <a:off x="0" y="3226750"/>
        <a:ext cx="6096000" cy="828000"/>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8" name="عنوان 7"/>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ar-SA" smtClean="0"/>
              <a:t>انقر لتحرير نمط العنوان الرئيسي</a:t>
            </a:r>
            <a:endParaRPr kumimoji="0" lang="en-US"/>
          </a:p>
        </p:txBody>
      </p:sp>
      <p:sp>
        <p:nvSpPr>
          <p:cNvPr id="9" name="عنوان فرعي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28" name="عنصر نائب للتاريخ 27"/>
          <p:cNvSpPr>
            <a:spLocks noGrp="1"/>
          </p:cNvSpPr>
          <p:nvPr>
            <p:ph type="dt" sz="half" idx="10"/>
          </p:nvPr>
        </p:nvSpPr>
        <p:spPr>
          <a:xfrm>
            <a:off x="6400800" y="6355080"/>
            <a:ext cx="2286000" cy="365760"/>
          </a:xfrm>
        </p:spPr>
        <p:txBody>
          <a:bodyPr/>
          <a:lstStyle>
            <a:lvl1pPr>
              <a:defRPr sz="1400"/>
            </a:lvl1pPr>
          </a:lstStyle>
          <a:p>
            <a:fld id="{616D4D52-B6A9-4604-AA90-61BAF0B7CCC6}" type="datetimeFigureOut">
              <a:rPr lang="ar-SA" smtClean="0"/>
              <a:t>26/12/35</a:t>
            </a:fld>
            <a:endParaRPr lang="ar-SA" dirty="0"/>
          </a:p>
        </p:txBody>
      </p:sp>
      <p:sp>
        <p:nvSpPr>
          <p:cNvPr id="17" name="عنصر نائب للتذييل 16"/>
          <p:cNvSpPr>
            <a:spLocks noGrp="1"/>
          </p:cNvSpPr>
          <p:nvPr>
            <p:ph type="ftr" sz="quarter" idx="11"/>
          </p:nvPr>
        </p:nvSpPr>
        <p:spPr>
          <a:xfrm>
            <a:off x="2898648" y="6355080"/>
            <a:ext cx="3474720" cy="365760"/>
          </a:xfrm>
        </p:spPr>
        <p:txBody>
          <a:bodyPr/>
          <a:lstStyle/>
          <a:p>
            <a:endParaRPr lang="ar-SA" dirty="0"/>
          </a:p>
        </p:txBody>
      </p:sp>
      <p:sp>
        <p:nvSpPr>
          <p:cNvPr id="29" name="عنصر نائب لرقم الشريحة 28"/>
          <p:cNvSpPr>
            <a:spLocks noGrp="1"/>
          </p:cNvSpPr>
          <p:nvPr>
            <p:ph type="sldNum" sz="quarter" idx="12"/>
          </p:nvPr>
        </p:nvSpPr>
        <p:spPr>
          <a:xfrm>
            <a:off x="1216152" y="6355080"/>
            <a:ext cx="1219200" cy="365760"/>
          </a:xfrm>
        </p:spPr>
        <p:txBody>
          <a:bodyPr/>
          <a:lstStyle/>
          <a:p>
            <a:fld id="{73766BAD-EDD8-4B75-9810-A8304618A404}" type="slidenum">
              <a:rPr lang="ar-SA" smtClean="0"/>
              <a:t>‹#›</a:t>
            </a:fld>
            <a:endParaRPr lang="ar-SA" dirty="0"/>
          </a:p>
        </p:txBody>
      </p:sp>
      <p:sp>
        <p:nvSpPr>
          <p:cNvPr id="21" name="مستطيل 20"/>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3" name="مستطيل 32"/>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مستطيل 21"/>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2" name="مستطيل 31"/>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616D4D52-B6A9-4604-AA90-61BAF0B7CCC6}" type="datetimeFigureOut">
              <a:rPr lang="ar-SA" smtClean="0"/>
              <a:t>26/12/35</a:t>
            </a:fld>
            <a:endParaRPr lang="ar-SA" dirty="0"/>
          </a:p>
        </p:txBody>
      </p:sp>
      <p:sp>
        <p:nvSpPr>
          <p:cNvPr id="5" name="عنصر نائب للتذييل 4"/>
          <p:cNvSpPr>
            <a:spLocks noGrp="1"/>
          </p:cNvSpPr>
          <p:nvPr>
            <p:ph type="ftr" sz="quarter" idx="11"/>
          </p:nvPr>
        </p:nvSpPr>
        <p:spPr/>
        <p:txBody>
          <a:bodyPr/>
          <a:lstStyle/>
          <a:p>
            <a:endParaRPr lang="ar-SA" dirty="0"/>
          </a:p>
        </p:txBody>
      </p:sp>
      <p:sp>
        <p:nvSpPr>
          <p:cNvPr id="6" name="عنصر نائب لرقم الشريحة 5"/>
          <p:cNvSpPr>
            <a:spLocks noGrp="1"/>
          </p:cNvSpPr>
          <p:nvPr>
            <p:ph type="sldNum" sz="quarter" idx="12"/>
          </p:nvPr>
        </p:nvSpPr>
        <p:spPr/>
        <p:txBody>
          <a:bodyPr/>
          <a:lstStyle/>
          <a:p>
            <a:fld id="{73766BAD-EDD8-4B75-9810-A8304618A404}" type="slidenum">
              <a:rPr lang="ar-SA" smtClean="0"/>
              <a:t>‹#›</a:t>
            </a:fld>
            <a:endParaRPr lang="ar-SA"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616D4D52-B6A9-4604-AA90-61BAF0B7CCC6}" type="datetimeFigureOut">
              <a:rPr lang="ar-SA" smtClean="0"/>
              <a:t>26/12/35</a:t>
            </a:fld>
            <a:endParaRPr lang="ar-SA" dirty="0"/>
          </a:p>
        </p:txBody>
      </p:sp>
      <p:sp>
        <p:nvSpPr>
          <p:cNvPr id="5" name="عنصر نائب للتذييل 4"/>
          <p:cNvSpPr>
            <a:spLocks noGrp="1"/>
          </p:cNvSpPr>
          <p:nvPr>
            <p:ph type="ftr" sz="quarter" idx="11"/>
          </p:nvPr>
        </p:nvSpPr>
        <p:spPr/>
        <p:txBody>
          <a:bodyPr/>
          <a:lstStyle/>
          <a:p>
            <a:endParaRPr lang="ar-SA" dirty="0"/>
          </a:p>
        </p:txBody>
      </p:sp>
      <p:sp>
        <p:nvSpPr>
          <p:cNvPr id="6" name="عنصر نائب لرقم الشريحة 5"/>
          <p:cNvSpPr>
            <a:spLocks noGrp="1"/>
          </p:cNvSpPr>
          <p:nvPr>
            <p:ph type="sldNum" sz="quarter" idx="12"/>
          </p:nvPr>
        </p:nvSpPr>
        <p:spPr/>
        <p:txBody>
          <a:bodyPr/>
          <a:lstStyle/>
          <a:p>
            <a:fld id="{73766BAD-EDD8-4B75-9810-A8304618A404}" type="slidenum">
              <a:rPr lang="ar-SA" smtClean="0"/>
              <a:t>‹#›</a:t>
            </a:fld>
            <a:endParaRPr lang="ar-SA" dirty="0"/>
          </a:p>
        </p:txBody>
      </p:sp>
      <p:sp>
        <p:nvSpPr>
          <p:cNvPr id="7" name="رابط مستقيم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8" name="مثلث متساوي الساقين 7"/>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رابط مستقيم 8"/>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4" name="عنصر نائب للتاريخ 3"/>
          <p:cNvSpPr>
            <a:spLocks noGrp="1"/>
          </p:cNvSpPr>
          <p:nvPr>
            <p:ph type="dt" sz="half" idx="10"/>
          </p:nvPr>
        </p:nvSpPr>
        <p:spPr/>
        <p:txBody>
          <a:bodyPr/>
          <a:lstStyle/>
          <a:p>
            <a:fld id="{616D4D52-B6A9-4604-AA90-61BAF0B7CCC6}" type="datetimeFigureOut">
              <a:rPr lang="ar-SA" smtClean="0"/>
              <a:t>26/12/35</a:t>
            </a:fld>
            <a:endParaRPr lang="ar-SA" dirty="0"/>
          </a:p>
        </p:txBody>
      </p:sp>
      <p:sp>
        <p:nvSpPr>
          <p:cNvPr id="5" name="عنصر نائب للتذييل 4"/>
          <p:cNvSpPr>
            <a:spLocks noGrp="1"/>
          </p:cNvSpPr>
          <p:nvPr>
            <p:ph type="ftr" sz="quarter" idx="11"/>
          </p:nvPr>
        </p:nvSpPr>
        <p:spPr/>
        <p:txBody>
          <a:bodyPr/>
          <a:lstStyle/>
          <a:p>
            <a:endParaRPr lang="ar-SA" dirty="0"/>
          </a:p>
        </p:txBody>
      </p:sp>
      <p:sp>
        <p:nvSpPr>
          <p:cNvPr id="6" name="عنصر نائب لرقم الشريحة 5"/>
          <p:cNvSpPr>
            <a:spLocks noGrp="1"/>
          </p:cNvSpPr>
          <p:nvPr>
            <p:ph type="sldNum" sz="quarter" idx="12"/>
          </p:nvPr>
        </p:nvSpPr>
        <p:spPr/>
        <p:txBody>
          <a:bodyPr/>
          <a:lstStyle/>
          <a:p>
            <a:fld id="{73766BAD-EDD8-4B75-9810-A8304618A404}" type="slidenum">
              <a:rPr lang="ar-SA" smtClean="0"/>
              <a:t>‹#›</a:t>
            </a:fld>
            <a:endParaRPr lang="ar-SA" dirty="0"/>
          </a:p>
        </p:txBody>
      </p:sp>
      <p:sp>
        <p:nvSpPr>
          <p:cNvPr id="8" name="عنصر نائب للمحتوى 7"/>
          <p:cNvSpPr>
            <a:spLocks noGrp="1"/>
          </p:cNvSpPr>
          <p:nvPr>
            <p:ph sz="quarter" idx="1"/>
          </p:nvPr>
        </p:nvSpPr>
        <p:spPr>
          <a:xfrm>
            <a:off x="457200" y="1219200"/>
            <a:ext cx="8229600" cy="493776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a:xfrm>
            <a:off x="6400800" y="6355080"/>
            <a:ext cx="2286000" cy="365760"/>
          </a:xfrm>
        </p:spPr>
        <p:txBody>
          <a:bodyPr/>
          <a:lstStyle/>
          <a:p>
            <a:fld id="{616D4D52-B6A9-4604-AA90-61BAF0B7CCC6}" type="datetimeFigureOut">
              <a:rPr lang="ar-SA" smtClean="0"/>
              <a:t>26/12/35</a:t>
            </a:fld>
            <a:endParaRPr lang="ar-SA" dirty="0"/>
          </a:p>
        </p:txBody>
      </p:sp>
      <p:sp>
        <p:nvSpPr>
          <p:cNvPr id="5" name="عنصر نائب للتذييل 4"/>
          <p:cNvSpPr>
            <a:spLocks noGrp="1"/>
          </p:cNvSpPr>
          <p:nvPr>
            <p:ph type="ftr" sz="quarter" idx="11"/>
          </p:nvPr>
        </p:nvSpPr>
        <p:spPr>
          <a:xfrm>
            <a:off x="2898648" y="6355080"/>
            <a:ext cx="3474720" cy="365760"/>
          </a:xfrm>
        </p:spPr>
        <p:txBody>
          <a:bodyPr/>
          <a:lstStyle/>
          <a:p>
            <a:endParaRPr lang="ar-SA" dirty="0"/>
          </a:p>
        </p:txBody>
      </p:sp>
      <p:sp>
        <p:nvSpPr>
          <p:cNvPr id="6" name="عنصر نائب لرقم الشريحة 5"/>
          <p:cNvSpPr>
            <a:spLocks noGrp="1"/>
          </p:cNvSpPr>
          <p:nvPr>
            <p:ph type="sldNum" sz="quarter" idx="12"/>
          </p:nvPr>
        </p:nvSpPr>
        <p:spPr>
          <a:xfrm>
            <a:off x="1069848" y="6355080"/>
            <a:ext cx="1520952" cy="365760"/>
          </a:xfrm>
        </p:spPr>
        <p:txBody>
          <a:bodyPr/>
          <a:lstStyle/>
          <a:p>
            <a:fld id="{73766BAD-EDD8-4B75-9810-A8304618A404}" type="slidenum">
              <a:rPr lang="ar-SA" smtClean="0"/>
              <a:t>‹#›</a:t>
            </a:fld>
            <a:endParaRPr lang="ar-SA" dirty="0"/>
          </a:p>
        </p:txBody>
      </p:sp>
      <p:sp>
        <p:nvSpPr>
          <p:cNvPr id="7" name="مستطيل 6"/>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مستطيل 7"/>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28600"/>
            <a:ext cx="8229600" cy="914400"/>
          </a:xfrm>
        </p:spPr>
        <p:txBody>
          <a:bodyPr/>
          <a:lstStyle/>
          <a:p>
            <a:r>
              <a:rPr kumimoji="0" lang="ar-SA" smtClean="0"/>
              <a:t>انقر لتحرير نمط العنوان الرئيسي</a:t>
            </a:r>
            <a:endParaRPr kumimoji="0" lang="en-US"/>
          </a:p>
        </p:txBody>
      </p:sp>
      <p:sp>
        <p:nvSpPr>
          <p:cNvPr id="5" name="عنصر نائب للتاريخ 4"/>
          <p:cNvSpPr>
            <a:spLocks noGrp="1"/>
          </p:cNvSpPr>
          <p:nvPr>
            <p:ph type="dt" sz="half" idx="10"/>
          </p:nvPr>
        </p:nvSpPr>
        <p:spPr/>
        <p:txBody>
          <a:bodyPr/>
          <a:lstStyle/>
          <a:p>
            <a:fld id="{616D4D52-B6A9-4604-AA90-61BAF0B7CCC6}" type="datetimeFigureOut">
              <a:rPr lang="ar-SA" smtClean="0"/>
              <a:t>26/12/35</a:t>
            </a:fld>
            <a:endParaRPr lang="ar-SA" dirty="0"/>
          </a:p>
        </p:txBody>
      </p:sp>
      <p:sp>
        <p:nvSpPr>
          <p:cNvPr id="6" name="عنصر نائب للتذييل 5"/>
          <p:cNvSpPr>
            <a:spLocks noGrp="1"/>
          </p:cNvSpPr>
          <p:nvPr>
            <p:ph type="ftr" sz="quarter" idx="11"/>
          </p:nvPr>
        </p:nvSpPr>
        <p:spPr/>
        <p:txBody>
          <a:bodyPr/>
          <a:lstStyle/>
          <a:p>
            <a:endParaRPr lang="ar-SA" dirty="0"/>
          </a:p>
        </p:txBody>
      </p:sp>
      <p:sp>
        <p:nvSpPr>
          <p:cNvPr id="7" name="عنصر نائب لرقم الشريحة 6"/>
          <p:cNvSpPr>
            <a:spLocks noGrp="1"/>
          </p:cNvSpPr>
          <p:nvPr>
            <p:ph type="sldNum" sz="quarter" idx="12"/>
          </p:nvPr>
        </p:nvSpPr>
        <p:spPr/>
        <p:txBody>
          <a:bodyPr/>
          <a:lstStyle/>
          <a:p>
            <a:fld id="{73766BAD-EDD8-4B75-9810-A8304618A404}" type="slidenum">
              <a:rPr lang="ar-SA" smtClean="0"/>
              <a:t>‹#›</a:t>
            </a:fld>
            <a:endParaRPr lang="ar-SA" dirty="0"/>
          </a:p>
        </p:txBody>
      </p:sp>
      <p:sp>
        <p:nvSpPr>
          <p:cNvPr id="9" name="عنصر نائب للمحتوى 8"/>
          <p:cNvSpPr>
            <a:spLocks noGrp="1"/>
          </p:cNvSpPr>
          <p:nvPr>
            <p:ph sz="quarter" idx="1"/>
          </p:nvPr>
        </p:nvSpPr>
        <p:spPr>
          <a:xfrm>
            <a:off x="457200" y="1219200"/>
            <a:ext cx="4041648" cy="493776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1" name="عنصر نائب للمحتوى 10"/>
          <p:cNvSpPr>
            <a:spLocks noGrp="1"/>
          </p:cNvSpPr>
          <p:nvPr>
            <p:ph sz="quarter" idx="2"/>
          </p:nvPr>
        </p:nvSpPr>
        <p:spPr>
          <a:xfrm>
            <a:off x="4632198" y="1216152"/>
            <a:ext cx="4041648" cy="493776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28600"/>
            <a:ext cx="8229600" cy="914400"/>
          </a:xfrm>
        </p:spPr>
        <p:txBody>
          <a:bodyPr anchor="ctr"/>
          <a:lstStyle>
            <a:lvl1pPr>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7" name="عنصر نائب للتاريخ 6"/>
          <p:cNvSpPr>
            <a:spLocks noGrp="1"/>
          </p:cNvSpPr>
          <p:nvPr>
            <p:ph type="dt" sz="half" idx="10"/>
          </p:nvPr>
        </p:nvSpPr>
        <p:spPr/>
        <p:txBody>
          <a:bodyPr/>
          <a:lstStyle/>
          <a:p>
            <a:fld id="{616D4D52-B6A9-4604-AA90-61BAF0B7CCC6}" type="datetimeFigureOut">
              <a:rPr lang="ar-SA" smtClean="0"/>
              <a:t>26/12/35</a:t>
            </a:fld>
            <a:endParaRPr lang="ar-SA" dirty="0"/>
          </a:p>
        </p:txBody>
      </p:sp>
      <p:sp>
        <p:nvSpPr>
          <p:cNvPr id="8" name="عنصر نائب للتذييل 7"/>
          <p:cNvSpPr>
            <a:spLocks noGrp="1"/>
          </p:cNvSpPr>
          <p:nvPr>
            <p:ph type="ftr" sz="quarter" idx="11"/>
          </p:nvPr>
        </p:nvSpPr>
        <p:spPr/>
        <p:txBody>
          <a:bodyPr/>
          <a:lstStyle/>
          <a:p>
            <a:endParaRPr lang="ar-SA" dirty="0"/>
          </a:p>
        </p:txBody>
      </p:sp>
      <p:sp>
        <p:nvSpPr>
          <p:cNvPr id="9" name="عنصر نائب لرقم الشريحة 8"/>
          <p:cNvSpPr>
            <a:spLocks noGrp="1"/>
          </p:cNvSpPr>
          <p:nvPr>
            <p:ph type="sldNum" sz="quarter" idx="12"/>
          </p:nvPr>
        </p:nvSpPr>
        <p:spPr/>
        <p:txBody>
          <a:bodyPr/>
          <a:lstStyle/>
          <a:p>
            <a:fld id="{73766BAD-EDD8-4B75-9810-A8304618A404}" type="slidenum">
              <a:rPr lang="ar-SA" smtClean="0"/>
              <a:t>‹#›</a:t>
            </a:fld>
            <a:endParaRPr lang="ar-SA" dirty="0"/>
          </a:p>
        </p:txBody>
      </p:sp>
      <p:sp>
        <p:nvSpPr>
          <p:cNvPr id="11" name="عنصر نائب للمحتوى 10"/>
          <p:cNvSpPr>
            <a:spLocks noGrp="1"/>
          </p:cNvSpPr>
          <p:nvPr>
            <p:ph sz="quarter" idx="2"/>
          </p:nvPr>
        </p:nvSpPr>
        <p:spPr>
          <a:xfrm>
            <a:off x="457200" y="2133600"/>
            <a:ext cx="4038600" cy="40386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3" name="عنصر نائب للمحتوى 12"/>
          <p:cNvSpPr>
            <a:spLocks noGrp="1"/>
          </p:cNvSpPr>
          <p:nvPr>
            <p:ph sz="quarter" idx="4"/>
          </p:nvPr>
        </p:nvSpPr>
        <p:spPr>
          <a:xfrm>
            <a:off x="4648200" y="2133600"/>
            <a:ext cx="4038600" cy="40386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28600"/>
            <a:ext cx="8229600" cy="914400"/>
          </a:xfrm>
        </p:spPr>
        <p:txBody>
          <a:bodyPr/>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p>
            <a:fld id="{616D4D52-B6A9-4604-AA90-61BAF0B7CCC6}" type="datetimeFigureOut">
              <a:rPr lang="ar-SA" smtClean="0"/>
              <a:t>26/12/35</a:t>
            </a:fld>
            <a:endParaRPr lang="ar-SA" dirty="0"/>
          </a:p>
        </p:txBody>
      </p:sp>
      <p:sp>
        <p:nvSpPr>
          <p:cNvPr id="4" name="عنصر نائب للتذييل 3"/>
          <p:cNvSpPr>
            <a:spLocks noGrp="1"/>
          </p:cNvSpPr>
          <p:nvPr>
            <p:ph type="ftr" sz="quarter" idx="11"/>
          </p:nvPr>
        </p:nvSpPr>
        <p:spPr/>
        <p:txBody>
          <a:bodyPr/>
          <a:lstStyle/>
          <a:p>
            <a:endParaRPr lang="ar-SA" dirty="0"/>
          </a:p>
        </p:txBody>
      </p:sp>
      <p:sp>
        <p:nvSpPr>
          <p:cNvPr id="5" name="عنصر نائب لرقم الشريحة 4"/>
          <p:cNvSpPr>
            <a:spLocks noGrp="1"/>
          </p:cNvSpPr>
          <p:nvPr>
            <p:ph type="sldNum" sz="quarter" idx="12"/>
          </p:nvPr>
        </p:nvSpPr>
        <p:spPr/>
        <p:txBody>
          <a:bodyPr/>
          <a:lstStyle/>
          <a:p>
            <a:fld id="{73766BAD-EDD8-4B75-9810-A8304618A404}" type="slidenum">
              <a:rPr lang="ar-SA" smtClean="0"/>
              <a:t>‹#›</a:t>
            </a:fld>
            <a:endParaRPr lang="ar-SA" dirty="0"/>
          </a:p>
        </p:txBody>
      </p:sp>
      <p:sp>
        <p:nvSpPr>
          <p:cNvPr id="6" name="مثلث متساوي الساقين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616D4D52-B6A9-4604-AA90-61BAF0B7CCC6}" type="datetimeFigureOut">
              <a:rPr lang="ar-SA" smtClean="0"/>
              <a:t>26/12/35</a:t>
            </a:fld>
            <a:endParaRPr lang="ar-SA" dirty="0"/>
          </a:p>
        </p:txBody>
      </p:sp>
      <p:sp>
        <p:nvSpPr>
          <p:cNvPr id="3" name="عنصر نائب للتذييل 2"/>
          <p:cNvSpPr>
            <a:spLocks noGrp="1"/>
          </p:cNvSpPr>
          <p:nvPr>
            <p:ph type="ftr" sz="quarter" idx="11"/>
          </p:nvPr>
        </p:nvSpPr>
        <p:spPr/>
        <p:txBody>
          <a:bodyPr/>
          <a:lstStyle/>
          <a:p>
            <a:endParaRPr lang="ar-SA" dirty="0"/>
          </a:p>
        </p:txBody>
      </p:sp>
      <p:sp>
        <p:nvSpPr>
          <p:cNvPr id="4" name="عنصر نائب لرقم الشريحة 3"/>
          <p:cNvSpPr>
            <a:spLocks noGrp="1"/>
          </p:cNvSpPr>
          <p:nvPr>
            <p:ph type="sldNum" sz="quarter" idx="12"/>
          </p:nvPr>
        </p:nvSpPr>
        <p:spPr/>
        <p:txBody>
          <a:bodyPr/>
          <a:lstStyle/>
          <a:p>
            <a:fld id="{73766BAD-EDD8-4B75-9810-A8304618A404}" type="slidenum">
              <a:rPr lang="ar-SA" smtClean="0"/>
              <a:t>‹#›</a:t>
            </a:fld>
            <a:endParaRPr lang="ar-SA" dirty="0"/>
          </a:p>
        </p:txBody>
      </p:sp>
      <p:sp>
        <p:nvSpPr>
          <p:cNvPr id="5" name="رابط مستقيم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6" name="مثلث متساوي الساقين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616D4D52-B6A9-4604-AA90-61BAF0B7CCC6}" type="datetimeFigureOut">
              <a:rPr lang="ar-SA" smtClean="0"/>
              <a:t>26/12/35</a:t>
            </a:fld>
            <a:endParaRPr lang="ar-SA" dirty="0"/>
          </a:p>
        </p:txBody>
      </p:sp>
      <p:sp>
        <p:nvSpPr>
          <p:cNvPr id="6" name="عنصر نائب للتذييل 5"/>
          <p:cNvSpPr>
            <a:spLocks noGrp="1"/>
          </p:cNvSpPr>
          <p:nvPr>
            <p:ph type="ftr" sz="quarter" idx="11"/>
          </p:nvPr>
        </p:nvSpPr>
        <p:spPr/>
        <p:txBody>
          <a:bodyPr/>
          <a:lstStyle/>
          <a:p>
            <a:endParaRPr lang="ar-SA" dirty="0"/>
          </a:p>
        </p:txBody>
      </p:sp>
      <p:sp>
        <p:nvSpPr>
          <p:cNvPr id="7" name="عنصر نائب لرقم الشريحة 6"/>
          <p:cNvSpPr>
            <a:spLocks noGrp="1"/>
          </p:cNvSpPr>
          <p:nvPr>
            <p:ph type="sldNum" sz="quarter" idx="12"/>
          </p:nvPr>
        </p:nvSpPr>
        <p:spPr/>
        <p:txBody>
          <a:bodyPr/>
          <a:lstStyle/>
          <a:p>
            <a:fld id="{73766BAD-EDD8-4B75-9810-A8304618A404}" type="slidenum">
              <a:rPr lang="ar-SA" smtClean="0"/>
              <a:t>‹#›</a:t>
            </a:fld>
            <a:endParaRPr lang="ar-SA" dirty="0"/>
          </a:p>
        </p:txBody>
      </p:sp>
      <p:sp>
        <p:nvSpPr>
          <p:cNvPr id="8" name="رابط مستقيم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10" name="رابط مستقيم 9"/>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مثلث متساوي الساقين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عنصر نائب للمحتوى 11"/>
          <p:cNvSpPr>
            <a:spLocks noGrp="1"/>
          </p:cNvSpPr>
          <p:nvPr>
            <p:ph sz="quarter" idx="1"/>
          </p:nvPr>
        </p:nvSpPr>
        <p:spPr>
          <a:xfrm>
            <a:off x="304800" y="304800"/>
            <a:ext cx="5715000" cy="57150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ar-SA" smtClean="0"/>
              <a:t>انقر لتحرير نمط العنوان الرئيسي</a:t>
            </a:r>
            <a:endParaRPr kumimoji="0" lang="en-US"/>
          </a:p>
        </p:txBody>
      </p:sp>
      <p:sp>
        <p:nvSpPr>
          <p:cNvPr id="3" name="عنصر نائب للصورة 2"/>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ar-SA" dirty="0" smtClean="0"/>
              <a:t>انقر فوق الأيقونة لإضافة صورة</a:t>
            </a:r>
            <a:endParaRPr kumimoji="0" lang="en-US" dirty="0"/>
          </a:p>
        </p:txBody>
      </p:sp>
      <p:sp>
        <p:nvSpPr>
          <p:cNvPr id="4" name="عنصر نائب للنص 3"/>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616D4D52-B6A9-4604-AA90-61BAF0B7CCC6}" type="datetimeFigureOut">
              <a:rPr lang="ar-SA" smtClean="0"/>
              <a:t>26/12/35</a:t>
            </a:fld>
            <a:endParaRPr lang="ar-SA" dirty="0"/>
          </a:p>
        </p:txBody>
      </p:sp>
      <p:sp>
        <p:nvSpPr>
          <p:cNvPr id="6" name="عنصر نائب للتذييل 5"/>
          <p:cNvSpPr>
            <a:spLocks noGrp="1"/>
          </p:cNvSpPr>
          <p:nvPr>
            <p:ph type="ftr" sz="quarter" idx="11"/>
          </p:nvPr>
        </p:nvSpPr>
        <p:spPr/>
        <p:txBody>
          <a:bodyPr/>
          <a:lstStyle/>
          <a:p>
            <a:endParaRPr lang="ar-SA" dirty="0"/>
          </a:p>
        </p:txBody>
      </p:sp>
      <p:sp>
        <p:nvSpPr>
          <p:cNvPr id="7" name="عنصر نائب لرقم الشريحة 6"/>
          <p:cNvSpPr>
            <a:spLocks noGrp="1"/>
          </p:cNvSpPr>
          <p:nvPr>
            <p:ph type="sldNum" sz="quarter" idx="12"/>
          </p:nvPr>
        </p:nvSpPr>
        <p:spPr/>
        <p:txBody>
          <a:bodyPr/>
          <a:lstStyle/>
          <a:p>
            <a:fld id="{73766BAD-EDD8-4B75-9810-A8304618A404}" type="slidenum">
              <a:rPr lang="ar-SA" smtClean="0"/>
              <a:t>‹#›</a:t>
            </a:fld>
            <a:endParaRPr lang="ar-SA" dirty="0"/>
          </a:p>
        </p:txBody>
      </p:sp>
      <p:sp>
        <p:nvSpPr>
          <p:cNvPr id="8" name="رابط مستقيم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مثلث متساوي الساقين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مستطيل 9"/>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2" name="عنصر نائب للعنوان 21"/>
          <p:cNvSpPr>
            <a:spLocks noGrp="1"/>
          </p:cNvSpPr>
          <p:nvPr>
            <p:ph type="title"/>
          </p:nvPr>
        </p:nvSpPr>
        <p:spPr>
          <a:xfrm>
            <a:off x="457200" y="152400"/>
            <a:ext cx="8229600" cy="990600"/>
          </a:xfrm>
          <a:prstGeom prst="rect">
            <a:avLst/>
          </a:prstGeom>
        </p:spPr>
        <p:txBody>
          <a:bodyPr vert="horz" anchor="b" anchorCtr="0">
            <a:normAutofit/>
          </a:bodyPr>
          <a:lstStyle/>
          <a:p>
            <a:r>
              <a:rPr kumimoji="0" lang="ar-SA" smtClean="0"/>
              <a:t>انقر لتحرير نمط العنوان الرئيسي</a:t>
            </a:r>
            <a:endParaRPr kumimoji="0" lang="en-US"/>
          </a:p>
        </p:txBody>
      </p:sp>
      <p:sp>
        <p:nvSpPr>
          <p:cNvPr id="13" name="عنصر نائب للنص 12"/>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4" name="عنصر نائب للتاريخ 13"/>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616D4D52-B6A9-4604-AA90-61BAF0B7CCC6}" type="datetimeFigureOut">
              <a:rPr lang="ar-SA" smtClean="0"/>
              <a:t>26/12/35</a:t>
            </a:fld>
            <a:endParaRPr lang="ar-SA" dirty="0"/>
          </a:p>
        </p:txBody>
      </p:sp>
      <p:sp>
        <p:nvSpPr>
          <p:cNvPr id="3" name="عنصر نائب للتذييل 2"/>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endParaRPr lang="ar-SA" dirty="0"/>
          </a:p>
        </p:txBody>
      </p:sp>
      <p:sp>
        <p:nvSpPr>
          <p:cNvPr id="23" name="عنصر نائب لرقم الشريحة 22"/>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73766BAD-EDD8-4B75-9810-A8304618A404}" type="slidenum">
              <a:rPr lang="ar-SA" smtClean="0"/>
              <a:t>‹#›</a:t>
            </a:fld>
            <a:endParaRPr lang="ar-SA" dirty="0"/>
          </a:p>
        </p:txBody>
      </p:sp>
      <p:sp>
        <p:nvSpPr>
          <p:cNvPr id="28" name="رابط مستقيم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29" name="رابط مستقيم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10" name="مثلث متساوي الساقين 9"/>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1" eaLnBrk="1" latinLnBrk="0" hangingPunct="1">
        <a:spcBef>
          <a:spcPct val="0"/>
        </a:spcBef>
        <a:buNone/>
        <a:defRPr kumimoji="0" sz="3200" kern="1200">
          <a:solidFill>
            <a:schemeClr val="tx2"/>
          </a:solidFill>
          <a:latin typeface="+mj-lt"/>
          <a:ea typeface="+mj-ea"/>
          <a:cs typeface="+mj-cs"/>
        </a:defRPr>
      </a:lvl1pPr>
    </p:titleStyle>
    <p:bodyStyle>
      <a:lvl1pPr marL="274320" indent="-274320" algn="r" rtl="1"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r" rtl="1"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r" rtl="1"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r" rtl="1"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r" rtl="1"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r" rtl="1"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r" rtl="1"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r" rtl="1"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r" rtl="1"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pPr algn="ctr"/>
            <a:r>
              <a:rPr lang="ar-SA" dirty="0" smtClean="0"/>
              <a:t>الادراك الاجتماعي </a:t>
            </a:r>
            <a:endParaRPr lang="ar-SA" dirty="0"/>
          </a:p>
        </p:txBody>
      </p:sp>
      <p:sp>
        <p:nvSpPr>
          <p:cNvPr id="3" name="عنوان فرعي 2"/>
          <p:cNvSpPr>
            <a:spLocks noGrp="1"/>
          </p:cNvSpPr>
          <p:nvPr>
            <p:ph type="subTitle" idx="1"/>
          </p:nvPr>
        </p:nvSpPr>
        <p:spPr/>
        <p:txBody>
          <a:bodyPr>
            <a:noAutofit/>
          </a:bodyPr>
          <a:lstStyle/>
          <a:p>
            <a:pPr algn="ctr"/>
            <a:r>
              <a:rPr lang="ar-SA" sz="3600" dirty="0" smtClean="0">
                <a:solidFill>
                  <a:srgbClr val="FF0000"/>
                </a:solidFill>
              </a:rPr>
              <a:t>انطباعات الفرد وتفسيراته لسلوك الآخرين</a:t>
            </a:r>
            <a:endParaRPr lang="ar-SA" sz="3600" dirty="0">
              <a:solidFill>
                <a:srgbClr val="FF0000"/>
              </a:solidFill>
            </a:endParaRPr>
          </a:p>
        </p:txBody>
      </p:sp>
    </p:spTree>
    <p:extLst>
      <p:ext uri="{BB962C8B-B14F-4D97-AF65-F5344CB8AC3E}">
        <p14:creationId xmlns:p14="http://schemas.microsoft.com/office/powerpoint/2010/main" val="3445887866"/>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algn="r"/>
            <a:r>
              <a:rPr lang="ar-SA" dirty="0" smtClean="0"/>
              <a:t>هل السمات الذي يوصف بها الفرد تـأخذ المعنى والانتظام لدى كل الأفراد</a:t>
            </a:r>
            <a:endParaRPr lang="ar-SA" dirty="0"/>
          </a:p>
        </p:txBody>
      </p:sp>
      <p:sp>
        <p:nvSpPr>
          <p:cNvPr id="3" name="عنصر نائب للمحتوى 2"/>
          <p:cNvSpPr>
            <a:spLocks noGrp="1"/>
          </p:cNvSpPr>
          <p:nvPr>
            <p:ph sz="quarter" idx="1"/>
          </p:nvPr>
        </p:nvSpPr>
        <p:spPr/>
        <p:txBody>
          <a:bodyPr/>
          <a:lstStyle/>
          <a:p>
            <a:r>
              <a:rPr lang="ar-SA" dirty="0" smtClean="0"/>
              <a:t>هناك تفسيران:1- إن لكل شخص بناءات شخصية تنمو من خلال الخبرة وبالتالي فقد تكون سمة الصدق أهم سمة لفرد في ادراكه وتقييمه للآخرين بينما تكون سمة الكرم هي الأهم لفرد اخر. لذلك تختلف انطباعاتنا.</a:t>
            </a:r>
          </a:p>
          <a:p>
            <a:r>
              <a:rPr lang="ar-SA" dirty="0" smtClean="0"/>
              <a:t>2- إن لكل فرد نظريات شخصية ضمنية توجه ادراكه وانطباعاته عن الآخرين وهذه النظريات تحدد علاقات الصفات مع بعضها البعض.</a:t>
            </a:r>
          </a:p>
          <a:p>
            <a:r>
              <a:rPr lang="ar-SA" dirty="0" smtClean="0"/>
              <a:t>مثال: الناس الأذكياء عنيدون  ومغرورون</a:t>
            </a:r>
          </a:p>
          <a:p>
            <a:r>
              <a:rPr lang="ar-SA" dirty="0" smtClean="0"/>
              <a:t>ويمكن أن يعتقد أخر أن الناس الأذكياء  اجتماعيون  و لديهم ثقة عالية بالنفس.</a:t>
            </a:r>
            <a:endParaRPr lang="ar-SA" dirty="0"/>
          </a:p>
        </p:txBody>
      </p:sp>
    </p:spTree>
    <p:extLst>
      <p:ext uri="{BB962C8B-B14F-4D97-AF65-F5344CB8AC3E}">
        <p14:creationId xmlns:p14="http://schemas.microsoft.com/office/powerpoint/2010/main" val="3876979983"/>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par>
                                <p:cTn id="13" presetID="16" presetClass="entr" presetSubtype="21"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barn(inVertical)">
                                      <p:cBhvr>
                                        <p:cTn id="15" dur="500"/>
                                        <p:tgtEl>
                                          <p:spTgt spid="3">
                                            <p:txEl>
                                              <p:pRg st="2" end="2"/>
                                            </p:txEl>
                                          </p:spTgt>
                                        </p:tgtEl>
                                      </p:cBhvr>
                                    </p:animEffect>
                                  </p:childTnLst>
                                </p:cTn>
                              </p:par>
                              <p:par>
                                <p:cTn id="16" presetID="16" presetClass="entr" presetSubtype="21" fill="hold"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barn(inVertical)">
                                      <p:cBhvr>
                                        <p:cTn id="18"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solidFill>
                  <a:srgbClr val="FF0000"/>
                </a:solidFill>
              </a:rPr>
              <a:t>الصورة النمطية وتكوين الانطباعات</a:t>
            </a:r>
            <a:endParaRPr lang="ar-SA" dirty="0">
              <a:solidFill>
                <a:srgbClr val="FF0000"/>
              </a:solidFill>
            </a:endParaRPr>
          </a:p>
        </p:txBody>
      </p:sp>
      <p:sp>
        <p:nvSpPr>
          <p:cNvPr id="3" name="عنصر نائب للمحتوى 2"/>
          <p:cNvSpPr>
            <a:spLocks noGrp="1"/>
          </p:cNvSpPr>
          <p:nvPr>
            <p:ph sz="quarter" idx="1"/>
          </p:nvPr>
        </p:nvSpPr>
        <p:spPr/>
        <p:txBody>
          <a:bodyPr>
            <a:normAutofit/>
          </a:bodyPr>
          <a:lstStyle/>
          <a:p>
            <a:r>
              <a:rPr lang="ar-SA" sz="2000" dirty="0" smtClean="0"/>
              <a:t>وهي المخطوطة الذهنية التي تعني الخصائص الشخصية الأكثر تمثيلاً لفئة ما كما يدركها الفرد. (الأطفال, الكبار, النساء, الرجال, العرب, الأمريكان بنات المدينة, بنات الريف...) وبالتالي لدين صور ذهنية معينة عن كل فئة تتعلق بخصائصهم, وإن تصنيف شخص ما في فيئته (تفيئة) يؤثر على معالجة المعلومات لدينا عنه وبالتالي إن الصورة النمطية تؤثر في انطباعاتنا بما لدينا من مخطوطات عن الصور النمطية للفئة التي ينتمي إليها</a:t>
            </a:r>
          </a:p>
          <a:p>
            <a:r>
              <a:rPr lang="ar-SA" sz="2000" dirty="0" smtClean="0"/>
              <a:t>3- </a:t>
            </a:r>
            <a:r>
              <a:rPr lang="ar-SA" sz="2000" dirty="0" smtClean="0">
                <a:solidFill>
                  <a:srgbClr val="FF0000"/>
                </a:solidFill>
              </a:rPr>
              <a:t>أثر الإشارات غير اللفظية على ادراك انفعالات والسمات الشخصية</a:t>
            </a:r>
          </a:p>
          <a:p>
            <a:r>
              <a:rPr lang="ar-SA" sz="2000" dirty="0" smtClean="0"/>
              <a:t>يعد السلوك غير لفظي جزء أساسي في تفاعل الفرد مع الآخرين ويقوم مقام المعلومات والسلوك غير لفظي مرتبط بتعبيرات الوجه, نبرة الصوت’ </a:t>
            </a:r>
          </a:p>
          <a:p>
            <a:r>
              <a:rPr lang="ar-SA" sz="2000" dirty="0" smtClean="0"/>
              <a:t>وضع الجسم, الحركة.</a:t>
            </a:r>
          </a:p>
          <a:p>
            <a:r>
              <a:rPr lang="ar-SA" sz="2000" dirty="0" smtClean="0"/>
              <a:t>أ- تعبيرات الوجه: يصدر تعبيرات مرتبطة بالحالة </a:t>
            </a:r>
          </a:p>
          <a:p>
            <a:r>
              <a:rPr lang="ar-SA" sz="2000" dirty="0" smtClean="0"/>
              <a:t>الانفعالية(الغضب, الدهشة, الحزن, السعادة, الخوف</a:t>
            </a:r>
          </a:p>
          <a:p>
            <a:r>
              <a:rPr lang="ar-SA" sz="2000" dirty="0" smtClean="0"/>
              <a:t>التقزز)</a:t>
            </a:r>
          </a:p>
          <a:p>
            <a:endParaRPr lang="ar-SA" sz="2000" dirty="0" smtClean="0"/>
          </a:p>
          <a:p>
            <a:endParaRPr lang="ar-SA" sz="2400" dirty="0"/>
          </a:p>
        </p:txBody>
      </p:sp>
      <p:pic>
        <p:nvPicPr>
          <p:cNvPr id="4" name="صورة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3528" y="3727233"/>
            <a:ext cx="3456384" cy="2714700"/>
          </a:xfrm>
          <a:prstGeom prst="rect">
            <a:avLst/>
          </a:prstGeom>
        </p:spPr>
      </p:pic>
    </p:spTree>
    <p:extLst>
      <p:ext uri="{BB962C8B-B14F-4D97-AF65-F5344CB8AC3E}">
        <p14:creationId xmlns:p14="http://schemas.microsoft.com/office/powerpoint/2010/main" val="3005053581"/>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solidFill>
                  <a:srgbClr val="FF0000"/>
                </a:solidFill>
              </a:rPr>
              <a:t>التعبيرات الوجهية</a:t>
            </a:r>
            <a:endParaRPr lang="ar-SA" dirty="0">
              <a:solidFill>
                <a:srgbClr val="FF0000"/>
              </a:solidFill>
            </a:endParaRPr>
          </a:p>
        </p:txBody>
      </p:sp>
      <p:sp>
        <p:nvSpPr>
          <p:cNvPr id="3" name="عنصر نائب للمحتوى 2"/>
          <p:cNvSpPr>
            <a:spLocks noGrp="1"/>
          </p:cNvSpPr>
          <p:nvPr>
            <p:ph sz="quarter" idx="1"/>
          </p:nvPr>
        </p:nvSpPr>
        <p:spPr/>
        <p:txBody>
          <a:bodyPr>
            <a:normAutofit fontScale="92500" lnSpcReduction="20000"/>
          </a:bodyPr>
          <a:lstStyle/>
          <a:p>
            <a:r>
              <a:rPr lang="ar-SA" dirty="0" smtClean="0"/>
              <a:t>ما هو انطباعك عندما تشاهدين شخص يبتسم؟ وكيف تصفينه؟</a:t>
            </a:r>
          </a:p>
          <a:p>
            <a:r>
              <a:rPr lang="ar-SA" dirty="0" smtClean="0"/>
              <a:t>هذه التعبيرات لها علاقة بانطباعاتنا حول الأفراد.</a:t>
            </a:r>
          </a:p>
          <a:p>
            <a:r>
              <a:rPr lang="ar-SA" dirty="0" smtClean="0"/>
              <a:t>أثر العينين وطريقة النظر على الانطباع هل هناك لغة للعيون:</a:t>
            </a:r>
          </a:p>
          <a:p>
            <a:r>
              <a:rPr lang="ar-SA" dirty="0" smtClean="0"/>
              <a:t>لغة العيون واضحة وتفهم بسهولة أيضاً, ودلت الدراسات </a:t>
            </a:r>
          </a:p>
          <a:p>
            <a:r>
              <a:rPr lang="ar-SA" dirty="0" smtClean="0"/>
              <a:t>- إن النظر إلى العيون ضمن الوجه أكثر دقة(إلا في حالة الخوف)</a:t>
            </a:r>
          </a:p>
          <a:p>
            <a:r>
              <a:rPr lang="ar-SA" dirty="0" smtClean="0"/>
              <a:t>- إن الجزء السفلي من الوجه يعبر بدرجة أوضح </a:t>
            </a:r>
            <a:r>
              <a:rPr lang="ar-SA" dirty="0" smtClean="0"/>
              <a:t>من </a:t>
            </a:r>
            <a:endParaRPr lang="ar-SA" dirty="0" smtClean="0"/>
          </a:p>
          <a:p>
            <a:r>
              <a:rPr lang="ar-SA" dirty="0" smtClean="0"/>
              <a:t>الجزء العلوي(الأسنان, والشفاه بحالتي الغضب, </a:t>
            </a:r>
          </a:p>
          <a:p>
            <a:r>
              <a:rPr lang="ar-SA" dirty="0" smtClean="0"/>
              <a:t>السعادة</a:t>
            </a:r>
          </a:p>
          <a:p>
            <a:r>
              <a:rPr lang="ar-SA" dirty="0" smtClean="0"/>
              <a:t>- طريقة النظر لها دور أساسي في استجابات الأفراد أثناء التفاعل.</a:t>
            </a:r>
          </a:p>
          <a:p>
            <a:r>
              <a:rPr lang="ar-SA" dirty="0" smtClean="0"/>
              <a:t>وإن الاتصال البصري يؤدي عدة وظائف:1- تنظيم تدفق المعلومات</a:t>
            </a:r>
          </a:p>
          <a:p>
            <a:r>
              <a:rPr lang="ar-SA" dirty="0" smtClean="0"/>
              <a:t>2- رصد التغذية الراجعة, 3- اظهار النشاط الذهني والانشغال</a:t>
            </a:r>
          </a:p>
          <a:p>
            <a:r>
              <a:rPr lang="ar-SA" dirty="0" smtClean="0"/>
              <a:t>4- </a:t>
            </a:r>
            <a:r>
              <a:rPr lang="ar-SA" dirty="0" smtClean="0"/>
              <a:t>التعبير عن انفعالاته وخاصة في حالة الخوف, الغضب, السعادة</a:t>
            </a:r>
          </a:p>
          <a:p>
            <a:r>
              <a:rPr lang="ar-SA" dirty="0" smtClean="0"/>
              <a:t>5- </a:t>
            </a:r>
            <a:r>
              <a:rPr lang="ar-SA" dirty="0" smtClean="0"/>
              <a:t>التعبير عن العلاقة</a:t>
            </a:r>
            <a:r>
              <a:rPr lang="ar-SA" dirty="0" smtClean="0"/>
              <a:t>. فترة التحديق العيني أطول في العلاقات الحميمة.</a:t>
            </a:r>
            <a:endParaRPr lang="ar-SA" dirty="0" smtClean="0"/>
          </a:p>
          <a:p>
            <a:endParaRPr lang="ar-SA" dirty="0"/>
          </a:p>
        </p:txBody>
      </p:sp>
      <p:pic>
        <p:nvPicPr>
          <p:cNvPr id="4" name="صورة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26710" y="3218518"/>
            <a:ext cx="3546581" cy="1307864"/>
          </a:xfrm>
          <a:prstGeom prst="rect">
            <a:avLst/>
          </a:prstGeom>
        </p:spPr>
      </p:pic>
    </p:spTree>
    <p:extLst>
      <p:ext uri="{BB962C8B-B14F-4D97-AF65-F5344CB8AC3E}">
        <p14:creationId xmlns:p14="http://schemas.microsoft.com/office/powerpoint/2010/main" val="148553894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solidFill>
                  <a:srgbClr val="FF0000"/>
                </a:solidFill>
              </a:rPr>
              <a:t>تأثير الحالة المزاجية على الانطباعات</a:t>
            </a:r>
            <a:endParaRPr lang="ar-SA" dirty="0">
              <a:solidFill>
                <a:srgbClr val="FF0000"/>
              </a:solidFill>
            </a:endParaRPr>
          </a:p>
        </p:txBody>
      </p:sp>
      <p:sp>
        <p:nvSpPr>
          <p:cNvPr id="3" name="عنصر نائب للمحتوى 2"/>
          <p:cNvSpPr>
            <a:spLocks noGrp="1"/>
          </p:cNvSpPr>
          <p:nvPr>
            <p:ph sz="quarter" idx="1"/>
          </p:nvPr>
        </p:nvSpPr>
        <p:spPr/>
        <p:txBody>
          <a:bodyPr/>
          <a:lstStyle/>
          <a:p>
            <a:r>
              <a:rPr lang="ar-SA" dirty="0" smtClean="0"/>
              <a:t>تؤثر الحالة المزاجية في الانطباعات والأحكام على الآخرين حيث يمكن للفرد أن يحكم على سلوك حكماً إيجابياً أو سلبياً وفقاً للحالة المزاجية التي يمر بها حتى على سلوك الفرد نفسه. </a:t>
            </a:r>
          </a:p>
          <a:p>
            <a:r>
              <a:rPr lang="ar-SA" dirty="0" smtClean="0">
                <a:solidFill>
                  <a:srgbClr val="FF0000"/>
                </a:solidFill>
              </a:rPr>
              <a:t>تأثير الانطباع على السلوك والتفاعل- التأكيد السلوكي: التوقعات المتحققة</a:t>
            </a:r>
          </a:p>
          <a:p>
            <a:r>
              <a:rPr lang="ar-SA" dirty="0" smtClean="0"/>
              <a:t>إن تكون الانطباع يعني توقع سلوك معين لدى الآخرين, فإن يبدأ بأذهاننا من اعتقادات وتوقعات عن الآخرين ينتهي إلى أحداث سلوكية تصدر من هؤلاء الآخرين وتسمى هذه الظاهرة </a:t>
            </a:r>
            <a:r>
              <a:rPr lang="ar-SA" dirty="0" smtClean="0">
                <a:solidFill>
                  <a:srgbClr val="FF0000"/>
                </a:solidFill>
              </a:rPr>
              <a:t>بالنبوءة المتحققة ذاتياً </a:t>
            </a:r>
            <a:r>
              <a:rPr lang="ar-SA" dirty="0" smtClean="0"/>
              <a:t>أو </a:t>
            </a:r>
            <a:r>
              <a:rPr lang="ar-SA" dirty="0" smtClean="0">
                <a:solidFill>
                  <a:srgbClr val="FF0000"/>
                </a:solidFill>
              </a:rPr>
              <a:t>تأكيد التوقع</a:t>
            </a:r>
          </a:p>
          <a:p>
            <a:r>
              <a:rPr lang="ar-SA" dirty="0" smtClean="0">
                <a:solidFill>
                  <a:srgbClr val="FF0000"/>
                </a:solidFill>
              </a:rPr>
              <a:t>التوقعات والاعتقادات قد تحقق نفسها بنفسها.  </a:t>
            </a:r>
            <a:r>
              <a:rPr lang="ar-SA" dirty="0" smtClean="0"/>
              <a:t>وذلك لأن توقعاتنا عن الآخرين تنعكس في أساليب تعاملنا معهم, وهذا يؤثر في سلوكهم بطريقة تؤكد اعتقاداتنا وتوقعاتنا.</a:t>
            </a:r>
            <a:endParaRPr lang="ar-SA" dirty="0"/>
          </a:p>
        </p:txBody>
      </p:sp>
    </p:spTree>
    <p:extLst>
      <p:ext uri="{BB962C8B-B14F-4D97-AF65-F5344CB8AC3E}">
        <p14:creationId xmlns:p14="http://schemas.microsoft.com/office/powerpoint/2010/main" val="1972659028"/>
      </p:ext>
    </p:extLst>
  </p:cSld>
  <p:clrMapOvr>
    <a:masterClrMapping/>
  </p:clrMapOvr>
  <mc:AlternateContent xmlns:mc="http://schemas.openxmlformats.org/markup-compatibility/2006" xmlns:p14="http://schemas.microsoft.com/office/powerpoint/2010/main">
    <mc:Choice Requires="p14">
      <p:transition spd="slow" p14:dur="3400">
        <p14:reveal thruBlk="1"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t>العزو: التفسيرات السببية في الحياة اليومية</a:t>
            </a:r>
            <a:endParaRPr lang="ar-SA" dirty="0"/>
          </a:p>
        </p:txBody>
      </p:sp>
      <p:sp>
        <p:nvSpPr>
          <p:cNvPr id="3" name="عنصر نائب للمحتوى 2"/>
          <p:cNvSpPr>
            <a:spLocks noGrp="1"/>
          </p:cNvSpPr>
          <p:nvPr>
            <p:ph sz="quarter" idx="1"/>
          </p:nvPr>
        </p:nvSpPr>
        <p:spPr/>
        <p:txBody>
          <a:bodyPr/>
          <a:lstStyle/>
          <a:p>
            <a:r>
              <a:rPr lang="ar-SA" dirty="0" smtClean="0"/>
              <a:t>الادراك الاجتماعي يتضمن إضافة إلى انطباعاتنا عن الأخرين, تقديم التفسيرات السببية لسلوك الآخرين, ولسلوك الفرد نفسه أيضاً, وهذا ما أطلق عليه </a:t>
            </a:r>
            <a:r>
              <a:rPr lang="ar-SA" dirty="0" err="1" smtClean="0"/>
              <a:t>هايدر</a:t>
            </a:r>
            <a:r>
              <a:rPr lang="ar-SA" dirty="0" smtClean="0"/>
              <a:t>: الفرد الإنساني بالعالم الغر: والذي يفكر في أسباب سلوك الآخرين وسلوكه ويجمع المعلومات للتوصل إلى هذه التفسيرات .</a:t>
            </a:r>
          </a:p>
          <a:p>
            <a:r>
              <a:rPr lang="ar-SA" dirty="0" smtClean="0"/>
              <a:t>وهذا ما أطلق عليه مصطلح العزو: والذي يشتمل على ثلاثة افتراضات وفقا لدراسات </a:t>
            </a:r>
            <a:r>
              <a:rPr lang="ar-SA" dirty="0" err="1" smtClean="0"/>
              <a:t>هايدر</a:t>
            </a:r>
            <a:r>
              <a:rPr lang="ar-SA" dirty="0" smtClean="0"/>
              <a:t>.</a:t>
            </a:r>
          </a:p>
          <a:p>
            <a:r>
              <a:rPr lang="ar-SA" dirty="0" smtClean="0"/>
              <a:t>1- فكرة العالم الغر: </a:t>
            </a:r>
            <a:r>
              <a:rPr lang="ar-SA" sz="2400" dirty="0" smtClean="0"/>
              <a:t>الذي يجمع المعلومات للوصول إلى أسباب تفسر السلوك.</a:t>
            </a:r>
          </a:p>
          <a:p>
            <a:r>
              <a:rPr lang="ar-SA" sz="2400" dirty="0" smtClean="0"/>
              <a:t>2- العزو نوعين: داخلي, وعزو خارجي</a:t>
            </a:r>
          </a:p>
          <a:p>
            <a:r>
              <a:rPr lang="ar-SA" sz="2400" dirty="0" smtClean="0"/>
              <a:t>3- التفسيرات السببية التي يتوصل إليها الفرد تساعده في التعامل مع بيئته.</a:t>
            </a:r>
            <a:endParaRPr lang="ar-SA" sz="2400" dirty="0"/>
          </a:p>
        </p:txBody>
      </p:sp>
    </p:spTree>
    <p:extLst>
      <p:ext uri="{BB962C8B-B14F-4D97-AF65-F5344CB8AC3E}">
        <p14:creationId xmlns:p14="http://schemas.microsoft.com/office/powerpoint/2010/main" val="1011587125"/>
      </p:ext>
    </p:extLst>
  </p:cSld>
  <p:clrMapOvr>
    <a:masterClrMapping/>
  </p:clrMapOvr>
  <p:transition spd="slow">
    <p:push dir="u"/>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t>دراسات </a:t>
            </a:r>
            <a:r>
              <a:rPr lang="ar-SA" dirty="0" err="1" smtClean="0"/>
              <a:t>هايدر</a:t>
            </a:r>
            <a:r>
              <a:rPr lang="ar-SA" dirty="0" smtClean="0"/>
              <a:t> عن العزو</a:t>
            </a:r>
            <a:endParaRPr lang="ar-SA" dirty="0"/>
          </a:p>
        </p:txBody>
      </p:sp>
      <p:sp>
        <p:nvSpPr>
          <p:cNvPr id="3" name="عنصر نائب للمحتوى 2"/>
          <p:cNvSpPr>
            <a:spLocks noGrp="1"/>
          </p:cNvSpPr>
          <p:nvPr>
            <p:ph sz="quarter" idx="1"/>
          </p:nvPr>
        </p:nvSpPr>
        <p:spPr/>
        <p:txBody>
          <a:bodyPr/>
          <a:lstStyle/>
          <a:p>
            <a:r>
              <a:rPr lang="ar-SA" dirty="0" smtClean="0"/>
              <a:t>- أكد على السبب والنتيجة ينظر إليها من خلال النظرة الكلية(</a:t>
            </a:r>
            <a:r>
              <a:rPr lang="ar-SA" dirty="0" err="1" smtClean="0"/>
              <a:t>الغشتالتية</a:t>
            </a:r>
            <a:r>
              <a:rPr lang="ar-SA" dirty="0" smtClean="0"/>
              <a:t>) بغض النظر عن المعلومات الجزيئة. </a:t>
            </a:r>
          </a:p>
          <a:p>
            <a:r>
              <a:rPr lang="ar-SA" dirty="0" smtClean="0"/>
              <a:t>- تفسيرات الأفراد للظواهر الطبيعية والاجتماعية تؤثر في طريقة ادراكهم  لها وردود أفعالهم تجاهها. أي أن الفرد يحاول تفسير سلوك الآخرين وهذا يدخل في تكوين الانطباع.</a:t>
            </a:r>
          </a:p>
          <a:p>
            <a:r>
              <a:rPr lang="ar-SA" dirty="0" smtClean="0"/>
              <a:t>إن العزو يؤثر في الانطباعات التي تتكون لديه عن الآخرين. </a:t>
            </a:r>
          </a:p>
          <a:p>
            <a:r>
              <a:rPr lang="ar-SA" dirty="0" smtClean="0"/>
              <a:t>العزو الداخلي والعزو الخارجي: هما محصلة </a:t>
            </a:r>
            <a:r>
              <a:rPr lang="ar-SA" dirty="0" err="1" smtClean="0"/>
              <a:t>ادركاته</a:t>
            </a:r>
            <a:r>
              <a:rPr lang="ar-SA" dirty="0" smtClean="0"/>
              <a:t> للقوى الخارجية أو البيئة الداخلية.</a:t>
            </a:r>
          </a:p>
          <a:p>
            <a:r>
              <a:rPr lang="ar-SA" dirty="0" smtClean="0"/>
              <a:t>الطالب الذي يحصل على درجات متدنية , كيف يفسر ذلك وفقاَ للعزو الداخلي </a:t>
            </a:r>
            <a:r>
              <a:rPr lang="ar-SA" smtClean="0"/>
              <a:t>أو الخارجي؟</a:t>
            </a:r>
            <a:endParaRPr lang="ar-SA" dirty="0"/>
          </a:p>
        </p:txBody>
      </p:sp>
    </p:spTree>
    <p:extLst>
      <p:ext uri="{BB962C8B-B14F-4D97-AF65-F5344CB8AC3E}">
        <p14:creationId xmlns:p14="http://schemas.microsoft.com/office/powerpoint/2010/main" val="208458782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2"/>
          <p:cNvSpPr>
            <a:spLocks noGrp="1"/>
          </p:cNvSpPr>
          <p:nvPr>
            <p:ph type="title"/>
          </p:nvPr>
        </p:nvSpPr>
        <p:spPr/>
        <p:style>
          <a:lnRef idx="0">
            <a:scrgbClr r="0" g="0" b="0"/>
          </a:lnRef>
          <a:fillRef idx="1003">
            <a:schemeClr val="lt2"/>
          </a:fillRef>
          <a:effectRef idx="0">
            <a:scrgbClr r="0" g="0" b="0"/>
          </a:effectRef>
          <a:fontRef idx="major"/>
        </p:style>
        <p:txBody>
          <a:bodyPr/>
          <a:lstStyle/>
          <a:p>
            <a:pPr algn="ctr"/>
            <a:r>
              <a:rPr lang="ar-SA" dirty="0" smtClean="0"/>
              <a:t>قضايا للمناقشة</a:t>
            </a:r>
            <a:endParaRPr lang="ar-SA" dirty="0"/>
          </a:p>
        </p:txBody>
      </p:sp>
      <p:sp>
        <p:nvSpPr>
          <p:cNvPr id="2" name="عنصر نائب للمحتوى 1"/>
          <p:cNvSpPr>
            <a:spLocks noGrp="1"/>
          </p:cNvSpPr>
          <p:nvPr>
            <p:ph sz="quarter" idx="1"/>
          </p:nvPr>
        </p:nvSpPr>
        <p:spPr/>
        <p:txBody>
          <a:bodyPr/>
          <a:lstStyle/>
          <a:p>
            <a:r>
              <a:rPr lang="ar-SA" dirty="0" smtClean="0"/>
              <a:t>ما طبيعة الادراك الاجتماعي؟</a:t>
            </a:r>
          </a:p>
          <a:p>
            <a:r>
              <a:rPr lang="ar-SA" dirty="0" smtClean="0"/>
              <a:t>كيف تتكون انطباعات الأفراد عن بعضهم؟</a:t>
            </a:r>
          </a:p>
          <a:p>
            <a:r>
              <a:rPr lang="ar-SA" dirty="0" smtClean="0"/>
              <a:t>متى تكون الانطباعات إيجابية ومتى تكون سلبية؟</a:t>
            </a:r>
          </a:p>
          <a:p>
            <a:r>
              <a:rPr lang="ar-SA" dirty="0" smtClean="0"/>
              <a:t>كيف تؤثر انطباعاتنا على السلوك والأحكام الاجتماعية؟</a:t>
            </a:r>
          </a:p>
          <a:p>
            <a:r>
              <a:rPr lang="ar-SA" dirty="0" smtClean="0"/>
              <a:t>كيف يفسر الفرد سلوك الآخرين وما تأثير تفسيراته على سلوكه نحوهم؟</a:t>
            </a:r>
          </a:p>
          <a:p>
            <a:r>
              <a:rPr lang="ar-SA" dirty="0" smtClean="0"/>
              <a:t>كيف يفهم الأفراد أحداث حياته وسلوكه؟ وما تأثير ذلك على مشاعره وأفكاره وسلوكه؟</a:t>
            </a:r>
          </a:p>
          <a:p>
            <a:r>
              <a:rPr lang="ar-SA" dirty="0" smtClean="0"/>
              <a:t>سوف نحاول الإجابة عن كل هذه التساؤلات من خلال مناقشتنا لموضوع الإدراك الاجتماعي.</a:t>
            </a:r>
            <a:endParaRPr lang="ar-SA" dirty="0"/>
          </a:p>
        </p:txBody>
      </p:sp>
    </p:spTree>
    <p:extLst>
      <p:ext uri="{BB962C8B-B14F-4D97-AF65-F5344CB8AC3E}">
        <p14:creationId xmlns:p14="http://schemas.microsoft.com/office/powerpoint/2010/main" val="4174350530"/>
      </p:ext>
    </p:extLst>
  </p:cSld>
  <p:clrMapOvr>
    <a:masterClrMapping/>
  </p:clrMapOvr>
  <mc:AlternateContent xmlns:mc="http://schemas.openxmlformats.org/markup-compatibility/2006" xmlns:p14="http://schemas.microsoft.com/office/powerpoint/2010/main">
    <mc:Choice Requires="p14">
      <p:transition spd="slow" p14:dur="3400">
        <p14:reveal thruBlk="1" dir="r"/>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t>ماذا يعني الادراك الاجتماعي</a:t>
            </a:r>
            <a:endParaRPr lang="ar-SA" dirty="0"/>
          </a:p>
        </p:txBody>
      </p:sp>
      <p:sp>
        <p:nvSpPr>
          <p:cNvPr id="3" name="عنصر نائب للمحتوى 2"/>
          <p:cNvSpPr>
            <a:spLocks noGrp="1"/>
          </p:cNvSpPr>
          <p:nvPr>
            <p:ph sz="quarter" idx="1"/>
          </p:nvPr>
        </p:nvSpPr>
        <p:spPr/>
        <p:txBody>
          <a:bodyPr>
            <a:normAutofit fontScale="92500" lnSpcReduction="10000"/>
          </a:bodyPr>
          <a:lstStyle/>
          <a:p>
            <a:r>
              <a:rPr lang="ar-SA" dirty="0" smtClean="0"/>
              <a:t>يعني تصوراتنا عن خصائص الأفراد الذين نتفاعل معهم وعن أسباب سلوكهم.</a:t>
            </a:r>
          </a:p>
          <a:p>
            <a:r>
              <a:rPr lang="ar-SA" dirty="0" smtClean="0"/>
              <a:t>مثال: عندما تقابل فرد لأول مرة فإنك تعطي انطباعات عنه, تتضمن خصائص شخصية (سلبية أو إيجابية) حسب الصورة التي تكونت في ذهنك عن هذا الفرد, وبالتالي تعطي تفسيرات سببيه عن كيفية فهمك لسلوكه. هذه التصورات والتفسيرات هي موضوع الادراك الاجتماعي. </a:t>
            </a:r>
          </a:p>
          <a:p>
            <a:r>
              <a:rPr lang="ar-SA" dirty="0" smtClean="0"/>
              <a:t>أهمية دراسة الادراك الاجتماعي:</a:t>
            </a:r>
          </a:p>
          <a:p>
            <a:r>
              <a:rPr lang="ar-SA" dirty="0" smtClean="0"/>
              <a:t>أ- إن التصورات والتفسيرات تكون جزء هام من تفاعل الفرد مع المواقف الاجتماعية, وهذا يعني إن لهذه التصورات والتفسيرات وظيفة نفسية مهمة في تكيف الفرد مع الأفراد في بيئتهم الاجتماعية, وتعاملهم مع الأحداث</a:t>
            </a:r>
          </a:p>
          <a:p>
            <a:r>
              <a:rPr lang="ar-SA" dirty="0" smtClean="0"/>
              <a:t>ب- إن ادراكنا لخصائص وأسباب سلوك الآخرين يحدد بدرجة كبيرة سلوكنا ومشاعرنا وأفكارنا عنهم.</a:t>
            </a:r>
          </a:p>
          <a:p>
            <a:r>
              <a:rPr lang="ar-SA" dirty="0" smtClean="0"/>
              <a:t>انطباعك السلبي أو الايجابي عن شخص ما, حددي أفكارك ومشاعرك وسلوكك اتجاهه.(شخص حسود, مغرور, متعاون, أو ودود....) </a:t>
            </a:r>
            <a:endParaRPr lang="ar-SA" dirty="0"/>
          </a:p>
        </p:txBody>
      </p:sp>
    </p:spTree>
    <p:extLst>
      <p:ext uri="{BB962C8B-B14F-4D97-AF65-F5344CB8AC3E}">
        <p14:creationId xmlns:p14="http://schemas.microsoft.com/office/powerpoint/2010/main" val="3480095359"/>
      </p:ext>
    </p:extLst>
  </p:cSld>
  <p:clrMapOvr>
    <a:masterClrMapping/>
  </p:clrMapOvr>
  <mc:AlternateContent xmlns:mc="http://schemas.openxmlformats.org/markup-compatibility/2006" xmlns:p14="http://schemas.microsoft.com/office/powerpoint/2010/main">
    <mc:Choice Requires="p14">
      <p:transition spd="slow" p14:dur="3400">
        <p14:reveal thruBlk="1" dir="r"/>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t>الانطباع وتكونه وأثره على السلوك الاجتماعي</a:t>
            </a:r>
            <a:endParaRPr lang="ar-SA" dirty="0"/>
          </a:p>
        </p:txBody>
      </p:sp>
      <p:sp>
        <p:nvSpPr>
          <p:cNvPr id="3" name="عنصر نائب للمحتوى 2"/>
          <p:cNvSpPr>
            <a:spLocks noGrp="1"/>
          </p:cNvSpPr>
          <p:nvPr>
            <p:ph sz="quarter" idx="1"/>
          </p:nvPr>
        </p:nvSpPr>
        <p:spPr/>
        <p:txBody>
          <a:bodyPr/>
          <a:lstStyle/>
          <a:p>
            <a:r>
              <a:rPr lang="ar-SA" dirty="0" smtClean="0"/>
              <a:t>ما هو نوع الانطباع الذي تودين أن تتركيه لدى الآخرين؟</a:t>
            </a:r>
          </a:p>
          <a:p>
            <a:r>
              <a:rPr lang="ar-SA" dirty="0" smtClean="0"/>
              <a:t>بالتأكيد الجميع يرغب بترك انطباع  إيجابي لدى الآخرين عن أنفسهم.</a:t>
            </a:r>
          </a:p>
          <a:p>
            <a:r>
              <a:rPr lang="ar-SA" dirty="0" smtClean="0"/>
              <a:t>(السياسيون, الباعة, الموظفين مع رؤسائهم, الطلاب مع معلميهم, الأبناء, الزوجات...) هؤلاء يتصرفون بطرائق مختلفة ويمكن أن ينجحوا بترك انطباع إيجابي ومن المكن أن يفشلوا ويتركوا انطباع سلبي.</a:t>
            </a:r>
          </a:p>
          <a:p>
            <a:endParaRPr lang="ar-SA" dirty="0"/>
          </a:p>
        </p:txBody>
      </p:sp>
      <p:pic>
        <p:nvPicPr>
          <p:cNvPr id="4" name="صورة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11561" y="3429000"/>
            <a:ext cx="3312367" cy="3096678"/>
          </a:xfrm>
          <a:prstGeom prst="rect">
            <a:avLst/>
          </a:prstGeom>
        </p:spPr>
      </p:pic>
    </p:spTree>
    <p:extLst>
      <p:ext uri="{BB962C8B-B14F-4D97-AF65-F5344CB8AC3E}">
        <p14:creationId xmlns:p14="http://schemas.microsoft.com/office/powerpoint/2010/main" val="9340268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1000"/>
                                        <p:tgtEl>
                                          <p:spTgt spid="3">
                                            <p:txEl>
                                              <p:pRg st="2" end="2"/>
                                            </p:txEl>
                                          </p:spTgt>
                                        </p:tgtEl>
                                      </p:cBhvr>
                                    </p:animEffect>
                                    <p:anim calcmode="lin" valueType="num">
                                      <p:cBhvr>
                                        <p:cTn id="13"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t>المعلومات التي تؤدي إلى تكوين الانطباعات</a:t>
            </a:r>
            <a:endParaRPr lang="ar-SA" dirty="0"/>
          </a:p>
        </p:txBody>
      </p:sp>
      <p:sp>
        <p:nvSpPr>
          <p:cNvPr id="3" name="عنصر نائب للمحتوى 2"/>
          <p:cNvSpPr>
            <a:spLocks noGrp="1"/>
          </p:cNvSpPr>
          <p:nvPr>
            <p:ph sz="quarter" idx="1"/>
          </p:nvPr>
        </p:nvSpPr>
        <p:spPr>
          <a:xfrm>
            <a:off x="395536" y="1196752"/>
            <a:ext cx="8748464" cy="5040560"/>
          </a:xfrm>
        </p:spPr>
        <p:txBody>
          <a:bodyPr/>
          <a:lstStyle/>
          <a:p>
            <a:r>
              <a:rPr lang="ar-SA" dirty="0" smtClean="0"/>
              <a:t>1- المعلومات اللفظية : إن المفردات التي تصف خصائص الأفراد وهي عبارة عن المعلومات اللفظية التي تعبر عن سمات مدركة والتي هي جزء من تصور الفرد الذي يتكون في ذهنه الانطباع وليست جزءاً من السمات الشخصية للفرد الذي يتكون عنه الانطباع.(كيف ندرك خصائص الشخصية</a:t>
            </a:r>
          </a:p>
          <a:p>
            <a:r>
              <a:rPr lang="ar-SA" dirty="0" smtClean="0"/>
              <a:t>1- دراسات </a:t>
            </a:r>
            <a:r>
              <a:rPr lang="ar-SA" dirty="0" err="1" smtClean="0"/>
              <a:t>آتش</a:t>
            </a:r>
            <a:r>
              <a:rPr lang="ar-SA" dirty="0" smtClean="0"/>
              <a:t>: - أثر المفردات على المفحوصين ثم طلب منهم أن يتصورا إنها تصف شخص ما ومن ثم يكتب انطباعات عن هذا الشخص.</a:t>
            </a:r>
          </a:p>
          <a:p>
            <a:r>
              <a:rPr lang="ar-SA" dirty="0" smtClean="0"/>
              <a:t>ا</a:t>
            </a:r>
            <a:endParaRPr lang="ar-SA" dirty="0"/>
          </a:p>
        </p:txBody>
      </p:sp>
      <p:sp>
        <p:nvSpPr>
          <p:cNvPr id="6" name="مستطيل 5"/>
          <p:cNvSpPr/>
          <p:nvPr/>
        </p:nvSpPr>
        <p:spPr>
          <a:xfrm>
            <a:off x="323528" y="3861048"/>
            <a:ext cx="8496944" cy="79208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ar-SA" dirty="0" smtClean="0"/>
              <a:t>ذكي             ماهر      نشيط             دافئ        مثابر          عملي       </a:t>
            </a:r>
            <a:r>
              <a:rPr lang="ar-SA" dirty="0" smtClean="0"/>
              <a:t>حذر </a:t>
            </a:r>
            <a:r>
              <a:rPr lang="ar-SA" dirty="0" smtClean="0"/>
              <a:t>= انطباع إيجابي بدرجة أكبر </a:t>
            </a:r>
            <a:endParaRPr lang="ar-SA" dirty="0"/>
          </a:p>
        </p:txBody>
      </p:sp>
      <p:sp>
        <p:nvSpPr>
          <p:cNvPr id="7" name="مستطيل 6"/>
          <p:cNvSpPr/>
          <p:nvPr/>
        </p:nvSpPr>
        <p:spPr>
          <a:xfrm>
            <a:off x="323528" y="4941168"/>
            <a:ext cx="8496944" cy="86409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ar-SA" dirty="0" smtClean="0"/>
              <a:t>ذكي          ماهر       نشيط              بارد       مثابر             عملي         حذر= فروق في </a:t>
            </a:r>
            <a:r>
              <a:rPr lang="ar-SA" dirty="0" smtClean="0"/>
              <a:t>الانطباع سلبي</a:t>
            </a:r>
            <a:endParaRPr lang="ar-SA" dirty="0"/>
          </a:p>
        </p:txBody>
      </p:sp>
    </p:spTree>
    <p:extLst>
      <p:ext uri="{BB962C8B-B14F-4D97-AF65-F5344CB8AC3E}">
        <p14:creationId xmlns:p14="http://schemas.microsoft.com/office/powerpoint/2010/main" val="2520171085"/>
      </p:ext>
    </p:extLst>
  </p:cSld>
  <p:clrMapOvr>
    <a:masterClrMapping/>
  </p:clrMapOvr>
  <p:transition spd="slow">
    <p:push dir="u"/>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t>المعلومات اللفظية وتكوين الانطباع</a:t>
            </a:r>
            <a:endParaRPr lang="ar-SA" dirty="0"/>
          </a:p>
        </p:txBody>
      </p:sp>
      <p:sp>
        <p:nvSpPr>
          <p:cNvPr id="3" name="عنصر نائب للمحتوى 2"/>
          <p:cNvSpPr>
            <a:spLocks noGrp="1"/>
          </p:cNvSpPr>
          <p:nvPr>
            <p:ph sz="quarter" idx="1"/>
          </p:nvPr>
        </p:nvSpPr>
        <p:spPr/>
        <p:txBody>
          <a:bodyPr/>
          <a:lstStyle/>
          <a:p>
            <a:r>
              <a:rPr lang="ar-SA" dirty="0" smtClean="0"/>
              <a:t>2- دراسة أش الثانية: قدم قائمة من الصفات وطلب تسجيل انطباعاتهم</a:t>
            </a:r>
          </a:p>
          <a:p>
            <a:r>
              <a:rPr lang="ar-SA" dirty="0" smtClean="0"/>
              <a:t> </a:t>
            </a:r>
            <a:endParaRPr lang="ar-SA" dirty="0"/>
          </a:p>
        </p:txBody>
      </p:sp>
      <p:graphicFrame>
        <p:nvGraphicFramePr>
          <p:cNvPr id="4" name="رسم تخطيطي 3"/>
          <p:cNvGraphicFramePr/>
          <p:nvPr>
            <p:extLst>
              <p:ext uri="{D42A27DB-BD31-4B8C-83A1-F6EECF244321}">
                <p14:modId xmlns:p14="http://schemas.microsoft.com/office/powerpoint/2010/main" val="302497736"/>
              </p:ext>
            </p:extLst>
          </p:nvPr>
        </p:nvGraphicFramePr>
        <p:xfrm>
          <a:off x="1187624" y="1772816"/>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096569836"/>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عنصر نائب للتذييل 4"/>
          <p:cNvSpPr>
            <a:spLocks noGrp="1"/>
          </p:cNvSpPr>
          <p:nvPr>
            <p:ph type="ftr" sz="quarter" idx="11"/>
          </p:nvPr>
        </p:nvSpPr>
        <p:spPr/>
        <p:txBody>
          <a:bodyPr/>
          <a:lstStyle/>
          <a:p>
            <a:r>
              <a:rPr lang="ar-SA" altLang="ar-SA"/>
              <a:t>الفصل الثالث</a:t>
            </a:r>
            <a:endParaRPr lang="en-US" altLang="ar-SA"/>
          </a:p>
        </p:txBody>
      </p:sp>
      <p:sp>
        <p:nvSpPr>
          <p:cNvPr id="6" name="عنصر نائب لرقم الشريحة 5"/>
          <p:cNvSpPr>
            <a:spLocks noGrp="1"/>
          </p:cNvSpPr>
          <p:nvPr>
            <p:ph type="sldNum" sz="quarter" idx="12"/>
          </p:nvPr>
        </p:nvSpPr>
        <p:spPr/>
        <p:txBody>
          <a:bodyPr/>
          <a:lstStyle/>
          <a:p>
            <a:fld id="{9F7876B5-451B-4AD3-8EAC-45B37E15E386}" type="slidenum">
              <a:rPr lang="ar-SA" altLang="ar-SA"/>
              <a:pPr/>
              <a:t>7</a:t>
            </a:fld>
            <a:endParaRPr lang="en-US" altLang="ar-SA"/>
          </a:p>
        </p:txBody>
      </p:sp>
      <p:sp>
        <p:nvSpPr>
          <p:cNvPr id="13314" name="Rectangle 2"/>
          <p:cNvSpPr>
            <a:spLocks noGrp="1" noChangeArrowheads="1"/>
          </p:cNvSpPr>
          <p:nvPr>
            <p:ph type="title"/>
          </p:nvPr>
        </p:nvSpPr>
        <p:spPr/>
        <p:txBody>
          <a:bodyPr>
            <a:normAutofit/>
          </a:bodyPr>
          <a:lstStyle/>
          <a:p>
            <a:pPr algn="r" rtl="1"/>
            <a:r>
              <a:rPr lang="ar-SA" altLang="ar-SA" sz="2400" dirty="0" smtClean="0">
                <a:solidFill>
                  <a:schemeClr val="tx1"/>
                </a:solidFill>
                <a:cs typeface="PT Simple Bold Ruled" pitchFamily="2" charset="-78"/>
              </a:rPr>
              <a:t>نموذجان لتفسير أثر المعلومات اللفظية وترتيبها على الانطباعات</a:t>
            </a:r>
            <a:endParaRPr lang="en-US" altLang="ar-SA" sz="2400" dirty="0">
              <a:solidFill>
                <a:schemeClr val="tx1"/>
              </a:solidFill>
              <a:cs typeface="PT Simple Bold Ruled" pitchFamily="2" charset="-78"/>
            </a:endParaRPr>
          </a:p>
        </p:txBody>
      </p:sp>
      <p:sp>
        <p:nvSpPr>
          <p:cNvPr id="13315" name="Rectangle 3"/>
          <p:cNvSpPr>
            <a:spLocks noGrp="1" noChangeArrowheads="1"/>
          </p:cNvSpPr>
          <p:nvPr>
            <p:ph type="body" idx="1"/>
          </p:nvPr>
        </p:nvSpPr>
        <p:spPr>
          <a:xfrm>
            <a:off x="228600" y="1752600"/>
            <a:ext cx="8686800" cy="4419600"/>
          </a:xfrm>
          <a:noFill/>
          <a:ln>
            <a:solidFill>
              <a:srgbClr val="FF99CC"/>
            </a:solidFill>
            <a:miter lim="800000"/>
            <a:headEnd/>
            <a:tailEnd/>
          </a:ln>
        </p:spPr>
        <p:txBody>
          <a:bodyPr>
            <a:normAutofit/>
          </a:bodyPr>
          <a:lstStyle/>
          <a:p>
            <a:pPr marL="0" indent="0" algn="just" rtl="1">
              <a:spcBef>
                <a:spcPct val="10000"/>
              </a:spcBef>
              <a:buClr>
                <a:srgbClr val="CC3300"/>
              </a:buClr>
              <a:buFont typeface="Wingdings" pitchFamily="2" charset="2"/>
              <a:buNone/>
            </a:pPr>
            <a:r>
              <a:rPr lang="ar-SA" altLang="ar-SA" sz="2400" dirty="0">
                <a:solidFill>
                  <a:srgbClr val="3333CC"/>
                </a:solidFill>
              </a:rPr>
              <a:t>نموذج الانتظام الشكلي</a:t>
            </a:r>
            <a:r>
              <a:rPr lang="ar-SA" altLang="ar-SA" sz="2400" dirty="0">
                <a:solidFill>
                  <a:srgbClr val="000000"/>
                </a:solidFill>
              </a:rPr>
              <a:t>:</a:t>
            </a:r>
            <a:endParaRPr lang="en-US" altLang="ar-SA" sz="2400" dirty="0">
              <a:solidFill>
                <a:srgbClr val="000000"/>
              </a:solidFill>
            </a:endParaRPr>
          </a:p>
          <a:p>
            <a:pPr marL="0" indent="0" algn="just" rtl="1">
              <a:spcBef>
                <a:spcPct val="10000"/>
              </a:spcBef>
              <a:buClr>
                <a:srgbClr val="CC3300"/>
              </a:buClr>
              <a:buFont typeface="Wingdings" pitchFamily="2" charset="2"/>
              <a:buNone/>
            </a:pPr>
            <a:r>
              <a:rPr lang="ar-SA" altLang="ar-SA" sz="2400" dirty="0">
                <a:solidFill>
                  <a:srgbClr val="000000"/>
                </a:solidFill>
              </a:rPr>
              <a:t>حسب هذا النموذج يتكون الانطباع نتيجة لعلاقات الصفات الشخصية التي يدركها الفرد في الآخر؛ أي أن الانطباع ناتج عن </a:t>
            </a:r>
            <a:r>
              <a:rPr lang="ar-SA" altLang="ar-SA" sz="2400" dirty="0">
                <a:solidFill>
                  <a:srgbClr val="CC3300"/>
                </a:solidFill>
              </a:rPr>
              <a:t>كل إدراكي</a:t>
            </a:r>
            <a:r>
              <a:rPr lang="ar-SA" altLang="ar-SA" sz="2400" dirty="0">
                <a:solidFill>
                  <a:srgbClr val="000000"/>
                </a:solidFill>
              </a:rPr>
              <a:t> أو </a:t>
            </a:r>
            <a:r>
              <a:rPr lang="ar-SA" altLang="ar-SA" sz="2400" dirty="0">
                <a:solidFill>
                  <a:srgbClr val="CC3300"/>
                </a:solidFill>
              </a:rPr>
              <a:t>منتظم تأويلي</a:t>
            </a:r>
            <a:r>
              <a:rPr lang="ar-SA" altLang="ar-SA" sz="2400" dirty="0">
                <a:solidFill>
                  <a:srgbClr val="000000"/>
                </a:solidFill>
              </a:rPr>
              <a:t> تنتظم فيه </a:t>
            </a:r>
            <a:r>
              <a:rPr lang="ar-SA" altLang="ar-SA" sz="2400" dirty="0">
                <a:solidFill>
                  <a:srgbClr val="CC3300"/>
                </a:solidFill>
              </a:rPr>
              <a:t>السمات المدركة</a:t>
            </a:r>
            <a:r>
              <a:rPr lang="ar-SA" altLang="ar-SA" sz="2400" dirty="0">
                <a:solidFill>
                  <a:srgbClr val="000000"/>
                </a:solidFill>
              </a:rPr>
              <a:t>. فتأثير كل سمة يعتمد على معناها الذي تحدده علاقتها بالسمات الأخرى. فالفرد لا يتلقى المعلومات الاجتماعية كأجزاء منفصلة وإنما كوحدات مترابطة في كل معنوي. كما أنه ليس لكل السمات نفس الأثر في تشكيل الانطباع، فهناك سمات</a:t>
            </a:r>
            <a:r>
              <a:rPr lang="ar-SA" altLang="ar-SA" sz="2400" dirty="0">
                <a:solidFill>
                  <a:srgbClr val="00FF00"/>
                </a:solidFill>
              </a:rPr>
              <a:t> </a:t>
            </a:r>
            <a:r>
              <a:rPr lang="ar-SA" altLang="ar-SA" sz="2400" dirty="0">
                <a:solidFill>
                  <a:srgbClr val="CC3300"/>
                </a:solidFill>
              </a:rPr>
              <a:t>مركزية</a:t>
            </a:r>
            <a:r>
              <a:rPr lang="ar-SA" altLang="ar-SA" sz="2400" dirty="0">
                <a:solidFill>
                  <a:srgbClr val="000000"/>
                </a:solidFill>
              </a:rPr>
              <a:t> وأخرى </a:t>
            </a:r>
            <a:r>
              <a:rPr lang="ar-SA" altLang="ar-SA" sz="2400" dirty="0">
                <a:solidFill>
                  <a:srgbClr val="CC3300"/>
                </a:solidFill>
              </a:rPr>
              <a:t>طرفية</a:t>
            </a:r>
            <a:r>
              <a:rPr lang="ar-SA" altLang="ar-SA" sz="2400" dirty="0">
                <a:solidFill>
                  <a:srgbClr val="000000"/>
                </a:solidFill>
              </a:rPr>
              <a:t>.</a:t>
            </a:r>
          </a:p>
          <a:p>
            <a:pPr marL="0" indent="0" algn="just" rtl="1">
              <a:spcBef>
                <a:spcPct val="10000"/>
              </a:spcBef>
              <a:buClr>
                <a:srgbClr val="CC3300"/>
              </a:buClr>
              <a:buFont typeface="Wingdings" pitchFamily="2" charset="2"/>
              <a:buNone/>
            </a:pPr>
            <a:r>
              <a:rPr lang="ar-SA" altLang="ar-SA" sz="2400" dirty="0">
                <a:solidFill>
                  <a:srgbClr val="000000"/>
                </a:solidFill>
              </a:rPr>
              <a:t>تتحدد </a:t>
            </a:r>
            <a:r>
              <a:rPr lang="ar-SA" altLang="ar-SA" sz="2400" u="sng" dirty="0">
                <a:solidFill>
                  <a:srgbClr val="CC3300"/>
                </a:solidFill>
              </a:rPr>
              <a:t>درجة مركزية السمة</a:t>
            </a:r>
            <a:r>
              <a:rPr lang="ar-SA" altLang="ar-SA" sz="2400" dirty="0">
                <a:solidFill>
                  <a:srgbClr val="000000"/>
                </a:solidFill>
              </a:rPr>
              <a:t> </a:t>
            </a:r>
            <a:r>
              <a:rPr lang="ar-SA" altLang="ar-SA" sz="2400" u="sng" dirty="0">
                <a:solidFill>
                  <a:srgbClr val="000000"/>
                </a:solidFill>
              </a:rPr>
              <a:t>بقوة وعدد ارتباطاتها ببقية السمات</a:t>
            </a:r>
            <a:r>
              <a:rPr lang="ar-SA" altLang="ar-SA" sz="2400" dirty="0">
                <a:solidFill>
                  <a:srgbClr val="000000"/>
                </a:solidFill>
              </a:rPr>
              <a:t>. فبعض السمات تثير لدى سامعها معان وسمات أكثر مما تنتجه سمات أخرى. أما عندما تكون السمات متقاربة القوة فإن ما يأتي منها أولا (أثر الأولية) يحدد المنتظم التأويلي.</a:t>
            </a:r>
            <a:endParaRPr lang="en-US" altLang="ar-SA" sz="2400" dirty="0">
              <a:solidFill>
                <a:srgbClr val="000000"/>
              </a:solidFill>
            </a:endParaRPr>
          </a:p>
        </p:txBody>
      </p:sp>
      <p:sp>
        <p:nvSpPr>
          <p:cNvPr id="2" name="مستطيل 1"/>
          <p:cNvSpPr/>
          <p:nvPr/>
        </p:nvSpPr>
        <p:spPr>
          <a:xfrm>
            <a:off x="1979712" y="4077072"/>
            <a:ext cx="5976664" cy="4320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ar-SA" dirty="0" smtClean="0"/>
              <a:t>ذكي       بارد       ماكر = حكم سلبي انتظام كلي تأثير السمة يعتمد على معناه الذي تحدد علاقاتها بالسمات الأخرى</a:t>
            </a:r>
            <a:endParaRPr lang="ar-SA" dirty="0"/>
          </a:p>
        </p:txBody>
      </p:sp>
    </p:spTree>
    <p:extLst>
      <p:ext uri="{BB962C8B-B14F-4D97-AF65-F5344CB8AC3E}">
        <p14:creationId xmlns:p14="http://schemas.microsoft.com/office/powerpoint/2010/main" val="2461257484"/>
      </p:ext>
    </p:extLst>
  </p:cSld>
  <p:clrMapOvr>
    <a:masterClrMapping/>
  </p:clrMapOvr>
  <p:transition>
    <p:comb/>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0" presetClass="entr" presetSubtype="0" fill="hold" grpId="0" nodeType="withEffect">
                                  <p:stCondLst>
                                    <p:cond delay="0"/>
                                  </p:stCondLst>
                                  <p:childTnLst>
                                    <p:set>
                                      <p:cBhvr>
                                        <p:cTn id="6" dur="1" fill="hold">
                                          <p:stCondLst>
                                            <p:cond delay="0"/>
                                          </p:stCondLst>
                                        </p:cTn>
                                        <p:tgtEl>
                                          <p:spTgt spid="13314"/>
                                        </p:tgtEl>
                                        <p:attrNameLst>
                                          <p:attrName>style.visibility</p:attrName>
                                        </p:attrNameLst>
                                      </p:cBhvr>
                                      <p:to>
                                        <p:strVal val="visible"/>
                                      </p:to>
                                    </p:set>
                                    <p:animEffect transition="in" filter="fade">
                                      <p:cBhvr>
                                        <p:cTn id="7" dur="800" decel="100000"/>
                                        <p:tgtEl>
                                          <p:spTgt spid="13314"/>
                                        </p:tgtEl>
                                      </p:cBhvr>
                                    </p:animEffect>
                                    <p:anim calcmode="lin" valueType="num">
                                      <p:cBhvr>
                                        <p:cTn id="8" dur="800" decel="100000" fill="hold"/>
                                        <p:tgtEl>
                                          <p:spTgt spid="13314"/>
                                        </p:tgtEl>
                                        <p:attrNameLst>
                                          <p:attrName>style.rotation</p:attrName>
                                        </p:attrNameLst>
                                      </p:cBhvr>
                                      <p:tavLst>
                                        <p:tav tm="0">
                                          <p:val>
                                            <p:fltVal val="-90"/>
                                          </p:val>
                                        </p:tav>
                                        <p:tav tm="100000">
                                          <p:val>
                                            <p:fltVal val="0"/>
                                          </p:val>
                                        </p:tav>
                                      </p:tavLst>
                                    </p:anim>
                                    <p:anim calcmode="lin" valueType="num">
                                      <p:cBhvr>
                                        <p:cTn id="9" dur="800" decel="100000" fill="hold"/>
                                        <p:tgtEl>
                                          <p:spTgt spid="13314"/>
                                        </p:tgtEl>
                                        <p:attrNameLst>
                                          <p:attrName>ppt_x</p:attrName>
                                        </p:attrNameLst>
                                      </p:cBhvr>
                                      <p:tavLst>
                                        <p:tav tm="0">
                                          <p:val>
                                            <p:strVal val="#ppt_x+0.4"/>
                                          </p:val>
                                        </p:tav>
                                        <p:tav tm="100000">
                                          <p:val>
                                            <p:strVal val="#ppt_x-0.05"/>
                                          </p:val>
                                        </p:tav>
                                      </p:tavLst>
                                    </p:anim>
                                    <p:anim calcmode="lin" valueType="num">
                                      <p:cBhvr>
                                        <p:cTn id="10" dur="800" decel="100000" fill="hold"/>
                                        <p:tgtEl>
                                          <p:spTgt spid="13314"/>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13314"/>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13314"/>
                                        </p:tgtEl>
                                        <p:attrNameLst>
                                          <p:attrName>ppt_y</p:attrName>
                                        </p:attrNameLst>
                                      </p:cBhvr>
                                      <p:tavLst>
                                        <p:tav tm="0">
                                          <p:val>
                                            <p:strVal val="#ppt_y+0.1"/>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47" presetClass="entr" presetSubtype="0" fill="hold" grpId="0" nodeType="clickEffect">
                                  <p:stCondLst>
                                    <p:cond delay="0"/>
                                  </p:stCondLst>
                                  <p:childTnLst>
                                    <p:set>
                                      <p:cBhvr>
                                        <p:cTn id="16" dur="1" fill="hold">
                                          <p:stCondLst>
                                            <p:cond delay="0"/>
                                          </p:stCondLst>
                                        </p:cTn>
                                        <p:tgtEl>
                                          <p:spTgt spid="13315">
                                            <p:txEl>
                                              <p:pRg st="0" end="0"/>
                                            </p:txEl>
                                          </p:spTgt>
                                        </p:tgtEl>
                                        <p:attrNameLst>
                                          <p:attrName>style.visibility</p:attrName>
                                        </p:attrNameLst>
                                      </p:cBhvr>
                                      <p:to>
                                        <p:strVal val="visible"/>
                                      </p:to>
                                    </p:set>
                                    <p:animEffect transition="in" filter="fade">
                                      <p:cBhvr>
                                        <p:cTn id="17" dur="1000"/>
                                        <p:tgtEl>
                                          <p:spTgt spid="13315">
                                            <p:txEl>
                                              <p:pRg st="0" end="0"/>
                                            </p:txEl>
                                          </p:spTgt>
                                        </p:tgtEl>
                                      </p:cBhvr>
                                    </p:animEffect>
                                    <p:anim calcmode="lin" valueType="num">
                                      <p:cBhvr>
                                        <p:cTn id="18" dur="1000" fill="hold"/>
                                        <p:tgtEl>
                                          <p:spTgt spid="13315">
                                            <p:txEl>
                                              <p:pRg st="0" end="0"/>
                                            </p:txEl>
                                          </p:spTgt>
                                        </p:tgtEl>
                                        <p:attrNameLst>
                                          <p:attrName>ppt_x</p:attrName>
                                        </p:attrNameLst>
                                      </p:cBhvr>
                                      <p:tavLst>
                                        <p:tav tm="0">
                                          <p:val>
                                            <p:strVal val="#ppt_x"/>
                                          </p:val>
                                        </p:tav>
                                        <p:tav tm="100000">
                                          <p:val>
                                            <p:strVal val="#ppt_x"/>
                                          </p:val>
                                        </p:tav>
                                      </p:tavLst>
                                    </p:anim>
                                    <p:anim calcmode="lin" valueType="num">
                                      <p:cBhvr>
                                        <p:cTn id="19" dur="1000" fill="hold"/>
                                        <p:tgtEl>
                                          <p:spTgt spid="1331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0" fill="hold" nodeType="clickPar">
                      <p:stCondLst>
                        <p:cond delay="indefinite"/>
                      </p:stCondLst>
                      <p:childTnLst>
                        <p:par>
                          <p:cTn id="21" fill="hold" nodeType="withGroup">
                            <p:stCondLst>
                              <p:cond delay="0"/>
                            </p:stCondLst>
                            <p:childTnLst>
                              <p:par>
                                <p:cTn id="22" presetID="47" presetClass="entr" presetSubtype="0" fill="hold" grpId="0" nodeType="clickEffect">
                                  <p:stCondLst>
                                    <p:cond delay="0"/>
                                  </p:stCondLst>
                                  <p:childTnLst>
                                    <p:set>
                                      <p:cBhvr>
                                        <p:cTn id="23" dur="1" fill="hold">
                                          <p:stCondLst>
                                            <p:cond delay="0"/>
                                          </p:stCondLst>
                                        </p:cTn>
                                        <p:tgtEl>
                                          <p:spTgt spid="13315">
                                            <p:txEl>
                                              <p:pRg st="1" end="1"/>
                                            </p:txEl>
                                          </p:spTgt>
                                        </p:tgtEl>
                                        <p:attrNameLst>
                                          <p:attrName>style.visibility</p:attrName>
                                        </p:attrNameLst>
                                      </p:cBhvr>
                                      <p:to>
                                        <p:strVal val="visible"/>
                                      </p:to>
                                    </p:set>
                                    <p:animEffect transition="in" filter="fade">
                                      <p:cBhvr>
                                        <p:cTn id="24" dur="1000"/>
                                        <p:tgtEl>
                                          <p:spTgt spid="13315">
                                            <p:txEl>
                                              <p:pRg st="1" end="1"/>
                                            </p:txEl>
                                          </p:spTgt>
                                        </p:tgtEl>
                                      </p:cBhvr>
                                    </p:animEffect>
                                    <p:anim calcmode="lin" valueType="num">
                                      <p:cBhvr>
                                        <p:cTn id="25" dur="1000" fill="hold"/>
                                        <p:tgtEl>
                                          <p:spTgt spid="13315">
                                            <p:txEl>
                                              <p:pRg st="1" end="1"/>
                                            </p:txEl>
                                          </p:spTgt>
                                        </p:tgtEl>
                                        <p:attrNameLst>
                                          <p:attrName>ppt_x</p:attrName>
                                        </p:attrNameLst>
                                      </p:cBhvr>
                                      <p:tavLst>
                                        <p:tav tm="0">
                                          <p:val>
                                            <p:strVal val="#ppt_x"/>
                                          </p:val>
                                        </p:tav>
                                        <p:tav tm="100000">
                                          <p:val>
                                            <p:strVal val="#ppt_x"/>
                                          </p:val>
                                        </p:tav>
                                      </p:tavLst>
                                    </p:anim>
                                    <p:anim calcmode="lin" valueType="num">
                                      <p:cBhvr>
                                        <p:cTn id="26" dur="1000" fill="hold"/>
                                        <p:tgtEl>
                                          <p:spTgt spid="1331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47" presetClass="entr" presetSubtype="0" fill="hold" grpId="0" nodeType="clickEffect">
                                  <p:stCondLst>
                                    <p:cond delay="0"/>
                                  </p:stCondLst>
                                  <p:childTnLst>
                                    <p:set>
                                      <p:cBhvr>
                                        <p:cTn id="30" dur="1" fill="hold">
                                          <p:stCondLst>
                                            <p:cond delay="0"/>
                                          </p:stCondLst>
                                        </p:cTn>
                                        <p:tgtEl>
                                          <p:spTgt spid="13315">
                                            <p:txEl>
                                              <p:pRg st="2" end="2"/>
                                            </p:txEl>
                                          </p:spTgt>
                                        </p:tgtEl>
                                        <p:attrNameLst>
                                          <p:attrName>style.visibility</p:attrName>
                                        </p:attrNameLst>
                                      </p:cBhvr>
                                      <p:to>
                                        <p:strVal val="visible"/>
                                      </p:to>
                                    </p:set>
                                    <p:animEffect transition="in" filter="fade">
                                      <p:cBhvr>
                                        <p:cTn id="31" dur="1000"/>
                                        <p:tgtEl>
                                          <p:spTgt spid="13315">
                                            <p:txEl>
                                              <p:pRg st="2" end="2"/>
                                            </p:txEl>
                                          </p:spTgt>
                                        </p:tgtEl>
                                      </p:cBhvr>
                                    </p:animEffect>
                                    <p:anim calcmode="lin" valueType="num">
                                      <p:cBhvr>
                                        <p:cTn id="32" dur="1000" fill="hold"/>
                                        <p:tgtEl>
                                          <p:spTgt spid="13315">
                                            <p:txEl>
                                              <p:pRg st="2" end="2"/>
                                            </p:txEl>
                                          </p:spTgt>
                                        </p:tgtEl>
                                        <p:attrNameLst>
                                          <p:attrName>ppt_x</p:attrName>
                                        </p:attrNameLst>
                                      </p:cBhvr>
                                      <p:tavLst>
                                        <p:tav tm="0">
                                          <p:val>
                                            <p:strVal val="#ppt_x"/>
                                          </p:val>
                                        </p:tav>
                                        <p:tav tm="100000">
                                          <p:val>
                                            <p:strVal val="#ppt_x"/>
                                          </p:val>
                                        </p:tav>
                                      </p:tavLst>
                                    </p:anim>
                                    <p:anim calcmode="lin" valueType="num">
                                      <p:cBhvr>
                                        <p:cTn id="33" dur="1000" fill="hold"/>
                                        <p:tgtEl>
                                          <p:spTgt spid="13315">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4" grpId="0"/>
      <p:bldP spid="13315"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t>النموذج الشكلي</a:t>
            </a:r>
            <a:endParaRPr lang="ar-SA" dirty="0"/>
          </a:p>
        </p:txBody>
      </p:sp>
      <p:sp>
        <p:nvSpPr>
          <p:cNvPr id="3" name="عنصر نائب للمحتوى 2"/>
          <p:cNvSpPr>
            <a:spLocks noGrp="1"/>
          </p:cNvSpPr>
          <p:nvPr>
            <p:ph sz="quarter" idx="1"/>
          </p:nvPr>
        </p:nvSpPr>
        <p:spPr/>
        <p:txBody>
          <a:bodyPr/>
          <a:lstStyle/>
          <a:p>
            <a:r>
              <a:rPr lang="ar-SA" dirty="0" smtClean="0"/>
              <a:t>مثال توضيحي:</a:t>
            </a:r>
          </a:p>
          <a:p>
            <a:endParaRPr lang="ar-SA" dirty="0"/>
          </a:p>
        </p:txBody>
      </p:sp>
      <p:graphicFrame>
        <p:nvGraphicFramePr>
          <p:cNvPr id="4" name="رسم تخطيطي 3"/>
          <p:cNvGraphicFramePr/>
          <p:nvPr>
            <p:extLst>
              <p:ext uri="{D42A27DB-BD31-4B8C-83A1-F6EECF244321}">
                <p14:modId xmlns:p14="http://schemas.microsoft.com/office/powerpoint/2010/main" val="113383691"/>
              </p:ext>
            </p:extLst>
          </p:nvPr>
        </p:nvGraphicFramePr>
        <p:xfrm>
          <a:off x="1115616" y="1556792"/>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91309434"/>
      </p:ext>
    </p:extLst>
  </p:cSld>
  <p:clrMapOvr>
    <a:masterClrMapping/>
  </p:clrMapOvr>
  <p:transition spd="slow">
    <p:push dir="u"/>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r"/>
            <a:r>
              <a:rPr lang="ar-SA" altLang="ar-SA" sz="2400" dirty="0">
                <a:solidFill>
                  <a:schemeClr val="tx1"/>
                </a:solidFill>
                <a:cs typeface="PT Simple Bold Ruled" pitchFamily="2" charset="-78"/>
              </a:rPr>
              <a:t>نموذجان لتفسير أثر المعلومات اللفظية وترتيبها على الانطباعات</a:t>
            </a:r>
            <a:endParaRPr lang="ar-SA" sz="2400" dirty="0"/>
          </a:p>
        </p:txBody>
      </p:sp>
      <p:sp>
        <p:nvSpPr>
          <p:cNvPr id="3" name="عنصر نائب للمحتوى 2"/>
          <p:cNvSpPr>
            <a:spLocks noGrp="1"/>
          </p:cNvSpPr>
          <p:nvPr>
            <p:ph sz="quarter" idx="1"/>
          </p:nvPr>
        </p:nvSpPr>
        <p:spPr/>
        <p:txBody>
          <a:bodyPr/>
          <a:lstStyle/>
          <a:p>
            <a:r>
              <a:rPr lang="ar-SA" dirty="0" smtClean="0"/>
              <a:t>النموذج الجبري: هو معدل مجموع قيم هذه الصفات الشخصية التي يدركها </a:t>
            </a:r>
            <a:r>
              <a:rPr lang="ar-SA" sz="2400" dirty="0" smtClean="0"/>
              <a:t>الفرد في الآخرين. مثال: ذكي= متوسط الإيجابية  + بارد سلبي جداً(حكم سلبي)</a:t>
            </a:r>
          </a:p>
          <a:p>
            <a:r>
              <a:rPr lang="ar-SA" sz="2400" dirty="0" smtClean="0"/>
              <a:t>ذكي= متوسط الإيجابية + دافئ   إيجابي جداً (حكم إيجابي)</a:t>
            </a:r>
          </a:p>
          <a:p>
            <a:r>
              <a:rPr lang="ar-SA" sz="2400" dirty="0" smtClean="0"/>
              <a:t>إذاً النموذج الجبري يفسر تكون الانطباع نتيجة لمجموع قيم كل صفة على حدة (التجزيئي) لكل سمة درجة إيجابية أو سلبية والانطباع الذي يتكون يكون معدل هذه الدرجات . وتفسير هذا النموذج لأثر الأولية فهو تناقص في الانتباه أي إن المعلومات المتأخرة لا تحظى بنفس القدر من الانتباه للمعلومات التي تأتي في البداية.</a:t>
            </a:r>
            <a:endParaRPr lang="ar-SA" sz="2400" dirty="0"/>
          </a:p>
        </p:txBody>
      </p:sp>
    </p:spTree>
    <p:extLst>
      <p:ext uri="{BB962C8B-B14F-4D97-AF65-F5344CB8AC3E}">
        <p14:creationId xmlns:p14="http://schemas.microsoft.com/office/powerpoint/2010/main" val="1618093038"/>
      </p:ext>
    </p:extLst>
  </p:cSld>
  <p:clrMapOvr>
    <a:masterClrMapping/>
  </p:clrMapOvr>
  <p:transition spd="slow">
    <p:push dir="u"/>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أصل">
  <a:themeElements>
    <a:clrScheme name="مخصص 1">
      <a:dk1>
        <a:sysClr val="windowText" lastClr="000000"/>
      </a:dk1>
      <a:lt1>
        <a:sysClr val="window" lastClr="FFFFFF"/>
      </a:lt1>
      <a:dk2>
        <a:srgbClr val="464653"/>
      </a:dk2>
      <a:lt2>
        <a:srgbClr val="DDE9EC"/>
      </a:lt2>
      <a:accent1>
        <a:srgbClr val="727CA3"/>
      </a:accent1>
      <a:accent2>
        <a:srgbClr val="D8D8DE"/>
      </a:accent2>
      <a:accent3>
        <a:srgbClr val="D2DA7A"/>
      </a:accent3>
      <a:accent4>
        <a:srgbClr val="FADA7A"/>
      </a:accent4>
      <a:accent5>
        <a:srgbClr val="B88472"/>
      </a:accent5>
      <a:accent6>
        <a:srgbClr val="8E736A"/>
      </a:accent6>
      <a:hlink>
        <a:srgbClr val="B292CA"/>
      </a:hlink>
      <a:folHlink>
        <a:srgbClr val="6B5680"/>
      </a:folHlink>
    </a:clrScheme>
    <a:fontScheme name="أصل">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أصل">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346</TotalTime>
  <Words>1429</Words>
  <Application>Microsoft Office PowerPoint</Application>
  <PresentationFormat>عرض على الشاشة (3:4)‏</PresentationFormat>
  <Paragraphs>95</Paragraphs>
  <Slides>15</Slides>
  <Notes>0</Notes>
  <HiddenSlides>0</HiddenSlides>
  <MMClips>0</MMClips>
  <ScaleCrop>false</ScaleCrop>
  <HeadingPairs>
    <vt:vector size="4" baseType="variant">
      <vt:variant>
        <vt:lpstr>نسق</vt:lpstr>
      </vt:variant>
      <vt:variant>
        <vt:i4>1</vt:i4>
      </vt:variant>
      <vt:variant>
        <vt:lpstr>عناوين الشرائح</vt:lpstr>
      </vt:variant>
      <vt:variant>
        <vt:i4>15</vt:i4>
      </vt:variant>
    </vt:vector>
  </HeadingPairs>
  <TitlesOfParts>
    <vt:vector size="16" baseType="lpstr">
      <vt:lpstr>أصل</vt:lpstr>
      <vt:lpstr>الادراك الاجتماعي </vt:lpstr>
      <vt:lpstr>قضايا للمناقشة</vt:lpstr>
      <vt:lpstr>ماذا يعني الادراك الاجتماعي</vt:lpstr>
      <vt:lpstr>الانطباع وتكونه وأثره على السلوك الاجتماعي</vt:lpstr>
      <vt:lpstr>المعلومات التي تؤدي إلى تكوين الانطباعات</vt:lpstr>
      <vt:lpstr>المعلومات اللفظية وتكوين الانطباع</vt:lpstr>
      <vt:lpstr>نموذجان لتفسير أثر المعلومات اللفظية وترتيبها على الانطباعات</vt:lpstr>
      <vt:lpstr>النموذج الشكلي</vt:lpstr>
      <vt:lpstr>نموذجان لتفسير أثر المعلومات اللفظية وترتيبها على الانطباعات</vt:lpstr>
      <vt:lpstr>هل السمات الذي يوصف بها الفرد تـأخذ المعنى والانتظام لدى كل الأفراد</vt:lpstr>
      <vt:lpstr>الصورة النمطية وتكوين الانطباعات</vt:lpstr>
      <vt:lpstr>التعبيرات الوجهية</vt:lpstr>
      <vt:lpstr>تأثير الحالة المزاجية على الانطباعات</vt:lpstr>
      <vt:lpstr>العزو: التفسيرات السببية في الحياة اليومية</vt:lpstr>
      <vt:lpstr>دراسات هايدر عن العزو</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الادراك الاجتماعي </dc:title>
  <dc:creator>asus</dc:creator>
  <cp:lastModifiedBy>Win 7</cp:lastModifiedBy>
  <cp:revision>38</cp:revision>
  <dcterms:created xsi:type="dcterms:W3CDTF">2013-10-05T20:27:55Z</dcterms:created>
  <dcterms:modified xsi:type="dcterms:W3CDTF">2014-10-20T07:12:59Z</dcterms:modified>
</cp:coreProperties>
</file>