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handoutMasterIdLst>
    <p:handoutMasterId r:id="rId17"/>
  </p:handoutMasterIdLst>
  <p:sldIdLst>
    <p:sldId id="318" r:id="rId2"/>
    <p:sldId id="329" r:id="rId3"/>
    <p:sldId id="339" r:id="rId4"/>
    <p:sldId id="340" r:id="rId5"/>
    <p:sldId id="341" r:id="rId6"/>
    <p:sldId id="343" r:id="rId7"/>
    <p:sldId id="344" r:id="rId8"/>
    <p:sldId id="345" r:id="rId9"/>
    <p:sldId id="346" r:id="rId10"/>
    <p:sldId id="349" r:id="rId11"/>
    <p:sldId id="348" r:id="rId12"/>
    <p:sldId id="347" r:id="rId13"/>
    <p:sldId id="350" r:id="rId14"/>
    <p:sldId id="351" r:id="rId15"/>
  </p:sldIdLst>
  <p:sldSz cx="12188825" cy="6858000"/>
  <p:notesSz cx="6858000" cy="9144000"/>
  <p:custDataLst>
    <p:tags r:id="rId18"/>
  </p:custDataLst>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8F0"/>
    <a:srgbClr val="828282"/>
    <a:srgbClr val="6E90FE"/>
    <a:srgbClr val="8086FC"/>
    <a:srgbClr val="6D6DFB"/>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29" autoAdjust="0"/>
  </p:normalViewPr>
  <p:slideViewPr>
    <p:cSldViewPr showGuides="1">
      <p:cViewPr varScale="1">
        <p:scale>
          <a:sx n="67" d="100"/>
          <a:sy n="67" d="100"/>
        </p:scale>
        <p:origin x="644" y="5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0B6F20D9-150C-4218-BD83-7259514572FD}" type="datetime1">
              <a:rPr lang="ar-SA" smtClean="0">
                <a:latin typeface="Tahoma" panose="020B0604030504040204" pitchFamily="34" charset="0"/>
                <a:ea typeface="Tahoma" panose="020B0604030504040204" pitchFamily="34" charset="0"/>
                <a:cs typeface="Tahoma" panose="020B0604030504040204" pitchFamily="34" charset="0"/>
              </a:rPr>
              <a:pPr algn="l" rtl="1"/>
              <a:t>27/02/42</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AF8ED99B-9732-49FC-9C16-B56FEB1B1092}"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3D09AEB0-BF18-409B-B039-A4B6D5F95B94}" type="datetime1">
              <a:rPr lang="ar-SA" smtClean="0"/>
              <a:pPr/>
              <a:t>27/02/42</a:t>
            </a:fld>
            <a:endParaRPr lang="ar-SA" dirty="0"/>
          </a:p>
        </p:txBody>
      </p:sp>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93199CD-3E1B-4AE6-990F-76F925F5EA9F}" type="slidenum">
              <a:rPr lang="ar-SA" smtClean="0"/>
              <a:pPr/>
              <a:t>‹#›</a:t>
            </a:fld>
            <a:endParaRPr lang="ar-SA"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1</a:t>
            </a:fld>
            <a:endParaRPr lang="ar-SA" dirty="0"/>
          </a:p>
        </p:txBody>
      </p:sp>
    </p:spTree>
    <p:extLst>
      <p:ext uri="{BB962C8B-B14F-4D97-AF65-F5344CB8AC3E}">
        <p14:creationId xmlns:p14="http://schemas.microsoft.com/office/powerpoint/2010/main" val="278494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F93199CD-3E1B-4AE6-990F-76F925F5EA9F}" type="slidenum">
              <a:rPr lang="ar-SA" smtClean="0"/>
              <a:t>2</a:t>
            </a:fld>
            <a:endParaRPr lang="ar-SA" dirty="0"/>
          </a:p>
        </p:txBody>
      </p:sp>
    </p:spTree>
    <p:extLst>
      <p:ext uri="{BB962C8B-B14F-4D97-AF65-F5344CB8AC3E}">
        <p14:creationId xmlns:p14="http://schemas.microsoft.com/office/powerpoint/2010/main" val="374685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4722813" y="1600200"/>
            <a:ext cx="5945188" cy="3048000"/>
          </a:xfrm>
        </p:spPr>
        <p:txBody>
          <a:bodyPr rtlCol="1" anchor="b">
            <a:normAutofit/>
          </a:bodyPr>
          <a:lstStyle>
            <a:lvl1pPr algn="r" rtl="1">
              <a:lnSpc>
                <a:spcPct val="100000"/>
              </a:lnSpc>
              <a:defRPr sz="6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وان فرعي 2"/>
          <p:cNvSpPr>
            <a:spLocks noGrp="1"/>
          </p:cNvSpPr>
          <p:nvPr>
            <p:ph type="subTitle" idx="1" hasCustomPrompt="1"/>
          </p:nvPr>
        </p:nvSpPr>
        <p:spPr>
          <a:xfrm flipH="1">
            <a:off x="4722813" y="4898572"/>
            <a:ext cx="5945187" cy="1270453"/>
          </a:xfrm>
        </p:spPr>
        <p:txBody>
          <a:bodyPr rtlCol="1">
            <a:no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noProof="0" dirty="0"/>
              <a:t>تحرير نمط العنوان الفرعي الرئيسي</a:t>
            </a:r>
          </a:p>
        </p:txBody>
      </p:sp>
      <p:cxnSp>
        <p:nvCxnSpPr>
          <p:cNvPr id="6" name="موصل مستقيم 5"/>
          <p:cNvCxnSpPr>
            <a:cxnSpLocks/>
          </p:cNvCxnSpPr>
          <p:nvPr/>
        </p:nvCxnSpPr>
        <p:spPr>
          <a:xfrm flipH="1">
            <a:off x="4875213"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المجموعة 4"/>
          <p:cNvGrpSpPr/>
          <p:nvPr userDrawn="1"/>
        </p:nvGrpSpPr>
        <p:grpSpPr>
          <a:xfrm flipH="1">
            <a:off x="0" y="0"/>
            <a:ext cx="4265612" cy="6858000"/>
            <a:chOff x="7923213" y="0"/>
            <a:chExt cx="4265612" cy="685800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مستطيل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836613" y="1981200"/>
            <a:ext cx="9829799" cy="41878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8E9F2E50-5240-4F88-B061-E02BA2DA1AB4}" type="datetime1">
              <a:rPr lang="ar-SA" smtClean="0"/>
              <a:pPr/>
              <a:t>27/02/42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flipH="1" flipV="1">
            <a:off x="836612" y="646112"/>
            <a:ext cx="1828801" cy="5522913"/>
          </a:xfrm>
        </p:spPr>
        <p:txBody>
          <a:bodyPr vert="eaVert"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flipH="1" flipV="1">
            <a:off x="3046413" y="646112"/>
            <a:ext cx="7620000" cy="5522913"/>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1CD01855-95FF-4C33-BFD0-2F6A97937880}" type="datetime1">
              <a:rPr lang="ar-SA" smtClean="0"/>
              <a:pPr/>
              <a:t>27/02/42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2817813"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836613" y="1981200"/>
            <a:ext cx="9829799" cy="4187825"/>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vl1pPr>
          </a:lstStyle>
          <a:p>
            <a:fld id="{EB58723E-3D71-4137-94C9-4ECF90585CE2}" type="datetime1">
              <a:rPr lang="ar-SA" smtClean="0"/>
              <a:pPr/>
              <a:t>27/02/42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7" name="موصل مستقيم 6"/>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2436814" y="2237096"/>
            <a:ext cx="8229601" cy="2411103"/>
          </a:xfrm>
        </p:spPr>
        <p:txBody>
          <a:bodyPr rtlCol="1" anchor="b">
            <a:normAutofit/>
          </a:bodyPr>
          <a:lstStyle>
            <a:lvl1pPr algn="r" rtl="1">
              <a:lnSpc>
                <a:spcPct val="80000"/>
              </a:lnSpc>
              <a:defRPr sz="4800" b="0" cap="none"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2436812" y="4876800"/>
            <a:ext cx="8229601" cy="1292225"/>
          </a:xfrm>
        </p:spPr>
        <p:txBody>
          <a:bodyPr rtlCol="1" anchor="t">
            <a:normAutofit/>
          </a:bodyPr>
          <a:lstStyle>
            <a:lvl1pPr marL="0" indent="0" algn="r" rtl="1">
              <a:spcBef>
                <a:spcPts val="0"/>
              </a:spcBef>
              <a:buNone/>
              <a:defRPr sz="2800" cap="none"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noProof="0"/>
              <a:t>انقر لتحرير أنماط النص الرئيسي</a:t>
            </a:r>
          </a:p>
        </p:txBody>
      </p:sp>
      <p:grpSp>
        <p:nvGrpSpPr>
          <p:cNvPr id="7" name="المجموعة 6"/>
          <p:cNvGrpSpPr/>
          <p:nvPr userDrawn="1"/>
        </p:nvGrpSpPr>
        <p:grpSpPr>
          <a:xfrm flipH="1">
            <a:off x="0" y="0"/>
            <a:ext cx="1065214" cy="6868886"/>
            <a:chOff x="11123611" y="0"/>
            <a:chExt cx="1065214" cy="6868886"/>
          </a:xfrm>
        </p:grpSpPr>
        <p:pic>
          <p:nvPicPr>
            <p:cNvPr id="10" name="الصورة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مستطيل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 name="عنصر نائب للتذييل 4"/>
          <p:cNvSpPr>
            <a:spLocks noGrp="1"/>
          </p:cNvSpPr>
          <p:nvPr>
            <p:ph type="ftr" sz="quarter" idx="11"/>
          </p:nvPr>
        </p:nvSpPr>
        <p:spPr>
          <a:xfrm flipH="1">
            <a:off x="4711578" y="6400800"/>
            <a:ext cx="5954834" cy="27622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4" name="عنصر نائب للتاريخ 3"/>
          <p:cNvSpPr>
            <a:spLocks noGrp="1"/>
          </p:cNvSpPr>
          <p:nvPr>
            <p:ph type="dt" sz="half" idx="10"/>
          </p:nvPr>
        </p:nvSpPr>
        <p:spPr>
          <a:xfrm flipH="1">
            <a:off x="2412155" y="6400800"/>
            <a:ext cx="1548659"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5D2D030E-5E00-480B-8243-94735FDD2293}" type="datetime1">
              <a:rPr lang="ar-SA" smtClean="0"/>
              <a:pPr/>
              <a:t>27/02/42</a:t>
            </a:fld>
            <a:endParaRPr lang="ar-SA" dirty="0"/>
          </a:p>
        </p:txBody>
      </p:sp>
      <p:sp>
        <p:nvSpPr>
          <p:cNvPr id="6" name="عنصر نائب لرقم الشريحة 5"/>
          <p:cNvSpPr>
            <a:spLocks noGrp="1"/>
          </p:cNvSpPr>
          <p:nvPr>
            <p:ph type="sldNum" sz="quarter" idx="12"/>
          </p:nvPr>
        </p:nvSpPr>
        <p:spPr>
          <a:xfrm flipH="1">
            <a:off x="836612" y="6400800"/>
            <a:ext cx="1066802" cy="276228"/>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cxnSp>
        <p:nvCxnSpPr>
          <p:cNvPr id="9" name="موصل مستقيم 8"/>
          <p:cNvCxnSpPr>
            <a:cxnSpLocks/>
          </p:cNvCxnSpPr>
          <p:nvPr/>
        </p:nvCxnSpPr>
        <p:spPr>
          <a:xfrm flipH="1">
            <a:off x="2513013"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sz="half" idx="1"/>
          </p:nvPr>
        </p:nvSpPr>
        <p:spPr>
          <a:xfrm flipH="1">
            <a:off x="5900057" y="1984248"/>
            <a:ext cx="4800600"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flipH="1">
            <a:off x="836612" y="1984248"/>
            <a:ext cx="4800601" cy="4187952"/>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4742AEC6-1F80-48A6-886A-A97C072B6F28}" type="datetime1">
              <a:rPr lang="ar-SA" smtClean="0"/>
              <a:pPr/>
              <a:t>27/02/42</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4" y="381000"/>
            <a:ext cx="9829798"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58658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4" name="عنصر نائب للمحتوى 3"/>
          <p:cNvSpPr>
            <a:spLocks noGrp="1"/>
          </p:cNvSpPr>
          <p:nvPr>
            <p:ph sz="half" idx="2"/>
          </p:nvPr>
        </p:nvSpPr>
        <p:spPr>
          <a:xfrm flipH="1">
            <a:off x="58658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flipH="1">
            <a:off x="836612" y="1828800"/>
            <a:ext cx="4800600" cy="838200"/>
          </a:xfrm>
        </p:spPr>
        <p:txBody>
          <a:bodyPr rtlCol="1" anchor="ctr">
            <a:noAutofit/>
          </a:bodyPr>
          <a:lstStyle>
            <a:lvl1pPr marL="0" indent="0" algn="r" rtl="1">
              <a:spcBef>
                <a:spcPts val="0"/>
              </a:spcBef>
              <a:buNone/>
              <a:defRPr sz="2400" b="0" cap="none" baseline="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6" name="عنصر نائب للمحتوى 5"/>
          <p:cNvSpPr>
            <a:spLocks noGrp="1"/>
          </p:cNvSpPr>
          <p:nvPr>
            <p:ph sz="quarter" idx="4"/>
          </p:nvPr>
        </p:nvSpPr>
        <p:spPr>
          <a:xfrm flipH="1">
            <a:off x="836612" y="2743200"/>
            <a:ext cx="4800600" cy="3425825"/>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8" name="عنصر نائب للتذييل 7"/>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412155" y="6400800"/>
            <a:ext cx="1548659" cy="276228"/>
          </a:xfrm>
        </p:spPr>
        <p:txBody>
          <a:bodyPr rtlCol="1"/>
          <a:lstStyle>
            <a:lvl1pPr algn="l" rtl="1">
              <a:defRPr/>
            </a:lvl1pPr>
          </a:lstStyle>
          <a:p>
            <a:fld id="{2F92871D-0AEC-4C58-9D9F-0C48DD10CAF3}" type="datetime1">
              <a:rPr lang="ar-SA" smtClean="0"/>
              <a:pPr/>
              <a:t>27/02/42</a:t>
            </a:fld>
            <a:endParaRPr lang="ar-SA" dirty="0"/>
          </a:p>
        </p:txBody>
      </p:sp>
      <p:sp>
        <p:nvSpPr>
          <p:cNvPr id="9" name="عنصر نائب لرقم الشريحة 8"/>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10" name="رابط مستقيم 9"/>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836613" y="381000"/>
            <a:ext cx="9829799" cy="1219200"/>
          </a:xfrm>
        </p:spPr>
        <p:txBody>
          <a:bodyPr rtlCol="1"/>
          <a:lstStyle>
            <a:lvl1pPr algn="r" rtl="1">
              <a:defRPr>
                <a:solidFill>
                  <a:schemeClr val="accent1">
                    <a:lumMod val="50000"/>
                  </a:schemeClr>
                </a:solidFill>
              </a:defRPr>
            </a:lvl1pPr>
          </a:lstStyle>
          <a:p>
            <a:pPr rtl="1"/>
            <a:r>
              <a:rPr lang="ar-SA" noProof="0"/>
              <a:t>انقر لتحرير نمط العنوان الرئيسي</a:t>
            </a:r>
            <a:endParaRPr lang="ar-SA" noProof="0" dirty="0"/>
          </a:p>
        </p:txBody>
      </p:sp>
      <p:sp>
        <p:nvSpPr>
          <p:cNvPr id="4" name="عنصر نائب للتذييل 3"/>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412155" y="6400800"/>
            <a:ext cx="1548659" cy="276228"/>
          </a:xfrm>
        </p:spPr>
        <p:txBody>
          <a:bodyPr rtlCol="1"/>
          <a:lstStyle>
            <a:lvl1pPr algn="l" rtl="1">
              <a:defRPr/>
            </a:lvl1pPr>
          </a:lstStyle>
          <a:p>
            <a:fld id="{9580B654-1FEC-4A1D-9D86-CA7815F01FFB}" type="datetime1">
              <a:rPr lang="ar-SA" smtClean="0"/>
              <a:pPr/>
              <a:t>27/02/42</a:t>
            </a:fld>
            <a:endParaRPr lang="ar-SA" dirty="0"/>
          </a:p>
        </p:txBody>
      </p:sp>
      <p:sp>
        <p:nvSpPr>
          <p:cNvPr id="5" name="عنصر نائب لرقم الشريحة 4"/>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6" name="موصل مستقيم 5"/>
          <p:cNvCxnSpPr>
            <a:cxnSpLocks/>
          </p:cNvCxnSpPr>
          <p:nvPr/>
        </p:nvCxnSpPr>
        <p:spPr>
          <a:xfrm flipH="1">
            <a:off x="912813"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412155" y="6400800"/>
            <a:ext cx="1548659" cy="276228"/>
          </a:xfrm>
        </p:spPr>
        <p:txBody>
          <a:bodyPr rtlCol="1"/>
          <a:lstStyle>
            <a:lvl1pPr algn="l" rtl="1">
              <a:defRPr/>
            </a:lvl1pPr>
          </a:lstStyle>
          <a:p>
            <a:fld id="{5909900C-6EDF-4BAD-8956-F716257A0418}" type="datetime1">
              <a:rPr lang="ar-SA" smtClean="0"/>
              <a:pPr/>
              <a:t>27/02/42</a:t>
            </a:fld>
            <a:endParaRPr lang="ar-SA" dirty="0"/>
          </a:p>
        </p:txBody>
      </p:sp>
      <p:sp>
        <p:nvSpPr>
          <p:cNvPr id="4" name="عنصر نائب لرقم الشريحة 3"/>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7"/>
          </a:xfrm>
        </p:spPr>
        <p:txBody>
          <a:bodyPr rtlCol="1" anchor="b">
            <a:noAutofit/>
          </a:bodyPr>
          <a:lstStyle>
            <a:lvl1pPr algn="r" rtl="1">
              <a:lnSpc>
                <a:spcPct val="100000"/>
              </a:lnSpc>
              <a:defRPr sz="4000" b="0">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836612" y="685800"/>
            <a:ext cx="5257799" cy="5486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spcBef>
                <a:spcPts val="1800"/>
              </a:spcBef>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النص الرئيسي</a:t>
            </a:r>
          </a:p>
        </p:txBody>
      </p:sp>
      <p:sp>
        <p:nvSpPr>
          <p:cNvPr id="6" name="عنصر نائب للتذييل 5"/>
          <p:cNvSpPr>
            <a:spLocks noGrp="1"/>
          </p:cNvSpPr>
          <p:nvPr>
            <p:ph type="ftr" sz="quarter" idx="11"/>
          </p:nvPr>
        </p:nvSpPr>
        <p:spPr>
          <a:xfrm flipH="1">
            <a:off x="4711578" y="6400800"/>
            <a:ext cx="5954834" cy="276228"/>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412155" y="6400800"/>
            <a:ext cx="1548659" cy="276228"/>
          </a:xfrm>
        </p:spPr>
        <p:txBody>
          <a:bodyPr rtlCol="1"/>
          <a:lstStyle>
            <a:lvl1pPr algn="l" rtl="1">
              <a:defRPr/>
            </a:lvl1pPr>
          </a:lstStyle>
          <a:p>
            <a:fld id="{FF9FF6B1-D18C-408C-B11D-E2168D83588E}" type="datetime1">
              <a:rPr lang="ar-SA" smtClean="0"/>
              <a:pPr/>
              <a:t>27/02/42</a:t>
            </a:fld>
            <a:endParaRPr lang="ar-SA" dirty="0"/>
          </a:p>
        </p:txBody>
      </p:sp>
      <p:sp>
        <p:nvSpPr>
          <p:cNvPr id="7" name="عنصر نائب لرقم الشريحة 6"/>
          <p:cNvSpPr>
            <a:spLocks noGrp="1"/>
          </p:cNvSpPr>
          <p:nvPr>
            <p:ph type="sldNum" sz="quarter" idx="12"/>
          </p:nvPr>
        </p:nvSpPr>
        <p:spPr>
          <a:xfrm flipH="1">
            <a:off x="836612" y="6400800"/>
            <a:ext cx="1066802" cy="276228"/>
          </a:xfrm>
        </p:spPr>
        <p:txBody>
          <a:bodyPr rtlCol="1"/>
          <a:lstStyle>
            <a:lvl1pPr algn="l" rtl="1">
              <a:defRPr/>
            </a:lvl1pPr>
          </a:lstStyle>
          <a:p>
            <a:fld id="{2A013F82-EE5E-44EE-A61D-E31C6657F26F}" type="slidenum">
              <a:rPr lang="ar-SA" smtClean="0"/>
              <a:pPr/>
              <a:t>‹#›</a:t>
            </a:fld>
            <a:endParaRPr lang="ar-SA" dirty="0"/>
          </a:p>
        </p:txBody>
      </p:sp>
      <p:cxnSp>
        <p:nvCxnSpPr>
          <p:cNvPr id="8" name="موصل مستقيم 7"/>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551612" y="685800"/>
            <a:ext cx="4114800" cy="1925638"/>
          </a:xfrm>
        </p:spPr>
        <p:txBody>
          <a:bodyPr rtlCol="1" anchor="b">
            <a:normAutofit/>
          </a:bodyPr>
          <a:lstStyle>
            <a:lvl1pPr algn="r" rtl="1">
              <a:lnSpc>
                <a:spcPct val="100000"/>
              </a:lnSpc>
              <a:defRPr sz="4000" b="0" i="0" baseline="0">
                <a:solidFill>
                  <a:schemeClr val="accent1">
                    <a:lumMod val="50000"/>
                  </a:schemeClr>
                </a:solidFill>
              </a:defRPr>
            </a:lvl1pPr>
          </a:lstStyle>
          <a:p>
            <a:pPr rtl="1"/>
            <a:r>
              <a:rPr lang="ar-SA" noProof="0"/>
              <a:t>انقر لتحرير نمط العنوان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9298" y="-50118"/>
            <a:ext cx="6172198" cy="6857999"/>
          </a:xfrm>
          <a:solidFill>
            <a:schemeClr val="bg2"/>
          </a:solidFill>
          <a:effectLst>
            <a:outerShdw blurRad="152400" dist="50800" dir="10800000" algn="r" rotWithShape="0">
              <a:prstClr val="black">
                <a:alpha val="25000"/>
              </a:prstClr>
            </a:outerShdw>
          </a:effectLst>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6551612" y="2895599"/>
            <a:ext cx="4114800" cy="1752601"/>
          </a:xfrm>
        </p:spPr>
        <p:txBody>
          <a:bodyPr rtlCol="1">
            <a:normAutofit/>
          </a:bodyPr>
          <a:lstStyle>
            <a:lvl1pPr marL="0" indent="0" algn="r" rtl="1">
              <a:lnSpc>
                <a:spcPct val="90000"/>
              </a:lnSpc>
              <a:buNone/>
              <a:defRPr sz="20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انقر لتحرير أنماط النص الرئيسي</a:t>
            </a:r>
          </a:p>
        </p:txBody>
      </p:sp>
      <p:cxnSp>
        <p:nvCxnSpPr>
          <p:cNvPr id="10" name="رابط مستقيم 9"/>
          <p:cNvCxnSpPr>
            <a:cxnSpLocks/>
          </p:cNvCxnSpPr>
          <p:nvPr/>
        </p:nvCxnSpPr>
        <p:spPr>
          <a:xfrm flipH="1">
            <a:off x="6627813"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836613" y="381000"/>
            <a:ext cx="9829799" cy="1219200"/>
          </a:xfrm>
          <a:prstGeom prst="rect">
            <a:avLst/>
          </a:prstGeom>
        </p:spPr>
        <p:txBody>
          <a:bodyPr vert="horz" lIns="91440" tIns="45720" rIns="9144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836613" y="1981200"/>
            <a:ext cx="9829799" cy="4187825"/>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ذييل 4"/>
          <p:cNvSpPr>
            <a:spLocks noGrp="1"/>
          </p:cNvSpPr>
          <p:nvPr>
            <p:ph type="ftr" sz="quarter" idx="3"/>
          </p:nvPr>
        </p:nvSpPr>
        <p:spPr>
          <a:xfrm flipH="1">
            <a:off x="4711578" y="6400800"/>
            <a:ext cx="5954834" cy="276228"/>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4" name="عنصر نائب للتاريخ 3"/>
          <p:cNvSpPr>
            <a:spLocks noGrp="1"/>
          </p:cNvSpPr>
          <p:nvPr>
            <p:ph type="dt" sz="half" idx="2"/>
          </p:nvPr>
        </p:nvSpPr>
        <p:spPr>
          <a:xfrm flipH="1">
            <a:off x="2412155" y="6400800"/>
            <a:ext cx="1548659"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389F719-9180-4547-92A9-2E0362FBD1DC}" type="datetime1">
              <a:rPr lang="ar-SA" smtClean="0"/>
              <a:pPr/>
              <a:t>27/02/42</a:t>
            </a:fld>
            <a:endParaRPr lang="ar-SA" dirty="0"/>
          </a:p>
        </p:txBody>
      </p:sp>
      <p:sp>
        <p:nvSpPr>
          <p:cNvPr id="6" name="عنصر نائب لرقم الشريحة 5"/>
          <p:cNvSpPr>
            <a:spLocks noGrp="1"/>
          </p:cNvSpPr>
          <p:nvPr>
            <p:ph type="sldNum" sz="quarter" idx="4"/>
          </p:nvPr>
        </p:nvSpPr>
        <p:spPr>
          <a:xfrm flipH="1">
            <a:off x="836612" y="6400800"/>
            <a:ext cx="1066802" cy="276228"/>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ar-SA" smtClean="0"/>
              <a:pPr/>
              <a:t>‹#›</a:t>
            </a:fld>
            <a:endParaRPr lang="ar-SA" dirty="0"/>
          </a:p>
        </p:txBody>
      </p:sp>
      <p:pic>
        <p:nvPicPr>
          <p:cNvPr id="9" name="صورة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flipH="1">
            <a:off x="11123611" y="0"/>
            <a:ext cx="1065213" cy="6858000"/>
          </a:xfrm>
          <a:prstGeom prst="rect">
            <a:avLst/>
          </a:prstGeom>
        </p:spPr>
      </p:pic>
      <p:sp>
        <p:nvSpPr>
          <p:cNvPr id="10" name="مستطيل 9"/>
          <p:cNvSpPr/>
          <p:nvPr/>
        </p:nvSpPr>
        <p:spPr>
          <a:xfrm flipH="1">
            <a:off x="1112361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r" defTabSz="914400" rtl="1"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1175" indent="-228600" algn="r" defTabSz="914400" rtl="1"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60425" indent="-174625"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3463" indent="-173038" algn="r" defTabSz="914400" rtl="1"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4722813" y="1600200"/>
            <a:ext cx="5945188" cy="3048000"/>
          </a:xfrm>
        </p:spPr>
        <p:txBody>
          <a:bodyPr rtlCol="1"/>
          <a:lstStyle/>
          <a:p>
            <a:pPr algn="r" rtl="1"/>
            <a:endParaRPr lang="ar-SA" dirty="0"/>
          </a:p>
        </p:txBody>
      </p:sp>
      <p:sp>
        <p:nvSpPr>
          <p:cNvPr id="3" name="العنوان الفرعي 2"/>
          <p:cNvSpPr>
            <a:spLocks noGrp="1"/>
          </p:cNvSpPr>
          <p:nvPr>
            <p:ph type="subTitle" idx="1"/>
          </p:nvPr>
        </p:nvSpPr>
        <p:spPr>
          <a:xfrm flipH="1">
            <a:off x="4722813" y="4898572"/>
            <a:ext cx="5945187" cy="1270453"/>
          </a:xfrm>
        </p:spPr>
        <p:txBody>
          <a:bodyPr rtlCol="1"/>
          <a:lstStyle/>
          <a:p>
            <a:pPr algn="r" rtl="1"/>
            <a:r>
              <a:rPr lang="ar-SA" dirty="0"/>
              <a:t>استراتيجيات التسعير</a:t>
            </a: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528" y="1052736"/>
            <a:ext cx="6085756" cy="3595464"/>
          </a:xfrm>
          <a:prstGeom prst="rect">
            <a:avLst/>
          </a:prstGeom>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5- </a:t>
            </a:r>
            <a:r>
              <a:rPr lang="ar-SA" dirty="0">
                <a:solidFill>
                  <a:srgbClr val="0070C0"/>
                </a:solidFill>
                <a:latin typeface="Simplified Arabic" panose="02020603050405020304" pitchFamily="18" charset="-78"/>
                <a:cs typeface="Simplified Arabic" panose="02020603050405020304" pitchFamily="18" charset="-78"/>
              </a:rPr>
              <a:t>استراتيجية التسعير بتخفيض السعر(تغيير الأسعار)</a:t>
            </a:r>
          </a:p>
        </p:txBody>
      </p:sp>
      <p:sp>
        <p:nvSpPr>
          <p:cNvPr id="3" name="عنصر نائب للمحتوى 2"/>
          <p:cNvSpPr>
            <a:spLocks noGrp="1"/>
          </p:cNvSpPr>
          <p:nvPr>
            <p:ph idx="1"/>
          </p:nvPr>
        </p:nvSpPr>
        <p:spPr/>
        <p:txBody>
          <a:bodyPr/>
          <a:lstStyle/>
          <a:p>
            <a:pPr marL="0" indent="0">
              <a:buNone/>
            </a:pPr>
            <a:r>
              <a:rPr lang="ar-SA" dirty="0">
                <a:latin typeface="Simplified Arabic" panose="02020603050405020304" pitchFamily="18" charset="-78"/>
                <a:cs typeface="Simplified Arabic" panose="02020603050405020304" pitchFamily="18" charset="-78"/>
              </a:rPr>
              <a:t>وتعتبر من أخطر السياسات التي قد تتبعها المنظمة وتحتاج دراسة دقيقة,</a:t>
            </a:r>
          </a:p>
          <a:p>
            <a:pPr marL="0" indent="0">
              <a:buNone/>
            </a:pPr>
            <a:r>
              <a:rPr lang="ar-SA" b="1" dirty="0">
                <a:solidFill>
                  <a:srgbClr val="FF0000"/>
                </a:solidFill>
                <a:latin typeface="Simplified Arabic" panose="02020603050405020304" pitchFamily="18" charset="-78"/>
                <a:cs typeface="Simplified Arabic" panose="02020603050405020304" pitchFamily="18" charset="-78"/>
              </a:rPr>
              <a:t> ومن أشكالها:</a:t>
            </a:r>
          </a:p>
          <a:p>
            <a:pPr>
              <a:buFontTx/>
              <a:buChar char="-"/>
            </a:pPr>
            <a:r>
              <a:rPr lang="ar-SA" b="1" dirty="0">
                <a:solidFill>
                  <a:srgbClr val="00B050"/>
                </a:solidFill>
                <a:latin typeface="Simplified Arabic" panose="02020603050405020304" pitchFamily="18" charset="-78"/>
                <a:cs typeface="Simplified Arabic" panose="02020603050405020304" pitchFamily="18" charset="-78"/>
              </a:rPr>
              <a:t>تخفيضات الأسعار: </a:t>
            </a:r>
            <a:r>
              <a:rPr lang="ar-SA" dirty="0">
                <a:latin typeface="Simplified Arabic" panose="02020603050405020304" pitchFamily="18" charset="-78"/>
                <a:cs typeface="Simplified Arabic" panose="02020603050405020304" pitchFamily="18" charset="-78"/>
              </a:rPr>
              <a:t>بهدف زيادة التعامل من قبل العملاء مع المنشأة ولجذب مستهلكين جدد</a:t>
            </a:r>
          </a:p>
          <a:p>
            <a:pPr>
              <a:buFontTx/>
              <a:buChar char="-"/>
            </a:pPr>
            <a:endParaRPr lang="ar-SA" dirty="0">
              <a:latin typeface="Simplified Arabic" panose="02020603050405020304" pitchFamily="18" charset="-78"/>
              <a:cs typeface="Simplified Arabic" panose="02020603050405020304" pitchFamily="18" charset="-78"/>
            </a:endParaRPr>
          </a:p>
          <a:p>
            <a:pPr>
              <a:buFontTx/>
              <a:buChar char="-"/>
            </a:pPr>
            <a:r>
              <a:rPr lang="ar-SA" b="1" dirty="0">
                <a:solidFill>
                  <a:srgbClr val="00B050"/>
                </a:solidFill>
                <a:latin typeface="Simplified Arabic" panose="02020603050405020304" pitchFamily="18" charset="-78"/>
                <a:cs typeface="Simplified Arabic" panose="02020603050405020304" pitchFamily="18" charset="-78"/>
              </a:rPr>
              <a:t>الحرب السعرية: </a:t>
            </a:r>
            <a:r>
              <a:rPr lang="ar-SA" dirty="0">
                <a:latin typeface="Simplified Arabic" panose="02020603050405020304" pitchFamily="18" charset="-78"/>
                <a:cs typeface="Simplified Arabic" panose="02020603050405020304" pitchFamily="18" charset="-78"/>
              </a:rPr>
              <a:t>تهدف لمجاراة المنافسين في حركة تخفيض الأسعار</a:t>
            </a:r>
          </a:p>
        </p:txBody>
      </p:sp>
    </p:spTree>
    <p:extLst>
      <p:ext uri="{BB962C8B-B14F-4D97-AF65-F5344CB8AC3E}">
        <p14:creationId xmlns:p14="http://schemas.microsoft.com/office/powerpoint/2010/main" val="24102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نص 2"/>
          <p:cNvSpPr>
            <a:spLocks noGrp="1"/>
          </p:cNvSpPr>
          <p:nvPr>
            <p:ph type="body" idx="1"/>
          </p:nvPr>
        </p:nvSpPr>
        <p:spPr/>
        <p:txBody>
          <a:bodyPr/>
          <a:lstStyle/>
          <a:p>
            <a:r>
              <a:rPr lang="ar-SA" dirty="0"/>
              <a:t>6- </a:t>
            </a:r>
            <a:r>
              <a:rPr lang="ar-SA" dirty="0">
                <a:solidFill>
                  <a:srgbClr val="0070C0"/>
                </a:solidFill>
                <a:latin typeface="Simplified Arabic" panose="02020603050405020304" pitchFamily="18" charset="-78"/>
                <a:cs typeface="Simplified Arabic" panose="02020603050405020304" pitchFamily="18" charset="-78"/>
              </a:rPr>
              <a:t>استراتيجيات التسعير وفقاً لمنهج التكلفة</a:t>
            </a:r>
          </a:p>
          <a:p>
            <a:r>
              <a:rPr lang="ar-SA" sz="2400" dirty="0">
                <a:solidFill>
                  <a:schemeClr val="tx1"/>
                </a:solidFill>
                <a:latin typeface="Simplified Arabic" panose="02020603050405020304" pitchFamily="18" charset="-78"/>
                <a:cs typeface="Simplified Arabic" panose="02020603050405020304" pitchFamily="18" charset="-78"/>
              </a:rPr>
              <a:t>تم شرحها بالمحاضرة السابقة</a:t>
            </a:r>
          </a:p>
        </p:txBody>
      </p:sp>
      <p:pic>
        <p:nvPicPr>
          <p:cNvPr id="4" name="صورة 3"/>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1" t="14721" r="-1"/>
          <a:stretch/>
        </p:blipFill>
        <p:spPr>
          <a:xfrm>
            <a:off x="1581596" y="295052"/>
            <a:ext cx="9108505" cy="4357835"/>
          </a:xfrm>
          <a:prstGeom prst="rect">
            <a:avLst/>
          </a:prstGeom>
        </p:spPr>
      </p:pic>
    </p:spTree>
    <p:extLst>
      <p:ext uri="{BB962C8B-B14F-4D97-AF65-F5344CB8AC3E}">
        <p14:creationId xmlns:p14="http://schemas.microsoft.com/office/powerpoint/2010/main" val="262795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accent1"/>
                </a:solidFill>
                <a:latin typeface="Simplified Arabic" panose="02020603050405020304" pitchFamily="18" charset="-78"/>
                <a:cs typeface="Simplified Arabic" panose="02020603050405020304" pitchFamily="18" charset="-78"/>
              </a:rPr>
              <a:t>7</a:t>
            </a:r>
            <a:r>
              <a:rPr lang="ar-SA" dirty="0">
                <a:solidFill>
                  <a:srgbClr val="0070C0"/>
                </a:solidFill>
                <a:latin typeface="Simplified Arabic" panose="02020603050405020304" pitchFamily="18" charset="-78"/>
                <a:cs typeface="Simplified Arabic" panose="02020603050405020304" pitchFamily="18" charset="-78"/>
              </a:rPr>
              <a:t>-استراتيجيات التسعير التفاضلي </a:t>
            </a:r>
          </a:p>
        </p:txBody>
      </p:sp>
      <p:sp>
        <p:nvSpPr>
          <p:cNvPr id="3" name="عنصر نائب للمحتوى 2"/>
          <p:cNvSpPr>
            <a:spLocks noGrp="1"/>
          </p:cNvSpPr>
          <p:nvPr>
            <p:ph idx="1"/>
          </p:nvPr>
        </p:nvSpPr>
        <p:spPr>
          <a:xfrm flipH="1">
            <a:off x="261764" y="1700808"/>
            <a:ext cx="10585176" cy="5040560"/>
          </a:xfrm>
        </p:spPr>
        <p:txBody>
          <a:bodyPr>
            <a:normAutofit/>
          </a:bodyPr>
          <a:lstStyle/>
          <a:p>
            <a:pPr marL="0" indent="0">
              <a:lnSpc>
                <a:spcPct val="120000"/>
              </a:lnSpc>
              <a:buNone/>
            </a:pPr>
            <a:r>
              <a:rPr lang="ar-SA" dirty="0">
                <a:latin typeface="Simplified Arabic" panose="02020603050405020304" pitchFamily="18" charset="-78"/>
                <a:cs typeface="Simplified Arabic" panose="02020603050405020304" pitchFamily="18" charset="-78"/>
              </a:rPr>
              <a:t>تتضمن هذه الاستراتيجية وجود سعرين أو أكثر حيث يعتمد الاختلاف في الأسعار على عوامل مختلفة وليس على اختلاف التكاليف, </a:t>
            </a:r>
            <a:r>
              <a:rPr lang="ar-SA" b="1" dirty="0">
                <a:solidFill>
                  <a:srgbClr val="FF0000"/>
                </a:solidFill>
                <a:latin typeface="Simplified Arabic" panose="02020603050405020304" pitchFamily="18" charset="-78"/>
                <a:cs typeface="Simplified Arabic" panose="02020603050405020304" pitchFamily="18" charset="-78"/>
              </a:rPr>
              <a:t>ومن أشكاله:</a:t>
            </a:r>
          </a:p>
          <a:p>
            <a:pPr marL="0" indent="0">
              <a:lnSpc>
                <a:spcPct val="120000"/>
              </a:lnSpc>
              <a:buNone/>
            </a:pPr>
            <a:r>
              <a:rPr lang="ar-SA" b="1" dirty="0">
                <a:solidFill>
                  <a:srgbClr val="0070C0"/>
                </a:solidFill>
                <a:latin typeface="Simplified Arabic" panose="02020603050405020304" pitchFamily="18" charset="-78"/>
                <a:cs typeface="Simplified Arabic" panose="02020603050405020304" pitchFamily="18" charset="-78"/>
              </a:rPr>
              <a:t>1/التسعير حسب قطاعات السوق: </a:t>
            </a:r>
            <a:r>
              <a:rPr lang="ar-SA" dirty="0">
                <a:latin typeface="Simplified Arabic" panose="02020603050405020304" pitchFamily="18" charset="-78"/>
                <a:cs typeface="Simplified Arabic" panose="02020603050405020304" pitchFamily="18" charset="-78"/>
              </a:rPr>
              <a:t>وضع أسعار مختلفة لنفس السلعة في القطاعات المختلفة </a:t>
            </a:r>
          </a:p>
          <a:p>
            <a:pPr marL="0" indent="0">
              <a:lnSpc>
                <a:spcPct val="120000"/>
              </a:lnSpc>
              <a:buNone/>
            </a:pPr>
            <a:r>
              <a:rPr lang="ar-SA" dirty="0">
                <a:latin typeface="Simplified Arabic" panose="02020603050405020304" pitchFamily="18" charset="-78"/>
                <a:cs typeface="Simplified Arabic" panose="02020603050405020304" pitchFamily="18" charset="-78"/>
              </a:rPr>
              <a:t>(مثل اختلاف الأسعار في المناطق الريفية عنها في المدن)</a:t>
            </a:r>
          </a:p>
          <a:p>
            <a:pPr marL="0" indent="0">
              <a:lnSpc>
                <a:spcPct val="120000"/>
              </a:lnSpc>
              <a:buNone/>
            </a:pPr>
            <a:r>
              <a:rPr lang="ar-SA" b="1" dirty="0">
                <a:solidFill>
                  <a:srgbClr val="0070C0"/>
                </a:solidFill>
                <a:latin typeface="Simplified Arabic" panose="02020603050405020304" pitchFamily="18" charset="-78"/>
                <a:cs typeface="Simplified Arabic" panose="02020603050405020304" pitchFamily="18" charset="-78"/>
              </a:rPr>
              <a:t>2/التسعير حسب شكل السلعة: </a:t>
            </a:r>
            <a:r>
              <a:rPr lang="ar-SA" dirty="0">
                <a:latin typeface="Simplified Arabic" panose="02020603050405020304" pitchFamily="18" charset="-78"/>
                <a:cs typeface="Simplified Arabic" panose="02020603050405020304" pitchFamily="18" charset="-78"/>
              </a:rPr>
              <a:t>بحيث يتم وضع أسعار مختلفة لنفس السلعة حسب مواصفاتها </a:t>
            </a:r>
          </a:p>
          <a:p>
            <a:pPr marL="0" indent="0">
              <a:lnSpc>
                <a:spcPct val="120000"/>
              </a:lnSpc>
              <a:buNone/>
            </a:pPr>
            <a:r>
              <a:rPr lang="ar-SA" dirty="0">
                <a:latin typeface="Simplified Arabic" panose="02020603050405020304" pitchFamily="18" charset="-78"/>
                <a:cs typeface="Simplified Arabic" panose="02020603050405020304" pitchFamily="18" charset="-78"/>
              </a:rPr>
              <a:t>(مثل اختلاف أسعار ثلاجات توشيبا حسب اللون والحجم ومواصفات أخرى)</a:t>
            </a:r>
          </a:p>
          <a:p>
            <a:pPr marL="0" indent="0">
              <a:lnSpc>
                <a:spcPct val="120000"/>
              </a:lnSpc>
              <a:buNone/>
            </a:pPr>
            <a:r>
              <a:rPr lang="ar-SA" b="1" dirty="0">
                <a:solidFill>
                  <a:srgbClr val="0070C0"/>
                </a:solidFill>
                <a:latin typeface="Simplified Arabic" panose="02020603050405020304" pitchFamily="18" charset="-78"/>
                <a:cs typeface="Simplified Arabic" panose="02020603050405020304" pitchFamily="18" charset="-78"/>
              </a:rPr>
              <a:t>3/التسعير الموسمي: </a:t>
            </a:r>
            <a:r>
              <a:rPr lang="ar-SA" dirty="0">
                <a:latin typeface="Simplified Arabic" panose="02020603050405020304" pitchFamily="18" charset="-78"/>
                <a:cs typeface="Simplified Arabic" panose="02020603050405020304" pitchFamily="18" charset="-78"/>
              </a:rPr>
              <a:t>تستخدم لتشجيع الطلب عن طريق تخفيض السعر في مواسم انخفاض الطلب والعكس </a:t>
            </a:r>
          </a:p>
          <a:p>
            <a:pPr marL="0" indent="0">
              <a:lnSpc>
                <a:spcPct val="120000"/>
              </a:lnSpc>
              <a:buNone/>
            </a:pPr>
            <a:r>
              <a:rPr lang="ar-SA" dirty="0">
                <a:latin typeface="Simplified Arabic" panose="02020603050405020304" pitchFamily="18" charset="-78"/>
                <a:cs typeface="Simplified Arabic" panose="02020603050405020304" pitchFamily="18" charset="-78"/>
              </a:rPr>
              <a:t>( مثل رحلات الطيران)</a:t>
            </a:r>
          </a:p>
        </p:txBody>
      </p:sp>
    </p:spTree>
    <p:extLst>
      <p:ext uri="{BB962C8B-B14F-4D97-AF65-F5344CB8AC3E}">
        <p14:creationId xmlns:p14="http://schemas.microsoft.com/office/powerpoint/2010/main" val="4412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latin typeface="Simplified Arabic" panose="02020603050405020304" pitchFamily="18" charset="-78"/>
                <a:cs typeface="Simplified Arabic" panose="02020603050405020304" pitchFamily="18" charset="-78"/>
              </a:rPr>
              <a:t>8-استراتيجيات التسعير </a:t>
            </a:r>
            <a:br>
              <a:rPr lang="ar-SA" dirty="0">
                <a:latin typeface="Simplified Arabic" panose="02020603050405020304" pitchFamily="18" charset="-78"/>
                <a:cs typeface="Simplified Arabic" panose="02020603050405020304" pitchFamily="18" charset="-78"/>
              </a:rPr>
            </a:br>
            <a:r>
              <a:rPr lang="ar-SA" dirty="0">
                <a:latin typeface="Simplified Arabic" panose="02020603050405020304" pitchFamily="18" charset="-78"/>
                <a:cs typeface="Simplified Arabic" panose="02020603050405020304" pitchFamily="18" charset="-78"/>
              </a:rPr>
              <a:t>الجغرافي</a:t>
            </a:r>
          </a:p>
        </p:txBody>
      </p:sp>
      <p:sp>
        <p:nvSpPr>
          <p:cNvPr id="3" name="عنصر نائب للمحتوى 2"/>
          <p:cNvSpPr>
            <a:spLocks noGrp="1"/>
          </p:cNvSpPr>
          <p:nvPr>
            <p:ph idx="1"/>
          </p:nvPr>
        </p:nvSpPr>
        <p:spPr>
          <a:xfrm flipH="1">
            <a:off x="117747" y="1981200"/>
            <a:ext cx="10873207" cy="4688160"/>
          </a:xfrm>
        </p:spPr>
        <p:txBody>
          <a:bodyPr>
            <a:normAutofit lnSpcReduction="10000"/>
          </a:bodyPr>
          <a:lstStyle/>
          <a:p>
            <a:pPr marL="0" indent="0">
              <a:buNone/>
            </a:pPr>
            <a:r>
              <a:rPr lang="ar-SA" dirty="0">
                <a:solidFill>
                  <a:schemeClr val="accent1">
                    <a:lumMod val="75000"/>
                  </a:schemeClr>
                </a:solidFill>
                <a:latin typeface="Simplified Arabic" panose="02020603050405020304" pitchFamily="18" charset="-78"/>
                <a:cs typeface="Simplified Arabic" panose="02020603050405020304" pitchFamily="18" charset="-78"/>
              </a:rPr>
              <a:t>أ-تسعير </a:t>
            </a:r>
            <a:r>
              <a:rPr lang="ar-SA" dirty="0" err="1">
                <a:solidFill>
                  <a:schemeClr val="accent1">
                    <a:lumMod val="75000"/>
                  </a:schemeClr>
                </a:solidFill>
                <a:latin typeface="Simplified Arabic" panose="02020603050405020304" pitchFamily="18" charset="-78"/>
                <a:cs typeface="Simplified Arabic" panose="02020603050405020304" pitchFamily="18" charset="-78"/>
              </a:rPr>
              <a:t>فوب</a:t>
            </a:r>
            <a:r>
              <a:rPr lang="ar-SA" dirty="0">
                <a:solidFill>
                  <a:schemeClr val="accent1">
                    <a:lumMod val="75000"/>
                  </a:schemeClr>
                </a:solidFill>
                <a:latin typeface="Simplified Arabic" panose="02020603050405020304" pitchFamily="18" charset="-78"/>
                <a:cs typeface="Simplified Arabic" panose="02020603050405020304" pitchFamily="18" charset="-78"/>
              </a:rPr>
              <a:t> </a:t>
            </a:r>
            <a:r>
              <a:rPr lang="en-US" dirty="0">
                <a:solidFill>
                  <a:schemeClr val="accent1">
                    <a:lumMod val="75000"/>
                  </a:schemeClr>
                </a:solidFill>
                <a:latin typeface="Simplified Arabic" panose="02020603050405020304" pitchFamily="18" charset="-78"/>
                <a:cs typeface="Simplified Arabic" panose="02020603050405020304" pitchFamily="18" charset="-78"/>
              </a:rPr>
              <a:t>Free On Board (F.O.B)</a:t>
            </a:r>
          </a:p>
          <a:p>
            <a:r>
              <a:rPr lang="ar-SA" dirty="0">
                <a:latin typeface="Simplified Arabic" panose="02020603050405020304" pitchFamily="18" charset="-78"/>
                <a:cs typeface="Simplified Arabic" panose="02020603050405020304" pitchFamily="18" charset="-78"/>
              </a:rPr>
              <a:t>يدفع المستهلك في هذه الطريقة تكلفة النقل ..ومن هنا يستطيع كل زبون تحديد تكاليف النقل الخاصة به. </a:t>
            </a:r>
          </a:p>
          <a:p>
            <a:r>
              <a:rPr lang="ar-SA" dirty="0">
                <a:latin typeface="Simplified Arabic" panose="02020603050405020304" pitchFamily="18" charset="-78"/>
                <a:cs typeface="Simplified Arabic" panose="02020603050405020304" pitchFamily="18" charset="-78"/>
              </a:rPr>
              <a:t>أما عيوب هذه الطريقة فيشعر بها الزبائن البعيدين حيث يعتبر النقل تكلفة إضافية عليهم.</a:t>
            </a:r>
          </a:p>
          <a:p>
            <a:pPr marL="0" indent="0">
              <a:buNone/>
            </a:pPr>
            <a:r>
              <a:rPr lang="ar-SA" dirty="0">
                <a:solidFill>
                  <a:schemeClr val="accent1">
                    <a:lumMod val="75000"/>
                  </a:schemeClr>
                </a:solidFill>
                <a:latin typeface="Simplified Arabic" panose="02020603050405020304" pitchFamily="18" charset="-78"/>
                <a:cs typeface="Simplified Arabic" panose="02020603050405020304" pitchFamily="18" charset="-78"/>
              </a:rPr>
              <a:t>ب-تسعير التسليم الموحد </a:t>
            </a:r>
          </a:p>
          <a:p>
            <a:r>
              <a:rPr lang="ar-SA" dirty="0">
                <a:latin typeface="Simplified Arabic" panose="02020603050405020304" pitchFamily="18" charset="-78"/>
                <a:cs typeface="Simplified Arabic" panose="02020603050405020304" pitchFamily="18" charset="-78"/>
              </a:rPr>
              <a:t>يعتبر تسعير التسليم الموحد نقيضا لتعسير (</a:t>
            </a:r>
            <a:r>
              <a:rPr lang="ar-SA" dirty="0" err="1">
                <a:latin typeface="Simplified Arabic" panose="02020603050405020304" pitchFamily="18" charset="-78"/>
                <a:cs typeface="Simplified Arabic" panose="02020603050405020304" pitchFamily="18" charset="-78"/>
              </a:rPr>
              <a:t>فوب</a:t>
            </a:r>
            <a:r>
              <a:rPr lang="ar-SA" dirty="0">
                <a:latin typeface="Simplified Arabic" panose="02020603050405020304" pitchFamily="18" charset="-78"/>
                <a:cs typeface="Simplified Arabic" panose="02020603050405020304" pitchFamily="18" charset="-78"/>
              </a:rPr>
              <a:t>)  وفي هذه الحالة تطبق المنشأة السعر داخل المنطقة ويشتمل سعر البيع على تكاليف النقل  حيث تحتسب بناء على متوسط تكلفة النقل الكلية، الا أن عيوبها في أن الزبائن اللذين يقطنون بالقرب من المصنع تكون مكلفة بالنسبة لهم وتسعير (</a:t>
            </a:r>
            <a:r>
              <a:rPr lang="ar-SA" dirty="0" err="1">
                <a:latin typeface="Simplified Arabic" panose="02020603050405020304" pitchFamily="18" charset="-78"/>
                <a:cs typeface="Simplified Arabic" panose="02020603050405020304" pitchFamily="18" charset="-78"/>
              </a:rPr>
              <a:t>فوب</a:t>
            </a:r>
            <a:r>
              <a:rPr lang="ar-SA" dirty="0">
                <a:latin typeface="Simplified Arabic" panose="02020603050405020304" pitchFamily="18" charset="-78"/>
                <a:cs typeface="Simplified Arabic" panose="02020603050405020304" pitchFamily="18" charset="-78"/>
              </a:rPr>
              <a:t>) أنسب وأوفر.</a:t>
            </a:r>
          </a:p>
          <a:p>
            <a:pPr marL="0" indent="0">
              <a:buNone/>
            </a:pPr>
            <a:r>
              <a:rPr lang="ar-SA" dirty="0">
                <a:solidFill>
                  <a:schemeClr val="accent1">
                    <a:lumMod val="75000"/>
                  </a:schemeClr>
                </a:solidFill>
                <a:latin typeface="Simplified Arabic" panose="02020603050405020304" pitchFamily="18" charset="-78"/>
                <a:cs typeface="Simplified Arabic" panose="02020603050405020304" pitchFamily="18" charset="-78"/>
              </a:rPr>
              <a:t>ج-التسعير حسب المنطقة</a:t>
            </a:r>
          </a:p>
          <a:p>
            <a:r>
              <a:rPr lang="ar-SA" dirty="0">
                <a:latin typeface="Simplified Arabic" panose="02020603050405020304" pitchFamily="18" charset="-78"/>
                <a:cs typeface="Simplified Arabic" panose="02020603050405020304" pitchFamily="18" charset="-78"/>
              </a:rPr>
              <a:t>تقع هذه الطريقة ما بين تسعير (</a:t>
            </a:r>
            <a:r>
              <a:rPr lang="ar-SA" dirty="0" err="1">
                <a:latin typeface="Simplified Arabic" panose="02020603050405020304" pitchFamily="18" charset="-78"/>
                <a:cs typeface="Simplified Arabic" panose="02020603050405020304" pitchFamily="18" charset="-78"/>
              </a:rPr>
              <a:t>فوب</a:t>
            </a:r>
            <a:r>
              <a:rPr lang="ar-SA" dirty="0">
                <a:latin typeface="Simplified Arabic" panose="02020603050405020304" pitchFamily="18" charset="-78"/>
                <a:cs typeface="Simplified Arabic" panose="02020603050405020304" pitchFamily="18" charset="-78"/>
              </a:rPr>
              <a:t>) والتسعير الموحد وتحدد الشركة عددا من المناطق الجغرافية يدفع الزبائن داخل كل منطقة جغرافية سعرا موحدا لهم جمعا.</a:t>
            </a:r>
          </a:p>
        </p:txBody>
      </p:sp>
      <p:pic>
        <p:nvPicPr>
          <p:cNvPr id="4" name="صورة 3"/>
          <p:cNvPicPr>
            <a:picLocks noChangeAspect="1"/>
          </p:cNvPicPr>
          <p:nvPr/>
        </p:nvPicPr>
        <p:blipFill rotWithShape="1">
          <a:blip r:embed="rId2"/>
          <a:srcRect t="31673"/>
          <a:stretch/>
        </p:blipFill>
        <p:spPr>
          <a:xfrm>
            <a:off x="12228" y="1"/>
            <a:ext cx="5506120" cy="2060848"/>
          </a:xfrm>
          <a:prstGeom prst="rect">
            <a:avLst/>
          </a:prstGeom>
        </p:spPr>
      </p:pic>
    </p:spTree>
    <p:extLst>
      <p:ext uri="{BB962C8B-B14F-4D97-AF65-F5344CB8AC3E}">
        <p14:creationId xmlns:p14="http://schemas.microsoft.com/office/powerpoint/2010/main" val="63361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0070C0"/>
                </a:solidFill>
                <a:latin typeface="Simplified Arabic" panose="02020603050405020304" pitchFamily="18" charset="-78"/>
                <a:cs typeface="Simplified Arabic" panose="02020603050405020304" pitchFamily="18" charset="-78"/>
              </a:rPr>
              <a:t>9- استراتيجيات التسعير الإداري</a:t>
            </a:r>
          </a:p>
        </p:txBody>
      </p:sp>
      <p:sp>
        <p:nvSpPr>
          <p:cNvPr id="3" name="عنصر نائب للمحتوى 2"/>
          <p:cNvSpPr>
            <a:spLocks noGrp="1"/>
          </p:cNvSpPr>
          <p:nvPr>
            <p:ph idx="1"/>
          </p:nvPr>
        </p:nvSpPr>
        <p:spPr>
          <a:xfrm flipH="1">
            <a:off x="405779" y="1981200"/>
            <a:ext cx="10260631" cy="4544144"/>
          </a:xfrm>
        </p:spPr>
        <p:txBody>
          <a:bodyPr/>
          <a:lstStyle/>
          <a:p>
            <a:r>
              <a:rPr lang="ar-SA" dirty="0">
                <a:latin typeface="Simplified Arabic" panose="02020603050405020304" pitchFamily="18" charset="-78"/>
                <a:cs typeface="Simplified Arabic" panose="02020603050405020304" pitchFamily="18" charset="-78"/>
              </a:rPr>
              <a:t>ويعني تدخل الدولة بشكل مباشر لتحديد الأسعار من خلال تسعير بعض القطاعات أو الأنشطة بشكل مباشر, فيتم تحديد سعر أقصى للسلعة أو هوامش ربح محددة. </a:t>
            </a:r>
          </a:p>
          <a:p>
            <a:r>
              <a:rPr lang="ar-SA" dirty="0">
                <a:latin typeface="Simplified Arabic" panose="02020603050405020304" pitchFamily="18" charset="-78"/>
                <a:cs typeface="Simplified Arabic" panose="02020603050405020304" pitchFamily="18" charset="-78"/>
              </a:rPr>
              <a:t>وتدخل الدولة في تحديد أسعار السلع والخدمات يتم لغايات اجتماعية بهدف مساعدة فئات اجتماعية معينة , أو لغايات اقتصادية كوسيلة لتشجيع بعض القطاعات.</a:t>
            </a:r>
          </a:p>
          <a:p>
            <a:r>
              <a:rPr lang="ar-SA" b="1" dirty="0">
                <a:solidFill>
                  <a:srgbClr val="FF0000"/>
                </a:solidFill>
                <a:latin typeface="Simplified Arabic" panose="02020603050405020304" pitchFamily="18" charset="-78"/>
                <a:cs typeface="Simplified Arabic" panose="02020603050405020304" pitchFamily="18" charset="-78"/>
              </a:rPr>
              <a:t>من أشكالها:</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التسعير الإجباري</a:t>
            </a:r>
          </a:p>
          <a:p>
            <a:pPr marL="457200" indent="-457200">
              <a:buFont typeface="+mj-lt"/>
              <a:buAutoNum type="arabicPeriod"/>
            </a:pPr>
            <a:r>
              <a:rPr lang="ar-SA" dirty="0">
                <a:latin typeface="Simplified Arabic" panose="02020603050405020304" pitchFamily="18" charset="-78"/>
                <a:cs typeface="Simplified Arabic" panose="02020603050405020304" pitchFamily="18" charset="-78"/>
              </a:rPr>
              <a:t>التسعير وفقاً للسوق</a:t>
            </a:r>
          </a:p>
        </p:txBody>
      </p:sp>
    </p:spTree>
    <p:extLst>
      <p:ext uri="{BB962C8B-B14F-4D97-AF65-F5344CB8AC3E}">
        <p14:creationId xmlns:p14="http://schemas.microsoft.com/office/powerpoint/2010/main" val="7869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flipH="1">
            <a:off x="836613" y="381000"/>
            <a:ext cx="9829799" cy="1219200"/>
          </a:xfrm>
        </p:spPr>
        <p:txBody>
          <a:bodyPr rtlCol="1"/>
          <a:lstStyle/>
          <a:p>
            <a:pPr algn="r" rtl="1"/>
            <a:r>
              <a:rPr lang="ar-SA" dirty="0"/>
              <a:t>استراتيجيات التسعير</a:t>
            </a:r>
          </a:p>
        </p:txBody>
      </p:sp>
      <p:sp>
        <p:nvSpPr>
          <p:cNvPr id="14" name="عنصر نائب للمحتوى 13"/>
          <p:cNvSpPr>
            <a:spLocks noGrp="1"/>
          </p:cNvSpPr>
          <p:nvPr>
            <p:ph idx="1"/>
          </p:nvPr>
        </p:nvSpPr>
        <p:spPr>
          <a:xfrm flipH="1">
            <a:off x="477787" y="2060848"/>
            <a:ext cx="10244187" cy="4187825"/>
          </a:xfrm>
        </p:spPr>
        <p:txBody>
          <a:bodyPr rtlCol="1"/>
          <a:lstStyle/>
          <a:p>
            <a:pPr algn="r" rtl="1">
              <a:lnSpc>
                <a:spcPct val="150000"/>
              </a:lnSpc>
            </a:pPr>
            <a:r>
              <a:rPr lang="ar-SA" sz="2800" dirty="0">
                <a:latin typeface="Simplified Arabic" panose="02020603050405020304" pitchFamily="18" charset="-78"/>
                <a:cs typeface="Simplified Arabic" panose="02020603050405020304" pitchFamily="18" charset="-78"/>
              </a:rPr>
              <a:t>استراتيجية التسعير هي جزء لا يتجزأ من استراتيجية المنظمة ككل</a:t>
            </a:r>
          </a:p>
          <a:p>
            <a:pPr algn="r" rtl="1">
              <a:lnSpc>
                <a:spcPct val="150000"/>
              </a:lnSpc>
            </a:pPr>
            <a:r>
              <a:rPr lang="ar-SA" sz="2800" dirty="0">
                <a:latin typeface="Simplified Arabic" panose="02020603050405020304" pitchFamily="18" charset="-78"/>
                <a:cs typeface="Simplified Arabic" panose="02020603050405020304" pitchFamily="18" charset="-78"/>
              </a:rPr>
              <a:t>ترتبط استراتيجية التسعير بحالة السوق وطبيعة المنتج (مبتكر-تقليدي) وتأتي استراتيجية التسعير استجابة لهذه العوامل إضافة لأهداف المنظمة في مجال التسعير والسوق</a:t>
            </a:r>
          </a:p>
          <a:p>
            <a:pPr algn="r" rtl="1"/>
            <a:endParaRPr lang="ar-SA"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836612" y="381000"/>
            <a:ext cx="9829799" cy="959768"/>
          </a:xfrm>
        </p:spPr>
        <p:txBody>
          <a:bodyPr/>
          <a:lstStyle/>
          <a:p>
            <a:pPr algn="ctr"/>
            <a:r>
              <a:rPr lang="ar-SA" b="1" dirty="0"/>
              <a:t>أنواع استراتيجيات التسعير</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51743780"/>
              </p:ext>
            </p:extLst>
          </p:nvPr>
        </p:nvGraphicFramePr>
        <p:xfrm>
          <a:off x="261764" y="1981200"/>
          <a:ext cx="11737305" cy="4876800"/>
        </p:xfrm>
        <a:graphic>
          <a:graphicData uri="http://schemas.openxmlformats.org/drawingml/2006/table">
            <a:tbl>
              <a:tblPr rtl="1" firstRow="1" bandRow="1">
                <a:tableStyleId>{69CF1AB2-1976-4502-BF36-3FF5EA218861}</a:tableStyleId>
              </a:tblPr>
              <a:tblGrid>
                <a:gridCol w="1304145">
                  <a:extLst>
                    <a:ext uri="{9D8B030D-6E8A-4147-A177-3AD203B41FA5}">
                      <a16:colId xmlns:a16="http://schemas.microsoft.com/office/drawing/2014/main" val="20000"/>
                    </a:ext>
                  </a:extLst>
                </a:gridCol>
                <a:gridCol w="1304145">
                  <a:extLst>
                    <a:ext uri="{9D8B030D-6E8A-4147-A177-3AD203B41FA5}">
                      <a16:colId xmlns:a16="http://schemas.microsoft.com/office/drawing/2014/main" val="20001"/>
                    </a:ext>
                  </a:extLst>
                </a:gridCol>
                <a:gridCol w="1304145">
                  <a:extLst>
                    <a:ext uri="{9D8B030D-6E8A-4147-A177-3AD203B41FA5}">
                      <a16:colId xmlns:a16="http://schemas.microsoft.com/office/drawing/2014/main" val="20002"/>
                    </a:ext>
                  </a:extLst>
                </a:gridCol>
                <a:gridCol w="1304145">
                  <a:extLst>
                    <a:ext uri="{9D8B030D-6E8A-4147-A177-3AD203B41FA5}">
                      <a16:colId xmlns:a16="http://schemas.microsoft.com/office/drawing/2014/main" val="20003"/>
                    </a:ext>
                  </a:extLst>
                </a:gridCol>
                <a:gridCol w="1304145">
                  <a:extLst>
                    <a:ext uri="{9D8B030D-6E8A-4147-A177-3AD203B41FA5}">
                      <a16:colId xmlns:a16="http://schemas.microsoft.com/office/drawing/2014/main" val="20004"/>
                    </a:ext>
                  </a:extLst>
                </a:gridCol>
                <a:gridCol w="1304145">
                  <a:extLst>
                    <a:ext uri="{9D8B030D-6E8A-4147-A177-3AD203B41FA5}">
                      <a16:colId xmlns:a16="http://schemas.microsoft.com/office/drawing/2014/main" val="20005"/>
                    </a:ext>
                  </a:extLst>
                </a:gridCol>
                <a:gridCol w="1304145">
                  <a:extLst>
                    <a:ext uri="{9D8B030D-6E8A-4147-A177-3AD203B41FA5}">
                      <a16:colId xmlns:a16="http://schemas.microsoft.com/office/drawing/2014/main" val="20006"/>
                    </a:ext>
                  </a:extLst>
                </a:gridCol>
                <a:gridCol w="1304145">
                  <a:extLst>
                    <a:ext uri="{9D8B030D-6E8A-4147-A177-3AD203B41FA5}">
                      <a16:colId xmlns:a16="http://schemas.microsoft.com/office/drawing/2014/main" val="20007"/>
                    </a:ext>
                  </a:extLst>
                </a:gridCol>
                <a:gridCol w="1304145">
                  <a:extLst>
                    <a:ext uri="{9D8B030D-6E8A-4147-A177-3AD203B41FA5}">
                      <a16:colId xmlns:a16="http://schemas.microsoft.com/office/drawing/2014/main" val="20008"/>
                    </a:ext>
                  </a:extLst>
                </a:gridCol>
              </a:tblGrid>
              <a:tr h="1612612">
                <a:tc>
                  <a:txBody>
                    <a:bodyPr/>
                    <a:lstStyle/>
                    <a:p>
                      <a:pPr rtl="1"/>
                      <a:r>
                        <a:rPr lang="ar-SA" dirty="0"/>
                        <a:t>1- استراتيجية التسعير للمنتجات الجديدة</a:t>
                      </a:r>
                    </a:p>
                  </a:txBody>
                  <a:tcPr/>
                </a:tc>
                <a:tc>
                  <a:txBody>
                    <a:bodyPr/>
                    <a:lstStyle/>
                    <a:p>
                      <a:pPr rtl="1"/>
                      <a:r>
                        <a:rPr lang="ar-SA" dirty="0"/>
                        <a:t>2- استراتيجية التسعير بضبط السعر</a:t>
                      </a:r>
                    </a:p>
                  </a:txBody>
                  <a:tcPr/>
                </a:tc>
                <a:tc>
                  <a:txBody>
                    <a:bodyPr/>
                    <a:lstStyle/>
                    <a:p>
                      <a:pPr rtl="1"/>
                      <a:r>
                        <a:rPr lang="ar-SA" dirty="0"/>
                        <a:t>3- استراتيجية</a:t>
                      </a:r>
                      <a:r>
                        <a:rPr lang="ar-SA" baseline="0" dirty="0"/>
                        <a:t> التسعير حسب مرونة السوق</a:t>
                      </a:r>
                      <a:endParaRPr lang="ar-SA" dirty="0"/>
                    </a:p>
                  </a:txBody>
                  <a:tcPr/>
                </a:tc>
                <a:tc>
                  <a:txBody>
                    <a:bodyPr/>
                    <a:lstStyle/>
                    <a:p>
                      <a:pPr rtl="1"/>
                      <a:r>
                        <a:rPr lang="ar-SA" dirty="0"/>
                        <a:t>4- استراتيجية التسعير حسب مرونة السعر</a:t>
                      </a:r>
                    </a:p>
                  </a:txBody>
                  <a:tcPr/>
                </a:tc>
                <a:tc>
                  <a:txBody>
                    <a:bodyPr/>
                    <a:lstStyle/>
                    <a:p>
                      <a:pPr rtl="1"/>
                      <a:r>
                        <a:rPr lang="ar-SA" dirty="0"/>
                        <a:t>5-</a:t>
                      </a:r>
                      <a:r>
                        <a:rPr lang="ar-SA" baseline="0" dirty="0"/>
                        <a:t> استراتيجية التسعير(تغيير) بتخفيض الأسعار</a:t>
                      </a:r>
                      <a:endParaRPr lang="ar-SA" dirty="0"/>
                    </a:p>
                  </a:txBody>
                  <a:tcPr/>
                </a:tc>
                <a:tc>
                  <a:txBody>
                    <a:bodyPr/>
                    <a:lstStyle/>
                    <a:p>
                      <a:pPr rtl="1"/>
                      <a:r>
                        <a:rPr lang="ar-SA" dirty="0"/>
                        <a:t>6- استراتيجية</a:t>
                      </a:r>
                      <a:r>
                        <a:rPr lang="ar-SA" baseline="0" dirty="0"/>
                        <a:t> التسعير وفقاً للتكلفة</a:t>
                      </a:r>
                      <a:endParaRPr lang="ar-SA" dirty="0"/>
                    </a:p>
                  </a:txBody>
                  <a:tcPr/>
                </a:tc>
                <a:tc>
                  <a:txBody>
                    <a:bodyPr/>
                    <a:lstStyle/>
                    <a:p>
                      <a:pPr rtl="1"/>
                      <a:r>
                        <a:rPr lang="ar-SA" dirty="0"/>
                        <a:t>7- استراتيجية التسعير التفاضلي</a:t>
                      </a:r>
                    </a:p>
                  </a:txBody>
                  <a:tcPr/>
                </a:tc>
                <a:tc>
                  <a:txBody>
                    <a:bodyPr/>
                    <a:lstStyle/>
                    <a:p>
                      <a:pPr rtl="1"/>
                      <a:r>
                        <a:rPr lang="ar-SA" dirty="0"/>
                        <a:t>8- استراتيجية التسعير الجغرافي</a:t>
                      </a:r>
                    </a:p>
                  </a:txBody>
                  <a:tcPr/>
                </a:tc>
                <a:tc>
                  <a:txBody>
                    <a:bodyPr/>
                    <a:lstStyle/>
                    <a:p>
                      <a:pPr rtl="1"/>
                      <a:r>
                        <a:rPr lang="ar-SA" dirty="0"/>
                        <a:t>9-</a:t>
                      </a:r>
                      <a:r>
                        <a:rPr lang="ar-SA" baseline="0" dirty="0"/>
                        <a:t> استراتيجية التسعير الإداري</a:t>
                      </a:r>
                      <a:endParaRPr lang="ar-SA" dirty="0"/>
                    </a:p>
                  </a:txBody>
                  <a:tcPr/>
                </a:tc>
                <a:extLst>
                  <a:ext uri="{0D108BD9-81ED-4DB2-BD59-A6C34878D82A}">
                    <a16:rowId xmlns:a16="http://schemas.microsoft.com/office/drawing/2014/main" val="10000"/>
                  </a:ext>
                </a:extLst>
              </a:tr>
              <a:tr h="3264188">
                <a:tc>
                  <a:txBody>
                    <a:bodyPr/>
                    <a:lstStyle/>
                    <a:p>
                      <a:pPr rtl="1"/>
                      <a:r>
                        <a:rPr lang="ar-SA" dirty="0"/>
                        <a:t>-السعر</a:t>
                      </a:r>
                      <a:r>
                        <a:rPr lang="ar-SA" baseline="0" dirty="0"/>
                        <a:t> الوجاهي (التضخم)</a:t>
                      </a:r>
                    </a:p>
                    <a:p>
                      <a:pPr rtl="1"/>
                      <a:endParaRPr lang="ar-SA" baseline="0" dirty="0"/>
                    </a:p>
                    <a:p>
                      <a:pPr rtl="1"/>
                      <a:r>
                        <a:rPr lang="ar-SA" baseline="0" dirty="0"/>
                        <a:t>-كشط السوق</a:t>
                      </a:r>
                    </a:p>
                    <a:p>
                      <a:pPr rtl="1"/>
                      <a:endParaRPr lang="ar-SA" baseline="0" dirty="0"/>
                    </a:p>
                    <a:p>
                      <a:pPr rtl="1"/>
                      <a:r>
                        <a:rPr lang="ar-SA" baseline="0" dirty="0"/>
                        <a:t>-اختراق السوق</a:t>
                      </a:r>
                    </a:p>
                    <a:p>
                      <a:pPr rtl="1"/>
                      <a:endParaRPr lang="ar-SA" dirty="0"/>
                    </a:p>
                  </a:txBody>
                  <a:tcPr/>
                </a:tc>
                <a:tc>
                  <a:txBody>
                    <a:bodyPr/>
                    <a:lstStyle/>
                    <a:p>
                      <a:pPr rtl="1"/>
                      <a:r>
                        <a:rPr lang="ar-SA" dirty="0"/>
                        <a:t>-السعر النفسي</a:t>
                      </a:r>
                    </a:p>
                    <a:p>
                      <a:pPr rtl="1"/>
                      <a:endParaRPr lang="ar-SA" dirty="0"/>
                    </a:p>
                    <a:p>
                      <a:pPr rtl="1"/>
                      <a:r>
                        <a:rPr lang="ar-SA" dirty="0"/>
                        <a:t>- السعر الترويجي</a:t>
                      </a:r>
                    </a:p>
                  </a:txBody>
                  <a:tcPr/>
                </a:tc>
                <a:tc>
                  <a:txBody>
                    <a:bodyPr/>
                    <a:lstStyle/>
                    <a:p>
                      <a:pPr rtl="1"/>
                      <a:r>
                        <a:rPr lang="ar-SA" dirty="0"/>
                        <a:t>-تجزئة</a:t>
                      </a:r>
                      <a:r>
                        <a:rPr lang="ar-SA" baseline="0" dirty="0"/>
                        <a:t> السوق</a:t>
                      </a:r>
                    </a:p>
                    <a:p>
                      <a:pPr rtl="1"/>
                      <a:endParaRPr lang="ar-SA" baseline="0" dirty="0"/>
                    </a:p>
                    <a:p>
                      <a:pPr rtl="1"/>
                      <a:r>
                        <a:rPr lang="ar-SA" baseline="0" dirty="0"/>
                        <a:t>-أسعار المجموعات</a:t>
                      </a:r>
                      <a:endParaRPr lang="ar-SA" dirty="0"/>
                    </a:p>
                  </a:txBody>
                  <a:tcPr/>
                </a:tc>
                <a:tc>
                  <a:txBody>
                    <a:bodyPr/>
                    <a:lstStyle/>
                    <a:p>
                      <a:pPr rtl="1"/>
                      <a:r>
                        <a:rPr lang="ar-SA" dirty="0"/>
                        <a:t>-السعر</a:t>
                      </a:r>
                      <a:r>
                        <a:rPr lang="ar-SA" baseline="0" dirty="0"/>
                        <a:t> الموحد</a:t>
                      </a:r>
                    </a:p>
                    <a:p>
                      <a:pPr rtl="1"/>
                      <a:endParaRPr lang="ar-SA" baseline="0" dirty="0"/>
                    </a:p>
                    <a:p>
                      <a:pPr rtl="1"/>
                      <a:r>
                        <a:rPr lang="ar-SA" baseline="0" dirty="0"/>
                        <a:t>-السعر المتغيِّر</a:t>
                      </a:r>
                    </a:p>
                    <a:p>
                      <a:pPr rtl="1"/>
                      <a:endParaRPr lang="ar-SA" baseline="0" dirty="0"/>
                    </a:p>
                    <a:p>
                      <a:pPr rtl="1"/>
                      <a:r>
                        <a:rPr lang="ar-SA" baseline="0" dirty="0"/>
                        <a:t>-البيع بالقائمة</a:t>
                      </a:r>
                      <a:endParaRPr lang="ar-SA" dirty="0"/>
                    </a:p>
                  </a:txBody>
                  <a:tcPr/>
                </a:tc>
                <a:tc>
                  <a:txBody>
                    <a:bodyPr/>
                    <a:lstStyle/>
                    <a:p>
                      <a:pPr rtl="1"/>
                      <a:r>
                        <a:rPr lang="ar-SA" dirty="0"/>
                        <a:t>-تخفيضات</a:t>
                      </a:r>
                      <a:r>
                        <a:rPr lang="ar-SA" baseline="0" dirty="0"/>
                        <a:t> الأسعار</a:t>
                      </a:r>
                    </a:p>
                    <a:p>
                      <a:pPr rtl="1"/>
                      <a:endParaRPr lang="ar-SA" baseline="0" dirty="0"/>
                    </a:p>
                    <a:p>
                      <a:pPr rtl="1"/>
                      <a:r>
                        <a:rPr lang="ar-SA" baseline="0" dirty="0"/>
                        <a:t>-الحرب السعرية</a:t>
                      </a:r>
                      <a:endParaRPr lang="ar-SA" dirty="0"/>
                    </a:p>
                  </a:txBody>
                  <a:tcPr/>
                </a:tc>
                <a:tc>
                  <a:txBody>
                    <a:bodyPr/>
                    <a:lstStyle/>
                    <a:p>
                      <a:pPr rtl="1"/>
                      <a:r>
                        <a:rPr lang="ar-SA" dirty="0"/>
                        <a:t>ارجعي للمحاضرة السابقة!!</a:t>
                      </a:r>
                    </a:p>
                  </a:txBody>
                  <a:tcPr/>
                </a:tc>
                <a:tc>
                  <a:txBody>
                    <a:bodyPr/>
                    <a:lstStyle/>
                    <a:p>
                      <a:pPr marL="0" indent="0" rtl="1">
                        <a:buFontTx/>
                        <a:buNone/>
                      </a:pPr>
                      <a:r>
                        <a:rPr lang="ar-SA" dirty="0"/>
                        <a:t>-حسب قطاعات السوق</a:t>
                      </a:r>
                    </a:p>
                    <a:p>
                      <a:pPr marL="0" indent="0" rtl="1">
                        <a:buFontTx/>
                        <a:buNone/>
                      </a:pPr>
                      <a:endParaRPr lang="ar-SA" dirty="0"/>
                    </a:p>
                    <a:p>
                      <a:pPr marL="0" indent="0" rtl="1">
                        <a:buFontTx/>
                        <a:buNone/>
                      </a:pPr>
                      <a:r>
                        <a:rPr lang="ar-SA" dirty="0"/>
                        <a:t>-حسب</a:t>
                      </a:r>
                      <a:r>
                        <a:rPr lang="ar-SA" baseline="0" dirty="0"/>
                        <a:t> شكل السلعة</a:t>
                      </a:r>
                    </a:p>
                    <a:p>
                      <a:pPr marL="0" indent="0" rtl="1">
                        <a:buFontTx/>
                        <a:buNone/>
                      </a:pPr>
                      <a:endParaRPr lang="ar-SA" baseline="0" dirty="0"/>
                    </a:p>
                    <a:p>
                      <a:pPr marL="0" indent="0" rtl="1">
                        <a:buFontTx/>
                        <a:buNone/>
                      </a:pPr>
                      <a:r>
                        <a:rPr lang="ar-SA" baseline="0" dirty="0"/>
                        <a:t>-التسعير الموسمي</a:t>
                      </a:r>
                      <a:endParaRPr lang="ar-SA" dirty="0"/>
                    </a:p>
                  </a:txBody>
                  <a:tcPr/>
                </a:tc>
                <a:tc>
                  <a:txBody>
                    <a:bodyPr/>
                    <a:lstStyle/>
                    <a:p>
                      <a:pPr marL="0" indent="0" rtl="1">
                        <a:buFontTx/>
                        <a:buNone/>
                      </a:pPr>
                      <a:r>
                        <a:rPr lang="ar-SA" sz="1800" kern="1200" dirty="0">
                          <a:solidFill>
                            <a:schemeClr val="dk1"/>
                          </a:solidFill>
                          <a:latin typeface="+mn-lt"/>
                          <a:ea typeface="+mn-ea"/>
                          <a:cs typeface="+mn-cs"/>
                        </a:rPr>
                        <a:t>-تسعير </a:t>
                      </a:r>
                      <a:r>
                        <a:rPr lang="ar-SA" sz="1800" kern="1200" dirty="0" err="1">
                          <a:solidFill>
                            <a:schemeClr val="dk1"/>
                          </a:solidFill>
                          <a:latin typeface="+mn-lt"/>
                          <a:ea typeface="+mn-ea"/>
                          <a:cs typeface="+mn-cs"/>
                        </a:rPr>
                        <a:t>فوب</a:t>
                      </a:r>
                      <a:endParaRPr lang="ar-SA" sz="1800" kern="1200" dirty="0">
                        <a:solidFill>
                          <a:schemeClr val="dk1"/>
                        </a:solidFill>
                        <a:latin typeface="+mn-lt"/>
                        <a:ea typeface="+mn-ea"/>
                        <a:cs typeface="+mn-cs"/>
                      </a:endParaRPr>
                    </a:p>
                    <a:p>
                      <a:pPr marL="0" indent="0" rtl="1">
                        <a:buFontTx/>
                        <a:buNone/>
                      </a:pPr>
                      <a:endParaRPr lang="ar-SA" sz="1800" kern="1200" dirty="0">
                        <a:solidFill>
                          <a:schemeClr val="dk1"/>
                        </a:solidFill>
                        <a:latin typeface="+mn-lt"/>
                        <a:ea typeface="+mn-ea"/>
                        <a:cs typeface="+mn-cs"/>
                      </a:endParaRPr>
                    </a:p>
                    <a:p>
                      <a:pPr marL="0" indent="0" rtl="1">
                        <a:buFontTx/>
                        <a:buNone/>
                      </a:pPr>
                      <a:r>
                        <a:rPr lang="ar-SA" sz="1800" kern="1200" dirty="0">
                          <a:solidFill>
                            <a:schemeClr val="dk1"/>
                          </a:solidFill>
                          <a:latin typeface="+mn-lt"/>
                          <a:ea typeface="+mn-ea"/>
                          <a:cs typeface="+mn-cs"/>
                        </a:rPr>
                        <a:t>-تسعير التسليم الموحد</a:t>
                      </a:r>
                    </a:p>
                    <a:p>
                      <a:pPr marL="0" indent="0" rtl="1">
                        <a:buFontTx/>
                        <a:buNone/>
                      </a:pPr>
                      <a:endParaRPr lang="ar-SA" sz="1800" kern="1200" dirty="0">
                        <a:solidFill>
                          <a:schemeClr val="dk1"/>
                        </a:solidFill>
                        <a:latin typeface="+mn-lt"/>
                        <a:ea typeface="+mn-ea"/>
                        <a:cs typeface="+mn-cs"/>
                      </a:endParaRPr>
                    </a:p>
                    <a:p>
                      <a:pPr marL="0" indent="0" rtl="1">
                        <a:buFontTx/>
                        <a:buNone/>
                      </a:pPr>
                      <a:r>
                        <a:rPr lang="ar-SA" sz="1800" kern="1200" dirty="0">
                          <a:solidFill>
                            <a:schemeClr val="dk1"/>
                          </a:solidFill>
                          <a:latin typeface="+mn-lt"/>
                          <a:ea typeface="+mn-ea"/>
                          <a:cs typeface="+mn-cs"/>
                        </a:rPr>
                        <a:t>-التسعير حسب المنطقة</a:t>
                      </a:r>
                    </a:p>
                    <a:p>
                      <a:pPr marL="0" indent="0" rtl="1">
                        <a:buFontTx/>
                        <a:buNone/>
                      </a:pPr>
                      <a:r>
                        <a:rPr lang="ar-SA" sz="1800" kern="1200" dirty="0">
                          <a:solidFill>
                            <a:schemeClr val="dk1"/>
                          </a:solidFill>
                          <a:latin typeface="+mn-lt"/>
                          <a:ea typeface="+mn-ea"/>
                          <a:cs typeface="+mn-cs"/>
                        </a:rPr>
                        <a:t>-التسعير لامتصاص التكاليف</a:t>
                      </a:r>
                    </a:p>
                  </a:txBody>
                  <a:tcPr/>
                </a:tc>
                <a:tc>
                  <a:txBody>
                    <a:bodyPr/>
                    <a:lstStyle/>
                    <a:p>
                      <a:pPr rtl="1"/>
                      <a:r>
                        <a:rPr lang="ar-SA" dirty="0"/>
                        <a:t>-التسعير الإجباري</a:t>
                      </a:r>
                    </a:p>
                    <a:p>
                      <a:pPr rtl="1"/>
                      <a:endParaRPr lang="ar-SA" dirty="0"/>
                    </a:p>
                    <a:p>
                      <a:pPr rtl="1"/>
                      <a:r>
                        <a:rPr lang="ar-SA" dirty="0"/>
                        <a:t>- التسعير وفقاً للسوق</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36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1</a:t>
            </a:r>
            <a:r>
              <a:rPr lang="ar-SA" dirty="0">
                <a:solidFill>
                  <a:srgbClr val="0070C0"/>
                </a:solidFill>
                <a:latin typeface="Simplified Arabic" panose="02020603050405020304" pitchFamily="18" charset="-78"/>
                <a:cs typeface="Simplified Arabic" panose="02020603050405020304" pitchFamily="18" charset="-78"/>
              </a:rPr>
              <a:t>- استراتيجيات التسعير للمنتجات الجديدة</a:t>
            </a:r>
          </a:p>
        </p:txBody>
      </p:sp>
      <p:sp>
        <p:nvSpPr>
          <p:cNvPr id="3" name="عنصر نائب للمحتوى 2"/>
          <p:cNvSpPr>
            <a:spLocks noGrp="1"/>
          </p:cNvSpPr>
          <p:nvPr>
            <p:ph idx="1"/>
          </p:nvPr>
        </p:nvSpPr>
        <p:spPr/>
        <p:txBody>
          <a:bodyPr/>
          <a:lstStyle/>
          <a:p>
            <a:pPr marL="457200" indent="-457200">
              <a:lnSpc>
                <a:spcPct val="150000"/>
              </a:lnSpc>
              <a:buAutoNum type="arabic1Minus"/>
            </a:pPr>
            <a:r>
              <a:rPr lang="ar-SA" b="1" dirty="0">
                <a:solidFill>
                  <a:srgbClr val="00B050"/>
                </a:solidFill>
                <a:latin typeface="Simplified Arabic" panose="02020603050405020304" pitchFamily="18" charset="-78"/>
                <a:cs typeface="Simplified Arabic" panose="02020603050405020304" pitchFamily="18" charset="-78"/>
              </a:rPr>
              <a:t>استراتيجية السعر الوجاهي:</a:t>
            </a:r>
          </a:p>
          <a:p>
            <a:pPr marL="0" indent="0">
              <a:lnSpc>
                <a:spcPct val="150000"/>
              </a:lnSpc>
              <a:buNone/>
            </a:pPr>
            <a:r>
              <a:rPr lang="ar-SA" dirty="0">
                <a:latin typeface="Simplified Arabic" panose="02020603050405020304" pitchFamily="18" charset="-78"/>
                <a:cs typeface="Simplified Arabic" panose="02020603050405020304" pitchFamily="18" charset="-78"/>
              </a:rPr>
              <a:t>تسعى بعض المنشآت لتثبيت وضعها في السوق كمنشآت فريدة من خلال تقديم منتجات فريدة بنوعية جيدة وأسعار عالية بحيث تسعى لجذب فئة سوقية محددة ذات نفوذ خاص أو ترغب بأن تكون ذات وجاهة في المجتمع</a:t>
            </a:r>
          </a:p>
        </p:txBody>
      </p:sp>
    </p:spTree>
    <p:extLst>
      <p:ext uri="{BB962C8B-B14F-4D97-AF65-F5344CB8AC3E}">
        <p14:creationId xmlns:p14="http://schemas.microsoft.com/office/powerpoint/2010/main" val="299291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836614" y="28600"/>
            <a:ext cx="10010326" cy="976560"/>
          </a:xfrm>
        </p:spPr>
        <p:txBody>
          <a:bodyPr>
            <a:normAutofit/>
          </a:bodyPr>
          <a:lstStyle/>
          <a:p>
            <a:pPr algn="ctr"/>
            <a:r>
              <a:rPr lang="ar-SA" sz="4000" dirty="0">
                <a:solidFill>
                  <a:srgbClr val="0070C0"/>
                </a:solidFill>
                <a:latin typeface="Simplified Arabic" panose="02020603050405020304" pitchFamily="18" charset="-78"/>
                <a:cs typeface="Simplified Arabic" panose="02020603050405020304" pitchFamily="18" charset="-78"/>
              </a:rPr>
              <a:t>تابع/ استراتيجيات تسعير المنتجات الجديدة</a:t>
            </a:r>
          </a:p>
        </p:txBody>
      </p:sp>
      <p:sp>
        <p:nvSpPr>
          <p:cNvPr id="3" name="عنصر نائب للنص 2"/>
          <p:cNvSpPr>
            <a:spLocks noGrp="1"/>
          </p:cNvSpPr>
          <p:nvPr>
            <p:ph type="body" idx="1"/>
          </p:nvPr>
        </p:nvSpPr>
        <p:spPr>
          <a:xfrm flipH="1">
            <a:off x="5751513" y="1128563"/>
            <a:ext cx="4800600" cy="592088"/>
          </a:xfrm>
        </p:spPr>
        <p:txBody>
          <a:bodyPr/>
          <a:lstStyle/>
          <a:p>
            <a:r>
              <a:rPr lang="ar-SA" b="1" dirty="0">
                <a:solidFill>
                  <a:srgbClr val="00B050"/>
                </a:solidFill>
                <a:latin typeface="Simplified Arabic" panose="02020603050405020304" pitchFamily="18" charset="-78"/>
                <a:cs typeface="Simplified Arabic" panose="02020603050405020304" pitchFamily="18" charset="-78"/>
              </a:rPr>
              <a:t>ب- استراتيجية كشط السوق</a:t>
            </a:r>
          </a:p>
        </p:txBody>
      </p:sp>
      <p:sp>
        <p:nvSpPr>
          <p:cNvPr id="4" name="عنصر نائب للمحتوى 3"/>
          <p:cNvSpPr>
            <a:spLocks noGrp="1"/>
          </p:cNvSpPr>
          <p:nvPr>
            <p:ph sz="half" idx="2"/>
          </p:nvPr>
        </p:nvSpPr>
        <p:spPr>
          <a:xfrm flipH="1">
            <a:off x="5878388" y="1716832"/>
            <a:ext cx="5290866" cy="5141168"/>
          </a:xfrm>
        </p:spPr>
        <p:txBody>
          <a:bodyPr>
            <a:noAutofit/>
          </a:bodyPr>
          <a:lstStyle/>
          <a:p>
            <a:pPr>
              <a:lnSpc>
                <a:spcPct val="120000"/>
              </a:lnSpc>
            </a:pPr>
            <a:r>
              <a:rPr lang="ar-SA" sz="2000" dirty="0">
                <a:latin typeface="Simplified Arabic" panose="02020603050405020304" pitchFamily="18" charset="-78"/>
                <a:cs typeface="Simplified Arabic" panose="02020603050405020304" pitchFamily="18" charset="-78"/>
              </a:rPr>
              <a:t>هذه السياسة متبعة في تحديد </a:t>
            </a:r>
            <a:r>
              <a:rPr lang="ar-SA" sz="2000" b="1" u="sng" dirty="0">
                <a:solidFill>
                  <a:srgbClr val="00B050"/>
                </a:solidFill>
                <a:latin typeface="Simplified Arabic" panose="02020603050405020304" pitchFamily="18" charset="-78"/>
                <a:cs typeface="Simplified Arabic" panose="02020603050405020304" pitchFamily="18" charset="-78"/>
              </a:rPr>
              <a:t>أقصى</a:t>
            </a:r>
            <a:r>
              <a:rPr lang="ar-SA" sz="2000" dirty="0">
                <a:latin typeface="Simplified Arabic" panose="02020603050405020304" pitchFamily="18" charset="-78"/>
                <a:cs typeface="Simplified Arabic" panose="02020603050405020304" pitchFamily="18" charset="-78"/>
              </a:rPr>
              <a:t> سعر للمنتج الجديد بغرض الحصول على أقصى ربح ممكن في الأجل القصير، بعد ذلك وبعد مضي الفترة الزمنية التي تراها المنظمة مناسبة يتم تخفيض السعر تدريجيا لمواجهة المنافسة.</a:t>
            </a:r>
          </a:p>
          <a:p>
            <a:pPr marL="0" indent="0">
              <a:lnSpc>
                <a:spcPct val="100000"/>
              </a:lnSpc>
              <a:buNone/>
            </a:pPr>
            <a:r>
              <a:rPr lang="ar-SA" sz="2000" b="1" dirty="0">
                <a:solidFill>
                  <a:srgbClr val="FF0000"/>
                </a:solidFill>
                <a:latin typeface="Simplified Arabic" panose="02020603050405020304" pitchFamily="18" charset="-78"/>
                <a:cs typeface="Simplified Arabic" panose="02020603050405020304" pitchFamily="18" charset="-78"/>
              </a:rPr>
              <a:t>تصلح هذه الاستراتيجية في حالة:</a:t>
            </a:r>
          </a:p>
          <a:p>
            <a:pPr marL="0" indent="0">
              <a:lnSpc>
                <a:spcPct val="100000"/>
              </a:lnSpc>
              <a:buNone/>
            </a:pPr>
            <a:r>
              <a:rPr lang="ar-SA" sz="2000" dirty="0">
                <a:latin typeface="Simplified Arabic" panose="02020603050405020304" pitchFamily="18" charset="-78"/>
                <a:cs typeface="Simplified Arabic" panose="02020603050405020304" pitchFamily="18" charset="-78"/>
              </a:rPr>
              <a:t>1/المنتجات الجديدة التي تقدم للسوق لأول مرة.</a:t>
            </a:r>
          </a:p>
          <a:p>
            <a:pPr marL="0" indent="0">
              <a:lnSpc>
                <a:spcPct val="100000"/>
              </a:lnSpc>
              <a:buNone/>
            </a:pPr>
            <a:r>
              <a:rPr lang="ar-SA" sz="2000" dirty="0">
                <a:latin typeface="Simplified Arabic" panose="02020603050405020304" pitchFamily="18" charset="-78"/>
                <a:cs typeface="Simplified Arabic" panose="02020603050405020304" pitchFamily="18" charset="-78"/>
              </a:rPr>
              <a:t>2/المنتجات الجديدة على الشركة ولكنها تتمتع بمزايا فريدة عن المنتجات المنافسة الموجودة في السوق.</a:t>
            </a:r>
          </a:p>
          <a:p>
            <a:pPr marL="0" indent="0">
              <a:lnSpc>
                <a:spcPct val="100000"/>
              </a:lnSpc>
              <a:buNone/>
            </a:pPr>
            <a:r>
              <a:rPr lang="ar-SA" sz="2000" dirty="0">
                <a:latin typeface="Simplified Arabic" panose="02020603050405020304" pitchFamily="18" charset="-78"/>
                <a:cs typeface="Simplified Arabic" panose="02020603050405020304" pitchFamily="18" charset="-78"/>
              </a:rPr>
              <a:t>3/المنتجات عالية التقنية التي يكون معدل التغير التكنولوجي فيها سريعاً.</a:t>
            </a:r>
          </a:p>
          <a:p>
            <a:pPr marL="0" indent="0">
              <a:lnSpc>
                <a:spcPct val="100000"/>
              </a:lnSpc>
              <a:buNone/>
            </a:pPr>
            <a:r>
              <a:rPr lang="ar-SA" sz="2000" dirty="0">
                <a:latin typeface="Simplified Arabic" panose="02020603050405020304" pitchFamily="18" charset="-78"/>
                <a:cs typeface="Simplified Arabic" panose="02020603050405020304" pitchFamily="18" charset="-78"/>
              </a:rPr>
              <a:t>(مثال على ذلك شركات الهواتف النقالة: سامسونج وآيفون</a:t>
            </a:r>
            <a:r>
              <a:rPr lang="ar-SA" sz="2000" dirty="0"/>
              <a:t>)</a:t>
            </a:r>
          </a:p>
        </p:txBody>
      </p:sp>
      <p:sp>
        <p:nvSpPr>
          <p:cNvPr id="5" name="عنصر نائب للنص 4"/>
          <p:cNvSpPr>
            <a:spLocks noGrp="1"/>
          </p:cNvSpPr>
          <p:nvPr>
            <p:ph type="body" sz="quarter" idx="3"/>
          </p:nvPr>
        </p:nvSpPr>
        <p:spPr>
          <a:xfrm flipH="1">
            <a:off x="333772" y="1124744"/>
            <a:ext cx="4800600" cy="592088"/>
          </a:xfrm>
        </p:spPr>
        <p:txBody>
          <a:bodyPr/>
          <a:lstStyle/>
          <a:p>
            <a:r>
              <a:rPr lang="ar-SA" sz="2800" b="1" dirty="0">
                <a:solidFill>
                  <a:srgbClr val="00B050"/>
                </a:solidFill>
                <a:latin typeface="Simplified Arabic" panose="02020603050405020304" pitchFamily="18" charset="-78"/>
                <a:cs typeface="Simplified Arabic" panose="02020603050405020304" pitchFamily="18" charset="-78"/>
              </a:rPr>
              <a:t>ج- استراتيجية اختراق السوق</a:t>
            </a:r>
          </a:p>
        </p:txBody>
      </p:sp>
      <p:sp>
        <p:nvSpPr>
          <p:cNvPr id="6" name="عنصر نائب للمحتوى 5"/>
          <p:cNvSpPr>
            <a:spLocks noGrp="1"/>
          </p:cNvSpPr>
          <p:nvPr>
            <p:ph sz="quarter" idx="4"/>
          </p:nvPr>
        </p:nvSpPr>
        <p:spPr>
          <a:xfrm flipH="1">
            <a:off x="0" y="1716832"/>
            <a:ext cx="5878388" cy="5112567"/>
          </a:xfrm>
        </p:spPr>
        <p:txBody>
          <a:bodyPr>
            <a:normAutofit fontScale="55000" lnSpcReduction="20000"/>
          </a:bodyPr>
          <a:lstStyle/>
          <a:p>
            <a:pPr>
              <a:lnSpc>
                <a:spcPct val="120000"/>
              </a:lnSpc>
            </a:pPr>
            <a:r>
              <a:rPr lang="ar-SA" sz="4200" dirty="0">
                <a:latin typeface="Simplified Arabic" panose="02020603050405020304" pitchFamily="18" charset="-78"/>
                <a:cs typeface="Simplified Arabic" panose="02020603050405020304" pitchFamily="18" charset="-78"/>
              </a:rPr>
              <a:t>هي عكس الاستراتيجية السابقة وتقوم على أساس تحديد سعر </a:t>
            </a:r>
            <a:r>
              <a:rPr lang="ar-SA" sz="4200" b="1" u="sng" dirty="0">
                <a:solidFill>
                  <a:srgbClr val="00B050"/>
                </a:solidFill>
                <a:latin typeface="Simplified Arabic" panose="02020603050405020304" pitchFamily="18" charset="-78"/>
                <a:cs typeface="Simplified Arabic" panose="02020603050405020304" pitchFamily="18" charset="-78"/>
              </a:rPr>
              <a:t>منخفض</a:t>
            </a:r>
            <a:r>
              <a:rPr lang="ar-SA" sz="4200" dirty="0">
                <a:latin typeface="Simplified Arabic" panose="02020603050405020304" pitchFamily="18" charset="-78"/>
                <a:cs typeface="Simplified Arabic" panose="02020603050405020304" pitchFamily="18" charset="-78"/>
              </a:rPr>
              <a:t> في البداية للمنتج الجديد بهدف جذب المستهلكين وإغرائهم بشرائه لتحقيق أكبر قدر من المبيعات. وبعد أن يكسب المنتج ثقة المستهلكين وولائهم يبدأ في رفع السعر تدريجيا بقدر ما تسمح به المنافسة وظروف السوق.</a:t>
            </a:r>
          </a:p>
          <a:p>
            <a:pPr marL="0" indent="0">
              <a:lnSpc>
                <a:spcPct val="120000"/>
              </a:lnSpc>
              <a:buNone/>
            </a:pPr>
            <a:r>
              <a:rPr lang="ar-SA" sz="4200" b="1" dirty="0">
                <a:solidFill>
                  <a:srgbClr val="FF0000"/>
                </a:solidFill>
                <a:latin typeface="Simplified Arabic" panose="02020603050405020304" pitchFamily="18" charset="-78"/>
                <a:cs typeface="Simplified Arabic" panose="02020603050405020304" pitchFamily="18" charset="-78"/>
              </a:rPr>
              <a:t>تكون ملائمة هذه الاستراتيجية في الحالات التالية:</a:t>
            </a:r>
          </a:p>
          <a:p>
            <a:pPr marL="0" indent="0">
              <a:lnSpc>
                <a:spcPct val="120000"/>
              </a:lnSpc>
              <a:buNone/>
            </a:pPr>
            <a:r>
              <a:rPr lang="ar-SA" sz="4200" dirty="0">
                <a:latin typeface="Simplified Arabic" panose="02020603050405020304" pitchFamily="18" charset="-78"/>
                <a:cs typeface="Simplified Arabic" panose="02020603050405020304" pitchFamily="18" charset="-78"/>
              </a:rPr>
              <a:t>1/ المنافسة الشديدة.</a:t>
            </a:r>
          </a:p>
          <a:p>
            <a:pPr marL="0" indent="0">
              <a:lnSpc>
                <a:spcPct val="120000"/>
              </a:lnSpc>
              <a:buNone/>
            </a:pPr>
            <a:r>
              <a:rPr lang="ar-SA" sz="4200" dirty="0">
                <a:latin typeface="Simplified Arabic" panose="02020603050405020304" pitchFamily="18" charset="-78"/>
                <a:cs typeface="Simplified Arabic" panose="02020603050405020304" pitchFamily="18" charset="-78"/>
              </a:rPr>
              <a:t>2/معدل التغير التكنولوجي في الصناعة بطئ</a:t>
            </a:r>
          </a:p>
          <a:p>
            <a:pPr marL="0" indent="0">
              <a:lnSpc>
                <a:spcPct val="120000"/>
              </a:lnSpc>
              <a:buNone/>
            </a:pPr>
            <a:r>
              <a:rPr lang="ar-SA" sz="4200" dirty="0">
                <a:latin typeface="Simplified Arabic" panose="02020603050405020304" pitchFamily="18" charset="-78"/>
                <a:cs typeface="Simplified Arabic" panose="02020603050405020304" pitchFamily="18" charset="-78"/>
              </a:rPr>
              <a:t>3/عندما يكون الطلب على المنتج مرن حيث يؤدي تخفيض الأسعار إلى زيادة كبيرة في المبيعات.</a:t>
            </a:r>
          </a:p>
          <a:p>
            <a:endParaRPr lang="ar-SA" dirty="0"/>
          </a:p>
        </p:txBody>
      </p:sp>
    </p:spTree>
    <p:extLst>
      <p:ext uri="{BB962C8B-B14F-4D97-AF65-F5344CB8AC3E}">
        <p14:creationId xmlns:p14="http://schemas.microsoft.com/office/powerpoint/2010/main" val="368711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4726260" y="188640"/>
            <a:ext cx="5940152" cy="870991"/>
          </a:xfrm>
        </p:spPr>
        <p:txBody>
          <a:bodyPr/>
          <a:lstStyle/>
          <a:p>
            <a:r>
              <a:rPr lang="ar-SA" sz="3200" dirty="0"/>
              <a:t>2</a:t>
            </a:r>
            <a:r>
              <a:rPr lang="ar-SA" sz="3200" b="1" dirty="0">
                <a:solidFill>
                  <a:srgbClr val="0070C0"/>
                </a:solidFill>
                <a:latin typeface="Simplified Arabic" panose="02020603050405020304" pitchFamily="18" charset="-78"/>
                <a:cs typeface="Simplified Arabic" panose="02020603050405020304" pitchFamily="18" charset="-78"/>
              </a:rPr>
              <a:t>-الاستراتيجيات الخاصة بضبط السعر</a:t>
            </a:r>
          </a:p>
        </p:txBody>
      </p:sp>
      <p:pic>
        <p:nvPicPr>
          <p:cNvPr id="5" name="عنصر نائب للمحتوى 4"/>
          <p:cNvPicPr>
            <a:picLocks noGrp="1" noChangeAspect="1"/>
          </p:cNvPicPr>
          <p:nvPr>
            <p:ph idx="1"/>
          </p:nvPr>
        </p:nvPicPr>
        <p:blipFill rotWithShape="1">
          <a:blip r:embed="rId2"/>
          <a:srcRect t="126" r="16955"/>
          <a:stretch/>
        </p:blipFill>
        <p:spPr>
          <a:xfrm>
            <a:off x="405780" y="840159"/>
            <a:ext cx="4104456" cy="5472608"/>
          </a:xfrm>
          <a:prstGeom prst="rect">
            <a:avLst/>
          </a:prstGeom>
        </p:spPr>
      </p:pic>
      <p:sp>
        <p:nvSpPr>
          <p:cNvPr id="4" name="عنصر نائب للنص 3"/>
          <p:cNvSpPr>
            <a:spLocks noGrp="1"/>
          </p:cNvSpPr>
          <p:nvPr>
            <p:ph type="body" sz="half" idx="2"/>
          </p:nvPr>
        </p:nvSpPr>
        <p:spPr>
          <a:xfrm flipH="1">
            <a:off x="4582244" y="1008113"/>
            <a:ext cx="6480720" cy="5661247"/>
          </a:xfrm>
        </p:spPr>
        <p:txBody>
          <a:bodyPr>
            <a:normAutofit/>
          </a:bodyPr>
          <a:lstStyle/>
          <a:p>
            <a:pPr marL="457200" indent="-457200">
              <a:buAutoNum type="arabic1Minus"/>
            </a:pPr>
            <a:r>
              <a:rPr lang="ar-SA" sz="2400" b="1" dirty="0">
                <a:solidFill>
                  <a:srgbClr val="00B050"/>
                </a:solidFill>
                <a:latin typeface="Simplified Arabic" panose="02020603050405020304" pitchFamily="18" charset="-78"/>
                <a:cs typeface="Simplified Arabic" panose="02020603050405020304" pitchFamily="18" charset="-78"/>
              </a:rPr>
              <a:t>ا</a:t>
            </a:r>
            <a:r>
              <a:rPr lang="ar-SA" sz="2800" b="1" dirty="0">
                <a:solidFill>
                  <a:srgbClr val="00B050"/>
                </a:solidFill>
                <a:latin typeface="Simplified Arabic" panose="02020603050405020304" pitchFamily="18" charset="-78"/>
                <a:cs typeface="Simplified Arabic" panose="02020603050405020304" pitchFamily="18" charset="-78"/>
              </a:rPr>
              <a:t>لتسعير النفسي :</a:t>
            </a:r>
          </a:p>
          <a:p>
            <a:r>
              <a:rPr lang="ar-SA" dirty="0">
                <a:latin typeface="Simplified Arabic" panose="02020603050405020304" pitchFamily="18" charset="-78"/>
                <a:cs typeface="Simplified Arabic" panose="02020603050405020304" pitchFamily="18" charset="-78"/>
              </a:rPr>
              <a:t>تعتمد هذه الاستراتيجية على الاعتبارات النفسية وتعطيها أهمية أكثر من الاعتبارات الاقتصادية وهي على نوعين:</a:t>
            </a:r>
          </a:p>
          <a:p>
            <a:r>
              <a:rPr lang="ar-SA" sz="2400" dirty="0">
                <a:solidFill>
                  <a:schemeClr val="accent1">
                    <a:lumMod val="75000"/>
                  </a:schemeClr>
                </a:solidFill>
                <a:latin typeface="Simplified Arabic" panose="02020603050405020304" pitchFamily="18" charset="-78"/>
                <a:cs typeface="Simplified Arabic" panose="02020603050405020304" pitchFamily="18" charset="-78"/>
              </a:rPr>
              <a:t>- </a:t>
            </a:r>
            <a:r>
              <a:rPr lang="ar-SA" sz="2400" b="1" dirty="0">
                <a:solidFill>
                  <a:schemeClr val="accent1">
                    <a:lumMod val="75000"/>
                  </a:schemeClr>
                </a:solidFill>
                <a:latin typeface="Simplified Arabic" panose="02020603050405020304" pitchFamily="18" charset="-78"/>
                <a:cs typeface="Simplified Arabic" panose="02020603050405020304" pitchFamily="18" charset="-78"/>
              </a:rPr>
              <a:t>استراتيجية الأسعار الكسرية </a:t>
            </a:r>
            <a:r>
              <a:rPr lang="ar-SA" sz="2400" dirty="0">
                <a:latin typeface="Simplified Arabic" panose="02020603050405020304" pitchFamily="18" charset="-78"/>
                <a:cs typeface="Simplified Arabic" panose="02020603050405020304" pitchFamily="18" charset="-78"/>
              </a:rPr>
              <a:t>:تحاول هذه الاستراتيجية التأثير النفسي على المستهلك من خلال الايحاء له أن هذا المنتج منخفض الثمن بالشكل الذي جعله يقل عن مبلغ كامل بالرغم من تفاهة الفرق مثال: </a:t>
            </a:r>
          </a:p>
          <a:p>
            <a:r>
              <a:rPr lang="ar-SA" sz="2400" dirty="0">
                <a:latin typeface="Simplified Arabic" panose="02020603050405020304" pitchFamily="18" charset="-78"/>
                <a:cs typeface="Simplified Arabic" panose="02020603050405020304" pitchFamily="18" charset="-78"/>
              </a:rPr>
              <a:t>تسعير منتج معين بـ( 1.99$) عوضا عن (2$) مما يعطي انطباعا للمشتري بأن هناك فرقا كبير بالأسعار.</a:t>
            </a:r>
          </a:p>
          <a:p>
            <a:r>
              <a:rPr lang="ar-SA" sz="2400" dirty="0">
                <a:solidFill>
                  <a:schemeClr val="accent1">
                    <a:lumMod val="75000"/>
                  </a:schemeClr>
                </a:solidFill>
                <a:latin typeface="Simplified Arabic" panose="02020603050405020304" pitchFamily="18" charset="-78"/>
                <a:cs typeface="Simplified Arabic" panose="02020603050405020304" pitchFamily="18" charset="-78"/>
              </a:rPr>
              <a:t>- </a:t>
            </a:r>
            <a:r>
              <a:rPr lang="ar-SA" sz="2400" b="1" dirty="0">
                <a:solidFill>
                  <a:schemeClr val="accent1">
                    <a:lumMod val="75000"/>
                  </a:schemeClr>
                </a:solidFill>
                <a:latin typeface="Simplified Arabic" panose="02020603050405020304" pitchFamily="18" charset="-78"/>
                <a:cs typeface="Simplified Arabic" panose="02020603050405020304" pitchFamily="18" charset="-78"/>
              </a:rPr>
              <a:t>استراتيجية أسعار التفاخر(البريستيج) </a:t>
            </a:r>
            <a:r>
              <a:rPr lang="ar-SA" sz="2400" dirty="0">
                <a:solidFill>
                  <a:schemeClr val="accent1">
                    <a:lumMod val="75000"/>
                  </a:schemeClr>
                </a:solidFill>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توضع هذه السياسة لترضي بعض دوافع المستهلكين اللذين يشترون المنتجات بدافع الرغبة في التميز والتقدير الاجتماعي فعادة تكون الاسعار المرتفعة جدا والتي تعطي ايحاء بالتفاخر أو بارتفاع مستوى الجودة وتستخدم هذه السياسة كثيرا في سلع الموضة والرفاهية.</a:t>
            </a:r>
          </a:p>
          <a:p>
            <a:endParaRPr lang="ar-SA" dirty="0"/>
          </a:p>
        </p:txBody>
      </p:sp>
    </p:spTree>
    <p:extLst>
      <p:ext uri="{BB962C8B-B14F-4D97-AF65-F5344CB8AC3E}">
        <p14:creationId xmlns:p14="http://schemas.microsoft.com/office/powerpoint/2010/main" val="328306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836613" y="79375"/>
            <a:ext cx="9829799" cy="1219200"/>
          </a:xfrm>
        </p:spPr>
        <p:txBody>
          <a:bodyPr/>
          <a:lstStyle/>
          <a:p>
            <a:r>
              <a:rPr lang="ar-SA" dirty="0">
                <a:solidFill>
                  <a:srgbClr val="0070C0"/>
                </a:solidFill>
                <a:latin typeface="Simplified Arabic" panose="02020603050405020304" pitchFamily="18" charset="-78"/>
                <a:cs typeface="Simplified Arabic" panose="02020603050405020304" pitchFamily="18" charset="-78"/>
              </a:rPr>
              <a:t>تابع استراتيجيات التسعير بضبط السعر:</a:t>
            </a:r>
          </a:p>
        </p:txBody>
      </p:sp>
      <p:sp>
        <p:nvSpPr>
          <p:cNvPr id="3" name="عنصر نائب للمحتوى 2"/>
          <p:cNvSpPr>
            <a:spLocks noGrp="1"/>
          </p:cNvSpPr>
          <p:nvPr>
            <p:ph idx="1"/>
          </p:nvPr>
        </p:nvSpPr>
        <p:spPr>
          <a:xfrm flipH="1">
            <a:off x="836612" y="1772816"/>
            <a:ext cx="9829799" cy="4396209"/>
          </a:xfrm>
        </p:spPr>
        <p:txBody>
          <a:bodyPr/>
          <a:lstStyle/>
          <a:p>
            <a:pPr marL="0" indent="0">
              <a:buNone/>
            </a:pPr>
            <a:r>
              <a:rPr lang="ar-SA" b="1" dirty="0">
                <a:solidFill>
                  <a:srgbClr val="00B050"/>
                </a:solidFill>
                <a:latin typeface="Simplified Arabic" panose="02020603050405020304" pitchFamily="18" charset="-78"/>
                <a:cs typeface="Simplified Arabic" panose="02020603050405020304" pitchFamily="18" charset="-78"/>
              </a:rPr>
              <a:t>ب- التسعير الترويجي:</a:t>
            </a:r>
          </a:p>
          <a:p>
            <a:pPr marL="0" indent="0">
              <a:buNone/>
            </a:pPr>
            <a:r>
              <a:rPr lang="ar-SA" dirty="0">
                <a:latin typeface="Simplified Arabic" panose="02020603050405020304" pitchFamily="18" charset="-78"/>
                <a:cs typeface="Simplified Arabic" panose="02020603050405020304" pitchFamily="18" charset="-78"/>
              </a:rPr>
              <a:t>تقوم المنشأة بتخفيض أسعارها بصفة مؤقته من أجل زيادة المبيعات. ولها عدد من الأشكال:</a:t>
            </a:r>
          </a:p>
          <a:p>
            <a:pPr marL="0" indent="0">
              <a:buNone/>
            </a:pPr>
            <a:r>
              <a:rPr lang="ar-SA" b="1" dirty="0">
                <a:solidFill>
                  <a:srgbClr val="0070C0"/>
                </a:solidFill>
                <a:latin typeface="Simplified Arabic" panose="02020603050405020304" pitchFamily="18" charset="-78"/>
                <a:cs typeface="Simplified Arabic" panose="02020603050405020304" pitchFamily="18" charset="-78"/>
              </a:rPr>
              <a:t>1-سياسة الأسعار الرائدة: </a:t>
            </a:r>
            <a:r>
              <a:rPr lang="ar-SA" dirty="0">
                <a:latin typeface="Simplified Arabic" panose="02020603050405020304" pitchFamily="18" charset="-78"/>
                <a:cs typeface="Simplified Arabic" panose="02020603050405020304" pitchFamily="18" charset="-78"/>
              </a:rPr>
              <a:t>تقوم الشركة بتخفيض أسعار بعض منتجاتها بأسعار مخفضة جدا لجذب العملاء نحو منتجات أكثر ربحية تعوض الشركة فارق التخفيض في السعر .</a:t>
            </a:r>
            <a:endParaRPr lang="ar-SA" b="1" dirty="0">
              <a:solidFill>
                <a:srgbClr val="0070C0"/>
              </a:solidFill>
              <a:latin typeface="Simplified Arabic" panose="02020603050405020304" pitchFamily="18" charset="-78"/>
              <a:cs typeface="Simplified Arabic" panose="02020603050405020304" pitchFamily="18" charset="-78"/>
            </a:endParaRPr>
          </a:p>
          <a:p>
            <a:pPr marL="0" indent="0">
              <a:buNone/>
            </a:pPr>
            <a:r>
              <a:rPr lang="ar-SA" b="1" dirty="0">
                <a:solidFill>
                  <a:srgbClr val="0070C0"/>
                </a:solidFill>
                <a:latin typeface="Simplified Arabic" panose="02020603050405020304" pitchFamily="18" charset="-78"/>
                <a:cs typeface="Simplified Arabic" panose="02020603050405020304" pitchFamily="18" charset="-78"/>
              </a:rPr>
              <a:t>2-مبيعات الخصومات: </a:t>
            </a:r>
            <a:r>
              <a:rPr lang="ar-SA" dirty="0">
                <a:latin typeface="Simplified Arabic" panose="02020603050405020304" pitchFamily="18" charset="-78"/>
                <a:cs typeface="Simplified Arabic" panose="02020603050405020304" pitchFamily="18" charset="-78"/>
              </a:rPr>
              <a:t>تلجأ له الشركة عند زيادة مخزون منتج أكثر من الطلب عليه </a:t>
            </a:r>
          </a:p>
          <a:p>
            <a:pPr marL="0" indent="0">
              <a:buNone/>
            </a:pPr>
            <a:r>
              <a:rPr lang="ar-SA" b="1" dirty="0">
                <a:solidFill>
                  <a:srgbClr val="FF0000"/>
                </a:solidFill>
                <a:latin typeface="Simplified Arabic" panose="02020603050405020304" pitchFamily="18" charset="-78"/>
                <a:cs typeface="Simplified Arabic" panose="02020603050405020304" pitchFamily="18" charset="-78"/>
              </a:rPr>
              <a:t>له عدة أنواع:</a:t>
            </a:r>
          </a:p>
          <a:p>
            <a:pPr marL="0" indent="0">
              <a:buNone/>
            </a:pPr>
            <a:r>
              <a:rPr lang="ar-SA" b="1" dirty="0">
                <a:solidFill>
                  <a:srgbClr val="0070C0"/>
                </a:solidFill>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(الخصم التجاري – خصم الكمية – </a:t>
            </a:r>
            <a:r>
              <a:rPr lang="ar-SA" dirty="0" err="1">
                <a:latin typeface="Simplified Arabic" panose="02020603050405020304" pitchFamily="18" charset="-78"/>
                <a:cs typeface="Simplified Arabic" panose="02020603050405020304" pitchFamily="18" charset="-78"/>
              </a:rPr>
              <a:t>سموحات</a:t>
            </a:r>
            <a:r>
              <a:rPr lang="ar-SA" dirty="0">
                <a:latin typeface="Simplified Arabic" panose="02020603050405020304" pitchFamily="18" charset="-78"/>
                <a:cs typeface="Simplified Arabic" panose="02020603050405020304" pitchFamily="18" charset="-78"/>
              </a:rPr>
              <a:t> الترويج – الخصم النقدي)</a:t>
            </a:r>
          </a:p>
          <a:p>
            <a:pPr>
              <a:buFontTx/>
              <a:buChar char="-"/>
            </a:pPr>
            <a:endParaRPr lang="ar-SA" dirty="0"/>
          </a:p>
        </p:txBody>
      </p:sp>
    </p:spTree>
    <p:extLst>
      <p:ext uri="{BB962C8B-B14F-4D97-AF65-F5344CB8AC3E}">
        <p14:creationId xmlns:p14="http://schemas.microsoft.com/office/powerpoint/2010/main" val="253352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3</a:t>
            </a:r>
            <a:r>
              <a:rPr lang="ar-SA" dirty="0">
                <a:solidFill>
                  <a:srgbClr val="0070C0"/>
                </a:solidFill>
                <a:latin typeface="Simplified Arabic" panose="02020603050405020304" pitchFamily="18" charset="-78"/>
                <a:cs typeface="Simplified Arabic" panose="02020603050405020304" pitchFamily="18" charset="-78"/>
              </a:rPr>
              <a:t>- استراتيجيات التسعير حسب مرونة السوق:</a:t>
            </a:r>
          </a:p>
        </p:txBody>
      </p:sp>
      <p:sp>
        <p:nvSpPr>
          <p:cNvPr id="3" name="عنصر نائب للمحتوى 2"/>
          <p:cNvSpPr>
            <a:spLocks noGrp="1"/>
          </p:cNvSpPr>
          <p:nvPr>
            <p:ph idx="1"/>
          </p:nvPr>
        </p:nvSpPr>
        <p:spPr/>
        <p:txBody>
          <a:bodyPr/>
          <a:lstStyle/>
          <a:p>
            <a:pPr marL="0" indent="0">
              <a:lnSpc>
                <a:spcPct val="150000"/>
              </a:lnSpc>
              <a:buNone/>
            </a:pPr>
            <a:r>
              <a:rPr lang="ar-SA" dirty="0">
                <a:solidFill>
                  <a:srgbClr val="FF0000"/>
                </a:solidFill>
                <a:latin typeface="Simplified Arabic" panose="02020603050405020304" pitchFamily="18" charset="-78"/>
                <a:cs typeface="Simplified Arabic" panose="02020603050405020304" pitchFamily="18" charset="-78"/>
              </a:rPr>
              <a:t>وتتم بأحد طريقتين:</a:t>
            </a:r>
          </a:p>
          <a:p>
            <a:pPr marL="0" indent="0">
              <a:lnSpc>
                <a:spcPct val="150000"/>
              </a:lnSpc>
              <a:buNone/>
            </a:pPr>
            <a:r>
              <a:rPr lang="ar-SA" dirty="0">
                <a:latin typeface="Simplified Arabic" panose="02020603050405020304" pitchFamily="18" charset="-78"/>
                <a:cs typeface="Simplified Arabic" panose="02020603050405020304" pitchFamily="18" charset="-78"/>
              </a:rPr>
              <a:t>1/إما عن طريق تجزئة السوق المستهدف الى عدة أجزاء واعداد المزيج التسويقي المناسب لكل جزء.</a:t>
            </a:r>
          </a:p>
          <a:p>
            <a:pPr marL="0" indent="0">
              <a:lnSpc>
                <a:spcPct val="150000"/>
              </a:lnSpc>
              <a:buNone/>
            </a:pPr>
            <a:r>
              <a:rPr lang="ar-SA" dirty="0">
                <a:latin typeface="Simplified Arabic" panose="02020603050405020304" pitchFamily="18" charset="-78"/>
                <a:cs typeface="Simplified Arabic" panose="02020603050405020304" pitchFamily="18" charset="-78"/>
              </a:rPr>
              <a:t>2/أو استخدام أسلوب أسعار المجموعات من خلال بيع أنواع منتجات معينة أو خطوط انتاج معينة بسعر محدد, انتشرت هذه الاستراتيجية لدى الباعة المتجولين حيث يعرض البائع جميع منتجاته التي يتعامل فيها في مجموعة سعرية من 5 , 10, 20 ريال </a:t>
            </a:r>
          </a:p>
        </p:txBody>
      </p:sp>
    </p:spTree>
    <p:extLst>
      <p:ext uri="{BB962C8B-B14F-4D97-AF65-F5344CB8AC3E}">
        <p14:creationId xmlns:p14="http://schemas.microsoft.com/office/powerpoint/2010/main" val="270225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4</a:t>
            </a:r>
            <a:r>
              <a:rPr lang="ar-SA" dirty="0">
                <a:solidFill>
                  <a:srgbClr val="0070C0"/>
                </a:solidFill>
                <a:latin typeface="Simplified Arabic" panose="02020603050405020304" pitchFamily="18" charset="-78"/>
                <a:cs typeface="Simplified Arabic" panose="02020603050405020304" pitchFamily="18" charset="-78"/>
              </a:rPr>
              <a:t>- استراتيجيات التسعير حسب مرونة السعر</a:t>
            </a:r>
          </a:p>
        </p:txBody>
      </p:sp>
      <p:sp>
        <p:nvSpPr>
          <p:cNvPr id="3" name="عنصر نائب للمحتوى 2"/>
          <p:cNvSpPr>
            <a:spLocks noGrp="1"/>
          </p:cNvSpPr>
          <p:nvPr>
            <p:ph idx="1"/>
          </p:nvPr>
        </p:nvSpPr>
        <p:spPr/>
        <p:txBody>
          <a:bodyPr/>
          <a:lstStyle/>
          <a:p>
            <a:pPr marL="0" indent="0">
              <a:buNone/>
            </a:pPr>
            <a:r>
              <a:rPr lang="ar-SA" b="1" dirty="0">
                <a:solidFill>
                  <a:srgbClr val="FF0000"/>
                </a:solidFill>
                <a:latin typeface="Simplified Arabic" panose="02020603050405020304" pitchFamily="18" charset="-78"/>
                <a:cs typeface="Simplified Arabic" panose="02020603050405020304" pitchFamily="18" charset="-78"/>
              </a:rPr>
              <a:t>ومن أشكالها:</a:t>
            </a:r>
          </a:p>
          <a:p>
            <a:pPr>
              <a:buFontTx/>
              <a:buChar char="-"/>
            </a:pPr>
            <a:r>
              <a:rPr lang="ar-SA" b="1" dirty="0">
                <a:solidFill>
                  <a:srgbClr val="00B050"/>
                </a:solidFill>
                <a:latin typeface="Simplified Arabic" panose="02020603050405020304" pitchFamily="18" charset="-78"/>
                <a:cs typeface="Simplified Arabic" panose="02020603050405020304" pitchFamily="18" charset="-78"/>
              </a:rPr>
              <a:t>سياسة السعر الموحد: </a:t>
            </a:r>
            <a:r>
              <a:rPr lang="ar-SA" dirty="0">
                <a:latin typeface="Simplified Arabic" panose="02020603050405020304" pitchFamily="18" charset="-78"/>
                <a:cs typeface="Simplified Arabic" panose="02020603050405020304" pitchFamily="18" charset="-78"/>
              </a:rPr>
              <a:t>وهي بتقديم سعر موحد لكل العملاء</a:t>
            </a:r>
          </a:p>
          <a:p>
            <a:pPr>
              <a:buFontTx/>
              <a:buChar char="-"/>
            </a:pPr>
            <a:r>
              <a:rPr lang="ar-SA" b="1" dirty="0">
                <a:solidFill>
                  <a:srgbClr val="00B050"/>
                </a:solidFill>
                <a:latin typeface="Simplified Arabic" panose="02020603050405020304" pitchFamily="18" charset="-78"/>
                <a:cs typeface="Simplified Arabic" panose="02020603050405020304" pitchFamily="18" charset="-78"/>
              </a:rPr>
              <a:t>سياسة السعر المتغير: </a:t>
            </a:r>
            <a:r>
              <a:rPr lang="ar-SA" dirty="0">
                <a:latin typeface="Simplified Arabic" panose="02020603050405020304" pitchFamily="18" charset="-78"/>
                <a:cs typeface="Simplified Arabic" panose="02020603050405020304" pitchFamily="18" charset="-78"/>
              </a:rPr>
              <a:t>تعتمد على رفع السعر في البداية لاحتمالية تغيير السعر لاحقاً</a:t>
            </a:r>
          </a:p>
          <a:p>
            <a:pPr>
              <a:buFontTx/>
              <a:buChar char="-"/>
            </a:pPr>
            <a:r>
              <a:rPr lang="ar-SA" b="1" dirty="0">
                <a:solidFill>
                  <a:srgbClr val="00B050"/>
                </a:solidFill>
                <a:latin typeface="Simplified Arabic" panose="02020603050405020304" pitchFamily="18" charset="-78"/>
                <a:cs typeface="Simplified Arabic" panose="02020603050405020304" pitchFamily="18" charset="-78"/>
              </a:rPr>
              <a:t>سياسة البيع بالقائمة: </a:t>
            </a:r>
            <a:r>
              <a:rPr lang="ar-SA" dirty="0">
                <a:latin typeface="Simplified Arabic" panose="02020603050405020304" pitchFamily="18" charset="-78"/>
                <a:cs typeface="Simplified Arabic" panose="02020603050405020304" pitchFamily="18" charset="-78"/>
              </a:rPr>
              <a:t>ويتم البيع من خلال قائمة أسعار تكون هي بداية التفاوض مع العملاء                                                                                        </a:t>
            </a:r>
          </a:p>
        </p:txBody>
      </p:sp>
    </p:spTree>
    <p:extLst>
      <p:ext uri="{BB962C8B-B14F-4D97-AF65-F5344CB8AC3E}">
        <p14:creationId xmlns:p14="http://schemas.microsoft.com/office/powerpoint/2010/main" val="34201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رموز العملات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08_TF02895262" id="{EAD8A00F-1460-4C84-85FC-5626C8E5C3A4}" vid="{2A7B5268-D2C7-483D-AD21-7EE0E069BBA6}"/>
    </a:ext>
  </a:extLst>
</a:theme>
</file>

<file path=ppt/theme/theme2.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 لرموز العملات (شاشة عريضة)</Template>
  <TotalTime>1538</TotalTime>
  <Words>1093</Words>
  <Application>Microsoft Office PowerPoint</Application>
  <PresentationFormat>مخصص</PresentationFormat>
  <Paragraphs>119</Paragraphs>
  <Slides>14</Slides>
  <Notes>2</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Simplified Arabic</vt:lpstr>
      <vt:lpstr>Tahoma</vt:lpstr>
      <vt:lpstr>رموز العملات 16×9</vt:lpstr>
      <vt:lpstr>عرض تقديمي في PowerPoint</vt:lpstr>
      <vt:lpstr>استراتيجيات التسعير</vt:lpstr>
      <vt:lpstr>أنواع استراتيجيات التسعير</vt:lpstr>
      <vt:lpstr>1- استراتيجيات التسعير للمنتجات الجديدة</vt:lpstr>
      <vt:lpstr>تابع/ استراتيجيات تسعير المنتجات الجديدة</vt:lpstr>
      <vt:lpstr>2-الاستراتيجيات الخاصة بضبط السعر</vt:lpstr>
      <vt:lpstr>تابع استراتيجيات التسعير بضبط السعر:</vt:lpstr>
      <vt:lpstr>3- استراتيجيات التسعير حسب مرونة السوق:</vt:lpstr>
      <vt:lpstr>4- استراتيجيات التسعير حسب مرونة السعر</vt:lpstr>
      <vt:lpstr>5- استراتيجية التسعير بتخفيض السعر(تغيير الأسعار)</vt:lpstr>
      <vt:lpstr>عرض تقديمي في PowerPoint</vt:lpstr>
      <vt:lpstr>7-استراتيجيات التسعير التفاضلي </vt:lpstr>
      <vt:lpstr>8-استراتيجيات التسعير  الجغرافي</vt:lpstr>
      <vt:lpstr>9- استراتيجيات التسعير الإداري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Ghadah Alrsheed</cp:lastModifiedBy>
  <cp:revision>42</cp:revision>
  <dcterms:created xsi:type="dcterms:W3CDTF">2019-08-28T00:10:03Z</dcterms:created>
  <dcterms:modified xsi:type="dcterms:W3CDTF">2020-10-14T09:25:07Z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