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8" r:id="rId2"/>
    <p:sldId id="329" r:id="rId3"/>
    <p:sldId id="339" r:id="rId4"/>
    <p:sldId id="333" r:id="rId5"/>
    <p:sldId id="340" r:id="rId6"/>
    <p:sldId id="341" r:id="rId7"/>
    <p:sldId id="337" r:id="rId8"/>
    <p:sldId id="342" r:id="rId9"/>
  </p:sldIdLst>
  <p:sldSz cx="12188825" cy="6858000"/>
  <p:notesSz cx="6858000" cy="9144000"/>
  <p:custDataLst>
    <p:tags r:id="rId12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32C"/>
    <a:srgbClr val="828282"/>
    <a:srgbClr val="6E90FE"/>
    <a:srgbClr val="8086FC"/>
    <a:srgbClr val="6D6DFB"/>
    <a:srgbClr val="4E78F0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4" autoAdjust="0"/>
    <p:restoredTop sz="94629" autoAdjust="0"/>
  </p:normalViewPr>
  <p:slideViewPr>
    <p:cSldViewPr showGuides="1">
      <p:cViewPr varScale="1">
        <p:scale>
          <a:sx n="67" d="100"/>
          <a:sy n="67" d="100"/>
        </p:scale>
        <p:origin x="668" y="5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B6F20D9-150C-4218-BD83-7259514572FD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28/02/42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F8ED99B-9732-49FC-9C16-B56FEB1B1092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09AEB0-BF18-409B-B039-A4B6D5F95B94}" type="datetime1">
              <a:rPr lang="ar-SA" smtClean="0"/>
              <a:pPr/>
              <a:t>28/02/42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3199CD-3E1B-4AE6-990F-76F925F5EA9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9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685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2992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325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6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4722813" y="4898572"/>
            <a:ext cx="5945187" cy="1270453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dirty="0"/>
              <a:t>تحرير نمط العنوان الفرعي الرئيسي</a:t>
            </a:r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4875213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المجموعة 4"/>
          <p:cNvGrpSpPr/>
          <p:nvPr userDrawn="1"/>
        </p:nvGrpSpPr>
        <p:grpSpPr>
          <a:xfrm flipH="1">
            <a:off x="0" y="0"/>
            <a:ext cx="4265612" cy="6858000"/>
            <a:chOff x="7923213" y="0"/>
            <a:chExt cx="4265612" cy="6858000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مستطيل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836613" y="1981200"/>
            <a:ext cx="9829799" cy="4187825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8E9F2E50-5240-4F88-B061-E02BA2DA1AB4}" type="datetime1">
              <a:rPr lang="ar-SA" smtClean="0"/>
              <a:pPr/>
              <a:t>28/02/42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836612" y="646112"/>
            <a:ext cx="1828801" cy="5522913"/>
          </a:xfrm>
        </p:spPr>
        <p:txBody>
          <a:bodyPr vert="eaVert"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3046413" y="646112"/>
            <a:ext cx="7620000" cy="552291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1CD01855-95FF-4C33-BFD0-2F6A97937880}" type="datetime1">
              <a:rPr lang="ar-SA" smtClean="0"/>
              <a:pPr/>
              <a:t>28/02/42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2817813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EB58723E-3D71-4137-94C9-4ECF90585CE2}" type="datetime1">
              <a:rPr lang="ar-SA" smtClean="0"/>
              <a:pPr/>
              <a:t>28/02/42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 b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grpSp>
        <p:nvGrpSpPr>
          <p:cNvPr id="7" name="المجموعة 6"/>
          <p:cNvGrpSpPr/>
          <p:nvPr userDrawn="1"/>
        </p:nvGrpSpPr>
        <p:grpSpPr>
          <a:xfrm flipH="1">
            <a:off x="0" y="0"/>
            <a:ext cx="1065214" cy="6868886"/>
            <a:chOff x="11123611" y="0"/>
            <a:chExt cx="1065214" cy="6868886"/>
          </a:xfrm>
        </p:grpSpPr>
        <p:pic>
          <p:nvPicPr>
            <p:cNvPr id="10" name="الصورة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مستطيل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2D030E-5E00-480B-8243-94735FDD2293}" type="datetime1">
              <a:rPr lang="ar-SA" smtClean="0"/>
              <a:pPr/>
              <a:t>28/02/42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موصل مستقيم 8"/>
          <p:cNvCxnSpPr>
            <a:cxnSpLocks/>
          </p:cNvCxnSpPr>
          <p:nvPr/>
        </p:nvCxnSpPr>
        <p:spPr>
          <a:xfrm flipH="1">
            <a:off x="2513013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900057" y="1984248"/>
            <a:ext cx="4800600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36612" y="1984248"/>
            <a:ext cx="4800601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4742AEC6-1F80-48A6-886A-A97C072B6F28}" type="datetime1">
              <a:rPr lang="ar-SA" smtClean="0"/>
              <a:pPr/>
              <a:t>28/02/42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58658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8366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F92871D-0AEC-4C58-9D9F-0C48DD10CAF3}" type="datetime1">
              <a:rPr lang="ar-SA" smtClean="0"/>
              <a:pPr/>
              <a:t>28/02/42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9580B654-1FEC-4A1D-9D86-CA7815F01FFB}" type="datetime1">
              <a:rPr lang="ar-SA" smtClean="0"/>
              <a:pPr/>
              <a:t>28/02/42</a:t>
            </a:fld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5909900C-6EDF-4BAD-8956-F716257A0418}" type="datetime1">
              <a:rPr lang="ar-SA" smtClean="0"/>
              <a:pPr/>
              <a:t>28/02/42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7"/>
          </a:xfrm>
        </p:spPr>
        <p:txBody>
          <a:bodyPr rtlCol="1" anchor="b">
            <a:noAutofit/>
          </a:bodyPr>
          <a:lstStyle>
            <a:lvl1pPr algn="r" rtl="1">
              <a:lnSpc>
                <a:spcPct val="10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2" y="685800"/>
            <a:ext cx="5257799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FF9FF6B1-D18C-408C-B11D-E2168D83588E}" type="datetime1">
              <a:rPr lang="ar-SA" smtClean="0"/>
              <a:pPr/>
              <a:t>28/02/42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8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-9298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366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711578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2412155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9F719-9180-4547-92A9-2E0362FBD1DC}" type="datetime1">
              <a:rPr lang="ar-SA" smtClean="0"/>
              <a:pPr/>
              <a:t>28/02/42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36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 flipH="1">
            <a:off x="1112361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1175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60425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33463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7008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/>
          <a:lstStyle/>
          <a:p>
            <a:pPr algn="r" rtl="1"/>
            <a:r>
              <a:rPr lang="ar-SA" dirty="0"/>
              <a:t>تخطيط العنوان</a:t>
            </a: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4722813" y="4898572"/>
            <a:ext cx="5945187" cy="1270453"/>
          </a:xfrm>
        </p:spPr>
        <p:txBody>
          <a:bodyPr rtlCol="1"/>
          <a:lstStyle/>
          <a:p>
            <a:pPr algn="r" rtl="1"/>
            <a:r>
              <a:rPr lang="ar-SA" sz="3200" b="1" dirty="0"/>
              <a:t>تسعير الخدمات</a:t>
            </a:r>
          </a:p>
          <a:p>
            <a:pPr algn="r" rtl="1"/>
            <a:r>
              <a:rPr lang="ar-SA" sz="2400" dirty="0">
                <a:solidFill>
                  <a:schemeClr val="tx1"/>
                </a:solidFill>
              </a:rPr>
              <a:t>الفصل العاشر(262- 274)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 flipH="1">
            <a:off x="836613" y="188640"/>
            <a:ext cx="9829799" cy="1219200"/>
          </a:xfrm>
        </p:spPr>
        <p:txBody>
          <a:bodyPr rtlCol="1">
            <a:normAutofit/>
          </a:bodyPr>
          <a:lstStyle/>
          <a:p>
            <a:pPr algn="ctr" rtl="1"/>
            <a:r>
              <a:rPr lang="ar-SA" sz="4000" b="1" dirty="0"/>
              <a:t>تعريف الخدمات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>
            <a:normAutofit/>
          </a:bodyPr>
          <a:lstStyle/>
          <a:p>
            <a:pPr algn="ctr" rtl="1"/>
            <a:r>
              <a:rPr lang="ar-SA" sz="28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نشاط أو أداء غير ملموس يحدث من خلال عملية تفاعل هادفة الى تلبية توقعات العملاء وإرضائهم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</a:t>
            </a:r>
          </a:p>
          <a:p>
            <a:pPr algn="r" rtl="1"/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وهي في الغالب غير محسوسة </a:t>
            </a:r>
          </a:p>
          <a:p>
            <a:pPr algn="r" rtl="1"/>
            <a:endParaRPr lang="ar-SA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اذا كانت الجوانب الغير محسوسة هي الغالبة في المُنتج فإن ذلك يعني إنها خدمة وليست سلعة والعكس صحيح.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836612" y="381000"/>
            <a:ext cx="9829799" cy="743744"/>
          </a:xfrm>
        </p:spPr>
        <p:txBody>
          <a:bodyPr/>
          <a:lstStyle/>
          <a:p>
            <a:r>
              <a:rPr lang="ar-SA" dirty="0"/>
              <a:t>خصائص وسمات الخدمات: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-1" y="1772816"/>
            <a:ext cx="11134971" cy="5184576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اللاملموسية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ar-SA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اللامحسوسية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ar-SA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 ان الخدمة ليس لها وجود مادي وبالتالي لا يمكن عرضها في نوافذ العرض ولا يمكن ادراكها بالحواس الخمس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التلازمية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وهي درجة الترابط بين الخدمة ذاتها ومقدم الخدمة فمقدم الخدمة يقوم بدور رجل المبيعات ودور رجل التسويق، بالإضافة لضرورة حضور المستفيد اثناء تقديم الخدمة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عدم التجانس: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أي (عدم التماثل) في طريقة تقديم الخدمة فهي تختلف حسب وقت ومكان تقديمها وحسب شخص مقدم الخدمة.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الزوال و </a:t>
            </a:r>
            <a:r>
              <a:rPr lang="ar-SA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الهلاكية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وتعني عدم قابليتها للتخزين قبل بيعها ، او في حال وجود فائض منها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الملكية للسلع وعدم الملكية للخدمات: </a:t>
            </a:r>
            <a:r>
              <a:rPr lang="ar-SA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يعني الحصول عليها واستخدامها لوقت محدد.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/>
          <a:lstStyle/>
          <a:p>
            <a:pPr algn="r" rtl="1"/>
            <a:r>
              <a:rPr lang="ar-SA" dirty="0"/>
              <a:t>مسميات تسعير الخدمات: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/>
          <a:lstStyle/>
          <a:p>
            <a:pPr algn="r" rtl="1"/>
            <a:r>
              <a:rPr lang="ar-SA" dirty="0"/>
              <a:t>ارجعي للفصل الأول ص33</a:t>
            </a:r>
          </a:p>
        </p:txBody>
      </p:sp>
    </p:spTree>
    <p:extLst>
      <p:ext uri="{BB962C8B-B14F-4D97-AF65-F5344CB8AC3E}">
        <p14:creationId xmlns:p14="http://schemas.microsoft.com/office/powerpoint/2010/main" val="3444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التسعير وخواص الخدمات: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1" y="1772816"/>
            <a:ext cx="9829799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هناك عدد من الاعتبارات ذات التأثير في عملية تسعير الخدمات:</a:t>
            </a:r>
          </a:p>
          <a:p>
            <a:pPr marL="0" indent="0">
              <a:buNone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 صعوبة الإدراك والمقارنة السعرية من قبل الزبون</a:t>
            </a:r>
          </a:p>
          <a:p>
            <a:pPr marL="0" indent="0">
              <a:buNone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2-المنافسة السعرية</a:t>
            </a:r>
          </a:p>
          <a:p>
            <a:pPr marL="0" indent="0">
              <a:buNone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 مسؤولية الدولة وتدخلاتها</a:t>
            </a:r>
          </a:p>
          <a:p>
            <a:pPr marL="0" indent="0">
              <a:buNone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4- اخلاقيات المهنة</a:t>
            </a:r>
          </a:p>
          <a:p>
            <a:pPr marL="0" indent="0">
              <a:buNone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5- الصورة الذهنية</a:t>
            </a:r>
          </a:p>
          <a:p>
            <a:pPr marL="0" indent="0">
              <a:buNone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6- القيود على الموارد والامكانيات والطاقات المتاحة</a:t>
            </a:r>
          </a:p>
          <a:p>
            <a:pPr marL="0" indent="0">
              <a:buNone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7- التكاليف</a:t>
            </a:r>
          </a:p>
          <a:p>
            <a:pPr marL="0" indent="0">
              <a:buNone/>
            </a:pP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8- عامل الوقت</a:t>
            </a:r>
          </a:p>
        </p:txBody>
      </p:sp>
    </p:spTree>
    <p:extLst>
      <p:ext uri="{BB962C8B-B14F-4D97-AF65-F5344CB8AC3E}">
        <p14:creationId xmlns:p14="http://schemas.microsoft.com/office/powerpoint/2010/main" val="18410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طرق تسعير الخدمات: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89756" y="1772816"/>
            <a:ext cx="1065718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نلاحظ أن المنافسة الكاملة ليس لها وجود عند تسعير الخدمات وبالتالي لا يمكن استخدام طريقة التسعير على أساس المنافسة كما هو الحال في السلع الملموسة.</a:t>
            </a:r>
          </a:p>
          <a:p>
            <a:pPr marL="0" indent="0">
              <a:buNone/>
            </a:pPr>
            <a:r>
              <a:rPr lang="ar-SA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وبناءً عليه سيتم تسعير الخدمات باستخدام أحد طريقتين: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التسعير حسب التكلفة:</a:t>
            </a:r>
          </a:p>
          <a:p>
            <a:pPr marL="457200" indent="-457200">
              <a:buFont typeface="+mj-cs"/>
              <a:buAutoNum type="arabic2Minus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السعر الموجه نحو الربح</a:t>
            </a:r>
          </a:p>
          <a:p>
            <a:pPr marL="457200" indent="-457200">
              <a:buFont typeface="+mj-cs"/>
              <a:buAutoNum type="arabic2Minus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الأسعار المراقبة من قبل الحكومة</a:t>
            </a:r>
          </a:p>
          <a:p>
            <a:pPr marL="0" indent="0">
              <a:buNone/>
            </a:pP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2. التسعير حسب السوق:</a:t>
            </a:r>
          </a:p>
          <a:p>
            <a:pPr marL="457200" indent="-457200">
              <a:buFont typeface="+mj-cs"/>
              <a:buAutoNum type="arabic2Minus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السعر الموجه نحو المنافسة</a:t>
            </a:r>
          </a:p>
          <a:p>
            <a:pPr marL="457200" indent="-457200">
              <a:buFont typeface="+mj-cs"/>
              <a:buAutoNum type="arabic2Minus"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السعر الموجه نحو المستهلك</a:t>
            </a:r>
          </a:p>
        </p:txBody>
      </p:sp>
    </p:spTree>
    <p:extLst>
      <p:ext uri="{BB962C8B-B14F-4D97-AF65-F5344CB8AC3E}">
        <p14:creationId xmlns:p14="http://schemas.microsoft.com/office/powerpoint/2010/main" val="37459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7"/>
          </a:xfrm>
        </p:spPr>
        <p:txBody>
          <a:bodyPr rtlCol="1"/>
          <a:lstStyle/>
          <a:p>
            <a:pPr algn="r" rtl="1">
              <a:lnSpc>
                <a:spcPct val="100000"/>
              </a:lnSpc>
            </a:pPr>
            <a:r>
              <a:rPr lang="ar-SA" dirty="0"/>
              <a:t>سياسات (استراتيجيات) تسعير الخدمات: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 flipH="1">
            <a:off x="45738" y="404664"/>
            <a:ext cx="6408711" cy="6336704"/>
          </a:xfrm>
        </p:spPr>
        <p:txBody>
          <a:bodyPr rtlCol="1"/>
          <a:lstStyle/>
          <a:p>
            <a:pPr algn="r" rtl="1"/>
            <a:r>
              <a:rPr lang="ar-SA" b="1" u="sng" dirty="0">
                <a:solidFill>
                  <a:srgbClr val="FF0000"/>
                </a:solidFill>
              </a:rPr>
              <a:t>أشكاله:</a:t>
            </a:r>
          </a:p>
          <a:p>
            <a:pPr marL="0" indent="0" algn="r" rtl="1"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 تفاوت سعري على أساس الوقت</a:t>
            </a:r>
          </a:p>
          <a:p>
            <a:pPr marL="0" indent="0" algn="r" rtl="1"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تفاوت سعري على أساس القدرة على الدفع</a:t>
            </a:r>
          </a:p>
          <a:p>
            <a:pPr marL="0" indent="0" algn="r" rtl="1"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 تفاوت سعري على أساس المواصفات</a:t>
            </a:r>
          </a:p>
          <a:p>
            <a:pPr marL="0" indent="0" algn="r" rtl="1"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4- تفاوت سعري على أساس الاختلاف المكاني</a:t>
            </a:r>
          </a:p>
          <a:p>
            <a:pPr marL="0" indent="0" algn="r" rtl="1">
              <a:buNone/>
            </a:pPr>
            <a:endParaRPr lang="ar-SA" b="1" u="sng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مشاكله:</a:t>
            </a:r>
          </a:p>
          <a:p>
            <a:pPr marL="0" indent="0" algn="r" rtl="1"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 قد يؤجل المستهلك قرار الشراء</a:t>
            </a:r>
          </a:p>
          <a:p>
            <a:pPr marL="0" indent="0" algn="r" rtl="1">
              <a:buNone/>
            </a:pP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2-توقع المستهلك الحصول على حسومات بصورة منتظمة</a:t>
            </a: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3413721"/>
          </a:xfrm>
        </p:spPr>
        <p:txBody>
          <a:bodyPr rtlCol="1">
            <a:normAutofit/>
          </a:bodyPr>
          <a:lstStyle/>
          <a:p>
            <a:pPr algn="r" rtl="1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التسعير المرن(المتفاوت)</a:t>
            </a:r>
          </a:p>
          <a:p>
            <a:pPr algn="r" rtl="1"/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يهدف إما:</a:t>
            </a:r>
          </a:p>
          <a:p>
            <a:pPr rtl="1"/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أ/ لبناء طلب أولي على الخدمة.</a:t>
            </a:r>
          </a:p>
          <a:p>
            <a:pPr rtl="1"/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ب/ أو لتوازن التذبذب في الطلب</a:t>
            </a:r>
          </a:p>
        </p:txBody>
      </p:sp>
    </p:spTree>
    <p:extLst>
      <p:ext uri="{BB962C8B-B14F-4D97-AF65-F5344CB8AC3E}">
        <p14:creationId xmlns:p14="http://schemas.microsoft.com/office/powerpoint/2010/main" val="25515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837828" y="0"/>
            <a:ext cx="9829799" cy="1219200"/>
          </a:xfrm>
        </p:spPr>
        <p:txBody>
          <a:bodyPr/>
          <a:lstStyle/>
          <a:p>
            <a:r>
              <a:rPr lang="ar-SA" dirty="0"/>
              <a:t>تابع سياسات (استراتيجيات) تسعير الخدمات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17746" y="1772816"/>
            <a:ext cx="10873207" cy="489654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ar-SA" sz="2800" b="1" dirty="0">
                <a:solidFill>
                  <a:srgbClr val="F0932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 الحسومات السعرية: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وتهدف لتسويق الخدمات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2800" b="1" dirty="0">
                <a:solidFill>
                  <a:srgbClr val="F0932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 التسعير المكفول</a:t>
            </a:r>
            <a:r>
              <a:rPr lang="ar-SA" sz="2800" dirty="0">
                <a:solidFill>
                  <a:srgbClr val="F0932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ويهدف لضمان الحصول على النتيجة المطلوبة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2800" b="1" dirty="0">
                <a:solidFill>
                  <a:srgbClr val="F0932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4- أسعار الجودة المرتفعة: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وهي عنما يربط العميل سعر الخدمة بجودتها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2800" b="1" dirty="0">
                <a:solidFill>
                  <a:srgbClr val="F0932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5- الأسعار التفاوضية: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تستخدم في خدمات الصيانة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2800" b="1" dirty="0">
                <a:solidFill>
                  <a:srgbClr val="F0932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6- التسعير المهني: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وهو مراقبة السعر من قبل النقابات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2800" b="1" dirty="0">
                <a:solidFill>
                  <a:srgbClr val="F0932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7- الأسعار الفردية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(تسعير نفسي، أسعار القيادة الخاسرة، أسعار المكانة الاجتماعية، المزادات التنافسية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06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رموز العملات 16×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08_TF02895262" id="{EAD8A00F-1460-4C84-85FC-5626C8E5C3A4}" vid="{2A7B5268-D2C7-483D-AD21-7EE0E069BBA6}"/>
    </a:ext>
  </a:extLst>
</a:theme>
</file>

<file path=ppt/theme/theme2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لرموز العملات (شاشة عريضة)</Template>
  <TotalTime>312</TotalTime>
  <Words>435</Words>
  <Application>Microsoft Office PowerPoint</Application>
  <PresentationFormat>مخصص</PresentationFormat>
  <Paragraphs>60</Paragraphs>
  <Slides>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Simplified Arabic</vt:lpstr>
      <vt:lpstr>Tahoma</vt:lpstr>
      <vt:lpstr>رموز العملات 16×9</vt:lpstr>
      <vt:lpstr>تخطيط العنوان</vt:lpstr>
      <vt:lpstr>تعريف الخدمات</vt:lpstr>
      <vt:lpstr>خصائص وسمات الخدمات:</vt:lpstr>
      <vt:lpstr>مسميات تسعير الخدمات:</vt:lpstr>
      <vt:lpstr>التسعير وخواص الخدمات:</vt:lpstr>
      <vt:lpstr>طرق تسعير الخدمات:</vt:lpstr>
      <vt:lpstr>سياسات (استراتيجيات) تسعير الخدمات:</vt:lpstr>
      <vt:lpstr>تابع سياسات (استراتيجيات) تسعير الخدمات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تخطيط العنوان</dc:title>
  <dc:creator>user</dc:creator>
  <cp:lastModifiedBy>Ghadah Alrsheed</cp:lastModifiedBy>
  <cp:revision>18</cp:revision>
  <dcterms:created xsi:type="dcterms:W3CDTF">2019-11-14T18:56:54Z</dcterms:created>
  <dcterms:modified xsi:type="dcterms:W3CDTF">2020-10-15T19:34:04Z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