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8" r:id="rId4"/>
    <p:sldId id="259" r:id="rId5"/>
    <p:sldId id="260" r:id="rId6"/>
    <p:sldId id="274" r:id="rId7"/>
    <p:sldId id="261" r:id="rId8"/>
    <p:sldId id="262" r:id="rId9"/>
    <p:sldId id="263" r:id="rId10"/>
    <p:sldId id="264" r:id="rId11"/>
    <p:sldId id="273" r:id="rId12"/>
    <p:sldId id="266" r:id="rId13"/>
    <p:sldId id="267" r:id="rId14"/>
    <p:sldId id="268" r:id="rId15"/>
    <p:sldId id="269" r:id="rId16"/>
    <p:sldId id="270" r:id="rId17"/>
    <p:sldId id="276" r:id="rId18"/>
    <p:sldId id="277" r:id="rId19"/>
    <p:sldId id="297" r:id="rId20"/>
    <p:sldId id="298" r:id="rId21"/>
    <p:sldId id="299" r:id="rId22"/>
    <p:sldId id="300" r:id="rId23"/>
    <p:sldId id="301" r:id="rId24"/>
    <p:sldId id="302" r:id="rId25"/>
    <p:sldId id="296" r:id="rId26"/>
    <p:sldId id="282" r:id="rId27"/>
    <p:sldId id="283" r:id="rId28"/>
    <p:sldId id="284" r:id="rId29"/>
    <p:sldId id="285" r:id="rId30"/>
    <p:sldId id="286" r:id="rId31"/>
    <p:sldId id="287" r:id="rId32"/>
    <p:sldId id="293" r:id="rId33"/>
    <p:sldId id="294" r:id="rId34"/>
    <p:sldId id="289" r:id="rId35"/>
    <p:sldId id="290" r:id="rId36"/>
    <p:sldId id="295" r:id="rId37"/>
  </p:sldIdLst>
  <p:sldSz cx="12192000" cy="6858000"/>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A9"/>
    <a:srgbClr val="820267"/>
    <a:srgbClr val="E44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E6181-3516-4619-BFA6-EB67A2E568BB}"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pPr rtl="1"/>
          <a:endParaRPr lang="x-none"/>
        </a:p>
      </dgm:t>
    </dgm:pt>
    <dgm:pt modelId="{212A4778-9C0D-40A7-91CB-FF931510B3C5}">
      <dgm:prSet phldrT="[نص]" custT="1"/>
      <dgm:spPr/>
      <dgm:t>
        <a:bodyPr/>
        <a:lstStyle/>
        <a:p>
          <a:pPr rtl="1"/>
          <a:r>
            <a:rPr lang="x-none" sz="2800" dirty="0" smtClean="0"/>
            <a:t>اختبار القراءة المسحي </a:t>
          </a:r>
          <a:endParaRPr lang="x-none" sz="2800" dirty="0"/>
        </a:p>
      </dgm:t>
    </dgm:pt>
    <dgm:pt modelId="{02D18312-3FF8-479C-B798-DCD108FDF45F}" type="parTrans" cxnId="{DB93CE18-0D7A-4F34-8837-147960D11A5B}">
      <dgm:prSet/>
      <dgm:spPr/>
      <dgm:t>
        <a:bodyPr/>
        <a:lstStyle/>
        <a:p>
          <a:pPr rtl="1"/>
          <a:endParaRPr lang="x-none"/>
        </a:p>
      </dgm:t>
    </dgm:pt>
    <dgm:pt modelId="{D55E673B-7E12-439A-A20A-319DE4723DD6}" type="sibTrans" cxnId="{DB93CE18-0D7A-4F34-8837-147960D11A5B}">
      <dgm:prSet/>
      <dgm:spPr/>
      <dgm:t>
        <a:bodyPr/>
        <a:lstStyle/>
        <a:p>
          <a:pPr rtl="1"/>
          <a:endParaRPr lang="x-none"/>
        </a:p>
      </dgm:t>
    </dgm:pt>
    <dgm:pt modelId="{11FF6C8C-0381-4A03-B7AF-A42CFB198D27}">
      <dgm:prSet phldrT="[نص]" custT="1"/>
      <dgm:spPr/>
      <dgm:t>
        <a:bodyPr/>
        <a:lstStyle/>
        <a:p>
          <a:pPr rtl="1"/>
          <a:r>
            <a:rPr lang="x-none" sz="2800" dirty="0" smtClean="0"/>
            <a:t>اختبار التمييز القرائي </a:t>
          </a:r>
          <a:endParaRPr lang="x-none" sz="2800" dirty="0"/>
        </a:p>
      </dgm:t>
    </dgm:pt>
    <dgm:pt modelId="{FB88EE46-305D-4406-822F-E1886CA5D5DC}" type="parTrans" cxnId="{6CA42069-729D-4B9D-A9DC-F2B153C97606}">
      <dgm:prSet/>
      <dgm:spPr/>
      <dgm:t>
        <a:bodyPr/>
        <a:lstStyle/>
        <a:p>
          <a:pPr rtl="1"/>
          <a:endParaRPr lang="x-none"/>
        </a:p>
      </dgm:t>
    </dgm:pt>
    <dgm:pt modelId="{1C60D98F-8B15-4351-93EF-3DCDCB804C4A}" type="sibTrans" cxnId="{6CA42069-729D-4B9D-A9DC-F2B153C97606}">
      <dgm:prSet/>
      <dgm:spPr/>
      <dgm:t>
        <a:bodyPr/>
        <a:lstStyle/>
        <a:p>
          <a:pPr rtl="1"/>
          <a:endParaRPr lang="x-none"/>
        </a:p>
      </dgm:t>
    </dgm:pt>
    <dgm:pt modelId="{3949E305-C33C-4B8D-ADA0-6579F7B5FF11}">
      <dgm:prSet phldrT="[نص]" custT="1"/>
      <dgm:spPr/>
      <dgm:t>
        <a:bodyPr/>
        <a:lstStyle/>
        <a:p>
          <a:pPr rtl="1"/>
          <a:r>
            <a:rPr lang="x-none" sz="2800" dirty="0" smtClean="0"/>
            <a:t>اختبار القدرة العدديه </a:t>
          </a:r>
          <a:endParaRPr lang="x-none" sz="2800" dirty="0"/>
        </a:p>
      </dgm:t>
    </dgm:pt>
    <dgm:pt modelId="{1888BF89-B94D-495E-BA1B-36C2E099845A}" type="parTrans" cxnId="{BEFF636A-C7D7-416D-A77E-18F3B72C2AE8}">
      <dgm:prSet/>
      <dgm:spPr/>
      <dgm:t>
        <a:bodyPr/>
        <a:lstStyle/>
        <a:p>
          <a:pPr rtl="1"/>
          <a:endParaRPr lang="x-none"/>
        </a:p>
      </dgm:t>
    </dgm:pt>
    <dgm:pt modelId="{04CFB0FA-AA58-44ED-978B-FF1F405EC675}" type="sibTrans" cxnId="{BEFF636A-C7D7-416D-A77E-18F3B72C2AE8}">
      <dgm:prSet/>
      <dgm:spPr/>
      <dgm:t>
        <a:bodyPr/>
        <a:lstStyle/>
        <a:p>
          <a:pPr rtl="1"/>
          <a:endParaRPr lang="x-none"/>
        </a:p>
      </dgm:t>
    </dgm:pt>
    <dgm:pt modelId="{758BDBC0-20BB-46DD-A93C-A4684867C9CC}" type="pres">
      <dgm:prSet presAssocID="{F8DE6181-3516-4619-BFA6-EB67A2E568BB}" presName="cycle" presStyleCnt="0">
        <dgm:presLayoutVars>
          <dgm:dir/>
          <dgm:resizeHandles val="exact"/>
        </dgm:presLayoutVars>
      </dgm:prSet>
      <dgm:spPr/>
      <dgm:t>
        <a:bodyPr/>
        <a:lstStyle/>
        <a:p>
          <a:pPr rtl="1"/>
          <a:endParaRPr lang="x-none"/>
        </a:p>
      </dgm:t>
    </dgm:pt>
    <dgm:pt modelId="{679F6739-B8A1-4B04-B7F9-A47EE6E22082}" type="pres">
      <dgm:prSet presAssocID="{212A4778-9C0D-40A7-91CB-FF931510B3C5}" presName="node" presStyleLbl="node1" presStyleIdx="0" presStyleCnt="3">
        <dgm:presLayoutVars>
          <dgm:bulletEnabled val="1"/>
        </dgm:presLayoutVars>
      </dgm:prSet>
      <dgm:spPr/>
      <dgm:t>
        <a:bodyPr/>
        <a:lstStyle/>
        <a:p>
          <a:pPr rtl="1"/>
          <a:endParaRPr lang="x-none"/>
        </a:p>
      </dgm:t>
    </dgm:pt>
    <dgm:pt modelId="{06ABFF57-AEBA-4BE5-A737-B7A079BDA851}" type="pres">
      <dgm:prSet presAssocID="{D55E673B-7E12-439A-A20A-319DE4723DD6}" presName="sibTrans" presStyleLbl="sibTrans2D1" presStyleIdx="0" presStyleCnt="3"/>
      <dgm:spPr/>
      <dgm:t>
        <a:bodyPr/>
        <a:lstStyle/>
        <a:p>
          <a:pPr rtl="1"/>
          <a:endParaRPr lang="x-none"/>
        </a:p>
      </dgm:t>
    </dgm:pt>
    <dgm:pt modelId="{9923A304-CE4D-468B-8857-AC2927C36DB1}" type="pres">
      <dgm:prSet presAssocID="{D55E673B-7E12-439A-A20A-319DE4723DD6}" presName="connectorText" presStyleLbl="sibTrans2D1" presStyleIdx="0" presStyleCnt="3"/>
      <dgm:spPr/>
      <dgm:t>
        <a:bodyPr/>
        <a:lstStyle/>
        <a:p>
          <a:pPr rtl="1"/>
          <a:endParaRPr lang="x-none"/>
        </a:p>
      </dgm:t>
    </dgm:pt>
    <dgm:pt modelId="{10075470-812E-4969-9D5D-0A8A6599A8BA}" type="pres">
      <dgm:prSet presAssocID="{11FF6C8C-0381-4A03-B7AF-A42CFB198D27}" presName="node" presStyleLbl="node1" presStyleIdx="1" presStyleCnt="3">
        <dgm:presLayoutVars>
          <dgm:bulletEnabled val="1"/>
        </dgm:presLayoutVars>
      </dgm:prSet>
      <dgm:spPr/>
      <dgm:t>
        <a:bodyPr/>
        <a:lstStyle/>
        <a:p>
          <a:pPr rtl="1"/>
          <a:endParaRPr lang="x-none"/>
        </a:p>
      </dgm:t>
    </dgm:pt>
    <dgm:pt modelId="{F2D9E970-05DB-4338-94DD-A585EA871BC8}" type="pres">
      <dgm:prSet presAssocID="{1C60D98F-8B15-4351-93EF-3DCDCB804C4A}" presName="sibTrans" presStyleLbl="sibTrans2D1" presStyleIdx="1" presStyleCnt="3"/>
      <dgm:spPr/>
      <dgm:t>
        <a:bodyPr/>
        <a:lstStyle/>
        <a:p>
          <a:pPr rtl="1"/>
          <a:endParaRPr lang="x-none"/>
        </a:p>
      </dgm:t>
    </dgm:pt>
    <dgm:pt modelId="{06C29D3F-B1D9-4DAD-B7FF-17EAF8873B0D}" type="pres">
      <dgm:prSet presAssocID="{1C60D98F-8B15-4351-93EF-3DCDCB804C4A}" presName="connectorText" presStyleLbl="sibTrans2D1" presStyleIdx="1" presStyleCnt="3"/>
      <dgm:spPr/>
      <dgm:t>
        <a:bodyPr/>
        <a:lstStyle/>
        <a:p>
          <a:pPr rtl="1"/>
          <a:endParaRPr lang="x-none"/>
        </a:p>
      </dgm:t>
    </dgm:pt>
    <dgm:pt modelId="{2DDB1ED7-516E-489E-BC35-EFC56A6033D7}" type="pres">
      <dgm:prSet presAssocID="{3949E305-C33C-4B8D-ADA0-6579F7B5FF11}" presName="node" presStyleLbl="node1" presStyleIdx="2" presStyleCnt="3">
        <dgm:presLayoutVars>
          <dgm:bulletEnabled val="1"/>
        </dgm:presLayoutVars>
      </dgm:prSet>
      <dgm:spPr/>
      <dgm:t>
        <a:bodyPr/>
        <a:lstStyle/>
        <a:p>
          <a:pPr rtl="1"/>
          <a:endParaRPr lang="x-none"/>
        </a:p>
      </dgm:t>
    </dgm:pt>
    <dgm:pt modelId="{D778D534-F16D-4A69-81D4-D2FB67D2CFF7}" type="pres">
      <dgm:prSet presAssocID="{04CFB0FA-AA58-44ED-978B-FF1F405EC675}" presName="sibTrans" presStyleLbl="sibTrans2D1" presStyleIdx="2" presStyleCnt="3"/>
      <dgm:spPr/>
      <dgm:t>
        <a:bodyPr/>
        <a:lstStyle/>
        <a:p>
          <a:pPr rtl="1"/>
          <a:endParaRPr lang="x-none"/>
        </a:p>
      </dgm:t>
    </dgm:pt>
    <dgm:pt modelId="{49B8885C-AD55-467F-B33C-5204F60A5E87}" type="pres">
      <dgm:prSet presAssocID="{04CFB0FA-AA58-44ED-978B-FF1F405EC675}" presName="connectorText" presStyleLbl="sibTrans2D1" presStyleIdx="2" presStyleCnt="3"/>
      <dgm:spPr/>
      <dgm:t>
        <a:bodyPr/>
        <a:lstStyle/>
        <a:p>
          <a:pPr rtl="1"/>
          <a:endParaRPr lang="x-none"/>
        </a:p>
      </dgm:t>
    </dgm:pt>
  </dgm:ptLst>
  <dgm:cxnLst>
    <dgm:cxn modelId="{95F06432-68E1-4BA8-8009-BA7C4C89F8AA}" type="presOf" srcId="{1C60D98F-8B15-4351-93EF-3DCDCB804C4A}" destId="{F2D9E970-05DB-4338-94DD-A585EA871BC8}" srcOrd="0" destOrd="0" presId="urn:microsoft.com/office/officeart/2005/8/layout/cycle2"/>
    <dgm:cxn modelId="{6CA42069-729D-4B9D-A9DC-F2B153C97606}" srcId="{F8DE6181-3516-4619-BFA6-EB67A2E568BB}" destId="{11FF6C8C-0381-4A03-B7AF-A42CFB198D27}" srcOrd="1" destOrd="0" parTransId="{FB88EE46-305D-4406-822F-E1886CA5D5DC}" sibTransId="{1C60D98F-8B15-4351-93EF-3DCDCB804C4A}"/>
    <dgm:cxn modelId="{7A1C866D-51ED-4E71-8A08-E58CA62BD64D}" type="presOf" srcId="{D55E673B-7E12-439A-A20A-319DE4723DD6}" destId="{9923A304-CE4D-468B-8857-AC2927C36DB1}" srcOrd="1" destOrd="0" presId="urn:microsoft.com/office/officeart/2005/8/layout/cycle2"/>
    <dgm:cxn modelId="{BEFF636A-C7D7-416D-A77E-18F3B72C2AE8}" srcId="{F8DE6181-3516-4619-BFA6-EB67A2E568BB}" destId="{3949E305-C33C-4B8D-ADA0-6579F7B5FF11}" srcOrd="2" destOrd="0" parTransId="{1888BF89-B94D-495E-BA1B-36C2E099845A}" sibTransId="{04CFB0FA-AA58-44ED-978B-FF1F405EC675}"/>
    <dgm:cxn modelId="{C710014E-D6F5-4B9E-AE03-07F22B1C39A7}" type="presOf" srcId="{F8DE6181-3516-4619-BFA6-EB67A2E568BB}" destId="{758BDBC0-20BB-46DD-A93C-A4684867C9CC}" srcOrd="0" destOrd="0" presId="urn:microsoft.com/office/officeart/2005/8/layout/cycle2"/>
    <dgm:cxn modelId="{E5E602C6-464A-4099-8D98-262FFFE1874D}" type="presOf" srcId="{04CFB0FA-AA58-44ED-978B-FF1F405EC675}" destId="{49B8885C-AD55-467F-B33C-5204F60A5E87}" srcOrd="1" destOrd="0" presId="urn:microsoft.com/office/officeart/2005/8/layout/cycle2"/>
    <dgm:cxn modelId="{7B4C1D1E-A7B8-4AE9-B2A6-64B5E8E5CF82}" type="presOf" srcId="{212A4778-9C0D-40A7-91CB-FF931510B3C5}" destId="{679F6739-B8A1-4B04-B7F9-A47EE6E22082}" srcOrd="0" destOrd="0" presId="urn:microsoft.com/office/officeart/2005/8/layout/cycle2"/>
    <dgm:cxn modelId="{A2A9AD59-BACE-43D6-868D-74BC00044D28}" type="presOf" srcId="{3949E305-C33C-4B8D-ADA0-6579F7B5FF11}" destId="{2DDB1ED7-516E-489E-BC35-EFC56A6033D7}" srcOrd="0" destOrd="0" presId="urn:microsoft.com/office/officeart/2005/8/layout/cycle2"/>
    <dgm:cxn modelId="{F86A9728-FD15-428B-98A8-455BBFAD3ABA}" type="presOf" srcId="{1C60D98F-8B15-4351-93EF-3DCDCB804C4A}" destId="{06C29D3F-B1D9-4DAD-B7FF-17EAF8873B0D}" srcOrd="1" destOrd="0" presId="urn:microsoft.com/office/officeart/2005/8/layout/cycle2"/>
    <dgm:cxn modelId="{8AFB9150-6C05-44AB-B000-D1661020BD97}" type="presOf" srcId="{11FF6C8C-0381-4A03-B7AF-A42CFB198D27}" destId="{10075470-812E-4969-9D5D-0A8A6599A8BA}" srcOrd="0" destOrd="0" presId="urn:microsoft.com/office/officeart/2005/8/layout/cycle2"/>
    <dgm:cxn modelId="{98E249EE-5099-4C38-98B7-507AC451E481}" type="presOf" srcId="{04CFB0FA-AA58-44ED-978B-FF1F405EC675}" destId="{D778D534-F16D-4A69-81D4-D2FB67D2CFF7}" srcOrd="0" destOrd="0" presId="urn:microsoft.com/office/officeart/2005/8/layout/cycle2"/>
    <dgm:cxn modelId="{DB93CE18-0D7A-4F34-8837-147960D11A5B}" srcId="{F8DE6181-3516-4619-BFA6-EB67A2E568BB}" destId="{212A4778-9C0D-40A7-91CB-FF931510B3C5}" srcOrd="0" destOrd="0" parTransId="{02D18312-3FF8-479C-B798-DCD108FDF45F}" sibTransId="{D55E673B-7E12-439A-A20A-319DE4723DD6}"/>
    <dgm:cxn modelId="{2771CC09-1F45-4612-9767-1B32BB929973}" type="presOf" srcId="{D55E673B-7E12-439A-A20A-319DE4723DD6}" destId="{06ABFF57-AEBA-4BE5-A737-B7A079BDA851}" srcOrd="0" destOrd="0" presId="urn:microsoft.com/office/officeart/2005/8/layout/cycle2"/>
    <dgm:cxn modelId="{FA067002-F288-4E13-8A05-0F5A9C7D6E17}" type="presParOf" srcId="{758BDBC0-20BB-46DD-A93C-A4684867C9CC}" destId="{679F6739-B8A1-4B04-B7F9-A47EE6E22082}" srcOrd="0" destOrd="0" presId="urn:microsoft.com/office/officeart/2005/8/layout/cycle2"/>
    <dgm:cxn modelId="{C318E72C-F0DF-467D-9EEB-EB5656486678}" type="presParOf" srcId="{758BDBC0-20BB-46DD-A93C-A4684867C9CC}" destId="{06ABFF57-AEBA-4BE5-A737-B7A079BDA851}" srcOrd="1" destOrd="0" presId="urn:microsoft.com/office/officeart/2005/8/layout/cycle2"/>
    <dgm:cxn modelId="{801CAB93-7BAA-4533-AD46-5DA8157558C9}" type="presParOf" srcId="{06ABFF57-AEBA-4BE5-A737-B7A079BDA851}" destId="{9923A304-CE4D-468B-8857-AC2927C36DB1}" srcOrd="0" destOrd="0" presId="urn:microsoft.com/office/officeart/2005/8/layout/cycle2"/>
    <dgm:cxn modelId="{5DFFBA6F-23D1-4BF1-AC20-F61325820900}" type="presParOf" srcId="{758BDBC0-20BB-46DD-A93C-A4684867C9CC}" destId="{10075470-812E-4969-9D5D-0A8A6599A8BA}" srcOrd="2" destOrd="0" presId="urn:microsoft.com/office/officeart/2005/8/layout/cycle2"/>
    <dgm:cxn modelId="{D44C4E8F-289A-4CC9-898B-8175519CCFCD}" type="presParOf" srcId="{758BDBC0-20BB-46DD-A93C-A4684867C9CC}" destId="{F2D9E970-05DB-4338-94DD-A585EA871BC8}" srcOrd="3" destOrd="0" presId="urn:microsoft.com/office/officeart/2005/8/layout/cycle2"/>
    <dgm:cxn modelId="{F986B989-9701-418A-899A-074351ACCAB9}" type="presParOf" srcId="{F2D9E970-05DB-4338-94DD-A585EA871BC8}" destId="{06C29D3F-B1D9-4DAD-B7FF-17EAF8873B0D}" srcOrd="0" destOrd="0" presId="urn:microsoft.com/office/officeart/2005/8/layout/cycle2"/>
    <dgm:cxn modelId="{8F548787-B10C-4911-A477-A2EB9FA65055}" type="presParOf" srcId="{758BDBC0-20BB-46DD-A93C-A4684867C9CC}" destId="{2DDB1ED7-516E-489E-BC35-EFC56A6033D7}" srcOrd="4" destOrd="0" presId="urn:microsoft.com/office/officeart/2005/8/layout/cycle2"/>
    <dgm:cxn modelId="{46259B84-E32E-49CB-90CD-819B2FA585E1}" type="presParOf" srcId="{758BDBC0-20BB-46DD-A93C-A4684867C9CC}" destId="{D778D534-F16D-4A69-81D4-D2FB67D2CFF7}" srcOrd="5" destOrd="0" presId="urn:microsoft.com/office/officeart/2005/8/layout/cycle2"/>
    <dgm:cxn modelId="{F87A493E-9741-4BF6-8EBD-68D88EC0F935}" type="presParOf" srcId="{D778D534-F16D-4A69-81D4-D2FB67D2CFF7}" destId="{49B8885C-AD55-467F-B33C-5204F60A5E8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FAF6E-F405-48B1-879A-2344826E4352}" type="doc">
      <dgm:prSet loTypeId="urn:microsoft.com/office/officeart/2005/8/layout/lProcess2" loCatId="list" qsTypeId="urn:microsoft.com/office/officeart/2005/8/quickstyle/3d2" qsCatId="3D" csTypeId="urn:microsoft.com/office/officeart/2005/8/colors/colorful1#3" csCatId="colorful" phldr="1"/>
      <dgm:spPr/>
      <dgm:t>
        <a:bodyPr/>
        <a:lstStyle/>
        <a:p>
          <a:pPr rtl="1"/>
          <a:endParaRPr lang="x-none"/>
        </a:p>
      </dgm:t>
    </dgm:pt>
    <dgm:pt modelId="{24F80F5A-1A83-4761-AB63-45ABD50890F9}">
      <dgm:prSet phldrT="[نص]" custT="1"/>
      <dgm:spPr/>
      <dgm:t>
        <a:bodyPr/>
        <a:lstStyle/>
        <a:p>
          <a:pPr rtl="1"/>
          <a:r>
            <a:rPr lang="x-none" sz="2800" b="1" dirty="0" smtClean="0">
              <a:solidFill>
                <a:srgbClr val="FF0000"/>
              </a:solidFill>
            </a:rPr>
            <a:t>اختبار إلينوي للقدرات السيكولغوية </a:t>
          </a:r>
          <a:endParaRPr lang="x-none" sz="2800" b="1" dirty="0">
            <a:solidFill>
              <a:srgbClr val="FF0000"/>
            </a:solidFill>
          </a:endParaRPr>
        </a:p>
      </dgm:t>
    </dgm:pt>
    <dgm:pt modelId="{DE0758ED-10F7-44ED-A82C-58F293C01843}" type="parTrans" cxnId="{C83A0644-5F0E-4B11-AE85-67221CEEA2E2}">
      <dgm:prSet/>
      <dgm:spPr/>
      <dgm:t>
        <a:bodyPr/>
        <a:lstStyle/>
        <a:p>
          <a:pPr rtl="1"/>
          <a:endParaRPr lang="x-none"/>
        </a:p>
      </dgm:t>
    </dgm:pt>
    <dgm:pt modelId="{CC758CE0-EC1B-4C92-9EAA-BCFC4EC0F8E2}" type="sibTrans" cxnId="{C83A0644-5F0E-4B11-AE85-67221CEEA2E2}">
      <dgm:prSet/>
      <dgm:spPr/>
      <dgm:t>
        <a:bodyPr/>
        <a:lstStyle/>
        <a:p>
          <a:pPr rtl="1"/>
          <a:endParaRPr lang="x-none"/>
        </a:p>
      </dgm:t>
    </dgm:pt>
    <dgm:pt modelId="{AA483809-5FB0-4DCA-9B7C-B9A9E349472F}">
      <dgm:prSet phldrT="[نص]" custT="1"/>
      <dgm:spPr/>
      <dgm:t>
        <a:bodyPr/>
        <a:lstStyle/>
        <a:p>
          <a:pPr rtl="1"/>
          <a:r>
            <a:rPr lang="x-none" sz="2800" dirty="0" smtClean="0">
              <a:solidFill>
                <a:schemeClr val="accent1">
                  <a:lumMod val="75000"/>
                </a:schemeClr>
              </a:solidFill>
            </a:rPr>
            <a:t>من الاختبارات المعروفة في ميدان صعوبات التعلم اذ يستخدم هذا الاختبار في قياس المظاهر المختلفة لصعوبات التعلم وتشخيصها </a:t>
          </a:r>
          <a:endParaRPr lang="x-none" sz="2800" dirty="0">
            <a:solidFill>
              <a:schemeClr val="accent1">
                <a:lumMod val="75000"/>
              </a:schemeClr>
            </a:solidFill>
          </a:endParaRPr>
        </a:p>
      </dgm:t>
    </dgm:pt>
    <dgm:pt modelId="{3DC53AC0-F8B8-495B-A8F5-72DA08130AF5}" type="parTrans" cxnId="{D0F99A39-8CB0-48A2-B7B4-7C750576BC0B}">
      <dgm:prSet/>
      <dgm:spPr/>
      <dgm:t>
        <a:bodyPr/>
        <a:lstStyle/>
        <a:p>
          <a:pPr rtl="1"/>
          <a:endParaRPr lang="x-none"/>
        </a:p>
      </dgm:t>
    </dgm:pt>
    <dgm:pt modelId="{3CE013D0-05F1-4BDD-B53B-41DF88314E89}" type="sibTrans" cxnId="{D0F99A39-8CB0-48A2-B7B4-7C750576BC0B}">
      <dgm:prSet/>
      <dgm:spPr/>
      <dgm:t>
        <a:bodyPr/>
        <a:lstStyle/>
        <a:p>
          <a:pPr rtl="1"/>
          <a:endParaRPr lang="x-none"/>
        </a:p>
      </dgm:t>
    </dgm:pt>
    <dgm:pt modelId="{B32356F5-96E3-4080-8F5D-B89A7F594B6B}">
      <dgm:prSet phldrT="[نص]" custT="1"/>
      <dgm:spPr/>
      <dgm:t>
        <a:bodyPr/>
        <a:lstStyle/>
        <a:p>
          <a:pPr rtl="1"/>
          <a:r>
            <a:rPr lang="x-none" sz="2800" b="1" dirty="0" smtClean="0">
              <a:solidFill>
                <a:srgbClr val="FF0000"/>
              </a:solidFill>
            </a:rPr>
            <a:t>اختبارات التكيف الاجتماعي </a:t>
          </a:r>
          <a:endParaRPr lang="x-none" sz="2800" b="1" dirty="0">
            <a:solidFill>
              <a:srgbClr val="FF0000"/>
            </a:solidFill>
          </a:endParaRPr>
        </a:p>
      </dgm:t>
    </dgm:pt>
    <dgm:pt modelId="{547A6B53-F216-4CAF-AD20-E45FC559E276}" type="parTrans" cxnId="{4AE30075-27B5-4806-80E9-B0DFE3877E5F}">
      <dgm:prSet/>
      <dgm:spPr/>
      <dgm:t>
        <a:bodyPr/>
        <a:lstStyle/>
        <a:p>
          <a:pPr rtl="1"/>
          <a:endParaRPr lang="x-none"/>
        </a:p>
      </dgm:t>
    </dgm:pt>
    <dgm:pt modelId="{D7EA5D57-90D9-48B9-BFBF-FFFD6179D00C}" type="sibTrans" cxnId="{4AE30075-27B5-4806-80E9-B0DFE3877E5F}">
      <dgm:prSet/>
      <dgm:spPr/>
      <dgm:t>
        <a:bodyPr/>
        <a:lstStyle/>
        <a:p>
          <a:pPr rtl="1"/>
          <a:endParaRPr lang="x-none"/>
        </a:p>
      </dgm:t>
    </dgm:pt>
    <dgm:pt modelId="{9E615CC6-3F02-4C4D-9131-D085094B70FB}">
      <dgm:prSet phldrT="[نص]" custT="1"/>
      <dgm:spPr/>
      <dgm:t>
        <a:bodyPr/>
        <a:lstStyle/>
        <a:p>
          <a:pPr rtl="1"/>
          <a:r>
            <a:rPr lang="x-none" sz="2800" dirty="0" smtClean="0">
              <a:solidFill>
                <a:srgbClr val="002060"/>
              </a:solidFill>
            </a:rPr>
            <a:t>مثل اختبارات فينلاند للنضج الاجتماعي واختبار الجمعية الأمريكية للإعاقة العقلية والخاص بالسلوك التكيفي </a:t>
          </a:r>
          <a:endParaRPr lang="x-none" sz="2800" dirty="0">
            <a:solidFill>
              <a:srgbClr val="002060"/>
            </a:solidFill>
          </a:endParaRPr>
        </a:p>
      </dgm:t>
    </dgm:pt>
    <dgm:pt modelId="{347CD02A-7B27-4C8F-B57F-46F37E32DC6C}" type="parTrans" cxnId="{5435AF7B-A299-402C-AD07-4EF37D4753C6}">
      <dgm:prSet/>
      <dgm:spPr/>
      <dgm:t>
        <a:bodyPr/>
        <a:lstStyle/>
        <a:p>
          <a:pPr rtl="1"/>
          <a:endParaRPr lang="x-none"/>
        </a:p>
      </dgm:t>
    </dgm:pt>
    <dgm:pt modelId="{E96DB618-D7B5-4BE8-B070-59C8E83EE0B8}" type="sibTrans" cxnId="{5435AF7B-A299-402C-AD07-4EF37D4753C6}">
      <dgm:prSet/>
      <dgm:spPr/>
      <dgm:t>
        <a:bodyPr/>
        <a:lstStyle/>
        <a:p>
          <a:pPr rtl="1"/>
          <a:endParaRPr lang="x-none"/>
        </a:p>
      </dgm:t>
    </dgm:pt>
    <dgm:pt modelId="{3EACF764-D136-47AF-AEC7-CD7159462A82}">
      <dgm:prSet phldrT="[نص]" custT="1"/>
      <dgm:spPr/>
      <dgm:t>
        <a:bodyPr/>
        <a:lstStyle/>
        <a:p>
          <a:pPr rtl="1"/>
          <a:r>
            <a:rPr lang="x-none" sz="2800" b="1" dirty="0" smtClean="0">
              <a:solidFill>
                <a:srgbClr val="FF0000"/>
              </a:solidFill>
            </a:rPr>
            <a:t>اختبارات القدرة العقلية</a:t>
          </a:r>
          <a:endParaRPr lang="x-none" sz="2800" b="1" dirty="0">
            <a:solidFill>
              <a:srgbClr val="FF0000"/>
            </a:solidFill>
          </a:endParaRPr>
        </a:p>
      </dgm:t>
    </dgm:pt>
    <dgm:pt modelId="{E02811ED-59AA-4CD3-86D7-0825ECF1827C}" type="parTrans" cxnId="{A17EE27E-1208-4088-B530-D4A29ED77075}">
      <dgm:prSet/>
      <dgm:spPr/>
      <dgm:t>
        <a:bodyPr/>
        <a:lstStyle/>
        <a:p>
          <a:pPr rtl="1"/>
          <a:endParaRPr lang="x-none"/>
        </a:p>
      </dgm:t>
    </dgm:pt>
    <dgm:pt modelId="{87CE1790-0E22-4EC2-B51E-F466BE285148}" type="sibTrans" cxnId="{A17EE27E-1208-4088-B530-D4A29ED77075}">
      <dgm:prSet/>
      <dgm:spPr/>
      <dgm:t>
        <a:bodyPr/>
        <a:lstStyle/>
        <a:p>
          <a:pPr rtl="1"/>
          <a:endParaRPr lang="x-none"/>
        </a:p>
      </dgm:t>
    </dgm:pt>
    <dgm:pt modelId="{870B8247-AB72-4B20-8A26-085A4C6AED1B}">
      <dgm:prSet phldrT="[نص]" custT="1"/>
      <dgm:spPr/>
      <dgm:t>
        <a:bodyPr/>
        <a:lstStyle/>
        <a:p>
          <a:pPr rtl="1"/>
          <a:r>
            <a:rPr lang="x-none" sz="2800" dirty="0" smtClean="0">
              <a:solidFill>
                <a:srgbClr val="7030A0"/>
              </a:solidFill>
            </a:rPr>
            <a:t>مثل مقياس ستانفورد بينية أو وكسلر </a:t>
          </a:r>
          <a:endParaRPr lang="x-none" sz="2800" dirty="0">
            <a:solidFill>
              <a:srgbClr val="7030A0"/>
            </a:solidFill>
          </a:endParaRPr>
        </a:p>
      </dgm:t>
    </dgm:pt>
    <dgm:pt modelId="{442E8A15-68CB-4C27-8DD0-4D952A6C013C}" type="parTrans" cxnId="{7E9F29FB-A551-411D-9039-37B4A906988D}">
      <dgm:prSet/>
      <dgm:spPr/>
      <dgm:t>
        <a:bodyPr/>
        <a:lstStyle/>
        <a:p>
          <a:pPr rtl="1"/>
          <a:endParaRPr lang="x-none"/>
        </a:p>
      </dgm:t>
    </dgm:pt>
    <dgm:pt modelId="{98DD4707-BFE2-47AD-9AB3-702CC8722BE1}" type="sibTrans" cxnId="{7E9F29FB-A551-411D-9039-37B4A906988D}">
      <dgm:prSet/>
      <dgm:spPr/>
      <dgm:t>
        <a:bodyPr/>
        <a:lstStyle/>
        <a:p>
          <a:pPr rtl="1"/>
          <a:endParaRPr lang="x-none"/>
        </a:p>
      </dgm:t>
    </dgm:pt>
    <dgm:pt modelId="{D0865D5D-2D60-47EE-8434-CF88155B8C7D}" type="pres">
      <dgm:prSet presAssocID="{B7FFAF6E-F405-48B1-879A-2344826E4352}" presName="theList" presStyleCnt="0">
        <dgm:presLayoutVars>
          <dgm:dir/>
          <dgm:animLvl val="lvl"/>
          <dgm:resizeHandles val="exact"/>
        </dgm:presLayoutVars>
      </dgm:prSet>
      <dgm:spPr/>
      <dgm:t>
        <a:bodyPr/>
        <a:lstStyle/>
        <a:p>
          <a:pPr rtl="1"/>
          <a:endParaRPr lang="x-none"/>
        </a:p>
      </dgm:t>
    </dgm:pt>
    <dgm:pt modelId="{131A6123-A583-45A5-B8B4-4F72443B68B9}" type="pres">
      <dgm:prSet presAssocID="{24F80F5A-1A83-4761-AB63-45ABD50890F9}" presName="compNode" presStyleCnt="0"/>
      <dgm:spPr/>
    </dgm:pt>
    <dgm:pt modelId="{2E821CE4-1070-48BC-9007-EDABF39F8B15}" type="pres">
      <dgm:prSet presAssocID="{24F80F5A-1A83-4761-AB63-45ABD50890F9}" presName="aNode" presStyleLbl="bgShp" presStyleIdx="0" presStyleCnt="3"/>
      <dgm:spPr/>
      <dgm:t>
        <a:bodyPr/>
        <a:lstStyle/>
        <a:p>
          <a:pPr rtl="1"/>
          <a:endParaRPr lang="x-none"/>
        </a:p>
      </dgm:t>
    </dgm:pt>
    <dgm:pt modelId="{42555E11-18C1-4748-AEE5-AE8FF3E2570B}" type="pres">
      <dgm:prSet presAssocID="{24F80F5A-1A83-4761-AB63-45ABD50890F9}" presName="textNode" presStyleLbl="bgShp" presStyleIdx="0" presStyleCnt="3"/>
      <dgm:spPr/>
      <dgm:t>
        <a:bodyPr/>
        <a:lstStyle/>
        <a:p>
          <a:pPr rtl="1"/>
          <a:endParaRPr lang="x-none"/>
        </a:p>
      </dgm:t>
    </dgm:pt>
    <dgm:pt modelId="{AD534FE3-0662-4C20-9D1C-8D6677C8A015}" type="pres">
      <dgm:prSet presAssocID="{24F80F5A-1A83-4761-AB63-45ABD50890F9}" presName="compChildNode" presStyleCnt="0"/>
      <dgm:spPr/>
    </dgm:pt>
    <dgm:pt modelId="{99F2096F-5BF6-40C8-B2D3-3274C96B8501}" type="pres">
      <dgm:prSet presAssocID="{24F80F5A-1A83-4761-AB63-45ABD50890F9}" presName="theInnerList" presStyleCnt="0"/>
      <dgm:spPr/>
    </dgm:pt>
    <dgm:pt modelId="{87EDAFDD-8195-4579-8D8B-CE559E29BB0D}" type="pres">
      <dgm:prSet presAssocID="{AA483809-5FB0-4DCA-9B7C-B9A9E349472F}" presName="childNode" presStyleLbl="node1" presStyleIdx="0" presStyleCnt="3">
        <dgm:presLayoutVars>
          <dgm:bulletEnabled val="1"/>
        </dgm:presLayoutVars>
      </dgm:prSet>
      <dgm:spPr/>
      <dgm:t>
        <a:bodyPr/>
        <a:lstStyle/>
        <a:p>
          <a:pPr rtl="1"/>
          <a:endParaRPr lang="x-none"/>
        </a:p>
      </dgm:t>
    </dgm:pt>
    <dgm:pt modelId="{8C47B8D5-C1D7-4204-B02C-D3EC9FBBF83C}" type="pres">
      <dgm:prSet presAssocID="{24F80F5A-1A83-4761-AB63-45ABD50890F9}" presName="aSpace" presStyleCnt="0"/>
      <dgm:spPr/>
    </dgm:pt>
    <dgm:pt modelId="{186B1BAA-4E2B-48E5-A4EE-2D4124C2ACFC}" type="pres">
      <dgm:prSet presAssocID="{B32356F5-96E3-4080-8F5D-B89A7F594B6B}" presName="compNode" presStyleCnt="0"/>
      <dgm:spPr/>
    </dgm:pt>
    <dgm:pt modelId="{7008F2FE-7728-455B-895D-2522076C5ADF}" type="pres">
      <dgm:prSet presAssocID="{B32356F5-96E3-4080-8F5D-B89A7F594B6B}" presName="aNode" presStyleLbl="bgShp" presStyleIdx="1" presStyleCnt="3"/>
      <dgm:spPr/>
      <dgm:t>
        <a:bodyPr/>
        <a:lstStyle/>
        <a:p>
          <a:pPr rtl="1"/>
          <a:endParaRPr lang="x-none"/>
        </a:p>
      </dgm:t>
    </dgm:pt>
    <dgm:pt modelId="{C5188653-DAB6-4F9A-8486-000A41A7C178}" type="pres">
      <dgm:prSet presAssocID="{B32356F5-96E3-4080-8F5D-B89A7F594B6B}" presName="textNode" presStyleLbl="bgShp" presStyleIdx="1" presStyleCnt="3"/>
      <dgm:spPr/>
      <dgm:t>
        <a:bodyPr/>
        <a:lstStyle/>
        <a:p>
          <a:pPr rtl="1"/>
          <a:endParaRPr lang="x-none"/>
        </a:p>
      </dgm:t>
    </dgm:pt>
    <dgm:pt modelId="{DAAD26CC-E778-4611-90E1-CD5CE8410BC9}" type="pres">
      <dgm:prSet presAssocID="{B32356F5-96E3-4080-8F5D-B89A7F594B6B}" presName="compChildNode" presStyleCnt="0"/>
      <dgm:spPr/>
    </dgm:pt>
    <dgm:pt modelId="{40E3B433-D663-4265-8B46-D0F33AADF4D7}" type="pres">
      <dgm:prSet presAssocID="{B32356F5-96E3-4080-8F5D-B89A7F594B6B}" presName="theInnerList" presStyleCnt="0"/>
      <dgm:spPr/>
    </dgm:pt>
    <dgm:pt modelId="{014A6A10-FE84-4C35-9DA4-69AA914A876B}" type="pres">
      <dgm:prSet presAssocID="{9E615CC6-3F02-4C4D-9131-D085094B70FB}" presName="childNode" presStyleLbl="node1" presStyleIdx="1" presStyleCnt="3">
        <dgm:presLayoutVars>
          <dgm:bulletEnabled val="1"/>
        </dgm:presLayoutVars>
      </dgm:prSet>
      <dgm:spPr/>
      <dgm:t>
        <a:bodyPr/>
        <a:lstStyle/>
        <a:p>
          <a:pPr rtl="1"/>
          <a:endParaRPr lang="x-none"/>
        </a:p>
      </dgm:t>
    </dgm:pt>
    <dgm:pt modelId="{95496379-6FDE-4BD6-A456-80B4B7BAE5BB}" type="pres">
      <dgm:prSet presAssocID="{B32356F5-96E3-4080-8F5D-B89A7F594B6B}" presName="aSpace" presStyleCnt="0"/>
      <dgm:spPr/>
    </dgm:pt>
    <dgm:pt modelId="{885CCA78-F085-40A7-81D6-90077FB30979}" type="pres">
      <dgm:prSet presAssocID="{3EACF764-D136-47AF-AEC7-CD7159462A82}" presName="compNode" presStyleCnt="0"/>
      <dgm:spPr/>
    </dgm:pt>
    <dgm:pt modelId="{D1A81835-6A07-451B-B4BE-1680DD847EDC}" type="pres">
      <dgm:prSet presAssocID="{3EACF764-D136-47AF-AEC7-CD7159462A82}" presName="aNode" presStyleLbl="bgShp" presStyleIdx="2" presStyleCnt="3" custLinFactNeighborX="39" custLinFactNeighborY="927"/>
      <dgm:spPr/>
      <dgm:t>
        <a:bodyPr/>
        <a:lstStyle/>
        <a:p>
          <a:pPr rtl="1"/>
          <a:endParaRPr lang="x-none"/>
        </a:p>
      </dgm:t>
    </dgm:pt>
    <dgm:pt modelId="{50FD4590-0DE9-4009-BA7C-5CEE4832015C}" type="pres">
      <dgm:prSet presAssocID="{3EACF764-D136-47AF-AEC7-CD7159462A82}" presName="textNode" presStyleLbl="bgShp" presStyleIdx="2" presStyleCnt="3"/>
      <dgm:spPr/>
      <dgm:t>
        <a:bodyPr/>
        <a:lstStyle/>
        <a:p>
          <a:pPr rtl="1"/>
          <a:endParaRPr lang="x-none"/>
        </a:p>
      </dgm:t>
    </dgm:pt>
    <dgm:pt modelId="{80CF5821-1084-4B1F-9E74-29222DB5767C}" type="pres">
      <dgm:prSet presAssocID="{3EACF764-D136-47AF-AEC7-CD7159462A82}" presName="compChildNode" presStyleCnt="0"/>
      <dgm:spPr/>
    </dgm:pt>
    <dgm:pt modelId="{FBCAE816-348C-4035-9F5B-49F00B638E69}" type="pres">
      <dgm:prSet presAssocID="{3EACF764-D136-47AF-AEC7-CD7159462A82}" presName="theInnerList" presStyleCnt="0"/>
      <dgm:spPr/>
    </dgm:pt>
    <dgm:pt modelId="{C88740D8-8E2D-4A54-94C6-C3F758226916}" type="pres">
      <dgm:prSet presAssocID="{870B8247-AB72-4B20-8A26-085A4C6AED1B}" presName="childNode" presStyleLbl="node1" presStyleIdx="2" presStyleCnt="3">
        <dgm:presLayoutVars>
          <dgm:bulletEnabled val="1"/>
        </dgm:presLayoutVars>
      </dgm:prSet>
      <dgm:spPr/>
      <dgm:t>
        <a:bodyPr/>
        <a:lstStyle/>
        <a:p>
          <a:pPr rtl="1"/>
          <a:endParaRPr lang="x-none"/>
        </a:p>
      </dgm:t>
    </dgm:pt>
  </dgm:ptLst>
  <dgm:cxnLst>
    <dgm:cxn modelId="{5435AF7B-A299-402C-AD07-4EF37D4753C6}" srcId="{B32356F5-96E3-4080-8F5D-B89A7F594B6B}" destId="{9E615CC6-3F02-4C4D-9131-D085094B70FB}" srcOrd="0" destOrd="0" parTransId="{347CD02A-7B27-4C8F-B57F-46F37E32DC6C}" sibTransId="{E96DB618-D7B5-4BE8-B070-59C8E83EE0B8}"/>
    <dgm:cxn modelId="{4AE30075-27B5-4806-80E9-B0DFE3877E5F}" srcId="{B7FFAF6E-F405-48B1-879A-2344826E4352}" destId="{B32356F5-96E3-4080-8F5D-B89A7F594B6B}" srcOrd="1" destOrd="0" parTransId="{547A6B53-F216-4CAF-AD20-E45FC559E276}" sibTransId="{D7EA5D57-90D9-48B9-BFBF-FFFD6179D00C}"/>
    <dgm:cxn modelId="{F4A249FB-B39B-4E4E-BE56-CECB4F8B3021}" type="presOf" srcId="{24F80F5A-1A83-4761-AB63-45ABD50890F9}" destId="{2E821CE4-1070-48BC-9007-EDABF39F8B15}" srcOrd="0" destOrd="0" presId="urn:microsoft.com/office/officeart/2005/8/layout/lProcess2"/>
    <dgm:cxn modelId="{BD7DEAC4-1E31-4EDB-98EF-C744B3AE0502}" type="presOf" srcId="{B32356F5-96E3-4080-8F5D-B89A7F594B6B}" destId="{C5188653-DAB6-4F9A-8486-000A41A7C178}" srcOrd="1" destOrd="0" presId="urn:microsoft.com/office/officeart/2005/8/layout/lProcess2"/>
    <dgm:cxn modelId="{2A0F18F5-2DED-42F2-B00B-1792F9ABB50D}" type="presOf" srcId="{AA483809-5FB0-4DCA-9B7C-B9A9E349472F}" destId="{87EDAFDD-8195-4579-8D8B-CE559E29BB0D}" srcOrd="0" destOrd="0" presId="urn:microsoft.com/office/officeart/2005/8/layout/lProcess2"/>
    <dgm:cxn modelId="{A17EE27E-1208-4088-B530-D4A29ED77075}" srcId="{B7FFAF6E-F405-48B1-879A-2344826E4352}" destId="{3EACF764-D136-47AF-AEC7-CD7159462A82}" srcOrd="2" destOrd="0" parTransId="{E02811ED-59AA-4CD3-86D7-0825ECF1827C}" sibTransId="{87CE1790-0E22-4EC2-B51E-F466BE285148}"/>
    <dgm:cxn modelId="{AAE3564C-2C84-4613-906D-DD94306CBB34}" type="presOf" srcId="{9E615CC6-3F02-4C4D-9131-D085094B70FB}" destId="{014A6A10-FE84-4C35-9DA4-69AA914A876B}" srcOrd="0" destOrd="0" presId="urn:microsoft.com/office/officeart/2005/8/layout/lProcess2"/>
    <dgm:cxn modelId="{7E9F29FB-A551-411D-9039-37B4A906988D}" srcId="{3EACF764-D136-47AF-AEC7-CD7159462A82}" destId="{870B8247-AB72-4B20-8A26-085A4C6AED1B}" srcOrd="0" destOrd="0" parTransId="{442E8A15-68CB-4C27-8DD0-4D952A6C013C}" sibTransId="{98DD4707-BFE2-47AD-9AB3-702CC8722BE1}"/>
    <dgm:cxn modelId="{DFE14D70-EB80-4DF8-912C-BA3194DC8C3C}" type="presOf" srcId="{3EACF764-D136-47AF-AEC7-CD7159462A82}" destId="{D1A81835-6A07-451B-B4BE-1680DD847EDC}" srcOrd="0" destOrd="0" presId="urn:microsoft.com/office/officeart/2005/8/layout/lProcess2"/>
    <dgm:cxn modelId="{781CD402-FAC5-4A85-B2ED-8FA0E5ED2CE7}" type="presOf" srcId="{24F80F5A-1A83-4761-AB63-45ABD50890F9}" destId="{42555E11-18C1-4748-AEE5-AE8FF3E2570B}" srcOrd="1" destOrd="0" presId="urn:microsoft.com/office/officeart/2005/8/layout/lProcess2"/>
    <dgm:cxn modelId="{C83A0644-5F0E-4B11-AE85-67221CEEA2E2}" srcId="{B7FFAF6E-F405-48B1-879A-2344826E4352}" destId="{24F80F5A-1A83-4761-AB63-45ABD50890F9}" srcOrd="0" destOrd="0" parTransId="{DE0758ED-10F7-44ED-A82C-58F293C01843}" sibTransId="{CC758CE0-EC1B-4C92-9EAA-BCFC4EC0F8E2}"/>
    <dgm:cxn modelId="{E75211F3-A225-40BF-9294-F7DC0C4479B5}" type="presOf" srcId="{870B8247-AB72-4B20-8A26-085A4C6AED1B}" destId="{C88740D8-8E2D-4A54-94C6-C3F758226916}" srcOrd="0" destOrd="0" presId="urn:microsoft.com/office/officeart/2005/8/layout/lProcess2"/>
    <dgm:cxn modelId="{D0F99A39-8CB0-48A2-B7B4-7C750576BC0B}" srcId="{24F80F5A-1A83-4761-AB63-45ABD50890F9}" destId="{AA483809-5FB0-4DCA-9B7C-B9A9E349472F}" srcOrd="0" destOrd="0" parTransId="{3DC53AC0-F8B8-495B-A8F5-72DA08130AF5}" sibTransId="{3CE013D0-05F1-4BDD-B53B-41DF88314E89}"/>
    <dgm:cxn modelId="{E6CEBB5A-E302-4623-9ED5-924624E13E80}" type="presOf" srcId="{B32356F5-96E3-4080-8F5D-B89A7F594B6B}" destId="{7008F2FE-7728-455B-895D-2522076C5ADF}" srcOrd="0" destOrd="0" presId="urn:microsoft.com/office/officeart/2005/8/layout/lProcess2"/>
    <dgm:cxn modelId="{6E7ED66B-63F5-4593-BA7B-5F4A788B47A4}" type="presOf" srcId="{B7FFAF6E-F405-48B1-879A-2344826E4352}" destId="{D0865D5D-2D60-47EE-8434-CF88155B8C7D}" srcOrd="0" destOrd="0" presId="urn:microsoft.com/office/officeart/2005/8/layout/lProcess2"/>
    <dgm:cxn modelId="{24014D00-62DF-4916-8F69-1894033721F3}" type="presOf" srcId="{3EACF764-D136-47AF-AEC7-CD7159462A82}" destId="{50FD4590-0DE9-4009-BA7C-5CEE4832015C}" srcOrd="1" destOrd="0" presId="urn:microsoft.com/office/officeart/2005/8/layout/lProcess2"/>
    <dgm:cxn modelId="{56CBA060-AF42-46C4-A393-6F3CA6AB9E8F}" type="presParOf" srcId="{D0865D5D-2D60-47EE-8434-CF88155B8C7D}" destId="{131A6123-A583-45A5-B8B4-4F72443B68B9}" srcOrd="0" destOrd="0" presId="urn:microsoft.com/office/officeart/2005/8/layout/lProcess2"/>
    <dgm:cxn modelId="{39411BAF-5568-4293-BC7B-18E8D9B0FD47}" type="presParOf" srcId="{131A6123-A583-45A5-B8B4-4F72443B68B9}" destId="{2E821CE4-1070-48BC-9007-EDABF39F8B15}" srcOrd="0" destOrd="0" presId="urn:microsoft.com/office/officeart/2005/8/layout/lProcess2"/>
    <dgm:cxn modelId="{DA5A4AE7-38D2-41A5-9A07-70CCFDAEE943}" type="presParOf" srcId="{131A6123-A583-45A5-B8B4-4F72443B68B9}" destId="{42555E11-18C1-4748-AEE5-AE8FF3E2570B}" srcOrd="1" destOrd="0" presId="urn:microsoft.com/office/officeart/2005/8/layout/lProcess2"/>
    <dgm:cxn modelId="{62EAA13B-B85E-4EBD-9097-92E295893877}" type="presParOf" srcId="{131A6123-A583-45A5-B8B4-4F72443B68B9}" destId="{AD534FE3-0662-4C20-9D1C-8D6677C8A015}" srcOrd="2" destOrd="0" presId="urn:microsoft.com/office/officeart/2005/8/layout/lProcess2"/>
    <dgm:cxn modelId="{C0ED488E-28CA-43E5-8732-BF3BE8E7DA38}" type="presParOf" srcId="{AD534FE3-0662-4C20-9D1C-8D6677C8A015}" destId="{99F2096F-5BF6-40C8-B2D3-3274C96B8501}" srcOrd="0" destOrd="0" presId="urn:microsoft.com/office/officeart/2005/8/layout/lProcess2"/>
    <dgm:cxn modelId="{05BEBE87-526F-48C4-8A6B-1D2ECFA2F7FD}" type="presParOf" srcId="{99F2096F-5BF6-40C8-B2D3-3274C96B8501}" destId="{87EDAFDD-8195-4579-8D8B-CE559E29BB0D}" srcOrd="0" destOrd="0" presId="urn:microsoft.com/office/officeart/2005/8/layout/lProcess2"/>
    <dgm:cxn modelId="{DB8B5E05-E994-4B9B-9E70-D417174B07C2}" type="presParOf" srcId="{D0865D5D-2D60-47EE-8434-CF88155B8C7D}" destId="{8C47B8D5-C1D7-4204-B02C-D3EC9FBBF83C}" srcOrd="1" destOrd="0" presId="urn:microsoft.com/office/officeart/2005/8/layout/lProcess2"/>
    <dgm:cxn modelId="{575490DB-345E-4A84-8C08-F47D5BF7CD9F}" type="presParOf" srcId="{D0865D5D-2D60-47EE-8434-CF88155B8C7D}" destId="{186B1BAA-4E2B-48E5-A4EE-2D4124C2ACFC}" srcOrd="2" destOrd="0" presId="urn:microsoft.com/office/officeart/2005/8/layout/lProcess2"/>
    <dgm:cxn modelId="{CC2F0E97-2051-4D30-B64C-494BD71F20DA}" type="presParOf" srcId="{186B1BAA-4E2B-48E5-A4EE-2D4124C2ACFC}" destId="{7008F2FE-7728-455B-895D-2522076C5ADF}" srcOrd="0" destOrd="0" presId="urn:microsoft.com/office/officeart/2005/8/layout/lProcess2"/>
    <dgm:cxn modelId="{03A5CACC-9B31-490B-A390-C2F9C2D3C96A}" type="presParOf" srcId="{186B1BAA-4E2B-48E5-A4EE-2D4124C2ACFC}" destId="{C5188653-DAB6-4F9A-8486-000A41A7C178}" srcOrd="1" destOrd="0" presId="urn:microsoft.com/office/officeart/2005/8/layout/lProcess2"/>
    <dgm:cxn modelId="{1489C2A5-F8C3-4F8F-A0C7-4B8D4F7373CA}" type="presParOf" srcId="{186B1BAA-4E2B-48E5-A4EE-2D4124C2ACFC}" destId="{DAAD26CC-E778-4611-90E1-CD5CE8410BC9}" srcOrd="2" destOrd="0" presId="urn:microsoft.com/office/officeart/2005/8/layout/lProcess2"/>
    <dgm:cxn modelId="{9C28CEF8-95A4-4A50-8D86-99B90694016B}" type="presParOf" srcId="{DAAD26CC-E778-4611-90E1-CD5CE8410BC9}" destId="{40E3B433-D663-4265-8B46-D0F33AADF4D7}" srcOrd="0" destOrd="0" presId="urn:microsoft.com/office/officeart/2005/8/layout/lProcess2"/>
    <dgm:cxn modelId="{782C5374-5CBB-42D9-9A68-C7C2A54D767F}" type="presParOf" srcId="{40E3B433-D663-4265-8B46-D0F33AADF4D7}" destId="{014A6A10-FE84-4C35-9DA4-69AA914A876B}" srcOrd="0" destOrd="0" presId="urn:microsoft.com/office/officeart/2005/8/layout/lProcess2"/>
    <dgm:cxn modelId="{417F3795-80E3-4111-8C6A-A6B5DAD3F32D}" type="presParOf" srcId="{D0865D5D-2D60-47EE-8434-CF88155B8C7D}" destId="{95496379-6FDE-4BD6-A456-80B4B7BAE5BB}" srcOrd="3" destOrd="0" presId="urn:microsoft.com/office/officeart/2005/8/layout/lProcess2"/>
    <dgm:cxn modelId="{6717D77F-DBBC-4B0A-A0A2-AC167847B7EB}" type="presParOf" srcId="{D0865D5D-2D60-47EE-8434-CF88155B8C7D}" destId="{885CCA78-F085-40A7-81D6-90077FB30979}" srcOrd="4" destOrd="0" presId="urn:microsoft.com/office/officeart/2005/8/layout/lProcess2"/>
    <dgm:cxn modelId="{1E521903-15D2-4AFC-91C7-26E171CFE335}" type="presParOf" srcId="{885CCA78-F085-40A7-81D6-90077FB30979}" destId="{D1A81835-6A07-451B-B4BE-1680DD847EDC}" srcOrd="0" destOrd="0" presId="urn:microsoft.com/office/officeart/2005/8/layout/lProcess2"/>
    <dgm:cxn modelId="{D713A3A0-17F1-4584-96BF-352AD3EF0618}" type="presParOf" srcId="{885CCA78-F085-40A7-81D6-90077FB30979}" destId="{50FD4590-0DE9-4009-BA7C-5CEE4832015C}" srcOrd="1" destOrd="0" presId="urn:microsoft.com/office/officeart/2005/8/layout/lProcess2"/>
    <dgm:cxn modelId="{39077517-0605-4453-9061-AE77C6DCA23C}" type="presParOf" srcId="{885CCA78-F085-40A7-81D6-90077FB30979}" destId="{80CF5821-1084-4B1F-9E74-29222DB5767C}" srcOrd="2" destOrd="0" presId="urn:microsoft.com/office/officeart/2005/8/layout/lProcess2"/>
    <dgm:cxn modelId="{746B668B-DE7D-4422-855F-8C8D410A0F31}" type="presParOf" srcId="{80CF5821-1084-4B1F-9E74-29222DB5767C}" destId="{FBCAE816-348C-4035-9F5B-49F00B638E69}" srcOrd="0" destOrd="0" presId="urn:microsoft.com/office/officeart/2005/8/layout/lProcess2"/>
    <dgm:cxn modelId="{04404CAF-2318-44B6-80C1-B4625E120987}" type="presParOf" srcId="{FBCAE816-348C-4035-9F5B-49F00B638E69}" destId="{C88740D8-8E2D-4A54-94C6-C3F75822691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6739-B8A1-4B04-B7F9-A47EE6E22082}">
      <dsp:nvSpPr>
        <dsp:cNvPr id="0" name=""/>
        <dsp:cNvSpPr/>
      </dsp:nvSpPr>
      <dsp:spPr>
        <a:xfrm>
          <a:off x="4313039" y="1108"/>
          <a:ext cx="1889521" cy="188952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x-none" sz="2800" kern="1200" dirty="0" smtClean="0"/>
            <a:t>اختبار القراءة المسحي </a:t>
          </a:r>
          <a:endParaRPr lang="x-none" sz="2800" kern="1200" dirty="0"/>
        </a:p>
      </dsp:txBody>
      <dsp:txXfrm>
        <a:off x="4589753" y="277822"/>
        <a:ext cx="1336093" cy="1336093"/>
      </dsp:txXfrm>
    </dsp:sp>
    <dsp:sp modelId="{06ABFF57-AEBA-4BE5-A737-B7A079BDA851}">
      <dsp:nvSpPr>
        <dsp:cNvPr id="0" name=""/>
        <dsp:cNvSpPr/>
      </dsp:nvSpPr>
      <dsp:spPr>
        <a:xfrm rot="3600000">
          <a:off x="5708792" y="1844463"/>
          <a:ext cx="503807" cy="6377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x-none" sz="2700" kern="1200"/>
        </a:p>
      </dsp:txBody>
      <dsp:txXfrm>
        <a:off x="5746578" y="1906560"/>
        <a:ext cx="352665" cy="382627"/>
      </dsp:txXfrm>
    </dsp:sp>
    <dsp:sp modelId="{10075470-812E-4969-9D5D-0A8A6599A8BA}">
      <dsp:nvSpPr>
        <dsp:cNvPr id="0" name=""/>
        <dsp:cNvSpPr/>
      </dsp:nvSpPr>
      <dsp:spPr>
        <a:xfrm>
          <a:off x="5733089" y="2460707"/>
          <a:ext cx="1889521" cy="188952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x-none" sz="2800" kern="1200" dirty="0" smtClean="0"/>
            <a:t>اختبار التمييز القرائي </a:t>
          </a:r>
          <a:endParaRPr lang="x-none" sz="2800" kern="1200" dirty="0"/>
        </a:p>
      </dsp:txBody>
      <dsp:txXfrm>
        <a:off x="6009803" y="2737421"/>
        <a:ext cx="1336093" cy="1336093"/>
      </dsp:txXfrm>
    </dsp:sp>
    <dsp:sp modelId="{F2D9E970-05DB-4338-94DD-A585EA871BC8}">
      <dsp:nvSpPr>
        <dsp:cNvPr id="0" name=""/>
        <dsp:cNvSpPr/>
      </dsp:nvSpPr>
      <dsp:spPr>
        <a:xfrm rot="10800000">
          <a:off x="5020155" y="3086612"/>
          <a:ext cx="503807" cy="6377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x-none" sz="2700" kern="1200"/>
        </a:p>
      </dsp:txBody>
      <dsp:txXfrm rot="10800000">
        <a:off x="5171297" y="3214155"/>
        <a:ext cx="352665" cy="382627"/>
      </dsp:txXfrm>
    </dsp:sp>
    <dsp:sp modelId="{2DDB1ED7-516E-489E-BC35-EFC56A6033D7}">
      <dsp:nvSpPr>
        <dsp:cNvPr id="0" name=""/>
        <dsp:cNvSpPr/>
      </dsp:nvSpPr>
      <dsp:spPr>
        <a:xfrm>
          <a:off x="2892988" y="2460707"/>
          <a:ext cx="1889521" cy="188952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x-none" sz="2800" kern="1200" dirty="0" smtClean="0"/>
            <a:t>اختبار القدرة العدديه </a:t>
          </a:r>
          <a:endParaRPr lang="x-none" sz="2800" kern="1200" dirty="0"/>
        </a:p>
      </dsp:txBody>
      <dsp:txXfrm>
        <a:off x="3169702" y="2737421"/>
        <a:ext cx="1336093" cy="1336093"/>
      </dsp:txXfrm>
    </dsp:sp>
    <dsp:sp modelId="{D778D534-F16D-4A69-81D4-D2FB67D2CFF7}">
      <dsp:nvSpPr>
        <dsp:cNvPr id="0" name=""/>
        <dsp:cNvSpPr/>
      </dsp:nvSpPr>
      <dsp:spPr>
        <a:xfrm rot="18000000">
          <a:off x="4288741" y="1869160"/>
          <a:ext cx="503807" cy="6377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x-none" sz="2700" kern="1200"/>
        </a:p>
      </dsp:txBody>
      <dsp:txXfrm>
        <a:off x="4326527" y="2062149"/>
        <a:ext cx="352665" cy="382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21CE4-1070-48BC-9007-EDABF39F8B15}">
      <dsp:nvSpPr>
        <dsp:cNvPr id="0" name=""/>
        <dsp:cNvSpPr/>
      </dsp:nvSpPr>
      <dsp:spPr>
        <a:xfrm>
          <a:off x="1283" y="0"/>
          <a:ext cx="3337470" cy="4351338"/>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x-none" sz="2800" b="1" kern="1200" dirty="0" smtClean="0">
              <a:solidFill>
                <a:srgbClr val="FF0000"/>
              </a:solidFill>
            </a:rPr>
            <a:t>اختبار إلينوي للقدرات السيكولغوية </a:t>
          </a:r>
          <a:endParaRPr lang="x-none" sz="2800" b="1" kern="1200" dirty="0">
            <a:solidFill>
              <a:srgbClr val="FF0000"/>
            </a:solidFill>
          </a:endParaRPr>
        </a:p>
      </dsp:txBody>
      <dsp:txXfrm>
        <a:off x="1283" y="0"/>
        <a:ext cx="3337470" cy="1305401"/>
      </dsp:txXfrm>
    </dsp:sp>
    <dsp:sp modelId="{87EDAFDD-8195-4579-8D8B-CE559E29BB0D}">
      <dsp:nvSpPr>
        <dsp:cNvPr id="0" name=""/>
        <dsp:cNvSpPr/>
      </dsp:nvSpPr>
      <dsp:spPr>
        <a:xfrm>
          <a:off x="335030" y="1305401"/>
          <a:ext cx="2669976" cy="282836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x-none" sz="2800" kern="1200" dirty="0" smtClean="0">
              <a:solidFill>
                <a:schemeClr val="accent1">
                  <a:lumMod val="75000"/>
                </a:schemeClr>
              </a:solidFill>
            </a:rPr>
            <a:t>من الاختبارات المعروفة في ميدان صعوبات التعلم اذ يستخدم هذا الاختبار في قياس المظاهر المختلفة لصعوبات التعلم وتشخيصها </a:t>
          </a:r>
          <a:endParaRPr lang="x-none" sz="2800" kern="1200" dirty="0">
            <a:solidFill>
              <a:schemeClr val="accent1">
                <a:lumMod val="75000"/>
              </a:schemeClr>
            </a:solidFill>
          </a:endParaRPr>
        </a:p>
      </dsp:txBody>
      <dsp:txXfrm>
        <a:off x="413231" y="1383602"/>
        <a:ext cx="2513574" cy="2671967"/>
      </dsp:txXfrm>
    </dsp:sp>
    <dsp:sp modelId="{7008F2FE-7728-455B-895D-2522076C5ADF}">
      <dsp:nvSpPr>
        <dsp:cNvPr id="0" name=""/>
        <dsp:cNvSpPr/>
      </dsp:nvSpPr>
      <dsp:spPr>
        <a:xfrm>
          <a:off x="3589064" y="0"/>
          <a:ext cx="3337470" cy="4351338"/>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x-none" sz="2800" b="1" kern="1200" dirty="0" smtClean="0">
              <a:solidFill>
                <a:srgbClr val="FF0000"/>
              </a:solidFill>
            </a:rPr>
            <a:t>اختبارات التكيف الاجتماعي </a:t>
          </a:r>
          <a:endParaRPr lang="x-none" sz="2800" b="1" kern="1200" dirty="0">
            <a:solidFill>
              <a:srgbClr val="FF0000"/>
            </a:solidFill>
          </a:endParaRPr>
        </a:p>
      </dsp:txBody>
      <dsp:txXfrm>
        <a:off x="3589064" y="0"/>
        <a:ext cx="3337470" cy="1305401"/>
      </dsp:txXfrm>
    </dsp:sp>
    <dsp:sp modelId="{014A6A10-FE84-4C35-9DA4-69AA914A876B}">
      <dsp:nvSpPr>
        <dsp:cNvPr id="0" name=""/>
        <dsp:cNvSpPr/>
      </dsp:nvSpPr>
      <dsp:spPr>
        <a:xfrm>
          <a:off x="3922811" y="1305401"/>
          <a:ext cx="2669976" cy="282836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x-none" sz="2800" kern="1200" dirty="0" smtClean="0">
              <a:solidFill>
                <a:srgbClr val="002060"/>
              </a:solidFill>
            </a:rPr>
            <a:t>مثل اختبارات فينلاند للنضج الاجتماعي واختبار الجمعية الأمريكية للإعاقة العقلية والخاص بالسلوك التكيفي </a:t>
          </a:r>
          <a:endParaRPr lang="x-none" sz="2800" kern="1200" dirty="0">
            <a:solidFill>
              <a:srgbClr val="002060"/>
            </a:solidFill>
          </a:endParaRPr>
        </a:p>
      </dsp:txBody>
      <dsp:txXfrm>
        <a:off x="4001012" y="1383602"/>
        <a:ext cx="2513574" cy="2671967"/>
      </dsp:txXfrm>
    </dsp:sp>
    <dsp:sp modelId="{D1A81835-6A07-451B-B4BE-1680DD847EDC}">
      <dsp:nvSpPr>
        <dsp:cNvPr id="0" name=""/>
        <dsp:cNvSpPr/>
      </dsp:nvSpPr>
      <dsp:spPr>
        <a:xfrm>
          <a:off x="7178129" y="0"/>
          <a:ext cx="3337470" cy="4351338"/>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x-none" sz="2800" b="1" kern="1200" dirty="0" smtClean="0">
              <a:solidFill>
                <a:srgbClr val="FF0000"/>
              </a:solidFill>
            </a:rPr>
            <a:t>اختبارات القدرة العقلية</a:t>
          </a:r>
          <a:endParaRPr lang="x-none" sz="2800" b="1" kern="1200" dirty="0">
            <a:solidFill>
              <a:srgbClr val="FF0000"/>
            </a:solidFill>
          </a:endParaRPr>
        </a:p>
      </dsp:txBody>
      <dsp:txXfrm>
        <a:off x="7178129" y="0"/>
        <a:ext cx="3337470" cy="1305401"/>
      </dsp:txXfrm>
    </dsp:sp>
    <dsp:sp modelId="{C88740D8-8E2D-4A54-94C6-C3F758226916}">
      <dsp:nvSpPr>
        <dsp:cNvPr id="0" name=""/>
        <dsp:cNvSpPr/>
      </dsp:nvSpPr>
      <dsp:spPr>
        <a:xfrm>
          <a:off x="7510592" y="1305401"/>
          <a:ext cx="2669976" cy="282836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rtl="1">
            <a:lnSpc>
              <a:spcPct val="90000"/>
            </a:lnSpc>
            <a:spcBef>
              <a:spcPct val="0"/>
            </a:spcBef>
            <a:spcAft>
              <a:spcPct val="35000"/>
            </a:spcAft>
          </a:pPr>
          <a:r>
            <a:rPr lang="x-none" sz="2800" kern="1200" dirty="0" smtClean="0">
              <a:solidFill>
                <a:srgbClr val="7030A0"/>
              </a:solidFill>
            </a:rPr>
            <a:t>مثل مقياس ستانفورد بينية أو وكسلر </a:t>
          </a:r>
          <a:endParaRPr lang="x-none" sz="2800" kern="1200" dirty="0">
            <a:solidFill>
              <a:srgbClr val="7030A0"/>
            </a:solidFill>
          </a:endParaRPr>
        </a:p>
      </dsp:txBody>
      <dsp:txXfrm>
        <a:off x="7588793" y="1383602"/>
        <a:ext cx="2513574" cy="26719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x-none" smtClean="0"/>
              <a:t>انقر لتحرير نمط العنوان الرئيسي</a:t>
            </a:r>
            <a:endParaRPr lang="x-none"/>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smtClean="0"/>
              <a:t>انقر لتحرير نمط العنوان الثانوي الرئيسي</a:t>
            </a:r>
            <a:endParaRPr lang="x-none"/>
          </a:p>
        </p:txBody>
      </p:sp>
      <p:sp>
        <p:nvSpPr>
          <p:cNvPr id="4" name="عنصر نائب للتاريخ 3"/>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10087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12837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x-none" smtClean="0"/>
              <a:t>انقر لتحرير نمط العنوان الرئيسي</a:t>
            </a:r>
            <a:endParaRPr lang="x-none"/>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329652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273766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x-none" smtClean="0"/>
              <a:t>انقر لتحرير أنماط النص الرئيسي</a:t>
            </a:r>
          </a:p>
        </p:txBody>
      </p:sp>
      <p:sp>
        <p:nvSpPr>
          <p:cNvPr id="4" name="عنصر نائب للتاريخ 3"/>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243986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محتوى 2"/>
          <p:cNvSpPr>
            <a:spLocks noGrp="1"/>
          </p:cNvSpPr>
          <p:nvPr>
            <p:ph sz="half" idx="1"/>
          </p:nvPr>
        </p:nvSpPr>
        <p:spPr>
          <a:xfrm>
            <a:off x="838200" y="1825625"/>
            <a:ext cx="5181600" cy="4351338"/>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محتوى 3"/>
          <p:cNvSpPr>
            <a:spLocks noGrp="1"/>
          </p:cNvSpPr>
          <p:nvPr>
            <p:ph sz="half" idx="2"/>
          </p:nvPr>
        </p:nvSpPr>
        <p:spPr>
          <a:xfrm>
            <a:off x="6172200" y="1825625"/>
            <a:ext cx="5181600" cy="4351338"/>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تاريخ 4"/>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217683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7" name="عنصر نائب للتاريخ 6"/>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291099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x-none" smtClean="0"/>
              <a:t>انقر لتحرير نمط العنوان الرئيسي</a:t>
            </a:r>
            <a:endParaRPr lang="x-none"/>
          </a:p>
        </p:txBody>
      </p:sp>
      <p:sp>
        <p:nvSpPr>
          <p:cNvPr id="3" name="عنصر نائب للتاريخ 2"/>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151290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109002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x-none" smtClean="0"/>
              <a:t>انقر لتحرير نمط العنوان الرئيسي</a:t>
            </a:r>
            <a:endParaRPr lang="x-none"/>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68722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x-none" smtClean="0"/>
              <a:t>انقر لتحرير نمط العنوان الرئيسي</a:t>
            </a:r>
            <a:endParaRPr lang="x-none"/>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87AECFB7-B1FC-461B-AE82-632D477D888F}" type="datetimeFigureOut">
              <a:rPr lang="x-none" smtClean="0"/>
              <a:pPr/>
              <a:t>25/02/19</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CE63AF4F-A56E-4D5C-8A2E-72F2E9DC570F}" type="slidenum">
              <a:rPr lang="x-none" smtClean="0"/>
              <a:pPr/>
              <a:t>‹#›</a:t>
            </a:fld>
            <a:endParaRPr lang="x-none"/>
          </a:p>
        </p:txBody>
      </p:sp>
    </p:spTree>
    <p:extLst>
      <p:ext uri="{BB962C8B-B14F-4D97-AF65-F5344CB8AC3E}">
        <p14:creationId xmlns:p14="http://schemas.microsoft.com/office/powerpoint/2010/main" val="417730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x-none" smtClean="0"/>
              <a:t>انقر لتحرير نمط العنوان الرئيسي</a:t>
            </a:r>
            <a:endParaRPr lang="x-none"/>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AECFB7-B1FC-461B-AE82-632D477D888F}" type="datetimeFigureOut">
              <a:rPr lang="x-none" smtClean="0"/>
              <a:pPr/>
              <a:t>25/02/19</a:t>
            </a:fld>
            <a:endParaRPr lang="x-none"/>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x-none"/>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E63AF4F-A56E-4D5C-8A2E-72F2E9DC570F}" type="slidenum">
              <a:rPr lang="x-none" smtClean="0"/>
              <a:pPr/>
              <a:t>‹#›</a:t>
            </a:fld>
            <a:endParaRPr lang="x-none"/>
          </a:p>
        </p:txBody>
      </p:sp>
    </p:spTree>
    <p:extLst>
      <p:ext uri="{BB962C8B-B14F-4D97-AF65-F5344CB8AC3E}">
        <p14:creationId xmlns:p14="http://schemas.microsoft.com/office/powerpoint/2010/main" val="12393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30309" y="27081"/>
            <a:ext cx="12161691" cy="6830919"/>
          </a:xfrm>
          <a:prstGeom prst="rect">
            <a:avLst/>
          </a:prstGeom>
        </p:spPr>
      </p:pic>
      <p:sp>
        <p:nvSpPr>
          <p:cNvPr id="2" name="عنوان 1"/>
          <p:cNvSpPr>
            <a:spLocks noGrp="1"/>
          </p:cNvSpPr>
          <p:nvPr>
            <p:ph type="ctrTitle"/>
          </p:nvPr>
        </p:nvSpPr>
        <p:spPr>
          <a:xfrm>
            <a:off x="596154" y="1030309"/>
            <a:ext cx="9144000" cy="2292440"/>
          </a:xfrm>
        </p:spPr>
        <p:txBody>
          <a:bodyPr>
            <a:normAutofit/>
          </a:bodyPr>
          <a:lstStyle/>
          <a:p>
            <a:r>
              <a:rPr lang="x-none" sz="8800" dirty="0" smtClean="0">
                <a:solidFill>
                  <a:srgbClr val="00B050"/>
                </a:solidFill>
                <a:latin typeface="Andalus" panose="02020603050405020304" pitchFamily="18" charset="-78"/>
                <a:cs typeface="Andalus" panose="02020603050405020304" pitchFamily="18" charset="-78"/>
              </a:rPr>
              <a:t>صعوبات التعلم </a:t>
            </a:r>
            <a:endParaRPr lang="x-none" sz="8800" dirty="0">
              <a:solidFill>
                <a:srgbClr val="00B050"/>
              </a:solidFill>
              <a:latin typeface="Andalus" panose="02020603050405020304" pitchFamily="18" charset="-78"/>
              <a:cs typeface="Andalus" panose="02020603050405020304" pitchFamily="18" charset="-78"/>
            </a:endParaRPr>
          </a:p>
        </p:txBody>
      </p:sp>
      <p:pic>
        <p:nvPicPr>
          <p:cNvPr id="6" name="صورة 5"/>
          <p:cNvPicPr>
            <a:picLocks noChangeAspect="1"/>
          </p:cNvPicPr>
          <p:nvPr/>
        </p:nvPicPr>
        <p:blipFill>
          <a:blip r:embed="rId3" cstate="print"/>
          <a:stretch>
            <a:fillRect/>
          </a:stretch>
        </p:blipFill>
        <p:spPr>
          <a:xfrm>
            <a:off x="350744" y="3621110"/>
            <a:ext cx="3145492" cy="2487705"/>
          </a:xfrm>
          <a:prstGeom prst="rect">
            <a:avLst/>
          </a:prstGeom>
          <a:ln>
            <a:noFill/>
          </a:ln>
          <a:effectLst>
            <a:softEdge rad="112500"/>
          </a:effectLst>
        </p:spPr>
      </p:pic>
    </p:spTree>
    <p:extLst>
      <p:ext uri="{BB962C8B-B14F-4D97-AF65-F5344CB8AC3E}">
        <p14:creationId xmlns:p14="http://schemas.microsoft.com/office/powerpoint/2010/main" val="1579362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p:txBody>
          <a:bodyPr/>
          <a:lstStyle/>
          <a:p>
            <a:r>
              <a:rPr lang="x-none" dirty="0" smtClean="0">
                <a:solidFill>
                  <a:srgbClr val="92D050"/>
                </a:solidFill>
              </a:rPr>
              <a:t>نسبة صعوبات التعلم </a:t>
            </a:r>
            <a:endParaRPr lang="x-none" dirty="0">
              <a:solidFill>
                <a:srgbClr val="92D050"/>
              </a:solidFill>
            </a:endParaRPr>
          </a:p>
        </p:txBody>
      </p:sp>
      <p:pic>
        <p:nvPicPr>
          <p:cNvPr id="5" name="صورة 4"/>
          <p:cNvPicPr>
            <a:picLocks noChangeAspect="1"/>
          </p:cNvPicPr>
          <p:nvPr/>
        </p:nvPicPr>
        <p:blipFill>
          <a:blip r:embed="rId3" cstate="print"/>
          <a:stretch>
            <a:fillRect/>
          </a:stretch>
        </p:blipFill>
        <p:spPr>
          <a:xfrm>
            <a:off x="1258421" y="4760259"/>
            <a:ext cx="2963955" cy="1818201"/>
          </a:xfrm>
          <a:prstGeom prst="rect">
            <a:avLst/>
          </a:prstGeom>
        </p:spPr>
      </p:pic>
      <p:sp>
        <p:nvSpPr>
          <p:cNvPr id="3" name="عنصر نائب للمحتوى 2"/>
          <p:cNvSpPr>
            <a:spLocks noGrp="1"/>
          </p:cNvSpPr>
          <p:nvPr>
            <p:ph idx="1"/>
          </p:nvPr>
        </p:nvSpPr>
        <p:spPr>
          <a:xfrm>
            <a:off x="1236009" y="1690688"/>
            <a:ext cx="10515600" cy="4351338"/>
          </a:xfrm>
        </p:spPr>
        <p:txBody>
          <a:bodyPr/>
          <a:lstStyle/>
          <a:p>
            <a:pPr algn="ctr"/>
            <a:r>
              <a:rPr lang="x-none" dirty="0" smtClean="0"/>
              <a:t>اختلفت الدراسات في تقديرها لنسبة طلبة المدارس الابتدائية الذين يعانون من صعوبات التعلم</a:t>
            </a:r>
            <a:r>
              <a:rPr lang="en-US" dirty="0" smtClean="0"/>
              <a:t>.</a:t>
            </a:r>
          </a:p>
          <a:p>
            <a:pPr algn="ctr"/>
            <a:r>
              <a:rPr lang="x-none" dirty="0" smtClean="0">
                <a:solidFill>
                  <a:srgbClr val="FF0000"/>
                </a:solidFill>
              </a:rPr>
              <a:t>إذ يعود ذلك على نوع التعريف المستخدم لصعوبة التعلم .</a:t>
            </a:r>
          </a:p>
          <a:p>
            <a:pPr marL="0" indent="0" algn="ctr">
              <a:buNone/>
            </a:pPr>
            <a:endParaRPr lang="x-none" dirty="0"/>
          </a:p>
          <a:p>
            <a:pPr marL="0" indent="0">
              <a:buNone/>
            </a:pPr>
            <a:r>
              <a:rPr lang="x-none" dirty="0" smtClean="0"/>
              <a:t>أجرى مايكل بست و شوبز دراسة في ولاية إلينوي بالولايات المتحدة الأمريكية حول نسبة الأطفال ذوي صعوبات التعلم في الصفين الثالث والرابع من المرحلة الابتدائية فتبين أن:</a:t>
            </a:r>
          </a:p>
          <a:p>
            <a:pPr>
              <a:buFont typeface="Wingdings" panose="05000000000000000000" pitchFamily="2" charset="2"/>
              <a:buChar char="§"/>
            </a:pPr>
            <a:r>
              <a:rPr lang="x-none" dirty="0" smtClean="0"/>
              <a:t>7- 8% من أطفال المدارس الابتدائية هم من ذوي صعوبات التعلم. </a:t>
            </a:r>
          </a:p>
          <a:p>
            <a:pPr>
              <a:buFont typeface="Wingdings" panose="05000000000000000000" pitchFamily="2" charset="2"/>
              <a:buChar char="§"/>
            </a:pPr>
            <a:r>
              <a:rPr lang="x-none" dirty="0" smtClean="0"/>
              <a:t>نسبة ذوي صعوبات التعلم هي أعلى من نسب الإعاقات الأخرى. </a:t>
            </a:r>
          </a:p>
          <a:p>
            <a:pPr marL="0" indent="0" algn="ctr">
              <a:buNone/>
            </a:pPr>
            <a:endParaRPr lang="x-none" dirty="0"/>
          </a:p>
        </p:txBody>
      </p:sp>
    </p:spTree>
    <p:extLst>
      <p:ext uri="{BB962C8B-B14F-4D97-AF65-F5344CB8AC3E}">
        <p14:creationId xmlns:p14="http://schemas.microsoft.com/office/powerpoint/2010/main" val="366497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stretch>
            <a:fillRect/>
          </a:stretch>
        </p:blipFill>
        <p:spPr>
          <a:xfrm>
            <a:off x="-529" y="-297"/>
            <a:ext cx="12193057" cy="6858594"/>
          </a:xfrm>
          <a:prstGeom prst="rect">
            <a:avLst/>
          </a:prstGeom>
        </p:spPr>
      </p:pic>
      <p:sp>
        <p:nvSpPr>
          <p:cNvPr id="5" name="عنوان 1"/>
          <p:cNvSpPr>
            <a:spLocks noGrp="1"/>
          </p:cNvSpPr>
          <p:nvPr>
            <p:ph type="title"/>
          </p:nvPr>
        </p:nvSpPr>
        <p:spPr>
          <a:xfrm>
            <a:off x="1976719" y="2435973"/>
            <a:ext cx="9717741" cy="1325563"/>
          </a:xfrm>
        </p:spPr>
        <p:txBody>
          <a:bodyPr>
            <a:normAutofit/>
          </a:bodyPr>
          <a:lstStyle/>
          <a:p>
            <a:pPr algn="ctr"/>
            <a:r>
              <a:rPr lang="x-none" sz="8000" dirty="0" smtClean="0">
                <a:solidFill>
                  <a:srgbClr val="E44383"/>
                </a:solidFill>
              </a:rPr>
              <a:t>مظاهر صعوبات التعلم </a:t>
            </a:r>
            <a:endParaRPr lang="x-none" sz="8000" dirty="0">
              <a:solidFill>
                <a:srgbClr val="E44383"/>
              </a:solidFill>
            </a:endParaRPr>
          </a:p>
        </p:txBody>
      </p:sp>
    </p:spTree>
    <p:extLst>
      <p:ext uri="{BB962C8B-B14F-4D97-AF65-F5344CB8AC3E}">
        <p14:creationId xmlns:p14="http://schemas.microsoft.com/office/powerpoint/2010/main" val="1988001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a:xfrm>
            <a:off x="838200" y="0"/>
            <a:ext cx="10515600" cy="1325563"/>
          </a:xfrm>
        </p:spPr>
        <p:txBody>
          <a:bodyPr/>
          <a:lstStyle/>
          <a:p>
            <a:r>
              <a:rPr lang="x-none" dirty="0" smtClean="0">
                <a:solidFill>
                  <a:srgbClr val="E44383"/>
                </a:solidFill>
              </a:rPr>
              <a:t>مظاهر صعوبات التعلم </a:t>
            </a:r>
            <a:endParaRPr lang="x-none" dirty="0">
              <a:solidFill>
                <a:srgbClr val="E44383"/>
              </a:solidFill>
            </a:endParaRPr>
          </a:p>
        </p:txBody>
      </p:sp>
      <p:sp>
        <p:nvSpPr>
          <p:cNvPr id="3" name="عنصر نائب للمحتوى 2"/>
          <p:cNvSpPr>
            <a:spLocks noGrp="1"/>
          </p:cNvSpPr>
          <p:nvPr>
            <p:ph idx="1"/>
          </p:nvPr>
        </p:nvSpPr>
        <p:spPr>
          <a:xfrm>
            <a:off x="838200" y="1489448"/>
            <a:ext cx="10515600" cy="4351338"/>
          </a:xfrm>
        </p:spPr>
        <p:txBody>
          <a:bodyPr/>
          <a:lstStyle/>
          <a:p>
            <a:pPr>
              <a:buFont typeface="Wingdings" panose="05000000000000000000" pitchFamily="2" charset="2"/>
              <a:buChar char="v"/>
            </a:pPr>
            <a:r>
              <a:rPr lang="x-none" dirty="0" smtClean="0">
                <a:solidFill>
                  <a:srgbClr val="00B050"/>
                </a:solidFill>
              </a:rPr>
              <a:t> المظاهر السلوكية.</a:t>
            </a:r>
          </a:p>
          <a:p>
            <a:pPr>
              <a:buFont typeface="Wingdings" panose="05000000000000000000" pitchFamily="2" charset="2"/>
              <a:buChar char="v"/>
            </a:pPr>
            <a:endParaRPr lang="x-none" dirty="0" smtClean="0">
              <a:solidFill>
                <a:srgbClr val="00B050"/>
              </a:solidFill>
            </a:endParaRPr>
          </a:p>
          <a:p>
            <a:pPr>
              <a:buFont typeface="Wingdings" panose="05000000000000000000" pitchFamily="2" charset="2"/>
              <a:buChar char="v"/>
            </a:pPr>
            <a:r>
              <a:rPr lang="x-none" dirty="0" smtClean="0">
                <a:solidFill>
                  <a:srgbClr val="00B050"/>
                </a:solidFill>
              </a:rPr>
              <a:t> المظاهر البيولوجية. </a:t>
            </a:r>
          </a:p>
          <a:p>
            <a:pPr>
              <a:buFont typeface="Wingdings" panose="05000000000000000000" pitchFamily="2" charset="2"/>
              <a:buChar char="v"/>
            </a:pPr>
            <a:endParaRPr lang="x-none" dirty="0" smtClean="0">
              <a:solidFill>
                <a:srgbClr val="00B050"/>
              </a:solidFill>
            </a:endParaRPr>
          </a:p>
          <a:p>
            <a:pPr>
              <a:buFont typeface="Wingdings" panose="05000000000000000000" pitchFamily="2" charset="2"/>
              <a:buChar char="v"/>
            </a:pPr>
            <a:r>
              <a:rPr lang="x-none" dirty="0" smtClean="0">
                <a:solidFill>
                  <a:srgbClr val="00B050"/>
                </a:solidFill>
              </a:rPr>
              <a:t> المظاهر اللغوية. </a:t>
            </a:r>
            <a:endParaRPr lang="x-none" dirty="0">
              <a:solidFill>
                <a:srgbClr val="00B050"/>
              </a:solidFill>
            </a:endParaRPr>
          </a:p>
        </p:txBody>
      </p:sp>
      <p:pic>
        <p:nvPicPr>
          <p:cNvPr id="5" name="صورة 4"/>
          <p:cNvPicPr>
            <a:picLocks noChangeAspect="1"/>
          </p:cNvPicPr>
          <p:nvPr/>
        </p:nvPicPr>
        <p:blipFill rotWithShape="1">
          <a:blip r:embed="rId3" cstate="print"/>
          <a:srcRect b="5973"/>
          <a:stretch/>
        </p:blipFill>
        <p:spPr>
          <a:xfrm>
            <a:off x="2837330" y="4639235"/>
            <a:ext cx="7368988" cy="2070848"/>
          </a:xfrm>
          <a:prstGeom prst="rect">
            <a:avLst/>
          </a:prstGeom>
          <a:ln>
            <a:noFill/>
          </a:ln>
          <a:effectLst>
            <a:softEdge rad="112500"/>
          </a:effectLst>
        </p:spPr>
      </p:pic>
    </p:spTree>
    <p:extLst>
      <p:ext uri="{BB962C8B-B14F-4D97-AF65-F5344CB8AC3E}">
        <p14:creationId xmlns:p14="http://schemas.microsoft.com/office/powerpoint/2010/main" val="2807993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p:cNvPicPr>
            <a:picLocks noChangeAspect="1"/>
          </p:cNvPicPr>
          <p:nvPr/>
        </p:nvPicPr>
        <p:blipFill>
          <a:blip r:embed="rId2" cstate="print"/>
          <a:stretch>
            <a:fillRect/>
          </a:stretch>
        </p:blipFill>
        <p:spPr>
          <a:xfrm>
            <a:off x="-529" y="-297"/>
            <a:ext cx="12193057" cy="6858594"/>
          </a:xfrm>
          <a:prstGeom prst="rect">
            <a:avLst/>
          </a:prstGeom>
        </p:spPr>
      </p:pic>
      <p:sp>
        <p:nvSpPr>
          <p:cNvPr id="14" name="مستطيل مستدير الزوايا 13"/>
          <p:cNvSpPr/>
          <p:nvPr/>
        </p:nvSpPr>
        <p:spPr>
          <a:xfrm>
            <a:off x="8650163" y="4996676"/>
            <a:ext cx="2812323" cy="1219463"/>
          </a:xfrm>
          <a:prstGeom prst="roundRect">
            <a:avLst/>
          </a:prstGeom>
          <a:solidFill>
            <a:schemeClr val="bg1"/>
          </a:solidFill>
          <a:ln w="57150">
            <a:solidFill>
              <a:srgbClr val="EC7C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solidFill>
                <a:srgbClr val="E44383"/>
              </a:solidFill>
            </a:endParaRPr>
          </a:p>
        </p:txBody>
      </p:sp>
      <p:sp>
        <p:nvSpPr>
          <p:cNvPr id="2" name="عنوان 1"/>
          <p:cNvSpPr>
            <a:spLocks noGrp="1"/>
          </p:cNvSpPr>
          <p:nvPr>
            <p:ph type="title"/>
          </p:nvPr>
        </p:nvSpPr>
        <p:spPr>
          <a:xfrm>
            <a:off x="838200" y="-6793"/>
            <a:ext cx="10515600" cy="1325563"/>
          </a:xfrm>
        </p:spPr>
        <p:txBody>
          <a:bodyPr/>
          <a:lstStyle/>
          <a:p>
            <a:r>
              <a:rPr lang="x-none" dirty="0" smtClean="0">
                <a:solidFill>
                  <a:srgbClr val="E44383"/>
                </a:solidFill>
              </a:rPr>
              <a:t>المظاهر السلوكية </a:t>
            </a:r>
            <a:endParaRPr lang="x-none" dirty="0">
              <a:solidFill>
                <a:srgbClr val="E44383"/>
              </a:solidFill>
            </a:endParaRPr>
          </a:p>
        </p:txBody>
      </p:sp>
      <p:sp>
        <p:nvSpPr>
          <p:cNvPr id="3" name="عنصر نائب للمحتوى 2"/>
          <p:cNvSpPr>
            <a:spLocks noGrp="1"/>
          </p:cNvSpPr>
          <p:nvPr>
            <p:ph idx="1"/>
          </p:nvPr>
        </p:nvSpPr>
        <p:spPr>
          <a:xfrm>
            <a:off x="946886" y="1318770"/>
            <a:ext cx="10515600" cy="4351338"/>
          </a:xfrm>
        </p:spPr>
        <p:txBody>
          <a:bodyPr/>
          <a:lstStyle/>
          <a:p>
            <a:pPr marL="0" indent="0">
              <a:buNone/>
            </a:pPr>
            <a:r>
              <a:rPr lang="x-none" sz="3200" dirty="0" smtClean="0">
                <a:solidFill>
                  <a:srgbClr val="0070C0"/>
                </a:solidFill>
              </a:rPr>
              <a:t>أ/ صعوبة الإدراك والتمييز بين الاشياء </a:t>
            </a:r>
          </a:p>
          <a:p>
            <a:pPr marL="0" indent="0">
              <a:buNone/>
            </a:pPr>
            <a:endParaRPr lang="x-none" sz="3200" dirty="0" smtClean="0">
              <a:solidFill>
                <a:srgbClr val="0070C0"/>
              </a:solidFill>
            </a:endParaRPr>
          </a:p>
          <a:p>
            <a:r>
              <a:rPr lang="x-none" dirty="0" smtClean="0"/>
              <a:t>يصعب على الطفل التمييز بين الشكل والأرضية لموقف ما. </a:t>
            </a:r>
          </a:p>
          <a:p>
            <a:r>
              <a:rPr lang="x-none" dirty="0" smtClean="0"/>
              <a:t>يصعب عليه أن يدرك الشكل أوالمثير ككل                              </a:t>
            </a:r>
            <a:r>
              <a:rPr lang="x-none" sz="5400" b="1" dirty="0" smtClean="0"/>
              <a:t>أ</a:t>
            </a:r>
            <a:endParaRPr lang="x-none" sz="4400" b="1" dirty="0"/>
          </a:p>
          <a:p>
            <a:endParaRPr lang="x-none" sz="1600" dirty="0"/>
          </a:p>
          <a:p>
            <a:r>
              <a:rPr lang="x-none" dirty="0"/>
              <a:t>يصعب عليه </a:t>
            </a:r>
            <a:r>
              <a:rPr lang="x-none" dirty="0" smtClean="0"/>
              <a:t>أن يميز بين الصورة الصحيحة أوالمعكوسة للحروف والأرقام والأشكال. </a:t>
            </a:r>
            <a:endParaRPr lang="x-none" dirty="0"/>
          </a:p>
        </p:txBody>
      </p:sp>
      <p:sp>
        <p:nvSpPr>
          <p:cNvPr id="6" name="سهم إلى اليسار 5"/>
          <p:cNvSpPr/>
          <p:nvPr/>
        </p:nvSpPr>
        <p:spPr>
          <a:xfrm>
            <a:off x="3644798" y="3393628"/>
            <a:ext cx="2407023" cy="242048"/>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7" name="مستطيل 6"/>
          <p:cNvSpPr/>
          <p:nvPr/>
        </p:nvSpPr>
        <p:spPr>
          <a:xfrm>
            <a:off x="10545565" y="4957500"/>
            <a:ext cx="80823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x-none" sz="5400" b="1" dirty="0" smtClean="0">
                <a:ln/>
                <a:solidFill>
                  <a:schemeClr val="accent4"/>
                </a:solidFill>
              </a:rPr>
              <a:t>س</a:t>
            </a:r>
            <a:endParaRPr lang="x-none" sz="5400" b="1" dirty="0">
              <a:ln/>
              <a:solidFill>
                <a:schemeClr val="accent4"/>
              </a:solidFill>
            </a:endParaRPr>
          </a:p>
        </p:txBody>
      </p:sp>
      <p:pic>
        <p:nvPicPr>
          <p:cNvPr id="8" name="صورة 7"/>
          <p:cNvPicPr>
            <a:picLocks noChangeAspect="1"/>
          </p:cNvPicPr>
          <p:nvPr/>
        </p:nvPicPr>
        <p:blipFill>
          <a:blip r:embed="rId3" cstate="print"/>
          <a:stretch>
            <a:fillRect/>
          </a:stretch>
        </p:blipFill>
        <p:spPr>
          <a:xfrm flipH="1">
            <a:off x="9181713" y="4984394"/>
            <a:ext cx="810838" cy="926672"/>
          </a:xfrm>
          <a:prstGeom prst="rect">
            <a:avLst/>
          </a:prstGeom>
          <a:noFill/>
        </p:spPr>
      </p:pic>
      <p:sp>
        <p:nvSpPr>
          <p:cNvPr id="9" name="مستطيل 8"/>
          <p:cNvSpPr/>
          <p:nvPr/>
        </p:nvSpPr>
        <p:spPr>
          <a:xfrm>
            <a:off x="7307658" y="5137473"/>
            <a:ext cx="57419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x-none" sz="5400" b="1" dirty="0">
                <a:ln/>
                <a:solidFill>
                  <a:schemeClr val="accent4"/>
                </a:solidFill>
              </a:rPr>
              <a:t>4</a:t>
            </a:r>
            <a:endParaRPr lang="x-none" sz="5400" b="1" cap="none" spc="0" dirty="0">
              <a:ln/>
              <a:solidFill>
                <a:schemeClr val="accent4"/>
              </a:solidFill>
              <a:effectLst/>
            </a:endParaRPr>
          </a:p>
        </p:txBody>
      </p:sp>
      <p:pic>
        <p:nvPicPr>
          <p:cNvPr id="10" name="صورة 9"/>
          <p:cNvPicPr>
            <a:picLocks noChangeAspect="1"/>
          </p:cNvPicPr>
          <p:nvPr/>
        </p:nvPicPr>
        <p:blipFill>
          <a:blip r:embed="rId4" cstate="print"/>
          <a:stretch>
            <a:fillRect/>
          </a:stretch>
        </p:blipFill>
        <p:spPr>
          <a:xfrm flipH="1">
            <a:off x="5708497" y="5119848"/>
            <a:ext cx="579170" cy="926672"/>
          </a:xfrm>
          <a:prstGeom prst="rect">
            <a:avLst/>
          </a:prstGeom>
        </p:spPr>
      </p:pic>
      <p:sp>
        <p:nvSpPr>
          <p:cNvPr id="11" name="مستطيل 10"/>
          <p:cNvSpPr/>
          <p:nvPr/>
        </p:nvSpPr>
        <p:spPr>
          <a:xfrm>
            <a:off x="3557332" y="5139145"/>
            <a:ext cx="96372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x-none" sz="5400" b="1" dirty="0" smtClean="0">
                <a:ln/>
                <a:solidFill>
                  <a:schemeClr val="accent4"/>
                </a:solidFill>
              </a:rPr>
              <a:t>10</a:t>
            </a:r>
            <a:endParaRPr lang="x-none" sz="5400" b="1" cap="none" spc="0" dirty="0">
              <a:ln/>
              <a:solidFill>
                <a:schemeClr val="accent4"/>
              </a:solidFill>
              <a:effectLst/>
            </a:endParaRPr>
          </a:p>
        </p:txBody>
      </p:sp>
      <p:pic>
        <p:nvPicPr>
          <p:cNvPr id="12" name="صورة 11"/>
          <p:cNvPicPr>
            <a:picLocks noChangeAspect="1"/>
          </p:cNvPicPr>
          <p:nvPr/>
        </p:nvPicPr>
        <p:blipFill>
          <a:blip r:embed="rId5" cstate="print"/>
          <a:stretch>
            <a:fillRect/>
          </a:stretch>
        </p:blipFill>
        <p:spPr>
          <a:xfrm flipH="1">
            <a:off x="2205439" y="5135821"/>
            <a:ext cx="963251" cy="926672"/>
          </a:xfrm>
          <a:prstGeom prst="rect">
            <a:avLst/>
          </a:prstGeom>
        </p:spPr>
      </p:pic>
      <p:sp>
        <p:nvSpPr>
          <p:cNvPr id="15" name="مستطيل مستدير الزوايا 14"/>
          <p:cNvSpPr/>
          <p:nvPr/>
        </p:nvSpPr>
        <p:spPr>
          <a:xfrm>
            <a:off x="5267675" y="4989407"/>
            <a:ext cx="2812323" cy="1219463"/>
          </a:xfrm>
          <a:prstGeom prst="roundRect">
            <a:avLst/>
          </a:prstGeom>
          <a:noFill/>
          <a:ln w="57150">
            <a:solidFill>
              <a:srgbClr val="EC7C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solidFill>
                <a:srgbClr val="E44383"/>
              </a:solidFill>
            </a:endParaRPr>
          </a:p>
        </p:txBody>
      </p:sp>
      <p:sp>
        <p:nvSpPr>
          <p:cNvPr id="16" name="مستطيل مستدير الزوايا 15"/>
          <p:cNvSpPr/>
          <p:nvPr/>
        </p:nvSpPr>
        <p:spPr>
          <a:xfrm>
            <a:off x="2035987" y="4973453"/>
            <a:ext cx="2812323" cy="1219463"/>
          </a:xfrm>
          <a:prstGeom prst="roundRect">
            <a:avLst/>
          </a:prstGeom>
          <a:noFill/>
          <a:ln w="57150">
            <a:solidFill>
              <a:srgbClr val="EC7C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solidFill>
                <a:srgbClr val="E44383"/>
              </a:solidFill>
            </a:endParaRPr>
          </a:p>
        </p:txBody>
      </p:sp>
    </p:spTree>
    <p:extLst>
      <p:ext uri="{BB962C8B-B14F-4D97-AF65-F5344CB8AC3E}">
        <p14:creationId xmlns:p14="http://schemas.microsoft.com/office/powerpoint/2010/main" val="1467221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241612" y="749860"/>
            <a:ext cx="10515600" cy="4351338"/>
          </a:xfrm>
        </p:spPr>
        <p:txBody>
          <a:bodyPr/>
          <a:lstStyle/>
          <a:p>
            <a:r>
              <a:rPr lang="x-none" dirty="0" smtClean="0">
                <a:solidFill>
                  <a:srgbClr val="E44383"/>
                </a:solidFill>
              </a:rPr>
              <a:t>يقوم بجمع العمليات الحسابية بالطريقة التالية:</a:t>
            </a:r>
          </a:p>
          <a:p>
            <a:pPr marL="0" indent="0">
              <a:buNone/>
            </a:pPr>
            <a:endParaRPr lang="x-none" dirty="0" smtClean="0"/>
          </a:p>
          <a:p>
            <a:pPr marL="0" indent="0">
              <a:buNone/>
            </a:pPr>
            <a:r>
              <a:rPr lang="x-none" dirty="0" smtClean="0"/>
              <a:t>475  +  335  =  71010</a:t>
            </a:r>
            <a:endParaRPr lang="x-none" dirty="0"/>
          </a:p>
        </p:txBody>
      </p:sp>
      <p:pic>
        <p:nvPicPr>
          <p:cNvPr id="5" name="صورة 4"/>
          <p:cNvPicPr>
            <a:picLocks noChangeAspect="1"/>
          </p:cNvPicPr>
          <p:nvPr/>
        </p:nvPicPr>
        <p:blipFill>
          <a:blip r:embed="rId3" cstate="print"/>
          <a:stretch>
            <a:fillRect/>
          </a:stretch>
        </p:blipFill>
        <p:spPr>
          <a:xfrm>
            <a:off x="6185647" y="2675124"/>
            <a:ext cx="5458665" cy="3550864"/>
          </a:xfrm>
          <a:prstGeom prst="rect">
            <a:avLst/>
          </a:prstGeom>
        </p:spPr>
      </p:pic>
      <p:pic>
        <p:nvPicPr>
          <p:cNvPr id="6" name="صورة 5"/>
          <p:cNvPicPr>
            <a:picLocks noChangeAspect="1"/>
          </p:cNvPicPr>
          <p:nvPr/>
        </p:nvPicPr>
        <p:blipFill>
          <a:blip r:embed="rId4" cstate="print"/>
          <a:stretch>
            <a:fillRect/>
          </a:stretch>
        </p:blipFill>
        <p:spPr>
          <a:xfrm>
            <a:off x="1446431" y="869576"/>
            <a:ext cx="4191000" cy="5791200"/>
          </a:xfrm>
          <a:prstGeom prst="rect">
            <a:avLst/>
          </a:prstGeom>
        </p:spPr>
      </p:pic>
    </p:spTree>
    <p:extLst>
      <p:ext uri="{BB962C8B-B14F-4D97-AF65-F5344CB8AC3E}">
        <p14:creationId xmlns:p14="http://schemas.microsoft.com/office/powerpoint/2010/main" val="3723708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5" name="عنصر نائب للمحتوى 2"/>
          <p:cNvSpPr>
            <a:spLocks noGrp="1"/>
          </p:cNvSpPr>
          <p:nvPr>
            <p:ph idx="1"/>
          </p:nvPr>
        </p:nvSpPr>
        <p:spPr>
          <a:xfrm>
            <a:off x="1255058" y="860612"/>
            <a:ext cx="10515600" cy="6293223"/>
          </a:xfrm>
        </p:spPr>
        <p:txBody>
          <a:bodyPr>
            <a:normAutofit/>
          </a:bodyPr>
          <a:lstStyle/>
          <a:p>
            <a:pPr marL="0" indent="0">
              <a:buNone/>
            </a:pPr>
            <a:r>
              <a:rPr lang="x-none" sz="3200" dirty="0" smtClean="0">
                <a:solidFill>
                  <a:srgbClr val="0070C0"/>
                </a:solidFill>
              </a:rPr>
              <a:t>ب/ الاستمرار في النشاط دون التوقف </a:t>
            </a:r>
          </a:p>
          <a:p>
            <a:pPr marL="0" indent="0">
              <a:buNone/>
            </a:pPr>
            <a:r>
              <a:rPr lang="x-none" dirty="0" smtClean="0"/>
              <a:t>ويعني ذلك أن يستمر الطفل في النشاط المطلوب منه دون أن يدرك نهايته. </a:t>
            </a:r>
          </a:p>
          <a:p>
            <a:endParaRPr lang="x-none" dirty="0" smtClean="0"/>
          </a:p>
          <a:p>
            <a:pPr marL="0" lvl="0" indent="0">
              <a:buNone/>
            </a:pPr>
            <a:r>
              <a:rPr lang="x-none" sz="3200" dirty="0" smtClean="0">
                <a:solidFill>
                  <a:srgbClr val="0070C0"/>
                </a:solidFill>
              </a:rPr>
              <a:t>جـ / اضطراب المفاهيم </a:t>
            </a:r>
          </a:p>
          <a:p>
            <a:pPr marL="0" lvl="0" indent="0">
              <a:buNone/>
            </a:pPr>
            <a:r>
              <a:rPr lang="x-none" dirty="0"/>
              <a:t>صعوبة التمييز بين المفاهيم المتجانسة </a:t>
            </a:r>
            <a:r>
              <a:rPr lang="x-none" dirty="0" smtClean="0"/>
              <a:t>أوالمتقاربة </a:t>
            </a:r>
            <a:r>
              <a:rPr lang="x-none" dirty="0"/>
              <a:t>مثل مفهومي ملح </a:t>
            </a:r>
            <a:r>
              <a:rPr lang="x-none" dirty="0" smtClean="0"/>
              <a:t>وسكر. </a:t>
            </a:r>
          </a:p>
          <a:p>
            <a:pPr marL="0" lvl="0" indent="0">
              <a:buNone/>
            </a:pPr>
            <a:endParaRPr lang="x-none" dirty="0" smtClean="0"/>
          </a:p>
          <a:p>
            <a:pPr marL="0" lvl="0" indent="0">
              <a:buNone/>
            </a:pPr>
            <a:r>
              <a:rPr lang="x-none" sz="3200" dirty="0" smtClean="0">
                <a:solidFill>
                  <a:srgbClr val="0070C0"/>
                </a:solidFill>
              </a:rPr>
              <a:t>د / </a:t>
            </a:r>
            <a:r>
              <a:rPr lang="x-none" sz="3200" dirty="0">
                <a:solidFill>
                  <a:srgbClr val="0070C0"/>
                </a:solidFill>
              </a:rPr>
              <a:t>اضطراب </a:t>
            </a:r>
            <a:r>
              <a:rPr lang="x-none" sz="3200" dirty="0" smtClean="0">
                <a:solidFill>
                  <a:srgbClr val="0070C0"/>
                </a:solidFill>
              </a:rPr>
              <a:t>السلوك الحركي الزائد </a:t>
            </a:r>
          </a:p>
          <a:p>
            <a:pPr marL="0" lvl="0" indent="0">
              <a:buNone/>
            </a:pPr>
            <a:r>
              <a:rPr lang="x-none" dirty="0" smtClean="0"/>
              <a:t>أن يظهر الطفل اضطراباً في التوازن الحركي أوالمشي أوصعوبة البقاء في مكان واحد وصعوبة في القبض على الأشياء بالطريقة المألوفة عند الأطفال الذين يماثلونه في العمر الزمني، كما قد يتصف الطفل بالعدوانية وسرعة الإنفعال.</a:t>
            </a:r>
            <a:endParaRPr lang="x-none" dirty="0"/>
          </a:p>
          <a:p>
            <a:pPr marL="0" lvl="0" indent="0">
              <a:buNone/>
            </a:pPr>
            <a:endParaRPr lang="x-none" dirty="0"/>
          </a:p>
          <a:p>
            <a:endParaRPr lang="x-none" dirty="0" smtClean="0"/>
          </a:p>
        </p:txBody>
      </p:sp>
    </p:spTree>
    <p:extLst>
      <p:ext uri="{BB962C8B-B14F-4D97-AF65-F5344CB8AC3E}">
        <p14:creationId xmlns:p14="http://schemas.microsoft.com/office/powerpoint/2010/main" val="2505683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349188" y="1852519"/>
            <a:ext cx="10515600" cy="4351338"/>
          </a:xfrm>
        </p:spPr>
        <p:txBody>
          <a:bodyPr/>
          <a:lstStyle/>
          <a:p>
            <a:pPr marL="514350" indent="-514350">
              <a:buFont typeface="+mj-lt"/>
              <a:buAutoNum type="arabicPeriod"/>
            </a:pPr>
            <a:r>
              <a:rPr lang="x-none" dirty="0" smtClean="0">
                <a:solidFill>
                  <a:srgbClr val="FF0000"/>
                </a:solidFill>
              </a:rPr>
              <a:t>الإشارات العصبية الخفيفة </a:t>
            </a:r>
            <a:r>
              <a:rPr lang="x-none" dirty="0" smtClean="0"/>
              <a:t>ويبدو ذلك في ظهور بعض الإشارات العصبية في مظاهر المهارات الحركية الدقيقة. </a:t>
            </a:r>
          </a:p>
          <a:p>
            <a:pPr marL="514350" indent="-514350">
              <a:buFont typeface="+mj-lt"/>
              <a:buAutoNum type="arabicPeriod"/>
            </a:pPr>
            <a:r>
              <a:rPr lang="x-none" dirty="0" smtClean="0">
                <a:solidFill>
                  <a:srgbClr val="FF0000"/>
                </a:solidFill>
              </a:rPr>
              <a:t>الاضطرابات العصبية المزمنة </a:t>
            </a:r>
            <a:r>
              <a:rPr lang="x-none" dirty="0" smtClean="0"/>
              <a:t>والتي تعود إلى </a:t>
            </a:r>
            <a:r>
              <a:rPr lang="x-none" dirty="0"/>
              <a:t>إ</a:t>
            </a:r>
            <a:r>
              <a:rPr lang="x-none" dirty="0" smtClean="0"/>
              <a:t>صابة الدماغ وتحدث أثناء الولادة أوقبلها أوبعدها.</a:t>
            </a:r>
          </a:p>
          <a:p>
            <a:pPr marL="514350" indent="-514350">
              <a:buFont typeface="+mj-lt"/>
              <a:buAutoNum type="arabicPeriod"/>
            </a:pPr>
            <a:r>
              <a:rPr lang="x-none" dirty="0" smtClean="0"/>
              <a:t>خلو عائلة الفرد من </a:t>
            </a:r>
            <a:r>
              <a:rPr lang="x-none" dirty="0" smtClean="0">
                <a:solidFill>
                  <a:srgbClr val="FF0000"/>
                </a:solidFill>
              </a:rPr>
              <a:t>الإعاقة العقلية</a:t>
            </a:r>
            <a:r>
              <a:rPr lang="x-none" dirty="0" smtClean="0"/>
              <a:t>.</a:t>
            </a:r>
            <a:endParaRPr lang="x-none" dirty="0"/>
          </a:p>
        </p:txBody>
      </p:sp>
      <p:sp>
        <p:nvSpPr>
          <p:cNvPr id="4" name="عنوان 1"/>
          <p:cNvSpPr>
            <a:spLocks noGrp="1"/>
          </p:cNvSpPr>
          <p:nvPr>
            <p:ph type="title"/>
          </p:nvPr>
        </p:nvSpPr>
        <p:spPr/>
        <p:txBody>
          <a:bodyPr/>
          <a:lstStyle/>
          <a:p>
            <a:r>
              <a:rPr lang="x-none" dirty="0" smtClean="0">
                <a:solidFill>
                  <a:srgbClr val="E44383"/>
                </a:solidFill>
              </a:rPr>
              <a:t>المظاهر العصبية (البيولوجية)</a:t>
            </a:r>
            <a:endParaRPr lang="x-none" dirty="0">
              <a:solidFill>
                <a:srgbClr val="E44383"/>
              </a:solidFill>
            </a:endParaRPr>
          </a:p>
        </p:txBody>
      </p:sp>
      <p:pic>
        <p:nvPicPr>
          <p:cNvPr id="6" name="صورة 5"/>
          <p:cNvPicPr>
            <a:picLocks noChangeAspect="1"/>
          </p:cNvPicPr>
          <p:nvPr/>
        </p:nvPicPr>
        <p:blipFill rotWithShape="1">
          <a:blip r:embed="rId3" cstate="print"/>
          <a:srcRect b="24035"/>
          <a:stretch/>
        </p:blipFill>
        <p:spPr>
          <a:xfrm>
            <a:off x="1835523" y="3934593"/>
            <a:ext cx="1996888" cy="2269264"/>
          </a:xfrm>
          <a:prstGeom prst="rect">
            <a:avLst/>
          </a:prstGeom>
          <a:ln>
            <a:noFill/>
          </a:ln>
          <a:effectLst>
            <a:softEdge rad="112500"/>
          </a:effectLst>
        </p:spPr>
      </p:pic>
    </p:spTree>
    <p:extLst>
      <p:ext uri="{BB962C8B-B14F-4D97-AF65-F5344CB8AC3E}">
        <p14:creationId xmlns:p14="http://schemas.microsoft.com/office/powerpoint/2010/main" val="63114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573952" y="365803"/>
            <a:ext cx="3680815"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x-none" sz="5400" b="1" i="0" u="none" strike="noStrike" kern="0" cap="none" spc="0" normalizeH="0" baseline="0" noProof="0" dirty="0" smtClean="0">
                <a:ln>
                  <a:noFill/>
                </a:ln>
                <a:gradFill>
                  <a:gsLst>
                    <a:gs pos="0">
                      <a:srgbClr val="000000"/>
                    </a:gs>
                    <a:gs pos="40000">
                      <a:srgbClr val="000000">
                        <a:lumMod val="75000"/>
                        <a:lumOff val="25000"/>
                      </a:srgbClr>
                    </a:gs>
                    <a:gs pos="100000">
                      <a:srgbClr val="D1282E">
                        <a:alpha val="65000"/>
                      </a:srgbClr>
                    </a:gs>
                  </a:gsLst>
                  <a:lin ang="5400000" scaled="0"/>
                </a:gradFill>
                <a:effectLst>
                  <a:reflection blurRad="6350" stA="55000" endA="300" endPos="45500" dir="5400000" sy="-100000" algn="bl" rotWithShape="0"/>
                </a:effectLst>
                <a:uLnTx/>
                <a:uFillTx/>
                <a:latin typeface="Trebuchet MS"/>
                <a:ea typeface="+mj-ea"/>
                <a:cs typeface="DecoType Naskh Variants" pitchFamily="2" charset="-78"/>
              </a:rPr>
              <a:t>ثالثاً: المظاهر اللغوية:</a:t>
            </a:r>
            <a:endParaRPr kumimoji="0" lang="x-none" sz="1800" b="0" i="0" u="none" strike="noStrike" kern="0" cap="none" spc="0" normalizeH="0" baseline="0" noProof="0" dirty="0" smtClean="0">
              <a:ln>
                <a:noFill/>
              </a:ln>
              <a:solidFill>
                <a:sysClr val="windowText" lastClr="000000"/>
              </a:solidFill>
              <a:effectLst/>
              <a:uLnTx/>
              <a:uFillTx/>
            </a:endParaRPr>
          </a:p>
        </p:txBody>
      </p:sp>
      <p:sp>
        <p:nvSpPr>
          <p:cNvPr id="5" name="مستطيل 4"/>
          <p:cNvSpPr/>
          <p:nvPr/>
        </p:nvSpPr>
        <p:spPr>
          <a:xfrm>
            <a:off x="1931831" y="1175543"/>
            <a:ext cx="9620519" cy="5149102"/>
          </a:xfrm>
          <a:prstGeom prst="rect">
            <a:avLst/>
          </a:prstGeom>
        </p:spPr>
        <p:txBody>
          <a:bodyPr wrap="square">
            <a:spAutoFit/>
          </a:bodyPr>
          <a:lstStyle/>
          <a:p>
            <a:pPr marL="228600" lvl="0" indent="-182880">
              <a:spcBef>
                <a:spcPct val="20000"/>
              </a:spcBef>
              <a:spcAft>
                <a:spcPts val="300"/>
              </a:spcAft>
              <a:buClr>
                <a:srgbClr val="B4B392">
                  <a:lumMod val="75000"/>
                </a:srgbClr>
              </a:buClr>
              <a:buSzPct val="130000"/>
              <a:buFont typeface="Wingdings" pitchFamily="2" charset="2"/>
              <a:buChar char="Ø"/>
            </a:pPr>
            <a:r>
              <a:rPr lang="x-none" sz="2800" dirty="0">
                <a:solidFill>
                  <a:srgbClr val="00B0F0"/>
                </a:solidFill>
                <a:latin typeface="Andalus" pitchFamily="18" charset="-78"/>
                <a:cs typeface="Andalus" pitchFamily="18" charset="-78"/>
              </a:rPr>
              <a:t>تعتبر </a:t>
            </a:r>
            <a:r>
              <a:rPr lang="x-none" sz="2800" dirty="0" smtClean="0">
                <a:solidFill>
                  <a:srgbClr val="00B0F0"/>
                </a:solidFill>
                <a:latin typeface="Andalus" pitchFamily="18" charset="-78"/>
                <a:cs typeface="Andalus" pitchFamily="18" charset="-78"/>
              </a:rPr>
              <a:t>الاضطرابات </a:t>
            </a:r>
            <a:r>
              <a:rPr lang="x-none" sz="2800" dirty="0">
                <a:solidFill>
                  <a:srgbClr val="00B0F0"/>
                </a:solidFill>
                <a:latin typeface="Andalus" pitchFamily="18" charset="-78"/>
                <a:cs typeface="Andalus" pitchFamily="18" charset="-78"/>
              </a:rPr>
              <a:t>اللغوية اكثر المظاهر وضوحاً </a:t>
            </a:r>
            <a:r>
              <a:rPr lang="x-none" sz="2800" dirty="0" smtClean="0">
                <a:solidFill>
                  <a:srgbClr val="00B0F0"/>
                </a:solidFill>
                <a:latin typeface="Andalus" pitchFamily="18" charset="-78"/>
                <a:cs typeface="Andalus" pitchFamily="18" charset="-78"/>
              </a:rPr>
              <a:t>واهتماما </a:t>
            </a:r>
            <a:r>
              <a:rPr lang="x-none" sz="2800" dirty="0">
                <a:solidFill>
                  <a:srgbClr val="00B0F0"/>
                </a:solidFill>
                <a:latin typeface="Andalus" pitchFamily="18" charset="-78"/>
                <a:cs typeface="Andalus" pitchFamily="18" charset="-78"/>
              </a:rPr>
              <a:t>من قبل </a:t>
            </a:r>
            <a:r>
              <a:rPr lang="x-none" sz="2800" dirty="0" smtClean="0">
                <a:solidFill>
                  <a:srgbClr val="00B0F0"/>
                </a:solidFill>
                <a:latin typeface="Andalus" pitchFamily="18" charset="-78"/>
                <a:cs typeface="Andalus" pitchFamily="18" charset="-78"/>
              </a:rPr>
              <a:t>الباحثين في ميدان </a:t>
            </a:r>
            <a:r>
              <a:rPr lang="x-none" sz="2800" dirty="0">
                <a:solidFill>
                  <a:srgbClr val="00B0F0"/>
                </a:solidFill>
                <a:latin typeface="Andalus" pitchFamily="18" charset="-78"/>
                <a:cs typeface="Andalus" pitchFamily="18" charset="-78"/>
              </a:rPr>
              <a:t>صعوبات التعلم </a:t>
            </a:r>
            <a:r>
              <a:rPr lang="x-none" sz="2800" dirty="0" smtClean="0">
                <a:solidFill>
                  <a:srgbClr val="00B0F0"/>
                </a:solidFill>
                <a:latin typeface="Andalus" pitchFamily="18" charset="-78"/>
                <a:cs typeface="Andalus" pitchFamily="18" charset="-78"/>
              </a:rPr>
              <a:t>.</a:t>
            </a:r>
          </a:p>
          <a:p>
            <a:pPr marL="45720" lvl="0">
              <a:spcBef>
                <a:spcPct val="20000"/>
              </a:spcBef>
              <a:spcAft>
                <a:spcPts val="300"/>
              </a:spcAft>
              <a:buClr>
                <a:srgbClr val="B4B392">
                  <a:lumMod val="75000"/>
                </a:srgbClr>
              </a:buClr>
              <a:buSzPct val="130000"/>
            </a:pPr>
            <a:endParaRPr lang="x-none" sz="2800" dirty="0">
              <a:solidFill>
                <a:srgbClr val="000000">
                  <a:lumMod val="75000"/>
                  <a:lumOff val="25000"/>
                </a:srgbClr>
              </a:solidFill>
              <a:latin typeface="Andalus" pitchFamily="18" charset="-78"/>
              <a:cs typeface="Andalus" pitchFamily="18" charset="-78"/>
            </a:endParaRPr>
          </a:p>
          <a:p>
            <a:pPr marL="228600" lvl="0" indent="-182880">
              <a:spcBef>
                <a:spcPct val="20000"/>
              </a:spcBef>
              <a:spcAft>
                <a:spcPts val="300"/>
              </a:spcAft>
              <a:buClr>
                <a:srgbClr val="B4B392">
                  <a:lumMod val="75000"/>
                </a:srgbClr>
              </a:buClr>
              <a:buSzPct val="130000"/>
              <a:buFont typeface="Wingdings" pitchFamily="2" charset="2"/>
              <a:buChar char="Ø"/>
            </a:pPr>
            <a:r>
              <a:rPr lang="x-none" sz="2800" dirty="0">
                <a:solidFill>
                  <a:srgbClr val="7030A0"/>
                </a:solidFill>
                <a:latin typeface="Andalus" pitchFamily="18" charset="-78"/>
                <a:cs typeface="Andalus" pitchFamily="18" charset="-78"/>
              </a:rPr>
              <a:t>تصنيف لي (</a:t>
            </a:r>
            <a:r>
              <a:rPr lang="en-US" sz="2800" dirty="0">
                <a:solidFill>
                  <a:srgbClr val="7030A0"/>
                </a:solidFill>
                <a:latin typeface="Andalus" pitchFamily="18" charset="-78"/>
                <a:cs typeface="Andalus" pitchFamily="18" charset="-78"/>
              </a:rPr>
              <a:t>lee </a:t>
            </a:r>
            <a:r>
              <a:rPr lang="x-none" sz="2800" dirty="0">
                <a:solidFill>
                  <a:srgbClr val="7030A0"/>
                </a:solidFill>
                <a:latin typeface="Andalus" pitchFamily="18" charset="-78"/>
                <a:cs typeface="Andalus" pitchFamily="18" charset="-78"/>
              </a:rPr>
              <a:t>): مظاهر </a:t>
            </a:r>
            <a:r>
              <a:rPr lang="x-none" sz="2800" dirty="0" smtClean="0">
                <a:solidFill>
                  <a:srgbClr val="7030A0"/>
                </a:solidFill>
                <a:latin typeface="Andalus" pitchFamily="18" charset="-78"/>
                <a:cs typeface="Andalus" pitchFamily="18" charset="-78"/>
              </a:rPr>
              <a:t>الاضطرابات </a:t>
            </a:r>
            <a:r>
              <a:rPr lang="x-none" sz="2800" dirty="0">
                <a:solidFill>
                  <a:srgbClr val="7030A0"/>
                </a:solidFill>
                <a:latin typeface="Andalus" pitchFamily="18" charset="-78"/>
                <a:cs typeface="Andalus" pitchFamily="18" charset="-78"/>
              </a:rPr>
              <a:t>اللغوية التي تقع ضمن ميدان العجز عن </a:t>
            </a:r>
            <a:r>
              <a:rPr lang="x-none" sz="2800" dirty="0" smtClean="0">
                <a:solidFill>
                  <a:srgbClr val="7030A0"/>
                </a:solidFill>
                <a:latin typeface="Andalus" pitchFamily="18" charset="-78"/>
                <a:cs typeface="Andalus" pitchFamily="18" charset="-78"/>
              </a:rPr>
              <a:t>التعلم، </a:t>
            </a:r>
            <a:r>
              <a:rPr lang="x-none" sz="2800" dirty="0">
                <a:solidFill>
                  <a:srgbClr val="7030A0"/>
                </a:solidFill>
                <a:latin typeface="Andalus" pitchFamily="18" charset="-78"/>
                <a:cs typeface="Andalus" pitchFamily="18" charset="-78"/>
              </a:rPr>
              <a:t>اهمها الديسلكسيا </a:t>
            </a:r>
            <a:r>
              <a:rPr lang="x-none" sz="2800" dirty="0" smtClean="0">
                <a:solidFill>
                  <a:srgbClr val="7030A0"/>
                </a:solidFill>
                <a:latin typeface="Andalus" pitchFamily="18" charset="-78"/>
                <a:cs typeface="Andalus" pitchFamily="18" charset="-78"/>
              </a:rPr>
              <a:t>أو </a:t>
            </a:r>
            <a:r>
              <a:rPr lang="x-none" sz="2800" dirty="0">
                <a:solidFill>
                  <a:srgbClr val="7030A0"/>
                </a:solidFill>
                <a:latin typeface="Andalus" pitchFamily="18" charset="-78"/>
                <a:cs typeface="Andalus" pitchFamily="18" charset="-78"/>
              </a:rPr>
              <a:t>صعوبة القراءة </a:t>
            </a:r>
            <a:r>
              <a:rPr lang="x-none" sz="2800" dirty="0" smtClean="0">
                <a:solidFill>
                  <a:srgbClr val="7030A0"/>
                </a:solidFill>
                <a:latin typeface="Andalus" pitchFamily="18" charset="-78"/>
                <a:cs typeface="Andalus" pitchFamily="18" charset="-78"/>
              </a:rPr>
              <a:t>والكتابة.</a:t>
            </a:r>
          </a:p>
          <a:p>
            <a:pPr marL="45720" lvl="0">
              <a:spcBef>
                <a:spcPct val="20000"/>
              </a:spcBef>
              <a:spcAft>
                <a:spcPts val="300"/>
              </a:spcAft>
              <a:buClr>
                <a:srgbClr val="B4B392">
                  <a:lumMod val="75000"/>
                </a:srgbClr>
              </a:buClr>
              <a:buSzPct val="130000"/>
            </a:pPr>
            <a:endParaRPr lang="x-none" sz="2800" dirty="0">
              <a:solidFill>
                <a:srgbClr val="000000">
                  <a:lumMod val="75000"/>
                  <a:lumOff val="25000"/>
                </a:srgbClr>
              </a:solidFill>
              <a:latin typeface="Andalus" pitchFamily="18" charset="-78"/>
              <a:cs typeface="Andalus" pitchFamily="18" charset="-78"/>
            </a:endParaRPr>
          </a:p>
          <a:p>
            <a:pPr marL="228600" lvl="0" indent="-182880">
              <a:spcBef>
                <a:spcPct val="20000"/>
              </a:spcBef>
              <a:spcAft>
                <a:spcPts val="300"/>
              </a:spcAft>
              <a:buClr>
                <a:srgbClr val="B4B392">
                  <a:lumMod val="75000"/>
                </a:srgbClr>
              </a:buClr>
              <a:buSzPct val="130000"/>
              <a:buFont typeface="Wingdings" pitchFamily="2" charset="2"/>
              <a:buChar char="Ø"/>
            </a:pPr>
            <a:r>
              <a:rPr lang="x-none" sz="2800" dirty="0">
                <a:solidFill>
                  <a:srgbClr val="FF0000"/>
                </a:solidFill>
                <a:latin typeface="Andalus" pitchFamily="18" charset="-78"/>
                <a:cs typeface="Andalus" pitchFamily="18" charset="-78"/>
              </a:rPr>
              <a:t>تسمى الديسلكسيا </a:t>
            </a:r>
            <a:r>
              <a:rPr lang="x-none" sz="2800" dirty="0" smtClean="0">
                <a:solidFill>
                  <a:srgbClr val="FF0000"/>
                </a:solidFill>
                <a:latin typeface="Andalus" pitchFamily="18" charset="-78"/>
                <a:cs typeface="Andalus" pitchFamily="18" charset="-78"/>
              </a:rPr>
              <a:t>بضعف </a:t>
            </a:r>
            <a:r>
              <a:rPr lang="x-none" sz="2800" dirty="0">
                <a:solidFill>
                  <a:srgbClr val="FF0000"/>
                </a:solidFill>
                <a:latin typeface="Andalus" pitchFamily="18" charset="-78"/>
                <a:cs typeface="Andalus" pitchFamily="18" charset="-78"/>
              </a:rPr>
              <a:t>القدرة على </a:t>
            </a:r>
            <a:r>
              <a:rPr lang="x-none" sz="2800" dirty="0" smtClean="0">
                <a:solidFill>
                  <a:srgbClr val="FF0000"/>
                </a:solidFill>
                <a:latin typeface="Andalus" pitchFamily="18" charset="-78"/>
                <a:cs typeface="Andalus" pitchFamily="18" charset="-78"/>
              </a:rPr>
              <a:t>القراءة.</a:t>
            </a:r>
          </a:p>
          <a:p>
            <a:pPr marL="45720" lvl="0">
              <a:spcBef>
                <a:spcPct val="20000"/>
              </a:spcBef>
              <a:spcAft>
                <a:spcPts val="300"/>
              </a:spcAft>
              <a:buClr>
                <a:srgbClr val="B4B392">
                  <a:lumMod val="75000"/>
                </a:srgbClr>
              </a:buClr>
              <a:buSzPct val="130000"/>
            </a:pPr>
            <a:endParaRPr lang="x-none" sz="2800" dirty="0">
              <a:solidFill>
                <a:srgbClr val="000000">
                  <a:lumMod val="75000"/>
                  <a:lumOff val="25000"/>
                </a:srgbClr>
              </a:solidFill>
              <a:latin typeface="Andalus" pitchFamily="18" charset="-78"/>
              <a:cs typeface="Andalus" pitchFamily="18" charset="-78"/>
            </a:endParaRPr>
          </a:p>
          <a:p>
            <a:pPr marL="228600" lvl="0" indent="-182880">
              <a:spcBef>
                <a:spcPct val="20000"/>
              </a:spcBef>
              <a:spcAft>
                <a:spcPts val="300"/>
              </a:spcAft>
              <a:buClr>
                <a:srgbClr val="B4B392">
                  <a:lumMod val="75000"/>
                </a:srgbClr>
              </a:buClr>
              <a:buSzPct val="130000"/>
              <a:buFont typeface="Wingdings" pitchFamily="2" charset="2"/>
              <a:buChar char="Ø"/>
            </a:pPr>
            <a:r>
              <a:rPr lang="x-none" sz="2800" dirty="0" smtClean="0">
                <a:solidFill>
                  <a:srgbClr val="92D050"/>
                </a:solidFill>
                <a:latin typeface="Andalus" pitchFamily="18" charset="-78"/>
                <a:cs typeface="Andalus" pitchFamily="18" charset="-78"/>
              </a:rPr>
              <a:t>الديسلكسيا: </a:t>
            </a:r>
            <a:r>
              <a:rPr lang="x-none" sz="2800" dirty="0">
                <a:solidFill>
                  <a:srgbClr val="92D050"/>
                </a:solidFill>
                <a:latin typeface="Andalus" pitchFamily="18" charset="-78"/>
                <a:cs typeface="Andalus" pitchFamily="18" charset="-78"/>
              </a:rPr>
              <a:t>من الموضوعات التي نالت الكثير من الاهتمام والبحث منذ عام 1896 على يد مورجان وحتى عام 1967على يد جو مايكل </a:t>
            </a:r>
            <a:r>
              <a:rPr lang="x-none" sz="2800" dirty="0" smtClean="0">
                <a:solidFill>
                  <a:srgbClr val="92D050"/>
                </a:solidFill>
                <a:latin typeface="Andalus" pitchFamily="18" charset="-78"/>
                <a:cs typeface="Andalus" pitchFamily="18" charset="-78"/>
              </a:rPr>
              <a:t>بست. </a:t>
            </a:r>
            <a:endParaRPr lang="x-none" sz="2800" dirty="0">
              <a:solidFill>
                <a:srgbClr val="92D050"/>
              </a:solidFill>
              <a:latin typeface="Andalus" pitchFamily="18" charset="-78"/>
              <a:cs typeface="Andalus" pitchFamily="18" charset="-78"/>
            </a:endParaRPr>
          </a:p>
        </p:txBody>
      </p:sp>
    </p:spTree>
    <p:extLst>
      <p:ext uri="{BB962C8B-B14F-4D97-AF65-F5344CB8AC3E}">
        <p14:creationId xmlns:p14="http://schemas.microsoft.com/office/powerpoint/2010/main" val="2550018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626956" y="642801"/>
            <a:ext cx="4573688" cy="923330"/>
          </a:xfrm>
          <a:prstGeom prst="rect">
            <a:avLst/>
          </a:prstGeom>
        </p:spPr>
        <p:txBody>
          <a:bodyPr wrap="none">
            <a:spAutoFit/>
          </a:bodyPr>
          <a:lstStyle/>
          <a:p>
            <a:r>
              <a:rPr lang="x-none" sz="5400" kern="0" dirty="0">
                <a:solidFill>
                  <a:srgbClr val="00B0F0"/>
                </a:solidFill>
                <a:latin typeface="Andalus" pitchFamily="18" charset="-78"/>
                <a:ea typeface="+mj-ea"/>
                <a:cs typeface="Andalus" pitchFamily="18" charset="-78"/>
              </a:rPr>
              <a:t>أ</a:t>
            </a:r>
            <a:r>
              <a:rPr lang="x-none" sz="5400" kern="0" dirty="0" smtClean="0">
                <a:solidFill>
                  <a:srgbClr val="00B0F0"/>
                </a:solidFill>
                <a:latin typeface="Andalus" pitchFamily="18" charset="-78"/>
                <a:ea typeface="+mj-ea"/>
                <a:cs typeface="Andalus" pitchFamily="18" charset="-78"/>
              </a:rPr>
              <a:t>عراض  الديسلكسيا:</a:t>
            </a:r>
            <a:endParaRPr lang="x-none" sz="5400" kern="0" dirty="0">
              <a:solidFill>
                <a:srgbClr val="00B0F0"/>
              </a:solidFill>
              <a:latin typeface="Andalus" pitchFamily="18" charset="-78"/>
              <a:ea typeface="+mj-ea"/>
              <a:cs typeface="Andalus" pitchFamily="18" charset="-78"/>
            </a:endParaRPr>
          </a:p>
        </p:txBody>
      </p:sp>
      <p:sp>
        <p:nvSpPr>
          <p:cNvPr id="5" name="مربع نص 4"/>
          <p:cNvSpPr txBox="1"/>
          <p:nvPr/>
        </p:nvSpPr>
        <p:spPr>
          <a:xfrm>
            <a:off x="1558344" y="1566131"/>
            <a:ext cx="9749307" cy="4593565"/>
          </a:xfrm>
          <a:prstGeom prst="rect">
            <a:avLst/>
          </a:prstGeom>
          <a:noFill/>
        </p:spPr>
        <p:txBody>
          <a:bodyPr wrap="square" rtlCol="1">
            <a:spAutoFit/>
          </a:bodyPr>
          <a:lstStyle/>
          <a:p>
            <a:pPr marL="502920" lvl="0" indent="-457200">
              <a:spcBef>
                <a:spcPct val="20000"/>
              </a:spcBef>
              <a:spcAft>
                <a:spcPts val="300"/>
              </a:spcAft>
              <a:buClr>
                <a:srgbClr val="B4B392">
                  <a:lumMod val="75000"/>
                </a:srgbClr>
              </a:buClr>
              <a:buSzPct val="130000"/>
              <a:buFont typeface="+mj-lt"/>
              <a:buAutoNum type="arabicParenR"/>
            </a:pPr>
            <a:r>
              <a:rPr lang="x-none" sz="2800" dirty="0" smtClean="0">
                <a:solidFill>
                  <a:srgbClr val="EC7CA9"/>
                </a:solidFill>
                <a:latin typeface="Trebuchet MS"/>
                <a:cs typeface="DecoType Naskh Variants" pitchFamily="2" charset="-78"/>
              </a:rPr>
              <a:t>صعوبة </a:t>
            </a:r>
            <a:r>
              <a:rPr lang="x-none" sz="2800" dirty="0">
                <a:solidFill>
                  <a:srgbClr val="EC7CA9"/>
                </a:solidFill>
                <a:latin typeface="Trebuchet MS"/>
                <a:cs typeface="DecoType Naskh Variants" pitchFamily="2" charset="-78"/>
              </a:rPr>
              <a:t>القدرة على القراءة تعود </a:t>
            </a:r>
            <a:r>
              <a:rPr lang="x-none" sz="2800" dirty="0" smtClean="0">
                <a:solidFill>
                  <a:srgbClr val="EC7CA9"/>
                </a:solidFill>
                <a:latin typeface="Trebuchet MS"/>
                <a:cs typeface="DecoType Naskh Variants" pitchFamily="2" charset="-78"/>
              </a:rPr>
              <a:t>لأسباب </a:t>
            </a:r>
            <a:r>
              <a:rPr lang="x-none" sz="2800" dirty="0">
                <a:solidFill>
                  <a:srgbClr val="EC7CA9"/>
                </a:solidFill>
                <a:latin typeface="Trebuchet MS"/>
                <a:cs typeface="DecoType Naskh Variants" pitchFamily="2" charset="-78"/>
              </a:rPr>
              <a:t>تتمثل </a:t>
            </a:r>
            <a:r>
              <a:rPr lang="x-none" sz="2800" dirty="0" smtClean="0">
                <a:solidFill>
                  <a:srgbClr val="EC7CA9"/>
                </a:solidFill>
                <a:latin typeface="Trebuchet MS"/>
                <a:cs typeface="DecoType Naskh Variants" pitchFamily="2" charset="-78"/>
              </a:rPr>
              <a:t>بضعف </a:t>
            </a:r>
            <a:r>
              <a:rPr lang="x-none" sz="2800" dirty="0">
                <a:solidFill>
                  <a:srgbClr val="EC7CA9"/>
                </a:solidFill>
                <a:latin typeface="Trebuchet MS"/>
                <a:cs typeface="DecoType Naskh Variants" pitchFamily="2" charset="-78"/>
              </a:rPr>
              <a:t>قدرة الطفل على تكوين التتابع الصحيح للمهارات </a:t>
            </a:r>
            <a:r>
              <a:rPr lang="x-none" sz="2800" dirty="0" smtClean="0">
                <a:solidFill>
                  <a:srgbClr val="EC7CA9"/>
                </a:solidFill>
                <a:latin typeface="Trebuchet MS"/>
                <a:cs typeface="DecoType Naskh Variants" pitchFamily="2" charset="-78"/>
              </a:rPr>
              <a:t>القرائية.</a:t>
            </a:r>
            <a:endParaRPr lang="x-none" sz="2800" dirty="0">
              <a:solidFill>
                <a:srgbClr val="EC7CA9"/>
              </a:solidFill>
              <a:latin typeface="Trebuchet MS"/>
              <a:cs typeface="DecoType Naskh Variants" pitchFamily="2" charset="-78"/>
            </a:endParaRPr>
          </a:p>
          <a:p>
            <a:pPr marL="502920" lvl="0" indent="-457200">
              <a:spcBef>
                <a:spcPct val="20000"/>
              </a:spcBef>
              <a:spcAft>
                <a:spcPts val="300"/>
              </a:spcAft>
              <a:buClr>
                <a:srgbClr val="B4B392">
                  <a:lumMod val="75000"/>
                </a:srgbClr>
              </a:buClr>
              <a:buSzPct val="130000"/>
              <a:buFont typeface="+mj-lt"/>
              <a:buAutoNum type="arabicParenR"/>
            </a:pPr>
            <a:r>
              <a:rPr lang="x-none" sz="2800" dirty="0">
                <a:solidFill>
                  <a:srgbClr val="EC7CA9"/>
                </a:solidFill>
                <a:latin typeface="Trebuchet MS"/>
                <a:cs typeface="DecoType Naskh Variants" pitchFamily="2" charset="-78"/>
              </a:rPr>
              <a:t>صعوبة القدرة على القراءة تعود أ</a:t>
            </a:r>
            <a:r>
              <a:rPr lang="x-none" sz="2800" dirty="0" smtClean="0">
                <a:solidFill>
                  <a:srgbClr val="EC7CA9"/>
                </a:solidFill>
                <a:latin typeface="Trebuchet MS"/>
                <a:cs typeface="DecoType Naskh Variants" pitchFamily="2" charset="-78"/>
              </a:rPr>
              <a:t>سباب </a:t>
            </a:r>
            <a:r>
              <a:rPr lang="x-none" sz="2800" dirty="0">
                <a:solidFill>
                  <a:srgbClr val="EC7CA9"/>
                </a:solidFill>
                <a:latin typeface="Trebuchet MS"/>
                <a:cs typeface="DecoType Naskh Variants" pitchFamily="2" charset="-78"/>
              </a:rPr>
              <a:t>طبية تتمثل في </a:t>
            </a:r>
            <a:r>
              <a:rPr lang="x-none" sz="2800" dirty="0" smtClean="0">
                <a:solidFill>
                  <a:srgbClr val="EC7CA9"/>
                </a:solidFill>
                <a:latin typeface="Trebuchet MS"/>
                <a:cs typeface="DecoType Naskh Variants" pitchFamily="2" charset="-78"/>
              </a:rPr>
              <a:t>الخلل الوظيفي للدماغ.</a:t>
            </a:r>
          </a:p>
          <a:p>
            <a:pPr marL="502920" lvl="0" indent="-457200">
              <a:spcBef>
                <a:spcPct val="20000"/>
              </a:spcBef>
              <a:spcAft>
                <a:spcPts val="300"/>
              </a:spcAft>
              <a:buClr>
                <a:srgbClr val="B4B392">
                  <a:lumMod val="75000"/>
                </a:srgbClr>
              </a:buClr>
              <a:buSzPct val="130000"/>
              <a:buFont typeface="+mj-lt"/>
              <a:buAutoNum type="arabicParenR"/>
            </a:pPr>
            <a:r>
              <a:rPr lang="x-none" sz="2800" dirty="0" smtClean="0">
                <a:solidFill>
                  <a:srgbClr val="EC7CA9"/>
                </a:solidFill>
                <a:latin typeface="Trebuchet MS"/>
                <a:cs typeface="DecoType Naskh Variants" pitchFamily="2" charset="-78"/>
              </a:rPr>
              <a:t>صعوبة في القدرة على الكتابة والتي تسمى بإسم ( </a:t>
            </a:r>
            <a:r>
              <a:rPr lang="en-US" sz="2800" dirty="0" smtClean="0">
                <a:solidFill>
                  <a:srgbClr val="EC7CA9"/>
                </a:solidFill>
                <a:latin typeface="Trebuchet MS"/>
                <a:cs typeface="DecoType Naskh Variants" pitchFamily="2" charset="-78"/>
              </a:rPr>
              <a:t>Dysgraphia</a:t>
            </a:r>
            <a:r>
              <a:rPr lang="x-none" sz="2800" dirty="0" smtClean="0">
                <a:solidFill>
                  <a:srgbClr val="EC7CA9"/>
                </a:solidFill>
                <a:latin typeface="Trebuchet MS"/>
                <a:cs typeface="DecoType Naskh Variants" pitchFamily="2" charset="-78"/>
              </a:rPr>
              <a:t>) </a:t>
            </a:r>
            <a:r>
              <a:rPr lang="x-none" sz="2800" dirty="0">
                <a:solidFill>
                  <a:srgbClr val="EC7CA9"/>
                </a:solidFill>
                <a:latin typeface="Trebuchet MS"/>
                <a:cs typeface="DecoType Naskh Variants" pitchFamily="2" charset="-78"/>
              </a:rPr>
              <a:t> </a:t>
            </a:r>
            <a:r>
              <a:rPr lang="x-none" sz="2800" dirty="0" smtClean="0">
                <a:solidFill>
                  <a:srgbClr val="EC7CA9"/>
                </a:solidFill>
                <a:latin typeface="Trebuchet MS"/>
                <a:cs typeface="DecoType Naskh Variants" pitchFamily="2" charset="-78"/>
              </a:rPr>
              <a:t>التي تعود إلى </a:t>
            </a:r>
            <a:r>
              <a:rPr lang="x-none" sz="2800" dirty="0">
                <a:solidFill>
                  <a:srgbClr val="EC7CA9"/>
                </a:solidFill>
                <a:latin typeface="Trebuchet MS"/>
                <a:cs typeface="DecoType Naskh Variants" pitchFamily="2" charset="-78"/>
              </a:rPr>
              <a:t>أ</a:t>
            </a:r>
            <a:r>
              <a:rPr lang="x-none" sz="2800" dirty="0" smtClean="0">
                <a:solidFill>
                  <a:srgbClr val="EC7CA9"/>
                </a:solidFill>
                <a:latin typeface="Trebuchet MS"/>
                <a:cs typeface="DecoType Naskh Variants" pitchFamily="2" charset="-78"/>
              </a:rPr>
              <a:t>سباب تتعلق بالقدرة على الحركية الدقيقة، ونقل المادة المنظورة إلى مادة حركية مكتوبة، </a:t>
            </a:r>
            <a:r>
              <a:rPr lang="x-none" sz="2800" dirty="0">
                <a:solidFill>
                  <a:srgbClr val="EC7CA9"/>
                </a:solidFill>
                <a:latin typeface="Trebuchet MS"/>
                <a:cs typeface="DecoType Naskh Variants" pitchFamily="2" charset="-78"/>
              </a:rPr>
              <a:t>أ</a:t>
            </a:r>
            <a:r>
              <a:rPr lang="x-none" sz="2800" dirty="0" smtClean="0">
                <a:solidFill>
                  <a:srgbClr val="EC7CA9"/>
                </a:solidFill>
                <a:latin typeface="Trebuchet MS"/>
                <a:cs typeface="DecoType Naskh Variants" pitchFamily="2" charset="-78"/>
              </a:rPr>
              <a:t>و </a:t>
            </a:r>
            <a:r>
              <a:rPr lang="x-none" sz="2800" dirty="0">
                <a:solidFill>
                  <a:srgbClr val="EC7CA9"/>
                </a:solidFill>
                <a:latin typeface="Trebuchet MS"/>
                <a:cs typeface="DecoType Naskh Variants" pitchFamily="2" charset="-78"/>
              </a:rPr>
              <a:t>إ</a:t>
            </a:r>
            <a:r>
              <a:rPr lang="x-none" sz="2800" dirty="0" smtClean="0">
                <a:solidFill>
                  <a:srgbClr val="EC7CA9"/>
                </a:solidFill>
                <a:latin typeface="Trebuchet MS"/>
                <a:cs typeface="DecoType Naskh Variants" pitchFamily="2" charset="-78"/>
              </a:rPr>
              <a:t>لى عجز في التآزر البصري الحركي </a:t>
            </a:r>
            <a:r>
              <a:rPr lang="x-none" sz="2800" dirty="0">
                <a:solidFill>
                  <a:srgbClr val="EC7CA9"/>
                </a:solidFill>
                <a:latin typeface="Trebuchet MS"/>
                <a:cs typeface="DecoType Naskh Variants" pitchFamily="2" charset="-78"/>
              </a:rPr>
              <a:t>أ</a:t>
            </a:r>
            <a:r>
              <a:rPr lang="x-none" sz="2800" dirty="0" smtClean="0">
                <a:solidFill>
                  <a:srgbClr val="EC7CA9"/>
                </a:solidFill>
                <a:latin typeface="Trebuchet MS"/>
                <a:cs typeface="DecoType Naskh Variants" pitchFamily="2" charset="-78"/>
              </a:rPr>
              <a:t>و </a:t>
            </a:r>
            <a:r>
              <a:rPr lang="x-none" sz="2800" dirty="0">
                <a:solidFill>
                  <a:srgbClr val="EC7CA9"/>
                </a:solidFill>
                <a:latin typeface="Trebuchet MS"/>
                <a:cs typeface="DecoType Naskh Variants" pitchFamily="2" charset="-78"/>
              </a:rPr>
              <a:t>إ</a:t>
            </a:r>
            <a:r>
              <a:rPr lang="x-none" sz="2800" dirty="0" smtClean="0">
                <a:solidFill>
                  <a:srgbClr val="EC7CA9"/>
                </a:solidFill>
                <a:latin typeface="Trebuchet MS"/>
                <a:cs typeface="DecoType Naskh Variants" pitchFamily="2" charset="-78"/>
              </a:rPr>
              <a:t>لى عجز القدرة على إدراك الرموز.</a:t>
            </a:r>
          </a:p>
          <a:p>
            <a:pPr marL="502920" lvl="0" indent="-457200">
              <a:spcBef>
                <a:spcPct val="20000"/>
              </a:spcBef>
              <a:spcAft>
                <a:spcPts val="300"/>
              </a:spcAft>
              <a:buClr>
                <a:srgbClr val="B4B392">
                  <a:lumMod val="75000"/>
                </a:srgbClr>
              </a:buClr>
              <a:buSzPct val="130000"/>
              <a:buFont typeface="+mj-lt"/>
              <a:buAutoNum type="arabicParenR"/>
            </a:pPr>
            <a:r>
              <a:rPr lang="x-none" sz="2800" dirty="0" smtClean="0">
                <a:solidFill>
                  <a:srgbClr val="EC7CA9"/>
                </a:solidFill>
                <a:latin typeface="Trebuchet MS"/>
                <a:cs typeface="DecoType Naskh Variants" pitchFamily="2" charset="-78"/>
              </a:rPr>
              <a:t>تأخر ظهور الكلام.</a:t>
            </a:r>
          </a:p>
          <a:p>
            <a:pPr marL="502920" lvl="0" indent="-457200">
              <a:spcBef>
                <a:spcPct val="20000"/>
              </a:spcBef>
              <a:spcAft>
                <a:spcPts val="300"/>
              </a:spcAft>
              <a:buClr>
                <a:srgbClr val="B4B392">
                  <a:lumMod val="75000"/>
                </a:srgbClr>
              </a:buClr>
              <a:buSzPct val="130000"/>
              <a:buFont typeface="+mj-lt"/>
              <a:buAutoNum type="arabicParenR"/>
            </a:pPr>
            <a:r>
              <a:rPr lang="x-none" sz="2800" dirty="0" smtClean="0">
                <a:solidFill>
                  <a:srgbClr val="EC7CA9"/>
                </a:solidFill>
                <a:latin typeface="Trebuchet MS"/>
                <a:cs typeface="DecoType Naskh Variants" pitchFamily="2" charset="-78"/>
              </a:rPr>
              <a:t>سوء تنظيم وتركيب الكلام.</a:t>
            </a:r>
          </a:p>
          <a:p>
            <a:pPr marL="502920" lvl="0" indent="-457200">
              <a:spcBef>
                <a:spcPct val="20000"/>
              </a:spcBef>
              <a:spcAft>
                <a:spcPts val="300"/>
              </a:spcAft>
              <a:buClr>
                <a:srgbClr val="B4B392">
                  <a:lumMod val="75000"/>
                </a:srgbClr>
              </a:buClr>
              <a:buSzPct val="130000"/>
              <a:buFont typeface="+mj-lt"/>
              <a:buAutoNum type="arabicParenR"/>
            </a:pPr>
            <a:r>
              <a:rPr lang="x-none" sz="2800" dirty="0" smtClean="0">
                <a:solidFill>
                  <a:srgbClr val="EC7CA9"/>
                </a:solidFill>
                <a:latin typeface="Trebuchet MS"/>
                <a:cs typeface="DecoType Naskh Variants" pitchFamily="2" charset="-78"/>
              </a:rPr>
              <a:t>فقدان القدرة المكتسبة على الكلام بسبب إصابة الدماغ الوظيفية.</a:t>
            </a:r>
            <a:endParaRPr lang="x-none" sz="2800" dirty="0">
              <a:solidFill>
                <a:srgbClr val="EC7CA9"/>
              </a:solidFill>
              <a:latin typeface="Trebuchet MS"/>
              <a:cs typeface="DecoType Naskh Variants" pitchFamily="2" charset="-78"/>
            </a:endParaRPr>
          </a:p>
        </p:txBody>
      </p:sp>
    </p:spTree>
    <p:extLst>
      <p:ext uri="{BB962C8B-B14F-4D97-AF65-F5344CB8AC3E}">
        <p14:creationId xmlns:p14="http://schemas.microsoft.com/office/powerpoint/2010/main" val="148893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sz="4800" dirty="0" smtClean="0">
                <a:solidFill>
                  <a:srgbClr val="FF0000"/>
                </a:solidFill>
              </a:rPr>
              <a:t>تصنيف صعوبات التعلم</a:t>
            </a:r>
            <a:endParaRPr lang="x-none" sz="4800" dirty="0">
              <a:solidFill>
                <a:srgbClr val="FF0000"/>
              </a:solidFill>
            </a:endParaRPr>
          </a:p>
        </p:txBody>
      </p:sp>
      <p:sp>
        <p:nvSpPr>
          <p:cNvPr id="3" name="Content Placeholder 2"/>
          <p:cNvSpPr>
            <a:spLocks noGrp="1"/>
          </p:cNvSpPr>
          <p:nvPr>
            <p:ph idx="1"/>
          </p:nvPr>
        </p:nvSpPr>
        <p:spPr/>
        <p:txBody>
          <a:bodyPr/>
          <a:lstStyle/>
          <a:p>
            <a:endParaRPr lang="x-none" sz="3200" dirty="0" smtClean="0">
              <a:solidFill>
                <a:srgbClr val="FF0000"/>
              </a:solidFill>
              <a:cs typeface="+mj-cs"/>
            </a:endParaRPr>
          </a:p>
          <a:p>
            <a:r>
              <a:rPr lang="x-none" sz="3200" dirty="0" smtClean="0">
                <a:solidFill>
                  <a:srgbClr val="FF0000"/>
                </a:solidFill>
                <a:cs typeface="+mj-cs"/>
              </a:rPr>
              <a:t>الصعوبات التعلمية الأكاديمية: </a:t>
            </a:r>
            <a:r>
              <a:rPr lang="x-none" dirty="0" smtClean="0">
                <a:cs typeface="+mj-cs"/>
              </a:rPr>
              <a:t>وهي المشكلات التي تظهر لدى الأطفال في عمرالمدرسة.كصعوبات القراءة، الكتابة، الصعوبات الخاصة بالتهجئة والتعبير الكتابي، الحساب.</a:t>
            </a:r>
          </a:p>
          <a:p>
            <a:r>
              <a:rPr lang="x-none" sz="3200" dirty="0" smtClean="0">
                <a:solidFill>
                  <a:srgbClr val="FF0000"/>
                </a:solidFill>
              </a:rPr>
              <a:t>الصعوبات التعلمية النمائية: </a:t>
            </a:r>
            <a:r>
              <a:rPr lang="x-none" dirty="0" smtClean="0">
                <a:cs typeface="+mj-cs"/>
              </a:rPr>
              <a:t>تشمل اضطرابات في المهارات السابقة للتعلم التي يحتاجها الطفل بهدف التحصيل في الموضوعات الإدراكية مثل الإدراك، الانتباه، الذاكرة، التفكير واللغة الشفهية. ويمكن أن تظهر قبل سن المدرسة.</a:t>
            </a:r>
            <a:endParaRPr lang="x-none" sz="3200" dirty="0"/>
          </a:p>
        </p:txBody>
      </p:sp>
    </p:spTree>
    <p:extLst>
      <p:ext uri="{BB962C8B-B14F-4D97-AF65-F5344CB8AC3E}">
        <p14:creationId xmlns:p14="http://schemas.microsoft.com/office/powerpoint/2010/main" val="1552180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stretch>
            <a:fillRect/>
          </a:stretch>
        </p:blipFill>
        <p:spPr>
          <a:xfrm>
            <a:off x="-529" y="-297"/>
            <a:ext cx="12193057" cy="6858594"/>
          </a:xfrm>
          <a:prstGeom prst="rect">
            <a:avLst/>
          </a:prstGeom>
        </p:spPr>
      </p:pic>
      <p:sp>
        <p:nvSpPr>
          <p:cNvPr id="6" name="عنصر نائب للمحتوى 5"/>
          <p:cNvSpPr>
            <a:spLocks noGrp="1"/>
          </p:cNvSpPr>
          <p:nvPr>
            <p:ph idx="1"/>
          </p:nvPr>
        </p:nvSpPr>
        <p:spPr>
          <a:xfrm>
            <a:off x="1524000" y="1677707"/>
            <a:ext cx="10515600" cy="4351338"/>
          </a:xfrm>
        </p:spPr>
        <p:txBody>
          <a:bodyPr/>
          <a:lstStyle/>
          <a:p>
            <a:pPr marL="0" indent="0" algn="ctr">
              <a:buNone/>
            </a:pPr>
            <a:r>
              <a:rPr lang="x-none" dirty="0" smtClean="0">
                <a:solidFill>
                  <a:srgbClr val="0070C0"/>
                </a:solidFill>
              </a:rPr>
              <a:t> يعتبر موضوع صعوبات التعلم من المواضيع الجديدة نسبياً في ميدان التربية الخاصة.</a:t>
            </a:r>
          </a:p>
          <a:p>
            <a:pPr marL="0" indent="0" algn="ctr">
              <a:buNone/>
            </a:pPr>
            <a:endParaRPr lang="x-none" dirty="0">
              <a:solidFill>
                <a:srgbClr val="0070C0"/>
              </a:solidFill>
            </a:endParaRPr>
          </a:p>
          <a:p>
            <a:pPr marL="0" indent="0" algn="ctr">
              <a:buNone/>
            </a:pPr>
            <a:r>
              <a:rPr lang="x-none" dirty="0" smtClean="0">
                <a:solidFill>
                  <a:srgbClr val="0070C0"/>
                </a:solidFill>
              </a:rPr>
              <a:t> </a:t>
            </a:r>
          </a:p>
          <a:p>
            <a:pPr marL="0" indent="0" algn="ctr">
              <a:buNone/>
            </a:pPr>
            <a:r>
              <a:rPr lang="x-none" dirty="0" smtClean="0">
                <a:solidFill>
                  <a:srgbClr val="0070C0"/>
                </a:solidFill>
              </a:rPr>
              <a:t> في العقد الأخير من هذا القرن بدأ الاهتمام بشكل واضح بنسبة لا تقل عن 3% من الأطفال التي تعاني من شكل ما من أشكال صعوبات التعلم.  </a:t>
            </a:r>
          </a:p>
          <a:p>
            <a:pPr marL="0" indent="0" algn="ctr">
              <a:buNone/>
            </a:pPr>
            <a:endParaRPr lang="x-none" dirty="0">
              <a:solidFill>
                <a:srgbClr val="0070C0"/>
              </a:solidFill>
            </a:endParaRPr>
          </a:p>
          <a:p>
            <a:pPr marL="0" indent="0" algn="ctr">
              <a:buNone/>
            </a:pPr>
            <a:endParaRPr lang="x-none" dirty="0">
              <a:solidFill>
                <a:srgbClr val="0070C0"/>
              </a:solidFill>
            </a:endParaRPr>
          </a:p>
        </p:txBody>
      </p:sp>
      <p:pic>
        <p:nvPicPr>
          <p:cNvPr id="4" name="صورة 3"/>
          <p:cNvPicPr>
            <a:picLocks noChangeAspect="1"/>
          </p:cNvPicPr>
          <p:nvPr/>
        </p:nvPicPr>
        <p:blipFill>
          <a:blip r:embed="rId3" cstate="print"/>
          <a:stretch>
            <a:fillRect/>
          </a:stretch>
        </p:blipFill>
        <p:spPr>
          <a:xfrm>
            <a:off x="10344430" y="4452652"/>
            <a:ext cx="1569664" cy="2311219"/>
          </a:xfrm>
          <a:prstGeom prst="rect">
            <a:avLst/>
          </a:prstGeom>
          <a:ln>
            <a:noFill/>
          </a:ln>
          <a:effectLst>
            <a:softEdge rad="112500"/>
          </a:effectLst>
        </p:spPr>
      </p:pic>
    </p:spTree>
    <p:extLst>
      <p:ext uri="{BB962C8B-B14F-4D97-AF65-F5344CB8AC3E}">
        <p14:creationId xmlns:p14="http://schemas.microsoft.com/office/powerpoint/2010/main" val="2859771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rgbClr val="FF0000"/>
                </a:solidFill>
              </a:rPr>
              <a:t>الاضطرابات الإدراكية</a:t>
            </a:r>
            <a:endParaRPr lang="x-none" dirty="0">
              <a:solidFill>
                <a:srgbClr val="FF0000"/>
              </a:solidFill>
            </a:endParaRPr>
          </a:p>
        </p:txBody>
      </p:sp>
      <p:sp>
        <p:nvSpPr>
          <p:cNvPr id="3" name="Content Placeholder 2"/>
          <p:cNvSpPr>
            <a:spLocks noGrp="1"/>
          </p:cNvSpPr>
          <p:nvPr>
            <p:ph idx="1"/>
          </p:nvPr>
        </p:nvSpPr>
        <p:spPr/>
        <p:txBody>
          <a:bodyPr/>
          <a:lstStyle/>
          <a:p>
            <a:r>
              <a:rPr lang="x-none" sz="3200" b="1" dirty="0" smtClean="0"/>
              <a:t>هي أشكال متنوعة من الصعوبات في التمييز بين المثيرات الحسية وتفسيرها.</a:t>
            </a:r>
          </a:p>
          <a:p>
            <a:pPr marL="514350" indent="-514350">
              <a:buFont typeface="+mj-lt"/>
              <a:buAutoNum type="arabicPeriod"/>
            </a:pPr>
            <a:r>
              <a:rPr lang="x-none" sz="3200" dirty="0" smtClean="0">
                <a:solidFill>
                  <a:srgbClr val="FF0000"/>
                </a:solidFill>
              </a:rPr>
              <a:t>الاضطرابات الإدراكية البصرية</a:t>
            </a:r>
            <a:r>
              <a:rPr lang="x-none" dirty="0" smtClean="0"/>
              <a:t>: </a:t>
            </a:r>
            <a:r>
              <a:rPr lang="x-none" dirty="0" smtClean="0">
                <a:cs typeface="+mj-cs"/>
              </a:rPr>
              <a:t>هو القدرة على تنظيم وتفسير المعلومات التي يتم استقبالها عبر العين. ويتضمن قدرات فرعية منها: التمييز البصري، الإغلاق البصري والذاكرة البصرية.</a:t>
            </a:r>
          </a:p>
          <a:p>
            <a:pPr marL="0" indent="0">
              <a:buNone/>
            </a:pPr>
            <a:endParaRPr lang="x-none" dirty="0" smtClean="0">
              <a:cs typeface="+mj-cs"/>
            </a:endParaRPr>
          </a:p>
          <a:p>
            <a:pPr marL="0" indent="0">
              <a:buNone/>
            </a:pPr>
            <a:r>
              <a:rPr lang="x-none" dirty="0" smtClean="0">
                <a:solidFill>
                  <a:srgbClr val="FF0000"/>
                </a:solidFill>
                <a:cs typeface="+mj-cs"/>
              </a:rPr>
              <a:t>التمييز البصري</a:t>
            </a:r>
            <a:r>
              <a:rPr lang="x-none" dirty="0" smtClean="0">
                <a:cs typeface="+mj-cs"/>
              </a:rPr>
              <a:t>: </a:t>
            </a:r>
            <a:r>
              <a:rPr lang="x-none" sz="2400" dirty="0" smtClean="0">
                <a:cs typeface="+mj-cs"/>
              </a:rPr>
              <a:t>القدرة على التفريق بصرياً بين الأشياء والرموز المختلفة في البيئة.</a:t>
            </a:r>
          </a:p>
          <a:p>
            <a:pPr marL="0" indent="0">
              <a:buNone/>
            </a:pPr>
            <a:r>
              <a:rPr lang="x-none" dirty="0" smtClean="0">
                <a:solidFill>
                  <a:srgbClr val="FF0000"/>
                </a:solidFill>
                <a:cs typeface="+mj-cs"/>
              </a:rPr>
              <a:t>الإغلاق البصري</a:t>
            </a:r>
            <a:r>
              <a:rPr lang="x-none" dirty="0" smtClean="0">
                <a:cs typeface="+mj-cs"/>
              </a:rPr>
              <a:t>: </a:t>
            </a:r>
            <a:r>
              <a:rPr lang="x-none" sz="2400" dirty="0" smtClean="0">
                <a:cs typeface="+mj-cs"/>
              </a:rPr>
              <a:t>قدرة الفرد على معرفة الشيء بصرياً بالرغم من نقص بعض المعلومات.</a:t>
            </a:r>
          </a:p>
          <a:p>
            <a:pPr marL="0" indent="0">
              <a:buNone/>
            </a:pPr>
            <a:r>
              <a:rPr lang="x-none" dirty="0" smtClean="0">
                <a:solidFill>
                  <a:srgbClr val="FF0000"/>
                </a:solidFill>
                <a:cs typeface="+mj-cs"/>
              </a:rPr>
              <a:t>الذاكرة البصرية</a:t>
            </a:r>
            <a:r>
              <a:rPr lang="x-none" dirty="0" smtClean="0">
                <a:cs typeface="+mj-cs"/>
              </a:rPr>
              <a:t>: </a:t>
            </a:r>
            <a:r>
              <a:rPr lang="x-none" sz="2400" dirty="0" smtClean="0">
                <a:cs typeface="+mj-cs"/>
              </a:rPr>
              <a:t>القدرة على استدعاء المعلومات البصرية التي تم الحصول عليها سابقاً.</a:t>
            </a:r>
            <a:endParaRPr lang="x-none" sz="2400" dirty="0">
              <a:cs typeface="+mj-cs"/>
            </a:endParaRPr>
          </a:p>
        </p:txBody>
      </p:sp>
    </p:spTree>
    <p:extLst>
      <p:ext uri="{BB962C8B-B14F-4D97-AF65-F5344CB8AC3E}">
        <p14:creationId xmlns:p14="http://schemas.microsoft.com/office/powerpoint/2010/main" val="322758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800" dirty="0" smtClean="0">
                <a:solidFill>
                  <a:srgbClr val="FF0000"/>
                </a:solidFill>
              </a:rPr>
              <a:t>الاضطرابات الإدراكية</a:t>
            </a:r>
            <a:endParaRPr lang="x-none" sz="4800"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startAt="2"/>
            </a:pPr>
            <a:r>
              <a:rPr lang="x-none" sz="4000" dirty="0" smtClean="0">
                <a:solidFill>
                  <a:srgbClr val="FF0000"/>
                </a:solidFill>
                <a:cs typeface="+mj-cs"/>
              </a:rPr>
              <a:t>الإدراك السمعي</a:t>
            </a:r>
            <a:r>
              <a:rPr lang="x-none" dirty="0" smtClean="0"/>
              <a:t>: </a:t>
            </a:r>
            <a:r>
              <a:rPr lang="x-none" sz="3200" dirty="0" smtClean="0">
                <a:cs typeface="+mj-cs"/>
              </a:rPr>
              <a:t>القدرة على فهم المعلومات التي يتم استقبالها عبر حاسة السمع. ومن القدرات السمعية : التمييز السمعي، الذاكرة السمعية</a:t>
            </a:r>
            <a:r>
              <a:rPr lang="x-none" dirty="0" smtClean="0"/>
              <a:t>.</a:t>
            </a:r>
          </a:p>
          <a:p>
            <a:pPr marL="0" indent="0">
              <a:buNone/>
            </a:pPr>
            <a:endParaRPr lang="x-none" dirty="0" smtClean="0"/>
          </a:p>
          <a:p>
            <a:pPr marL="0" indent="0">
              <a:buNone/>
            </a:pPr>
            <a:r>
              <a:rPr lang="x-none" sz="3200" dirty="0" smtClean="0">
                <a:solidFill>
                  <a:srgbClr val="FF0000"/>
                </a:solidFill>
              </a:rPr>
              <a:t>التمييز السمعي</a:t>
            </a:r>
            <a:r>
              <a:rPr lang="x-none" dirty="0" smtClean="0"/>
              <a:t>: القدرة على تمييز الأصوات ومعرفة الكلمات المتشابهة والكلمات المختلفة عندما يكون الفرق بينهما فرقاً صوتياً بسيطاً. مثل: سفينة/ سكينة، أسرة/ أجرة...</a:t>
            </a:r>
          </a:p>
          <a:p>
            <a:pPr marL="0" indent="0">
              <a:buNone/>
            </a:pPr>
            <a:r>
              <a:rPr lang="x-none" sz="3200" dirty="0" smtClean="0">
                <a:solidFill>
                  <a:srgbClr val="FF0000"/>
                </a:solidFill>
              </a:rPr>
              <a:t>الذاكرة السمعية: </a:t>
            </a:r>
            <a:r>
              <a:rPr lang="x-none" dirty="0" smtClean="0"/>
              <a:t>القدرة على استقبال وتخزين المعلومات السمعية ومن ثم استدعاؤها عند الحاجة </a:t>
            </a:r>
            <a:r>
              <a:rPr lang="x-none" dirty="0" smtClean="0">
                <a:solidFill>
                  <a:srgbClr val="FF0000"/>
                </a:solidFill>
              </a:rPr>
              <a:t>(الذاكرة السمعية المتسلسلة)، </a:t>
            </a:r>
            <a:r>
              <a:rPr lang="x-none" dirty="0" smtClean="0"/>
              <a:t>مثل معرفة الحروف الأبجدية،الارقام، أشهر السنة...</a:t>
            </a:r>
          </a:p>
          <a:p>
            <a:pPr marL="0" indent="0">
              <a:buNone/>
            </a:pPr>
            <a:endParaRPr lang="x-none" dirty="0"/>
          </a:p>
        </p:txBody>
      </p:sp>
    </p:spTree>
    <p:extLst>
      <p:ext uri="{BB962C8B-B14F-4D97-AF65-F5344CB8AC3E}">
        <p14:creationId xmlns:p14="http://schemas.microsoft.com/office/powerpoint/2010/main" val="4253318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solidFill>
                  <a:srgbClr val="FF0000"/>
                </a:solidFill>
              </a:rPr>
              <a:t>اضطرابات التفكير</a:t>
            </a:r>
            <a:endParaRPr lang="x-none"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x-none" sz="4000" dirty="0" smtClean="0">
                <a:solidFill>
                  <a:srgbClr val="FF0000"/>
                </a:solidFill>
              </a:rPr>
              <a:t>مشكلات مرتبطة بتنظيم الفرد للمعلومات أو الأفكار.</a:t>
            </a:r>
          </a:p>
          <a:p>
            <a:pPr marL="0" indent="0">
              <a:buNone/>
            </a:pPr>
            <a:endParaRPr lang="x-none" sz="3600" dirty="0" smtClean="0">
              <a:solidFill>
                <a:srgbClr val="FF0000"/>
              </a:solidFill>
            </a:endParaRPr>
          </a:p>
          <a:p>
            <a:pPr marL="0" indent="0">
              <a:buNone/>
            </a:pPr>
            <a:r>
              <a:rPr lang="x-none" sz="3200" dirty="0" smtClean="0">
                <a:cs typeface="+mj-cs"/>
              </a:rPr>
              <a:t>بعض السلوكيات التي تشير إلى عدم استخدامهم لعمليات التفكير الفعالة:</a:t>
            </a:r>
          </a:p>
          <a:p>
            <a:pPr marL="514350" indent="-514350">
              <a:buFont typeface="+mj-lt"/>
              <a:buAutoNum type="arabicPeriod"/>
            </a:pPr>
            <a:r>
              <a:rPr lang="x-none" sz="3200" dirty="0" smtClean="0">
                <a:cs typeface="+mj-cs"/>
              </a:rPr>
              <a:t>التهور.</a:t>
            </a:r>
          </a:p>
          <a:p>
            <a:pPr marL="514350" indent="-514350">
              <a:buFont typeface="+mj-lt"/>
              <a:buAutoNum type="arabicPeriod"/>
            </a:pPr>
            <a:r>
              <a:rPr lang="x-none" sz="3200" dirty="0" smtClean="0">
                <a:cs typeface="+mj-cs"/>
              </a:rPr>
              <a:t>عدم القدرة على التركيز.</a:t>
            </a:r>
          </a:p>
          <a:p>
            <a:pPr marL="514350" indent="-514350">
              <a:buFont typeface="+mj-lt"/>
              <a:buAutoNum type="arabicPeriod"/>
            </a:pPr>
            <a:r>
              <a:rPr lang="x-none" sz="3200" dirty="0" smtClean="0">
                <a:cs typeface="+mj-cs"/>
              </a:rPr>
              <a:t>الصعوبة في تركيز الانتباه واستمراريته.</a:t>
            </a:r>
          </a:p>
          <a:p>
            <a:pPr marL="514350" indent="-514350">
              <a:buFont typeface="+mj-lt"/>
              <a:buAutoNum type="arabicPeriod"/>
            </a:pPr>
            <a:r>
              <a:rPr lang="x-none" sz="3200" dirty="0" smtClean="0">
                <a:cs typeface="+mj-cs"/>
              </a:rPr>
              <a:t>ضعف مهارة التنظيم والتصنيف.</a:t>
            </a:r>
          </a:p>
          <a:p>
            <a:pPr marL="514350" indent="-514350">
              <a:buFont typeface="+mj-lt"/>
              <a:buAutoNum type="arabicPeriod"/>
            </a:pPr>
            <a:r>
              <a:rPr lang="x-none" sz="3200" dirty="0" smtClean="0">
                <a:cs typeface="+mj-cs"/>
              </a:rPr>
              <a:t>الاعتمادية الزائدة على المعلم.</a:t>
            </a:r>
            <a:endParaRPr lang="x-none" sz="3200" dirty="0">
              <a:cs typeface="+mj-cs"/>
            </a:endParaRPr>
          </a:p>
        </p:txBody>
      </p:sp>
    </p:spTree>
    <p:extLst>
      <p:ext uri="{BB962C8B-B14F-4D97-AF65-F5344CB8AC3E}">
        <p14:creationId xmlns:p14="http://schemas.microsoft.com/office/powerpoint/2010/main" val="533123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rgbClr val="FF0000"/>
                </a:solidFill>
              </a:rPr>
              <a:t>اضطرابات الذاكرة</a:t>
            </a:r>
            <a:endParaRPr lang="x-none" dirty="0">
              <a:solidFill>
                <a:srgbClr val="FF0000"/>
              </a:solidFill>
            </a:endParaRPr>
          </a:p>
        </p:txBody>
      </p:sp>
      <p:sp>
        <p:nvSpPr>
          <p:cNvPr id="3" name="Content Placeholder 2"/>
          <p:cNvSpPr>
            <a:spLocks noGrp="1"/>
          </p:cNvSpPr>
          <p:nvPr>
            <p:ph idx="1"/>
          </p:nvPr>
        </p:nvSpPr>
        <p:spPr/>
        <p:txBody>
          <a:bodyPr/>
          <a:lstStyle/>
          <a:p>
            <a:r>
              <a:rPr lang="x-none" sz="4000" dirty="0" smtClean="0">
                <a:solidFill>
                  <a:srgbClr val="FF0000"/>
                </a:solidFill>
              </a:rPr>
              <a:t>الذاكرة: </a:t>
            </a:r>
            <a:r>
              <a:rPr lang="x-none" sz="3200" dirty="0" smtClean="0">
                <a:cs typeface="+mj-cs"/>
              </a:rPr>
              <a:t>القدرة على تنظيم واستدعاء الخبرات الحسية السابقة والمدركات الحسية في حال غياب تلك المثيرات.</a:t>
            </a:r>
          </a:p>
          <a:p>
            <a:pPr marL="0" indent="0">
              <a:buNone/>
            </a:pPr>
            <a:endParaRPr lang="x-none" sz="3200" dirty="0" smtClean="0">
              <a:cs typeface="+mj-cs"/>
            </a:endParaRPr>
          </a:p>
          <a:p>
            <a:r>
              <a:rPr lang="x-none" sz="3200" dirty="0" smtClean="0">
                <a:cs typeface="+mj-cs"/>
              </a:rPr>
              <a:t>الذاكرة ثلاث مراحل: الاستقبال، التخزين، الاستدعاء.</a:t>
            </a:r>
          </a:p>
          <a:p>
            <a:pPr marL="0" indent="0">
              <a:buNone/>
            </a:pPr>
            <a:endParaRPr lang="x-none" sz="3200" dirty="0" smtClean="0">
              <a:cs typeface="+mj-cs"/>
            </a:endParaRPr>
          </a:p>
          <a:p>
            <a:r>
              <a:rPr lang="x-none" sz="3200" dirty="0" smtClean="0">
                <a:cs typeface="+mj-cs"/>
              </a:rPr>
              <a:t>ذوي صعوبات التعلم يتصفون بضعف الذاكرة وقد يواجهون مشكلات في أي مرحلة من مراحل الذاكرة</a:t>
            </a:r>
            <a:endParaRPr lang="x-none" sz="3200" dirty="0">
              <a:cs typeface="+mj-cs"/>
            </a:endParaRPr>
          </a:p>
        </p:txBody>
      </p:sp>
    </p:spTree>
    <p:extLst>
      <p:ext uri="{BB962C8B-B14F-4D97-AF65-F5344CB8AC3E}">
        <p14:creationId xmlns:p14="http://schemas.microsoft.com/office/powerpoint/2010/main" val="117439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800" dirty="0" smtClean="0">
                <a:solidFill>
                  <a:srgbClr val="FF0000"/>
                </a:solidFill>
              </a:rPr>
              <a:t>اضطرابات الانتباه</a:t>
            </a:r>
            <a:endParaRPr lang="x-none" sz="4800" dirty="0">
              <a:solidFill>
                <a:srgbClr val="FF0000"/>
              </a:solidFill>
            </a:endParaRPr>
          </a:p>
        </p:txBody>
      </p:sp>
      <p:sp>
        <p:nvSpPr>
          <p:cNvPr id="3" name="Content Placeholder 2"/>
          <p:cNvSpPr>
            <a:spLocks noGrp="1"/>
          </p:cNvSpPr>
          <p:nvPr>
            <p:ph idx="1"/>
          </p:nvPr>
        </p:nvSpPr>
        <p:spPr/>
        <p:txBody>
          <a:bodyPr/>
          <a:lstStyle/>
          <a:p>
            <a:pPr marL="0" indent="0">
              <a:buNone/>
            </a:pPr>
            <a:r>
              <a:rPr lang="x-none" sz="3600" dirty="0" smtClean="0">
                <a:cs typeface="+mj-cs"/>
              </a:rPr>
              <a:t>عدم القدرة على التركيز والبقاء على المهمة التي بين أيديهم.</a:t>
            </a:r>
          </a:p>
          <a:p>
            <a:pPr marL="0" indent="0">
              <a:buNone/>
            </a:pPr>
            <a:endParaRPr lang="x-none" sz="3600" dirty="0" smtClean="0">
              <a:cs typeface="+mj-cs"/>
            </a:endParaRPr>
          </a:p>
          <a:p>
            <a:r>
              <a:rPr lang="x-none" sz="3200" dirty="0" smtClean="0">
                <a:cs typeface="+mj-cs"/>
              </a:rPr>
              <a:t>ويعطي هؤلاء الأطفال للآخرين انطباعاً بأنهم لا يستمعون لما يقال، ويتشتت انتباههم بسهولة ويقفزون من فكرة لأخرى ويتصف أدائهم بالإهمال </a:t>
            </a:r>
            <a:r>
              <a:rPr lang="x-none" sz="3200" smtClean="0">
                <a:cs typeface="+mj-cs"/>
              </a:rPr>
              <a:t>واللامبالاة.</a:t>
            </a:r>
          </a:p>
          <a:p>
            <a:pPr marL="0" indent="0">
              <a:buNone/>
            </a:pPr>
            <a:endParaRPr lang="x-none" sz="3200" dirty="0" smtClean="0">
              <a:cs typeface="+mj-cs"/>
            </a:endParaRPr>
          </a:p>
          <a:p>
            <a:r>
              <a:rPr lang="x-none" sz="3200" dirty="0" smtClean="0">
                <a:cs typeface="+mj-cs"/>
              </a:rPr>
              <a:t>قد يصاحب ضعف الانتباه نشاط زائد، التصرف بطريقة متهورة، وصعوبة في تنظيم العمل.</a:t>
            </a:r>
            <a:endParaRPr lang="x-none" sz="3200" dirty="0">
              <a:cs typeface="+mj-cs"/>
            </a:endParaRPr>
          </a:p>
        </p:txBody>
      </p:sp>
    </p:spTree>
    <p:extLst>
      <p:ext uri="{BB962C8B-B14F-4D97-AF65-F5344CB8AC3E}">
        <p14:creationId xmlns:p14="http://schemas.microsoft.com/office/powerpoint/2010/main" val="3502057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قياس وتشخيص صعوبات التعلم:</a:t>
            </a:r>
          </a:p>
        </p:txBody>
      </p:sp>
      <p:sp>
        <p:nvSpPr>
          <p:cNvPr id="3" name="Content Placeholder 2"/>
          <p:cNvSpPr>
            <a:spLocks noGrp="1"/>
          </p:cNvSpPr>
          <p:nvPr>
            <p:ph idx="1"/>
          </p:nvPr>
        </p:nvSpPr>
        <p:spPr/>
        <p:txBody>
          <a:bodyPr/>
          <a:lstStyle/>
          <a:p>
            <a:r>
              <a:rPr lang="x-none" dirty="0"/>
              <a:t>على </a:t>
            </a:r>
            <a:r>
              <a:rPr lang="x-none" dirty="0" smtClean="0"/>
              <a:t>الأخصائي </a:t>
            </a:r>
            <a:r>
              <a:rPr lang="x-none" dirty="0"/>
              <a:t>في قياس مظاهر صعوبات التعلم وتشخيصها أ</a:t>
            </a:r>
            <a:r>
              <a:rPr lang="x-none" dirty="0" smtClean="0"/>
              <a:t>ن </a:t>
            </a:r>
            <a:r>
              <a:rPr lang="x-none" dirty="0"/>
              <a:t>يتبع الخطوات </a:t>
            </a:r>
            <a:r>
              <a:rPr lang="x-none" dirty="0" smtClean="0"/>
              <a:t>التالية:</a:t>
            </a:r>
            <a:endParaRPr lang="x-none" dirty="0"/>
          </a:p>
          <a:p>
            <a:endParaRPr lang="x-non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537138"/>
            <a:ext cx="11168063" cy="3915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01001" y="2962141"/>
            <a:ext cx="1158898" cy="923330"/>
          </a:xfrm>
          <a:prstGeom prst="rect">
            <a:avLst/>
          </a:prstGeom>
        </p:spPr>
        <p:txBody>
          <a:bodyPr wrap="square">
            <a:spAutoFit/>
          </a:bodyPr>
          <a:lstStyle/>
          <a:p>
            <a:pPr algn="ctr"/>
            <a:r>
              <a:rPr lang="x-none" dirty="0" smtClean="0"/>
              <a:t>إعداد </a:t>
            </a:r>
            <a:r>
              <a:rPr lang="x-none" dirty="0"/>
              <a:t>تقرير عن حالة الطفل العقلية </a:t>
            </a:r>
          </a:p>
        </p:txBody>
      </p:sp>
      <p:sp>
        <p:nvSpPr>
          <p:cNvPr id="6" name="Rectangle 5"/>
          <p:cNvSpPr/>
          <p:nvPr/>
        </p:nvSpPr>
        <p:spPr>
          <a:xfrm>
            <a:off x="2614411" y="2537138"/>
            <a:ext cx="1403797" cy="1200329"/>
          </a:xfrm>
          <a:prstGeom prst="rect">
            <a:avLst/>
          </a:prstGeom>
        </p:spPr>
        <p:txBody>
          <a:bodyPr wrap="square">
            <a:spAutoFit/>
          </a:bodyPr>
          <a:lstStyle/>
          <a:p>
            <a:pPr algn="ctr"/>
            <a:r>
              <a:rPr lang="x-none" dirty="0" smtClean="0"/>
              <a:t>إعداد </a:t>
            </a:r>
            <a:r>
              <a:rPr lang="x-none" dirty="0"/>
              <a:t>تقرير عن مهارات الطفل في القراءة والكتابة </a:t>
            </a:r>
          </a:p>
        </p:txBody>
      </p:sp>
      <p:sp>
        <p:nvSpPr>
          <p:cNvPr id="8" name="Rectangle 7"/>
          <p:cNvSpPr/>
          <p:nvPr/>
        </p:nvSpPr>
        <p:spPr>
          <a:xfrm>
            <a:off x="10103476" y="2756079"/>
            <a:ext cx="1345842" cy="923330"/>
          </a:xfrm>
          <a:prstGeom prst="rect">
            <a:avLst/>
          </a:prstGeom>
        </p:spPr>
        <p:txBody>
          <a:bodyPr wrap="square">
            <a:spAutoFit/>
          </a:bodyPr>
          <a:lstStyle/>
          <a:p>
            <a:pPr algn="ctr"/>
            <a:r>
              <a:rPr lang="x-none" dirty="0" smtClean="0"/>
              <a:t>إعداد </a:t>
            </a:r>
            <a:r>
              <a:rPr lang="x-none" dirty="0"/>
              <a:t>تقرير عن عملية التعلم لدى الطفل</a:t>
            </a:r>
          </a:p>
        </p:txBody>
      </p:sp>
      <p:sp>
        <p:nvSpPr>
          <p:cNvPr id="9" name="Rectangle 8"/>
          <p:cNvSpPr/>
          <p:nvPr/>
        </p:nvSpPr>
        <p:spPr>
          <a:xfrm>
            <a:off x="8358389" y="4310059"/>
            <a:ext cx="1210613" cy="1200329"/>
          </a:xfrm>
          <a:prstGeom prst="rect">
            <a:avLst/>
          </a:prstGeom>
        </p:spPr>
        <p:txBody>
          <a:bodyPr wrap="square">
            <a:spAutoFit/>
          </a:bodyPr>
          <a:lstStyle/>
          <a:p>
            <a:pPr algn="ctr"/>
            <a:r>
              <a:rPr lang="x-none" dirty="0"/>
              <a:t>البحث عن </a:t>
            </a:r>
            <a:r>
              <a:rPr lang="x-none" dirty="0" smtClean="0"/>
              <a:t>أسباب </a:t>
            </a:r>
            <a:r>
              <a:rPr lang="x-none" dirty="0"/>
              <a:t>صعوبة تعلم الطفل</a:t>
            </a:r>
          </a:p>
        </p:txBody>
      </p:sp>
      <p:sp>
        <p:nvSpPr>
          <p:cNvPr id="10" name="Rectangle 9"/>
          <p:cNvSpPr/>
          <p:nvPr/>
        </p:nvSpPr>
        <p:spPr>
          <a:xfrm rot="10800000" flipV="1">
            <a:off x="4520482" y="4333029"/>
            <a:ext cx="1287889" cy="1200330"/>
          </a:xfrm>
          <a:prstGeom prst="rect">
            <a:avLst/>
          </a:prstGeom>
        </p:spPr>
        <p:txBody>
          <a:bodyPr wrap="square">
            <a:spAutoFit/>
          </a:bodyPr>
          <a:lstStyle/>
          <a:p>
            <a:pPr algn="ctr"/>
            <a:r>
              <a:rPr lang="x-none" dirty="0"/>
              <a:t>وضع الفرضيات التشخيصية المناسبة </a:t>
            </a:r>
          </a:p>
        </p:txBody>
      </p:sp>
      <p:sp>
        <p:nvSpPr>
          <p:cNvPr id="11" name="Rectangle 10"/>
          <p:cNvSpPr/>
          <p:nvPr/>
        </p:nvSpPr>
        <p:spPr>
          <a:xfrm>
            <a:off x="669701" y="4746692"/>
            <a:ext cx="1468191" cy="649556"/>
          </a:xfrm>
          <a:prstGeom prst="rect">
            <a:avLst/>
          </a:prstGeom>
        </p:spPr>
        <p:txBody>
          <a:bodyPr wrap="square">
            <a:spAutoFit/>
          </a:bodyPr>
          <a:lstStyle/>
          <a:p>
            <a:pPr algn="ctr"/>
            <a:r>
              <a:rPr lang="x-none" dirty="0"/>
              <a:t>تطوير خطة تدريسية </a:t>
            </a:r>
          </a:p>
        </p:txBody>
      </p:sp>
    </p:spTree>
    <p:extLst>
      <p:ext uri="{BB962C8B-B14F-4D97-AF65-F5344CB8AC3E}">
        <p14:creationId xmlns:p14="http://schemas.microsoft.com/office/powerpoint/2010/main" val="3682690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x-none" dirty="0">
                <a:solidFill>
                  <a:srgbClr val="E44383"/>
                </a:solidFill>
              </a:rPr>
              <a:t>أ</a:t>
            </a:r>
            <a:r>
              <a:rPr lang="x-none" dirty="0" smtClean="0">
                <a:solidFill>
                  <a:srgbClr val="E44383"/>
                </a:solidFill>
              </a:rPr>
              <a:t>دوات قياس صعوبات التعلم وتشخيصها:</a:t>
            </a:r>
            <a:endParaRPr lang="x-none" dirty="0">
              <a:solidFill>
                <a:srgbClr val="E44383"/>
              </a:solidFill>
            </a:endParaRPr>
          </a:p>
        </p:txBody>
      </p:sp>
      <p:sp>
        <p:nvSpPr>
          <p:cNvPr id="3" name="عنصر نائب للمحتوى 2"/>
          <p:cNvSpPr>
            <a:spLocks noGrp="1"/>
          </p:cNvSpPr>
          <p:nvPr>
            <p:ph idx="1"/>
          </p:nvPr>
        </p:nvSpPr>
        <p:spPr>
          <a:xfrm>
            <a:off x="838200" y="1825625"/>
            <a:ext cx="10515600" cy="2811689"/>
          </a:xfrm>
        </p:spPr>
        <p:txBody>
          <a:bodyPr>
            <a:normAutofit/>
          </a:bodyPr>
          <a:lstStyle/>
          <a:p>
            <a:pPr marL="514350" indent="-514350">
              <a:lnSpc>
                <a:spcPct val="150000"/>
              </a:lnSpc>
              <a:buFont typeface="+mj-lt"/>
              <a:buAutoNum type="arabicPeriod"/>
            </a:pPr>
            <a:r>
              <a:rPr lang="x-none" sz="3200" dirty="0" smtClean="0">
                <a:solidFill>
                  <a:srgbClr val="7030A0"/>
                </a:solidFill>
              </a:rPr>
              <a:t>الأدوات الخاصة بالمقابلة ودراسة تاريخ الحالة.</a:t>
            </a:r>
          </a:p>
          <a:p>
            <a:pPr marL="514350" indent="-514350">
              <a:lnSpc>
                <a:spcPct val="150000"/>
              </a:lnSpc>
              <a:buFont typeface="+mj-lt"/>
              <a:buAutoNum type="arabicPeriod"/>
            </a:pPr>
            <a:r>
              <a:rPr lang="x-none" sz="3200" dirty="0" smtClean="0">
                <a:solidFill>
                  <a:srgbClr val="7030A0"/>
                </a:solidFill>
              </a:rPr>
              <a:t>الأدوات الخاصة بالاختبارات المسحية السريعة.</a:t>
            </a:r>
          </a:p>
          <a:p>
            <a:pPr marL="514350" indent="-514350">
              <a:lnSpc>
                <a:spcPct val="150000"/>
              </a:lnSpc>
              <a:buFont typeface="+mj-lt"/>
              <a:buAutoNum type="arabicPeriod"/>
            </a:pPr>
            <a:r>
              <a:rPr lang="x-none" sz="3200" dirty="0" smtClean="0">
                <a:solidFill>
                  <a:srgbClr val="7030A0"/>
                </a:solidFill>
              </a:rPr>
              <a:t>الأدوات الخاصة بالاختبارات المقننة.</a:t>
            </a:r>
          </a:p>
          <a:p>
            <a:pPr marL="514350" indent="-514350">
              <a:lnSpc>
                <a:spcPct val="150000"/>
              </a:lnSpc>
              <a:buNone/>
            </a:pPr>
            <a:endParaRPr lang="x-none" sz="3200" dirty="0" smtClean="0">
              <a:solidFill>
                <a:srgbClr val="7030A0"/>
              </a:solidFill>
            </a:endParaRPr>
          </a:p>
        </p:txBody>
      </p:sp>
      <p:pic>
        <p:nvPicPr>
          <p:cNvPr id="10242" name="Picture 2" descr="http://al3loom.com/wp-content/uploads/2011/01/%D8%A7%D9%84%D9%82%D9%8A%D8%A7%D8%B3-%D9%88%D8%A7%D9%84%D8%AA%D9%82%D9%88%D9%8A%D9%85.jpg"/>
          <p:cNvPicPr>
            <a:picLocks noChangeAspect="1" noChangeArrowheads="1"/>
          </p:cNvPicPr>
          <p:nvPr/>
        </p:nvPicPr>
        <p:blipFill>
          <a:blip r:embed="rId3" cstate="print"/>
          <a:srcRect/>
          <a:stretch>
            <a:fillRect/>
          </a:stretch>
        </p:blipFill>
        <p:spPr bwMode="auto">
          <a:xfrm>
            <a:off x="9040720" y="4290014"/>
            <a:ext cx="2519910" cy="256798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a:bodyPr>
          <a:lstStyle/>
          <a:p>
            <a:r>
              <a:rPr lang="x-none" sz="3600" b="1" dirty="0" smtClean="0">
                <a:solidFill>
                  <a:srgbClr val="FF0000"/>
                </a:solidFill>
              </a:rPr>
              <a:t>طريقة دراسة الحالة:</a:t>
            </a:r>
            <a:endParaRPr lang="x-none" sz="3600" b="1" dirty="0">
              <a:solidFill>
                <a:srgbClr val="FF0000"/>
              </a:solidFill>
            </a:endParaRPr>
          </a:p>
        </p:txBody>
      </p:sp>
      <p:sp>
        <p:nvSpPr>
          <p:cNvPr id="3" name="عنصر نائب للمحتوى 2"/>
          <p:cNvSpPr>
            <a:spLocks noGrp="1"/>
          </p:cNvSpPr>
          <p:nvPr>
            <p:ph idx="1"/>
          </p:nvPr>
        </p:nvSpPr>
        <p:spPr>
          <a:xfrm>
            <a:off x="1504406" y="1224734"/>
            <a:ext cx="10515600" cy="4351338"/>
          </a:xfrm>
        </p:spPr>
        <p:txBody>
          <a:bodyPr/>
          <a:lstStyle/>
          <a:p>
            <a:pPr>
              <a:lnSpc>
                <a:spcPct val="150000"/>
              </a:lnSpc>
              <a:buNone/>
            </a:pPr>
            <a:r>
              <a:rPr lang="x-none" b="1" dirty="0" smtClean="0">
                <a:solidFill>
                  <a:srgbClr val="0070C0"/>
                </a:solidFill>
              </a:rPr>
              <a:t>* تعتبر هذه الطريقة واحدة من الطرائق الرئيسية في التعرف إلى مظاهر صعوبات التعلم.</a:t>
            </a:r>
          </a:p>
          <a:p>
            <a:pPr>
              <a:lnSpc>
                <a:spcPct val="150000"/>
              </a:lnSpc>
              <a:buNone/>
            </a:pPr>
            <a:r>
              <a:rPr lang="x-none" b="1" dirty="0" smtClean="0">
                <a:solidFill>
                  <a:srgbClr val="0070C0"/>
                </a:solidFill>
              </a:rPr>
              <a:t> * وتزود هذه الطريقة الإخصائي بمعلومات جديدة عن نمو الطفل وخاصة فيما يتعلق بمراحل العمر والميلاد. </a:t>
            </a:r>
          </a:p>
          <a:p>
            <a:pPr>
              <a:lnSpc>
                <a:spcPct val="150000"/>
              </a:lnSpc>
              <a:buNone/>
            </a:pPr>
            <a:r>
              <a:rPr lang="x-none" b="1" dirty="0" smtClean="0">
                <a:solidFill>
                  <a:srgbClr val="0070C0"/>
                </a:solidFill>
              </a:rPr>
              <a:t>* ايضاً الوقت الذي ظهرت فيه مظاهر النمو الرئيسية الحركية كالجلوس والوقوف. </a:t>
            </a:r>
          </a:p>
          <a:p>
            <a:pPr>
              <a:lnSpc>
                <a:spcPct val="150000"/>
              </a:lnSpc>
              <a:buNone/>
            </a:pPr>
            <a:r>
              <a:rPr lang="x-none" b="1" dirty="0" smtClean="0">
                <a:solidFill>
                  <a:srgbClr val="0070C0"/>
                </a:solidFill>
              </a:rPr>
              <a:t>* والتدريب على مهارات الحياة اليومية.</a:t>
            </a:r>
            <a:endParaRPr lang="x-none" b="1" dirty="0">
              <a:solidFill>
                <a:srgbClr val="0070C0"/>
              </a:solidFill>
            </a:endParaRPr>
          </a:p>
        </p:txBody>
      </p:sp>
      <p:pic>
        <p:nvPicPr>
          <p:cNvPr id="9218" name="Picture 2" descr="نتيجة بحث الصور عن دراسة الحاله"/>
          <p:cNvPicPr>
            <a:picLocks noChangeAspect="1" noChangeArrowheads="1"/>
          </p:cNvPicPr>
          <p:nvPr/>
        </p:nvPicPr>
        <p:blipFill>
          <a:blip r:embed="rId3" cstate="print"/>
          <a:srcRect/>
          <a:stretch>
            <a:fillRect/>
          </a:stretch>
        </p:blipFill>
        <p:spPr bwMode="auto">
          <a:xfrm>
            <a:off x="2622059" y="4605362"/>
            <a:ext cx="3028950" cy="1514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x-none" dirty="0" smtClean="0">
                <a:solidFill>
                  <a:srgbClr val="E44383"/>
                </a:solidFill>
              </a:rPr>
              <a:t>الملاحظة الاكلينيكية</a:t>
            </a:r>
            <a:endParaRPr lang="x-none" dirty="0">
              <a:solidFill>
                <a:srgbClr val="E44383"/>
              </a:solidFill>
            </a:endParaRPr>
          </a:p>
        </p:txBody>
      </p:sp>
      <p:sp>
        <p:nvSpPr>
          <p:cNvPr id="3" name="عنصر نائب للمحتوى 2"/>
          <p:cNvSpPr>
            <a:spLocks noGrp="1"/>
          </p:cNvSpPr>
          <p:nvPr>
            <p:ph idx="1"/>
          </p:nvPr>
        </p:nvSpPr>
        <p:spPr>
          <a:xfrm>
            <a:off x="1125582" y="1368425"/>
            <a:ext cx="10515600" cy="4351338"/>
          </a:xfrm>
        </p:spPr>
        <p:txBody>
          <a:bodyPr>
            <a:normAutofit fontScale="92500"/>
          </a:bodyPr>
          <a:lstStyle/>
          <a:p>
            <a:pPr>
              <a:buNone/>
            </a:pPr>
            <a:r>
              <a:rPr lang="x-none" b="1" dirty="0" smtClean="0">
                <a:solidFill>
                  <a:srgbClr val="E44383"/>
                </a:solidFill>
              </a:rPr>
              <a:t>المظاهر الرئيسة لحالات صعوبات التعلم والتي يتم التعرف إليها بالملاحظات الاكلينيكة أو التقديرات المتدرجة:</a:t>
            </a:r>
          </a:p>
          <a:p>
            <a:pPr>
              <a:buNone/>
            </a:pPr>
            <a:endParaRPr lang="x-none" b="1" dirty="0" smtClean="0">
              <a:solidFill>
                <a:srgbClr val="E44383"/>
              </a:solidFill>
            </a:endParaRPr>
          </a:p>
          <a:p>
            <a:pPr marL="514350" indent="-514350">
              <a:lnSpc>
                <a:spcPct val="150000"/>
              </a:lnSpc>
              <a:buFont typeface="+mj-lt"/>
              <a:buAutoNum type="arabicPeriod"/>
            </a:pPr>
            <a:r>
              <a:rPr lang="x-none" dirty="0" smtClean="0">
                <a:solidFill>
                  <a:schemeClr val="accent5">
                    <a:lumMod val="50000"/>
                  </a:schemeClr>
                </a:solidFill>
              </a:rPr>
              <a:t>مظاهر </a:t>
            </a:r>
            <a:r>
              <a:rPr lang="x-none" dirty="0" smtClean="0">
                <a:solidFill>
                  <a:srgbClr val="FF0000"/>
                </a:solidFill>
              </a:rPr>
              <a:t>الإدراك السمعي </a:t>
            </a:r>
            <a:r>
              <a:rPr lang="x-none" dirty="0" smtClean="0">
                <a:solidFill>
                  <a:schemeClr val="accent5">
                    <a:lumMod val="50000"/>
                  </a:schemeClr>
                </a:solidFill>
              </a:rPr>
              <a:t>والتي تتضمن القدرة على اتباع التعليمات اللفظية والقدرة على استيعاب النقاش الصفي والقدرة على فهم المعنى الكلي.</a:t>
            </a:r>
          </a:p>
          <a:p>
            <a:pPr marL="514350" indent="-514350">
              <a:lnSpc>
                <a:spcPct val="150000"/>
              </a:lnSpc>
              <a:buFont typeface="+mj-lt"/>
              <a:buAutoNum type="arabicPeriod"/>
            </a:pPr>
            <a:r>
              <a:rPr lang="x-none" dirty="0" smtClean="0">
                <a:solidFill>
                  <a:srgbClr val="820267"/>
                </a:solidFill>
              </a:rPr>
              <a:t>مظاهر </a:t>
            </a:r>
            <a:r>
              <a:rPr lang="x-none" dirty="0" smtClean="0">
                <a:solidFill>
                  <a:srgbClr val="FF0000"/>
                </a:solidFill>
              </a:rPr>
              <a:t>اللغة المنطوقة </a:t>
            </a:r>
            <a:r>
              <a:rPr lang="x-none" dirty="0" smtClean="0">
                <a:solidFill>
                  <a:srgbClr val="820267"/>
                </a:solidFill>
              </a:rPr>
              <a:t>والتي تتضمن القدرة على التعبير اللفظي الصحيح والقدرة على النطق والقدرة على تذكر الكلمات والقدرة على ربط الخبرات ببعضها والقدرة على تكوين الأفكار.</a:t>
            </a:r>
          </a:p>
          <a:p>
            <a:pPr marL="514350" indent="-514350">
              <a:lnSpc>
                <a:spcPct val="150000"/>
              </a:lnSpc>
              <a:buNone/>
            </a:pPr>
            <a:endParaRPr lang="x-none"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838200" y="404949"/>
            <a:ext cx="10515600" cy="4402182"/>
          </a:xfrm>
        </p:spPr>
        <p:txBody>
          <a:bodyPr>
            <a:normAutofit/>
          </a:bodyPr>
          <a:lstStyle/>
          <a:p>
            <a:pPr marL="514350" indent="-514350">
              <a:lnSpc>
                <a:spcPct val="110000"/>
              </a:lnSpc>
              <a:buAutoNum type="arabicPeriod" startAt="3"/>
            </a:pPr>
            <a:r>
              <a:rPr lang="x-none" dirty="0" smtClean="0">
                <a:solidFill>
                  <a:srgbClr val="E44383"/>
                </a:solidFill>
              </a:rPr>
              <a:t>مظاهر التعرف إلى ما يحيط الطفل والتي تتضمن مدى قدرة الطفل على الاستفادة من الظروف البيئية ومعرفة ما يحيط به والقدرة على إدراك العلاقات بين الأشياء والقدرة على اتباع التعليمات.</a:t>
            </a:r>
          </a:p>
          <a:p>
            <a:pPr marL="514350" indent="-514350">
              <a:lnSpc>
                <a:spcPct val="110000"/>
              </a:lnSpc>
              <a:buAutoNum type="arabicPeriod" startAt="3"/>
            </a:pPr>
            <a:r>
              <a:rPr lang="x-none" dirty="0" smtClean="0">
                <a:solidFill>
                  <a:srgbClr val="00B050"/>
                </a:solidFill>
              </a:rPr>
              <a:t>مظاهر الخصائص السلوكية وتتضمن مدى قدرة الطفل على التعاون والانتباه والإدراك والتمييز والتعامل مع المواقف الجديدة والتوافق الاجتماعي وتحمل المسؤولية وانجاز المهمات الموكلة </a:t>
            </a:r>
            <a:r>
              <a:rPr lang="x-none" dirty="0">
                <a:solidFill>
                  <a:srgbClr val="00B050"/>
                </a:solidFill>
              </a:rPr>
              <a:t>إ</a:t>
            </a:r>
            <a:r>
              <a:rPr lang="x-none" dirty="0" smtClean="0">
                <a:solidFill>
                  <a:srgbClr val="00B050"/>
                </a:solidFill>
              </a:rPr>
              <a:t>ليه.</a:t>
            </a:r>
          </a:p>
          <a:p>
            <a:pPr marL="514350" indent="-514350">
              <a:lnSpc>
                <a:spcPct val="110000"/>
              </a:lnSpc>
              <a:buAutoNum type="arabicPeriod" startAt="3"/>
            </a:pPr>
            <a:r>
              <a:rPr lang="x-none" dirty="0" smtClean="0">
                <a:solidFill>
                  <a:schemeClr val="accent2">
                    <a:lumMod val="75000"/>
                  </a:schemeClr>
                </a:solidFill>
              </a:rPr>
              <a:t>مظاهر النمو الحركي وتتضمن مدى قدرة الطفل على التآزر الحركي العام والتوازن الحركي العام والقدرة على التعامل مع الأشياء المحيطة بالفرد حركياً.</a:t>
            </a:r>
            <a:endParaRPr lang="x-none" dirty="0">
              <a:solidFill>
                <a:schemeClr val="accent2">
                  <a:lumMod val="75000"/>
                </a:schemeClr>
              </a:solidFill>
            </a:endParaRPr>
          </a:p>
        </p:txBody>
      </p:sp>
      <p:pic>
        <p:nvPicPr>
          <p:cNvPr id="7170" name="Picture 2" descr="نتيجة بحث الصور عن مظاهر الطفل لنمو والتعاون"/>
          <p:cNvPicPr>
            <a:picLocks noChangeAspect="1" noChangeArrowheads="1"/>
          </p:cNvPicPr>
          <p:nvPr/>
        </p:nvPicPr>
        <p:blipFill>
          <a:blip r:embed="rId3" cstate="print"/>
          <a:srcRect/>
          <a:stretch>
            <a:fillRect/>
          </a:stretch>
        </p:blipFill>
        <p:spPr bwMode="auto">
          <a:xfrm>
            <a:off x="3403665" y="4829477"/>
            <a:ext cx="6053844" cy="16573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p:txBody>
          <a:bodyPr/>
          <a:lstStyle/>
          <a:p>
            <a:r>
              <a:rPr lang="x-none" dirty="0" smtClean="0">
                <a:solidFill>
                  <a:srgbClr val="00B050"/>
                </a:solidFill>
              </a:rPr>
              <a:t>تسميات مختلفة على فئة الأطفال ذوي صعوبات التعلم:</a:t>
            </a:r>
            <a:endParaRPr lang="x-none" dirty="0">
              <a:solidFill>
                <a:srgbClr val="00B050"/>
              </a:solidFill>
            </a:endParaRPr>
          </a:p>
        </p:txBody>
      </p:sp>
      <p:sp>
        <p:nvSpPr>
          <p:cNvPr id="3" name="عنصر نائب للمحتوى 2"/>
          <p:cNvSpPr>
            <a:spLocks noGrp="1"/>
          </p:cNvSpPr>
          <p:nvPr>
            <p:ph idx="1"/>
          </p:nvPr>
        </p:nvSpPr>
        <p:spPr>
          <a:xfrm>
            <a:off x="1107140" y="1825625"/>
            <a:ext cx="10515600" cy="4351338"/>
          </a:xfrm>
        </p:spPr>
        <p:txBody>
          <a:bodyPr>
            <a:normAutofit fontScale="92500" lnSpcReduction="10000"/>
          </a:bodyPr>
          <a:lstStyle/>
          <a:p>
            <a:pPr>
              <a:buFont typeface="Wingdings" panose="05000000000000000000" pitchFamily="2" charset="2"/>
              <a:buChar char="Ø"/>
            </a:pPr>
            <a:r>
              <a:rPr lang="x-none" dirty="0" smtClean="0"/>
              <a:t> الأطفال ذوو الإصابات الدماغية. </a:t>
            </a:r>
          </a:p>
          <a:p>
            <a:pPr>
              <a:buFont typeface="Wingdings" panose="05000000000000000000" pitchFamily="2" charset="2"/>
              <a:buChar char="Ø"/>
            </a:pPr>
            <a:r>
              <a:rPr lang="x-none" dirty="0" smtClean="0"/>
              <a:t> الأطفال ذو المشكلات الإدراكية. </a:t>
            </a:r>
          </a:p>
          <a:p>
            <a:pPr>
              <a:buFont typeface="Wingdings" panose="05000000000000000000" pitchFamily="2" charset="2"/>
              <a:buChar char="Ø"/>
            </a:pPr>
            <a:r>
              <a:rPr lang="x-none" dirty="0" smtClean="0"/>
              <a:t> الأطفال ذوي الخلل الدماغي البسيط.</a:t>
            </a:r>
          </a:p>
          <a:p>
            <a:pPr>
              <a:buFont typeface="Wingdings" panose="05000000000000000000" pitchFamily="2" charset="2"/>
              <a:buChar char="Ø"/>
            </a:pPr>
            <a:r>
              <a:rPr lang="x-none" dirty="0" smtClean="0"/>
              <a:t> الأطفال العاجزين عن التعلم. </a:t>
            </a:r>
          </a:p>
          <a:p>
            <a:pPr>
              <a:buFont typeface="Wingdings" panose="05000000000000000000" pitchFamily="2" charset="2"/>
              <a:buChar char="Ø"/>
            </a:pPr>
            <a:r>
              <a:rPr lang="x-none" dirty="0" smtClean="0"/>
              <a:t>اضطرابات التعلم.... وغيرها.</a:t>
            </a:r>
          </a:p>
          <a:p>
            <a:pPr marL="0" indent="0">
              <a:buNone/>
            </a:pPr>
            <a:endParaRPr lang="x-none" dirty="0" smtClean="0"/>
          </a:p>
          <a:p>
            <a:pPr>
              <a:buFont typeface="Wingdings" panose="05000000000000000000" pitchFamily="2" charset="2"/>
              <a:buChar char="ü"/>
            </a:pPr>
            <a:r>
              <a:rPr lang="x-none" dirty="0" smtClean="0"/>
              <a:t> كما أطلق مصطلح </a:t>
            </a:r>
            <a:r>
              <a:rPr lang="x-none" dirty="0" smtClean="0">
                <a:solidFill>
                  <a:srgbClr val="FF0000"/>
                </a:solidFill>
              </a:rPr>
              <a:t>الإعاقة الخفية </a:t>
            </a:r>
            <a:r>
              <a:rPr lang="x-none" dirty="0" smtClean="0"/>
              <a:t>على هذه الفئة من الأطفال. </a:t>
            </a:r>
          </a:p>
          <a:p>
            <a:pPr>
              <a:buFont typeface="Wingdings" panose="05000000000000000000" pitchFamily="2" charset="2"/>
              <a:buChar char="ü"/>
            </a:pPr>
            <a:endParaRPr lang="x-none" dirty="0" smtClean="0"/>
          </a:p>
          <a:p>
            <a:pPr marL="0" indent="0">
              <a:buNone/>
            </a:pPr>
            <a:r>
              <a:rPr lang="x-none" dirty="0" smtClean="0"/>
              <a:t> تم الاتفاق بين أخصائي التربية الخاصة على أن مصطلح </a:t>
            </a:r>
            <a:r>
              <a:rPr lang="x-none" dirty="0" smtClean="0">
                <a:solidFill>
                  <a:srgbClr val="0070C0"/>
                </a:solidFill>
              </a:rPr>
              <a:t>(صعوبات التعلم)</a:t>
            </a:r>
            <a:r>
              <a:rPr lang="x-none" dirty="0" smtClean="0"/>
              <a:t> أكثر المصطلحات قبولاً في ميدان التربية الخاصة. </a:t>
            </a:r>
            <a:endParaRPr lang="x-none" dirty="0"/>
          </a:p>
        </p:txBody>
      </p:sp>
      <p:pic>
        <p:nvPicPr>
          <p:cNvPr id="4" name="صورة 3"/>
          <p:cNvPicPr>
            <a:picLocks noChangeAspect="1"/>
          </p:cNvPicPr>
          <p:nvPr/>
        </p:nvPicPr>
        <p:blipFill>
          <a:blip r:embed="rId3" cstate="print"/>
          <a:stretch>
            <a:fillRect/>
          </a:stretch>
        </p:blipFill>
        <p:spPr>
          <a:xfrm>
            <a:off x="2272554" y="2228665"/>
            <a:ext cx="2433918" cy="2045827"/>
          </a:xfrm>
          <a:prstGeom prst="ellipse">
            <a:avLst/>
          </a:prstGeom>
          <a:ln>
            <a:noFill/>
          </a:ln>
          <a:effectLst>
            <a:softEdge rad="112500"/>
          </a:effectLst>
        </p:spPr>
      </p:pic>
    </p:spTree>
    <p:extLst>
      <p:ext uri="{BB962C8B-B14F-4D97-AF65-F5344CB8AC3E}">
        <p14:creationId xmlns:p14="http://schemas.microsoft.com/office/powerpoint/2010/main" val="1117341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a:bodyPr>
          <a:lstStyle/>
          <a:p>
            <a:pPr algn="ctr"/>
            <a:r>
              <a:rPr lang="x-none" sz="3600" b="1" u="sng" dirty="0" smtClean="0">
                <a:solidFill>
                  <a:srgbClr val="FF0000"/>
                </a:solidFill>
              </a:rPr>
              <a:t>الاختبارات المسحية السريعة </a:t>
            </a:r>
            <a:endParaRPr lang="x-none" sz="3600" b="1" u="sng" dirty="0">
              <a:solidFill>
                <a:srgbClr val="FF0000"/>
              </a:solidFill>
            </a:endParaRPr>
          </a:p>
        </p:txBody>
      </p:sp>
      <p:graphicFrame>
        <p:nvGraphicFramePr>
          <p:cNvPr id="5" name="عنصر نائب للمحتوى 4"/>
          <p:cNvGraphicFramePr>
            <a:graphicFrameLocks noGrp="1"/>
          </p:cNvGraphicFramePr>
          <p:nvPr>
            <p:ph idx="1"/>
          </p:nvPr>
        </p:nvGraphicFramePr>
        <p:xfrm>
          <a:off x="1334588" y="162968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pPr algn="ctr"/>
            <a:r>
              <a:rPr lang="x-none" u="sng" dirty="0" smtClean="0">
                <a:solidFill>
                  <a:srgbClr val="FF0000"/>
                </a:solidFill>
              </a:rPr>
              <a:t>الاختبارات المقننة </a:t>
            </a:r>
            <a:endParaRPr lang="x-none" u="sng" dirty="0">
              <a:solidFill>
                <a:srgbClr val="FF0000"/>
              </a:solidFill>
            </a:endParaRP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5975046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stretch>
            <a:fillRect/>
          </a:stretch>
        </p:blipFill>
        <p:spPr>
          <a:xfrm>
            <a:off x="-529" y="-297"/>
            <a:ext cx="12193057" cy="6858594"/>
          </a:xfrm>
          <a:prstGeom prst="rect">
            <a:avLst/>
          </a:prstGeom>
        </p:spPr>
      </p:pic>
      <p:sp>
        <p:nvSpPr>
          <p:cNvPr id="2" name="عنوان 1"/>
          <p:cNvSpPr>
            <a:spLocks noGrp="1"/>
          </p:cNvSpPr>
          <p:nvPr>
            <p:ph type="title"/>
          </p:nvPr>
        </p:nvSpPr>
        <p:spPr>
          <a:xfrm>
            <a:off x="1013012" y="87859"/>
            <a:ext cx="10515600" cy="1325563"/>
          </a:xfrm>
        </p:spPr>
        <p:txBody>
          <a:bodyPr/>
          <a:lstStyle/>
          <a:p>
            <a:r>
              <a:rPr lang="x-none" dirty="0" smtClean="0">
                <a:solidFill>
                  <a:srgbClr val="820267"/>
                </a:solidFill>
                <a:latin typeface="Andalus" panose="02020603050405020304" pitchFamily="18" charset="-78"/>
                <a:cs typeface="Andalus" panose="02020603050405020304" pitchFamily="18" charset="-78"/>
              </a:rPr>
              <a:t>الاعتبارات التربوية لذوي صعوبات التعلم </a:t>
            </a:r>
            <a:endParaRPr lang="x-none" dirty="0">
              <a:solidFill>
                <a:srgbClr val="820267"/>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1524000" y="1641382"/>
            <a:ext cx="10515600" cy="4351338"/>
          </a:xfrm>
        </p:spPr>
        <p:txBody>
          <a:bodyPr/>
          <a:lstStyle/>
          <a:p>
            <a:pPr marL="0" indent="0">
              <a:buNone/>
            </a:pPr>
            <a:r>
              <a:rPr lang="x-none" dirty="0" smtClean="0">
                <a:solidFill>
                  <a:srgbClr val="FF0000"/>
                </a:solidFill>
              </a:rPr>
              <a:t>طرائق تنظيم برامج الأطفال ذوي صعوبات التعلم ومنها:</a:t>
            </a:r>
          </a:p>
          <a:p>
            <a:r>
              <a:rPr lang="x-none" sz="2400" dirty="0" smtClean="0"/>
              <a:t>مراكز التربية الخاصة للأطفال ذوي صعوبات التعلم </a:t>
            </a:r>
          </a:p>
          <a:p>
            <a:r>
              <a:rPr lang="x-none" sz="2400" dirty="0" smtClean="0"/>
              <a:t>الصفوف الخاصة لذوي صعوبات التعلم في المدرسة العادية </a:t>
            </a:r>
          </a:p>
          <a:p>
            <a:r>
              <a:rPr lang="x-none" sz="2400" dirty="0" smtClean="0"/>
              <a:t>دمج الأطفال ذوي صعوبات التعلم في الصفوف العادية في المدرسة العادية </a:t>
            </a:r>
          </a:p>
          <a:p>
            <a:endParaRPr lang="x-none" sz="2400" dirty="0" smtClean="0"/>
          </a:p>
          <a:p>
            <a:pPr marL="0" indent="0">
              <a:buNone/>
            </a:pPr>
            <a:endParaRPr lang="x-none" sz="2400" dirty="0"/>
          </a:p>
          <a:p>
            <a:pPr marL="0" indent="0">
              <a:buNone/>
            </a:pPr>
            <a:r>
              <a:rPr lang="x-none" sz="2400" dirty="0" smtClean="0"/>
              <a:t>مهما كان شكل تنظيم البرامج التربوية للأطفال ذوي صعوبات التعلم فإن إعداد </a:t>
            </a:r>
            <a:r>
              <a:rPr lang="x-none" sz="2400" dirty="0" smtClean="0">
                <a:solidFill>
                  <a:srgbClr val="FF0000"/>
                </a:solidFill>
              </a:rPr>
              <a:t>البرامج الفردية </a:t>
            </a:r>
            <a:r>
              <a:rPr lang="x-none" sz="2400" dirty="0" smtClean="0"/>
              <a:t>هي الأساس الأول في تلك البرامج، وخاصة إذا بنيت على أساس ما يسمى </a:t>
            </a:r>
            <a:r>
              <a:rPr lang="x-none" sz="2400" dirty="0" smtClean="0">
                <a:solidFill>
                  <a:srgbClr val="E44383"/>
                </a:solidFill>
              </a:rPr>
              <a:t>بالتدريس العلاجي </a:t>
            </a:r>
            <a:r>
              <a:rPr lang="x-none" sz="2400" dirty="0" smtClean="0"/>
              <a:t>.</a:t>
            </a:r>
          </a:p>
        </p:txBody>
      </p:sp>
      <p:cxnSp>
        <p:nvCxnSpPr>
          <p:cNvPr id="5" name="رابط كسهم مستقيم 4"/>
          <p:cNvCxnSpPr/>
          <p:nvPr/>
        </p:nvCxnSpPr>
        <p:spPr>
          <a:xfrm flipH="1" flipV="1">
            <a:off x="4482354" y="2313314"/>
            <a:ext cx="1990165"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flipV="1">
            <a:off x="3890684" y="2849754"/>
            <a:ext cx="1990165"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flipV="1">
            <a:off x="2478742" y="3255606"/>
            <a:ext cx="1990165"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3164542" y="2045904"/>
            <a:ext cx="1317812" cy="461665"/>
          </a:xfrm>
          <a:prstGeom prst="rect">
            <a:avLst/>
          </a:prstGeom>
          <a:noFill/>
        </p:spPr>
        <p:txBody>
          <a:bodyPr wrap="square" rtlCol="1">
            <a:spAutoFit/>
          </a:bodyPr>
          <a:lstStyle/>
          <a:p>
            <a:r>
              <a:rPr lang="x-none" sz="2400" dirty="0" smtClean="0">
                <a:solidFill>
                  <a:prstClr val="black"/>
                </a:solidFill>
              </a:rPr>
              <a:t>قديمة </a:t>
            </a:r>
            <a:endParaRPr lang="x-none" sz="2400" dirty="0">
              <a:solidFill>
                <a:prstClr val="black"/>
              </a:solidFill>
            </a:endParaRPr>
          </a:p>
        </p:txBody>
      </p:sp>
      <p:sp>
        <p:nvSpPr>
          <p:cNvPr id="9" name="مربع نص 8"/>
          <p:cNvSpPr txBox="1"/>
          <p:nvPr/>
        </p:nvSpPr>
        <p:spPr>
          <a:xfrm>
            <a:off x="2478742" y="2547306"/>
            <a:ext cx="1317812" cy="461665"/>
          </a:xfrm>
          <a:prstGeom prst="rect">
            <a:avLst/>
          </a:prstGeom>
          <a:noFill/>
        </p:spPr>
        <p:txBody>
          <a:bodyPr wrap="square" rtlCol="1">
            <a:spAutoFit/>
          </a:bodyPr>
          <a:lstStyle/>
          <a:p>
            <a:r>
              <a:rPr lang="x-none" sz="2400" dirty="0" smtClean="0">
                <a:solidFill>
                  <a:prstClr val="black"/>
                </a:solidFill>
              </a:rPr>
              <a:t>حديثة</a:t>
            </a:r>
            <a:endParaRPr lang="x-none" sz="2400" dirty="0">
              <a:solidFill>
                <a:prstClr val="black"/>
              </a:solidFill>
            </a:endParaRPr>
          </a:p>
        </p:txBody>
      </p:sp>
      <p:sp>
        <p:nvSpPr>
          <p:cNvPr id="10" name="مربع نص 9"/>
          <p:cNvSpPr txBox="1"/>
          <p:nvPr/>
        </p:nvSpPr>
        <p:spPr>
          <a:xfrm>
            <a:off x="1160930" y="2966945"/>
            <a:ext cx="1317812" cy="461665"/>
          </a:xfrm>
          <a:prstGeom prst="rect">
            <a:avLst/>
          </a:prstGeom>
          <a:noFill/>
        </p:spPr>
        <p:txBody>
          <a:bodyPr wrap="square" rtlCol="1">
            <a:spAutoFit/>
          </a:bodyPr>
          <a:lstStyle/>
          <a:p>
            <a:r>
              <a:rPr lang="x-none" sz="2400" dirty="0" smtClean="0">
                <a:solidFill>
                  <a:prstClr val="black"/>
                </a:solidFill>
              </a:rPr>
              <a:t>حديثة</a:t>
            </a:r>
            <a:endParaRPr lang="x-none" sz="2400" dirty="0">
              <a:solidFill>
                <a:prstClr val="black"/>
              </a:solidFill>
            </a:endParaRPr>
          </a:p>
        </p:txBody>
      </p:sp>
    </p:spTree>
    <p:extLst>
      <p:ext uri="{BB962C8B-B14F-4D97-AF65-F5344CB8AC3E}">
        <p14:creationId xmlns:p14="http://schemas.microsoft.com/office/powerpoint/2010/main" val="3023136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922929" y="817097"/>
            <a:ext cx="9874624" cy="4351338"/>
          </a:xfrm>
        </p:spPr>
        <p:txBody>
          <a:bodyPr>
            <a:noAutofit/>
          </a:bodyPr>
          <a:lstStyle/>
          <a:p>
            <a:pPr marL="0" indent="0" algn="ctr">
              <a:buNone/>
            </a:pPr>
            <a:r>
              <a:rPr lang="x-none" dirty="0" smtClean="0"/>
              <a:t>يستخدم مصطلح </a:t>
            </a:r>
            <a:r>
              <a:rPr lang="x-none" dirty="0" smtClean="0">
                <a:solidFill>
                  <a:srgbClr val="FF0000"/>
                </a:solidFill>
              </a:rPr>
              <a:t>التدريس العلاجي </a:t>
            </a:r>
            <a:r>
              <a:rPr lang="x-none" dirty="0" smtClean="0"/>
              <a:t>للدلالة على نوعية البرامج التربوية لحالات صعوبات التعلم </a:t>
            </a:r>
          </a:p>
          <a:p>
            <a:pPr marL="0" indent="0">
              <a:buNone/>
            </a:pPr>
            <a:endParaRPr lang="x-none" dirty="0" smtClean="0"/>
          </a:p>
          <a:p>
            <a:pPr marL="0" indent="0">
              <a:buNone/>
            </a:pPr>
            <a:r>
              <a:rPr lang="x-none" dirty="0" smtClean="0"/>
              <a:t>أشارت</a:t>
            </a:r>
            <a:r>
              <a:rPr lang="x-none" b="1" dirty="0" smtClean="0">
                <a:solidFill>
                  <a:srgbClr val="00B0F0"/>
                </a:solidFill>
                <a:effectLst>
                  <a:outerShdw blurRad="38100" dist="38100" dir="2700000" algn="tl">
                    <a:srgbClr val="000000">
                      <a:alpha val="43137"/>
                    </a:srgbClr>
                  </a:outerShdw>
                </a:effectLst>
              </a:rPr>
              <a:t> ليرنر </a:t>
            </a:r>
            <a:r>
              <a:rPr lang="x-none" dirty="0"/>
              <a:t>إ</a:t>
            </a:r>
            <a:r>
              <a:rPr lang="x-none" dirty="0" smtClean="0"/>
              <a:t>لى خمس خطوات أساسية في البرنامج التربوي للأطفال ذوي صعوبات التعلم:</a:t>
            </a:r>
          </a:p>
          <a:p>
            <a:pPr marL="514350" indent="-514350">
              <a:buFont typeface="+mj-lt"/>
              <a:buAutoNum type="arabicPeriod"/>
            </a:pPr>
            <a:r>
              <a:rPr lang="x-none" dirty="0" smtClean="0"/>
              <a:t>قياس مظاهر صعوبات التعلم وتشخيصها. </a:t>
            </a:r>
          </a:p>
          <a:p>
            <a:pPr marL="514350" indent="-514350">
              <a:buFont typeface="+mj-lt"/>
              <a:buAutoNum type="arabicPeriod"/>
            </a:pPr>
            <a:r>
              <a:rPr lang="x-none" dirty="0" smtClean="0"/>
              <a:t>تخطيط البرنامج التربوي. </a:t>
            </a:r>
          </a:p>
          <a:p>
            <a:pPr marL="514350" indent="-514350">
              <a:buFont typeface="+mj-lt"/>
              <a:buAutoNum type="arabicPeriod"/>
            </a:pPr>
            <a:r>
              <a:rPr lang="x-none" dirty="0" smtClean="0"/>
              <a:t>تطبيق البرنامج التربوي. </a:t>
            </a:r>
          </a:p>
          <a:p>
            <a:pPr marL="514350" indent="-514350">
              <a:buFont typeface="+mj-lt"/>
              <a:buAutoNum type="arabicPeriod"/>
            </a:pPr>
            <a:r>
              <a:rPr lang="x-none" dirty="0" smtClean="0"/>
              <a:t>تقييم البرنامج التربوي. </a:t>
            </a:r>
          </a:p>
          <a:p>
            <a:pPr marL="514350" indent="-514350">
              <a:buFont typeface="+mj-lt"/>
              <a:buAutoNum type="arabicPeriod"/>
            </a:pPr>
            <a:r>
              <a:rPr lang="x-none" dirty="0" smtClean="0"/>
              <a:t>تعديل البرنامج التربوي على ضوء نتائج عملية التقييم.  </a:t>
            </a:r>
          </a:p>
        </p:txBody>
      </p:sp>
    </p:spTree>
    <p:extLst>
      <p:ext uri="{BB962C8B-B14F-4D97-AF65-F5344CB8AC3E}">
        <p14:creationId xmlns:p14="http://schemas.microsoft.com/office/powerpoint/2010/main" val="151762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1524000" y="416092"/>
            <a:ext cx="10515600" cy="4545874"/>
          </a:xfrm>
        </p:spPr>
        <p:txBody>
          <a:bodyPr/>
          <a:lstStyle/>
          <a:p>
            <a:pPr>
              <a:buNone/>
            </a:pPr>
            <a:r>
              <a:rPr lang="x-none" sz="2400" b="1" dirty="0" smtClean="0">
                <a:solidFill>
                  <a:srgbClr val="00B050"/>
                </a:solidFill>
              </a:rPr>
              <a:t>يستطيع مدرس الأطفال ذوي صعوبات التعلم من التحكم بعدد من العوامل التي تساهم في انجاز البرنامج التربوي ومن هذه العوامل:</a:t>
            </a:r>
            <a:endParaRPr lang="x-none" sz="2400" b="1" dirty="0" smtClean="0">
              <a:solidFill>
                <a:srgbClr val="820267"/>
              </a:solidFill>
            </a:endParaRPr>
          </a:p>
          <a:p>
            <a:pPr>
              <a:lnSpc>
                <a:spcPct val="150000"/>
              </a:lnSpc>
              <a:buNone/>
            </a:pPr>
            <a:r>
              <a:rPr lang="x-none" sz="2400" b="1" dirty="0" smtClean="0">
                <a:solidFill>
                  <a:srgbClr val="820267"/>
                </a:solidFill>
              </a:rPr>
              <a:t>      التحكم بالوضع الفيزيائي لحجرة الدراسة والوقت الذي يستغرقه البرنامج التعليمي وتحديد المهمات المطلوبة من الطفل وتحديد مستوى صعوبة تلك المهمات وتحديد طرائق الاتصال بين المدرس والطفل واخيراً تحديد العلاقة الشخصية اللازمة بين كل من المدرس والطفل.</a:t>
            </a:r>
          </a:p>
          <a:p>
            <a:pPr>
              <a:lnSpc>
                <a:spcPct val="150000"/>
              </a:lnSpc>
              <a:buNone/>
            </a:pPr>
            <a:endParaRPr lang="x-none" sz="2400" b="1" dirty="0" smtClean="0">
              <a:solidFill>
                <a:srgbClr val="820267"/>
              </a:solidFill>
            </a:endParaRPr>
          </a:p>
          <a:p>
            <a:pPr>
              <a:lnSpc>
                <a:spcPct val="150000"/>
              </a:lnSpc>
              <a:buNone/>
            </a:pPr>
            <a:r>
              <a:rPr lang="x-none" sz="2400" b="1" dirty="0">
                <a:solidFill>
                  <a:srgbClr val="00B050"/>
                </a:solidFill>
              </a:rPr>
              <a:t>أ</a:t>
            </a:r>
            <a:r>
              <a:rPr lang="x-none" sz="2400" b="1" dirty="0" smtClean="0">
                <a:solidFill>
                  <a:srgbClr val="00B050"/>
                </a:solidFill>
              </a:rPr>
              <a:t>ما فيما يتعلق بأسلوب تدريس الاطفال ذوي صعوبات التعلم فتقترح ليرنر استخدام أسلوب تحليل المهمات كأسلوب رئيس في التدريس العلاجي إذ تحلل المهمة التعليمية إلى عدد من الخطوات الفرعية .</a:t>
            </a:r>
            <a:endParaRPr lang="x-none" sz="2400" b="1" dirty="0">
              <a:solidFill>
                <a:srgbClr val="00B050"/>
              </a:solidFill>
            </a:endParaRPr>
          </a:p>
        </p:txBody>
      </p:sp>
      <p:pic>
        <p:nvPicPr>
          <p:cNvPr id="3074" name="Picture 2" descr="http://2.bp.blogspot.com/-4ptY4lXMBXg/UM4yFo3Wt3I/AAAAAAAAhF8/oGgooMg89-s/s1600/rrrrrrrrrrrrrrrrrr.jpg"/>
          <p:cNvPicPr>
            <a:picLocks noChangeAspect="1" noChangeArrowheads="1"/>
          </p:cNvPicPr>
          <p:nvPr/>
        </p:nvPicPr>
        <p:blipFill>
          <a:blip r:embed="rId3" cstate="print"/>
          <a:srcRect/>
          <a:stretch>
            <a:fillRect/>
          </a:stretch>
        </p:blipFill>
        <p:spPr bwMode="auto">
          <a:xfrm>
            <a:off x="5118073" y="4807132"/>
            <a:ext cx="3590925" cy="181278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838200" y="679269"/>
            <a:ext cx="10515600" cy="5497694"/>
          </a:xfrm>
        </p:spPr>
        <p:txBody>
          <a:bodyPr>
            <a:normAutofit/>
          </a:bodyPr>
          <a:lstStyle/>
          <a:p>
            <a:pPr>
              <a:buNone/>
            </a:pPr>
            <a:r>
              <a:rPr lang="x-none" b="1" dirty="0" smtClean="0">
                <a:solidFill>
                  <a:srgbClr val="00B050"/>
                </a:solidFill>
              </a:rPr>
              <a:t>يقترح </a:t>
            </a:r>
            <a:r>
              <a:rPr lang="x-none" b="1" dirty="0" smtClean="0">
                <a:solidFill>
                  <a:srgbClr val="FF0000"/>
                </a:solidFill>
              </a:rPr>
              <a:t>هلهان وولس </a:t>
            </a:r>
            <a:r>
              <a:rPr lang="x-none" b="1" dirty="0" smtClean="0">
                <a:solidFill>
                  <a:srgbClr val="00B050"/>
                </a:solidFill>
              </a:rPr>
              <a:t>أربع </a:t>
            </a:r>
            <a:r>
              <a:rPr lang="x-none" b="1" dirty="0">
                <a:solidFill>
                  <a:srgbClr val="00B050"/>
                </a:solidFill>
              </a:rPr>
              <a:t>أ</a:t>
            </a:r>
            <a:r>
              <a:rPr lang="x-none" b="1" dirty="0" smtClean="0">
                <a:solidFill>
                  <a:srgbClr val="00B050"/>
                </a:solidFill>
              </a:rPr>
              <a:t>نواع من البرامج التربوية في التدريب العلاجي للأطفال ذوي مظاهر العجز عن التعلم وهي:</a:t>
            </a:r>
          </a:p>
          <a:p>
            <a:pPr>
              <a:lnSpc>
                <a:spcPct val="160000"/>
              </a:lnSpc>
              <a:buNone/>
            </a:pPr>
            <a:endParaRPr lang="x-none" b="1" dirty="0" smtClean="0">
              <a:solidFill>
                <a:srgbClr val="E44383"/>
              </a:solidFill>
            </a:endParaRPr>
          </a:p>
          <a:p>
            <a:pPr marL="514350" indent="-514350">
              <a:lnSpc>
                <a:spcPct val="160000"/>
              </a:lnSpc>
              <a:buFont typeface="+mj-lt"/>
              <a:buAutoNum type="arabicPeriod"/>
            </a:pPr>
            <a:r>
              <a:rPr lang="x-none" b="1" dirty="0" smtClean="0">
                <a:solidFill>
                  <a:srgbClr val="E44383"/>
                </a:solidFill>
              </a:rPr>
              <a:t>برنامج التدريب على العمليات النفسية الأساسية مثل القراءة والكتابة.</a:t>
            </a:r>
          </a:p>
          <a:p>
            <a:pPr marL="514350" indent="-514350">
              <a:lnSpc>
                <a:spcPct val="160000"/>
              </a:lnSpc>
              <a:buFont typeface="+mj-lt"/>
              <a:buAutoNum type="arabicPeriod"/>
            </a:pPr>
            <a:r>
              <a:rPr lang="x-none" b="1" dirty="0" smtClean="0">
                <a:solidFill>
                  <a:srgbClr val="E44383"/>
                </a:solidFill>
              </a:rPr>
              <a:t>برنامج التدريب لعدد من الحواس.</a:t>
            </a:r>
          </a:p>
          <a:p>
            <a:pPr marL="514350" indent="-514350">
              <a:lnSpc>
                <a:spcPct val="160000"/>
              </a:lnSpc>
              <a:buFont typeface="+mj-lt"/>
              <a:buAutoNum type="arabicPeriod"/>
            </a:pPr>
            <a:r>
              <a:rPr lang="x-none" b="1" dirty="0" smtClean="0">
                <a:solidFill>
                  <a:srgbClr val="E44383"/>
                </a:solidFill>
              </a:rPr>
              <a:t>برنامج التدريب للأطفال ذوي النشاط الزائد.</a:t>
            </a:r>
          </a:p>
          <a:p>
            <a:pPr marL="514350" indent="-514350">
              <a:lnSpc>
                <a:spcPct val="160000"/>
              </a:lnSpc>
              <a:buFont typeface="+mj-lt"/>
              <a:buAutoNum type="arabicPeriod"/>
            </a:pPr>
            <a:r>
              <a:rPr lang="x-none" b="1" dirty="0" smtClean="0">
                <a:solidFill>
                  <a:srgbClr val="E44383"/>
                </a:solidFill>
              </a:rPr>
              <a:t>برنامج التدريب المعرفي. </a:t>
            </a:r>
            <a:endParaRPr lang="x-none" b="1" dirty="0">
              <a:solidFill>
                <a:srgbClr val="E44383"/>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x-none" sz="4100" b="1" dirty="0" smtClean="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latin typeface="Andalus" pitchFamily="18" charset="-78"/>
                <a:ea typeface="+mn-ea"/>
                <a:cs typeface="Andalus" pitchFamily="18" charset="-78"/>
              </a:rPr>
              <a:t>برامج </a:t>
            </a:r>
            <a:r>
              <a:rPr lang="x-none" sz="4100" b="1" dirty="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latin typeface="Andalus" pitchFamily="18" charset="-78"/>
                <a:ea typeface="+mn-ea"/>
                <a:cs typeface="Andalus" pitchFamily="18" charset="-78"/>
              </a:rPr>
              <a:t>التدريب </a:t>
            </a:r>
            <a:r>
              <a:rPr lang="x-none" sz="4100" b="1" dirty="0" smtClean="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latin typeface="Andalus" pitchFamily="18" charset="-78"/>
                <a:ea typeface="+mn-ea"/>
                <a:cs typeface="Andalus" pitchFamily="18" charset="-78"/>
              </a:rPr>
              <a:t>المعرفي:</a:t>
            </a:r>
            <a:endParaRPr lang="x-none" dirty="0"/>
          </a:p>
        </p:txBody>
      </p:sp>
      <p:sp>
        <p:nvSpPr>
          <p:cNvPr id="3" name="عنصر نائب للمحتوى 2"/>
          <p:cNvSpPr>
            <a:spLocks noGrp="1"/>
          </p:cNvSpPr>
          <p:nvPr>
            <p:ph idx="1"/>
          </p:nvPr>
        </p:nvSpPr>
        <p:spPr>
          <a:xfrm>
            <a:off x="838200" y="1378039"/>
            <a:ext cx="10515600" cy="4798924"/>
          </a:xfrm>
        </p:spPr>
        <p:txBody>
          <a:bodyPr>
            <a:normAutofit/>
          </a:bodyPr>
          <a:lstStyle/>
          <a:p>
            <a:pPr marL="0" indent="0">
              <a:buNone/>
            </a:pPr>
            <a:r>
              <a:rPr lang="x-none" sz="4400" b="1" dirty="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latin typeface="Andalus" pitchFamily="18" charset="-78"/>
                <a:ea typeface="+mj-ea"/>
                <a:cs typeface="Andalus" pitchFamily="18" charset="-78"/>
              </a:rPr>
              <a:t/>
            </a:r>
            <a:br>
              <a:rPr lang="x-none" sz="4400" b="1" dirty="0">
                <a:ln w="24500" cmpd="dbl">
                  <a:solidFill>
                    <a:srgbClr val="ED7D31">
                      <a:shade val="85000"/>
                      <a:satMod val="155000"/>
                    </a:srgbClr>
                  </a:solidFill>
                  <a:prstDash val="solid"/>
                  <a:miter lim="800000"/>
                </a:ln>
                <a:gradFill>
                  <a:gsLst>
                    <a:gs pos="10000">
                      <a:srgbClr val="ED7D31">
                        <a:tint val="10000"/>
                        <a:satMod val="155000"/>
                      </a:srgbClr>
                    </a:gs>
                    <a:gs pos="60000">
                      <a:srgbClr val="ED7D31">
                        <a:tint val="30000"/>
                        <a:satMod val="155000"/>
                      </a:srgbClr>
                    </a:gs>
                    <a:gs pos="100000">
                      <a:srgbClr val="ED7D31">
                        <a:tint val="73000"/>
                        <a:satMod val="155000"/>
                      </a:srgbClr>
                    </a:gs>
                  </a:gsLst>
                  <a:lin ang="5400000"/>
                </a:gradFill>
                <a:effectLst>
                  <a:outerShdw blurRad="38100" dist="38100" dir="7020000" algn="tl">
                    <a:srgbClr val="000000">
                      <a:alpha val="35000"/>
                    </a:srgbClr>
                  </a:outerShdw>
                </a:effectLst>
                <a:latin typeface="Andalus" pitchFamily="18" charset="-78"/>
                <a:ea typeface="+mj-ea"/>
                <a:cs typeface="Andalus" pitchFamily="18" charset="-78"/>
              </a:rPr>
            </a:br>
            <a:r>
              <a:rPr lang="x-none" sz="3200" b="1" dirty="0" smtClean="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Andalus" pitchFamily="18" charset="-78"/>
                <a:ea typeface="+mj-ea"/>
                <a:cs typeface="Andalus" pitchFamily="18" charset="-78"/>
              </a:rPr>
              <a:t>*</a:t>
            </a:r>
            <a:r>
              <a:rPr lang="x-none" sz="3200"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ea typeface="+mj-ea"/>
                <a:cs typeface="DecoType Naskh Variants" pitchFamily="2" charset="-78"/>
              </a:rPr>
              <a:t>يعتمد هذا البرنامج على تقديم نماذج تعليمية حسية للطفل الذي يعاني من مظهر أو أكثر من مظاهر صعوبات </a:t>
            </a:r>
            <a:r>
              <a:rPr lang="x-none" sz="3200" b="1" spc="5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ea typeface="+mj-ea"/>
                <a:cs typeface="DecoType Naskh Variants" pitchFamily="2" charset="-78"/>
              </a:rPr>
              <a:t>التعلم </a:t>
            </a:r>
            <a:r>
              <a:rPr lang="x-none" sz="3200" b="1" spc="50" smtClean="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ea typeface="+mj-ea"/>
                <a:cs typeface="DecoType Naskh Variants" pitchFamily="2" charset="-78"/>
              </a:rPr>
              <a:t>.</a:t>
            </a:r>
          </a:p>
          <a:p>
            <a:pPr marL="0" indent="0">
              <a:buNone/>
            </a:pPr>
            <a:r>
              <a:rPr lang="x-none" sz="3200"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ea typeface="+mj-ea"/>
                <a:cs typeface="DecoType Naskh Variants" pitchFamily="2" charset="-78"/>
              </a:rPr>
              <a:t/>
            </a:r>
            <a:br>
              <a:rPr lang="x-none" sz="3200" b="1" spc="50" dirty="0">
                <a:ln w="12700" cmpd="sng">
                  <a:solidFill>
                    <a:srgbClr val="70AD47">
                      <a:satMod val="120000"/>
                      <a:shade val="80000"/>
                    </a:srgbClr>
                  </a:solidFill>
                  <a:prstDash val="solid"/>
                </a:ln>
                <a:solidFill>
                  <a:srgbClr val="70AD47">
                    <a:tint val="1000"/>
                  </a:srgbClr>
                </a:solidFill>
                <a:effectLst>
                  <a:glow rad="53100">
                    <a:srgbClr val="70AD47">
                      <a:satMod val="180000"/>
                      <a:alpha val="30000"/>
                    </a:srgbClr>
                  </a:glow>
                </a:effectLst>
                <a:ea typeface="+mj-ea"/>
                <a:cs typeface="DecoType Naskh Variants" pitchFamily="2" charset="-78"/>
              </a:rPr>
            </a:br>
            <a:r>
              <a:rPr lang="x-none" sz="3200" b="1" dirty="0">
                <a:solidFill>
                  <a:srgbClr val="4472C4"/>
                </a:solidFill>
                <a:ea typeface="+mj-ea"/>
                <a:cs typeface="DecoType Naskh Variants" pitchFamily="2" charset="-78"/>
              </a:rPr>
              <a:t/>
            </a:r>
            <a:br>
              <a:rPr lang="x-none" sz="3200" b="1" dirty="0">
                <a:solidFill>
                  <a:srgbClr val="4472C4"/>
                </a:solidFill>
                <a:ea typeface="+mj-ea"/>
                <a:cs typeface="DecoType Naskh Variants" pitchFamily="2" charset="-78"/>
              </a:rPr>
            </a:br>
            <a:r>
              <a:rPr lang="x-none" sz="3600" b="1"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Andalus" pitchFamily="18" charset="-78"/>
                <a:ea typeface="+mj-ea"/>
                <a:cs typeface="Andalus" pitchFamily="18" charset="-78"/>
              </a:rPr>
              <a:t>*</a:t>
            </a:r>
            <a:r>
              <a:rPr lang="x-none" sz="3200" b="1" dirty="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ea typeface="+mj-ea"/>
                <a:cs typeface="DecoType Naskh Variants" pitchFamily="2" charset="-78"/>
              </a:rPr>
              <a:t>المقارنة بين طريقة الحاسوب والطريقة التقليدية في التدريس .</a:t>
            </a:r>
            <a:br>
              <a:rPr lang="x-none" sz="3200" b="1" dirty="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ea typeface="+mj-ea"/>
                <a:cs typeface="DecoType Naskh Variants" pitchFamily="2" charset="-78"/>
              </a:rPr>
            </a:br>
            <a:r>
              <a:rPr lang="x-none" sz="3200" b="1" dirty="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ea typeface="+mj-ea"/>
                <a:cs typeface="DecoType Naskh Variants" pitchFamily="2" charset="-78"/>
              </a:rPr>
              <a:t/>
            </a:r>
            <a:br>
              <a:rPr lang="x-none" sz="3200" b="1" dirty="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ea typeface="+mj-ea"/>
                <a:cs typeface="DecoType Naskh Variants" pitchFamily="2" charset="-78"/>
              </a:rPr>
            </a:br>
            <a:endParaRPr lang="x-none"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44" y="217197"/>
            <a:ext cx="1933575" cy="1581150"/>
          </a:xfrm>
          <a:prstGeom prst="ellipse">
            <a:avLst/>
          </a:prstGeom>
          <a:ln>
            <a:noFill/>
          </a:ln>
          <a:effectLst>
            <a:softEdge rad="112500"/>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40229">
            <a:off x="85736" y="2551319"/>
            <a:ext cx="1749850" cy="1749850"/>
          </a:xfrm>
          <a:prstGeom prst="ellipse">
            <a:avLst/>
          </a:prstGeom>
          <a:ln>
            <a:noFill/>
          </a:ln>
          <a:effectLst>
            <a:softEdge rad="112500"/>
          </a:effec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144" y="5125791"/>
            <a:ext cx="3706701" cy="1455179"/>
          </a:xfrm>
          <a:prstGeom prst="rect">
            <a:avLst/>
          </a:prstGeom>
        </p:spPr>
      </p:pic>
    </p:spTree>
    <p:extLst>
      <p:ext uri="{BB962C8B-B14F-4D97-AF65-F5344CB8AC3E}">
        <p14:creationId xmlns:p14="http://schemas.microsoft.com/office/powerpoint/2010/main" val="170209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a:xfrm>
            <a:off x="1465729" y="473168"/>
            <a:ext cx="10461810" cy="1325563"/>
          </a:xfrm>
        </p:spPr>
        <p:txBody>
          <a:bodyPr>
            <a:normAutofit/>
          </a:bodyPr>
          <a:lstStyle/>
          <a:p>
            <a:r>
              <a:rPr lang="x-none" sz="3200" dirty="0" smtClean="0">
                <a:solidFill>
                  <a:srgbClr val="0070C0"/>
                </a:solidFill>
                <a:cs typeface="+mn-cs"/>
              </a:rPr>
              <a:t>يجمع موضوع صعوبات التعلم بين عدد من العلوم التي ساهمت في دراسته:</a:t>
            </a:r>
            <a:endParaRPr lang="x-none" sz="3200" dirty="0">
              <a:solidFill>
                <a:srgbClr val="0070C0"/>
              </a:solidFill>
              <a:cs typeface="+mn-cs"/>
            </a:endParaRPr>
          </a:p>
        </p:txBody>
      </p:sp>
      <p:sp>
        <p:nvSpPr>
          <p:cNvPr id="3" name="عنصر نائب للمحتوى 2"/>
          <p:cNvSpPr>
            <a:spLocks noGrp="1"/>
          </p:cNvSpPr>
          <p:nvPr>
            <p:ph idx="1"/>
          </p:nvPr>
        </p:nvSpPr>
        <p:spPr>
          <a:xfrm>
            <a:off x="905435" y="1933201"/>
            <a:ext cx="10515600" cy="4351338"/>
          </a:xfrm>
        </p:spPr>
        <p:txBody>
          <a:bodyPr>
            <a:normAutofit/>
          </a:bodyPr>
          <a:lstStyle/>
          <a:p>
            <a:r>
              <a:rPr lang="x-none" dirty="0" smtClean="0">
                <a:solidFill>
                  <a:srgbClr val="00B050"/>
                </a:solidFill>
              </a:rPr>
              <a:t>علم النفس.</a:t>
            </a:r>
          </a:p>
          <a:p>
            <a:r>
              <a:rPr lang="x-none" dirty="0" smtClean="0">
                <a:solidFill>
                  <a:srgbClr val="00B050"/>
                </a:solidFill>
              </a:rPr>
              <a:t>علم الأعصاب</a:t>
            </a:r>
            <a:r>
              <a:rPr lang="x-none" dirty="0">
                <a:solidFill>
                  <a:srgbClr val="00B050"/>
                </a:solidFill>
              </a:rPr>
              <a:t> </a:t>
            </a:r>
            <a:r>
              <a:rPr lang="x-none" dirty="0" smtClean="0">
                <a:solidFill>
                  <a:srgbClr val="00B050"/>
                </a:solidFill>
              </a:rPr>
              <a:t>والطب.</a:t>
            </a:r>
          </a:p>
          <a:p>
            <a:r>
              <a:rPr lang="x-none" dirty="0" smtClean="0">
                <a:solidFill>
                  <a:srgbClr val="00B050"/>
                </a:solidFill>
              </a:rPr>
              <a:t>علم أمراض الكلام. </a:t>
            </a:r>
          </a:p>
          <a:p>
            <a:r>
              <a:rPr lang="x-none" dirty="0" smtClean="0">
                <a:solidFill>
                  <a:srgbClr val="00B050"/>
                </a:solidFill>
              </a:rPr>
              <a:t>علم اللغة وعلم السمعيات والبصريات. </a:t>
            </a:r>
          </a:p>
          <a:p>
            <a:r>
              <a:rPr lang="x-none" dirty="0" smtClean="0">
                <a:solidFill>
                  <a:srgbClr val="00B050"/>
                </a:solidFill>
              </a:rPr>
              <a:t>علم الجينات. </a:t>
            </a:r>
          </a:p>
          <a:p>
            <a:r>
              <a:rPr lang="x-none" dirty="0" smtClean="0">
                <a:solidFill>
                  <a:srgbClr val="00B050"/>
                </a:solidFill>
              </a:rPr>
              <a:t>التربية الخاصة والتدريس العلاجي. </a:t>
            </a:r>
            <a:endParaRPr lang="x-none" dirty="0">
              <a:solidFill>
                <a:srgbClr val="00B050"/>
              </a:solidFill>
            </a:endParaRPr>
          </a:p>
        </p:txBody>
      </p:sp>
      <p:pic>
        <p:nvPicPr>
          <p:cNvPr id="6" name="صورة 5"/>
          <p:cNvPicPr>
            <a:picLocks noChangeAspect="1"/>
          </p:cNvPicPr>
          <p:nvPr/>
        </p:nvPicPr>
        <p:blipFill>
          <a:blip r:embed="rId3" cstate="print"/>
          <a:stretch>
            <a:fillRect/>
          </a:stretch>
        </p:blipFill>
        <p:spPr>
          <a:xfrm>
            <a:off x="2650191" y="3192275"/>
            <a:ext cx="2857500" cy="2409825"/>
          </a:xfrm>
          <a:prstGeom prst="rect">
            <a:avLst/>
          </a:prstGeom>
        </p:spPr>
      </p:pic>
    </p:spTree>
    <p:extLst>
      <p:ext uri="{BB962C8B-B14F-4D97-AF65-F5344CB8AC3E}">
        <p14:creationId xmlns:p14="http://schemas.microsoft.com/office/powerpoint/2010/main" val="1718360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322295" y="1253331"/>
            <a:ext cx="10515600" cy="4351338"/>
          </a:xfrm>
        </p:spPr>
        <p:txBody>
          <a:bodyPr>
            <a:normAutofit fontScale="55000" lnSpcReduction="20000"/>
          </a:bodyPr>
          <a:lstStyle/>
          <a:p>
            <a:pPr>
              <a:buFont typeface="Wingdings" pitchFamily="2" charset="2"/>
              <a:buChar char="ü"/>
            </a:pPr>
            <a:r>
              <a:rPr lang="x-none" sz="4300" b="1" dirty="0" smtClean="0">
                <a:solidFill>
                  <a:srgbClr val="00B050"/>
                </a:solidFill>
                <a:latin typeface="Andalus" pitchFamily="18" charset="-78"/>
                <a:cs typeface="Andalus" pitchFamily="18" charset="-78"/>
              </a:rPr>
              <a:t>دور المتخصصين في علم النفس: </a:t>
            </a:r>
          </a:p>
          <a:p>
            <a:pPr marL="0" indent="0" algn="ctr">
              <a:buNone/>
            </a:pPr>
            <a:r>
              <a:rPr lang="x-none" sz="4400" dirty="0" smtClean="0">
                <a:cs typeface="+mj-cs"/>
              </a:rPr>
              <a:t>	تطوير أساليب قياس وتشخيص الأطفال ذوي صعوبات التعلم وفي شرح دور نظريات التعلم وتعديل السلوك وتطبيقها في البرامج التربوية الخاصة بهم.</a:t>
            </a:r>
          </a:p>
          <a:p>
            <a:pPr algn="ctr">
              <a:buFont typeface="Wingdings" pitchFamily="2" charset="2"/>
              <a:buChar char="ü"/>
            </a:pPr>
            <a:endParaRPr lang="x-none" sz="3200" dirty="0" smtClean="0">
              <a:solidFill>
                <a:schemeClr val="accent1">
                  <a:lumMod val="60000"/>
                  <a:lumOff val="40000"/>
                </a:schemeClr>
              </a:solidFill>
            </a:endParaRPr>
          </a:p>
          <a:p>
            <a:pPr>
              <a:buFont typeface="Wingdings" pitchFamily="2" charset="2"/>
              <a:buChar char="ü"/>
            </a:pPr>
            <a:r>
              <a:rPr lang="x-none" sz="4300" b="1" dirty="0">
                <a:solidFill>
                  <a:srgbClr val="00B050"/>
                </a:solidFill>
                <a:latin typeface="Andalus" pitchFamily="18" charset="-78"/>
                <a:cs typeface="Andalus" pitchFamily="18" charset="-78"/>
              </a:rPr>
              <a:t>دور المتخصصين في علم الطب </a:t>
            </a:r>
            <a:r>
              <a:rPr lang="x-none" sz="4300" b="1" dirty="0" smtClean="0">
                <a:solidFill>
                  <a:srgbClr val="00B050"/>
                </a:solidFill>
                <a:latin typeface="Andalus" pitchFamily="18" charset="-78"/>
                <a:cs typeface="Andalus" pitchFamily="18" charset="-78"/>
              </a:rPr>
              <a:t>والأعصاب: </a:t>
            </a:r>
          </a:p>
          <a:p>
            <a:pPr marL="0" indent="0">
              <a:buNone/>
            </a:pPr>
            <a:r>
              <a:rPr lang="x-none" sz="3200" dirty="0" smtClean="0">
                <a:cs typeface="+mj-cs"/>
              </a:rPr>
              <a:t>	</a:t>
            </a:r>
            <a:r>
              <a:rPr lang="x-none" sz="3800" dirty="0" smtClean="0">
                <a:cs typeface="+mj-cs"/>
              </a:rPr>
              <a:t>تفسير </a:t>
            </a:r>
            <a:r>
              <a:rPr lang="x-none" sz="3800" dirty="0">
                <a:cs typeface="+mj-cs"/>
              </a:rPr>
              <a:t>صعوبات التعلم من </a:t>
            </a:r>
            <a:r>
              <a:rPr lang="x-none" sz="3800" dirty="0" smtClean="0">
                <a:cs typeface="+mj-cs"/>
              </a:rPr>
              <a:t>وجهة نظرطبية.</a:t>
            </a:r>
            <a:endParaRPr lang="x-none" sz="3800" dirty="0">
              <a:cs typeface="+mj-cs"/>
            </a:endParaRPr>
          </a:p>
          <a:p>
            <a:pPr>
              <a:buFont typeface="Wingdings" pitchFamily="2" charset="2"/>
              <a:buChar char="ü"/>
            </a:pPr>
            <a:endParaRPr lang="x-none" sz="3800" dirty="0" smtClean="0"/>
          </a:p>
          <a:p>
            <a:pPr>
              <a:buFont typeface="Wingdings" pitchFamily="2" charset="2"/>
              <a:buChar char="ü"/>
            </a:pPr>
            <a:r>
              <a:rPr lang="x-none" sz="4400" b="1" dirty="0">
                <a:solidFill>
                  <a:srgbClr val="00B050"/>
                </a:solidFill>
                <a:latin typeface="Andalus" pitchFamily="18" charset="-78"/>
                <a:cs typeface="Andalus" pitchFamily="18" charset="-78"/>
              </a:rPr>
              <a:t>دور المتخصصين في علوم اللغة والبصريات والسمعيات : </a:t>
            </a:r>
            <a:endParaRPr lang="x-none" sz="4400" b="1" dirty="0" smtClean="0">
              <a:solidFill>
                <a:srgbClr val="00B050"/>
              </a:solidFill>
              <a:latin typeface="Andalus" pitchFamily="18" charset="-78"/>
              <a:cs typeface="Andalus" pitchFamily="18" charset="-78"/>
            </a:endParaRPr>
          </a:p>
          <a:p>
            <a:pPr marL="0" indent="0">
              <a:buNone/>
            </a:pPr>
            <a:r>
              <a:rPr lang="x-none" sz="3800" dirty="0" smtClean="0">
                <a:cs typeface="+mj-cs"/>
              </a:rPr>
              <a:t>	توضيح </a:t>
            </a:r>
            <a:r>
              <a:rPr lang="x-none" sz="3800" dirty="0">
                <a:cs typeface="+mj-cs"/>
              </a:rPr>
              <a:t>المشكلات اللغوية </a:t>
            </a:r>
            <a:r>
              <a:rPr lang="x-none" sz="3800" dirty="0" smtClean="0">
                <a:cs typeface="+mj-cs"/>
              </a:rPr>
              <a:t>المصاحبة </a:t>
            </a:r>
            <a:r>
              <a:rPr lang="x-none" sz="3800" dirty="0">
                <a:cs typeface="+mj-cs"/>
              </a:rPr>
              <a:t>لصعوبات التعلم وتفسير </a:t>
            </a:r>
            <a:r>
              <a:rPr lang="x-none" sz="3800" dirty="0" smtClean="0">
                <a:cs typeface="+mj-cs"/>
              </a:rPr>
              <a:t>الإدراك </a:t>
            </a:r>
            <a:r>
              <a:rPr lang="x-none" sz="3800" dirty="0">
                <a:cs typeface="+mj-cs"/>
              </a:rPr>
              <a:t>السمعي </a:t>
            </a:r>
            <a:r>
              <a:rPr lang="x-none" sz="3800" dirty="0" smtClean="0">
                <a:cs typeface="+mj-cs"/>
              </a:rPr>
              <a:t>والبصري. </a:t>
            </a:r>
            <a:endParaRPr lang="x-none" sz="3800" dirty="0">
              <a:cs typeface="+mj-cs"/>
            </a:endParaRPr>
          </a:p>
          <a:p>
            <a:pPr>
              <a:buFont typeface="Wingdings" pitchFamily="2" charset="2"/>
              <a:buChar char="ü"/>
            </a:pPr>
            <a:endParaRPr lang="x-none" dirty="0" smtClean="0"/>
          </a:p>
          <a:p>
            <a:pPr>
              <a:buFont typeface="Wingdings" pitchFamily="2" charset="2"/>
              <a:buChar char="ü"/>
            </a:pPr>
            <a:r>
              <a:rPr lang="x-none" sz="4400" b="1" dirty="0">
                <a:solidFill>
                  <a:srgbClr val="00B050"/>
                </a:solidFill>
                <a:latin typeface="Andalus" pitchFamily="18" charset="-78"/>
                <a:cs typeface="Andalus" pitchFamily="18" charset="-78"/>
              </a:rPr>
              <a:t>دور التربية الخاصة:  </a:t>
            </a:r>
          </a:p>
          <a:p>
            <a:pPr marL="0" indent="0">
              <a:buNone/>
            </a:pPr>
            <a:r>
              <a:rPr lang="x-none" sz="3800" dirty="0" smtClean="0">
                <a:cs typeface="+mj-cs"/>
              </a:rPr>
              <a:t>	وضع </a:t>
            </a:r>
            <a:r>
              <a:rPr lang="x-none" sz="3800" dirty="0">
                <a:cs typeface="+mj-cs"/>
              </a:rPr>
              <a:t>البرامج التربوية الفردية المناسبة وخاصة ما يسمى بالتدريس </a:t>
            </a:r>
            <a:r>
              <a:rPr lang="x-none" sz="3800" dirty="0" smtClean="0">
                <a:cs typeface="+mj-cs"/>
              </a:rPr>
              <a:t>العلاجي.</a:t>
            </a:r>
            <a:endParaRPr lang="x-none" sz="3800" dirty="0">
              <a:cs typeface="+mj-cs"/>
            </a:endParaRPr>
          </a:p>
        </p:txBody>
      </p:sp>
    </p:spTree>
    <p:extLst>
      <p:ext uri="{BB962C8B-B14F-4D97-AF65-F5344CB8AC3E}">
        <p14:creationId xmlns:p14="http://schemas.microsoft.com/office/powerpoint/2010/main" val="4160780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a:xfrm>
            <a:off x="986117" y="1723272"/>
            <a:ext cx="10515600" cy="1325563"/>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x-none" b="1" cap="all" dirty="0" smtClean="0">
                <a:ln/>
                <a:solidFill>
                  <a:srgbClr val="EC7CA9"/>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مشاهير عانوا من صعوبات التعلم </a:t>
            </a:r>
            <a:endParaRPr lang="x-none" b="1" cap="all" dirty="0">
              <a:ln/>
              <a:solidFill>
                <a:srgbClr val="EC7CA9"/>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767063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214716" y="363071"/>
            <a:ext cx="10515600" cy="6495226"/>
          </a:xfrm>
        </p:spPr>
        <p:txBody>
          <a:bodyPr>
            <a:normAutofit/>
          </a:bodyPr>
          <a:lstStyle/>
          <a:p>
            <a:r>
              <a:rPr lang="x-non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اينشتاين : </a:t>
            </a:r>
            <a:r>
              <a:rPr lang="x-none" dirty="0" smtClean="0"/>
              <a:t>عالم الرياضيات المعروف. </a:t>
            </a:r>
          </a:p>
          <a:p>
            <a:endParaRPr lang="x-none" dirty="0" smtClean="0"/>
          </a:p>
          <a:p>
            <a:r>
              <a:rPr lang="x-non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أديسون</a:t>
            </a:r>
            <a:r>
              <a:rPr lang="x-none" dirty="0"/>
              <a:t>.</a:t>
            </a:r>
            <a:endParaRPr lang="x-none" dirty="0" smtClean="0"/>
          </a:p>
          <a:p>
            <a:endParaRPr lang="x-none" dirty="0" smtClean="0"/>
          </a:p>
          <a:p>
            <a:r>
              <a:rPr lang="x-non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رودن: </a:t>
            </a:r>
            <a:r>
              <a:rPr lang="x-none" dirty="0" smtClean="0"/>
              <a:t>نحات فرنسي مشهور.</a:t>
            </a:r>
          </a:p>
          <a:p>
            <a:endParaRPr lang="x-none" dirty="0" smtClean="0"/>
          </a:p>
          <a:p>
            <a:r>
              <a:rPr lang="x-non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ويلسون: </a:t>
            </a:r>
            <a:r>
              <a:rPr lang="x-none" dirty="0" smtClean="0"/>
              <a:t>رئيس الولايات المتحدة الامريكية الثامن والعشرين. </a:t>
            </a:r>
          </a:p>
          <a:p>
            <a:endParaRPr lang="x-none" dirty="0" smtClean="0"/>
          </a:p>
          <a:p>
            <a:r>
              <a:rPr lang="x-non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روكفلر: </a:t>
            </a:r>
            <a:r>
              <a:rPr lang="x-none" dirty="0" smtClean="0"/>
              <a:t>حاكم ولاية نيويورك السابق. </a:t>
            </a:r>
          </a:p>
          <a:p>
            <a:pPr marL="0" indent="0">
              <a:buNone/>
            </a:pPr>
            <a:endParaRPr lang="x-none" dirty="0"/>
          </a:p>
          <a:p>
            <a:pPr marL="0" indent="0">
              <a:buNone/>
            </a:pPr>
            <a:r>
              <a:rPr lang="x-none" dirty="0" smtClean="0">
                <a:solidFill>
                  <a:srgbClr val="FF0000"/>
                </a:solidFill>
              </a:rPr>
              <a:t>صعوبات في القراءة والكتابة وتدني التحصيل الاكاديمي. </a:t>
            </a:r>
            <a:endParaRPr lang="x-none" dirty="0">
              <a:solidFill>
                <a:srgbClr val="FF0000"/>
              </a:solidFill>
            </a:endParaRPr>
          </a:p>
        </p:txBody>
      </p:sp>
      <p:pic>
        <p:nvPicPr>
          <p:cNvPr id="4" name="صورة 3"/>
          <p:cNvPicPr>
            <a:picLocks noChangeAspect="1"/>
          </p:cNvPicPr>
          <p:nvPr/>
        </p:nvPicPr>
        <p:blipFill>
          <a:blip r:embed="rId3" cstate="print"/>
          <a:stretch>
            <a:fillRect/>
          </a:stretch>
        </p:blipFill>
        <p:spPr>
          <a:xfrm>
            <a:off x="1724267" y="150093"/>
            <a:ext cx="1636058" cy="1308527"/>
          </a:xfrm>
          <a:prstGeom prst="rect">
            <a:avLst/>
          </a:prstGeom>
          <a:ln>
            <a:noFill/>
          </a:ln>
          <a:effectLst>
            <a:softEdge rad="112500"/>
          </a:effectLst>
        </p:spPr>
      </p:pic>
      <p:pic>
        <p:nvPicPr>
          <p:cNvPr id="5" name="صورة 4"/>
          <p:cNvPicPr>
            <a:picLocks noChangeAspect="1"/>
          </p:cNvPicPr>
          <p:nvPr/>
        </p:nvPicPr>
        <p:blipFill>
          <a:blip r:embed="rId4" cstate="print"/>
          <a:stretch>
            <a:fillRect/>
          </a:stretch>
        </p:blipFill>
        <p:spPr>
          <a:xfrm>
            <a:off x="1724267" y="1520811"/>
            <a:ext cx="1636058" cy="1149219"/>
          </a:xfrm>
          <a:prstGeom prst="rect">
            <a:avLst/>
          </a:prstGeom>
          <a:ln>
            <a:noFill/>
          </a:ln>
          <a:effectLst>
            <a:softEdge rad="112500"/>
          </a:effectLst>
        </p:spPr>
      </p:pic>
      <p:pic>
        <p:nvPicPr>
          <p:cNvPr id="6" name="صورة 5"/>
          <p:cNvPicPr>
            <a:picLocks noChangeAspect="1"/>
          </p:cNvPicPr>
          <p:nvPr/>
        </p:nvPicPr>
        <p:blipFill>
          <a:blip r:embed="rId5" cstate="print"/>
          <a:stretch>
            <a:fillRect/>
          </a:stretch>
        </p:blipFill>
        <p:spPr>
          <a:xfrm>
            <a:off x="1724267" y="2772919"/>
            <a:ext cx="1528481" cy="1065540"/>
          </a:xfrm>
          <a:prstGeom prst="rect">
            <a:avLst/>
          </a:prstGeom>
          <a:ln>
            <a:noFill/>
          </a:ln>
          <a:effectLst>
            <a:softEdge rad="112500"/>
          </a:effectLst>
        </p:spPr>
      </p:pic>
      <p:pic>
        <p:nvPicPr>
          <p:cNvPr id="7" name="صورة 6"/>
          <p:cNvPicPr>
            <a:picLocks noChangeAspect="1"/>
          </p:cNvPicPr>
          <p:nvPr/>
        </p:nvPicPr>
        <p:blipFill rotWithShape="1">
          <a:blip r:embed="rId6" cstate="print"/>
          <a:srcRect b="32886"/>
          <a:stretch/>
        </p:blipFill>
        <p:spPr>
          <a:xfrm>
            <a:off x="1668238" y="4065084"/>
            <a:ext cx="1537189" cy="1126333"/>
          </a:xfrm>
          <a:prstGeom prst="rect">
            <a:avLst/>
          </a:prstGeom>
          <a:ln>
            <a:noFill/>
          </a:ln>
          <a:effectLst>
            <a:softEdge rad="112500"/>
          </a:effectLst>
        </p:spPr>
      </p:pic>
      <p:pic>
        <p:nvPicPr>
          <p:cNvPr id="8" name="صورة 7"/>
          <p:cNvPicPr>
            <a:picLocks noChangeAspect="1"/>
          </p:cNvPicPr>
          <p:nvPr/>
        </p:nvPicPr>
        <p:blipFill>
          <a:blip r:embed="rId7" cstate="print"/>
          <a:stretch>
            <a:fillRect/>
          </a:stretch>
        </p:blipFill>
        <p:spPr>
          <a:xfrm>
            <a:off x="1603116" y="5397195"/>
            <a:ext cx="1637625" cy="1234477"/>
          </a:xfrm>
          <a:prstGeom prst="rect">
            <a:avLst/>
          </a:prstGeom>
          <a:ln>
            <a:noFill/>
          </a:ln>
          <a:effectLst>
            <a:softEdge rad="112500"/>
          </a:effectLst>
        </p:spPr>
      </p:pic>
    </p:spTree>
    <p:extLst>
      <p:ext uri="{BB962C8B-B14F-4D97-AF65-F5344CB8AC3E}">
        <p14:creationId xmlns:p14="http://schemas.microsoft.com/office/powerpoint/2010/main" val="27240266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p:txBody>
          <a:bodyPr>
            <a:normAutofit/>
          </a:bodyPr>
          <a:lstStyle/>
          <a:p>
            <a:r>
              <a:rPr lang="x-none" sz="4800" dirty="0" smtClean="0">
                <a:solidFill>
                  <a:srgbClr val="92D050"/>
                </a:solidFill>
                <a:latin typeface="Imprint MT Shadow" pitchFamily="82" charset="0"/>
                <a:cs typeface="Led Italic Font" panose="02010400000000000000" pitchFamily="2" charset="-78"/>
              </a:rPr>
              <a:t>تعريف صعوبات التعلم </a:t>
            </a:r>
            <a:endParaRPr lang="x-none" sz="4800" dirty="0">
              <a:solidFill>
                <a:srgbClr val="92D050"/>
              </a:solidFill>
              <a:latin typeface="Imprint MT Shadow" pitchFamily="82" charset="0"/>
              <a:cs typeface="Led Italic Font" panose="02010400000000000000" pitchFamily="2" charset="-78"/>
            </a:endParaRPr>
          </a:p>
        </p:txBody>
      </p:sp>
      <p:sp>
        <p:nvSpPr>
          <p:cNvPr id="3" name="عنصر نائب للمحتوى 2"/>
          <p:cNvSpPr>
            <a:spLocks noGrp="1"/>
          </p:cNvSpPr>
          <p:nvPr>
            <p:ph idx="1"/>
          </p:nvPr>
        </p:nvSpPr>
        <p:spPr>
          <a:xfrm>
            <a:off x="1456764" y="2056110"/>
            <a:ext cx="10515600" cy="4351338"/>
          </a:xfrm>
        </p:spPr>
        <p:txBody>
          <a:bodyPr/>
          <a:lstStyle/>
          <a:p>
            <a:r>
              <a:rPr lang="x-none" dirty="0" smtClean="0">
                <a:solidFill>
                  <a:srgbClr val="0070C0"/>
                </a:solidFill>
              </a:rPr>
              <a:t>التعريف الطبي: </a:t>
            </a:r>
          </a:p>
          <a:p>
            <a:pPr marL="0" indent="0">
              <a:buNone/>
            </a:pPr>
            <a:r>
              <a:rPr lang="x-none" dirty="0" smtClean="0"/>
              <a:t>يركز هذا التعريف على </a:t>
            </a:r>
            <a:r>
              <a:rPr lang="x-none" dirty="0" smtClean="0">
                <a:solidFill>
                  <a:srgbClr val="FF0000"/>
                </a:solidFill>
              </a:rPr>
              <a:t>الأسباب العضوية </a:t>
            </a:r>
            <a:r>
              <a:rPr lang="x-none" dirty="0" smtClean="0"/>
              <a:t>لمظاهر صعوبات التعلم كما أشار إليها كروك شانك ومايكل باست والتي تمثلت في </a:t>
            </a:r>
            <a:r>
              <a:rPr lang="x-none" dirty="0" smtClean="0">
                <a:solidFill>
                  <a:srgbClr val="FF0000"/>
                </a:solidFill>
              </a:rPr>
              <a:t>الخلل العصبي أوتلف الدماغ</a:t>
            </a:r>
            <a:r>
              <a:rPr lang="x-none" dirty="0" smtClean="0"/>
              <a:t>. </a:t>
            </a:r>
          </a:p>
          <a:p>
            <a:endParaRPr lang="x-none" dirty="0" smtClean="0">
              <a:solidFill>
                <a:srgbClr val="0070C0"/>
              </a:solidFill>
            </a:endParaRPr>
          </a:p>
          <a:p>
            <a:r>
              <a:rPr lang="x-none" dirty="0" smtClean="0">
                <a:solidFill>
                  <a:srgbClr val="0070C0"/>
                </a:solidFill>
              </a:rPr>
              <a:t>التعريف التربوي:</a:t>
            </a:r>
          </a:p>
          <a:p>
            <a:pPr marL="0" indent="0">
              <a:buNone/>
            </a:pPr>
            <a:r>
              <a:rPr lang="x-none" dirty="0" smtClean="0">
                <a:solidFill>
                  <a:srgbClr val="0070C0"/>
                </a:solidFill>
              </a:rPr>
              <a:t> </a:t>
            </a:r>
            <a:r>
              <a:rPr lang="x-none" dirty="0" smtClean="0"/>
              <a:t>يركز هذا التعريف على </a:t>
            </a:r>
            <a:r>
              <a:rPr lang="x-none" dirty="0" smtClean="0">
                <a:solidFill>
                  <a:srgbClr val="FF0000"/>
                </a:solidFill>
              </a:rPr>
              <a:t>نمو القدرات العقلية بطريقة غير منتظمة </a:t>
            </a:r>
            <a:r>
              <a:rPr lang="x-none" dirty="0" smtClean="0"/>
              <a:t>كما يركز على مظاهر العجز الاكاديمي للطفل والتي تتمثل في العجز عن تعلم اللغة والقراءة والكتابة والتهجئة كما يركز على التباين بين التحصيل الاكاديمي والقدرة العقلية للفرد.  </a:t>
            </a:r>
            <a:endParaRPr lang="x-none" dirty="0"/>
          </a:p>
        </p:txBody>
      </p:sp>
      <p:pic>
        <p:nvPicPr>
          <p:cNvPr id="6" name="صورة 5"/>
          <p:cNvPicPr>
            <a:picLocks noChangeAspect="1"/>
          </p:cNvPicPr>
          <p:nvPr/>
        </p:nvPicPr>
        <p:blipFill>
          <a:blip r:embed="rId3" cstate="print"/>
          <a:stretch>
            <a:fillRect/>
          </a:stretch>
        </p:blipFill>
        <p:spPr>
          <a:xfrm>
            <a:off x="1784256" y="296019"/>
            <a:ext cx="1898405" cy="1577380"/>
          </a:xfrm>
          <a:prstGeom prst="rect">
            <a:avLst/>
          </a:prstGeom>
        </p:spPr>
      </p:pic>
    </p:spTree>
    <p:extLst>
      <p:ext uri="{BB962C8B-B14F-4D97-AF65-F5344CB8AC3E}">
        <p14:creationId xmlns:p14="http://schemas.microsoft.com/office/powerpoint/2010/main" val="1762099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stretch>
            <a:fillRect/>
          </a:stretch>
        </p:blipFill>
        <p:spPr>
          <a:xfrm>
            <a:off x="-529" y="-297"/>
            <a:ext cx="12193057" cy="6858594"/>
          </a:xfrm>
          <a:prstGeom prst="rect">
            <a:avLst/>
          </a:prstGeom>
        </p:spPr>
      </p:pic>
      <p:sp>
        <p:nvSpPr>
          <p:cNvPr id="2" name="عنوان 1"/>
          <p:cNvSpPr>
            <a:spLocks noGrp="1"/>
          </p:cNvSpPr>
          <p:nvPr>
            <p:ph type="title"/>
          </p:nvPr>
        </p:nvSpPr>
        <p:spPr/>
        <p:txBody>
          <a:bodyPr/>
          <a:lstStyle/>
          <a:p>
            <a:r>
              <a:rPr lang="x-none" dirty="0" smtClean="0">
                <a:solidFill>
                  <a:srgbClr val="7030A0"/>
                </a:solidFill>
              </a:rPr>
              <a:t>تعريف الجمعية الوطنية الاستشارية للأطفال المعوقين </a:t>
            </a:r>
            <a:endParaRPr lang="x-none" dirty="0">
              <a:solidFill>
                <a:srgbClr val="7030A0"/>
              </a:solidFill>
            </a:endParaRPr>
          </a:p>
        </p:txBody>
      </p:sp>
      <p:sp>
        <p:nvSpPr>
          <p:cNvPr id="3" name="عنصر نائب للمحتوى 2"/>
          <p:cNvSpPr>
            <a:spLocks noGrp="1"/>
          </p:cNvSpPr>
          <p:nvPr>
            <p:ph idx="1"/>
          </p:nvPr>
        </p:nvSpPr>
        <p:spPr>
          <a:xfrm>
            <a:off x="1192306" y="1865966"/>
            <a:ext cx="10515600" cy="4351338"/>
          </a:xfrm>
        </p:spPr>
        <p:txBody>
          <a:bodyPr>
            <a:normAutofit/>
          </a:bodyPr>
          <a:lstStyle/>
          <a:p>
            <a:pPr marL="0" indent="0" algn="just">
              <a:buNone/>
            </a:pPr>
            <a:endParaRPr lang="x-none" dirty="0" smtClean="0">
              <a:cs typeface="+mj-cs"/>
            </a:endParaRPr>
          </a:p>
          <a:p>
            <a:pPr marL="0" indent="0" algn="just">
              <a:buNone/>
            </a:pPr>
            <a:r>
              <a:rPr lang="x-none" dirty="0" smtClean="0">
                <a:cs typeface="+mj-cs"/>
              </a:rPr>
              <a:t>الأطفال الذين يظهرون </a:t>
            </a:r>
            <a:r>
              <a:rPr lang="x-none" dirty="0" smtClean="0">
                <a:solidFill>
                  <a:srgbClr val="FF0000"/>
                </a:solidFill>
                <a:cs typeface="+mj-cs"/>
              </a:rPr>
              <a:t>اضطرابات في واحدة أوأكثر من العمليات النفسية الأساسية </a:t>
            </a:r>
            <a:r>
              <a:rPr lang="x-none" dirty="0" smtClean="0">
                <a:cs typeface="+mj-cs"/>
              </a:rPr>
              <a:t>التي تتضمن فهم واستعمال اللغة المكتوبة أوالمنطوقة والتي تبدو في اضطرابات السمع والتفكير والكلام والقراءة والتهجئة والحساب والتي تعود إلى أسباب تتعلق بإصابة الدماغ البسيطة الوظيفية ولكنها لا تعود لأسباب تتعلق بالإعاقة العقلية أوالسمعية أوالبصرية أوغيرها من الإعاقات. </a:t>
            </a:r>
          </a:p>
        </p:txBody>
      </p:sp>
      <p:pic>
        <p:nvPicPr>
          <p:cNvPr id="5" name="صورة 4"/>
          <p:cNvPicPr>
            <a:picLocks noChangeAspect="1"/>
          </p:cNvPicPr>
          <p:nvPr/>
        </p:nvPicPr>
        <p:blipFill>
          <a:blip r:embed="rId3" cstate="print"/>
          <a:stretch>
            <a:fillRect/>
          </a:stretch>
        </p:blipFill>
        <p:spPr>
          <a:xfrm>
            <a:off x="4391586" y="4424081"/>
            <a:ext cx="4617944" cy="2232509"/>
          </a:xfrm>
          <a:prstGeom prst="rect">
            <a:avLst/>
          </a:prstGeom>
          <a:ln>
            <a:noFill/>
          </a:ln>
          <a:effectLst>
            <a:softEdge rad="112500"/>
          </a:effectLst>
        </p:spPr>
      </p:pic>
    </p:spTree>
    <p:extLst>
      <p:ext uri="{BB962C8B-B14F-4D97-AF65-F5344CB8AC3E}">
        <p14:creationId xmlns:p14="http://schemas.microsoft.com/office/powerpoint/2010/main" val="4119641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1751</Words>
  <Application>Microsoft Office PowerPoint</Application>
  <PresentationFormat>Widescreen</PresentationFormat>
  <Paragraphs>213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Andalus</vt:lpstr>
      <vt:lpstr>Arial</vt:lpstr>
      <vt:lpstr>Calibri</vt:lpstr>
      <vt:lpstr>Calibri Light</vt:lpstr>
      <vt:lpstr>DecoType Naskh Variants</vt:lpstr>
      <vt:lpstr>Imprint MT Shadow</vt:lpstr>
      <vt:lpstr>Led Italic Font</vt:lpstr>
      <vt:lpstr>Trebuchet MS</vt:lpstr>
      <vt:lpstr>Wingdings</vt:lpstr>
      <vt:lpstr>نسق Office</vt:lpstr>
      <vt:lpstr>صعوبات التعلم </vt:lpstr>
      <vt:lpstr>PowerPoint Presentation</vt:lpstr>
      <vt:lpstr>تسميات مختلفة على فئة الأطفال ذوي صعوبات التعلم:</vt:lpstr>
      <vt:lpstr>يجمع موضوع صعوبات التعلم بين عدد من العلوم التي ساهمت في دراسته:</vt:lpstr>
      <vt:lpstr>PowerPoint Presentation</vt:lpstr>
      <vt:lpstr>مشاهير عانوا من صعوبات التعلم </vt:lpstr>
      <vt:lpstr>PowerPoint Presentation</vt:lpstr>
      <vt:lpstr>تعريف صعوبات التعلم </vt:lpstr>
      <vt:lpstr>تعريف الجمعية الوطنية الاستشارية للأطفال المعوقين </vt:lpstr>
      <vt:lpstr>نسبة صعوبات التعلم </vt:lpstr>
      <vt:lpstr>مظاهر صعوبات التعلم </vt:lpstr>
      <vt:lpstr>مظاهر صعوبات التعلم </vt:lpstr>
      <vt:lpstr>المظاهر السلوكية </vt:lpstr>
      <vt:lpstr>PowerPoint Presentation</vt:lpstr>
      <vt:lpstr>PowerPoint Presentation</vt:lpstr>
      <vt:lpstr>المظاهر العصبية (البيولوجية)</vt:lpstr>
      <vt:lpstr>PowerPoint Presentation</vt:lpstr>
      <vt:lpstr>PowerPoint Presentation</vt:lpstr>
      <vt:lpstr>تصنيف صعوبات التعلم</vt:lpstr>
      <vt:lpstr>الاضطرابات الإدراكية</vt:lpstr>
      <vt:lpstr>الاضطرابات الإدراكية</vt:lpstr>
      <vt:lpstr>اضطرابات التفكير</vt:lpstr>
      <vt:lpstr>اضطرابات الذاكرة</vt:lpstr>
      <vt:lpstr>اضطرابات الانتباه</vt:lpstr>
      <vt:lpstr>قياس وتشخيص صعوبات التعلم:</vt:lpstr>
      <vt:lpstr>أدوات قياس صعوبات التعلم وتشخيصها:</vt:lpstr>
      <vt:lpstr>طريقة دراسة الحالة:</vt:lpstr>
      <vt:lpstr>الملاحظة الاكلينيكية</vt:lpstr>
      <vt:lpstr>PowerPoint Presentation</vt:lpstr>
      <vt:lpstr>الاختبارات المسحية السريعة </vt:lpstr>
      <vt:lpstr>الاختبارات المقننة </vt:lpstr>
      <vt:lpstr>الاعتبارات التربوية لذوي صعوبات التعلم </vt:lpstr>
      <vt:lpstr>PowerPoint Presentation</vt:lpstr>
      <vt:lpstr>PowerPoint Presentation</vt:lpstr>
      <vt:lpstr>PowerPoint Presentation</vt:lpstr>
      <vt:lpstr>برامج التدريب المعرفي:</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صعوبات التعلم</dc:title>
  <dc:creator>DELL</dc:creator>
  <cp:lastModifiedBy>Lena Alkhuraiji</cp:lastModifiedBy>
  <cp:revision>116</cp:revision>
  <dcterms:created xsi:type="dcterms:W3CDTF">2015-02-12T05:29:41Z</dcterms:created>
  <dcterms:modified xsi:type="dcterms:W3CDTF">2019-02-25T14:58:00Z</dcterms:modified>
</cp:coreProperties>
</file>