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75" r:id="rId6"/>
    <p:sldId id="277" r:id="rId7"/>
    <p:sldId id="279" r:id="rId8"/>
    <p:sldId id="260" r:id="rId9"/>
    <p:sldId id="269" r:id="rId10"/>
    <p:sldId id="270" r:id="rId11"/>
    <p:sldId id="271" r:id="rId12"/>
    <p:sldId id="261" r:id="rId13"/>
    <p:sldId id="262" r:id="rId14"/>
    <p:sldId id="263" r:id="rId15"/>
    <p:sldId id="280" r:id="rId16"/>
    <p:sldId id="281" r:id="rId17"/>
    <p:sldId id="264" r:id="rId18"/>
    <p:sldId id="282" r:id="rId19"/>
    <p:sldId id="265" r:id="rId20"/>
    <p:sldId id="266" r:id="rId2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2" d="100"/>
          <a:sy n="72" d="100"/>
        </p:scale>
        <p:origin x="-372"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486771-5A37-44D3-9DA9-8145F4867511}" type="doc">
      <dgm:prSet loTypeId="urn:microsoft.com/office/officeart/2005/8/layout/hierarchy1" loCatId="hierarchy" qsTypeId="urn:microsoft.com/office/officeart/2005/8/quickstyle/3d2" qsCatId="3D" csTypeId="urn:microsoft.com/office/officeart/2005/8/colors/colorful4" csCatId="colorful" phldr="1"/>
      <dgm:spPr/>
      <dgm:t>
        <a:bodyPr/>
        <a:lstStyle/>
        <a:p>
          <a:pPr rtl="1"/>
          <a:endParaRPr lang="ar-SA"/>
        </a:p>
      </dgm:t>
    </dgm:pt>
    <dgm:pt modelId="{79E3D8AF-F3B9-49FA-AB56-014B44594A5F}">
      <dgm:prSet phldrT="[نص]"/>
      <dgm:spPr/>
      <dgm:t>
        <a:bodyPr/>
        <a:lstStyle/>
        <a:p>
          <a:pPr rtl="1"/>
          <a:r>
            <a:rPr lang="ar-SA" dirty="0" smtClean="0"/>
            <a:t>أدوات التقويم التربوي</a:t>
          </a:r>
          <a:endParaRPr lang="ar-SA" dirty="0"/>
        </a:p>
      </dgm:t>
    </dgm:pt>
    <dgm:pt modelId="{A941C843-69CE-47AF-A0D3-757FE2575B8B}" type="parTrans" cxnId="{52DBDBC5-51B9-4EC0-81B6-0933967197C9}">
      <dgm:prSet/>
      <dgm:spPr/>
      <dgm:t>
        <a:bodyPr/>
        <a:lstStyle/>
        <a:p>
          <a:pPr rtl="1"/>
          <a:endParaRPr lang="ar-SA"/>
        </a:p>
      </dgm:t>
    </dgm:pt>
    <dgm:pt modelId="{0FDF01DB-33D4-4C6B-91F3-6324B3C41EAA}" type="sibTrans" cxnId="{52DBDBC5-51B9-4EC0-81B6-0933967197C9}">
      <dgm:prSet/>
      <dgm:spPr/>
      <dgm:t>
        <a:bodyPr/>
        <a:lstStyle/>
        <a:p>
          <a:pPr rtl="1"/>
          <a:endParaRPr lang="ar-SA"/>
        </a:p>
      </dgm:t>
    </dgm:pt>
    <dgm:pt modelId="{4B9656B3-02D0-4899-9604-ADDEDEF12785}">
      <dgm:prSet phldrT="[نص]"/>
      <dgm:spPr/>
      <dgm:t>
        <a:bodyPr/>
        <a:lstStyle/>
        <a:p>
          <a:pPr rtl="1"/>
          <a:r>
            <a:rPr lang="ar-SA" dirty="0" smtClean="0">
              <a:solidFill>
                <a:srgbClr val="FF0000"/>
              </a:solidFill>
            </a:rPr>
            <a:t>ب:</a:t>
          </a:r>
          <a:r>
            <a:rPr lang="ar-SA" dirty="0" smtClean="0"/>
            <a:t>أدوات قياس </a:t>
          </a:r>
          <a:r>
            <a:rPr lang="ar-SA" dirty="0" err="1" smtClean="0"/>
            <a:t>اللاختبارية</a:t>
          </a:r>
          <a:endParaRPr lang="ar-SA" dirty="0"/>
        </a:p>
      </dgm:t>
    </dgm:pt>
    <dgm:pt modelId="{CD2063ED-2891-4E3A-AA77-E90FBC2DDFD0}" type="parTrans" cxnId="{4AFBC870-D4D9-47E7-A29B-4572F5CD4160}">
      <dgm:prSet/>
      <dgm:spPr/>
      <dgm:t>
        <a:bodyPr/>
        <a:lstStyle/>
        <a:p>
          <a:pPr rtl="1"/>
          <a:endParaRPr lang="ar-SA"/>
        </a:p>
      </dgm:t>
    </dgm:pt>
    <dgm:pt modelId="{A87832AA-95B0-4B61-B893-42A807D49E06}" type="sibTrans" cxnId="{4AFBC870-D4D9-47E7-A29B-4572F5CD4160}">
      <dgm:prSet/>
      <dgm:spPr/>
      <dgm:t>
        <a:bodyPr/>
        <a:lstStyle/>
        <a:p>
          <a:pPr rtl="1"/>
          <a:endParaRPr lang="ar-SA"/>
        </a:p>
      </dgm:t>
    </dgm:pt>
    <dgm:pt modelId="{A944D0E5-1C29-4FD7-947A-A30B484BDCC5}">
      <dgm:prSet phldrT="[نص]"/>
      <dgm:spPr/>
      <dgm:t>
        <a:bodyPr/>
        <a:lstStyle/>
        <a:p>
          <a:pPr rtl="1"/>
          <a:r>
            <a:rPr lang="ar-SA" dirty="0" smtClean="0">
              <a:solidFill>
                <a:srgbClr val="FF0000"/>
              </a:solidFill>
            </a:rPr>
            <a:t>أ: </a:t>
          </a:r>
          <a:r>
            <a:rPr lang="ar-SA" dirty="0" err="1" smtClean="0"/>
            <a:t>أدوات</a:t>
          </a:r>
          <a:r>
            <a:rPr lang="ar-SA" dirty="0" smtClean="0"/>
            <a:t> قياس </a:t>
          </a:r>
          <a:r>
            <a:rPr lang="ar-SA" dirty="0" err="1" smtClean="0"/>
            <a:t>اختبارية</a:t>
          </a:r>
          <a:endParaRPr lang="ar-SA" dirty="0"/>
        </a:p>
      </dgm:t>
    </dgm:pt>
    <dgm:pt modelId="{BBB66517-3986-45B0-B910-7603742BED9A}" type="parTrans" cxnId="{E24FB215-C88C-4732-8804-58B9AC50F20C}">
      <dgm:prSet/>
      <dgm:spPr/>
      <dgm:t>
        <a:bodyPr/>
        <a:lstStyle/>
        <a:p>
          <a:pPr rtl="1"/>
          <a:endParaRPr lang="ar-SA"/>
        </a:p>
      </dgm:t>
    </dgm:pt>
    <dgm:pt modelId="{32F4E796-829E-4721-8DF6-7A8363E13380}" type="sibTrans" cxnId="{E24FB215-C88C-4732-8804-58B9AC50F20C}">
      <dgm:prSet/>
      <dgm:spPr/>
      <dgm:t>
        <a:bodyPr/>
        <a:lstStyle/>
        <a:p>
          <a:pPr rtl="1"/>
          <a:endParaRPr lang="ar-SA"/>
        </a:p>
      </dgm:t>
    </dgm:pt>
    <dgm:pt modelId="{B460FCA9-BA18-41A2-938F-27E91D2880DC}" type="pres">
      <dgm:prSet presAssocID="{22486771-5A37-44D3-9DA9-8145F4867511}" presName="hierChild1" presStyleCnt="0">
        <dgm:presLayoutVars>
          <dgm:chPref val="1"/>
          <dgm:dir/>
          <dgm:animOne val="branch"/>
          <dgm:animLvl val="lvl"/>
          <dgm:resizeHandles/>
        </dgm:presLayoutVars>
      </dgm:prSet>
      <dgm:spPr/>
      <dgm:t>
        <a:bodyPr/>
        <a:lstStyle/>
        <a:p>
          <a:pPr rtl="1"/>
          <a:endParaRPr lang="ar-SA"/>
        </a:p>
      </dgm:t>
    </dgm:pt>
    <dgm:pt modelId="{E0B49695-5C8A-49E1-A46E-772F63C5876A}" type="pres">
      <dgm:prSet presAssocID="{79E3D8AF-F3B9-49FA-AB56-014B44594A5F}" presName="hierRoot1" presStyleCnt="0"/>
      <dgm:spPr/>
    </dgm:pt>
    <dgm:pt modelId="{524B2141-7B53-4247-9903-0D4033943BDB}" type="pres">
      <dgm:prSet presAssocID="{79E3D8AF-F3B9-49FA-AB56-014B44594A5F}" presName="composite" presStyleCnt="0"/>
      <dgm:spPr/>
    </dgm:pt>
    <dgm:pt modelId="{37D6E670-7054-4931-8D8E-D86B01BAB6C6}" type="pres">
      <dgm:prSet presAssocID="{79E3D8AF-F3B9-49FA-AB56-014B44594A5F}" presName="background" presStyleLbl="node0" presStyleIdx="0" presStyleCnt="1"/>
      <dgm:spPr/>
    </dgm:pt>
    <dgm:pt modelId="{020D3A10-5569-4C54-92AB-FFBF7AF04D5B}" type="pres">
      <dgm:prSet presAssocID="{79E3D8AF-F3B9-49FA-AB56-014B44594A5F}" presName="text" presStyleLbl="fgAcc0" presStyleIdx="0" presStyleCnt="1" custScaleX="82662" custScaleY="97579" custLinFactNeighborX="-2345" custLinFactNeighborY="34775">
        <dgm:presLayoutVars>
          <dgm:chPref val="3"/>
        </dgm:presLayoutVars>
      </dgm:prSet>
      <dgm:spPr/>
      <dgm:t>
        <a:bodyPr/>
        <a:lstStyle/>
        <a:p>
          <a:pPr rtl="1"/>
          <a:endParaRPr lang="ar-SA"/>
        </a:p>
      </dgm:t>
    </dgm:pt>
    <dgm:pt modelId="{D7F62EE6-2B07-4BE4-A86A-37A5A0AC53F0}" type="pres">
      <dgm:prSet presAssocID="{79E3D8AF-F3B9-49FA-AB56-014B44594A5F}" presName="hierChild2" presStyleCnt="0"/>
      <dgm:spPr/>
    </dgm:pt>
    <dgm:pt modelId="{7B08C03C-3A5A-43F9-8C14-086A43306A55}" type="pres">
      <dgm:prSet presAssocID="{CD2063ED-2891-4E3A-AA77-E90FBC2DDFD0}" presName="Name10" presStyleLbl="parChTrans1D2" presStyleIdx="0" presStyleCnt="2"/>
      <dgm:spPr/>
      <dgm:t>
        <a:bodyPr/>
        <a:lstStyle/>
        <a:p>
          <a:pPr rtl="1"/>
          <a:endParaRPr lang="ar-SA"/>
        </a:p>
      </dgm:t>
    </dgm:pt>
    <dgm:pt modelId="{2D608434-82C7-4E93-8E67-58632BB6D739}" type="pres">
      <dgm:prSet presAssocID="{4B9656B3-02D0-4899-9604-ADDEDEF12785}" presName="hierRoot2" presStyleCnt="0"/>
      <dgm:spPr/>
    </dgm:pt>
    <dgm:pt modelId="{DECCFE4C-F3B8-4B8E-9CDE-3206800E986F}" type="pres">
      <dgm:prSet presAssocID="{4B9656B3-02D0-4899-9604-ADDEDEF12785}" presName="composite2" presStyleCnt="0"/>
      <dgm:spPr/>
    </dgm:pt>
    <dgm:pt modelId="{42ED9E21-3995-4D40-A3D0-E625E2A67F6C}" type="pres">
      <dgm:prSet presAssocID="{4B9656B3-02D0-4899-9604-ADDEDEF12785}" presName="background2" presStyleLbl="node2" presStyleIdx="0" presStyleCnt="2"/>
      <dgm:spPr/>
    </dgm:pt>
    <dgm:pt modelId="{9BEE4B42-8E65-4BBB-8EF3-904205A1F505}" type="pres">
      <dgm:prSet presAssocID="{4B9656B3-02D0-4899-9604-ADDEDEF12785}" presName="text2" presStyleLbl="fgAcc2" presStyleIdx="0" presStyleCnt="2" custLinFactNeighborX="-9317" custLinFactNeighborY="52304">
        <dgm:presLayoutVars>
          <dgm:chPref val="3"/>
        </dgm:presLayoutVars>
      </dgm:prSet>
      <dgm:spPr/>
      <dgm:t>
        <a:bodyPr/>
        <a:lstStyle/>
        <a:p>
          <a:pPr rtl="1"/>
          <a:endParaRPr lang="ar-SA"/>
        </a:p>
      </dgm:t>
    </dgm:pt>
    <dgm:pt modelId="{1CE48DAE-F05A-46C6-9481-040EBE7022F0}" type="pres">
      <dgm:prSet presAssocID="{4B9656B3-02D0-4899-9604-ADDEDEF12785}" presName="hierChild3" presStyleCnt="0"/>
      <dgm:spPr/>
    </dgm:pt>
    <dgm:pt modelId="{2A0761FD-71A1-4908-93C4-F330E0F01347}" type="pres">
      <dgm:prSet presAssocID="{BBB66517-3986-45B0-B910-7603742BED9A}" presName="Name10" presStyleLbl="parChTrans1D2" presStyleIdx="1" presStyleCnt="2"/>
      <dgm:spPr/>
      <dgm:t>
        <a:bodyPr/>
        <a:lstStyle/>
        <a:p>
          <a:pPr rtl="1"/>
          <a:endParaRPr lang="ar-SA"/>
        </a:p>
      </dgm:t>
    </dgm:pt>
    <dgm:pt modelId="{2334D99F-BCBC-483D-ADCE-3C2704F90CE6}" type="pres">
      <dgm:prSet presAssocID="{A944D0E5-1C29-4FD7-947A-A30B484BDCC5}" presName="hierRoot2" presStyleCnt="0"/>
      <dgm:spPr/>
    </dgm:pt>
    <dgm:pt modelId="{5641661B-EF20-4DF5-A574-67B450F750A4}" type="pres">
      <dgm:prSet presAssocID="{A944D0E5-1C29-4FD7-947A-A30B484BDCC5}" presName="composite2" presStyleCnt="0"/>
      <dgm:spPr/>
    </dgm:pt>
    <dgm:pt modelId="{24B8E05E-CFA1-4FFF-A8F2-BEA0B1C69619}" type="pres">
      <dgm:prSet presAssocID="{A944D0E5-1C29-4FD7-947A-A30B484BDCC5}" presName="background2" presStyleLbl="node2" presStyleIdx="1" presStyleCnt="2"/>
      <dgm:spPr/>
    </dgm:pt>
    <dgm:pt modelId="{95BAC434-E858-4BEE-A450-5059E201A627}" type="pres">
      <dgm:prSet presAssocID="{A944D0E5-1C29-4FD7-947A-A30B484BDCC5}" presName="text2" presStyleLbl="fgAcc2" presStyleIdx="1" presStyleCnt="2" custLinFactNeighborX="-256" custLinFactNeighborY="69533">
        <dgm:presLayoutVars>
          <dgm:chPref val="3"/>
        </dgm:presLayoutVars>
      </dgm:prSet>
      <dgm:spPr/>
      <dgm:t>
        <a:bodyPr/>
        <a:lstStyle/>
        <a:p>
          <a:pPr rtl="1"/>
          <a:endParaRPr lang="ar-SA"/>
        </a:p>
      </dgm:t>
    </dgm:pt>
    <dgm:pt modelId="{760FE6B6-DE79-4E98-AA39-0F378CC2CD90}" type="pres">
      <dgm:prSet presAssocID="{A944D0E5-1C29-4FD7-947A-A30B484BDCC5}" presName="hierChild3" presStyleCnt="0"/>
      <dgm:spPr/>
    </dgm:pt>
  </dgm:ptLst>
  <dgm:cxnLst>
    <dgm:cxn modelId="{C952EFE2-290F-48AD-9316-36A94BB65000}" type="presOf" srcId="{79E3D8AF-F3B9-49FA-AB56-014B44594A5F}" destId="{020D3A10-5569-4C54-92AB-FFBF7AF04D5B}" srcOrd="0" destOrd="0" presId="urn:microsoft.com/office/officeart/2005/8/layout/hierarchy1"/>
    <dgm:cxn modelId="{CC7CA91E-CA16-48DF-95AA-42A3ADC892F0}" type="presOf" srcId="{4B9656B3-02D0-4899-9604-ADDEDEF12785}" destId="{9BEE4B42-8E65-4BBB-8EF3-904205A1F505}" srcOrd="0" destOrd="0" presId="urn:microsoft.com/office/officeart/2005/8/layout/hierarchy1"/>
    <dgm:cxn modelId="{8AC5C222-80E0-470B-A345-AEBA5BA8C0E3}" type="presOf" srcId="{A944D0E5-1C29-4FD7-947A-A30B484BDCC5}" destId="{95BAC434-E858-4BEE-A450-5059E201A627}" srcOrd="0" destOrd="0" presId="urn:microsoft.com/office/officeart/2005/8/layout/hierarchy1"/>
    <dgm:cxn modelId="{E24FB215-C88C-4732-8804-58B9AC50F20C}" srcId="{79E3D8AF-F3B9-49FA-AB56-014B44594A5F}" destId="{A944D0E5-1C29-4FD7-947A-A30B484BDCC5}" srcOrd="1" destOrd="0" parTransId="{BBB66517-3986-45B0-B910-7603742BED9A}" sibTransId="{32F4E796-829E-4721-8DF6-7A8363E13380}"/>
    <dgm:cxn modelId="{52DBDBC5-51B9-4EC0-81B6-0933967197C9}" srcId="{22486771-5A37-44D3-9DA9-8145F4867511}" destId="{79E3D8AF-F3B9-49FA-AB56-014B44594A5F}" srcOrd="0" destOrd="0" parTransId="{A941C843-69CE-47AF-A0D3-757FE2575B8B}" sibTransId="{0FDF01DB-33D4-4C6B-91F3-6324B3C41EAA}"/>
    <dgm:cxn modelId="{2666E09B-BD29-4FA6-9282-8CE2A6FE8BBF}" type="presOf" srcId="{22486771-5A37-44D3-9DA9-8145F4867511}" destId="{B460FCA9-BA18-41A2-938F-27E91D2880DC}" srcOrd="0" destOrd="0" presId="urn:microsoft.com/office/officeart/2005/8/layout/hierarchy1"/>
    <dgm:cxn modelId="{D869ED2E-7DFB-41B9-8711-C8E3C681DFD1}" type="presOf" srcId="{CD2063ED-2891-4E3A-AA77-E90FBC2DDFD0}" destId="{7B08C03C-3A5A-43F9-8C14-086A43306A55}" srcOrd="0" destOrd="0" presId="urn:microsoft.com/office/officeart/2005/8/layout/hierarchy1"/>
    <dgm:cxn modelId="{2B8C4580-A1E8-4997-862E-9FFE4845699D}" type="presOf" srcId="{BBB66517-3986-45B0-B910-7603742BED9A}" destId="{2A0761FD-71A1-4908-93C4-F330E0F01347}" srcOrd="0" destOrd="0" presId="urn:microsoft.com/office/officeart/2005/8/layout/hierarchy1"/>
    <dgm:cxn modelId="{4AFBC870-D4D9-47E7-A29B-4572F5CD4160}" srcId="{79E3D8AF-F3B9-49FA-AB56-014B44594A5F}" destId="{4B9656B3-02D0-4899-9604-ADDEDEF12785}" srcOrd="0" destOrd="0" parTransId="{CD2063ED-2891-4E3A-AA77-E90FBC2DDFD0}" sibTransId="{A87832AA-95B0-4B61-B893-42A807D49E06}"/>
    <dgm:cxn modelId="{E308D19D-4DAE-4050-AA76-3E974F70B78A}" type="presParOf" srcId="{B460FCA9-BA18-41A2-938F-27E91D2880DC}" destId="{E0B49695-5C8A-49E1-A46E-772F63C5876A}" srcOrd="0" destOrd="0" presId="urn:microsoft.com/office/officeart/2005/8/layout/hierarchy1"/>
    <dgm:cxn modelId="{E940EE4E-D12C-4FBA-A81B-FDB6CF4BDAB6}" type="presParOf" srcId="{E0B49695-5C8A-49E1-A46E-772F63C5876A}" destId="{524B2141-7B53-4247-9903-0D4033943BDB}" srcOrd="0" destOrd="0" presId="urn:microsoft.com/office/officeart/2005/8/layout/hierarchy1"/>
    <dgm:cxn modelId="{15149C4E-E1E2-4A99-8A7F-BB658A4B8B5F}" type="presParOf" srcId="{524B2141-7B53-4247-9903-0D4033943BDB}" destId="{37D6E670-7054-4931-8D8E-D86B01BAB6C6}" srcOrd="0" destOrd="0" presId="urn:microsoft.com/office/officeart/2005/8/layout/hierarchy1"/>
    <dgm:cxn modelId="{0407A29C-0F94-41FC-AF1E-EE446FAA1A2E}" type="presParOf" srcId="{524B2141-7B53-4247-9903-0D4033943BDB}" destId="{020D3A10-5569-4C54-92AB-FFBF7AF04D5B}" srcOrd="1" destOrd="0" presId="urn:microsoft.com/office/officeart/2005/8/layout/hierarchy1"/>
    <dgm:cxn modelId="{DECA74B2-EA34-4516-BFF1-3739306D56BB}" type="presParOf" srcId="{E0B49695-5C8A-49E1-A46E-772F63C5876A}" destId="{D7F62EE6-2B07-4BE4-A86A-37A5A0AC53F0}" srcOrd="1" destOrd="0" presId="urn:microsoft.com/office/officeart/2005/8/layout/hierarchy1"/>
    <dgm:cxn modelId="{3C13CCCB-F1A6-4436-B33C-499F02F50FC1}" type="presParOf" srcId="{D7F62EE6-2B07-4BE4-A86A-37A5A0AC53F0}" destId="{7B08C03C-3A5A-43F9-8C14-086A43306A55}" srcOrd="0" destOrd="0" presId="urn:microsoft.com/office/officeart/2005/8/layout/hierarchy1"/>
    <dgm:cxn modelId="{8AD5B183-D944-437E-92FA-18062FD5716C}" type="presParOf" srcId="{D7F62EE6-2B07-4BE4-A86A-37A5A0AC53F0}" destId="{2D608434-82C7-4E93-8E67-58632BB6D739}" srcOrd="1" destOrd="0" presId="urn:microsoft.com/office/officeart/2005/8/layout/hierarchy1"/>
    <dgm:cxn modelId="{B2A8A03D-CB4E-44A8-9833-B6DD1078EC9D}" type="presParOf" srcId="{2D608434-82C7-4E93-8E67-58632BB6D739}" destId="{DECCFE4C-F3B8-4B8E-9CDE-3206800E986F}" srcOrd="0" destOrd="0" presId="urn:microsoft.com/office/officeart/2005/8/layout/hierarchy1"/>
    <dgm:cxn modelId="{51DA999B-8D41-4510-897A-B7F3B753C682}" type="presParOf" srcId="{DECCFE4C-F3B8-4B8E-9CDE-3206800E986F}" destId="{42ED9E21-3995-4D40-A3D0-E625E2A67F6C}" srcOrd="0" destOrd="0" presId="urn:microsoft.com/office/officeart/2005/8/layout/hierarchy1"/>
    <dgm:cxn modelId="{E6B5DF1D-F4EB-415B-A8B7-52FF7AAA7F1F}" type="presParOf" srcId="{DECCFE4C-F3B8-4B8E-9CDE-3206800E986F}" destId="{9BEE4B42-8E65-4BBB-8EF3-904205A1F505}" srcOrd="1" destOrd="0" presId="urn:microsoft.com/office/officeart/2005/8/layout/hierarchy1"/>
    <dgm:cxn modelId="{0833026A-546E-47CC-8ABD-5CCFBE55024F}" type="presParOf" srcId="{2D608434-82C7-4E93-8E67-58632BB6D739}" destId="{1CE48DAE-F05A-46C6-9481-040EBE7022F0}" srcOrd="1" destOrd="0" presId="urn:microsoft.com/office/officeart/2005/8/layout/hierarchy1"/>
    <dgm:cxn modelId="{2DD614C7-DDB9-4198-B13C-CFEC08A31087}" type="presParOf" srcId="{D7F62EE6-2B07-4BE4-A86A-37A5A0AC53F0}" destId="{2A0761FD-71A1-4908-93C4-F330E0F01347}" srcOrd="2" destOrd="0" presId="urn:microsoft.com/office/officeart/2005/8/layout/hierarchy1"/>
    <dgm:cxn modelId="{13183FBD-F77E-46B1-9230-CF0A32E36F02}" type="presParOf" srcId="{D7F62EE6-2B07-4BE4-A86A-37A5A0AC53F0}" destId="{2334D99F-BCBC-483D-ADCE-3C2704F90CE6}" srcOrd="3" destOrd="0" presId="urn:microsoft.com/office/officeart/2005/8/layout/hierarchy1"/>
    <dgm:cxn modelId="{6797C001-8A65-4317-87B3-3894AD945CE1}" type="presParOf" srcId="{2334D99F-BCBC-483D-ADCE-3C2704F90CE6}" destId="{5641661B-EF20-4DF5-A574-67B450F750A4}" srcOrd="0" destOrd="0" presId="urn:microsoft.com/office/officeart/2005/8/layout/hierarchy1"/>
    <dgm:cxn modelId="{1B9DECCC-3494-4F0D-A8FB-8DCA9C037964}" type="presParOf" srcId="{5641661B-EF20-4DF5-A574-67B450F750A4}" destId="{24B8E05E-CFA1-4FFF-A8F2-BEA0B1C69619}" srcOrd="0" destOrd="0" presId="urn:microsoft.com/office/officeart/2005/8/layout/hierarchy1"/>
    <dgm:cxn modelId="{CAF792A0-E546-4982-ADC0-6DEEB8F2C08C}" type="presParOf" srcId="{5641661B-EF20-4DF5-A574-67B450F750A4}" destId="{95BAC434-E858-4BEE-A450-5059E201A627}" srcOrd="1" destOrd="0" presId="urn:microsoft.com/office/officeart/2005/8/layout/hierarchy1"/>
    <dgm:cxn modelId="{6FC6A057-8134-4068-A986-57228C8B0C4F}" type="presParOf" srcId="{2334D99F-BCBC-483D-ADCE-3C2704F90CE6}" destId="{760FE6B6-DE79-4E98-AA39-0F378CC2CD9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74FF195-99FE-49EB-BF84-5F2C4EC0F5C5}" type="doc">
      <dgm:prSet loTypeId="urn:microsoft.com/office/officeart/2005/8/layout/list1" loCatId="list" qsTypeId="urn:microsoft.com/office/officeart/2005/8/quickstyle/simple5" qsCatId="simple" csTypeId="urn:microsoft.com/office/officeart/2005/8/colors/colorful4" csCatId="colorful" phldr="1"/>
      <dgm:spPr/>
      <dgm:t>
        <a:bodyPr/>
        <a:lstStyle/>
        <a:p>
          <a:pPr rtl="1"/>
          <a:endParaRPr lang="ar-SA"/>
        </a:p>
      </dgm:t>
    </dgm:pt>
    <dgm:pt modelId="{741A62E1-C5F3-421C-B0E7-2F21DE29F614}">
      <dgm:prSet phldrT="[نص]"/>
      <dgm:spPr/>
      <dgm:t>
        <a:bodyPr/>
        <a:lstStyle/>
        <a:p>
          <a:pPr rtl="1"/>
          <a:r>
            <a:rPr lang="ar-SA" b="1" dirty="0" smtClean="0"/>
            <a:t>اختبارات تحصيلية</a:t>
          </a:r>
          <a:endParaRPr lang="ar-SA" b="1" dirty="0"/>
        </a:p>
      </dgm:t>
    </dgm:pt>
    <dgm:pt modelId="{7B46ADF0-9076-40AC-8FE5-FC7C539014B5}" type="parTrans" cxnId="{6E4E9357-CF90-40FF-B107-DD9A40F06CB9}">
      <dgm:prSet/>
      <dgm:spPr/>
      <dgm:t>
        <a:bodyPr/>
        <a:lstStyle/>
        <a:p>
          <a:pPr rtl="1"/>
          <a:endParaRPr lang="ar-SA"/>
        </a:p>
      </dgm:t>
    </dgm:pt>
    <dgm:pt modelId="{A02D42A6-B0F9-4EAA-B5DA-3487B400B6DB}" type="sibTrans" cxnId="{6E4E9357-CF90-40FF-B107-DD9A40F06CB9}">
      <dgm:prSet/>
      <dgm:spPr/>
      <dgm:t>
        <a:bodyPr/>
        <a:lstStyle/>
        <a:p>
          <a:pPr rtl="1"/>
          <a:endParaRPr lang="ar-SA"/>
        </a:p>
      </dgm:t>
    </dgm:pt>
    <dgm:pt modelId="{B80FEFC9-1D6D-4FE4-B598-837C02ED72FF}">
      <dgm:prSet phldrT="[نص]"/>
      <dgm:spPr/>
      <dgm:t>
        <a:bodyPr/>
        <a:lstStyle/>
        <a:p>
          <a:pPr rtl="1"/>
          <a:r>
            <a:rPr lang="ar-SA" b="1" dirty="0" smtClean="0"/>
            <a:t>اختبارات ذكاء (قدرات عقلية)</a:t>
          </a:r>
          <a:endParaRPr lang="ar-SA" b="1" dirty="0"/>
        </a:p>
      </dgm:t>
    </dgm:pt>
    <dgm:pt modelId="{60E85745-3205-40B9-A316-7AFA7DB5C1F6}" type="parTrans" cxnId="{12A38274-911C-42FA-A551-5C5E0881258E}">
      <dgm:prSet/>
      <dgm:spPr/>
      <dgm:t>
        <a:bodyPr/>
        <a:lstStyle/>
        <a:p>
          <a:pPr rtl="1"/>
          <a:endParaRPr lang="ar-SA"/>
        </a:p>
      </dgm:t>
    </dgm:pt>
    <dgm:pt modelId="{6D4C2DF2-FD92-41CC-B695-C96EBB56BFAF}" type="sibTrans" cxnId="{12A38274-911C-42FA-A551-5C5E0881258E}">
      <dgm:prSet/>
      <dgm:spPr/>
      <dgm:t>
        <a:bodyPr/>
        <a:lstStyle/>
        <a:p>
          <a:pPr rtl="1"/>
          <a:endParaRPr lang="ar-SA"/>
        </a:p>
      </dgm:t>
    </dgm:pt>
    <dgm:pt modelId="{98B87673-6027-47D4-B18A-0EDA679D995E}">
      <dgm:prSet phldrT="[نص]"/>
      <dgm:spPr/>
      <dgm:t>
        <a:bodyPr/>
        <a:lstStyle/>
        <a:p>
          <a:pPr rtl="1"/>
          <a:r>
            <a:rPr lang="ar-SA" b="1" dirty="0" smtClean="0"/>
            <a:t>اختبارات قدرات خاصة والاستعداد</a:t>
          </a:r>
          <a:endParaRPr lang="ar-SA" b="1" dirty="0"/>
        </a:p>
      </dgm:t>
    </dgm:pt>
    <dgm:pt modelId="{767CDCF3-5A5A-4702-B432-8FA9E59E73AE}" type="parTrans" cxnId="{6D57AC96-1594-4EE2-B1EA-A0C9F11CC815}">
      <dgm:prSet/>
      <dgm:spPr/>
      <dgm:t>
        <a:bodyPr/>
        <a:lstStyle/>
        <a:p>
          <a:pPr rtl="1"/>
          <a:endParaRPr lang="ar-SA"/>
        </a:p>
      </dgm:t>
    </dgm:pt>
    <dgm:pt modelId="{14B28EF1-1CBB-46E5-ADE6-898DA4D3CBCD}" type="sibTrans" cxnId="{6D57AC96-1594-4EE2-B1EA-A0C9F11CC815}">
      <dgm:prSet/>
      <dgm:spPr/>
      <dgm:t>
        <a:bodyPr/>
        <a:lstStyle/>
        <a:p>
          <a:pPr rtl="1"/>
          <a:endParaRPr lang="ar-SA"/>
        </a:p>
      </dgm:t>
    </dgm:pt>
    <dgm:pt modelId="{AC60876F-C719-4DFB-B9D7-A2EE30C0B4E9}" type="pres">
      <dgm:prSet presAssocID="{A74FF195-99FE-49EB-BF84-5F2C4EC0F5C5}" presName="linear" presStyleCnt="0">
        <dgm:presLayoutVars>
          <dgm:dir/>
          <dgm:animLvl val="lvl"/>
          <dgm:resizeHandles val="exact"/>
        </dgm:presLayoutVars>
      </dgm:prSet>
      <dgm:spPr/>
      <dgm:t>
        <a:bodyPr/>
        <a:lstStyle/>
        <a:p>
          <a:pPr rtl="1"/>
          <a:endParaRPr lang="ar-SA"/>
        </a:p>
      </dgm:t>
    </dgm:pt>
    <dgm:pt modelId="{CEDFEDD8-A7A4-4BBB-B091-8B31DB5A02FE}" type="pres">
      <dgm:prSet presAssocID="{741A62E1-C5F3-421C-B0E7-2F21DE29F614}" presName="parentLin" presStyleCnt="0"/>
      <dgm:spPr/>
    </dgm:pt>
    <dgm:pt modelId="{CEA3B5BB-0436-4AA0-B3AD-B6691F23BF1C}" type="pres">
      <dgm:prSet presAssocID="{741A62E1-C5F3-421C-B0E7-2F21DE29F614}" presName="parentLeftMargin" presStyleLbl="node1" presStyleIdx="0" presStyleCnt="3"/>
      <dgm:spPr/>
      <dgm:t>
        <a:bodyPr/>
        <a:lstStyle/>
        <a:p>
          <a:pPr rtl="1"/>
          <a:endParaRPr lang="ar-SA"/>
        </a:p>
      </dgm:t>
    </dgm:pt>
    <dgm:pt modelId="{919C1DEB-7918-4137-9338-5E3C0D999601}" type="pres">
      <dgm:prSet presAssocID="{741A62E1-C5F3-421C-B0E7-2F21DE29F614}" presName="parentText" presStyleLbl="node1" presStyleIdx="0" presStyleCnt="3">
        <dgm:presLayoutVars>
          <dgm:chMax val="0"/>
          <dgm:bulletEnabled val="1"/>
        </dgm:presLayoutVars>
      </dgm:prSet>
      <dgm:spPr/>
      <dgm:t>
        <a:bodyPr/>
        <a:lstStyle/>
        <a:p>
          <a:pPr rtl="1"/>
          <a:endParaRPr lang="ar-SA"/>
        </a:p>
      </dgm:t>
    </dgm:pt>
    <dgm:pt modelId="{BB861964-7473-4E55-A015-EBD024225DDC}" type="pres">
      <dgm:prSet presAssocID="{741A62E1-C5F3-421C-B0E7-2F21DE29F614}" presName="negativeSpace" presStyleCnt="0"/>
      <dgm:spPr/>
    </dgm:pt>
    <dgm:pt modelId="{11BB04A8-0AF9-4C2E-96FD-35B07EC6ECD6}" type="pres">
      <dgm:prSet presAssocID="{741A62E1-C5F3-421C-B0E7-2F21DE29F614}" presName="childText" presStyleLbl="conFgAcc1" presStyleIdx="0" presStyleCnt="3">
        <dgm:presLayoutVars>
          <dgm:bulletEnabled val="1"/>
        </dgm:presLayoutVars>
      </dgm:prSet>
      <dgm:spPr/>
    </dgm:pt>
    <dgm:pt modelId="{F7C82763-A9B9-4562-BC7E-B0B68EB540EC}" type="pres">
      <dgm:prSet presAssocID="{A02D42A6-B0F9-4EAA-B5DA-3487B400B6DB}" presName="spaceBetweenRectangles" presStyleCnt="0"/>
      <dgm:spPr/>
    </dgm:pt>
    <dgm:pt modelId="{D14692F4-AE6D-4F7F-B6F6-F9C591C010AA}" type="pres">
      <dgm:prSet presAssocID="{B80FEFC9-1D6D-4FE4-B598-837C02ED72FF}" presName="parentLin" presStyleCnt="0"/>
      <dgm:spPr/>
    </dgm:pt>
    <dgm:pt modelId="{D85DAD3A-1321-4C22-8BB9-9796BA34FDA1}" type="pres">
      <dgm:prSet presAssocID="{B80FEFC9-1D6D-4FE4-B598-837C02ED72FF}" presName="parentLeftMargin" presStyleLbl="node1" presStyleIdx="0" presStyleCnt="3"/>
      <dgm:spPr/>
      <dgm:t>
        <a:bodyPr/>
        <a:lstStyle/>
        <a:p>
          <a:pPr rtl="1"/>
          <a:endParaRPr lang="ar-SA"/>
        </a:p>
      </dgm:t>
    </dgm:pt>
    <dgm:pt modelId="{D7CAB03C-C42F-46FD-8DF2-12B6051AE226}" type="pres">
      <dgm:prSet presAssocID="{B80FEFC9-1D6D-4FE4-B598-837C02ED72FF}" presName="parentText" presStyleLbl="node1" presStyleIdx="1" presStyleCnt="3">
        <dgm:presLayoutVars>
          <dgm:chMax val="0"/>
          <dgm:bulletEnabled val="1"/>
        </dgm:presLayoutVars>
      </dgm:prSet>
      <dgm:spPr/>
      <dgm:t>
        <a:bodyPr/>
        <a:lstStyle/>
        <a:p>
          <a:pPr rtl="1"/>
          <a:endParaRPr lang="ar-SA"/>
        </a:p>
      </dgm:t>
    </dgm:pt>
    <dgm:pt modelId="{ACEC0718-AFC7-4DA6-9F91-655A1BF35B51}" type="pres">
      <dgm:prSet presAssocID="{B80FEFC9-1D6D-4FE4-B598-837C02ED72FF}" presName="negativeSpace" presStyleCnt="0"/>
      <dgm:spPr/>
    </dgm:pt>
    <dgm:pt modelId="{DB9D16DA-89C4-4E35-869B-F38E68858219}" type="pres">
      <dgm:prSet presAssocID="{B80FEFC9-1D6D-4FE4-B598-837C02ED72FF}" presName="childText" presStyleLbl="conFgAcc1" presStyleIdx="1" presStyleCnt="3">
        <dgm:presLayoutVars>
          <dgm:bulletEnabled val="1"/>
        </dgm:presLayoutVars>
      </dgm:prSet>
      <dgm:spPr/>
    </dgm:pt>
    <dgm:pt modelId="{656C29F1-5A3D-4621-96F9-C3102AA6BFA2}" type="pres">
      <dgm:prSet presAssocID="{6D4C2DF2-FD92-41CC-B695-C96EBB56BFAF}" presName="spaceBetweenRectangles" presStyleCnt="0"/>
      <dgm:spPr/>
    </dgm:pt>
    <dgm:pt modelId="{0B965EAE-4ABB-4688-90EA-3C930A161234}" type="pres">
      <dgm:prSet presAssocID="{98B87673-6027-47D4-B18A-0EDA679D995E}" presName="parentLin" presStyleCnt="0"/>
      <dgm:spPr/>
    </dgm:pt>
    <dgm:pt modelId="{99A7AEEB-B449-483A-99A4-627C7F97033E}" type="pres">
      <dgm:prSet presAssocID="{98B87673-6027-47D4-B18A-0EDA679D995E}" presName="parentLeftMargin" presStyleLbl="node1" presStyleIdx="1" presStyleCnt="3"/>
      <dgm:spPr/>
      <dgm:t>
        <a:bodyPr/>
        <a:lstStyle/>
        <a:p>
          <a:pPr rtl="1"/>
          <a:endParaRPr lang="ar-SA"/>
        </a:p>
      </dgm:t>
    </dgm:pt>
    <dgm:pt modelId="{36579DC3-9365-4AB7-A699-91FF7EA9D6A1}" type="pres">
      <dgm:prSet presAssocID="{98B87673-6027-47D4-B18A-0EDA679D995E}" presName="parentText" presStyleLbl="node1" presStyleIdx="2" presStyleCnt="3">
        <dgm:presLayoutVars>
          <dgm:chMax val="0"/>
          <dgm:bulletEnabled val="1"/>
        </dgm:presLayoutVars>
      </dgm:prSet>
      <dgm:spPr/>
      <dgm:t>
        <a:bodyPr/>
        <a:lstStyle/>
        <a:p>
          <a:pPr rtl="1"/>
          <a:endParaRPr lang="ar-SA"/>
        </a:p>
      </dgm:t>
    </dgm:pt>
    <dgm:pt modelId="{FA0883C9-6B05-40E8-9166-BCA9F99A4067}" type="pres">
      <dgm:prSet presAssocID="{98B87673-6027-47D4-B18A-0EDA679D995E}" presName="negativeSpace" presStyleCnt="0"/>
      <dgm:spPr/>
    </dgm:pt>
    <dgm:pt modelId="{354076B1-A492-4FB1-8C95-C630DFF2625A}" type="pres">
      <dgm:prSet presAssocID="{98B87673-6027-47D4-B18A-0EDA679D995E}" presName="childText" presStyleLbl="conFgAcc1" presStyleIdx="2" presStyleCnt="3">
        <dgm:presLayoutVars>
          <dgm:bulletEnabled val="1"/>
        </dgm:presLayoutVars>
      </dgm:prSet>
      <dgm:spPr/>
    </dgm:pt>
  </dgm:ptLst>
  <dgm:cxnLst>
    <dgm:cxn modelId="{0306BE7A-5322-4AE7-A199-48AA9E21C0B2}" type="presOf" srcId="{741A62E1-C5F3-421C-B0E7-2F21DE29F614}" destId="{919C1DEB-7918-4137-9338-5E3C0D999601}" srcOrd="1" destOrd="0" presId="urn:microsoft.com/office/officeart/2005/8/layout/list1"/>
    <dgm:cxn modelId="{A2717ABC-65FC-4EC2-B684-519048571801}" type="presOf" srcId="{98B87673-6027-47D4-B18A-0EDA679D995E}" destId="{36579DC3-9365-4AB7-A699-91FF7EA9D6A1}" srcOrd="1" destOrd="0" presId="urn:microsoft.com/office/officeart/2005/8/layout/list1"/>
    <dgm:cxn modelId="{6D57AC96-1594-4EE2-B1EA-A0C9F11CC815}" srcId="{A74FF195-99FE-49EB-BF84-5F2C4EC0F5C5}" destId="{98B87673-6027-47D4-B18A-0EDA679D995E}" srcOrd="2" destOrd="0" parTransId="{767CDCF3-5A5A-4702-B432-8FA9E59E73AE}" sibTransId="{14B28EF1-1CBB-46E5-ADE6-898DA4D3CBCD}"/>
    <dgm:cxn modelId="{924AF658-B2A6-49D4-A41D-6B214BD9717E}" type="presOf" srcId="{B80FEFC9-1D6D-4FE4-B598-837C02ED72FF}" destId="{D85DAD3A-1321-4C22-8BB9-9796BA34FDA1}" srcOrd="0" destOrd="0" presId="urn:microsoft.com/office/officeart/2005/8/layout/list1"/>
    <dgm:cxn modelId="{71115A83-F81C-4C81-86A2-CAEEE2B162B7}" type="presOf" srcId="{98B87673-6027-47D4-B18A-0EDA679D995E}" destId="{99A7AEEB-B449-483A-99A4-627C7F97033E}" srcOrd="0" destOrd="0" presId="urn:microsoft.com/office/officeart/2005/8/layout/list1"/>
    <dgm:cxn modelId="{12A38274-911C-42FA-A551-5C5E0881258E}" srcId="{A74FF195-99FE-49EB-BF84-5F2C4EC0F5C5}" destId="{B80FEFC9-1D6D-4FE4-B598-837C02ED72FF}" srcOrd="1" destOrd="0" parTransId="{60E85745-3205-40B9-A316-7AFA7DB5C1F6}" sibTransId="{6D4C2DF2-FD92-41CC-B695-C96EBB56BFAF}"/>
    <dgm:cxn modelId="{F3CBF847-6A99-4809-8616-A4964E821235}" type="presOf" srcId="{B80FEFC9-1D6D-4FE4-B598-837C02ED72FF}" destId="{D7CAB03C-C42F-46FD-8DF2-12B6051AE226}" srcOrd="1" destOrd="0" presId="urn:microsoft.com/office/officeart/2005/8/layout/list1"/>
    <dgm:cxn modelId="{E6FF4967-D2D2-4FCA-B762-68282052A598}" type="presOf" srcId="{A74FF195-99FE-49EB-BF84-5F2C4EC0F5C5}" destId="{AC60876F-C719-4DFB-B9D7-A2EE30C0B4E9}" srcOrd="0" destOrd="0" presId="urn:microsoft.com/office/officeart/2005/8/layout/list1"/>
    <dgm:cxn modelId="{F0687CF6-9EEC-49B7-8F4E-27923312166E}" type="presOf" srcId="{741A62E1-C5F3-421C-B0E7-2F21DE29F614}" destId="{CEA3B5BB-0436-4AA0-B3AD-B6691F23BF1C}" srcOrd="0" destOrd="0" presId="urn:microsoft.com/office/officeart/2005/8/layout/list1"/>
    <dgm:cxn modelId="{6E4E9357-CF90-40FF-B107-DD9A40F06CB9}" srcId="{A74FF195-99FE-49EB-BF84-5F2C4EC0F5C5}" destId="{741A62E1-C5F3-421C-B0E7-2F21DE29F614}" srcOrd="0" destOrd="0" parTransId="{7B46ADF0-9076-40AC-8FE5-FC7C539014B5}" sibTransId="{A02D42A6-B0F9-4EAA-B5DA-3487B400B6DB}"/>
    <dgm:cxn modelId="{85124853-92BC-45D6-94F4-C12438E77E9D}" type="presParOf" srcId="{AC60876F-C719-4DFB-B9D7-A2EE30C0B4E9}" destId="{CEDFEDD8-A7A4-4BBB-B091-8B31DB5A02FE}" srcOrd="0" destOrd="0" presId="urn:microsoft.com/office/officeart/2005/8/layout/list1"/>
    <dgm:cxn modelId="{C36ED2BC-B472-463D-9F96-B3C479A86A10}" type="presParOf" srcId="{CEDFEDD8-A7A4-4BBB-B091-8B31DB5A02FE}" destId="{CEA3B5BB-0436-4AA0-B3AD-B6691F23BF1C}" srcOrd="0" destOrd="0" presId="urn:microsoft.com/office/officeart/2005/8/layout/list1"/>
    <dgm:cxn modelId="{44AFAC15-6539-4B34-A557-BF8627923E34}" type="presParOf" srcId="{CEDFEDD8-A7A4-4BBB-B091-8B31DB5A02FE}" destId="{919C1DEB-7918-4137-9338-5E3C0D999601}" srcOrd="1" destOrd="0" presId="urn:microsoft.com/office/officeart/2005/8/layout/list1"/>
    <dgm:cxn modelId="{B013AFFD-AC7C-4333-B13D-72F699852ACB}" type="presParOf" srcId="{AC60876F-C719-4DFB-B9D7-A2EE30C0B4E9}" destId="{BB861964-7473-4E55-A015-EBD024225DDC}" srcOrd="1" destOrd="0" presId="urn:microsoft.com/office/officeart/2005/8/layout/list1"/>
    <dgm:cxn modelId="{40C1388A-824F-4941-AA63-13A512FE37B7}" type="presParOf" srcId="{AC60876F-C719-4DFB-B9D7-A2EE30C0B4E9}" destId="{11BB04A8-0AF9-4C2E-96FD-35B07EC6ECD6}" srcOrd="2" destOrd="0" presId="urn:microsoft.com/office/officeart/2005/8/layout/list1"/>
    <dgm:cxn modelId="{C1A906D6-6B48-4386-8569-45732232840C}" type="presParOf" srcId="{AC60876F-C719-4DFB-B9D7-A2EE30C0B4E9}" destId="{F7C82763-A9B9-4562-BC7E-B0B68EB540EC}" srcOrd="3" destOrd="0" presId="urn:microsoft.com/office/officeart/2005/8/layout/list1"/>
    <dgm:cxn modelId="{FBD941CF-DADC-42FE-946A-4AF8D363322C}" type="presParOf" srcId="{AC60876F-C719-4DFB-B9D7-A2EE30C0B4E9}" destId="{D14692F4-AE6D-4F7F-B6F6-F9C591C010AA}" srcOrd="4" destOrd="0" presId="urn:microsoft.com/office/officeart/2005/8/layout/list1"/>
    <dgm:cxn modelId="{27D32F1F-D35C-4188-8FC3-BFE9373CBA76}" type="presParOf" srcId="{D14692F4-AE6D-4F7F-B6F6-F9C591C010AA}" destId="{D85DAD3A-1321-4C22-8BB9-9796BA34FDA1}" srcOrd="0" destOrd="0" presId="urn:microsoft.com/office/officeart/2005/8/layout/list1"/>
    <dgm:cxn modelId="{82784B72-8483-47C3-B8AF-86E1B84F3E97}" type="presParOf" srcId="{D14692F4-AE6D-4F7F-B6F6-F9C591C010AA}" destId="{D7CAB03C-C42F-46FD-8DF2-12B6051AE226}" srcOrd="1" destOrd="0" presId="urn:microsoft.com/office/officeart/2005/8/layout/list1"/>
    <dgm:cxn modelId="{C153A33C-AD9C-4556-92D8-0F8ACE953539}" type="presParOf" srcId="{AC60876F-C719-4DFB-B9D7-A2EE30C0B4E9}" destId="{ACEC0718-AFC7-4DA6-9F91-655A1BF35B51}" srcOrd="5" destOrd="0" presId="urn:microsoft.com/office/officeart/2005/8/layout/list1"/>
    <dgm:cxn modelId="{C23B7381-0B04-4C57-AE71-7DC496C0AC5B}" type="presParOf" srcId="{AC60876F-C719-4DFB-B9D7-A2EE30C0B4E9}" destId="{DB9D16DA-89C4-4E35-869B-F38E68858219}" srcOrd="6" destOrd="0" presId="urn:microsoft.com/office/officeart/2005/8/layout/list1"/>
    <dgm:cxn modelId="{3721F4E3-E4FB-4570-A7CC-C69D243AB377}" type="presParOf" srcId="{AC60876F-C719-4DFB-B9D7-A2EE30C0B4E9}" destId="{656C29F1-5A3D-4621-96F9-C3102AA6BFA2}" srcOrd="7" destOrd="0" presId="urn:microsoft.com/office/officeart/2005/8/layout/list1"/>
    <dgm:cxn modelId="{7B4B3AE5-8C33-4129-A438-934A2EF5746F}" type="presParOf" srcId="{AC60876F-C719-4DFB-B9D7-A2EE30C0B4E9}" destId="{0B965EAE-4ABB-4688-90EA-3C930A161234}" srcOrd="8" destOrd="0" presId="urn:microsoft.com/office/officeart/2005/8/layout/list1"/>
    <dgm:cxn modelId="{2D018618-5087-4D10-AF5A-4301BDD84A68}" type="presParOf" srcId="{0B965EAE-4ABB-4688-90EA-3C930A161234}" destId="{99A7AEEB-B449-483A-99A4-627C7F97033E}" srcOrd="0" destOrd="0" presId="urn:microsoft.com/office/officeart/2005/8/layout/list1"/>
    <dgm:cxn modelId="{E224406B-65CA-4079-B59B-13284997CCD4}" type="presParOf" srcId="{0B965EAE-4ABB-4688-90EA-3C930A161234}" destId="{36579DC3-9365-4AB7-A699-91FF7EA9D6A1}" srcOrd="1" destOrd="0" presId="urn:microsoft.com/office/officeart/2005/8/layout/list1"/>
    <dgm:cxn modelId="{33A3E4FF-7653-4955-B03E-B992BAB4C105}" type="presParOf" srcId="{AC60876F-C719-4DFB-B9D7-A2EE30C0B4E9}" destId="{FA0883C9-6B05-40E8-9166-BCA9F99A4067}" srcOrd="9" destOrd="0" presId="urn:microsoft.com/office/officeart/2005/8/layout/list1"/>
    <dgm:cxn modelId="{80C04258-C0BD-4772-BEA3-2FFBB3E3FF70}" type="presParOf" srcId="{AC60876F-C719-4DFB-B9D7-A2EE30C0B4E9}" destId="{354076B1-A492-4FB1-8C95-C630DFF2625A}"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BC92CE2-84C7-4020-A6CF-2704B9B7344B}" type="doc">
      <dgm:prSet loTypeId="urn:microsoft.com/office/officeart/2005/8/layout/vList3#1" loCatId="list" qsTypeId="urn:microsoft.com/office/officeart/2005/8/quickstyle/3d2" qsCatId="3D" csTypeId="urn:microsoft.com/office/officeart/2005/8/colors/colorful5" csCatId="colorful" phldr="1"/>
      <dgm:spPr/>
    </dgm:pt>
    <dgm:pt modelId="{0EB07394-7F03-4F35-99B0-E098AC5E3C1A}">
      <dgm:prSet phldrT="[نص]" custT="1"/>
      <dgm:spPr/>
      <dgm:t>
        <a:bodyPr/>
        <a:lstStyle/>
        <a:p>
          <a:pPr rtl="1"/>
          <a:r>
            <a:rPr lang="ar-SA" sz="2400" b="1" dirty="0" smtClean="0"/>
            <a:t>السجلات القصصية</a:t>
          </a:r>
          <a:endParaRPr lang="ar-SA" sz="2400" b="1" dirty="0"/>
        </a:p>
      </dgm:t>
    </dgm:pt>
    <dgm:pt modelId="{06E01BFE-5F1A-4EFA-AC9D-F7A9363AF7D2}" type="parTrans" cxnId="{5FAC6054-CA28-453F-A205-940E460E484C}">
      <dgm:prSet/>
      <dgm:spPr/>
      <dgm:t>
        <a:bodyPr/>
        <a:lstStyle/>
        <a:p>
          <a:pPr rtl="1"/>
          <a:endParaRPr lang="ar-SA"/>
        </a:p>
      </dgm:t>
    </dgm:pt>
    <dgm:pt modelId="{680C0C17-B5EB-47EF-BC4A-A66A60CCDAD3}" type="sibTrans" cxnId="{5FAC6054-CA28-453F-A205-940E460E484C}">
      <dgm:prSet/>
      <dgm:spPr/>
      <dgm:t>
        <a:bodyPr/>
        <a:lstStyle/>
        <a:p>
          <a:pPr rtl="1"/>
          <a:endParaRPr lang="ar-SA"/>
        </a:p>
      </dgm:t>
    </dgm:pt>
    <dgm:pt modelId="{3C71E4D2-A4BC-4F3F-AFD9-166922E1A500}">
      <dgm:prSet phldrT="[نص]" custT="1"/>
      <dgm:spPr/>
      <dgm:t>
        <a:bodyPr/>
        <a:lstStyle/>
        <a:p>
          <a:pPr rtl="1"/>
          <a:r>
            <a:rPr lang="ar-SA" sz="2400" b="1" dirty="0" smtClean="0"/>
            <a:t>قوائم الشطب</a:t>
          </a:r>
          <a:endParaRPr lang="ar-SA" sz="2400" b="1" dirty="0"/>
        </a:p>
      </dgm:t>
    </dgm:pt>
    <dgm:pt modelId="{D0FA9C80-9BA3-4412-B314-76BFDAC199CC}" type="parTrans" cxnId="{6932DED6-9578-4B3A-8959-2A15A97C700F}">
      <dgm:prSet/>
      <dgm:spPr/>
      <dgm:t>
        <a:bodyPr/>
        <a:lstStyle/>
        <a:p>
          <a:pPr rtl="1"/>
          <a:endParaRPr lang="ar-SA"/>
        </a:p>
      </dgm:t>
    </dgm:pt>
    <dgm:pt modelId="{DD85529F-EAA6-4C34-94C2-1122B11B7D6F}" type="sibTrans" cxnId="{6932DED6-9578-4B3A-8959-2A15A97C700F}">
      <dgm:prSet/>
      <dgm:spPr/>
      <dgm:t>
        <a:bodyPr/>
        <a:lstStyle/>
        <a:p>
          <a:pPr rtl="1"/>
          <a:endParaRPr lang="ar-SA"/>
        </a:p>
      </dgm:t>
    </dgm:pt>
    <dgm:pt modelId="{BA6B3EC9-2E3B-48DA-A76F-66680F8AFCF7}">
      <dgm:prSet phldrT="[نص]" custT="1"/>
      <dgm:spPr/>
      <dgm:t>
        <a:bodyPr/>
        <a:lstStyle/>
        <a:p>
          <a:pPr rtl="1"/>
          <a:r>
            <a:rPr lang="ar-SA" sz="2400" b="1" dirty="0" smtClean="0"/>
            <a:t>الأدوات الاسقاطية</a:t>
          </a:r>
          <a:endParaRPr lang="ar-SA" sz="2400" b="1" dirty="0"/>
        </a:p>
      </dgm:t>
    </dgm:pt>
    <dgm:pt modelId="{A8397E2B-BBD3-4B3C-AF3C-CB799697C328}" type="parTrans" cxnId="{B3872DB9-9A71-4C45-B967-D229D640563F}">
      <dgm:prSet/>
      <dgm:spPr/>
      <dgm:t>
        <a:bodyPr/>
        <a:lstStyle/>
        <a:p>
          <a:pPr rtl="1"/>
          <a:endParaRPr lang="ar-SA"/>
        </a:p>
      </dgm:t>
    </dgm:pt>
    <dgm:pt modelId="{D20A2166-8E8D-460F-A566-BC6C6BB13E83}" type="sibTrans" cxnId="{B3872DB9-9A71-4C45-B967-D229D640563F}">
      <dgm:prSet/>
      <dgm:spPr/>
      <dgm:t>
        <a:bodyPr/>
        <a:lstStyle/>
        <a:p>
          <a:pPr rtl="1"/>
          <a:endParaRPr lang="ar-SA"/>
        </a:p>
      </dgm:t>
    </dgm:pt>
    <dgm:pt modelId="{31EE8BC9-2F4C-4D34-99A1-0EC7C88BEEF6}">
      <dgm:prSet custT="1"/>
      <dgm:spPr/>
      <dgm:t>
        <a:bodyPr/>
        <a:lstStyle/>
        <a:p>
          <a:pPr rtl="1"/>
          <a:r>
            <a:rPr lang="ar-SA" sz="2400" b="1" dirty="0" smtClean="0"/>
            <a:t>سلالم التقدير</a:t>
          </a:r>
          <a:endParaRPr lang="ar-SA" sz="2400" b="1" dirty="0"/>
        </a:p>
      </dgm:t>
    </dgm:pt>
    <dgm:pt modelId="{BFC9FAB1-1D4E-4C30-80E3-B8BB00A4573A}" type="parTrans" cxnId="{0F18D615-FE38-455B-9B32-69B48B685168}">
      <dgm:prSet/>
      <dgm:spPr/>
      <dgm:t>
        <a:bodyPr/>
        <a:lstStyle/>
        <a:p>
          <a:pPr rtl="1"/>
          <a:endParaRPr lang="ar-SA"/>
        </a:p>
      </dgm:t>
    </dgm:pt>
    <dgm:pt modelId="{C33E733A-794F-40CC-905B-9DAA05DA2800}" type="sibTrans" cxnId="{0F18D615-FE38-455B-9B32-69B48B685168}">
      <dgm:prSet/>
      <dgm:spPr/>
      <dgm:t>
        <a:bodyPr/>
        <a:lstStyle/>
        <a:p>
          <a:pPr rtl="1"/>
          <a:endParaRPr lang="ar-SA"/>
        </a:p>
      </dgm:t>
    </dgm:pt>
    <dgm:pt modelId="{0154054E-1139-4866-85B5-F8BE0C73FC4A}">
      <dgm:prSet custT="1"/>
      <dgm:spPr/>
      <dgm:t>
        <a:bodyPr/>
        <a:lstStyle/>
        <a:p>
          <a:pPr rtl="1"/>
          <a:r>
            <a:rPr lang="ar-SA" sz="2000" b="1" dirty="0" smtClean="0"/>
            <a:t>مقاييس العلاقات الاجتماعية“</a:t>
          </a:r>
          <a:r>
            <a:rPr lang="ar-SA" sz="2000" b="1" dirty="0" err="1" smtClean="0"/>
            <a:t>السوسيومترات</a:t>
          </a:r>
          <a:r>
            <a:rPr lang="ar-SA" sz="2000" b="1" dirty="0" smtClean="0"/>
            <a:t>“</a:t>
          </a:r>
          <a:endParaRPr lang="ar-SA" sz="2000" b="1" dirty="0"/>
        </a:p>
      </dgm:t>
    </dgm:pt>
    <dgm:pt modelId="{3B89C9AD-E433-4349-918D-764509E19C1A}" type="parTrans" cxnId="{7C6A6783-B3FF-427A-B07C-7C927B19290C}">
      <dgm:prSet/>
      <dgm:spPr/>
      <dgm:t>
        <a:bodyPr/>
        <a:lstStyle/>
        <a:p>
          <a:pPr rtl="1"/>
          <a:endParaRPr lang="ar-SA"/>
        </a:p>
      </dgm:t>
    </dgm:pt>
    <dgm:pt modelId="{ED1FE7BC-11A7-42B8-9D4E-E26FC4D95EAE}" type="sibTrans" cxnId="{7C6A6783-B3FF-427A-B07C-7C927B19290C}">
      <dgm:prSet/>
      <dgm:spPr/>
      <dgm:t>
        <a:bodyPr/>
        <a:lstStyle/>
        <a:p>
          <a:pPr rtl="1"/>
          <a:endParaRPr lang="ar-SA"/>
        </a:p>
      </dgm:t>
    </dgm:pt>
    <dgm:pt modelId="{82FC31FD-D061-4484-B06F-A2E4DE628387}" type="pres">
      <dgm:prSet presAssocID="{9BC92CE2-84C7-4020-A6CF-2704B9B7344B}" presName="linearFlow" presStyleCnt="0">
        <dgm:presLayoutVars>
          <dgm:dir/>
          <dgm:resizeHandles val="exact"/>
        </dgm:presLayoutVars>
      </dgm:prSet>
      <dgm:spPr/>
    </dgm:pt>
    <dgm:pt modelId="{73188D24-2DBD-48A5-A3AC-B0A44607C7E7}" type="pres">
      <dgm:prSet presAssocID="{0EB07394-7F03-4F35-99B0-E098AC5E3C1A}" presName="composite" presStyleCnt="0"/>
      <dgm:spPr/>
    </dgm:pt>
    <dgm:pt modelId="{A81CAFD1-60F9-4FCF-A32D-1B6DBE45D49A}" type="pres">
      <dgm:prSet presAssocID="{0EB07394-7F03-4F35-99B0-E098AC5E3C1A}" presName="imgShp" presStyleLbl="fgImgPlace1" presStyleIdx="0" presStyleCnt="5"/>
      <dgm:spPr/>
    </dgm:pt>
    <dgm:pt modelId="{A5C48886-608B-48E2-9210-07056C470A24}" type="pres">
      <dgm:prSet presAssocID="{0EB07394-7F03-4F35-99B0-E098AC5E3C1A}" presName="txShp" presStyleLbl="node1" presStyleIdx="0" presStyleCnt="5">
        <dgm:presLayoutVars>
          <dgm:bulletEnabled val="1"/>
        </dgm:presLayoutVars>
      </dgm:prSet>
      <dgm:spPr/>
      <dgm:t>
        <a:bodyPr/>
        <a:lstStyle/>
        <a:p>
          <a:pPr rtl="1"/>
          <a:endParaRPr lang="ar-SA"/>
        </a:p>
      </dgm:t>
    </dgm:pt>
    <dgm:pt modelId="{8AC673A3-5623-4F3C-BD55-C29B8DB2843D}" type="pres">
      <dgm:prSet presAssocID="{680C0C17-B5EB-47EF-BC4A-A66A60CCDAD3}" presName="spacing" presStyleCnt="0"/>
      <dgm:spPr/>
    </dgm:pt>
    <dgm:pt modelId="{C5F1FFD9-8A08-4671-AEBF-69C8FA29DE92}" type="pres">
      <dgm:prSet presAssocID="{3C71E4D2-A4BC-4F3F-AFD9-166922E1A500}" presName="composite" presStyleCnt="0"/>
      <dgm:spPr/>
    </dgm:pt>
    <dgm:pt modelId="{459F5F55-50F0-4E75-B9C3-B4A1D55DD985}" type="pres">
      <dgm:prSet presAssocID="{3C71E4D2-A4BC-4F3F-AFD9-166922E1A500}" presName="imgShp" presStyleLbl="fgImgPlace1" presStyleIdx="1" presStyleCnt="5"/>
      <dgm:spPr/>
    </dgm:pt>
    <dgm:pt modelId="{73F2BCE3-21D6-48A0-8FDF-E6DE8F79A342}" type="pres">
      <dgm:prSet presAssocID="{3C71E4D2-A4BC-4F3F-AFD9-166922E1A500}" presName="txShp" presStyleLbl="node1" presStyleIdx="1" presStyleCnt="5">
        <dgm:presLayoutVars>
          <dgm:bulletEnabled val="1"/>
        </dgm:presLayoutVars>
      </dgm:prSet>
      <dgm:spPr/>
      <dgm:t>
        <a:bodyPr/>
        <a:lstStyle/>
        <a:p>
          <a:pPr rtl="1"/>
          <a:endParaRPr lang="ar-SA"/>
        </a:p>
      </dgm:t>
    </dgm:pt>
    <dgm:pt modelId="{430C34D2-EEB3-4DC3-B9C7-CF10377988D6}" type="pres">
      <dgm:prSet presAssocID="{DD85529F-EAA6-4C34-94C2-1122B11B7D6F}" presName="spacing" presStyleCnt="0"/>
      <dgm:spPr/>
    </dgm:pt>
    <dgm:pt modelId="{A4FE11F8-569C-4AAB-B534-8B48A1A4B648}" type="pres">
      <dgm:prSet presAssocID="{31EE8BC9-2F4C-4D34-99A1-0EC7C88BEEF6}" presName="composite" presStyleCnt="0"/>
      <dgm:spPr/>
    </dgm:pt>
    <dgm:pt modelId="{A6BC9DBA-BA56-45F7-A61B-F61664C3B222}" type="pres">
      <dgm:prSet presAssocID="{31EE8BC9-2F4C-4D34-99A1-0EC7C88BEEF6}" presName="imgShp" presStyleLbl="fgImgPlace1" presStyleIdx="2" presStyleCnt="5"/>
      <dgm:spPr/>
    </dgm:pt>
    <dgm:pt modelId="{0751FB45-70A5-4B06-8AB2-3A264DE0DC0C}" type="pres">
      <dgm:prSet presAssocID="{31EE8BC9-2F4C-4D34-99A1-0EC7C88BEEF6}" presName="txShp" presStyleLbl="node1" presStyleIdx="2" presStyleCnt="5">
        <dgm:presLayoutVars>
          <dgm:bulletEnabled val="1"/>
        </dgm:presLayoutVars>
      </dgm:prSet>
      <dgm:spPr/>
      <dgm:t>
        <a:bodyPr/>
        <a:lstStyle/>
        <a:p>
          <a:pPr rtl="1"/>
          <a:endParaRPr lang="ar-SA"/>
        </a:p>
      </dgm:t>
    </dgm:pt>
    <dgm:pt modelId="{D1EFF671-0053-4463-8947-9DF834F8CF53}" type="pres">
      <dgm:prSet presAssocID="{C33E733A-794F-40CC-905B-9DAA05DA2800}" presName="spacing" presStyleCnt="0"/>
      <dgm:spPr/>
    </dgm:pt>
    <dgm:pt modelId="{224C704E-39D6-4E0D-9C4C-EA72FAA8D3F7}" type="pres">
      <dgm:prSet presAssocID="{0154054E-1139-4866-85B5-F8BE0C73FC4A}" presName="composite" presStyleCnt="0"/>
      <dgm:spPr/>
    </dgm:pt>
    <dgm:pt modelId="{91BAE754-2B9D-4A1B-B271-3E228A8D1CC6}" type="pres">
      <dgm:prSet presAssocID="{0154054E-1139-4866-85B5-F8BE0C73FC4A}" presName="imgShp" presStyleLbl="fgImgPlace1" presStyleIdx="3" presStyleCnt="5"/>
      <dgm:spPr/>
    </dgm:pt>
    <dgm:pt modelId="{51F99D04-A27A-4058-B302-D6B38913B4BC}" type="pres">
      <dgm:prSet presAssocID="{0154054E-1139-4866-85B5-F8BE0C73FC4A}" presName="txShp" presStyleLbl="node1" presStyleIdx="3" presStyleCnt="5">
        <dgm:presLayoutVars>
          <dgm:bulletEnabled val="1"/>
        </dgm:presLayoutVars>
      </dgm:prSet>
      <dgm:spPr/>
      <dgm:t>
        <a:bodyPr/>
        <a:lstStyle/>
        <a:p>
          <a:pPr rtl="1"/>
          <a:endParaRPr lang="ar-SA"/>
        </a:p>
      </dgm:t>
    </dgm:pt>
    <dgm:pt modelId="{D8883527-AC14-4258-91D8-05FC33560F53}" type="pres">
      <dgm:prSet presAssocID="{ED1FE7BC-11A7-42B8-9D4E-E26FC4D95EAE}" presName="spacing" presStyleCnt="0"/>
      <dgm:spPr/>
    </dgm:pt>
    <dgm:pt modelId="{ED11E414-2D13-4409-A075-E530B301C210}" type="pres">
      <dgm:prSet presAssocID="{BA6B3EC9-2E3B-48DA-A76F-66680F8AFCF7}" presName="composite" presStyleCnt="0"/>
      <dgm:spPr/>
    </dgm:pt>
    <dgm:pt modelId="{674336FF-F788-4873-96E7-360C3C410C76}" type="pres">
      <dgm:prSet presAssocID="{BA6B3EC9-2E3B-48DA-A76F-66680F8AFCF7}" presName="imgShp" presStyleLbl="fgImgPlace1" presStyleIdx="4" presStyleCnt="5"/>
      <dgm:spPr/>
    </dgm:pt>
    <dgm:pt modelId="{1F696E60-1FDF-4567-8398-A7B11826847F}" type="pres">
      <dgm:prSet presAssocID="{BA6B3EC9-2E3B-48DA-A76F-66680F8AFCF7}" presName="txShp" presStyleLbl="node1" presStyleIdx="4" presStyleCnt="5">
        <dgm:presLayoutVars>
          <dgm:bulletEnabled val="1"/>
        </dgm:presLayoutVars>
      </dgm:prSet>
      <dgm:spPr/>
      <dgm:t>
        <a:bodyPr/>
        <a:lstStyle/>
        <a:p>
          <a:pPr rtl="1"/>
          <a:endParaRPr lang="ar-SA"/>
        </a:p>
      </dgm:t>
    </dgm:pt>
  </dgm:ptLst>
  <dgm:cxnLst>
    <dgm:cxn modelId="{7C6A6783-B3FF-427A-B07C-7C927B19290C}" srcId="{9BC92CE2-84C7-4020-A6CF-2704B9B7344B}" destId="{0154054E-1139-4866-85B5-F8BE0C73FC4A}" srcOrd="3" destOrd="0" parTransId="{3B89C9AD-E433-4349-918D-764509E19C1A}" sibTransId="{ED1FE7BC-11A7-42B8-9D4E-E26FC4D95EAE}"/>
    <dgm:cxn modelId="{0110FF29-1A25-446E-9C83-7804F8CA2349}" type="presOf" srcId="{9BC92CE2-84C7-4020-A6CF-2704B9B7344B}" destId="{82FC31FD-D061-4484-B06F-A2E4DE628387}" srcOrd="0" destOrd="0" presId="urn:microsoft.com/office/officeart/2005/8/layout/vList3#1"/>
    <dgm:cxn modelId="{B74FA753-7765-4496-99DC-008FDA62B4A3}" type="presOf" srcId="{3C71E4D2-A4BC-4F3F-AFD9-166922E1A500}" destId="{73F2BCE3-21D6-48A0-8FDF-E6DE8F79A342}" srcOrd="0" destOrd="0" presId="urn:microsoft.com/office/officeart/2005/8/layout/vList3#1"/>
    <dgm:cxn modelId="{C19D4AB5-B38E-45AB-872F-434324F28148}" type="presOf" srcId="{0EB07394-7F03-4F35-99B0-E098AC5E3C1A}" destId="{A5C48886-608B-48E2-9210-07056C470A24}" srcOrd="0" destOrd="0" presId="urn:microsoft.com/office/officeart/2005/8/layout/vList3#1"/>
    <dgm:cxn modelId="{B3872DB9-9A71-4C45-B967-D229D640563F}" srcId="{9BC92CE2-84C7-4020-A6CF-2704B9B7344B}" destId="{BA6B3EC9-2E3B-48DA-A76F-66680F8AFCF7}" srcOrd="4" destOrd="0" parTransId="{A8397E2B-BBD3-4B3C-AF3C-CB799697C328}" sibTransId="{D20A2166-8E8D-460F-A566-BC6C6BB13E83}"/>
    <dgm:cxn modelId="{CADEACED-B264-48F2-A697-AFAD29F061C9}" type="presOf" srcId="{BA6B3EC9-2E3B-48DA-A76F-66680F8AFCF7}" destId="{1F696E60-1FDF-4567-8398-A7B11826847F}" srcOrd="0" destOrd="0" presId="urn:microsoft.com/office/officeart/2005/8/layout/vList3#1"/>
    <dgm:cxn modelId="{A015E07A-0976-4B07-BA1D-34C9289B8859}" type="presOf" srcId="{31EE8BC9-2F4C-4D34-99A1-0EC7C88BEEF6}" destId="{0751FB45-70A5-4B06-8AB2-3A264DE0DC0C}" srcOrd="0" destOrd="0" presId="urn:microsoft.com/office/officeart/2005/8/layout/vList3#1"/>
    <dgm:cxn modelId="{996DE36D-8B2D-4588-AB27-3AB4A45F2B0C}" type="presOf" srcId="{0154054E-1139-4866-85B5-F8BE0C73FC4A}" destId="{51F99D04-A27A-4058-B302-D6B38913B4BC}" srcOrd="0" destOrd="0" presId="urn:microsoft.com/office/officeart/2005/8/layout/vList3#1"/>
    <dgm:cxn modelId="{6932DED6-9578-4B3A-8959-2A15A97C700F}" srcId="{9BC92CE2-84C7-4020-A6CF-2704B9B7344B}" destId="{3C71E4D2-A4BC-4F3F-AFD9-166922E1A500}" srcOrd="1" destOrd="0" parTransId="{D0FA9C80-9BA3-4412-B314-76BFDAC199CC}" sibTransId="{DD85529F-EAA6-4C34-94C2-1122B11B7D6F}"/>
    <dgm:cxn modelId="{5FAC6054-CA28-453F-A205-940E460E484C}" srcId="{9BC92CE2-84C7-4020-A6CF-2704B9B7344B}" destId="{0EB07394-7F03-4F35-99B0-E098AC5E3C1A}" srcOrd="0" destOrd="0" parTransId="{06E01BFE-5F1A-4EFA-AC9D-F7A9363AF7D2}" sibTransId="{680C0C17-B5EB-47EF-BC4A-A66A60CCDAD3}"/>
    <dgm:cxn modelId="{0F18D615-FE38-455B-9B32-69B48B685168}" srcId="{9BC92CE2-84C7-4020-A6CF-2704B9B7344B}" destId="{31EE8BC9-2F4C-4D34-99A1-0EC7C88BEEF6}" srcOrd="2" destOrd="0" parTransId="{BFC9FAB1-1D4E-4C30-80E3-B8BB00A4573A}" sibTransId="{C33E733A-794F-40CC-905B-9DAA05DA2800}"/>
    <dgm:cxn modelId="{FBC1E726-CD4F-4F27-9D24-D3FBE2F051AE}" type="presParOf" srcId="{82FC31FD-D061-4484-B06F-A2E4DE628387}" destId="{73188D24-2DBD-48A5-A3AC-B0A44607C7E7}" srcOrd="0" destOrd="0" presId="urn:microsoft.com/office/officeart/2005/8/layout/vList3#1"/>
    <dgm:cxn modelId="{E24175B2-3A1C-446D-B595-665C4CB1254D}" type="presParOf" srcId="{73188D24-2DBD-48A5-A3AC-B0A44607C7E7}" destId="{A81CAFD1-60F9-4FCF-A32D-1B6DBE45D49A}" srcOrd="0" destOrd="0" presId="urn:microsoft.com/office/officeart/2005/8/layout/vList3#1"/>
    <dgm:cxn modelId="{B2D74D9A-A329-40C3-AAE7-CABA6AF2B884}" type="presParOf" srcId="{73188D24-2DBD-48A5-A3AC-B0A44607C7E7}" destId="{A5C48886-608B-48E2-9210-07056C470A24}" srcOrd="1" destOrd="0" presId="urn:microsoft.com/office/officeart/2005/8/layout/vList3#1"/>
    <dgm:cxn modelId="{3FCEFFFD-4A8F-4772-9AFA-029BD91BE670}" type="presParOf" srcId="{82FC31FD-D061-4484-B06F-A2E4DE628387}" destId="{8AC673A3-5623-4F3C-BD55-C29B8DB2843D}" srcOrd="1" destOrd="0" presId="urn:microsoft.com/office/officeart/2005/8/layout/vList3#1"/>
    <dgm:cxn modelId="{A84ADAB1-FA0C-4E2D-8009-02B18446108C}" type="presParOf" srcId="{82FC31FD-D061-4484-B06F-A2E4DE628387}" destId="{C5F1FFD9-8A08-4671-AEBF-69C8FA29DE92}" srcOrd="2" destOrd="0" presId="urn:microsoft.com/office/officeart/2005/8/layout/vList3#1"/>
    <dgm:cxn modelId="{3CCB31C9-1ADD-41FB-8971-8DEA5F809B85}" type="presParOf" srcId="{C5F1FFD9-8A08-4671-AEBF-69C8FA29DE92}" destId="{459F5F55-50F0-4E75-B9C3-B4A1D55DD985}" srcOrd="0" destOrd="0" presId="urn:microsoft.com/office/officeart/2005/8/layout/vList3#1"/>
    <dgm:cxn modelId="{B3D21CA5-7B47-496E-9E74-17C8632FE16F}" type="presParOf" srcId="{C5F1FFD9-8A08-4671-AEBF-69C8FA29DE92}" destId="{73F2BCE3-21D6-48A0-8FDF-E6DE8F79A342}" srcOrd="1" destOrd="0" presId="urn:microsoft.com/office/officeart/2005/8/layout/vList3#1"/>
    <dgm:cxn modelId="{A751D0E6-DFF9-4535-B4D4-41CB8EB79B29}" type="presParOf" srcId="{82FC31FD-D061-4484-B06F-A2E4DE628387}" destId="{430C34D2-EEB3-4DC3-B9C7-CF10377988D6}" srcOrd="3" destOrd="0" presId="urn:microsoft.com/office/officeart/2005/8/layout/vList3#1"/>
    <dgm:cxn modelId="{D75BE39C-3D62-4552-9F3D-E05943F50BC5}" type="presParOf" srcId="{82FC31FD-D061-4484-B06F-A2E4DE628387}" destId="{A4FE11F8-569C-4AAB-B534-8B48A1A4B648}" srcOrd="4" destOrd="0" presId="urn:microsoft.com/office/officeart/2005/8/layout/vList3#1"/>
    <dgm:cxn modelId="{28D426FB-39DA-49AF-9C88-8D796D34D6B8}" type="presParOf" srcId="{A4FE11F8-569C-4AAB-B534-8B48A1A4B648}" destId="{A6BC9DBA-BA56-45F7-A61B-F61664C3B222}" srcOrd="0" destOrd="0" presId="urn:microsoft.com/office/officeart/2005/8/layout/vList3#1"/>
    <dgm:cxn modelId="{08B0129E-54DE-4EE9-8775-B7B6B1206125}" type="presParOf" srcId="{A4FE11F8-569C-4AAB-B534-8B48A1A4B648}" destId="{0751FB45-70A5-4B06-8AB2-3A264DE0DC0C}" srcOrd="1" destOrd="0" presId="urn:microsoft.com/office/officeart/2005/8/layout/vList3#1"/>
    <dgm:cxn modelId="{6345186A-43FD-4B2B-94DE-70E68E95E6CC}" type="presParOf" srcId="{82FC31FD-D061-4484-B06F-A2E4DE628387}" destId="{D1EFF671-0053-4463-8947-9DF834F8CF53}" srcOrd="5" destOrd="0" presId="urn:microsoft.com/office/officeart/2005/8/layout/vList3#1"/>
    <dgm:cxn modelId="{1FB02973-9965-4111-A11E-DFED347E46E8}" type="presParOf" srcId="{82FC31FD-D061-4484-B06F-A2E4DE628387}" destId="{224C704E-39D6-4E0D-9C4C-EA72FAA8D3F7}" srcOrd="6" destOrd="0" presId="urn:microsoft.com/office/officeart/2005/8/layout/vList3#1"/>
    <dgm:cxn modelId="{3358F53B-7325-4507-A2F1-4504BEE4CC67}" type="presParOf" srcId="{224C704E-39D6-4E0D-9C4C-EA72FAA8D3F7}" destId="{91BAE754-2B9D-4A1B-B271-3E228A8D1CC6}" srcOrd="0" destOrd="0" presId="urn:microsoft.com/office/officeart/2005/8/layout/vList3#1"/>
    <dgm:cxn modelId="{945EDD8A-9BE4-45AC-ABFE-7FC1F2B582AA}" type="presParOf" srcId="{224C704E-39D6-4E0D-9C4C-EA72FAA8D3F7}" destId="{51F99D04-A27A-4058-B302-D6B38913B4BC}" srcOrd="1" destOrd="0" presId="urn:microsoft.com/office/officeart/2005/8/layout/vList3#1"/>
    <dgm:cxn modelId="{F9FFC9AF-0DFA-4DE9-BC10-C8A44B5C56DC}" type="presParOf" srcId="{82FC31FD-D061-4484-B06F-A2E4DE628387}" destId="{D8883527-AC14-4258-91D8-05FC33560F53}" srcOrd="7" destOrd="0" presId="urn:microsoft.com/office/officeart/2005/8/layout/vList3#1"/>
    <dgm:cxn modelId="{3DF1F88A-C458-4449-BF44-C2F246944E77}" type="presParOf" srcId="{82FC31FD-D061-4484-B06F-A2E4DE628387}" destId="{ED11E414-2D13-4409-A075-E530B301C210}" srcOrd="8" destOrd="0" presId="urn:microsoft.com/office/officeart/2005/8/layout/vList3#1"/>
    <dgm:cxn modelId="{E351E868-8EA7-4636-885F-798EEEED4254}" type="presParOf" srcId="{ED11E414-2D13-4409-A075-E530B301C210}" destId="{674336FF-F788-4873-96E7-360C3C410C76}" srcOrd="0" destOrd="0" presId="urn:microsoft.com/office/officeart/2005/8/layout/vList3#1"/>
    <dgm:cxn modelId="{AD08FC8A-8DA0-4E63-B61E-42AF28310685}" type="presParOf" srcId="{ED11E414-2D13-4409-A075-E530B301C210}" destId="{1F696E60-1FDF-4567-8398-A7B11826847F}"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0761FD-71A1-4908-93C4-F330E0F01347}">
      <dsp:nvSpPr>
        <dsp:cNvPr id="0" name=""/>
        <dsp:cNvSpPr/>
      </dsp:nvSpPr>
      <dsp:spPr>
        <a:xfrm>
          <a:off x="3698989" y="2068757"/>
          <a:ext cx="1554945" cy="173214"/>
        </a:xfrm>
        <a:custGeom>
          <a:avLst/>
          <a:gdLst/>
          <a:ahLst/>
          <a:cxnLst/>
          <a:rect l="0" t="0" r="0" b="0"/>
          <a:pathLst>
            <a:path>
              <a:moveTo>
                <a:pt x="0" y="0"/>
              </a:moveTo>
              <a:lnTo>
                <a:pt x="1554945" y="0"/>
              </a:lnTo>
              <a:lnTo>
                <a:pt x="1554945" y="173214"/>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B08C03C-3A5A-43F9-8C14-086A43306A55}">
      <dsp:nvSpPr>
        <dsp:cNvPr id="0" name=""/>
        <dsp:cNvSpPr/>
      </dsp:nvSpPr>
      <dsp:spPr>
        <a:xfrm>
          <a:off x="2023905" y="2068757"/>
          <a:ext cx="1675084" cy="173214"/>
        </a:xfrm>
        <a:custGeom>
          <a:avLst/>
          <a:gdLst/>
          <a:ahLst/>
          <a:cxnLst/>
          <a:rect l="0" t="0" r="0" b="0"/>
          <a:pathLst>
            <a:path>
              <a:moveTo>
                <a:pt x="1675084" y="0"/>
              </a:moveTo>
              <a:lnTo>
                <a:pt x="0" y="0"/>
              </a:lnTo>
              <a:lnTo>
                <a:pt x="0" y="173214"/>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7D6E670-7054-4931-8D8E-D86B01BAB6C6}">
      <dsp:nvSpPr>
        <dsp:cNvPr id="0" name=""/>
        <dsp:cNvSpPr/>
      </dsp:nvSpPr>
      <dsp:spPr>
        <a:xfrm>
          <a:off x="2682101" y="544258"/>
          <a:ext cx="2033776" cy="1524499"/>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020D3A10-5569-4C54-92AB-FFBF7AF04D5B}">
      <dsp:nvSpPr>
        <dsp:cNvPr id="0" name=""/>
        <dsp:cNvSpPr/>
      </dsp:nvSpPr>
      <dsp:spPr>
        <a:xfrm>
          <a:off x="2955473" y="803962"/>
          <a:ext cx="2033776" cy="1524499"/>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kern="1200" dirty="0" smtClean="0"/>
            <a:t>أدوات التقويم التربوي</a:t>
          </a:r>
          <a:endParaRPr lang="ar-SA" sz="3200" kern="1200" dirty="0"/>
        </a:p>
      </dsp:txBody>
      <dsp:txXfrm>
        <a:off x="3000124" y="848613"/>
        <a:ext cx="1944474" cy="1435197"/>
      </dsp:txXfrm>
    </dsp:sp>
    <dsp:sp modelId="{42ED9E21-3995-4D40-A3D0-E625E2A67F6C}">
      <dsp:nvSpPr>
        <dsp:cNvPr id="0" name=""/>
        <dsp:cNvSpPr/>
      </dsp:nvSpPr>
      <dsp:spPr>
        <a:xfrm>
          <a:off x="793729" y="2241972"/>
          <a:ext cx="2460351" cy="1562323"/>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BEE4B42-8E65-4BBB-8EF3-904205A1F505}">
      <dsp:nvSpPr>
        <dsp:cNvPr id="0" name=""/>
        <dsp:cNvSpPr/>
      </dsp:nvSpPr>
      <dsp:spPr>
        <a:xfrm>
          <a:off x="1067101" y="2501676"/>
          <a:ext cx="2460351" cy="1562323"/>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kern="1200" dirty="0" smtClean="0">
              <a:solidFill>
                <a:srgbClr val="FF0000"/>
              </a:solidFill>
            </a:rPr>
            <a:t>ب:</a:t>
          </a:r>
          <a:r>
            <a:rPr lang="ar-SA" sz="3200" kern="1200" dirty="0" smtClean="0"/>
            <a:t>أدوات قياس </a:t>
          </a:r>
          <a:r>
            <a:rPr lang="ar-SA" sz="3200" kern="1200" dirty="0" err="1" smtClean="0"/>
            <a:t>اللاختبارية</a:t>
          </a:r>
          <a:endParaRPr lang="ar-SA" sz="3200" kern="1200" dirty="0"/>
        </a:p>
      </dsp:txBody>
      <dsp:txXfrm>
        <a:off x="1112860" y="2547435"/>
        <a:ext cx="2368833" cy="1470805"/>
      </dsp:txXfrm>
    </dsp:sp>
    <dsp:sp modelId="{24B8E05E-CFA1-4FFF-A8F2-BEA0B1C69619}">
      <dsp:nvSpPr>
        <dsp:cNvPr id="0" name=""/>
        <dsp:cNvSpPr/>
      </dsp:nvSpPr>
      <dsp:spPr>
        <a:xfrm>
          <a:off x="4023758" y="2241972"/>
          <a:ext cx="2460351" cy="1562323"/>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5BAC434-E858-4BEE-A450-5059E201A627}">
      <dsp:nvSpPr>
        <dsp:cNvPr id="0" name=""/>
        <dsp:cNvSpPr/>
      </dsp:nvSpPr>
      <dsp:spPr>
        <a:xfrm>
          <a:off x="4297131" y="2501676"/>
          <a:ext cx="2460351" cy="1562323"/>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kern="1200" dirty="0" smtClean="0">
              <a:solidFill>
                <a:srgbClr val="FF0000"/>
              </a:solidFill>
            </a:rPr>
            <a:t>أ: </a:t>
          </a:r>
          <a:r>
            <a:rPr lang="ar-SA" sz="3200" kern="1200" dirty="0" err="1" smtClean="0"/>
            <a:t>أدوات</a:t>
          </a:r>
          <a:r>
            <a:rPr lang="ar-SA" sz="3200" kern="1200" dirty="0" smtClean="0"/>
            <a:t> قياس </a:t>
          </a:r>
          <a:r>
            <a:rPr lang="ar-SA" sz="3200" kern="1200" dirty="0" err="1" smtClean="0"/>
            <a:t>اختبارية</a:t>
          </a:r>
          <a:endParaRPr lang="ar-SA" sz="3200" kern="1200" dirty="0"/>
        </a:p>
      </dsp:txBody>
      <dsp:txXfrm>
        <a:off x="4342890" y="2547435"/>
        <a:ext cx="2368833" cy="14708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BB04A8-0AF9-4C2E-96FD-35B07EC6ECD6}">
      <dsp:nvSpPr>
        <dsp:cNvPr id="0" name=""/>
        <dsp:cNvSpPr/>
      </dsp:nvSpPr>
      <dsp:spPr>
        <a:xfrm>
          <a:off x="0" y="330860"/>
          <a:ext cx="4929222" cy="5292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919C1DEB-7918-4137-9338-5E3C0D999601}">
      <dsp:nvSpPr>
        <dsp:cNvPr id="0" name=""/>
        <dsp:cNvSpPr/>
      </dsp:nvSpPr>
      <dsp:spPr>
        <a:xfrm>
          <a:off x="246461" y="20900"/>
          <a:ext cx="3450455" cy="61992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0419" tIns="0" rIns="130419" bIns="0" numCol="1" spcCol="1270" anchor="ctr" anchorCtr="0">
          <a:noAutofit/>
        </a:bodyPr>
        <a:lstStyle/>
        <a:p>
          <a:pPr lvl="0" algn="l" defTabSz="933450" rtl="1">
            <a:lnSpc>
              <a:spcPct val="90000"/>
            </a:lnSpc>
            <a:spcBef>
              <a:spcPct val="0"/>
            </a:spcBef>
            <a:spcAft>
              <a:spcPct val="35000"/>
            </a:spcAft>
          </a:pPr>
          <a:r>
            <a:rPr lang="ar-SA" sz="2100" b="1" kern="1200" dirty="0" smtClean="0"/>
            <a:t>اختبارات تحصيلية</a:t>
          </a:r>
          <a:endParaRPr lang="ar-SA" sz="2100" b="1" kern="1200" dirty="0"/>
        </a:p>
      </dsp:txBody>
      <dsp:txXfrm>
        <a:off x="276723" y="51162"/>
        <a:ext cx="3389931" cy="559396"/>
      </dsp:txXfrm>
    </dsp:sp>
    <dsp:sp modelId="{DB9D16DA-89C4-4E35-869B-F38E68858219}">
      <dsp:nvSpPr>
        <dsp:cNvPr id="0" name=""/>
        <dsp:cNvSpPr/>
      </dsp:nvSpPr>
      <dsp:spPr>
        <a:xfrm>
          <a:off x="0" y="1283420"/>
          <a:ext cx="4929222" cy="529200"/>
        </a:xfrm>
        <a:prstGeom prst="rect">
          <a:avLst/>
        </a:prstGeom>
        <a:solidFill>
          <a:schemeClr val="lt1">
            <a:alpha val="90000"/>
            <a:hueOff val="0"/>
            <a:satOff val="0"/>
            <a:lumOff val="0"/>
            <a:alphaOff val="0"/>
          </a:schemeClr>
        </a:solidFill>
        <a:ln w="9525" cap="flat" cmpd="sng" algn="ctr">
          <a:solidFill>
            <a:schemeClr val="accent4">
              <a:hueOff val="-2232385"/>
              <a:satOff val="13449"/>
              <a:lumOff val="1078"/>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D7CAB03C-C42F-46FD-8DF2-12B6051AE226}">
      <dsp:nvSpPr>
        <dsp:cNvPr id="0" name=""/>
        <dsp:cNvSpPr/>
      </dsp:nvSpPr>
      <dsp:spPr>
        <a:xfrm>
          <a:off x="246461" y="973460"/>
          <a:ext cx="3450455" cy="619920"/>
        </a:xfrm>
        <a:prstGeom prst="roundRect">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0419" tIns="0" rIns="130419" bIns="0" numCol="1" spcCol="1270" anchor="ctr" anchorCtr="0">
          <a:noAutofit/>
        </a:bodyPr>
        <a:lstStyle/>
        <a:p>
          <a:pPr lvl="0" algn="l" defTabSz="933450" rtl="1">
            <a:lnSpc>
              <a:spcPct val="90000"/>
            </a:lnSpc>
            <a:spcBef>
              <a:spcPct val="0"/>
            </a:spcBef>
            <a:spcAft>
              <a:spcPct val="35000"/>
            </a:spcAft>
          </a:pPr>
          <a:r>
            <a:rPr lang="ar-SA" sz="2100" b="1" kern="1200" dirty="0" smtClean="0"/>
            <a:t>اختبارات ذكاء (قدرات عقلية)</a:t>
          </a:r>
          <a:endParaRPr lang="ar-SA" sz="2100" b="1" kern="1200" dirty="0"/>
        </a:p>
      </dsp:txBody>
      <dsp:txXfrm>
        <a:off x="276723" y="1003722"/>
        <a:ext cx="3389931" cy="559396"/>
      </dsp:txXfrm>
    </dsp:sp>
    <dsp:sp modelId="{354076B1-A492-4FB1-8C95-C630DFF2625A}">
      <dsp:nvSpPr>
        <dsp:cNvPr id="0" name=""/>
        <dsp:cNvSpPr/>
      </dsp:nvSpPr>
      <dsp:spPr>
        <a:xfrm>
          <a:off x="0" y="2235981"/>
          <a:ext cx="4929222" cy="529200"/>
        </a:xfrm>
        <a:prstGeom prst="rect">
          <a:avLst/>
        </a:prstGeom>
        <a:solidFill>
          <a:schemeClr val="lt1">
            <a:alpha val="90000"/>
            <a:hueOff val="0"/>
            <a:satOff val="0"/>
            <a:lumOff val="0"/>
            <a:alphaOff val="0"/>
          </a:schemeClr>
        </a:soli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36579DC3-9365-4AB7-A699-91FF7EA9D6A1}">
      <dsp:nvSpPr>
        <dsp:cNvPr id="0" name=""/>
        <dsp:cNvSpPr/>
      </dsp:nvSpPr>
      <dsp:spPr>
        <a:xfrm>
          <a:off x="246461" y="1926021"/>
          <a:ext cx="3450455" cy="619920"/>
        </a:xfrm>
        <a:prstGeom prst="roundRec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0419" tIns="0" rIns="130419" bIns="0" numCol="1" spcCol="1270" anchor="ctr" anchorCtr="0">
          <a:noAutofit/>
        </a:bodyPr>
        <a:lstStyle/>
        <a:p>
          <a:pPr lvl="0" algn="l" defTabSz="933450" rtl="1">
            <a:lnSpc>
              <a:spcPct val="90000"/>
            </a:lnSpc>
            <a:spcBef>
              <a:spcPct val="0"/>
            </a:spcBef>
            <a:spcAft>
              <a:spcPct val="35000"/>
            </a:spcAft>
          </a:pPr>
          <a:r>
            <a:rPr lang="ar-SA" sz="2100" b="1" kern="1200" dirty="0" smtClean="0"/>
            <a:t>اختبارات قدرات خاصة والاستعداد</a:t>
          </a:r>
          <a:endParaRPr lang="ar-SA" sz="2100" b="1" kern="1200" dirty="0"/>
        </a:p>
      </dsp:txBody>
      <dsp:txXfrm>
        <a:off x="276723" y="1956283"/>
        <a:ext cx="3389931" cy="5593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C48886-608B-48E2-9210-07056C470A24}">
      <dsp:nvSpPr>
        <dsp:cNvPr id="0" name=""/>
        <dsp:cNvSpPr/>
      </dsp:nvSpPr>
      <dsp:spPr>
        <a:xfrm rot="10800000">
          <a:off x="1118785" y="771"/>
          <a:ext cx="3848007" cy="598199"/>
        </a:xfrm>
        <a:prstGeom prst="homePlat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63789" tIns="91440" rIns="170688" bIns="91440" numCol="1" spcCol="1270" anchor="ctr" anchorCtr="0">
          <a:noAutofit/>
        </a:bodyPr>
        <a:lstStyle/>
        <a:p>
          <a:pPr lvl="0" algn="ctr" defTabSz="1066800" rtl="1">
            <a:lnSpc>
              <a:spcPct val="90000"/>
            </a:lnSpc>
            <a:spcBef>
              <a:spcPct val="0"/>
            </a:spcBef>
            <a:spcAft>
              <a:spcPct val="35000"/>
            </a:spcAft>
          </a:pPr>
          <a:r>
            <a:rPr lang="ar-SA" sz="2400" b="1" kern="1200" dirty="0" smtClean="0"/>
            <a:t>السجلات القصصية</a:t>
          </a:r>
          <a:endParaRPr lang="ar-SA" sz="2400" b="1" kern="1200" dirty="0"/>
        </a:p>
      </dsp:txBody>
      <dsp:txXfrm rot="10800000">
        <a:off x="1268335" y="771"/>
        <a:ext cx="3698457" cy="598199"/>
      </dsp:txXfrm>
    </dsp:sp>
    <dsp:sp modelId="{A81CAFD1-60F9-4FCF-A32D-1B6DBE45D49A}">
      <dsp:nvSpPr>
        <dsp:cNvPr id="0" name=""/>
        <dsp:cNvSpPr/>
      </dsp:nvSpPr>
      <dsp:spPr>
        <a:xfrm>
          <a:off x="819685" y="771"/>
          <a:ext cx="598199" cy="598199"/>
        </a:xfrm>
        <a:prstGeom prst="ellipse">
          <a:avLst/>
        </a:prstGeom>
        <a:solidFill>
          <a:schemeClr val="accent5">
            <a:tint val="50000"/>
            <a:hueOff val="0"/>
            <a:satOff val="0"/>
            <a:lumOff val="0"/>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73F2BCE3-21D6-48A0-8FDF-E6DE8F79A342}">
      <dsp:nvSpPr>
        <dsp:cNvPr id="0" name=""/>
        <dsp:cNvSpPr/>
      </dsp:nvSpPr>
      <dsp:spPr>
        <a:xfrm rot="10800000">
          <a:off x="1118785" y="777538"/>
          <a:ext cx="3848007" cy="598199"/>
        </a:xfrm>
        <a:prstGeom prst="homePlate">
          <a:avLst/>
        </a:prstGeom>
        <a:gradFill rotWithShape="0">
          <a:gsLst>
            <a:gs pos="0">
              <a:schemeClr val="accent5">
                <a:hueOff val="-2483469"/>
                <a:satOff val="9953"/>
                <a:lumOff val="2157"/>
                <a:alphaOff val="0"/>
                <a:shade val="51000"/>
                <a:satMod val="130000"/>
              </a:schemeClr>
            </a:gs>
            <a:gs pos="80000">
              <a:schemeClr val="accent5">
                <a:hueOff val="-2483469"/>
                <a:satOff val="9953"/>
                <a:lumOff val="2157"/>
                <a:alphaOff val="0"/>
                <a:shade val="93000"/>
                <a:satMod val="130000"/>
              </a:schemeClr>
            </a:gs>
            <a:gs pos="100000">
              <a:schemeClr val="accent5">
                <a:hueOff val="-2483469"/>
                <a:satOff val="9953"/>
                <a:lumOff val="215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63789" tIns="91440" rIns="170688" bIns="91440" numCol="1" spcCol="1270" anchor="ctr" anchorCtr="0">
          <a:noAutofit/>
        </a:bodyPr>
        <a:lstStyle/>
        <a:p>
          <a:pPr lvl="0" algn="ctr" defTabSz="1066800" rtl="1">
            <a:lnSpc>
              <a:spcPct val="90000"/>
            </a:lnSpc>
            <a:spcBef>
              <a:spcPct val="0"/>
            </a:spcBef>
            <a:spcAft>
              <a:spcPct val="35000"/>
            </a:spcAft>
          </a:pPr>
          <a:r>
            <a:rPr lang="ar-SA" sz="2400" b="1" kern="1200" dirty="0" smtClean="0"/>
            <a:t>قوائم الشطب</a:t>
          </a:r>
          <a:endParaRPr lang="ar-SA" sz="2400" b="1" kern="1200" dirty="0"/>
        </a:p>
      </dsp:txBody>
      <dsp:txXfrm rot="10800000">
        <a:off x="1268335" y="777538"/>
        <a:ext cx="3698457" cy="598199"/>
      </dsp:txXfrm>
    </dsp:sp>
    <dsp:sp modelId="{459F5F55-50F0-4E75-B9C3-B4A1D55DD985}">
      <dsp:nvSpPr>
        <dsp:cNvPr id="0" name=""/>
        <dsp:cNvSpPr/>
      </dsp:nvSpPr>
      <dsp:spPr>
        <a:xfrm>
          <a:off x="819685" y="777538"/>
          <a:ext cx="598199" cy="598199"/>
        </a:xfrm>
        <a:prstGeom prst="ellipse">
          <a:avLst/>
        </a:prstGeom>
        <a:solidFill>
          <a:schemeClr val="accent5">
            <a:tint val="50000"/>
            <a:hueOff val="-2670591"/>
            <a:satOff val="11904"/>
            <a:lumOff val="1052"/>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0751FB45-70A5-4B06-8AB2-3A264DE0DC0C}">
      <dsp:nvSpPr>
        <dsp:cNvPr id="0" name=""/>
        <dsp:cNvSpPr/>
      </dsp:nvSpPr>
      <dsp:spPr>
        <a:xfrm rot="10800000">
          <a:off x="1118785" y="1554305"/>
          <a:ext cx="3848007" cy="598199"/>
        </a:xfrm>
        <a:prstGeom prst="homePlate">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63789" tIns="91440" rIns="170688" bIns="91440" numCol="1" spcCol="1270" anchor="ctr" anchorCtr="0">
          <a:noAutofit/>
        </a:bodyPr>
        <a:lstStyle/>
        <a:p>
          <a:pPr lvl="0" algn="ctr" defTabSz="1066800" rtl="1">
            <a:lnSpc>
              <a:spcPct val="90000"/>
            </a:lnSpc>
            <a:spcBef>
              <a:spcPct val="0"/>
            </a:spcBef>
            <a:spcAft>
              <a:spcPct val="35000"/>
            </a:spcAft>
          </a:pPr>
          <a:r>
            <a:rPr lang="ar-SA" sz="2400" b="1" kern="1200" dirty="0" smtClean="0"/>
            <a:t>سلالم التقدير</a:t>
          </a:r>
          <a:endParaRPr lang="ar-SA" sz="2400" b="1" kern="1200" dirty="0"/>
        </a:p>
      </dsp:txBody>
      <dsp:txXfrm rot="10800000">
        <a:off x="1268335" y="1554305"/>
        <a:ext cx="3698457" cy="598199"/>
      </dsp:txXfrm>
    </dsp:sp>
    <dsp:sp modelId="{A6BC9DBA-BA56-45F7-A61B-F61664C3B222}">
      <dsp:nvSpPr>
        <dsp:cNvPr id="0" name=""/>
        <dsp:cNvSpPr/>
      </dsp:nvSpPr>
      <dsp:spPr>
        <a:xfrm>
          <a:off x="819685" y="1554305"/>
          <a:ext cx="598199" cy="598199"/>
        </a:xfrm>
        <a:prstGeom prst="ellipse">
          <a:avLst/>
        </a:prstGeom>
        <a:solidFill>
          <a:schemeClr val="accent5">
            <a:tint val="50000"/>
            <a:hueOff val="-5341183"/>
            <a:satOff val="23809"/>
            <a:lumOff val="2104"/>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51F99D04-A27A-4058-B302-D6B38913B4BC}">
      <dsp:nvSpPr>
        <dsp:cNvPr id="0" name=""/>
        <dsp:cNvSpPr/>
      </dsp:nvSpPr>
      <dsp:spPr>
        <a:xfrm rot="10800000">
          <a:off x="1118785" y="2331071"/>
          <a:ext cx="3848007" cy="598199"/>
        </a:xfrm>
        <a:prstGeom prst="homePlate">
          <a:avLst/>
        </a:prstGeom>
        <a:gradFill rotWithShape="0">
          <a:gsLst>
            <a:gs pos="0">
              <a:schemeClr val="accent5">
                <a:hueOff val="-7450407"/>
                <a:satOff val="29858"/>
                <a:lumOff val="6471"/>
                <a:alphaOff val="0"/>
                <a:shade val="51000"/>
                <a:satMod val="130000"/>
              </a:schemeClr>
            </a:gs>
            <a:gs pos="80000">
              <a:schemeClr val="accent5">
                <a:hueOff val="-7450407"/>
                <a:satOff val="29858"/>
                <a:lumOff val="6471"/>
                <a:alphaOff val="0"/>
                <a:shade val="93000"/>
                <a:satMod val="130000"/>
              </a:schemeClr>
            </a:gs>
            <a:gs pos="100000">
              <a:schemeClr val="accent5">
                <a:hueOff val="-7450407"/>
                <a:satOff val="29858"/>
                <a:lumOff val="647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63789" tIns="76200" rIns="142240" bIns="76200" numCol="1" spcCol="1270" anchor="ctr" anchorCtr="0">
          <a:noAutofit/>
        </a:bodyPr>
        <a:lstStyle/>
        <a:p>
          <a:pPr lvl="0" algn="ctr" defTabSz="889000" rtl="1">
            <a:lnSpc>
              <a:spcPct val="90000"/>
            </a:lnSpc>
            <a:spcBef>
              <a:spcPct val="0"/>
            </a:spcBef>
            <a:spcAft>
              <a:spcPct val="35000"/>
            </a:spcAft>
          </a:pPr>
          <a:r>
            <a:rPr lang="ar-SA" sz="2000" b="1" kern="1200" dirty="0" smtClean="0"/>
            <a:t>مقاييس العلاقات الاجتماعية“</a:t>
          </a:r>
          <a:r>
            <a:rPr lang="ar-SA" sz="2000" b="1" kern="1200" dirty="0" err="1" smtClean="0"/>
            <a:t>السوسيومترات</a:t>
          </a:r>
          <a:r>
            <a:rPr lang="ar-SA" sz="2000" b="1" kern="1200" dirty="0" smtClean="0"/>
            <a:t>“</a:t>
          </a:r>
          <a:endParaRPr lang="ar-SA" sz="2000" b="1" kern="1200" dirty="0"/>
        </a:p>
      </dsp:txBody>
      <dsp:txXfrm rot="10800000">
        <a:off x="1268335" y="2331071"/>
        <a:ext cx="3698457" cy="598199"/>
      </dsp:txXfrm>
    </dsp:sp>
    <dsp:sp modelId="{91BAE754-2B9D-4A1B-B271-3E228A8D1CC6}">
      <dsp:nvSpPr>
        <dsp:cNvPr id="0" name=""/>
        <dsp:cNvSpPr/>
      </dsp:nvSpPr>
      <dsp:spPr>
        <a:xfrm>
          <a:off x="819685" y="2331071"/>
          <a:ext cx="598199" cy="598199"/>
        </a:xfrm>
        <a:prstGeom prst="ellipse">
          <a:avLst/>
        </a:prstGeom>
        <a:solidFill>
          <a:schemeClr val="accent5">
            <a:tint val="50000"/>
            <a:hueOff val="-8011774"/>
            <a:satOff val="35713"/>
            <a:lumOff val="3155"/>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1F696E60-1FDF-4567-8398-A7B11826847F}">
      <dsp:nvSpPr>
        <dsp:cNvPr id="0" name=""/>
        <dsp:cNvSpPr/>
      </dsp:nvSpPr>
      <dsp:spPr>
        <a:xfrm rot="10800000">
          <a:off x="1118785" y="3107838"/>
          <a:ext cx="3848007" cy="598199"/>
        </a:xfrm>
        <a:prstGeom prst="homePlate">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63789" tIns="91440" rIns="170688" bIns="91440" numCol="1" spcCol="1270" anchor="ctr" anchorCtr="0">
          <a:noAutofit/>
        </a:bodyPr>
        <a:lstStyle/>
        <a:p>
          <a:pPr lvl="0" algn="ctr" defTabSz="1066800" rtl="1">
            <a:lnSpc>
              <a:spcPct val="90000"/>
            </a:lnSpc>
            <a:spcBef>
              <a:spcPct val="0"/>
            </a:spcBef>
            <a:spcAft>
              <a:spcPct val="35000"/>
            </a:spcAft>
          </a:pPr>
          <a:r>
            <a:rPr lang="ar-SA" sz="2400" b="1" kern="1200" dirty="0" smtClean="0"/>
            <a:t>الأدوات الاسقاطية</a:t>
          </a:r>
          <a:endParaRPr lang="ar-SA" sz="2400" b="1" kern="1200" dirty="0"/>
        </a:p>
      </dsp:txBody>
      <dsp:txXfrm rot="10800000">
        <a:off x="1268335" y="3107838"/>
        <a:ext cx="3698457" cy="598199"/>
      </dsp:txXfrm>
    </dsp:sp>
    <dsp:sp modelId="{674336FF-F788-4873-96E7-360C3C410C76}">
      <dsp:nvSpPr>
        <dsp:cNvPr id="0" name=""/>
        <dsp:cNvSpPr/>
      </dsp:nvSpPr>
      <dsp:spPr>
        <a:xfrm>
          <a:off x="819685" y="3107838"/>
          <a:ext cx="598199" cy="598199"/>
        </a:xfrm>
        <a:prstGeom prst="ellipse">
          <a:avLst/>
        </a:prstGeom>
        <a:solidFill>
          <a:schemeClr val="accent5">
            <a:tint val="50000"/>
            <a:hueOff val="-10682366"/>
            <a:satOff val="47617"/>
            <a:lumOff val="4207"/>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10601D7-26B2-4E58-8594-473FD27AEF05}" type="datetimeFigureOut">
              <a:rPr lang="ar-SA" smtClean="0"/>
              <a:pPr/>
              <a:t>20/05/36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CEA3D95-E4D1-43E4-8870-4EF759CE2276}"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10601D7-26B2-4E58-8594-473FD27AEF05}" type="datetimeFigureOut">
              <a:rPr lang="ar-SA" smtClean="0"/>
              <a:pPr/>
              <a:t>20/05/36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CEA3D95-E4D1-43E4-8870-4EF759CE2276}"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10601D7-26B2-4E58-8594-473FD27AEF05}" type="datetimeFigureOut">
              <a:rPr lang="ar-SA" smtClean="0"/>
              <a:pPr/>
              <a:t>20/05/36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CEA3D95-E4D1-43E4-8870-4EF759CE2276}"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10601D7-26B2-4E58-8594-473FD27AEF05}" type="datetimeFigureOut">
              <a:rPr lang="ar-SA" smtClean="0"/>
              <a:pPr/>
              <a:t>20/05/36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CEA3D95-E4D1-43E4-8870-4EF759CE2276}"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10601D7-26B2-4E58-8594-473FD27AEF05}" type="datetimeFigureOut">
              <a:rPr lang="ar-SA" smtClean="0"/>
              <a:pPr/>
              <a:t>20/05/36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CEA3D95-E4D1-43E4-8870-4EF759CE2276}"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10601D7-26B2-4E58-8594-473FD27AEF05}" type="datetimeFigureOut">
              <a:rPr lang="ar-SA" smtClean="0"/>
              <a:pPr/>
              <a:t>20/05/36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CEA3D95-E4D1-43E4-8870-4EF759CE2276}"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10601D7-26B2-4E58-8594-473FD27AEF05}" type="datetimeFigureOut">
              <a:rPr lang="ar-SA" smtClean="0"/>
              <a:pPr/>
              <a:t>20/05/36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CEA3D95-E4D1-43E4-8870-4EF759CE2276}"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10601D7-26B2-4E58-8594-473FD27AEF05}" type="datetimeFigureOut">
              <a:rPr lang="ar-SA" smtClean="0"/>
              <a:pPr/>
              <a:t>20/05/36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ACEA3D95-E4D1-43E4-8870-4EF759CE2276}"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10601D7-26B2-4E58-8594-473FD27AEF05}" type="datetimeFigureOut">
              <a:rPr lang="ar-SA" smtClean="0"/>
              <a:pPr/>
              <a:t>20/05/36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CEA3D95-E4D1-43E4-8870-4EF759CE2276}"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10601D7-26B2-4E58-8594-473FD27AEF05}" type="datetimeFigureOut">
              <a:rPr lang="ar-SA" smtClean="0"/>
              <a:pPr/>
              <a:t>20/05/36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CEA3D95-E4D1-43E4-8870-4EF759CE2276}"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10601D7-26B2-4E58-8594-473FD27AEF05}" type="datetimeFigureOut">
              <a:rPr lang="ar-SA" smtClean="0"/>
              <a:pPr/>
              <a:t>20/05/36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CEA3D95-E4D1-43E4-8870-4EF759CE2276}"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10601D7-26B2-4E58-8594-473FD27AEF05}" type="datetimeFigureOut">
              <a:rPr lang="ar-SA" smtClean="0"/>
              <a:pPr/>
              <a:t>20/05/36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CEA3D95-E4D1-43E4-8870-4EF759CE2276}"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solidFill>
                  <a:srgbClr val="0070C0"/>
                </a:solidFill>
              </a:rPr>
              <a:t>المحاضرة 4</a:t>
            </a:r>
            <a:endParaRPr lang="ar-SA" dirty="0">
              <a:solidFill>
                <a:srgbClr val="0070C0"/>
              </a:solidFill>
            </a:endParaRPr>
          </a:p>
        </p:txBody>
      </p:sp>
      <p:sp>
        <p:nvSpPr>
          <p:cNvPr id="3" name="عنوان فرعي 2"/>
          <p:cNvSpPr>
            <a:spLocks noGrp="1"/>
          </p:cNvSpPr>
          <p:nvPr>
            <p:ph type="subTitle" idx="1"/>
          </p:nvPr>
        </p:nvSpPr>
        <p:spPr/>
        <p:txBody>
          <a:bodyPr>
            <a:normAutofit/>
          </a:bodyPr>
          <a:lstStyle/>
          <a:p>
            <a:r>
              <a:rPr lang="ar-SA" sz="4400" b="1" dirty="0" smtClean="0">
                <a:solidFill>
                  <a:srgbClr val="00B0F0"/>
                </a:solidFill>
              </a:rPr>
              <a:t>أدوات التقويم التربوي</a:t>
            </a:r>
            <a:endParaRPr lang="ar-SA" sz="4400" b="1" dirty="0">
              <a:solidFill>
                <a:srgbClr val="00B0F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571480"/>
            <a:ext cx="8229600" cy="5554683"/>
          </a:xfrm>
        </p:spPr>
        <p:txBody>
          <a:bodyPr>
            <a:normAutofit fontScale="92500"/>
          </a:bodyPr>
          <a:lstStyle/>
          <a:p>
            <a:pPr>
              <a:buFont typeface="Wingdings" pitchFamily="2" charset="2"/>
              <a:buChar char="v"/>
            </a:pPr>
            <a:r>
              <a:rPr lang="ar-SA" dirty="0" smtClean="0">
                <a:solidFill>
                  <a:srgbClr val="FF0000"/>
                </a:solidFill>
              </a:rPr>
              <a:t> </a:t>
            </a:r>
            <a:r>
              <a:rPr lang="ar-SA" b="1" dirty="0" smtClean="0">
                <a:solidFill>
                  <a:srgbClr val="FF0000"/>
                </a:solidFill>
              </a:rPr>
              <a:t>التنوع في أساليب جمع المعلومات عن تحصيل الطالب وإتقانه للمهارات مثل:</a:t>
            </a:r>
          </a:p>
          <a:p>
            <a:pPr marL="624078" indent="-514350">
              <a:buFont typeface="+mj-cs"/>
              <a:buAutoNum type="arabic2Minus"/>
            </a:pPr>
            <a:r>
              <a:rPr lang="ar-SA" dirty="0" smtClean="0">
                <a:solidFill>
                  <a:srgbClr val="0070C0"/>
                </a:solidFill>
              </a:rPr>
              <a:t>الأسلوب الشفوي: </a:t>
            </a:r>
            <a:r>
              <a:rPr lang="ar-SA" dirty="0" smtClean="0"/>
              <a:t>في حالة ضعف الطالب في القراءة والكتابة ، عادة يستخدم مع طلاب الصفوف الدنيا للمرحلة الابتدائية، أو إذا كان عدد الطلاب قليل نسبيا، أو عندما تتطلب المهارة تقديم المعلومات شفويا، كالتعرف على سلامة النطق.</a:t>
            </a:r>
          </a:p>
          <a:p>
            <a:pPr marL="624078" indent="-514350">
              <a:buFont typeface="+mj-cs"/>
              <a:buAutoNum type="arabic2Minus"/>
            </a:pPr>
            <a:r>
              <a:rPr lang="ar-SA" dirty="0" smtClean="0">
                <a:solidFill>
                  <a:srgbClr val="0070C0"/>
                </a:solidFill>
              </a:rPr>
              <a:t>التقارير والبحوث: </a:t>
            </a:r>
            <a:r>
              <a:rPr lang="ar-SA" dirty="0" smtClean="0"/>
              <a:t>قد يطلب المعلم إعداد تقارير فردية أو جماعية، لعدة أهداف ممكن لمعرفة الفروق الفردية، أو توظيف طاقاتهم والتعرف على اهتماماتهم خاصة عندما يترك عليهم اختيار الموضوع، أما إذا كان عدد الطلبة كبير أو لا توجد معايير لتصحيحه فيستبعد استخدام البحوث هنا.</a:t>
            </a:r>
            <a:endParaRPr lang="ar-S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714356"/>
            <a:ext cx="8229600" cy="5411807"/>
          </a:xfrm>
        </p:spPr>
        <p:txBody>
          <a:bodyPr>
            <a:normAutofit fontScale="92500" lnSpcReduction="20000"/>
          </a:bodyPr>
          <a:lstStyle/>
          <a:p>
            <a:pPr marL="624078" indent="-514350">
              <a:buNone/>
            </a:pPr>
            <a:r>
              <a:rPr lang="ar-SA" sz="2800" dirty="0" smtClean="0">
                <a:solidFill>
                  <a:srgbClr val="0070C0"/>
                </a:solidFill>
              </a:rPr>
              <a:t>ج. الملاحظة المباشرة: </a:t>
            </a:r>
            <a:r>
              <a:rPr lang="ar-SA" sz="2800" dirty="0" smtClean="0"/>
              <a:t>يستخدم هذا الأسلوب عندما لا يكون من الممكن الاستغناء عن مراقبة الطالب أثناء العمل.</a:t>
            </a:r>
          </a:p>
          <a:p>
            <a:pPr marL="624078" indent="-514350">
              <a:buNone/>
            </a:pPr>
            <a:r>
              <a:rPr lang="ar-SA" sz="2800" dirty="0" smtClean="0">
                <a:solidFill>
                  <a:srgbClr val="0070C0"/>
                </a:solidFill>
              </a:rPr>
              <a:t>د. الواجبات المنزلية: </a:t>
            </a:r>
            <a:r>
              <a:rPr lang="ar-SA" sz="2800" dirty="0" smtClean="0"/>
              <a:t>تستخدم في اغلب المراحل الدراسية، وعادة تركز على إجابة أسئلة مطروحة في الكتاب المقرر أو أسئلة يعدها المعلم على شكل اختبار منزلي.</a:t>
            </a:r>
          </a:p>
          <a:p>
            <a:pPr marL="624078" indent="-514350">
              <a:buNone/>
            </a:pPr>
            <a:r>
              <a:rPr lang="ar-SA" sz="2800" dirty="0" smtClean="0">
                <a:solidFill>
                  <a:srgbClr val="0070C0"/>
                </a:solidFill>
              </a:rPr>
              <a:t>هـ. المشاركة الصفية: </a:t>
            </a:r>
            <a:r>
              <a:rPr lang="ar-SA" sz="2800" dirty="0" smtClean="0"/>
              <a:t>مبنية على صورة سؤال وجواب إما موجهه لطالب معين أو موجهة لمجموعة الطلاب بشكل عام.</a:t>
            </a:r>
          </a:p>
          <a:p>
            <a:pPr marL="624078" indent="-514350">
              <a:buNone/>
            </a:pPr>
            <a:r>
              <a:rPr lang="ar-SA" sz="2800" dirty="0" smtClean="0">
                <a:solidFill>
                  <a:srgbClr val="0070C0"/>
                </a:solidFill>
              </a:rPr>
              <a:t>و. الاختبارات: </a:t>
            </a:r>
            <a:r>
              <a:rPr lang="ar-SA" sz="2800" dirty="0" smtClean="0"/>
              <a:t>اختبارات من إعداد معلم المقرر. </a:t>
            </a:r>
          </a:p>
          <a:p>
            <a:pPr>
              <a:buFont typeface="Wingdings" pitchFamily="2" charset="2"/>
              <a:buChar char="v"/>
            </a:pPr>
            <a:r>
              <a:rPr lang="ar-SA" sz="3000" dirty="0" smtClean="0">
                <a:solidFill>
                  <a:srgbClr val="00B050"/>
                </a:solidFill>
              </a:rPr>
              <a:t> يجب التنوع في أسئلة الاختبارات، وهناك عدة معايير لاختيار نوع الأسئلة في الاختبار نفسه .</a:t>
            </a:r>
          </a:p>
          <a:p>
            <a:pPr>
              <a:buFont typeface="Wingdings" pitchFamily="2" charset="2"/>
              <a:buChar char="v"/>
            </a:pPr>
            <a:r>
              <a:rPr lang="ar-SA" sz="3000" dirty="0" smtClean="0">
                <a:solidFill>
                  <a:srgbClr val="00B050"/>
                </a:solidFill>
              </a:rPr>
              <a:t>احتفاظ المعلم بملف الأسئلة أو </a:t>
            </a:r>
            <a:r>
              <a:rPr lang="ar-SA" sz="3000" dirty="0" smtClean="0">
                <a:solidFill>
                  <a:schemeClr val="accent2"/>
                </a:solidFill>
              </a:rPr>
              <a:t>(بنك الأسئلة) </a:t>
            </a:r>
            <a:r>
              <a:rPr lang="ar-SA" sz="3000" dirty="0" smtClean="0">
                <a:solidFill>
                  <a:srgbClr val="00B050"/>
                </a:solidFill>
              </a:rPr>
              <a:t>بالمقرر الذي يدرسه، وهو ملف يتطور مع العلم من حيث إضافة أسئلة جديدة وحذف أسئلة غير صالحة سبق تجربتها مع الاختبارات السابقة للطلاب أو تعديل تلك الأسئلة </a:t>
            </a:r>
            <a:r>
              <a:rPr lang="ar-SA" sz="2800" dirty="0" smtClean="0"/>
              <a:t>.</a:t>
            </a:r>
          </a:p>
          <a:p>
            <a:pPr marL="624078" indent="-514350">
              <a:buNone/>
            </a:pPr>
            <a:endParaRPr lang="ar-SA"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1472" y="285728"/>
            <a:ext cx="7901014" cy="868346"/>
          </a:xfrm>
        </p:spPr>
        <p:txBody>
          <a:bodyPr>
            <a:normAutofit/>
          </a:bodyPr>
          <a:lstStyle/>
          <a:p>
            <a:r>
              <a:rPr lang="ar-SA" sz="3600" b="1" dirty="0" smtClean="0">
                <a:solidFill>
                  <a:schemeClr val="accent2"/>
                </a:solidFill>
              </a:rPr>
              <a:t>ب- أدوات القياس </a:t>
            </a:r>
            <a:r>
              <a:rPr lang="ar-SA" sz="3600" b="1" dirty="0" err="1" smtClean="0">
                <a:solidFill>
                  <a:schemeClr val="accent2"/>
                </a:solidFill>
              </a:rPr>
              <a:t>اللاختبارية</a:t>
            </a:r>
            <a:r>
              <a:rPr lang="ar-SA" sz="3600" b="1" dirty="0" smtClean="0">
                <a:solidFill>
                  <a:schemeClr val="accent2"/>
                </a:solidFill>
              </a:rPr>
              <a:t> </a:t>
            </a:r>
            <a:endParaRPr lang="ar-SA" sz="3600" b="1" dirty="0">
              <a:solidFill>
                <a:schemeClr val="accent2"/>
              </a:solidFill>
            </a:endParaRPr>
          </a:p>
        </p:txBody>
      </p:sp>
      <p:sp>
        <p:nvSpPr>
          <p:cNvPr id="3" name="عنصر نائب للمحتوى 2"/>
          <p:cNvSpPr>
            <a:spLocks noGrp="1"/>
          </p:cNvSpPr>
          <p:nvPr>
            <p:ph idx="1"/>
          </p:nvPr>
        </p:nvSpPr>
        <p:spPr>
          <a:xfrm>
            <a:off x="457200" y="1214422"/>
            <a:ext cx="8229600" cy="5429288"/>
          </a:xfrm>
        </p:spPr>
        <p:txBody>
          <a:bodyPr/>
          <a:lstStyle/>
          <a:p>
            <a:r>
              <a:rPr lang="ar-SA" sz="2800" dirty="0" smtClean="0"/>
              <a:t>هي أدوات تستخدم أو تصمم لقياس بعض الأهداف التي لا تقاس بالاختبارات بالمعنى التقليدي، أو المصممة لتقييم أهداف تتعلق بأداء معقد نسبياً، فهي تعتمد على </a:t>
            </a:r>
            <a:r>
              <a:rPr lang="ar-SA" sz="2800" dirty="0" smtClean="0">
                <a:solidFill>
                  <a:srgbClr val="FF0000"/>
                </a:solidFill>
              </a:rPr>
              <a:t>أدوات تقدير للقياس</a:t>
            </a:r>
            <a:r>
              <a:rPr lang="ar-SA" sz="2800" dirty="0" smtClean="0"/>
              <a:t>. </a:t>
            </a:r>
          </a:p>
          <a:p>
            <a:endParaRPr lang="ar-SA" dirty="0"/>
          </a:p>
        </p:txBody>
      </p:sp>
      <p:graphicFrame>
        <p:nvGraphicFramePr>
          <p:cNvPr id="4" name="رسم تخطيطي 3"/>
          <p:cNvGraphicFramePr/>
          <p:nvPr/>
        </p:nvGraphicFramePr>
        <p:xfrm>
          <a:off x="1785918" y="2786058"/>
          <a:ext cx="5786478" cy="37068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السجلات القصصية</a:t>
            </a:r>
            <a:endParaRPr lang="ar-SA" dirty="0"/>
          </a:p>
        </p:txBody>
      </p:sp>
      <p:sp>
        <p:nvSpPr>
          <p:cNvPr id="3" name="عنصر نائب للمحتوى 2"/>
          <p:cNvSpPr>
            <a:spLocks noGrp="1"/>
          </p:cNvSpPr>
          <p:nvPr>
            <p:ph idx="1"/>
          </p:nvPr>
        </p:nvSpPr>
        <p:spPr/>
        <p:txBody>
          <a:bodyPr/>
          <a:lstStyle/>
          <a:p>
            <a:r>
              <a:rPr lang="ar-SA" dirty="0" smtClean="0"/>
              <a:t>.</a:t>
            </a:r>
            <a:r>
              <a:rPr lang="ar-SA" sz="2800" dirty="0" smtClean="0"/>
              <a:t> هي صورة لفظية قصيرة عن سلوك الفرد في مواقف أو حوادث بارزة. وتوثق الملاحظة بشكل كامل من حيث الموقع والتاريخ واسم الملاحظ ، وقد تضاف بعض التفسيرات المحتملة للسلوك سواء كان إيجابياً أو سلبياً  </a:t>
            </a:r>
            <a:r>
              <a:rPr lang="ar-SA" sz="2800" dirty="0" smtClean="0">
                <a:solidFill>
                  <a:srgbClr val="00B050"/>
                </a:solidFill>
              </a:rPr>
              <a:t>وتستخدم كل هذه المؤشرات للتعرف على مهارات الطالب واهتماماته وسلوكه وشخصيته </a:t>
            </a:r>
            <a:r>
              <a:rPr lang="ar-SA" sz="2800" dirty="0" smtClean="0"/>
              <a:t>، وتوظف لأغراض تنبؤية أو إرشادية أو علاجية. </a:t>
            </a:r>
          </a:p>
          <a:p>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3789040"/>
            <a:ext cx="1982640" cy="242604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3"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3)">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قوائم الشطب</a:t>
            </a:r>
            <a:endParaRPr lang="ar-SA" dirty="0"/>
          </a:p>
        </p:txBody>
      </p:sp>
      <p:sp>
        <p:nvSpPr>
          <p:cNvPr id="3" name="عنصر نائب للمحتوى 2"/>
          <p:cNvSpPr>
            <a:spLocks noGrp="1"/>
          </p:cNvSpPr>
          <p:nvPr>
            <p:ph idx="1"/>
          </p:nvPr>
        </p:nvSpPr>
        <p:spPr/>
        <p:txBody>
          <a:bodyPr/>
          <a:lstStyle/>
          <a:p>
            <a:pPr marL="457200" indent="-457200">
              <a:buFont typeface="Wingdings" pitchFamily="2" charset="2"/>
              <a:buChar char="§"/>
            </a:pPr>
            <a:r>
              <a:rPr lang="ar-SA" sz="2400" dirty="0" smtClean="0">
                <a:latin typeface="Times New Roman" pitchFamily="18" charset="0"/>
                <a:ea typeface="Tahoma" pitchFamily="34" charset="0"/>
                <a:cs typeface="Times New Roman" pitchFamily="18" charset="0"/>
              </a:rPr>
              <a:t>تتكون القائمة من مجموعة فقرات أو عبارات تصف بمجموعها السمة أو الشيء المرغوب قياسه , ويتم تقدير درجة </a:t>
            </a:r>
            <a:r>
              <a:rPr lang="ar-SA" sz="2400" dirty="0" err="1" smtClean="0">
                <a:latin typeface="Times New Roman" pitchFamily="18" charset="0"/>
                <a:ea typeface="Tahoma" pitchFamily="34" charset="0"/>
                <a:cs typeface="Times New Roman" pitchFamily="18" charset="0"/>
              </a:rPr>
              <a:t>الرضى</a:t>
            </a:r>
            <a:r>
              <a:rPr lang="ar-SA" sz="2400" dirty="0" smtClean="0">
                <a:latin typeface="Times New Roman" pitchFamily="18" charset="0"/>
                <a:ea typeface="Tahoma" pitchFamily="34" charset="0"/>
                <a:cs typeface="Times New Roman" pitchFamily="18" charset="0"/>
              </a:rPr>
              <a:t> عن السلوك الذي  تتضمنه الفقرة الواحدة وفق تدرج من فئتين , مثل : (مرضي , غير مرضي ) , ( نعم , لا ).</a:t>
            </a:r>
          </a:p>
          <a:p>
            <a:pPr marL="457200" indent="-457200">
              <a:buFont typeface="Wingdings" pitchFamily="2" charset="2"/>
              <a:buChar char="§"/>
            </a:pPr>
            <a:r>
              <a:rPr lang="ar-SA" sz="2400" dirty="0" smtClean="0">
                <a:latin typeface="Times New Roman" pitchFamily="18" charset="0"/>
                <a:ea typeface="Tahoma" pitchFamily="34" charset="0"/>
                <a:cs typeface="Times New Roman" pitchFamily="18" charset="0"/>
              </a:rPr>
              <a:t>وتعتمد درجة التفصيل في القائمة على درجة تعقيد السلوك أو المهارة المقدرة , وقدرة المقوم على متابعة التفاصيل </a:t>
            </a:r>
            <a:r>
              <a:rPr lang="ar-SA" sz="2400" b="1" dirty="0" smtClean="0">
                <a:latin typeface="Times New Roman" pitchFamily="18" charset="0"/>
                <a:ea typeface="Tahoma" pitchFamily="34" charset="0"/>
                <a:cs typeface="Times New Roman" pitchFamily="18" charset="0"/>
              </a:rPr>
              <a:t>. </a:t>
            </a:r>
          </a:p>
          <a:p>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910" y="4000504"/>
            <a:ext cx="3214710" cy="2118546"/>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3504" y="4429132"/>
            <a:ext cx="2762250" cy="1657350"/>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26"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80">
                                          <p:stCondLst>
                                            <p:cond delay="0"/>
                                          </p:stCondLst>
                                        </p:cTn>
                                        <p:tgtEl>
                                          <p:spTgt spid="5"/>
                                        </p:tgtEl>
                                      </p:cBhvr>
                                    </p:animEffect>
                                    <p:anim calcmode="lin" valueType="num">
                                      <p:cBhvr>
                                        <p:cTn id="1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8" dur="26">
                                          <p:stCondLst>
                                            <p:cond delay="650"/>
                                          </p:stCondLst>
                                        </p:cTn>
                                        <p:tgtEl>
                                          <p:spTgt spid="5"/>
                                        </p:tgtEl>
                                      </p:cBhvr>
                                      <p:to x="100000" y="60000"/>
                                    </p:animScale>
                                    <p:animScale>
                                      <p:cBhvr>
                                        <p:cTn id="19" dur="166" decel="50000">
                                          <p:stCondLst>
                                            <p:cond delay="676"/>
                                          </p:stCondLst>
                                        </p:cTn>
                                        <p:tgtEl>
                                          <p:spTgt spid="5"/>
                                        </p:tgtEl>
                                      </p:cBhvr>
                                      <p:to x="100000" y="100000"/>
                                    </p:animScale>
                                    <p:animScale>
                                      <p:cBhvr>
                                        <p:cTn id="20" dur="26">
                                          <p:stCondLst>
                                            <p:cond delay="1312"/>
                                          </p:stCondLst>
                                        </p:cTn>
                                        <p:tgtEl>
                                          <p:spTgt spid="5"/>
                                        </p:tgtEl>
                                      </p:cBhvr>
                                      <p:to x="100000" y="80000"/>
                                    </p:animScale>
                                    <p:animScale>
                                      <p:cBhvr>
                                        <p:cTn id="21" dur="166" decel="50000">
                                          <p:stCondLst>
                                            <p:cond delay="1338"/>
                                          </p:stCondLst>
                                        </p:cTn>
                                        <p:tgtEl>
                                          <p:spTgt spid="5"/>
                                        </p:tgtEl>
                                      </p:cBhvr>
                                      <p:to x="100000" y="100000"/>
                                    </p:animScale>
                                    <p:animScale>
                                      <p:cBhvr>
                                        <p:cTn id="22" dur="26">
                                          <p:stCondLst>
                                            <p:cond delay="1642"/>
                                          </p:stCondLst>
                                        </p:cTn>
                                        <p:tgtEl>
                                          <p:spTgt spid="5"/>
                                        </p:tgtEl>
                                      </p:cBhvr>
                                      <p:to x="100000" y="90000"/>
                                    </p:animScale>
                                    <p:animScale>
                                      <p:cBhvr>
                                        <p:cTn id="23" dur="166" decel="50000">
                                          <p:stCondLst>
                                            <p:cond delay="1668"/>
                                          </p:stCondLst>
                                        </p:cTn>
                                        <p:tgtEl>
                                          <p:spTgt spid="5"/>
                                        </p:tgtEl>
                                      </p:cBhvr>
                                      <p:to x="100000" y="100000"/>
                                    </p:animScale>
                                    <p:animScale>
                                      <p:cBhvr>
                                        <p:cTn id="24" dur="26">
                                          <p:stCondLst>
                                            <p:cond delay="1808"/>
                                          </p:stCondLst>
                                        </p:cTn>
                                        <p:tgtEl>
                                          <p:spTgt spid="5"/>
                                        </p:tgtEl>
                                      </p:cBhvr>
                                      <p:to x="100000" y="95000"/>
                                    </p:animScale>
                                    <p:animScale>
                                      <p:cBhvr>
                                        <p:cTn id="25"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2800" dirty="0" err="1" smtClean="0">
                <a:solidFill>
                  <a:srgbClr val="00B050"/>
                </a:solidFill>
              </a:rPr>
              <a:t>مثال:قائمة</a:t>
            </a:r>
            <a:r>
              <a:rPr lang="ar-SA" sz="2800" dirty="0" smtClean="0">
                <a:solidFill>
                  <a:srgbClr val="00B050"/>
                </a:solidFill>
              </a:rPr>
              <a:t> شطب لتحضير شريحة مجهرية</a:t>
            </a:r>
            <a:endParaRPr lang="ar-SA" sz="2800" dirty="0">
              <a:solidFill>
                <a:srgbClr val="00B050"/>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006852598"/>
              </p:ext>
            </p:extLst>
          </p:nvPr>
        </p:nvGraphicFramePr>
        <p:xfrm>
          <a:off x="457200" y="1600200"/>
          <a:ext cx="8229600" cy="3672840"/>
        </p:xfrm>
        <a:graphic>
          <a:graphicData uri="http://schemas.openxmlformats.org/drawingml/2006/table">
            <a:tbl>
              <a:tblPr rtl="1" firstRow="1" bandRow="1">
                <a:tableStyleId>{5C22544A-7EE6-4342-B048-85BDC9FD1C3A}</a:tableStyleId>
              </a:tblPr>
              <a:tblGrid>
                <a:gridCol w="943312"/>
                <a:gridCol w="2348528"/>
                <a:gridCol w="1645920"/>
                <a:gridCol w="1645920"/>
                <a:gridCol w="1645920"/>
              </a:tblGrid>
              <a:tr h="370840">
                <a:tc>
                  <a:txBody>
                    <a:bodyPr/>
                    <a:lstStyle/>
                    <a:p>
                      <a:pPr rtl="1"/>
                      <a:r>
                        <a:rPr lang="ar-SA" dirty="0" smtClean="0"/>
                        <a:t>التسلسل</a:t>
                      </a:r>
                      <a:endParaRPr lang="ar-SA" dirty="0"/>
                    </a:p>
                  </a:txBody>
                  <a:tcPr/>
                </a:tc>
                <a:tc>
                  <a:txBody>
                    <a:bodyPr/>
                    <a:lstStyle/>
                    <a:p>
                      <a:pPr rtl="1"/>
                      <a:r>
                        <a:rPr lang="ar-SA" dirty="0" smtClean="0"/>
                        <a:t>السلوك</a:t>
                      </a:r>
                      <a:endParaRPr lang="ar-SA" dirty="0"/>
                    </a:p>
                  </a:txBody>
                  <a:tcPr/>
                </a:tc>
                <a:tc>
                  <a:txBody>
                    <a:bodyPr/>
                    <a:lstStyle/>
                    <a:p>
                      <a:pPr rtl="1"/>
                      <a:r>
                        <a:rPr lang="ar-SA" dirty="0" smtClean="0"/>
                        <a:t>المشاهدة  الأولى</a:t>
                      </a:r>
                      <a:endParaRPr lang="ar-SA" dirty="0"/>
                    </a:p>
                  </a:txBody>
                  <a:tcPr/>
                </a:tc>
                <a:tc>
                  <a:txBody>
                    <a:bodyPr/>
                    <a:lstStyle/>
                    <a:p>
                      <a:pPr rtl="1"/>
                      <a:r>
                        <a:rPr lang="ar-SA" dirty="0" smtClean="0"/>
                        <a:t>المشاهدة الثانية</a:t>
                      </a:r>
                      <a:endParaRPr lang="ar-SA" dirty="0"/>
                    </a:p>
                  </a:txBody>
                  <a:tcPr/>
                </a:tc>
                <a:tc>
                  <a:txBody>
                    <a:bodyPr/>
                    <a:lstStyle/>
                    <a:p>
                      <a:pPr rtl="1"/>
                      <a:endParaRPr lang="ar-SA" dirty="0"/>
                    </a:p>
                  </a:txBody>
                  <a:tcPr/>
                </a:tc>
              </a:tr>
              <a:tr h="370840">
                <a:tc>
                  <a:txBody>
                    <a:bodyPr/>
                    <a:lstStyle/>
                    <a:p>
                      <a:pPr rtl="1"/>
                      <a:r>
                        <a:rPr lang="ar-SA" dirty="0" smtClean="0"/>
                        <a:t>1</a:t>
                      </a:r>
                      <a:endParaRPr lang="ar-SA" dirty="0"/>
                    </a:p>
                  </a:txBody>
                  <a:tcPr/>
                </a:tc>
                <a:tc>
                  <a:txBody>
                    <a:bodyPr/>
                    <a:lstStyle/>
                    <a:p>
                      <a:pPr rtl="1"/>
                      <a:r>
                        <a:rPr lang="ar-SA" dirty="0" smtClean="0"/>
                        <a:t>يمسك الشريحة بصورة صحيحة</a:t>
                      </a:r>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rtl="1"/>
                      <a:r>
                        <a:rPr lang="ar-SA" dirty="0" smtClean="0"/>
                        <a:t>2</a:t>
                      </a:r>
                      <a:endParaRPr lang="ar-SA" dirty="0"/>
                    </a:p>
                  </a:txBody>
                  <a:tcPr/>
                </a:tc>
                <a:tc>
                  <a:txBody>
                    <a:bodyPr/>
                    <a:lstStyle/>
                    <a:p>
                      <a:pPr rtl="1"/>
                      <a:r>
                        <a:rPr lang="ar-SA" dirty="0" smtClean="0"/>
                        <a:t>يغسل الشريحة</a:t>
                      </a:r>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rtl="1"/>
                      <a:r>
                        <a:rPr lang="ar-SA" dirty="0" smtClean="0"/>
                        <a:t>3</a:t>
                      </a:r>
                      <a:endParaRPr lang="ar-SA" dirty="0"/>
                    </a:p>
                  </a:txBody>
                  <a:tcPr/>
                </a:tc>
                <a:tc>
                  <a:txBody>
                    <a:bodyPr/>
                    <a:lstStyle/>
                    <a:p>
                      <a:pPr rtl="1"/>
                      <a:r>
                        <a:rPr lang="ar-SA" dirty="0" smtClean="0"/>
                        <a:t>يركز الشريحة من طرفيها على عمادتين</a:t>
                      </a:r>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rtl="1"/>
                      <a:r>
                        <a:rPr lang="ar-SA" dirty="0" smtClean="0"/>
                        <a:t>4</a:t>
                      </a:r>
                      <a:endParaRPr lang="ar-SA" dirty="0"/>
                    </a:p>
                  </a:txBody>
                  <a:tcPr/>
                </a:tc>
                <a:tc>
                  <a:txBody>
                    <a:bodyPr/>
                    <a:lstStyle/>
                    <a:p>
                      <a:pPr rtl="1"/>
                      <a:r>
                        <a:rPr lang="ar-SA" dirty="0" smtClean="0"/>
                        <a:t>يضع الجسم المجهري في وسط الشريحة</a:t>
                      </a:r>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rtl="1"/>
                      <a:r>
                        <a:rPr lang="ar-SA" dirty="0" smtClean="0"/>
                        <a:t>5</a:t>
                      </a:r>
                      <a:endParaRPr lang="ar-SA" dirty="0"/>
                    </a:p>
                  </a:txBody>
                  <a:tcPr/>
                </a:tc>
                <a:tc>
                  <a:txBody>
                    <a:bodyPr/>
                    <a:lstStyle/>
                    <a:p>
                      <a:pPr rtl="1"/>
                      <a:r>
                        <a:rPr lang="ar-SA" dirty="0" smtClean="0"/>
                        <a:t>يضع قطرة ماء على الجسم المجهري</a:t>
                      </a:r>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rtl="1"/>
                      <a:r>
                        <a:rPr lang="ar-SA" dirty="0" smtClean="0"/>
                        <a:t>6</a:t>
                      </a:r>
                      <a:endParaRPr lang="ar-SA" dirty="0"/>
                    </a:p>
                  </a:txBody>
                  <a:tcPr/>
                </a:tc>
                <a:tc>
                  <a:txBody>
                    <a:bodyPr/>
                    <a:lstStyle/>
                    <a:p>
                      <a:pPr rtl="1"/>
                      <a:r>
                        <a:rPr lang="ar-SA" dirty="0" smtClean="0"/>
                        <a:t>...</a:t>
                      </a:r>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bl>
          </a:graphicData>
        </a:graphic>
      </p:graphicFrame>
    </p:spTree>
    <p:extLst>
      <p:ext uri="{BB962C8B-B14F-4D97-AF65-F5344CB8AC3E}">
        <p14:creationId xmlns:p14="http://schemas.microsoft.com/office/powerpoint/2010/main" val="3852743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قائمة شطب لمهارة قيادة السيارة</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558458861"/>
              </p:ext>
            </p:extLst>
          </p:nvPr>
        </p:nvGraphicFramePr>
        <p:xfrm>
          <a:off x="457200" y="1600200"/>
          <a:ext cx="8229600" cy="2225040"/>
        </p:xfrm>
        <a:graphic>
          <a:graphicData uri="http://schemas.openxmlformats.org/drawingml/2006/table">
            <a:tbl>
              <a:tblPr rtl="1" firstRow="1" bandRow="1">
                <a:tableStyleId>{5C22544A-7EE6-4342-B048-85BDC9FD1C3A}</a:tableStyleId>
              </a:tblPr>
              <a:tblGrid>
                <a:gridCol w="2743200"/>
                <a:gridCol w="2743200"/>
                <a:gridCol w="2743200"/>
              </a:tblGrid>
              <a:tr h="370840">
                <a:tc>
                  <a:txBody>
                    <a:bodyPr/>
                    <a:lstStyle/>
                    <a:p>
                      <a:pPr rtl="1"/>
                      <a:r>
                        <a:rPr lang="ar-SA" dirty="0" smtClean="0"/>
                        <a:t>السلوك</a:t>
                      </a:r>
                      <a:endParaRPr lang="ar-SA" dirty="0"/>
                    </a:p>
                  </a:txBody>
                  <a:tcPr/>
                </a:tc>
                <a:tc>
                  <a:txBody>
                    <a:bodyPr/>
                    <a:lstStyle/>
                    <a:p>
                      <a:pPr rtl="1"/>
                      <a:r>
                        <a:rPr lang="ar-SA" dirty="0" smtClean="0"/>
                        <a:t>مرضي أو (نعم)</a:t>
                      </a:r>
                      <a:endParaRPr lang="ar-SA" dirty="0"/>
                    </a:p>
                  </a:txBody>
                  <a:tcPr/>
                </a:tc>
                <a:tc>
                  <a:txBody>
                    <a:bodyPr/>
                    <a:lstStyle/>
                    <a:p>
                      <a:pPr rtl="1"/>
                      <a:r>
                        <a:rPr lang="ar-SA" dirty="0" smtClean="0"/>
                        <a:t>غير مرضي ( لا)</a:t>
                      </a:r>
                      <a:endParaRPr lang="ar-SA" dirty="0"/>
                    </a:p>
                  </a:txBody>
                  <a:tcPr/>
                </a:tc>
              </a:tr>
              <a:tr h="370840">
                <a:tc>
                  <a:txBody>
                    <a:bodyPr/>
                    <a:lstStyle/>
                    <a:p>
                      <a:pPr rtl="1"/>
                      <a:r>
                        <a:rPr lang="ar-SA" dirty="0" smtClean="0"/>
                        <a:t>يتفقد الاطارات</a:t>
                      </a:r>
                      <a:endParaRPr lang="ar-SA" dirty="0"/>
                    </a:p>
                  </a:txBody>
                  <a:tcPr/>
                </a:tc>
                <a:tc>
                  <a:txBody>
                    <a:bodyPr/>
                    <a:lstStyle/>
                    <a:p>
                      <a:pPr rtl="1"/>
                      <a:endParaRPr lang="ar-SA"/>
                    </a:p>
                  </a:txBody>
                  <a:tcPr/>
                </a:tc>
                <a:tc>
                  <a:txBody>
                    <a:bodyPr/>
                    <a:lstStyle/>
                    <a:p>
                      <a:pPr rtl="1"/>
                      <a:endParaRPr lang="ar-SA"/>
                    </a:p>
                  </a:txBody>
                  <a:tcPr/>
                </a:tc>
              </a:tr>
              <a:tr h="370840">
                <a:tc>
                  <a:txBody>
                    <a:bodyPr/>
                    <a:lstStyle/>
                    <a:p>
                      <a:pPr rtl="1"/>
                      <a:r>
                        <a:rPr lang="ar-SA" dirty="0" smtClean="0"/>
                        <a:t>يتفقد الأبواب</a:t>
                      </a:r>
                      <a:endParaRPr lang="ar-SA" dirty="0"/>
                    </a:p>
                  </a:txBody>
                  <a:tcPr/>
                </a:tc>
                <a:tc>
                  <a:txBody>
                    <a:bodyPr/>
                    <a:lstStyle/>
                    <a:p>
                      <a:pPr rtl="1"/>
                      <a:endParaRPr lang="ar-SA"/>
                    </a:p>
                  </a:txBody>
                  <a:tcPr/>
                </a:tc>
                <a:tc>
                  <a:txBody>
                    <a:bodyPr/>
                    <a:lstStyle/>
                    <a:p>
                      <a:pPr rtl="1"/>
                      <a:endParaRPr lang="ar-SA"/>
                    </a:p>
                  </a:txBody>
                  <a:tcPr/>
                </a:tc>
              </a:tr>
              <a:tr h="370840">
                <a:tc>
                  <a:txBody>
                    <a:bodyPr/>
                    <a:lstStyle/>
                    <a:p>
                      <a:pPr rtl="1"/>
                      <a:r>
                        <a:rPr lang="ar-SA" dirty="0" smtClean="0"/>
                        <a:t>يعدل وضع المقاعد</a:t>
                      </a:r>
                      <a:endParaRPr lang="ar-SA" dirty="0"/>
                    </a:p>
                  </a:txBody>
                  <a:tcPr/>
                </a:tc>
                <a:tc>
                  <a:txBody>
                    <a:bodyPr/>
                    <a:lstStyle/>
                    <a:p>
                      <a:pPr rtl="1"/>
                      <a:endParaRPr lang="ar-SA"/>
                    </a:p>
                  </a:txBody>
                  <a:tcPr/>
                </a:tc>
                <a:tc>
                  <a:txBody>
                    <a:bodyPr/>
                    <a:lstStyle/>
                    <a:p>
                      <a:pPr rtl="1"/>
                      <a:endParaRPr lang="ar-SA"/>
                    </a:p>
                  </a:txBody>
                  <a:tcPr/>
                </a:tc>
              </a:tr>
              <a:tr h="370840">
                <a:tc>
                  <a:txBody>
                    <a:bodyPr/>
                    <a:lstStyle/>
                    <a:p>
                      <a:pPr rtl="1"/>
                      <a:r>
                        <a:rPr lang="ar-SA" dirty="0" smtClean="0"/>
                        <a:t>يلاحظ المرايا</a:t>
                      </a:r>
                      <a:endParaRPr lang="ar-SA" dirty="0"/>
                    </a:p>
                  </a:txBody>
                  <a:tcPr/>
                </a:tc>
                <a:tc>
                  <a:txBody>
                    <a:bodyPr/>
                    <a:lstStyle/>
                    <a:p>
                      <a:pPr rtl="1"/>
                      <a:endParaRPr lang="ar-SA"/>
                    </a:p>
                  </a:txBody>
                  <a:tcPr/>
                </a:tc>
                <a:tc>
                  <a:txBody>
                    <a:bodyPr/>
                    <a:lstStyle/>
                    <a:p>
                      <a:pPr rtl="1"/>
                      <a:endParaRPr lang="ar-SA"/>
                    </a:p>
                  </a:txBody>
                  <a:tcPr/>
                </a:tc>
              </a:tr>
              <a:tr h="370840">
                <a:tc>
                  <a:txBody>
                    <a:bodyPr/>
                    <a:lstStyle/>
                    <a:p>
                      <a:pPr rtl="1"/>
                      <a:r>
                        <a:rPr lang="ar-SA" dirty="0" smtClean="0"/>
                        <a:t>يتقن طريقة التشغيل</a:t>
                      </a:r>
                      <a:endParaRPr lang="ar-SA" dirty="0"/>
                    </a:p>
                  </a:txBody>
                  <a:tcPr/>
                </a:tc>
                <a:tc>
                  <a:txBody>
                    <a:bodyPr/>
                    <a:lstStyle/>
                    <a:p>
                      <a:pPr rtl="1"/>
                      <a:endParaRPr lang="ar-SA"/>
                    </a:p>
                  </a:txBody>
                  <a:tcPr/>
                </a:tc>
                <a:tc>
                  <a:txBody>
                    <a:bodyPr/>
                    <a:lstStyle/>
                    <a:p>
                      <a:pPr rtl="1"/>
                      <a:endParaRPr lang="ar-SA"/>
                    </a:p>
                  </a:txBody>
                  <a:tcPr/>
                </a:tc>
              </a:tr>
            </a:tbl>
          </a:graphicData>
        </a:graphic>
      </p:graphicFrame>
    </p:spTree>
    <p:extLst>
      <p:ext uri="{BB962C8B-B14F-4D97-AF65-F5344CB8AC3E}">
        <p14:creationId xmlns:p14="http://schemas.microsoft.com/office/powerpoint/2010/main" val="455704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chemeClr val="accent2"/>
                </a:solidFill>
              </a:rPr>
              <a:t>سلالم التقدير</a:t>
            </a:r>
            <a:endParaRPr lang="ar-SA" dirty="0">
              <a:solidFill>
                <a:schemeClr val="accent2"/>
              </a:solidFill>
            </a:endParaRPr>
          </a:p>
        </p:txBody>
      </p:sp>
      <p:sp>
        <p:nvSpPr>
          <p:cNvPr id="3" name="عنصر نائب للمحتوى 2"/>
          <p:cNvSpPr>
            <a:spLocks noGrp="1"/>
          </p:cNvSpPr>
          <p:nvPr>
            <p:ph idx="1"/>
          </p:nvPr>
        </p:nvSpPr>
        <p:spPr/>
        <p:txBody>
          <a:bodyPr/>
          <a:lstStyle/>
          <a:p>
            <a:r>
              <a:rPr lang="ar-SA" sz="2800" b="1" dirty="0" smtClean="0">
                <a:latin typeface="Times New Roman" pitchFamily="18" charset="0"/>
                <a:ea typeface="Tahoma" pitchFamily="34" charset="0"/>
                <a:cs typeface="Times New Roman" pitchFamily="18" charset="0"/>
              </a:rPr>
              <a:t>هي شبيهة بقوائم الشطب من حيث الفقرات التي تصف السمة أو المهارة  , ولكن الاختلاف  في عدد فئات التدريج  , ويمكن أن يكون عدد الفئات 3-5 , مثل : ( موافق  , حيادي , غير موافق ) , ( ممتاز , جيد جداً ,جيد , مقبول ) .</a:t>
            </a:r>
          </a:p>
          <a:p>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0100" y="3357562"/>
            <a:ext cx="3357586" cy="25003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29256" y="4000504"/>
            <a:ext cx="1368153" cy="1368153"/>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22" presetClass="entr" presetSubtype="4"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60648"/>
            <a:ext cx="8229600" cy="864096"/>
          </a:xfrm>
        </p:spPr>
        <p:txBody>
          <a:bodyPr>
            <a:normAutofit fontScale="90000"/>
          </a:bodyPr>
          <a:lstStyle/>
          <a:p>
            <a:r>
              <a:rPr lang="ar-SA" dirty="0" smtClean="0">
                <a:solidFill>
                  <a:srgbClr val="00B050"/>
                </a:solidFill>
              </a:rPr>
              <a:t>مثال: تقدير مهارة رسم الخرائط</a:t>
            </a:r>
            <a:br>
              <a:rPr lang="ar-SA" dirty="0" smtClean="0">
                <a:solidFill>
                  <a:srgbClr val="00B050"/>
                </a:solidFill>
              </a:rPr>
            </a:br>
            <a:endParaRPr lang="ar-SA" dirty="0">
              <a:solidFill>
                <a:srgbClr val="00B050"/>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804550249"/>
              </p:ext>
            </p:extLst>
          </p:nvPr>
        </p:nvGraphicFramePr>
        <p:xfrm>
          <a:off x="457201" y="1600200"/>
          <a:ext cx="8229599" cy="2392680"/>
        </p:xfrm>
        <a:graphic>
          <a:graphicData uri="http://schemas.openxmlformats.org/drawingml/2006/table">
            <a:tbl>
              <a:tblPr rtl="1" firstRow="1" bandRow="1">
                <a:tableStyleId>{5C22544A-7EE6-4342-B048-85BDC9FD1C3A}</a:tableStyleId>
              </a:tblPr>
              <a:tblGrid>
                <a:gridCol w="502488"/>
                <a:gridCol w="1848826"/>
                <a:gridCol w="1175657"/>
                <a:gridCol w="1175657"/>
                <a:gridCol w="1175657"/>
                <a:gridCol w="1175657"/>
                <a:gridCol w="1175657"/>
              </a:tblGrid>
              <a:tr h="370840">
                <a:tc>
                  <a:txBody>
                    <a:bodyPr/>
                    <a:lstStyle/>
                    <a:p>
                      <a:pPr rtl="1"/>
                      <a:r>
                        <a:rPr lang="ar-SA" dirty="0" smtClean="0"/>
                        <a:t>ت</a:t>
                      </a:r>
                      <a:endParaRPr lang="ar-SA" dirty="0"/>
                    </a:p>
                  </a:txBody>
                  <a:tcPr/>
                </a:tc>
                <a:tc>
                  <a:txBody>
                    <a:bodyPr/>
                    <a:lstStyle/>
                    <a:p>
                      <a:pPr rtl="1"/>
                      <a:r>
                        <a:rPr lang="ar-SA" dirty="0" smtClean="0"/>
                        <a:t>السلوك</a:t>
                      </a:r>
                      <a:endParaRPr lang="ar-SA" dirty="0"/>
                    </a:p>
                  </a:txBody>
                  <a:tcPr/>
                </a:tc>
                <a:tc>
                  <a:txBody>
                    <a:bodyPr/>
                    <a:lstStyle/>
                    <a:p>
                      <a:pPr rtl="1"/>
                      <a:r>
                        <a:rPr lang="ar-SA" dirty="0" smtClean="0"/>
                        <a:t>عالية جدا</a:t>
                      </a:r>
                      <a:endParaRPr lang="ar-SA" dirty="0"/>
                    </a:p>
                  </a:txBody>
                  <a:tcPr/>
                </a:tc>
                <a:tc>
                  <a:txBody>
                    <a:bodyPr/>
                    <a:lstStyle/>
                    <a:p>
                      <a:pPr rtl="1"/>
                      <a:r>
                        <a:rPr lang="ar-SA" dirty="0" smtClean="0"/>
                        <a:t>عالية</a:t>
                      </a:r>
                      <a:endParaRPr lang="ar-SA" dirty="0"/>
                    </a:p>
                  </a:txBody>
                  <a:tcPr/>
                </a:tc>
                <a:tc>
                  <a:txBody>
                    <a:bodyPr/>
                    <a:lstStyle/>
                    <a:p>
                      <a:pPr rtl="1"/>
                      <a:r>
                        <a:rPr lang="ar-SA" dirty="0" smtClean="0"/>
                        <a:t>متوسطة</a:t>
                      </a:r>
                      <a:endParaRPr lang="ar-SA" dirty="0"/>
                    </a:p>
                  </a:txBody>
                  <a:tcPr/>
                </a:tc>
                <a:tc>
                  <a:txBody>
                    <a:bodyPr/>
                    <a:lstStyle/>
                    <a:p>
                      <a:pPr rtl="1"/>
                      <a:r>
                        <a:rPr lang="ar-SA" dirty="0" smtClean="0"/>
                        <a:t>منخفضة</a:t>
                      </a:r>
                      <a:endParaRPr lang="ar-SA" dirty="0"/>
                    </a:p>
                  </a:txBody>
                  <a:tcPr/>
                </a:tc>
                <a:tc>
                  <a:txBody>
                    <a:bodyPr/>
                    <a:lstStyle/>
                    <a:p>
                      <a:pPr rtl="1"/>
                      <a:r>
                        <a:rPr lang="ar-SA" dirty="0" smtClean="0"/>
                        <a:t>منخفضة جدا</a:t>
                      </a:r>
                      <a:endParaRPr lang="ar-SA" dirty="0"/>
                    </a:p>
                  </a:txBody>
                  <a:tcPr/>
                </a:tc>
              </a:tr>
              <a:tr h="370840">
                <a:tc>
                  <a:txBody>
                    <a:bodyPr/>
                    <a:lstStyle/>
                    <a:p>
                      <a:pPr rtl="1"/>
                      <a:r>
                        <a:rPr lang="ar-SA" dirty="0" smtClean="0"/>
                        <a:t>1</a:t>
                      </a:r>
                      <a:endParaRPr lang="ar-SA" dirty="0"/>
                    </a:p>
                  </a:txBody>
                  <a:tcPr/>
                </a:tc>
                <a:tc>
                  <a:txBody>
                    <a:bodyPr/>
                    <a:lstStyle/>
                    <a:p>
                      <a:pPr rtl="1"/>
                      <a:r>
                        <a:rPr lang="ar-SA" dirty="0" smtClean="0"/>
                        <a:t>مقياس الرسم مناسب</a:t>
                      </a:r>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rtl="1"/>
                      <a:r>
                        <a:rPr lang="ar-SA" dirty="0" smtClean="0"/>
                        <a:t>2</a:t>
                      </a:r>
                      <a:endParaRPr lang="ar-SA" dirty="0"/>
                    </a:p>
                  </a:txBody>
                  <a:tcPr/>
                </a:tc>
                <a:tc>
                  <a:txBody>
                    <a:bodyPr/>
                    <a:lstStyle/>
                    <a:p>
                      <a:pPr rtl="1"/>
                      <a:r>
                        <a:rPr lang="ar-SA" dirty="0" smtClean="0"/>
                        <a:t>الابعاد متناسبة مع الواقع</a:t>
                      </a:r>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rtl="1"/>
                      <a:r>
                        <a:rPr lang="ar-SA" dirty="0" smtClean="0"/>
                        <a:t>3</a:t>
                      </a:r>
                      <a:endParaRPr lang="ar-SA" dirty="0"/>
                    </a:p>
                  </a:txBody>
                  <a:tcPr/>
                </a:tc>
                <a:tc>
                  <a:txBody>
                    <a:bodyPr/>
                    <a:lstStyle/>
                    <a:p>
                      <a:pPr rtl="1"/>
                      <a:r>
                        <a:rPr lang="ar-SA" dirty="0" smtClean="0"/>
                        <a:t>مواقع المدن محددة</a:t>
                      </a:r>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r h="370840">
                <a:tc>
                  <a:txBody>
                    <a:bodyPr/>
                    <a:lstStyle/>
                    <a:p>
                      <a:pPr rtl="1"/>
                      <a:r>
                        <a:rPr lang="ar-SA" dirty="0" smtClean="0"/>
                        <a:t>4</a:t>
                      </a:r>
                      <a:endParaRPr lang="ar-SA" dirty="0"/>
                    </a:p>
                  </a:txBody>
                  <a:tcPr/>
                </a:tc>
                <a:tc>
                  <a:txBody>
                    <a:bodyPr/>
                    <a:lstStyle/>
                    <a:p>
                      <a:pPr rtl="1"/>
                      <a:r>
                        <a:rPr lang="ar-SA" dirty="0" smtClean="0"/>
                        <a:t>توزيع الثروات المختلفة محدد</a:t>
                      </a:r>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r>
            </a:tbl>
          </a:graphicData>
        </a:graphic>
      </p:graphicFrame>
    </p:spTree>
    <p:extLst>
      <p:ext uri="{BB962C8B-B14F-4D97-AF65-F5344CB8AC3E}">
        <p14:creationId xmlns:p14="http://schemas.microsoft.com/office/powerpoint/2010/main" val="33353597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3200" b="1" dirty="0" smtClean="0">
                <a:ln w="12700">
                  <a:solidFill>
                    <a:schemeClr val="bg1">
                      <a:lumMod val="75000"/>
                    </a:schemeClr>
                  </a:solidFill>
                  <a:prstDash val="solid"/>
                </a:ln>
                <a:solidFill>
                  <a:srgbClr val="007434"/>
                </a:solidFill>
                <a:effectLst>
                  <a:outerShdw blurRad="41275" dist="20320" dir="1800000" algn="tl" rotWithShape="0">
                    <a:srgbClr val="000000">
                      <a:alpha val="40000"/>
                    </a:srgbClr>
                  </a:outerShdw>
                </a:effectLst>
                <a:latin typeface="Times New Roman" pitchFamily="18" charset="0"/>
                <a:ea typeface="Tahoma" pitchFamily="34" charset="0"/>
                <a:cs typeface="Times New Roman" pitchFamily="18" charset="0"/>
              </a:rPr>
              <a:t>مقياس العلاقات الاجتماعية (</a:t>
            </a:r>
            <a:r>
              <a:rPr lang="ar-SA" sz="3200" b="1" dirty="0" err="1" smtClean="0">
                <a:ln w="12700">
                  <a:solidFill>
                    <a:schemeClr val="bg1">
                      <a:lumMod val="75000"/>
                    </a:schemeClr>
                  </a:solidFill>
                  <a:prstDash val="solid"/>
                </a:ln>
                <a:solidFill>
                  <a:srgbClr val="007434"/>
                </a:solidFill>
                <a:effectLst>
                  <a:outerShdw blurRad="41275" dist="20320" dir="1800000" algn="tl" rotWithShape="0">
                    <a:srgbClr val="000000">
                      <a:alpha val="40000"/>
                    </a:srgbClr>
                  </a:outerShdw>
                </a:effectLst>
                <a:latin typeface="Times New Roman" pitchFamily="18" charset="0"/>
                <a:ea typeface="Tahoma" pitchFamily="34" charset="0"/>
                <a:cs typeface="Times New Roman" pitchFamily="18" charset="0"/>
              </a:rPr>
              <a:t>السوسيومترات</a:t>
            </a:r>
            <a:r>
              <a:rPr lang="ar-SA" sz="3200" b="1" dirty="0" smtClean="0">
                <a:ln w="12700">
                  <a:solidFill>
                    <a:schemeClr val="bg1">
                      <a:lumMod val="75000"/>
                    </a:schemeClr>
                  </a:solidFill>
                  <a:prstDash val="solid"/>
                </a:ln>
                <a:solidFill>
                  <a:srgbClr val="007434"/>
                </a:solidFill>
                <a:effectLst>
                  <a:outerShdw blurRad="41275" dist="20320" dir="1800000" algn="tl" rotWithShape="0">
                    <a:srgbClr val="000000">
                      <a:alpha val="40000"/>
                    </a:srgbClr>
                  </a:outerShdw>
                </a:effectLst>
                <a:latin typeface="Times New Roman" pitchFamily="18" charset="0"/>
                <a:ea typeface="Tahoma" pitchFamily="34" charset="0"/>
                <a:cs typeface="Times New Roman" pitchFamily="18" charset="0"/>
              </a:rPr>
              <a:t>)</a:t>
            </a:r>
            <a:endParaRPr lang="ar-SA" sz="3200" dirty="0"/>
          </a:p>
        </p:txBody>
      </p:sp>
      <p:sp>
        <p:nvSpPr>
          <p:cNvPr id="3" name="عنصر نائب للمحتوى 2"/>
          <p:cNvSpPr>
            <a:spLocks noGrp="1"/>
          </p:cNvSpPr>
          <p:nvPr>
            <p:ph idx="1"/>
          </p:nvPr>
        </p:nvSpPr>
        <p:spPr>
          <a:xfrm>
            <a:off x="457200" y="1214422"/>
            <a:ext cx="8229600" cy="5286412"/>
          </a:xfrm>
        </p:spPr>
        <p:txBody>
          <a:bodyPr>
            <a:normAutofit/>
          </a:bodyPr>
          <a:lstStyle/>
          <a:p>
            <a:pPr marL="285750" indent="-285750" algn="ctr">
              <a:buFont typeface="Wingdings" pitchFamily="2" charset="2"/>
              <a:buChar char="q"/>
            </a:pPr>
            <a:r>
              <a:rPr lang="ar-SA" sz="2600" b="1" dirty="0" smtClean="0">
                <a:ln w="12700">
                  <a:noFill/>
                  <a:prstDash val="solid"/>
                </a:ln>
                <a:solidFill>
                  <a:srgbClr val="002060"/>
                </a:solidFill>
                <a:latin typeface="Times New Roman" pitchFamily="18" charset="0"/>
                <a:ea typeface="Tahoma" pitchFamily="34" charset="0"/>
                <a:cs typeface="Times New Roman" pitchFamily="18" charset="0"/>
              </a:rPr>
              <a:t>هي مقاييس بسيطة تقوم على أساس اختيار الطالب للطلبة الآخرين الذين يفضل أن يتعاون معهم للقيام بنشاط معين .</a:t>
            </a:r>
          </a:p>
          <a:p>
            <a:pPr marL="285750" indent="-285750" algn="ctr">
              <a:buFont typeface="Wingdings" pitchFamily="2" charset="2"/>
              <a:buChar char="q"/>
            </a:pPr>
            <a:r>
              <a:rPr lang="ar-SA" sz="2600" b="1" dirty="0" smtClean="0">
                <a:ln w="12700">
                  <a:noFill/>
                  <a:prstDash val="solid"/>
                </a:ln>
                <a:solidFill>
                  <a:srgbClr val="00B0F0"/>
                </a:solidFill>
                <a:latin typeface="Times New Roman" pitchFamily="18" charset="0"/>
                <a:ea typeface="Tahoma" pitchFamily="34" charset="0"/>
                <a:cs typeface="Times New Roman" pitchFamily="18" charset="0"/>
              </a:rPr>
              <a:t>ويمكن استعمالها في الكشف عن نجاح البرامج الدراسية في خلق جو تعاوني بين الطلبة .</a:t>
            </a:r>
          </a:p>
          <a:p>
            <a:pPr marL="285750" indent="-285750" algn="ctr">
              <a:buFont typeface="Wingdings" pitchFamily="2" charset="2"/>
              <a:buChar char="q"/>
            </a:pPr>
            <a:r>
              <a:rPr lang="ar-SA" sz="2600" b="1" dirty="0" smtClean="0">
                <a:ln w="12700">
                  <a:noFill/>
                  <a:prstDash val="solid"/>
                </a:ln>
                <a:solidFill>
                  <a:srgbClr val="002060"/>
                </a:solidFill>
                <a:latin typeface="Times New Roman" pitchFamily="18" charset="0"/>
                <a:ea typeface="Tahoma" pitchFamily="34" charset="0"/>
                <a:cs typeface="Times New Roman" pitchFamily="18" charset="0"/>
              </a:rPr>
              <a:t>وهناك الكثير من النشاطات المدرسية التي تحتاج إلى فريق , مثل :النشاطات الرياضية , وخدمة المجتمع , والتجارب </a:t>
            </a:r>
            <a:r>
              <a:rPr lang="ar-SA" sz="2600" b="1" dirty="0" err="1" smtClean="0">
                <a:ln w="12700">
                  <a:noFill/>
                  <a:prstDash val="solid"/>
                </a:ln>
                <a:solidFill>
                  <a:srgbClr val="002060"/>
                </a:solidFill>
                <a:latin typeface="Times New Roman" pitchFamily="18" charset="0"/>
                <a:ea typeface="Tahoma" pitchFamily="34" charset="0"/>
                <a:cs typeface="Times New Roman" pitchFamily="18" charset="0"/>
              </a:rPr>
              <a:t>المختبرية</a:t>
            </a:r>
            <a:r>
              <a:rPr lang="ar-SA" sz="2600" b="1" dirty="0" smtClean="0">
                <a:ln w="12700">
                  <a:noFill/>
                  <a:prstDash val="solid"/>
                </a:ln>
                <a:solidFill>
                  <a:srgbClr val="002060"/>
                </a:solidFill>
                <a:latin typeface="Times New Roman" pitchFamily="18" charset="0"/>
                <a:ea typeface="Tahoma" pitchFamily="34" charset="0"/>
                <a:cs typeface="Times New Roman" pitchFamily="18" charset="0"/>
              </a:rPr>
              <a:t> .</a:t>
            </a:r>
          </a:p>
          <a:p>
            <a:pPr marL="285750" indent="-285750" algn="ctr">
              <a:buFont typeface="Wingdings" pitchFamily="2" charset="2"/>
              <a:buChar char="q"/>
            </a:pPr>
            <a:r>
              <a:rPr lang="ar-SA" sz="2600" b="1" dirty="0" smtClean="0">
                <a:ln w="12700">
                  <a:noFill/>
                  <a:prstDash val="solid"/>
                </a:ln>
                <a:solidFill>
                  <a:srgbClr val="002060"/>
                </a:solidFill>
                <a:latin typeface="Times New Roman" pitchFamily="18" charset="0"/>
                <a:ea typeface="Tahoma" pitchFamily="34" charset="0"/>
                <a:cs typeface="Times New Roman" pitchFamily="18" charset="0"/>
              </a:rPr>
              <a:t>إن التجانس بين أعضاء المجموعة , والعوامل المعنوية والمادية التي تجمعهم , سواء كانت مرغوبة أو غير مرغوبة يمكن أن تحدد الكثير من النشاطات , وتؤثر بالتالي إيجاباً وسلباً على الفرد والمجتمع .</a:t>
            </a:r>
          </a:p>
          <a:p>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0628" y="4996261"/>
            <a:ext cx="2132310" cy="1861739"/>
          </a:xfrm>
          <a:prstGeom prst="ellipse">
            <a:avLst/>
          </a:prstGeom>
          <a:ln>
            <a:noFill/>
          </a:ln>
          <a:effectLst>
            <a:softEdge rad="112500"/>
          </a:effectLst>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71604" y="5143512"/>
            <a:ext cx="1967977" cy="1474084"/>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Horizontal)">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أدوات التقويم</a:t>
            </a:r>
            <a:endParaRPr lang="ar-SA" dirty="0"/>
          </a:p>
        </p:txBody>
      </p:sp>
      <p:sp>
        <p:nvSpPr>
          <p:cNvPr id="3" name="عنصر نائب للمحتوى 2"/>
          <p:cNvSpPr>
            <a:spLocks noGrp="1"/>
          </p:cNvSpPr>
          <p:nvPr>
            <p:ph idx="1"/>
          </p:nvPr>
        </p:nvSpPr>
        <p:spPr/>
        <p:txBody>
          <a:bodyPr/>
          <a:lstStyle/>
          <a:p>
            <a:pPr algn="ctr"/>
            <a:r>
              <a:rPr lang="ar-SA" b="1" dirty="0" smtClean="0"/>
              <a:t>صنف </a:t>
            </a:r>
            <a:r>
              <a:rPr lang="ar-SA" b="1" dirty="0" err="1" smtClean="0"/>
              <a:t>هينكز</a:t>
            </a:r>
            <a:r>
              <a:rPr lang="ar-SA" b="1" dirty="0" smtClean="0"/>
              <a:t> </a:t>
            </a:r>
            <a:r>
              <a:rPr lang="ar-SA" b="1" dirty="0" err="1" smtClean="0"/>
              <a:t>وأنتس</a:t>
            </a:r>
            <a:r>
              <a:rPr lang="ar-SA" b="1" dirty="0" smtClean="0"/>
              <a:t> أدوات التقويم إلى فئتين:</a:t>
            </a:r>
          </a:p>
          <a:p>
            <a:pPr>
              <a:buNone/>
            </a:pPr>
            <a:endParaRPr lang="ar-SA" dirty="0"/>
          </a:p>
        </p:txBody>
      </p:sp>
      <p:graphicFrame>
        <p:nvGraphicFramePr>
          <p:cNvPr id="4" name="رسم تخطيطي 3"/>
          <p:cNvGraphicFramePr/>
          <p:nvPr/>
        </p:nvGraphicFramePr>
        <p:xfrm>
          <a:off x="642910" y="2285992"/>
          <a:ext cx="778674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chemeClr val="tx2"/>
                </a:solidFill>
              </a:rPr>
              <a:t>الاختبارات الاسقاطية</a:t>
            </a:r>
            <a:endParaRPr lang="ar-SA" dirty="0">
              <a:solidFill>
                <a:schemeClr val="tx2"/>
              </a:solidFill>
            </a:endParaRPr>
          </a:p>
        </p:txBody>
      </p:sp>
      <p:sp>
        <p:nvSpPr>
          <p:cNvPr id="3" name="عنصر نائب للمحتوى 2"/>
          <p:cNvSpPr>
            <a:spLocks noGrp="1"/>
          </p:cNvSpPr>
          <p:nvPr>
            <p:ph idx="1"/>
          </p:nvPr>
        </p:nvSpPr>
        <p:spPr>
          <a:xfrm>
            <a:off x="457200" y="1600200"/>
            <a:ext cx="8229600" cy="4900634"/>
          </a:xfrm>
        </p:spPr>
        <p:txBody>
          <a:bodyPr/>
          <a:lstStyle/>
          <a:p>
            <a:pPr marL="457200" indent="-457200">
              <a:buFont typeface="Wingdings" pitchFamily="2" charset="2"/>
              <a:buChar char="§"/>
            </a:pPr>
            <a:r>
              <a:rPr lang="ar-SA" sz="2800" dirty="0" smtClean="0">
                <a:latin typeface="Times New Roman" pitchFamily="18" charset="0"/>
                <a:ea typeface="Tahoma" pitchFamily="34" charset="0"/>
                <a:cs typeface="Times New Roman" pitchFamily="18" charset="0"/>
              </a:rPr>
              <a:t>هي عبارة عن فقرات أو أسئلة مصاغة لفظياً , أو على شكل رسومات غير محددة تماماً من حيث المطلوب .</a:t>
            </a:r>
          </a:p>
          <a:p>
            <a:pPr marL="457200" indent="-457200">
              <a:buFont typeface="Wingdings" pitchFamily="2" charset="2"/>
              <a:buChar char="§"/>
            </a:pPr>
            <a:r>
              <a:rPr lang="ar-SA" sz="2800" dirty="0" smtClean="0">
                <a:latin typeface="Times New Roman" pitchFamily="18" charset="0"/>
                <a:ea typeface="Tahoma" pitchFamily="34" charset="0"/>
                <a:cs typeface="Times New Roman" pitchFamily="18" charset="0"/>
              </a:rPr>
              <a:t>وتستجر هذه الفقرات إجابات نتوقع ألا تظهر فيما لو وجهت بصورة أسئلة صريحة وواضحة , وتستخدم هذه الأدوات في العيادات النفسية بشكل خاص  .</a:t>
            </a:r>
          </a:p>
          <a:p>
            <a:pPr marL="457200" indent="-457200">
              <a:buFont typeface="Wingdings" pitchFamily="2" charset="2"/>
              <a:buChar char="§"/>
            </a:pPr>
            <a:r>
              <a:rPr lang="ar-SA" sz="2800" dirty="0" smtClean="0">
                <a:latin typeface="Times New Roman" pitchFamily="18" charset="0"/>
                <a:ea typeface="Tahoma" pitchFamily="34" charset="0"/>
                <a:cs typeface="Times New Roman" pitchFamily="18" charset="0"/>
              </a:rPr>
              <a:t>ومما تجدر الإشارة إليه أن المثيرات الاسقاطية تختلف من حيث درجة غموضها , ولذلك هناك بعض الفقرات شبه إسقاطيه </a:t>
            </a:r>
            <a:r>
              <a:rPr lang="ar-SA" sz="2800" dirty="0" smtClean="0">
                <a:latin typeface="Tahoma" pitchFamily="34" charset="0"/>
                <a:ea typeface="Tahoma" pitchFamily="34" charset="0"/>
                <a:cs typeface="Tahoma" pitchFamily="34" charset="0"/>
              </a:rPr>
              <a:t>.</a:t>
            </a:r>
          </a:p>
          <a:p>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8794" y="4929198"/>
            <a:ext cx="1830367" cy="12961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7818" y="5000636"/>
            <a:ext cx="1727251" cy="13170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vertical)">
                                      <p:cBhvr>
                                        <p:cTn id="7" dur="500"/>
                                        <p:tgtEl>
                                          <p:spTgt spid="4"/>
                                        </p:tgtEl>
                                      </p:cBhvr>
                                    </p:animEffect>
                                  </p:childTnLst>
                                </p:cTn>
                              </p:par>
                              <p:par>
                                <p:cTn id="8" presetID="14" presetClass="entr" presetSubtype="5"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39784"/>
          </a:xfrm>
        </p:spPr>
        <p:txBody>
          <a:bodyPr>
            <a:normAutofit/>
          </a:bodyPr>
          <a:lstStyle/>
          <a:p>
            <a:r>
              <a:rPr lang="ar-SA" sz="4000" b="1" dirty="0" smtClean="0">
                <a:solidFill>
                  <a:srgbClr val="FF0000"/>
                </a:solidFill>
              </a:rPr>
              <a:t>أ: </a:t>
            </a:r>
            <a:r>
              <a:rPr lang="ar-SA" sz="4000" b="1" dirty="0" err="1" smtClean="0">
                <a:solidFill>
                  <a:srgbClr val="FF0000"/>
                </a:solidFill>
              </a:rPr>
              <a:t>أدوات</a:t>
            </a:r>
            <a:r>
              <a:rPr lang="ar-SA" sz="4000" b="1" dirty="0" smtClean="0">
                <a:solidFill>
                  <a:srgbClr val="FF0000"/>
                </a:solidFill>
              </a:rPr>
              <a:t> التقويم </a:t>
            </a:r>
            <a:r>
              <a:rPr lang="ar-SA" sz="4000" b="1" dirty="0" err="1" smtClean="0">
                <a:solidFill>
                  <a:srgbClr val="FF0000"/>
                </a:solidFill>
              </a:rPr>
              <a:t>الاختبارية</a:t>
            </a:r>
            <a:endParaRPr lang="ar-SA" sz="4000" b="1" dirty="0">
              <a:solidFill>
                <a:srgbClr val="FF0000"/>
              </a:solidFill>
            </a:endParaRPr>
          </a:p>
        </p:txBody>
      </p:sp>
      <p:sp>
        <p:nvSpPr>
          <p:cNvPr id="3" name="عنصر نائب للمحتوى 2"/>
          <p:cNvSpPr>
            <a:spLocks noGrp="1"/>
          </p:cNvSpPr>
          <p:nvPr>
            <p:ph idx="1"/>
          </p:nvPr>
        </p:nvSpPr>
        <p:spPr>
          <a:xfrm>
            <a:off x="457200" y="1142984"/>
            <a:ext cx="8229600" cy="4983179"/>
          </a:xfrm>
        </p:spPr>
        <p:txBody>
          <a:bodyPr/>
          <a:lstStyle/>
          <a:p>
            <a:r>
              <a:rPr lang="ar-SA" sz="2400" dirty="0" smtClean="0"/>
              <a:t>هي أدوات تستند على </a:t>
            </a:r>
            <a:r>
              <a:rPr lang="ar-SA" sz="2400" dirty="0" smtClean="0">
                <a:solidFill>
                  <a:srgbClr val="00B050"/>
                </a:solidFill>
              </a:rPr>
              <a:t>الاختبارات بكافة أنواعها </a:t>
            </a:r>
            <a:r>
              <a:rPr lang="ar-SA" sz="2400" dirty="0" smtClean="0"/>
              <a:t>في عملية القياس. وقد تكون(شفوية - تحريرية- مصورة غير لفظية - فردية –جماعية- لقياس السرعة -لقياس الأداء) وتشمل:</a:t>
            </a:r>
            <a:r>
              <a:rPr lang="ar-SA" sz="2400" dirty="0" smtClean="0">
                <a:solidFill>
                  <a:srgbClr val="FF0000"/>
                </a:solidFill>
              </a:rPr>
              <a:t>1</a:t>
            </a:r>
            <a:r>
              <a:rPr lang="ar-SA" sz="2400" b="1" dirty="0" smtClean="0">
                <a:solidFill>
                  <a:srgbClr val="FF0000"/>
                </a:solidFill>
              </a:rPr>
              <a:t>-</a:t>
            </a:r>
            <a:r>
              <a:rPr lang="ar-SA" sz="2400" b="1" u="sng" dirty="0" smtClean="0">
                <a:solidFill>
                  <a:srgbClr val="FF0000"/>
                </a:solidFill>
              </a:rPr>
              <a:t>الاختبارات </a:t>
            </a:r>
            <a:r>
              <a:rPr lang="ar-SA" sz="2800" b="1" u="sng" dirty="0" smtClean="0">
                <a:solidFill>
                  <a:srgbClr val="FF0000"/>
                </a:solidFill>
              </a:rPr>
              <a:t>المقننة</a:t>
            </a:r>
            <a:r>
              <a:rPr lang="ar-SA" b="1" dirty="0" smtClean="0">
                <a:solidFill>
                  <a:srgbClr val="FF0000"/>
                </a:solidFill>
              </a:rPr>
              <a:t>: </a:t>
            </a:r>
            <a:r>
              <a:rPr lang="ar-SA" sz="2400" dirty="0" smtClean="0">
                <a:solidFill>
                  <a:schemeClr val="accent1"/>
                </a:solidFill>
              </a:rPr>
              <a:t>يتم إعداد هذه الاختبارات عادة من قبل فريق متخصص وجهات متخصصة مثل مراكز القياس، وتخضع لمعايير متشددة قبل نشرها واستعمالها، ويعاد النظر فيها بشكل دوري </a:t>
            </a:r>
            <a:r>
              <a:rPr lang="ar-SA" sz="2400" dirty="0" err="1" smtClean="0">
                <a:solidFill>
                  <a:schemeClr val="accent1"/>
                </a:solidFill>
              </a:rPr>
              <a:t>لتلائم</a:t>
            </a:r>
            <a:r>
              <a:rPr lang="ar-SA" sz="2400" dirty="0" smtClean="0">
                <a:solidFill>
                  <a:schemeClr val="accent1"/>
                </a:solidFill>
              </a:rPr>
              <a:t> التغيرات الثقافية في المجتمع. </a:t>
            </a:r>
            <a:endParaRPr lang="ar-SA" sz="2400" dirty="0">
              <a:solidFill>
                <a:schemeClr val="accent1"/>
              </a:solidFill>
            </a:endParaRPr>
          </a:p>
        </p:txBody>
      </p:sp>
      <p:graphicFrame>
        <p:nvGraphicFramePr>
          <p:cNvPr id="6" name="رسم تخطيطي 5"/>
          <p:cNvGraphicFramePr/>
          <p:nvPr/>
        </p:nvGraphicFramePr>
        <p:xfrm>
          <a:off x="1000100" y="3357562"/>
          <a:ext cx="4929222" cy="27860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57232"/>
            <a:ext cx="8229600" cy="5268931"/>
          </a:xfrm>
        </p:spPr>
        <p:txBody>
          <a:bodyPr>
            <a:normAutofit/>
          </a:bodyPr>
          <a:lstStyle/>
          <a:p>
            <a:pPr marL="571500" indent="-571500">
              <a:buFont typeface="+mj-lt"/>
              <a:buAutoNum type="romanUcPeriod"/>
            </a:pPr>
            <a:r>
              <a:rPr lang="ar-SA" b="1" dirty="0" smtClean="0">
                <a:solidFill>
                  <a:srgbClr val="0070C0"/>
                </a:solidFill>
              </a:rPr>
              <a:t>الاختبارات التحصيلية: </a:t>
            </a:r>
            <a:r>
              <a:rPr lang="ar-SA" dirty="0" smtClean="0"/>
              <a:t>صممت للكشف عن درجة نجاح المتعلم في مادة أو محتوى كان قد تعلمه </a:t>
            </a:r>
            <a:r>
              <a:rPr lang="ar-SA" dirty="0" err="1" smtClean="0"/>
              <a:t>مسبقاً.مثل</a:t>
            </a:r>
            <a:r>
              <a:rPr lang="ar-SA" dirty="0" smtClean="0"/>
              <a:t> اختبارات التوفل – القدرات- اختبارات الوزارة</a:t>
            </a:r>
            <a:endParaRPr lang="ar-SA" dirty="0" smtClean="0"/>
          </a:p>
          <a:p>
            <a:pPr marL="571500" indent="-571500">
              <a:buFont typeface="+mj-lt"/>
              <a:buAutoNum type="romanUcPeriod"/>
            </a:pPr>
            <a:r>
              <a:rPr lang="ar-SA" dirty="0" smtClean="0"/>
              <a:t> </a:t>
            </a:r>
            <a:r>
              <a:rPr lang="ar-SA" b="1" dirty="0" smtClean="0">
                <a:solidFill>
                  <a:srgbClr val="0070C0"/>
                </a:solidFill>
              </a:rPr>
              <a:t>اختبارات القدرات العقلية: </a:t>
            </a:r>
            <a:r>
              <a:rPr lang="ar-SA" dirty="0" smtClean="0"/>
              <a:t>صممت للكشف عن درجة توفر القدرة العقلية اللازمة للتعلم، وتشمل بصورة أساسية  اختبارات الذكاء.</a:t>
            </a:r>
          </a:p>
          <a:p>
            <a:pPr marL="571500" indent="-571500">
              <a:buFont typeface="+mj-lt"/>
              <a:buAutoNum type="romanUcPeriod"/>
            </a:pPr>
            <a:r>
              <a:rPr lang="ar-SA" dirty="0" smtClean="0"/>
              <a:t> </a:t>
            </a:r>
            <a:r>
              <a:rPr lang="ar-SA" b="1" dirty="0" smtClean="0">
                <a:solidFill>
                  <a:srgbClr val="0070C0"/>
                </a:solidFill>
              </a:rPr>
              <a:t>اختبارات الاستعداد: </a:t>
            </a:r>
            <a:r>
              <a:rPr lang="ar-SA" dirty="0" smtClean="0"/>
              <a:t>صممت بهدف التنبؤ بنجاح المتعلم  في تعلم لاحق أو بمحك معين، مثل : الاستعداد الحسابي، اللغوي، الميكانيكي، العلمي، الكتابي، الفني..</a:t>
            </a:r>
            <a:endParaRPr lang="ar-S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85000" lnSpcReduction="10000"/>
          </a:bodyPr>
          <a:lstStyle/>
          <a:p>
            <a:pPr marL="624078" indent="-514350" algn="justLow">
              <a:buFont typeface="+mj-lt"/>
              <a:buAutoNum type="arabicPeriod"/>
            </a:pPr>
            <a:r>
              <a:rPr lang="ar-SA" sz="3200" dirty="0" smtClean="0"/>
              <a:t> قد يقيس الاختبار المقنن مجالا واسعا نسبيا من محتوى معين ويتضمن نواتج تعلم عامة ومشتركة لا تعتمد على اسلوب المعلم والكتاب المقرر مثلا، وقد يغطي الامتحان الواحد تخصصا كاملا (لمقرر معين)، او اختبارات التوفل ، أو اختبارات للذكاء مقننة.</a:t>
            </a:r>
          </a:p>
          <a:p>
            <a:pPr marL="624078" indent="-514350" algn="justLow">
              <a:buFont typeface="+mj-lt"/>
              <a:buAutoNum type="arabicPeriod"/>
            </a:pPr>
            <a:r>
              <a:rPr lang="ar-SA" sz="3200" dirty="0" smtClean="0"/>
              <a:t>يتم اعدادها من قبل فريق من المختصين في المناهج والقياس النفسي والتربوي ، ويتولى اعدادها مراكز القياس والبحوث ، ويتم نشرها من خلال دور نشر وتلتزم بمعايير معينة.</a:t>
            </a:r>
          </a:p>
          <a:p>
            <a:pPr marL="624078" indent="-514350" algn="justLow">
              <a:buFont typeface="+mj-lt"/>
              <a:buAutoNum type="arabicPeriod"/>
            </a:pPr>
            <a:r>
              <a:rPr lang="ar-SA" sz="3200" dirty="0" smtClean="0"/>
              <a:t>تطبق هذه الاختبارات في ظروف وشروط معيارية موحدة لجميع من يطبق عليهم الاختبار.</a:t>
            </a:r>
          </a:p>
          <a:p>
            <a:pPr marL="624078" indent="-514350" algn="justLow">
              <a:buFont typeface="+mj-lt"/>
              <a:buAutoNum type="arabicPeriod"/>
            </a:pPr>
            <a:r>
              <a:rPr lang="ar-SA" sz="3200" dirty="0" smtClean="0"/>
              <a:t>تصحح درجات الاختبار بنسبة عالية من الموضوعية(الفقرات عادة تكون من نوع الاجابة المنتقاة والتصحيح آلي).</a:t>
            </a:r>
          </a:p>
          <a:p>
            <a:pPr marL="624078" indent="-514350">
              <a:buNone/>
            </a:pPr>
            <a:endParaRPr lang="ar-SA" dirty="0"/>
          </a:p>
        </p:txBody>
      </p:sp>
      <p:sp>
        <p:nvSpPr>
          <p:cNvPr id="3" name="عنوان 2"/>
          <p:cNvSpPr>
            <a:spLocks noGrp="1"/>
          </p:cNvSpPr>
          <p:nvPr>
            <p:ph type="title"/>
          </p:nvPr>
        </p:nvSpPr>
        <p:spPr/>
        <p:txBody>
          <a:bodyPr/>
          <a:lstStyle/>
          <a:p>
            <a:pPr algn="ctr"/>
            <a:r>
              <a:rPr lang="ar-SA" dirty="0" smtClean="0">
                <a:solidFill>
                  <a:srgbClr val="C00000"/>
                </a:solidFill>
              </a:rPr>
              <a:t>خصائص ومميزات الاختبارات المقننة</a:t>
            </a:r>
            <a:endParaRPr lang="ar-SA" dirty="0">
              <a:solidFill>
                <a:srgbClr val="C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marL="624078" indent="-514350">
              <a:buFont typeface="+mj-lt"/>
              <a:buAutoNum type="arabicPeriod" startAt="5"/>
            </a:pPr>
            <a:r>
              <a:rPr lang="ar-SA" sz="2800" dirty="0" smtClean="0"/>
              <a:t>تفسر النتائج وفقاً لمعايير محددة مسبقاً وفق تصميم الاختبار وإعداده.</a:t>
            </a:r>
          </a:p>
          <a:p>
            <a:pPr marL="624078" indent="-514350">
              <a:buFont typeface="+mj-lt"/>
              <a:buAutoNum type="arabicPeriod" startAt="5"/>
            </a:pPr>
            <a:r>
              <a:rPr lang="ar-SA" sz="2800" dirty="0" smtClean="0"/>
              <a:t>يتوفر فيها درجة عالية من الثبات مقارنة بالاختبارات من إعداد المعلم، كما لا ينشر الاختبار إلا بعد حصوله على عدة مؤشرات على صدق الاختبار.</a:t>
            </a:r>
            <a:endParaRPr lang="ar-SA"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عنصر نائب للمحتوى 9"/>
          <p:cNvSpPr>
            <a:spLocks noGrp="1"/>
          </p:cNvSpPr>
          <p:nvPr>
            <p:ph idx="1"/>
          </p:nvPr>
        </p:nvSpPr>
        <p:spPr>
          <a:xfrm>
            <a:off x="457200" y="1214422"/>
            <a:ext cx="8229600" cy="4911741"/>
          </a:xfrm>
        </p:spPr>
        <p:txBody>
          <a:bodyPr>
            <a:normAutofit fontScale="85000" lnSpcReduction="20000"/>
          </a:bodyPr>
          <a:lstStyle/>
          <a:p>
            <a:pPr marL="624078" indent="-514350">
              <a:buFont typeface="+mj-lt"/>
              <a:buAutoNum type="arabicPeriod"/>
            </a:pPr>
            <a:r>
              <a:rPr lang="ar-SA" sz="3000" dirty="0" smtClean="0"/>
              <a:t> تحديد الغرض من الاختبار.</a:t>
            </a:r>
          </a:p>
          <a:p>
            <a:pPr marL="624078" indent="-514350">
              <a:buFont typeface="+mj-lt"/>
              <a:buAutoNum type="arabicPeriod"/>
            </a:pPr>
            <a:r>
              <a:rPr lang="ar-SA" sz="3000" dirty="0" smtClean="0"/>
              <a:t>تعريف ما يقيسه الاختبار تعريفاً إجرائياً.</a:t>
            </a:r>
          </a:p>
          <a:p>
            <a:pPr marL="624078" indent="-514350">
              <a:buFont typeface="+mj-lt"/>
              <a:buAutoNum type="arabicPeriod"/>
            </a:pPr>
            <a:r>
              <a:rPr lang="ar-SA" sz="3000" dirty="0" smtClean="0"/>
              <a:t>تحديد مكونات السمة ومحتوياتها وأبعادها.</a:t>
            </a:r>
          </a:p>
          <a:p>
            <a:pPr marL="624078" indent="-514350">
              <a:buFont typeface="+mj-lt"/>
              <a:buAutoNum type="arabicPeriod"/>
            </a:pPr>
            <a:r>
              <a:rPr lang="ar-SA" sz="3000" dirty="0" smtClean="0"/>
              <a:t>صياغة الفقرات والبنود.</a:t>
            </a:r>
          </a:p>
          <a:p>
            <a:pPr marL="624078" indent="-514350">
              <a:buFont typeface="+mj-lt"/>
              <a:buAutoNum type="arabicPeriod"/>
            </a:pPr>
            <a:r>
              <a:rPr lang="ar-SA" sz="3000" dirty="0" smtClean="0"/>
              <a:t>إخراج الاختبار بصورته الأولية (ورقة الاسئله - ورقه الإجابة -التعليمات)</a:t>
            </a:r>
          </a:p>
          <a:p>
            <a:pPr marL="624078" indent="-514350">
              <a:buFont typeface="+mj-lt"/>
              <a:buAutoNum type="arabicPeriod"/>
            </a:pPr>
            <a:r>
              <a:rPr lang="ar-SA" sz="3000" dirty="0" smtClean="0"/>
              <a:t>التجريب الأولي على عينة تجريبية.</a:t>
            </a:r>
          </a:p>
          <a:p>
            <a:pPr marL="624078" indent="-514350">
              <a:buFont typeface="+mj-lt"/>
              <a:buAutoNum type="arabicPeriod"/>
            </a:pPr>
            <a:r>
              <a:rPr lang="ar-SA" sz="3000" dirty="0" smtClean="0"/>
              <a:t>تحليل الفقرات(معامل الصعوبة والقدرة التمييزية..)</a:t>
            </a:r>
          </a:p>
          <a:p>
            <a:pPr marL="624078" indent="-514350">
              <a:buFont typeface="+mj-lt"/>
              <a:buAutoNum type="arabicPeriod"/>
            </a:pPr>
            <a:r>
              <a:rPr lang="ar-SA" sz="3000" dirty="0"/>
              <a:t> </a:t>
            </a:r>
            <a:r>
              <a:rPr lang="ar-SA" sz="3000" dirty="0" smtClean="0"/>
              <a:t>التطبيق النهائي للعينة الكلية.</a:t>
            </a:r>
          </a:p>
          <a:p>
            <a:pPr marL="624078" indent="-514350">
              <a:buFont typeface="+mj-lt"/>
              <a:buAutoNum type="arabicPeriod"/>
            </a:pPr>
            <a:r>
              <a:rPr lang="ar-SA" sz="3000" dirty="0" smtClean="0"/>
              <a:t>حساب الخصائص السيكومترية ( الصدق والثبات)</a:t>
            </a:r>
          </a:p>
          <a:p>
            <a:pPr marL="624078" indent="-514350">
              <a:buFont typeface="+mj-lt"/>
              <a:buAutoNum type="arabicPeriod"/>
            </a:pPr>
            <a:r>
              <a:rPr lang="ar-SA" sz="3000" dirty="0" smtClean="0"/>
              <a:t>اشتقاق المعايير.</a:t>
            </a:r>
          </a:p>
          <a:p>
            <a:pPr marL="624078" indent="-514350">
              <a:buFont typeface="+mj-lt"/>
              <a:buAutoNum type="arabicPeriod"/>
            </a:pPr>
            <a:r>
              <a:rPr lang="ar-SA" dirty="0" smtClean="0"/>
              <a:t>إعداد دليل الاختبار وتجهيزه للنشر.</a:t>
            </a:r>
          </a:p>
          <a:p>
            <a:pPr marL="624078" indent="-514350">
              <a:buFont typeface="+mj-lt"/>
              <a:buAutoNum type="arabicPeriod"/>
            </a:pPr>
            <a:endParaRPr lang="ar-SA" dirty="0"/>
          </a:p>
        </p:txBody>
      </p:sp>
      <p:sp>
        <p:nvSpPr>
          <p:cNvPr id="3" name="عنوان 2"/>
          <p:cNvSpPr>
            <a:spLocks noGrp="1"/>
          </p:cNvSpPr>
          <p:nvPr>
            <p:ph type="title"/>
          </p:nvPr>
        </p:nvSpPr>
        <p:spPr/>
        <p:txBody>
          <a:bodyPr>
            <a:normAutofit/>
          </a:bodyPr>
          <a:lstStyle/>
          <a:p>
            <a:pPr algn="ctr"/>
            <a:r>
              <a:rPr lang="ar-SA" sz="3200" dirty="0" smtClean="0">
                <a:solidFill>
                  <a:srgbClr val="C00000"/>
                </a:solidFill>
              </a:rPr>
              <a:t>خطوات إعداد الاختبارات مقننة</a:t>
            </a:r>
            <a:endParaRPr lang="ar-SA" sz="3200" dirty="0">
              <a:solidFill>
                <a:srgbClr val="C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3200" b="1" u="sng" dirty="0" smtClean="0">
                <a:solidFill>
                  <a:srgbClr val="FF0000"/>
                </a:solidFill>
              </a:rPr>
              <a:t>2- الاختبارات من إعداد المعلم</a:t>
            </a:r>
            <a:endParaRPr lang="ar-SA" sz="3200" b="1" u="sng" dirty="0">
              <a:solidFill>
                <a:srgbClr val="FF0000"/>
              </a:solidFill>
            </a:endParaRPr>
          </a:p>
        </p:txBody>
      </p:sp>
      <p:sp>
        <p:nvSpPr>
          <p:cNvPr id="3" name="عنصر نائب للمحتوى 2"/>
          <p:cNvSpPr>
            <a:spLocks noGrp="1"/>
          </p:cNvSpPr>
          <p:nvPr>
            <p:ph idx="1"/>
          </p:nvPr>
        </p:nvSpPr>
        <p:spPr/>
        <p:txBody>
          <a:bodyPr/>
          <a:lstStyle/>
          <a:p>
            <a:pPr marL="0" indent="0">
              <a:buNone/>
            </a:pPr>
            <a:r>
              <a:rPr lang="ar-SA" sz="2800" dirty="0" smtClean="0">
                <a:latin typeface="Times New Roman" pitchFamily="18" charset="0"/>
                <a:ea typeface="Tahoma" pitchFamily="34" charset="0"/>
                <a:cs typeface="Times New Roman" pitchFamily="18" charset="0"/>
              </a:rPr>
              <a:t>وهي على الأغلب اختبارات تحصيلية, وهي الأكثر شيوعاً في المدارس </a:t>
            </a:r>
          </a:p>
          <a:p>
            <a:pPr marL="0" indent="0">
              <a:buNone/>
            </a:pPr>
            <a:r>
              <a:rPr lang="ar-SA" sz="2800" smtClean="0">
                <a:latin typeface="Times New Roman" pitchFamily="18" charset="0"/>
                <a:ea typeface="Tahoma" pitchFamily="34" charset="0"/>
                <a:cs typeface="Times New Roman" pitchFamily="18" charset="0"/>
              </a:rPr>
              <a:t>والجامعات </a:t>
            </a:r>
            <a:r>
              <a:rPr lang="ar-SA" sz="2800" dirty="0" smtClean="0">
                <a:latin typeface="Times New Roman" pitchFamily="18" charset="0"/>
                <a:ea typeface="Tahoma" pitchFamily="34" charset="0"/>
                <a:cs typeface="Times New Roman" pitchFamily="18" charset="0"/>
              </a:rPr>
              <a:t>, مع عدم التقليل من أهمية أدوات القياس والتقويم الأخرى.  </a:t>
            </a:r>
          </a:p>
          <a:p>
            <a:pPr marL="0" indent="0">
              <a:buNone/>
            </a:pPr>
            <a:endParaRPr lang="ar-SA" sz="2800" dirty="0" smtClean="0">
              <a:latin typeface="Times New Roman" pitchFamily="18" charset="0"/>
              <a:ea typeface="Tahoma" pitchFamily="34" charset="0"/>
              <a:cs typeface="Times New Roman" pitchFamily="18" charset="0"/>
            </a:endParaRPr>
          </a:p>
          <a:p>
            <a:pPr>
              <a:buNone/>
            </a:pPr>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buFont typeface="Wingdings" pitchFamily="2" charset="2"/>
              <a:buChar char="v"/>
            </a:pPr>
            <a:r>
              <a:rPr lang="ar-SA" sz="2800" dirty="0" smtClean="0"/>
              <a:t>يحتفظ المعلم بسجل للعلامات، ويستفيد منها في اتخاذ قراراته وإصدار الشهادات المدرسية، ويتم ذلك بصفة رسمية.</a:t>
            </a:r>
          </a:p>
          <a:p>
            <a:pPr>
              <a:buFont typeface="Wingdings" pitchFamily="2" charset="2"/>
              <a:buChar char="v"/>
            </a:pPr>
            <a:r>
              <a:rPr lang="ar-SA" sz="2800" dirty="0" smtClean="0"/>
              <a:t>وجود حد أدنى من الامتحانات التي يطلب من المدرس أن يجريها على طلبته، وربما نجد أن العلامة الكلية موزعة بين هذه الامتحانات، وتحديدا لمواعيدها حسب ظروف المدرسة والطلاب أيضاً.</a:t>
            </a:r>
          </a:p>
          <a:p>
            <a:pPr>
              <a:buFont typeface="Wingdings" pitchFamily="2" charset="2"/>
              <a:buChar char="v"/>
            </a:pPr>
            <a:r>
              <a:rPr lang="ar-SA" sz="2800" dirty="0" smtClean="0"/>
              <a:t>وجود عدد من الاختبارات القصيرة والتي يتم تطبيقها بتحديد وزنها حسب العلامة الكلية المخصصة لأعمال السنة، وقد لا يهتم المعلم بوضع علامات بغرض إثارة الدافعية واستخدام التعزيز، والتصويب والخطأ.</a:t>
            </a:r>
          </a:p>
          <a:p>
            <a:pPr>
              <a:buNone/>
            </a:pPr>
            <a:endParaRPr lang="ar-SA" dirty="0"/>
          </a:p>
        </p:txBody>
      </p:sp>
      <p:sp>
        <p:nvSpPr>
          <p:cNvPr id="2" name="عنوان 1"/>
          <p:cNvSpPr>
            <a:spLocks noGrp="1"/>
          </p:cNvSpPr>
          <p:nvPr>
            <p:ph type="title"/>
          </p:nvPr>
        </p:nvSpPr>
        <p:spPr/>
        <p:txBody>
          <a:bodyPr>
            <a:normAutofit fontScale="90000"/>
          </a:bodyPr>
          <a:lstStyle/>
          <a:p>
            <a:pPr algn="ctr"/>
            <a:r>
              <a:rPr lang="ar-SA" dirty="0" smtClean="0">
                <a:solidFill>
                  <a:srgbClr val="C00000"/>
                </a:solidFill>
              </a:rPr>
              <a:t>دور المعلم في التخطيط لعملية التقويم وبناء الاختبارات</a:t>
            </a:r>
            <a:endParaRPr lang="ar-SA" dirty="0">
              <a:solidFill>
                <a:srgbClr val="C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670</TotalTime>
  <Words>1240</Words>
  <Application>Microsoft Office PowerPoint</Application>
  <PresentationFormat>عرض على الشاشة (3:4)‏</PresentationFormat>
  <Paragraphs>115</Paragraphs>
  <Slides>20</Slides>
  <Notes>0</Notes>
  <HiddenSlides>0</HiddenSlides>
  <MMClips>0</MMClips>
  <ScaleCrop>false</ScaleCrop>
  <HeadingPairs>
    <vt:vector size="4" baseType="variant">
      <vt:variant>
        <vt:lpstr>نسق</vt:lpstr>
      </vt:variant>
      <vt:variant>
        <vt:i4>1</vt:i4>
      </vt:variant>
      <vt:variant>
        <vt:lpstr>عناوين الشرائح</vt:lpstr>
      </vt:variant>
      <vt:variant>
        <vt:i4>20</vt:i4>
      </vt:variant>
    </vt:vector>
  </HeadingPairs>
  <TitlesOfParts>
    <vt:vector size="21" baseType="lpstr">
      <vt:lpstr>سمة Office</vt:lpstr>
      <vt:lpstr>المحاضرة 4</vt:lpstr>
      <vt:lpstr>أدوات التقويم</vt:lpstr>
      <vt:lpstr>أ: أدوات التقويم الاختبارية</vt:lpstr>
      <vt:lpstr>عرض تقديمي في PowerPoint</vt:lpstr>
      <vt:lpstr>خصائص ومميزات الاختبارات المقننة</vt:lpstr>
      <vt:lpstr>عرض تقديمي في PowerPoint</vt:lpstr>
      <vt:lpstr>خطوات إعداد الاختبارات مقننة</vt:lpstr>
      <vt:lpstr>2- الاختبارات من إعداد المعلم</vt:lpstr>
      <vt:lpstr>دور المعلم في التخطيط لعملية التقويم وبناء الاختبارات</vt:lpstr>
      <vt:lpstr>عرض تقديمي في PowerPoint</vt:lpstr>
      <vt:lpstr>عرض تقديمي في PowerPoint</vt:lpstr>
      <vt:lpstr>ب- أدوات القياس اللاختبارية </vt:lpstr>
      <vt:lpstr>السجلات القصصية</vt:lpstr>
      <vt:lpstr>قوائم الشطب</vt:lpstr>
      <vt:lpstr>مثال:قائمة شطب لتحضير شريحة مجهرية</vt:lpstr>
      <vt:lpstr>قائمة شطب لمهارة قيادة السيارة</vt:lpstr>
      <vt:lpstr>سلالم التقدير</vt:lpstr>
      <vt:lpstr>مثال: تقدير مهارة رسم الخرائط </vt:lpstr>
      <vt:lpstr>مقياس العلاقات الاجتماعية (السوسيومترات)</vt:lpstr>
      <vt:lpstr>الاختبارات الاسقاطية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مرحبا</dc:creator>
  <cp:lastModifiedBy>majdah</cp:lastModifiedBy>
  <cp:revision>49</cp:revision>
  <dcterms:created xsi:type="dcterms:W3CDTF">2014-10-11T11:55:28Z</dcterms:created>
  <dcterms:modified xsi:type="dcterms:W3CDTF">2015-03-10T05:36:09Z</dcterms:modified>
</cp:coreProperties>
</file>