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61" r:id="rId5"/>
    <p:sldId id="259" r:id="rId6"/>
    <p:sldId id="262" r:id="rId7"/>
    <p:sldId id="263" r:id="rId8"/>
    <p:sldId id="265" r:id="rId9"/>
    <p:sldId id="268" r:id="rId10"/>
    <p:sldId id="269" r:id="rId11"/>
    <p:sldId id="271" r:id="rId12"/>
    <p:sldId id="272" r:id="rId13"/>
    <p:sldId id="273"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4AC2A"/>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092" y="-9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en-US"/>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a:p>
        </p:txBody>
      </p:sp>
      <p:sp>
        <p:nvSpPr>
          <p:cNvPr id="4" name="عنصر نائب للتاريخ 3"/>
          <p:cNvSpPr>
            <a:spLocks noGrp="1"/>
          </p:cNvSpPr>
          <p:nvPr>
            <p:ph type="dt" sz="half" idx="10"/>
          </p:nvPr>
        </p:nvSpPr>
        <p:spPr/>
        <p:txBody>
          <a:bodyPr/>
          <a:lstStyle/>
          <a:p>
            <a:fld id="{3A545BEF-9AB4-4865-B159-0240618A4675}" type="datetimeFigureOut">
              <a:rPr lang="en-US" smtClean="0"/>
              <a:pPr/>
              <a:t>3/8/2017</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A130865C-92B5-4667-8FFC-4AC5A9BCF6FF}" type="slidenum">
              <a:rPr lang="en-US" smtClean="0"/>
              <a:pPr/>
              <a:t>‹#›</a:t>
            </a:fld>
            <a:endParaRPr lang="en-US"/>
          </a:p>
        </p:txBody>
      </p:sp>
    </p:spTree>
    <p:extLst>
      <p:ext uri="{BB962C8B-B14F-4D97-AF65-F5344CB8AC3E}">
        <p14:creationId xmlns:p14="http://schemas.microsoft.com/office/powerpoint/2010/main" xmlns="" val="18121792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3A545BEF-9AB4-4865-B159-0240618A4675}" type="datetimeFigureOut">
              <a:rPr lang="en-US" smtClean="0"/>
              <a:pPr/>
              <a:t>3/8/2017</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A130865C-92B5-4667-8FFC-4AC5A9BCF6FF}" type="slidenum">
              <a:rPr lang="en-US" smtClean="0"/>
              <a:pPr/>
              <a:t>‹#›</a:t>
            </a:fld>
            <a:endParaRPr lang="en-US"/>
          </a:p>
        </p:txBody>
      </p:sp>
    </p:spTree>
    <p:extLst>
      <p:ext uri="{BB962C8B-B14F-4D97-AF65-F5344CB8AC3E}">
        <p14:creationId xmlns:p14="http://schemas.microsoft.com/office/powerpoint/2010/main" xmlns="" val="34725379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3A545BEF-9AB4-4865-B159-0240618A4675}" type="datetimeFigureOut">
              <a:rPr lang="en-US" smtClean="0"/>
              <a:pPr/>
              <a:t>3/8/2017</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A130865C-92B5-4667-8FFC-4AC5A9BCF6FF}" type="slidenum">
              <a:rPr lang="en-US" smtClean="0"/>
              <a:pPr/>
              <a:t>‹#›</a:t>
            </a:fld>
            <a:endParaRPr lang="en-US"/>
          </a:p>
        </p:txBody>
      </p:sp>
    </p:spTree>
    <p:extLst>
      <p:ext uri="{BB962C8B-B14F-4D97-AF65-F5344CB8AC3E}">
        <p14:creationId xmlns:p14="http://schemas.microsoft.com/office/powerpoint/2010/main" xmlns="" val="3758232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3A545BEF-9AB4-4865-B159-0240618A4675}" type="datetimeFigureOut">
              <a:rPr lang="en-US" smtClean="0"/>
              <a:pPr/>
              <a:t>3/8/2017</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A130865C-92B5-4667-8FFC-4AC5A9BCF6FF}" type="slidenum">
              <a:rPr lang="en-US" smtClean="0"/>
              <a:pPr/>
              <a:t>‹#›</a:t>
            </a:fld>
            <a:endParaRPr lang="en-US"/>
          </a:p>
        </p:txBody>
      </p:sp>
    </p:spTree>
    <p:extLst>
      <p:ext uri="{BB962C8B-B14F-4D97-AF65-F5344CB8AC3E}">
        <p14:creationId xmlns:p14="http://schemas.microsoft.com/office/powerpoint/2010/main" xmlns="" val="8008029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l">
              <a:defRPr sz="4000" b="1" cap="all"/>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3A545BEF-9AB4-4865-B159-0240618A4675}" type="datetimeFigureOut">
              <a:rPr lang="en-US" smtClean="0"/>
              <a:pPr/>
              <a:t>3/8/2017</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A130865C-92B5-4667-8FFC-4AC5A9BCF6FF}" type="slidenum">
              <a:rPr lang="en-US" smtClean="0"/>
              <a:pPr/>
              <a:t>‹#›</a:t>
            </a:fld>
            <a:endParaRPr lang="en-US"/>
          </a:p>
        </p:txBody>
      </p:sp>
    </p:spTree>
    <p:extLst>
      <p:ext uri="{BB962C8B-B14F-4D97-AF65-F5344CB8AC3E}">
        <p14:creationId xmlns:p14="http://schemas.microsoft.com/office/powerpoint/2010/main" xmlns="" val="34989032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تاريخ 4"/>
          <p:cNvSpPr>
            <a:spLocks noGrp="1"/>
          </p:cNvSpPr>
          <p:nvPr>
            <p:ph type="dt" sz="half" idx="10"/>
          </p:nvPr>
        </p:nvSpPr>
        <p:spPr/>
        <p:txBody>
          <a:bodyPr/>
          <a:lstStyle/>
          <a:p>
            <a:fld id="{3A545BEF-9AB4-4865-B159-0240618A4675}" type="datetimeFigureOut">
              <a:rPr lang="en-US" smtClean="0"/>
              <a:pPr/>
              <a:t>3/8/2017</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A130865C-92B5-4667-8FFC-4AC5A9BCF6FF}" type="slidenum">
              <a:rPr lang="en-US" smtClean="0"/>
              <a:pPr/>
              <a:t>‹#›</a:t>
            </a:fld>
            <a:endParaRPr lang="en-US"/>
          </a:p>
        </p:txBody>
      </p:sp>
    </p:spTree>
    <p:extLst>
      <p:ext uri="{BB962C8B-B14F-4D97-AF65-F5344CB8AC3E}">
        <p14:creationId xmlns:p14="http://schemas.microsoft.com/office/powerpoint/2010/main" xmlns="" val="1275382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عنصر نائب للتاريخ 6"/>
          <p:cNvSpPr>
            <a:spLocks noGrp="1"/>
          </p:cNvSpPr>
          <p:nvPr>
            <p:ph type="dt" sz="half" idx="10"/>
          </p:nvPr>
        </p:nvSpPr>
        <p:spPr/>
        <p:txBody>
          <a:bodyPr/>
          <a:lstStyle/>
          <a:p>
            <a:fld id="{3A545BEF-9AB4-4865-B159-0240618A4675}" type="datetimeFigureOut">
              <a:rPr lang="en-US" smtClean="0"/>
              <a:pPr/>
              <a:t>3/8/2017</a:t>
            </a:fld>
            <a:endParaRPr lang="en-US"/>
          </a:p>
        </p:txBody>
      </p:sp>
      <p:sp>
        <p:nvSpPr>
          <p:cNvPr id="8" name="عنصر نائب للتذييل 7"/>
          <p:cNvSpPr>
            <a:spLocks noGrp="1"/>
          </p:cNvSpPr>
          <p:nvPr>
            <p:ph type="ftr" sz="quarter" idx="11"/>
          </p:nvPr>
        </p:nvSpPr>
        <p:spPr/>
        <p:txBody>
          <a:bodyPr/>
          <a:lstStyle/>
          <a:p>
            <a:endParaRPr lang="en-US"/>
          </a:p>
        </p:txBody>
      </p:sp>
      <p:sp>
        <p:nvSpPr>
          <p:cNvPr id="9" name="عنصر نائب لرقم الشريحة 8"/>
          <p:cNvSpPr>
            <a:spLocks noGrp="1"/>
          </p:cNvSpPr>
          <p:nvPr>
            <p:ph type="sldNum" sz="quarter" idx="12"/>
          </p:nvPr>
        </p:nvSpPr>
        <p:spPr/>
        <p:txBody>
          <a:bodyPr/>
          <a:lstStyle/>
          <a:p>
            <a:fld id="{A130865C-92B5-4667-8FFC-4AC5A9BCF6FF}" type="slidenum">
              <a:rPr lang="en-US" smtClean="0"/>
              <a:pPr/>
              <a:t>‹#›</a:t>
            </a:fld>
            <a:endParaRPr lang="en-US"/>
          </a:p>
        </p:txBody>
      </p:sp>
    </p:spTree>
    <p:extLst>
      <p:ext uri="{BB962C8B-B14F-4D97-AF65-F5344CB8AC3E}">
        <p14:creationId xmlns:p14="http://schemas.microsoft.com/office/powerpoint/2010/main" xmlns="" val="1661644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تاريخ 2"/>
          <p:cNvSpPr>
            <a:spLocks noGrp="1"/>
          </p:cNvSpPr>
          <p:nvPr>
            <p:ph type="dt" sz="half" idx="10"/>
          </p:nvPr>
        </p:nvSpPr>
        <p:spPr/>
        <p:txBody>
          <a:bodyPr/>
          <a:lstStyle/>
          <a:p>
            <a:fld id="{3A545BEF-9AB4-4865-B159-0240618A4675}" type="datetimeFigureOut">
              <a:rPr lang="en-US" smtClean="0"/>
              <a:pPr/>
              <a:t>3/8/2017</a:t>
            </a:fld>
            <a:endParaRPr lang="en-US"/>
          </a:p>
        </p:txBody>
      </p:sp>
      <p:sp>
        <p:nvSpPr>
          <p:cNvPr id="4" name="عنصر نائب للتذييل 3"/>
          <p:cNvSpPr>
            <a:spLocks noGrp="1"/>
          </p:cNvSpPr>
          <p:nvPr>
            <p:ph type="ftr" sz="quarter" idx="11"/>
          </p:nvPr>
        </p:nvSpPr>
        <p:spPr/>
        <p:txBody>
          <a:bodyPr/>
          <a:lstStyle/>
          <a:p>
            <a:endParaRPr lang="en-US"/>
          </a:p>
        </p:txBody>
      </p:sp>
      <p:sp>
        <p:nvSpPr>
          <p:cNvPr id="5" name="عنصر نائب لرقم الشريحة 4"/>
          <p:cNvSpPr>
            <a:spLocks noGrp="1"/>
          </p:cNvSpPr>
          <p:nvPr>
            <p:ph type="sldNum" sz="quarter" idx="12"/>
          </p:nvPr>
        </p:nvSpPr>
        <p:spPr/>
        <p:txBody>
          <a:bodyPr/>
          <a:lstStyle/>
          <a:p>
            <a:fld id="{A130865C-92B5-4667-8FFC-4AC5A9BCF6FF}" type="slidenum">
              <a:rPr lang="en-US" smtClean="0"/>
              <a:pPr/>
              <a:t>‹#›</a:t>
            </a:fld>
            <a:endParaRPr lang="en-US"/>
          </a:p>
        </p:txBody>
      </p:sp>
    </p:spTree>
    <p:extLst>
      <p:ext uri="{BB962C8B-B14F-4D97-AF65-F5344CB8AC3E}">
        <p14:creationId xmlns:p14="http://schemas.microsoft.com/office/powerpoint/2010/main" xmlns="" val="2991662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3A545BEF-9AB4-4865-B159-0240618A4675}" type="datetimeFigureOut">
              <a:rPr lang="en-US" smtClean="0"/>
              <a:pPr/>
              <a:t>3/8/2017</a:t>
            </a:fld>
            <a:endParaRPr lang="en-US"/>
          </a:p>
        </p:txBody>
      </p:sp>
      <p:sp>
        <p:nvSpPr>
          <p:cNvPr id="3" name="عنصر نائب للتذييل 2"/>
          <p:cNvSpPr>
            <a:spLocks noGrp="1"/>
          </p:cNvSpPr>
          <p:nvPr>
            <p:ph type="ftr" sz="quarter" idx="11"/>
          </p:nvPr>
        </p:nvSpPr>
        <p:spPr/>
        <p:txBody>
          <a:bodyPr/>
          <a:lstStyle/>
          <a:p>
            <a:endParaRPr lang="en-US"/>
          </a:p>
        </p:txBody>
      </p:sp>
      <p:sp>
        <p:nvSpPr>
          <p:cNvPr id="4" name="عنصر نائب لرقم الشريحة 3"/>
          <p:cNvSpPr>
            <a:spLocks noGrp="1"/>
          </p:cNvSpPr>
          <p:nvPr>
            <p:ph type="sldNum" sz="quarter" idx="12"/>
          </p:nvPr>
        </p:nvSpPr>
        <p:spPr/>
        <p:txBody>
          <a:bodyPr/>
          <a:lstStyle/>
          <a:p>
            <a:fld id="{A130865C-92B5-4667-8FFC-4AC5A9BCF6FF}" type="slidenum">
              <a:rPr lang="en-US" smtClean="0"/>
              <a:pPr/>
              <a:t>‹#›</a:t>
            </a:fld>
            <a:endParaRPr lang="en-US"/>
          </a:p>
        </p:txBody>
      </p:sp>
    </p:spTree>
    <p:extLst>
      <p:ext uri="{BB962C8B-B14F-4D97-AF65-F5344CB8AC3E}">
        <p14:creationId xmlns:p14="http://schemas.microsoft.com/office/powerpoint/2010/main" xmlns="" val="37449841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3A545BEF-9AB4-4865-B159-0240618A4675}" type="datetimeFigureOut">
              <a:rPr lang="en-US" smtClean="0"/>
              <a:pPr/>
              <a:t>3/8/2017</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A130865C-92B5-4667-8FFC-4AC5A9BCF6FF}" type="slidenum">
              <a:rPr lang="en-US" smtClean="0"/>
              <a:pPr/>
              <a:t>‹#›</a:t>
            </a:fld>
            <a:endParaRPr lang="en-US"/>
          </a:p>
        </p:txBody>
      </p:sp>
    </p:spTree>
    <p:extLst>
      <p:ext uri="{BB962C8B-B14F-4D97-AF65-F5344CB8AC3E}">
        <p14:creationId xmlns:p14="http://schemas.microsoft.com/office/powerpoint/2010/main" xmlns="" val="5052726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3A545BEF-9AB4-4865-B159-0240618A4675}" type="datetimeFigureOut">
              <a:rPr lang="en-US" smtClean="0"/>
              <a:pPr/>
              <a:t>3/8/2017</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A130865C-92B5-4667-8FFC-4AC5A9BCF6FF}" type="slidenum">
              <a:rPr lang="en-US" smtClean="0"/>
              <a:pPr/>
              <a:t>‹#›</a:t>
            </a:fld>
            <a:endParaRPr lang="en-US"/>
          </a:p>
        </p:txBody>
      </p:sp>
    </p:spTree>
    <p:extLst>
      <p:ext uri="{BB962C8B-B14F-4D97-AF65-F5344CB8AC3E}">
        <p14:creationId xmlns:p14="http://schemas.microsoft.com/office/powerpoint/2010/main" xmlns="" val="3467050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545BEF-9AB4-4865-B159-0240618A4675}" type="datetimeFigureOut">
              <a:rPr lang="en-US" smtClean="0"/>
              <a:pPr/>
              <a:t>3/8/2017</a:t>
            </a:fld>
            <a:endParaRPr lang="en-US"/>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عنصر نائب لرقم الشريحة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30865C-92B5-4667-8FFC-4AC5A9BCF6FF}" type="slidenum">
              <a:rPr lang="en-US" smtClean="0"/>
              <a:pPr/>
              <a:t>‹#›</a:t>
            </a:fld>
            <a:endParaRPr lang="en-US"/>
          </a:p>
        </p:txBody>
      </p:sp>
    </p:spTree>
    <p:extLst>
      <p:ext uri="{BB962C8B-B14F-4D97-AF65-F5344CB8AC3E}">
        <p14:creationId xmlns:p14="http://schemas.microsoft.com/office/powerpoint/2010/main" xmlns="" val="289546972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an7a.com/wp-content/uploads/2012/09/%D8%AA%D8%AC%D8%A7%D8%B1%D8%A9-%D8%A7%D9%84%D9%83%D8%AA%D8%B1%D9%88%D9%86%D9%8A%D8%A9.jpg"/>
          <p:cNvPicPr>
            <a:picLocks noChangeAspect="1" noChangeArrowheads="1"/>
          </p:cNvPicPr>
          <p:nvPr/>
        </p:nvPicPr>
        <p:blipFill>
          <a:blip r:embed="rId2" cstate="print"/>
          <a:srcRect/>
          <a:stretch>
            <a:fillRect/>
          </a:stretch>
        </p:blipFill>
        <p:spPr bwMode="auto">
          <a:xfrm>
            <a:off x="323528" y="188640"/>
            <a:ext cx="8642907" cy="6336706"/>
          </a:xfrm>
          <a:prstGeom prst="rect">
            <a:avLst/>
          </a:prstGeom>
          <a:noFill/>
        </p:spPr>
      </p:pic>
      <p:sp>
        <p:nvSpPr>
          <p:cNvPr id="2" name="عنوان 1"/>
          <p:cNvSpPr>
            <a:spLocks noGrp="1"/>
          </p:cNvSpPr>
          <p:nvPr>
            <p:ph type="ctrTitle"/>
          </p:nvPr>
        </p:nvSpPr>
        <p:spPr>
          <a:xfrm>
            <a:off x="5148064" y="404664"/>
            <a:ext cx="3600400" cy="1584176"/>
          </a:xfrm>
        </p:spPr>
        <p:txBody>
          <a:bodyPr/>
          <a:lstStyle/>
          <a:p>
            <a:r>
              <a:rPr lang="ar-SA" dirty="0">
                <a:solidFill>
                  <a:srgbClr val="0070C0"/>
                </a:solidFill>
              </a:rPr>
              <a:t>التجارة الإلكترونية</a:t>
            </a:r>
            <a:endParaRPr lang="en-US" dirty="0">
              <a:solidFill>
                <a:srgbClr val="0070C0"/>
              </a:solidFill>
            </a:endParaRPr>
          </a:p>
        </p:txBody>
      </p:sp>
    </p:spTree>
    <p:extLst>
      <p:ext uri="{BB962C8B-B14F-4D97-AF65-F5344CB8AC3E}">
        <p14:creationId xmlns:p14="http://schemas.microsoft.com/office/powerpoint/2010/main" xmlns="" val="16895644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148064" y="274638"/>
            <a:ext cx="3538736" cy="1143000"/>
          </a:xfrm>
        </p:spPr>
        <p:txBody>
          <a:bodyPr>
            <a:normAutofit fontScale="90000"/>
          </a:bodyPr>
          <a:lstStyle/>
          <a:p>
            <a:r>
              <a:rPr lang="ar-SA" dirty="0" smtClean="0">
                <a:solidFill>
                  <a:srgbClr val="24AC2A"/>
                </a:solidFill>
              </a:rPr>
              <a:t>أهداف برنامج الحكومة الإلكترونية</a:t>
            </a:r>
            <a:endParaRPr lang="en-US" dirty="0">
              <a:solidFill>
                <a:srgbClr val="24AC2A"/>
              </a:solidFill>
            </a:endParaRPr>
          </a:p>
        </p:txBody>
      </p:sp>
      <p:sp>
        <p:nvSpPr>
          <p:cNvPr id="3" name="عنصر نائب للمحتوى 2"/>
          <p:cNvSpPr>
            <a:spLocks noGrp="1"/>
          </p:cNvSpPr>
          <p:nvPr>
            <p:ph idx="1"/>
          </p:nvPr>
        </p:nvSpPr>
        <p:spPr/>
        <p:txBody>
          <a:bodyPr>
            <a:normAutofit/>
          </a:bodyPr>
          <a:lstStyle/>
          <a:p>
            <a:pPr marL="0" indent="0" algn="just" rtl="1">
              <a:buNone/>
            </a:pPr>
            <a:r>
              <a:rPr lang="ar-SA" sz="2800" dirty="0" smtClean="0"/>
              <a:t>3.توفير </a:t>
            </a:r>
            <a:r>
              <a:rPr lang="ar-SA" sz="2800" dirty="0"/>
              <a:t>معلومات دقيقة ومحدثة لمتخذ القرار وذلك لدعم التخطيط طويل المدى للمشروعات التنموية ومتابعة التنفيذ بشكل دقيق </a:t>
            </a:r>
            <a:r>
              <a:rPr lang="ar-SA" sz="2800" dirty="0" smtClean="0"/>
              <a:t>.</a:t>
            </a:r>
          </a:p>
          <a:p>
            <a:pPr marL="0" indent="0" algn="just" rtl="1">
              <a:buNone/>
            </a:pPr>
            <a:endParaRPr lang="ar-SA" sz="1000" dirty="0" smtClean="0"/>
          </a:p>
          <a:p>
            <a:pPr marL="0" indent="0" algn="just" rtl="1">
              <a:buNone/>
            </a:pPr>
            <a:r>
              <a:rPr lang="ar-SA" sz="2800" dirty="0"/>
              <a:t>4</a:t>
            </a:r>
            <a:r>
              <a:rPr lang="ar-SA" sz="2800" dirty="0" smtClean="0"/>
              <a:t>. رفع كفاءة أعمال الجهاز الحكومي و أسلوب المراقبة والمتابعة .</a:t>
            </a:r>
          </a:p>
          <a:p>
            <a:pPr marL="0" indent="0" algn="just" rtl="1">
              <a:buNone/>
            </a:pPr>
            <a:endParaRPr lang="ar-SA" sz="1000" dirty="0" smtClean="0"/>
          </a:p>
          <a:p>
            <a:pPr marL="0" indent="0" algn="just" rtl="1">
              <a:buNone/>
            </a:pPr>
            <a:r>
              <a:rPr lang="ar-SA" sz="2800" dirty="0" smtClean="0"/>
              <a:t>5. تقنين الانفاق الحكومي عن طريق الاستخدام الامثل للموارد .</a:t>
            </a:r>
          </a:p>
          <a:p>
            <a:pPr marL="0" indent="0" algn="just" rtl="1">
              <a:buNone/>
            </a:pPr>
            <a:endParaRPr lang="ar-SA" sz="1000" dirty="0" smtClean="0"/>
          </a:p>
          <a:p>
            <a:pPr marL="0" indent="0" algn="just" rtl="1">
              <a:buNone/>
            </a:pPr>
            <a:r>
              <a:rPr lang="ar-SA" sz="2800" dirty="0" smtClean="0"/>
              <a:t>6. تهيئة الجهاز الحكومي للاندماج في النظام العالمي وذلك يلزم الحكومة باستيفاء ما عليها من اتفاقيات شراكة دولية والتي تتطلب مستوى أداء يتواكب مع النظم الحديثة المتبعة .</a:t>
            </a:r>
            <a:endParaRPr lang="en-US" sz="2800" dirty="0"/>
          </a:p>
        </p:txBody>
      </p:sp>
      <p:pic>
        <p:nvPicPr>
          <p:cNvPr id="4" name="Picture 2" descr="نتيجة بحث الصور عن الحكومة الالكترونية السعودية"/>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9552" y="294482"/>
            <a:ext cx="2010987" cy="86409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7301300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427984" y="314669"/>
            <a:ext cx="3610744" cy="1143000"/>
          </a:xfrm>
        </p:spPr>
        <p:txBody>
          <a:bodyPr>
            <a:normAutofit fontScale="90000"/>
          </a:bodyPr>
          <a:lstStyle/>
          <a:p>
            <a:r>
              <a:rPr lang="ar-SA" dirty="0" smtClean="0">
                <a:solidFill>
                  <a:srgbClr val="24AC2A"/>
                </a:solidFill>
              </a:rPr>
              <a:t>متطلبات بناء الحكومة الإلكترونية</a:t>
            </a:r>
            <a:endParaRPr lang="en-US" dirty="0">
              <a:solidFill>
                <a:srgbClr val="24AC2A"/>
              </a:solidFill>
            </a:endParaRPr>
          </a:p>
        </p:txBody>
      </p:sp>
      <p:sp>
        <p:nvSpPr>
          <p:cNvPr id="3" name="عنصر نائب للمحتوى 2"/>
          <p:cNvSpPr>
            <a:spLocks noGrp="1"/>
          </p:cNvSpPr>
          <p:nvPr>
            <p:ph idx="1"/>
          </p:nvPr>
        </p:nvSpPr>
        <p:spPr>
          <a:xfrm>
            <a:off x="507701" y="1916832"/>
            <a:ext cx="8229600" cy="4525963"/>
          </a:xfrm>
        </p:spPr>
        <p:txBody>
          <a:bodyPr>
            <a:normAutofit/>
          </a:bodyPr>
          <a:lstStyle/>
          <a:p>
            <a:pPr marL="514350" indent="-514350" algn="just" rtl="1">
              <a:buAutoNum type="arabicPeriod"/>
            </a:pPr>
            <a:r>
              <a:rPr lang="ar-SA" sz="2800" dirty="0" smtClean="0"/>
              <a:t>توفر اقتصاد قوي .</a:t>
            </a:r>
          </a:p>
          <a:p>
            <a:pPr marL="514350" indent="-514350" algn="just" rtl="1">
              <a:buAutoNum type="arabicPeriod"/>
            </a:pPr>
            <a:r>
              <a:rPr lang="ar-SA" sz="2800" dirty="0" smtClean="0"/>
              <a:t>توفر بيئة سياسية وتنظيمية مناسبة .</a:t>
            </a:r>
          </a:p>
          <a:p>
            <a:pPr marL="514350" indent="-514350" algn="just" rtl="1">
              <a:buAutoNum type="arabicPeriod"/>
            </a:pPr>
            <a:r>
              <a:rPr lang="ar-SA" sz="2800" dirty="0" smtClean="0"/>
              <a:t> توفر بنية تحتية متينة ومتطورة .</a:t>
            </a:r>
          </a:p>
          <a:p>
            <a:pPr marL="514350" indent="-514350" algn="just" rtl="1">
              <a:buAutoNum type="arabicPeriod"/>
            </a:pPr>
            <a:r>
              <a:rPr lang="ar-SA" sz="2800" dirty="0" smtClean="0"/>
              <a:t>وجود الأنظمة والتشريعات المناسبة .</a:t>
            </a:r>
          </a:p>
          <a:p>
            <a:pPr marL="514350" indent="-514350" algn="just" rtl="1">
              <a:buAutoNum type="arabicPeriod"/>
            </a:pPr>
            <a:r>
              <a:rPr lang="ar-SA" sz="2800" dirty="0" smtClean="0"/>
              <a:t>معرفة سير المعاملات الحكومية .</a:t>
            </a:r>
          </a:p>
          <a:p>
            <a:pPr marL="514350" indent="-514350" algn="just" rtl="1">
              <a:buAutoNum type="arabicPeriod"/>
            </a:pPr>
            <a:r>
              <a:rPr lang="ar-SA" sz="2800" dirty="0" smtClean="0"/>
              <a:t>توفر القدر الكافي من أمن المعلومات وبناء القدرات والطاقات البشرية . </a:t>
            </a:r>
          </a:p>
          <a:p>
            <a:pPr marL="514350" indent="-514350" algn="just" rtl="1">
              <a:buAutoNum type="arabicPeriod"/>
            </a:pPr>
            <a:r>
              <a:rPr lang="ar-SA" sz="2800" dirty="0" smtClean="0"/>
              <a:t>وجود نسبة عالية لمستخدمي الانترنت من ذوي الدخل المحدود.</a:t>
            </a:r>
          </a:p>
          <a:p>
            <a:pPr marL="514350" indent="-514350" algn="just" rtl="1">
              <a:buAutoNum type="arabicPeriod"/>
            </a:pPr>
            <a:endParaRPr lang="ar-SA" sz="2800" dirty="0" smtClean="0"/>
          </a:p>
          <a:p>
            <a:pPr marL="514350" indent="-514350" algn="just" rtl="1">
              <a:buAutoNum type="arabicPeriod"/>
            </a:pPr>
            <a:endParaRPr lang="ar-SA" sz="2800" dirty="0" smtClean="0"/>
          </a:p>
          <a:p>
            <a:pPr marL="514350" indent="-514350" algn="just" rtl="1">
              <a:buAutoNum type="arabicPeriod"/>
            </a:pPr>
            <a:endParaRPr lang="en-US" sz="2800" dirty="0"/>
          </a:p>
        </p:txBody>
      </p:sp>
      <p:pic>
        <p:nvPicPr>
          <p:cNvPr id="4" name="Picture 2" descr="نتيجة بحث الصور عن الحكومة الالكترونية السعودية"/>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9552" y="294482"/>
            <a:ext cx="2010987" cy="86409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5882550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البوابة الوطنية - Google Chrome‬"/>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51520" y="1268760"/>
            <a:ext cx="8532440" cy="5187335"/>
          </a:xfrm>
          <a:prstGeom prst="rect">
            <a:avLst/>
          </a:prstGeom>
        </p:spPr>
      </p:pic>
      <p:sp>
        <p:nvSpPr>
          <p:cNvPr id="3" name="عنوان 1"/>
          <p:cNvSpPr txBox="1">
            <a:spLocks/>
          </p:cNvSpPr>
          <p:nvPr/>
        </p:nvSpPr>
        <p:spPr>
          <a:xfrm>
            <a:off x="3419872" y="314669"/>
            <a:ext cx="4618856" cy="1143000"/>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ar-SA" dirty="0" smtClean="0">
                <a:solidFill>
                  <a:srgbClr val="24AC2A"/>
                </a:solidFill>
              </a:rPr>
              <a:t>البوابة الوطنية</a:t>
            </a:r>
            <a:endParaRPr lang="en-US" dirty="0">
              <a:solidFill>
                <a:srgbClr val="24AC2A"/>
              </a:solidFill>
            </a:endParaRPr>
          </a:p>
        </p:txBody>
      </p:sp>
      <p:pic>
        <p:nvPicPr>
          <p:cNvPr id="4" name="Picture 2" descr="نتيجة بحث الصور عن الحكومة الالكترونية السعودية"/>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05505" y="116632"/>
            <a:ext cx="2010987" cy="86409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958320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526232" y="312738"/>
            <a:ext cx="7772400" cy="1470025"/>
          </a:xfrm>
        </p:spPr>
        <p:txBody>
          <a:bodyPr/>
          <a:lstStyle/>
          <a:p>
            <a:r>
              <a:rPr lang="ar-SA" dirty="0" smtClean="0">
                <a:solidFill>
                  <a:srgbClr val="24AC2A"/>
                </a:solidFill>
              </a:rPr>
              <a:t>أمثلة على تطبيقات الحكومة الإلكترونية</a:t>
            </a:r>
            <a:endParaRPr lang="en-US" dirty="0"/>
          </a:p>
        </p:txBody>
      </p:sp>
      <p:pic>
        <p:nvPicPr>
          <p:cNvPr id="3074" name="Picture 2" descr="http://www.yesser.gov.sa/ar/BuildingBlocks/PublishingImages/National%20Contact%20Centerlogo.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300192" y="4777580"/>
            <a:ext cx="1924050" cy="1733551"/>
          </a:xfrm>
          <a:prstGeom prst="rect">
            <a:avLst/>
          </a:prstGeom>
          <a:noFill/>
          <a:extLst>
            <a:ext uri="{909E8E84-426E-40DD-AFC4-6F175D3DCCD1}">
              <a14:hiddenFill xmlns:a14="http://schemas.microsoft.com/office/drawing/2010/main" xmlns="">
                <a:solidFill>
                  <a:srgbClr val="FFFFFF"/>
                </a:solidFill>
              </a14:hiddenFill>
            </a:ext>
          </a:extLst>
        </p:spPr>
      </p:pic>
      <p:pic>
        <p:nvPicPr>
          <p:cNvPr id="3076" name="Picture 4" descr="نتيجة بحث الصور عن ابشر"/>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347864" y="4941168"/>
            <a:ext cx="2445368" cy="1569963"/>
          </a:xfrm>
          <a:prstGeom prst="rect">
            <a:avLst/>
          </a:prstGeom>
          <a:noFill/>
          <a:extLst>
            <a:ext uri="{909E8E84-426E-40DD-AFC4-6F175D3DCCD1}">
              <a14:hiddenFill xmlns:a14="http://schemas.microsoft.com/office/drawing/2010/main" xmlns="">
                <a:solidFill>
                  <a:srgbClr val="FFFFFF"/>
                </a:solidFill>
              </a14:hiddenFill>
            </a:ext>
          </a:extLst>
        </p:spPr>
      </p:pic>
      <p:sp>
        <p:nvSpPr>
          <p:cNvPr id="4" name="AutoShape 6" descr="نتيجة بحث الصور عن مقيم"/>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8" descr="نتيجة بحث الصور عن مقيم"/>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82" name="Picture 10" descr="صورة ذات صلة"/>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60375" y="4941168"/>
            <a:ext cx="2445869" cy="1569963"/>
          </a:xfrm>
          <a:prstGeom prst="rect">
            <a:avLst/>
          </a:prstGeom>
          <a:noFill/>
          <a:extLst>
            <a:ext uri="{909E8E84-426E-40DD-AFC4-6F175D3DCCD1}">
              <a14:hiddenFill xmlns:a14="http://schemas.microsoft.com/office/drawing/2010/main" xmlns="">
                <a:solidFill>
                  <a:srgbClr val="FFFFFF"/>
                </a:solidFill>
              </a14:hiddenFill>
            </a:ext>
          </a:extLst>
        </p:spPr>
      </p:pic>
      <p:pic>
        <p:nvPicPr>
          <p:cNvPr id="3084" name="Picture 12" descr="http://www.khbrbgd.com/wp-content/uploads/2015/06/%D9%85%D9%88%D9%82%D8%B9-%D9%86%D9%88%D8%B1-%D9%86%D8%B8%D8%A7%D9%85-%D9%86%D9%88%D8%B1-%D8%A7%D9%84%D9%85%D8%B1%D9%83%D8%B2%D9%8A.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331640" y="2744924"/>
            <a:ext cx="2276758" cy="1656184"/>
          </a:xfrm>
          <a:prstGeom prst="rect">
            <a:avLst/>
          </a:prstGeom>
          <a:noFill/>
          <a:extLst>
            <a:ext uri="{909E8E84-426E-40DD-AFC4-6F175D3DCCD1}">
              <a14:hiddenFill xmlns:a14="http://schemas.microsoft.com/office/drawing/2010/main" xmlns="">
                <a:solidFill>
                  <a:srgbClr val="FFFFFF"/>
                </a:solidFill>
              </a14:hiddenFill>
            </a:ext>
          </a:extLst>
        </p:spPr>
      </p:pic>
      <p:pic>
        <p:nvPicPr>
          <p:cNvPr id="3086" name="Picture 14" descr="https://www.almowaten.net/wp-content/uploads/%D8%AD%D8%B3%D8%A7%D8%A8-%D8%A7%D9%84%D9%85%D9%88%D8%A7%D8%B7%D9%86-15-799x471.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366594" y="2744924"/>
            <a:ext cx="2809534" cy="165618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042207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123728" y="980728"/>
            <a:ext cx="6779096" cy="1143000"/>
          </a:xfrm>
        </p:spPr>
        <p:txBody>
          <a:bodyPr>
            <a:normAutofit/>
          </a:bodyPr>
          <a:lstStyle/>
          <a:p>
            <a:r>
              <a:rPr lang="ar-SA" dirty="0" smtClean="0">
                <a:solidFill>
                  <a:schemeClr val="accent1">
                    <a:lumMod val="75000"/>
                  </a:schemeClr>
                </a:solidFill>
              </a:rPr>
              <a:t>ماهي التجارة الإلكترونية ؟</a:t>
            </a:r>
            <a:endParaRPr lang="en-US" dirty="0">
              <a:solidFill>
                <a:schemeClr val="accent1">
                  <a:lumMod val="75000"/>
                </a:schemeClr>
              </a:solidFill>
            </a:endParaRPr>
          </a:p>
        </p:txBody>
      </p:sp>
      <p:sp>
        <p:nvSpPr>
          <p:cNvPr id="3" name="عنصر نائب للمحتوى 2"/>
          <p:cNvSpPr>
            <a:spLocks noGrp="1"/>
          </p:cNvSpPr>
          <p:nvPr>
            <p:ph idx="1"/>
          </p:nvPr>
        </p:nvSpPr>
        <p:spPr>
          <a:xfrm>
            <a:off x="486759" y="2492896"/>
            <a:ext cx="8229600" cy="3917032"/>
          </a:xfrm>
        </p:spPr>
        <p:txBody>
          <a:bodyPr/>
          <a:lstStyle/>
          <a:p>
            <a:pPr algn="just" rtl="1"/>
            <a:r>
              <a:rPr lang="ar-SA" dirty="0" smtClean="0"/>
              <a:t>يعرف مصطلح التجارة الإلكترونية طبقا لوجهات نظر مختلفة كما يلي :</a:t>
            </a:r>
          </a:p>
          <a:p>
            <a:pPr algn="just" rtl="1"/>
            <a:r>
              <a:rPr lang="ar-SA" dirty="0" smtClean="0"/>
              <a:t>ففي عالم الاتصالات : تعرف بأنها وسيلة من أجل توصيل سلع أو خدمات عبر وسائل الاتصالات المختلفة .</a:t>
            </a:r>
          </a:p>
          <a:p>
            <a:pPr algn="just" rtl="1"/>
            <a:r>
              <a:rPr lang="ar-SA" dirty="0" smtClean="0"/>
              <a:t>أما في عالم الأعمال التجارية : تعرف بأنها التقنية التي تستخدم من أجل المعاملات التجارية بجميع أنواعها حيث تتم بصورة سريعة و بأقل تكلفة و بكفاءة عالية .</a:t>
            </a:r>
            <a:endParaRPr lang="en-US" dirty="0"/>
          </a:p>
        </p:txBody>
      </p:sp>
      <p:sp>
        <p:nvSpPr>
          <p:cNvPr id="4" name="AutoShape 2" descr="نتيجة بحث الصور عن ‪e busines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نتيجة بحث الصور عن ‪e busine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222" name="Picture 6" descr="نتيجة بحث الصور عن ‪e business‬‏"/>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07976" y="283532"/>
            <a:ext cx="2014916" cy="206129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6735517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716016" y="431937"/>
            <a:ext cx="3682752" cy="1764483"/>
          </a:xfrm>
        </p:spPr>
        <p:txBody>
          <a:bodyPr>
            <a:normAutofit/>
          </a:bodyPr>
          <a:lstStyle/>
          <a:p>
            <a:r>
              <a:rPr lang="ar-SA" dirty="0">
                <a:solidFill>
                  <a:schemeClr val="accent1">
                    <a:lumMod val="75000"/>
                  </a:schemeClr>
                </a:solidFill>
              </a:rPr>
              <a:t>التطور التاريخي للتجارة الإلكترونية</a:t>
            </a:r>
            <a:endParaRPr lang="en-US" dirty="0">
              <a:solidFill>
                <a:schemeClr val="accent1">
                  <a:lumMod val="75000"/>
                </a:schemeClr>
              </a:solidFill>
            </a:endParaRPr>
          </a:p>
        </p:txBody>
      </p:sp>
      <p:sp>
        <p:nvSpPr>
          <p:cNvPr id="3" name="عنصر نائب للمحتوى 2"/>
          <p:cNvSpPr>
            <a:spLocks noGrp="1"/>
          </p:cNvSpPr>
          <p:nvPr>
            <p:ph idx="1"/>
          </p:nvPr>
        </p:nvSpPr>
        <p:spPr>
          <a:xfrm>
            <a:off x="307976" y="2366049"/>
            <a:ext cx="8568952" cy="3888432"/>
          </a:xfrm>
        </p:spPr>
        <p:txBody>
          <a:bodyPr>
            <a:normAutofit fontScale="92500" lnSpcReduction="10000"/>
          </a:bodyPr>
          <a:lstStyle/>
          <a:p>
            <a:pPr marL="0" indent="0" algn="just" rtl="1">
              <a:buNone/>
            </a:pPr>
            <a:r>
              <a:rPr lang="ar-SA" dirty="0" smtClean="0"/>
              <a:t>تعود إلى أوائل السبعينات من القرن الماضي حيث بدأ تطبيق التحويلات الإلكترونية للأموال في المؤسسات التجارية العملاقة .</a:t>
            </a:r>
          </a:p>
          <a:p>
            <a:pPr marL="0" indent="0" algn="just" rtl="1">
              <a:buNone/>
            </a:pPr>
            <a:endParaRPr lang="ar-SA" sz="2000" dirty="0" smtClean="0"/>
          </a:p>
          <a:p>
            <a:pPr marL="0" indent="0" algn="just" rtl="1">
              <a:buNone/>
            </a:pPr>
            <a:r>
              <a:rPr lang="ar-SA" dirty="0" smtClean="0"/>
              <a:t>ومع تحول الانترنت إلى وسيلة لتحقيق الارباح في أواخر القرن العشرين انتشر مصطلح التجارة الإلكترونية وتم تطوير تطبيقاتها ومنذ عام 1995 بدأنا نشاهد الكثير من التطبيقات المبدعة والتي تتمثل في الاعلانات على الانترنت  والمزادات وحتى تجارب الواقع الافتراضي . لدرجة أن كل شركة كبيرة أو متوسطة أنشأت لها موقعا على شبكة الانترنت .</a:t>
            </a:r>
          </a:p>
        </p:txBody>
      </p:sp>
      <p:pic>
        <p:nvPicPr>
          <p:cNvPr id="4" name="Picture 6" descr="نتيجة بحث الصور عن ‪e business‬‏"/>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07976" y="283532"/>
            <a:ext cx="2014916" cy="206129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0587606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755576" y="188640"/>
            <a:ext cx="7128792" cy="1354162"/>
          </a:xfrm>
        </p:spPr>
        <p:txBody>
          <a:bodyPr>
            <a:normAutofit/>
          </a:bodyPr>
          <a:lstStyle/>
          <a:p>
            <a:r>
              <a:rPr lang="ar-SA" u="sng" dirty="0">
                <a:solidFill>
                  <a:schemeClr val="accent1">
                    <a:lumMod val="75000"/>
                  </a:schemeClr>
                </a:solidFill>
              </a:rPr>
              <a:t>فوائد </a:t>
            </a:r>
            <a:r>
              <a:rPr lang="ar-SA" u="sng" dirty="0" smtClean="0">
                <a:solidFill>
                  <a:schemeClr val="accent1">
                    <a:lumMod val="75000"/>
                  </a:schemeClr>
                </a:solidFill>
              </a:rPr>
              <a:t>التجارة </a:t>
            </a:r>
            <a:r>
              <a:rPr lang="ar-SA" u="sng" dirty="0">
                <a:solidFill>
                  <a:schemeClr val="accent1">
                    <a:lumMod val="75000"/>
                  </a:schemeClr>
                </a:solidFill>
              </a:rPr>
              <a:t>الإلكترونية للأفراد</a:t>
            </a:r>
            <a:r>
              <a:rPr lang="ar-SA" dirty="0">
                <a:solidFill>
                  <a:schemeClr val="accent1">
                    <a:lumMod val="75000"/>
                  </a:schemeClr>
                </a:solidFill>
              </a:rPr>
              <a:t> </a:t>
            </a:r>
            <a:r>
              <a:rPr lang="ar-SA" dirty="0" smtClean="0"/>
              <a:t> </a:t>
            </a:r>
            <a:endParaRPr lang="en-US" dirty="0"/>
          </a:p>
        </p:txBody>
      </p:sp>
      <p:sp>
        <p:nvSpPr>
          <p:cNvPr id="3" name="عنصر نائب للمحتوى 2"/>
          <p:cNvSpPr>
            <a:spLocks noGrp="1"/>
          </p:cNvSpPr>
          <p:nvPr>
            <p:ph idx="1"/>
          </p:nvPr>
        </p:nvSpPr>
        <p:spPr>
          <a:xfrm>
            <a:off x="323528" y="1340768"/>
            <a:ext cx="8229600" cy="3564025"/>
          </a:xfrm>
        </p:spPr>
        <p:txBody>
          <a:bodyPr/>
          <a:lstStyle/>
          <a:p>
            <a:pPr algn="r" rtl="1"/>
            <a:r>
              <a:rPr lang="ar-SA" dirty="0" smtClean="0"/>
              <a:t>توفير الوقت والجهد والمال .</a:t>
            </a:r>
          </a:p>
          <a:p>
            <a:pPr algn="r" rtl="1"/>
            <a:r>
              <a:rPr lang="ar-SA" dirty="0" smtClean="0"/>
              <a:t>توفر حرية الاختيار وفرص رائعة لزيارة أكبر عدد ممكن من المواقع التجارية .</a:t>
            </a:r>
          </a:p>
          <a:p>
            <a:pPr algn="r" rtl="1"/>
            <a:r>
              <a:rPr lang="ar-SA" dirty="0" smtClean="0"/>
              <a:t>توفر الأسعار التنافسية والخصومات الموسمية .</a:t>
            </a:r>
          </a:p>
          <a:p>
            <a:pPr algn="r" rtl="1"/>
            <a:r>
              <a:rPr lang="ar-SA" dirty="0" smtClean="0"/>
              <a:t>توافر طريقة اتصالات فعالة ومباشرة .</a:t>
            </a:r>
            <a:endParaRPr lang="en-US" dirty="0"/>
          </a:p>
        </p:txBody>
      </p:sp>
      <p:pic>
        <p:nvPicPr>
          <p:cNvPr id="11268" name="Picture 4" descr="صورة ذات صلة"/>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691680" y="4365104"/>
            <a:ext cx="5112568" cy="218172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601367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915816" y="1116550"/>
            <a:ext cx="5915000" cy="1143000"/>
          </a:xfrm>
        </p:spPr>
        <p:txBody>
          <a:bodyPr>
            <a:normAutofit fontScale="90000"/>
          </a:bodyPr>
          <a:lstStyle/>
          <a:p>
            <a:r>
              <a:rPr lang="ar-SA" u="sng" dirty="0">
                <a:solidFill>
                  <a:schemeClr val="accent1">
                    <a:lumMod val="75000"/>
                  </a:schemeClr>
                </a:solidFill>
              </a:rPr>
              <a:t>فوائد التجارة الإلكترونية للشركات  </a:t>
            </a:r>
            <a:endParaRPr lang="en-US" u="sng" dirty="0">
              <a:solidFill>
                <a:schemeClr val="accent1">
                  <a:lumMod val="75000"/>
                </a:schemeClr>
              </a:solidFill>
            </a:endParaRPr>
          </a:p>
        </p:txBody>
      </p:sp>
      <p:sp>
        <p:nvSpPr>
          <p:cNvPr id="3" name="عنصر نائب للمحتوى 2"/>
          <p:cNvSpPr>
            <a:spLocks noGrp="1"/>
          </p:cNvSpPr>
          <p:nvPr>
            <p:ph idx="1"/>
          </p:nvPr>
        </p:nvSpPr>
        <p:spPr>
          <a:xfrm>
            <a:off x="395536" y="2636912"/>
            <a:ext cx="8229600" cy="3773016"/>
          </a:xfrm>
        </p:spPr>
        <p:txBody>
          <a:bodyPr>
            <a:normAutofit/>
          </a:bodyPr>
          <a:lstStyle/>
          <a:p>
            <a:pPr algn="r" rtl="1"/>
            <a:r>
              <a:rPr lang="ar-SA" dirty="0" smtClean="0"/>
              <a:t>تحقق تسويق أكثر فعالية و أرباحا أكثر .</a:t>
            </a:r>
          </a:p>
          <a:p>
            <a:pPr algn="r" rtl="1"/>
            <a:r>
              <a:rPr lang="ar-SA" dirty="0" smtClean="0"/>
              <a:t>تساعد في تخفيض مصاريف الشركات .</a:t>
            </a:r>
          </a:p>
          <a:p>
            <a:pPr algn="r" rtl="1"/>
            <a:r>
              <a:rPr lang="ar-SA" dirty="0" smtClean="0"/>
              <a:t>تحقق تواصل فعال مع الشركة و فروعها.</a:t>
            </a:r>
          </a:p>
          <a:p>
            <a:pPr algn="r" rtl="1"/>
            <a:r>
              <a:rPr lang="ar-SA" dirty="0" smtClean="0"/>
              <a:t>تؤدي إلى تقليل المخاطر المرتبطة بتراكم المخزون .</a:t>
            </a:r>
          </a:p>
          <a:p>
            <a:pPr algn="r" rtl="1"/>
            <a:r>
              <a:rPr lang="ar-SA" dirty="0" smtClean="0"/>
              <a:t>تساعد على توفير نظم معلومات تدعم أتخاذ القرارات الإدارية .</a:t>
            </a:r>
            <a:endParaRPr lang="en-US" dirty="0"/>
          </a:p>
        </p:txBody>
      </p:sp>
      <p:pic>
        <p:nvPicPr>
          <p:cNvPr id="5" name="صورة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2408" y="260648"/>
            <a:ext cx="2569296" cy="1998902"/>
          </a:xfrm>
          <a:prstGeom prst="rect">
            <a:avLst/>
          </a:prstGeom>
        </p:spPr>
      </p:pic>
    </p:spTree>
    <p:extLst>
      <p:ext uri="{BB962C8B-B14F-4D97-AF65-F5344CB8AC3E}">
        <p14:creationId xmlns:p14="http://schemas.microsoft.com/office/powerpoint/2010/main" xmlns="" val="2339699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SA" u="sng" dirty="0" smtClean="0">
                <a:solidFill>
                  <a:schemeClr val="accent1">
                    <a:lumMod val="75000"/>
                  </a:schemeClr>
                </a:solidFill>
              </a:rPr>
              <a:t>فوائد التجارة الإلكترونية للمجتمع</a:t>
            </a:r>
            <a:endParaRPr lang="en-US" u="sng" dirty="0">
              <a:solidFill>
                <a:schemeClr val="accent1">
                  <a:lumMod val="75000"/>
                </a:schemeClr>
              </a:solidFill>
            </a:endParaRPr>
          </a:p>
        </p:txBody>
      </p:sp>
      <p:sp>
        <p:nvSpPr>
          <p:cNvPr id="3" name="عنصر نائب للمحتوى 2"/>
          <p:cNvSpPr>
            <a:spLocks noGrp="1"/>
          </p:cNvSpPr>
          <p:nvPr>
            <p:ph idx="1"/>
          </p:nvPr>
        </p:nvSpPr>
        <p:spPr>
          <a:xfrm>
            <a:off x="251520" y="1340768"/>
            <a:ext cx="8435280" cy="3672408"/>
          </a:xfrm>
        </p:spPr>
        <p:txBody>
          <a:bodyPr>
            <a:normAutofit/>
          </a:bodyPr>
          <a:lstStyle/>
          <a:p>
            <a:pPr algn="r" rtl="1"/>
            <a:r>
              <a:rPr lang="ar-SA" dirty="0" smtClean="0"/>
              <a:t>تخلق التجارة الالكترونية فرص العمل الحر .</a:t>
            </a:r>
          </a:p>
          <a:p>
            <a:pPr algn="r" rtl="1"/>
            <a:r>
              <a:rPr lang="ar-SA" dirty="0" smtClean="0"/>
              <a:t>تعمل على زيادة أعداد الافراد الذين يعملون من داخل منازلهم.</a:t>
            </a:r>
          </a:p>
          <a:p>
            <a:pPr algn="r" rtl="1"/>
            <a:r>
              <a:rPr lang="ar-SA" dirty="0" smtClean="0"/>
              <a:t>تمكن شعوب العالم الثالث والمناطق الريفية من التمتع بالمنتجات والخدمات التي لم تتوفر لهم من قبل .</a:t>
            </a:r>
          </a:p>
          <a:p>
            <a:pPr algn="r" rtl="1"/>
            <a:r>
              <a:rPr lang="ar-SA" dirty="0" smtClean="0"/>
              <a:t>تسهل وصول الخدمات العامة للأفراد مثل الرعاية الصحية و التعليمية .</a:t>
            </a:r>
          </a:p>
        </p:txBody>
      </p:sp>
      <p:pic>
        <p:nvPicPr>
          <p:cNvPr id="13314" name="Picture 2" descr="نتيجة بحث الصور عن ‪benefits of e business‬‏"/>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691680" y="4437112"/>
            <a:ext cx="5112568" cy="211662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1525051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483768" y="764704"/>
            <a:ext cx="6131024" cy="1143000"/>
          </a:xfrm>
        </p:spPr>
        <p:txBody>
          <a:bodyPr/>
          <a:lstStyle/>
          <a:p>
            <a:r>
              <a:rPr lang="ar-SA" u="sng" dirty="0" smtClean="0">
                <a:solidFill>
                  <a:schemeClr val="accent1">
                    <a:lumMod val="75000"/>
                  </a:schemeClr>
                </a:solidFill>
              </a:rPr>
              <a:t>عيوب التجارة الإلكترونية</a:t>
            </a:r>
            <a:r>
              <a:rPr lang="ar-SA" dirty="0" smtClean="0"/>
              <a:t> </a:t>
            </a:r>
            <a:endParaRPr lang="en-US" dirty="0"/>
          </a:p>
        </p:txBody>
      </p:sp>
      <p:sp>
        <p:nvSpPr>
          <p:cNvPr id="3" name="عنصر نائب للمحتوى 2"/>
          <p:cNvSpPr>
            <a:spLocks noGrp="1"/>
          </p:cNvSpPr>
          <p:nvPr>
            <p:ph idx="1"/>
          </p:nvPr>
        </p:nvSpPr>
        <p:spPr>
          <a:xfrm>
            <a:off x="460375" y="2276872"/>
            <a:ext cx="8229600" cy="3484984"/>
          </a:xfrm>
        </p:spPr>
        <p:txBody>
          <a:bodyPr/>
          <a:lstStyle/>
          <a:p>
            <a:pPr algn="r" rtl="1"/>
            <a:r>
              <a:rPr lang="ar-SA" dirty="0" smtClean="0"/>
              <a:t>مشكلات الامن وذلك لإمكانية اختراق قراصنة الكمبيوتر للأنظمة وسرقة المعلومات منها .</a:t>
            </a:r>
          </a:p>
          <a:p>
            <a:pPr algn="r" rtl="1"/>
            <a:r>
              <a:rPr lang="ar-SA" dirty="0" smtClean="0"/>
              <a:t>التغير المستمر والسريع  في النظم والبرمجيات مما يتطلب عملية تحديث مستمرة وبالتالي تكاليف باهضه .</a:t>
            </a:r>
          </a:p>
        </p:txBody>
      </p:sp>
      <p:sp>
        <p:nvSpPr>
          <p:cNvPr id="4" name="AutoShape 2" descr="نتيجة بحث الصور عن هكر بنوك"/>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نتيجة بحث الصور عن هكرز"/>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نتيجة بحث الصور عن هكرز"/>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xmlns="" val="12747464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195736" y="260648"/>
            <a:ext cx="4104456" cy="1143000"/>
          </a:xfrm>
        </p:spPr>
        <p:txBody>
          <a:bodyPr>
            <a:normAutofit/>
          </a:bodyPr>
          <a:lstStyle/>
          <a:p>
            <a:r>
              <a:rPr lang="ar-SA" dirty="0">
                <a:solidFill>
                  <a:srgbClr val="24AC2A"/>
                </a:solidFill>
              </a:rPr>
              <a:t>الحكومة الإلكترونية</a:t>
            </a:r>
            <a:endParaRPr lang="en-US" dirty="0">
              <a:solidFill>
                <a:srgbClr val="24AC2A"/>
              </a:solidFill>
            </a:endParaRPr>
          </a:p>
        </p:txBody>
      </p:sp>
      <p:sp>
        <p:nvSpPr>
          <p:cNvPr id="3" name="عنصر نائب للمحتوى 2"/>
          <p:cNvSpPr>
            <a:spLocks noGrp="1"/>
          </p:cNvSpPr>
          <p:nvPr>
            <p:ph idx="1"/>
          </p:nvPr>
        </p:nvSpPr>
        <p:spPr>
          <a:xfrm>
            <a:off x="4130756" y="1844824"/>
            <a:ext cx="4719600" cy="4248472"/>
          </a:xfrm>
        </p:spPr>
        <p:txBody>
          <a:bodyPr>
            <a:normAutofit/>
          </a:bodyPr>
          <a:lstStyle/>
          <a:p>
            <a:pPr algn="just" rtl="1"/>
            <a:r>
              <a:rPr lang="ar-SA" dirty="0" smtClean="0"/>
              <a:t>يعتمد مفهوم الحكومة الالكترونية على فكرة تجميع كافة الانشطة والخدمات المعلوماتية التفاعلية في موضع واحد هو موقع الحكومة الرسمي على شبكة الانترنت وتقديم خدماتها للجمهور .</a:t>
            </a:r>
            <a:endParaRPr lang="en-US" dirty="0"/>
          </a:p>
        </p:txBody>
      </p:sp>
      <p:pic>
        <p:nvPicPr>
          <p:cNvPr id="4" name="Picture 4" descr="نتيجة بحث الصور عن الحكومة الالكترونية السعودية"/>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3452" y="1700808"/>
            <a:ext cx="3964492" cy="4176464"/>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2" descr="نتيجة بحث الصور عن الحكومة الالكترونية السعودية"/>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678561" y="260648"/>
            <a:ext cx="2010987" cy="86409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746059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004048" y="587078"/>
            <a:ext cx="3682752" cy="1143000"/>
          </a:xfrm>
        </p:spPr>
        <p:txBody>
          <a:bodyPr>
            <a:normAutofit fontScale="90000"/>
          </a:bodyPr>
          <a:lstStyle/>
          <a:p>
            <a:r>
              <a:rPr lang="ar-SA" dirty="0" smtClean="0">
                <a:solidFill>
                  <a:srgbClr val="24AC2A"/>
                </a:solidFill>
              </a:rPr>
              <a:t>أهداف برنامج الحكومة الإلكترونية</a:t>
            </a:r>
            <a:endParaRPr lang="en-US" dirty="0">
              <a:solidFill>
                <a:srgbClr val="24AC2A"/>
              </a:solidFill>
            </a:endParaRPr>
          </a:p>
        </p:txBody>
      </p:sp>
      <p:sp>
        <p:nvSpPr>
          <p:cNvPr id="3" name="عنصر نائب للمحتوى 2"/>
          <p:cNvSpPr>
            <a:spLocks noGrp="1"/>
          </p:cNvSpPr>
          <p:nvPr>
            <p:ph idx="1"/>
          </p:nvPr>
        </p:nvSpPr>
        <p:spPr>
          <a:xfrm>
            <a:off x="530585" y="2204864"/>
            <a:ext cx="8229600" cy="3773016"/>
          </a:xfrm>
        </p:spPr>
        <p:txBody>
          <a:bodyPr>
            <a:normAutofit/>
          </a:bodyPr>
          <a:lstStyle/>
          <a:p>
            <a:pPr marL="514350" indent="-514350" algn="just" rtl="1">
              <a:buFont typeface="+mj-lt"/>
              <a:buAutoNum type="arabicPeriod"/>
            </a:pPr>
            <a:r>
              <a:rPr lang="ar-SA" sz="2800" dirty="0" smtClean="0"/>
              <a:t>تقديم الخدمات إلى المواطنين في مكان وجودهم بالشكل و الأسلوب المناسبين وبالسرعة والكفاءة المطلوبة مع تطوير أفضل الطرق لمشاركتهم في العملية التنفيذية .</a:t>
            </a:r>
          </a:p>
          <a:p>
            <a:pPr marL="0" indent="0" algn="just" rtl="1">
              <a:buNone/>
            </a:pPr>
            <a:endParaRPr lang="ar-SA" sz="1400" dirty="0" smtClean="0"/>
          </a:p>
          <a:p>
            <a:pPr marL="0" indent="0" algn="just" rtl="1">
              <a:buNone/>
            </a:pPr>
            <a:r>
              <a:rPr lang="ar-SA" sz="2800" dirty="0" smtClean="0"/>
              <a:t>2. توفير مناخ مشجع للمستثمرين وتذليل العقبات التي يواجهونها والتي تتمثل بشكل أساسي في بطء الاجراءات وتعقيدها مما سينعكس بشكل إيجابي على تشجيع الاستثمار المحلي و جذب المزيد من الاستثمارات الأجنبية .</a:t>
            </a:r>
          </a:p>
        </p:txBody>
      </p:sp>
      <p:pic>
        <p:nvPicPr>
          <p:cNvPr id="4" name="Picture 2" descr="نتيجة بحث الصور عن الحكومة الالكترونية السعودية"/>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9552" y="294482"/>
            <a:ext cx="2010987" cy="86409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16801869"/>
      </p:ext>
    </p:extLst>
  </p:cSld>
  <p:clrMapOvr>
    <a:masterClrMapping/>
  </p:clrMapOvr>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185</TotalTime>
  <Words>517</Words>
  <Application>Microsoft Office PowerPoint</Application>
  <PresentationFormat>On-screen Show (4:3)</PresentationFormat>
  <Paragraphs>53</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نسق Office</vt:lpstr>
      <vt:lpstr>التجارة الإلكترونية</vt:lpstr>
      <vt:lpstr>ماهي التجارة الإلكترونية ؟</vt:lpstr>
      <vt:lpstr>التطور التاريخي للتجارة الإلكترونية</vt:lpstr>
      <vt:lpstr>فوائد التجارة الإلكترونية للأفراد  </vt:lpstr>
      <vt:lpstr>فوائد التجارة الإلكترونية للشركات  </vt:lpstr>
      <vt:lpstr>فوائد التجارة الإلكترونية للمجتمع</vt:lpstr>
      <vt:lpstr>عيوب التجارة الإلكترونية </vt:lpstr>
      <vt:lpstr>الحكومة الإلكترونية</vt:lpstr>
      <vt:lpstr>أهداف برنامج الحكومة الإلكترونية</vt:lpstr>
      <vt:lpstr>أهداف برنامج الحكومة الإلكترونية</vt:lpstr>
      <vt:lpstr>متطلبات بناء الحكومة الإلكترونية</vt:lpstr>
      <vt:lpstr>Slide 12</vt:lpstr>
      <vt:lpstr>أمثلة على تطبيقات الحكومة الإلكترونية</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user</dc:creator>
  <cp:lastModifiedBy>user1</cp:lastModifiedBy>
  <cp:revision>20</cp:revision>
  <dcterms:created xsi:type="dcterms:W3CDTF">2017-03-04T18:06:36Z</dcterms:created>
  <dcterms:modified xsi:type="dcterms:W3CDTF">2017-03-08T05:11:46Z</dcterms:modified>
</cp:coreProperties>
</file>