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352" r:id="rId3"/>
    <p:sldId id="383" r:id="rId4"/>
    <p:sldId id="384" r:id="rId5"/>
    <p:sldId id="385" r:id="rId6"/>
    <p:sldId id="386" r:id="rId7"/>
    <p:sldId id="387" r:id="rId8"/>
    <p:sldId id="388" r:id="rId9"/>
    <p:sldId id="389" r:id="rId10"/>
    <p:sldId id="390" r:id="rId11"/>
    <p:sldId id="354" r:id="rId12"/>
    <p:sldId id="331" r:id="rId13"/>
    <p:sldId id="373" r:id="rId14"/>
    <p:sldId id="374" r:id="rId15"/>
    <p:sldId id="375" r:id="rId16"/>
    <p:sldId id="377" r:id="rId17"/>
    <p:sldId id="378" r:id="rId18"/>
    <p:sldId id="376" r:id="rId19"/>
    <p:sldId id="379" r:id="rId20"/>
    <p:sldId id="380" r:id="rId21"/>
    <p:sldId id="381" r:id="rId22"/>
    <p:sldId id="382" r:id="rId23"/>
    <p:sldId id="32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FEEF"/>
    <a:srgbClr val="92D2DB"/>
    <a:srgbClr val="D3EDF1"/>
    <a:srgbClr val="338F9B"/>
    <a:srgbClr val="FFCA08"/>
    <a:srgbClr val="0070C0"/>
    <a:srgbClr val="00B050"/>
    <a:srgbClr val="E7E7E7"/>
    <a:srgbClr val="E6E6E6"/>
    <a:srgbClr val="B6A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3" d="100"/>
          <a:sy n="63"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eerah Nasser Alghonaim" userId="2650aeae-c70d-4495-86c6-1823cb396e07" providerId="ADAL" clId="{BEED5C7A-1F78-438B-B9E7-DD181C3D1FB8}"/>
    <pc:docChg chg="custSel modSld">
      <pc:chgData name="Moneerah Nasser Alghonaim" userId="2650aeae-c70d-4495-86c6-1823cb396e07" providerId="ADAL" clId="{BEED5C7A-1F78-438B-B9E7-DD181C3D1FB8}" dt="2021-06-16T10:11:29.071" v="4" actId="1076"/>
      <pc:docMkLst>
        <pc:docMk/>
      </pc:docMkLst>
      <pc:sldChg chg="modSp">
        <pc:chgData name="Moneerah Nasser Alghonaim" userId="2650aeae-c70d-4495-86c6-1823cb396e07" providerId="ADAL" clId="{BEED5C7A-1F78-438B-B9E7-DD181C3D1FB8}" dt="2021-06-16T10:11:29.071" v="4" actId="1076"/>
        <pc:sldMkLst>
          <pc:docMk/>
          <pc:sldMk cId="4256555358" sldId="256"/>
        </pc:sldMkLst>
        <pc:spChg chg="mod">
          <ac:chgData name="Moneerah Nasser Alghonaim" userId="2650aeae-c70d-4495-86c6-1823cb396e07" providerId="ADAL" clId="{BEED5C7A-1F78-438B-B9E7-DD181C3D1FB8}" dt="2021-06-16T10:11:29.071" v="4" actId="1076"/>
          <ac:spMkLst>
            <pc:docMk/>
            <pc:sldMk cId="4256555358" sldId="256"/>
            <ac:spMk id="2" creationId="{8BC667C2-5917-478C-B32D-4431786A66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EAE3081D-01C2-44CF-AD57-1777E0487204}" type="datetimeFigureOut">
              <a:rPr lang="en-US" smtClean="0"/>
              <a:t>8/28/2021</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BDE3DBE8-DC5C-40F1-94EB-5BC63CDDBE5A}" type="slidenum">
              <a:rPr lang="en-US" smtClean="0"/>
              <a:t>‹#›</a:t>
            </a:fld>
            <a:endParaRPr lang="en-US"/>
          </a:p>
        </p:txBody>
      </p:sp>
    </p:spTree>
    <p:extLst>
      <p:ext uri="{BB962C8B-B14F-4D97-AF65-F5344CB8AC3E}">
        <p14:creationId xmlns:p14="http://schemas.microsoft.com/office/powerpoint/2010/main" val="18155375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8554F38-D143-4E2B-990C-6E2B7EDF15F4}"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2A17656-62E6-4BDA-9FAC-D722A21C261A}" type="datetime1">
              <a:rPr lang="en-US" smtClean="0"/>
              <a:t>8/28/2021</a:t>
            </a:fld>
            <a:endParaRPr lang="en-US" dirty="0"/>
          </a:p>
        </p:txBody>
      </p:sp>
      <p:sp>
        <p:nvSpPr>
          <p:cNvPr id="5" name="Footer Placeholder 4"/>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00076ED-F923-45FF-BC8E-43BFD78706AF}"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C502738-7B57-444A-8522-D0E9ADB7F8A9}" type="datetime1">
              <a:rPr lang="en-US" smtClean="0"/>
              <a:t>8/28/2021</a:t>
            </a:fld>
            <a:endParaRPr lang="en-US" dirty="0"/>
          </a:p>
        </p:txBody>
      </p:sp>
      <p:sp>
        <p:nvSpPr>
          <p:cNvPr id="5" name="Footer Placeholder 4"/>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152C8EF8-2FD6-480D-84AC-029936F81199}"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70A15B2F-FF62-4000-9467-9CCD8392991E}" type="datetime1">
              <a:rPr lang="en-US" smtClean="0"/>
              <a:t>8/28/2021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4BA1AE4-338C-47DB-8039-2DF32096907D}" type="datetime1">
              <a:rPr lang="en-US" smtClean="0"/>
              <a:t>8/28/2021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D175C465-E3F2-49DD-9EB6-4067B9D3090C}" type="datetime1">
              <a:rPr lang="en-US" smtClean="0"/>
              <a:t>8/28/2021</a:t>
            </a:fld>
            <a:endParaRPr lang="en-US" dirty="0"/>
          </a:p>
        </p:txBody>
      </p:sp>
      <p:sp>
        <p:nvSpPr>
          <p:cNvPr id="4" name="Footer Placeholder 3"/>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EB37AC0-65BA-4EFA-AE10-795208BBDDD8}" type="datetime1">
              <a:rPr lang="en-US" smtClean="0"/>
              <a:t>8/28/2021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1BB67B6C-62EA-4A1E-A205-2C8805EFE11F}" type="datetime1">
              <a:rPr lang="en-US" smtClean="0"/>
              <a:t>8/28/2021</a:t>
            </a:fld>
            <a:endParaRPr lang="en-US" dirty="0"/>
          </a:p>
        </p:txBody>
      </p:sp>
      <p:sp>
        <p:nvSpPr>
          <p:cNvPr id="6" name="Footer Placeholder 5"/>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205A2E44-6C0A-42A0-A62C-FC818C057819}" type="datetime1">
              <a:rPr lang="en-US" smtClean="0"/>
              <a:t>8/28/2021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DF7A6F45-2A89-4FF4-BCDC-8DA8477F08DC}" type="datetime1">
              <a:rPr lang="en-US" smtClean="0"/>
              <a:t>8/28/2021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ar-SA"/>
              <a:t>جامعة الملك سعود – كلية الدراسات التطبيقية وخدمة المجتمع – 1212 مال: مبادئ الإدارة المالية – المحاضرة الثانية</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68860"/>
            <a:ext cx="8679915" cy="2453951"/>
          </a:xfrm>
        </p:spPr>
        <p:txBody>
          <a:bodyPr>
            <a:normAutofit/>
          </a:bodyPr>
          <a:lstStyle/>
          <a:p>
            <a:r>
              <a:rPr lang="ar-SA" sz="3600" b="1" kern="0" dirty="0">
                <a:solidFill>
                  <a:schemeClr val="tx1"/>
                </a:solidFill>
                <a:latin typeface="Sakkal Majalla" panose="02000000000000000000" pitchFamily="2" charset="-78"/>
                <a:cs typeface="Sakkal Majalla" panose="02000000000000000000" pitchFamily="2" charset="-78"/>
              </a:rPr>
              <a:t>1212</a:t>
            </a:r>
            <a:r>
              <a:rPr lang="ar-EG" sz="3600" b="1" kern="0" dirty="0">
                <a:solidFill>
                  <a:schemeClr val="tx1"/>
                </a:solidFill>
                <a:latin typeface="Sakkal Majalla" panose="02000000000000000000" pitchFamily="2" charset="-78"/>
                <a:cs typeface="Sakkal Majalla" panose="02000000000000000000" pitchFamily="2" charset="-78"/>
              </a:rPr>
              <a:t> </a:t>
            </a:r>
            <a:r>
              <a:rPr lang="ar-SA" sz="3600" b="1" kern="0" dirty="0">
                <a:solidFill>
                  <a:schemeClr val="tx1"/>
                </a:solidFill>
                <a:latin typeface="Sakkal Majalla" panose="02000000000000000000" pitchFamily="2" charset="-78"/>
                <a:cs typeface="Sakkal Majalla" panose="02000000000000000000" pitchFamily="2" charset="-78"/>
              </a:rPr>
              <a:t>مال</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مبادئ الإدارة المالية</a:t>
            </a:r>
            <a:br>
              <a:rPr lang="ar-SA" sz="3600" b="1" kern="0" dirty="0">
                <a:solidFill>
                  <a:schemeClr val="tx1"/>
                </a:solidFill>
                <a:latin typeface="Sakkal Majalla" panose="02000000000000000000" pitchFamily="2" charset="-78"/>
                <a:cs typeface="Sakkal Majalla" panose="02000000000000000000" pitchFamily="2" charset="-78"/>
              </a:rPr>
            </a:br>
            <a:br>
              <a:rPr lang="en-US"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المحاضرة الثانية</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الوحدة الثانية : مصادر التمويل قصير الأجل</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3" name="عنصر نائب للتذييل 2">
            <a:extLst>
              <a:ext uri="{FF2B5EF4-FFF2-40B4-BE49-F238E27FC236}">
                <a16:creationId xmlns:a16="http://schemas.microsoft.com/office/drawing/2014/main" id="{6A8E299C-3668-440A-A320-64DC237D17CD}"/>
              </a:ext>
            </a:extLst>
          </p:cNvPr>
          <p:cNvSpPr>
            <a:spLocks noGrp="1"/>
          </p:cNvSpPr>
          <p:nvPr>
            <p:ph type="ftr" sz="quarter" idx="11"/>
          </p:nvPr>
        </p:nvSpPr>
        <p:spPr/>
        <p:txBody>
          <a:bodyPr/>
          <a:lstStyle/>
          <a:p>
            <a:r>
              <a:rPr lang="ar-SA" dirty="0"/>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2F2C92-879A-4470-BEEA-F1C58EB8777D}"/>
              </a:ext>
            </a:extLst>
          </p:cNvPr>
          <p:cNvSpPr>
            <a:spLocks noGrp="1"/>
          </p:cNvSpPr>
          <p:nvPr>
            <p:ph type="title"/>
          </p:nvPr>
        </p:nvSpPr>
        <p:spPr/>
        <p:txBody>
          <a:bodyPr/>
          <a:lstStyle/>
          <a:p>
            <a:r>
              <a:rPr lang="ar-YE" sz="2800" b="1" dirty="0">
                <a:solidFill>
                  <a:srgbClr val="20124D"/>
                </a:solidFill>
                <a:effectLst/>
                <a:latin typeface="Sakkal Majalla" panose="02000000000000000000" pitchFamily="2" charset="-78"/>
                <a:ea typeface="Times New Roman" panose="02020603050405020304" pitchFamily="18" charset="0"/>
                <a:cs typeface="Sakkal Majalla" panose="02000000000000000000" pitchFamily="2" charset="-78"/>
              </a:rPr>
              <a:t>التمويل قصير الأجل</a:t>
            </a:r>
            <a:br>
              <a:rPr lang="en-US" sz="40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BC7F32E8-2AFF-4EE0-83FF-75D1F0C55FE6}"/>
              </a:ext>
            </a:extLst>
          </p:cNvPr>
          <p:cNvSpPr>
            <a:spLocks noGrp="1"/>
          </p:cNvSpPr>
          <p:nvPr>
            <p:ph idx="1"/>
          </p:nvPr>
        </p:nvSpPr>
        <p:spPr/>
        <p:txBody>
          <a:bodyPr/>
          <a:lstStyle/>
          <a:p>
            <a:pPr marL="0" marR="0" indent="0" algn="just" rtl="1">
              <a:lnSpc>
                <a:spcPct val="107000"/>
              </a:lnSpc>
              <a:spcBef>
                <a:spcPts val="0"/>
              </a:spcBef>
              <a:spcAft>
                <a:spcPts val="0"/>
              </a:spcAft>
              <a:buNone/>
            </a:pPr>
            <a:r>
              <a:rPr lang="ar-YE"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تمتد فترة هذا النوع إلى سنة أو أقل وهو ضروري لتأمين جزء كبير من الموجودات المتداولة للمنشأة</a:t>
            </a:r>
            <a:r>
              <a:rPr lang="ar-SA" sz="28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(رأس المال العامل)</a:t>
            </a:r>
            <a:r>
              <a:rPr lang="ar-YE"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يتميز هذا النوع من التمويل بالسهولة حيث يتم الحصول عليه بسهولة نتيجة وجود منشآت توظف أموالها في هذا المجال، أما مصادر التمويل قصيرة الأجل فهي</a:t>
            </a:r>
            <a: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8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indent="0" rtl="1" fontAlgn="base">
              <a:lnSpc>
                <a:spcPct val="107000"/>
              </a:lnSpc>
              <a:spcBef>
                <a:spcPts val="0"/>
              </a:spcBef>
              <a:spcAft>
                <a:spcPts val="0"/>
              </a:spcAft>
              <a:buNone/>
            </a:pPr>
            <a: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a:t>
            </a:r>
            <a:r>
              <a:rPr lang="ar-YE"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الائتمان التجاري (الدائنون)</a:t>
            </a:r>
            <a: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b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br>
            <a:r>
              <a:rPr lang="ar-YE"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المستحقات</a:t>
            </a:r>
            <a: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b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br>
            <a:r>
              <a:rPr lang="ar-YE"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الأوراق التجارية</a:t>
            </a:r>
            <a:br>
              <a:rPr lang="en-US"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br>
            <a:r>
              <a:rPr lang="ar-YE"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القروض المصرفية</a:t>
            </a:r>
            <a:endParaRPr lang="en-US" sz="28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
        <p:nvSpPr>
          <p:cNvPr id="4" name="عنصر نائب للتذييل 3">
            <a:extLst>
              <a:ext uri="{FF2B5EF4-FFF2-40B4-BE49-F238E27FC236}">
                <a16:creationId xmlns:a16="http://schemas.microsoft.com/office/drawing/2014/main" id="{B742D9EC-AF42-4542-BC0D-590EE3BF1442}"/>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571653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ربع نص 7">
            <a:extLst>
              <a:ext uri="{FF2B5EF4-FFF2-40B4-BE49-F238E27FC236}">
                <a16:creationId xmlns:a16="http://schemas.microsoft.com/office/drawing/2014/main" id="{10A59F78-AECD-436B-BE68-C7A59EF24C55}"/>
              </a:ext>
            </a:extLst>
          </p:cNvPr>
          <p:cNvSpPr txBox="1"/>
          <p:nvPr/>
        </p:nvSpPr>
        <p:spPr>
          <a:xfrm>
            <a:off x="1404262" y="2305615"/>
            <a:ext cx="2323000" cy="2246769"/>
          </a:xfrm>
          <a:prstGeom prst="rect">
            <a:avLst/>
          </a:prstGeom>
          <a:noFill/>
        </p:spPr>
        <p:txBody>
          <a:bodyPr wrap="square" rtlCol="1">
            <a:spAutoFit/>
          </a:bodyPr>
          <a:lstStyle/>
          <a:p>
            <a:pPr algn="ctr" rtl="1">
              <a:lnSpc>
                <a:spcPct val="150000"/>
              </a:lnSpc>
            </a:pPr>
            <a:r>
              <a:rPr lang="ar-SA" sz="3200" b="1" dirty="0">
                <a:latin typeface="Sakkal Majalla" panose="02000000000000000000" pitchFamily="2" charset="-78"/>
                <a:cs typeface="Sakkal Majalla" panose="02000000000000000000" pitchFamily="2" charset="-78"/>
              </a:rPr>
              <a:t>أنواع مصادر التمويل قصيرة الأجل</a:t>
            </a:r>
          </a:p>
        </p:txBody>
      </p:sp>
      <p:sp>
        <p:nvSpPr>
          <p:cNvPr id="9" name="مستطيل 6">
            <a:extLst>
              <a:ext uri="{FF2B5EF4-FFF2-40B4-BE49-F238E27FC236}">
                <a16:creationId xmlns:a16="http://schemas.microsoft.com/office/drawing/2014/main" id="{8570C8D7-9840-4185-BD5C-80987F74A73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2" name="مستطيل 1">
            <a:extLst>
              <a:ext uri="{FF2B5EF4-FFF2-40B4-BE49-F238E27FC236}">
                <a16:creationId xmlns:a16="http://schemas.microsoft.com/office/drawing/2014/main" id="{F7EBE1B9-234C-4976-AE3C-549C66D577AE}"/>
              </a:ext>
            </a:extLst>
          </p:cNvPr>
          <p:cNvSpPr/>
          <p:nvPr/>
        </p:nvSpPr>
        <p:spPr>
          <a:xfrm>
            <a:off x="6224738" y="2254618"/>
            <a:ext cx="3704253" cy="10951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12F0FE22-8879-4493-8CDC-292141AC2D5B}"/>
              </a:ext>
            </a:extLst>
          </p:cNvPr>
          <p:cNvSpPr/>
          <p:nvPr/>
        </p:nvSpPr>
        <p:spPr>
          <a:xfrm>
            <a:off x="6224737" y="3861659"/>
            <a:ext cx="3704253" cy="109515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1" name="TextBox 11">
            <a:extLst>
              <a:ext uri="{FF2B5EF4-FFF2-40B4-BE49-F238E27FC236}">
                <a16:creationId xmlns:a16="http://schemas.microsoft.com/office/drawing/2014/main" id="{34F98710-B79F-4DB1-A927-6C73F5244972}"/>
              </a:ext>
            </a:extLst>
          </p:cNvPr>
          <p:cNvSpPr txBox="1"/>
          <p:nvPr/>
        </p:nvSpPr>
        <p:spPr>
          <a:xfrm>
            <a:off x="6295391" y="4226690"/>
            <a:ext cx="3562944" cy="461665"/>
          </a:xfrm>
          <a:prstGeom prst="rect">
            <a:avLst/>
          </a:prstGeom>
          <a:noFill/>
        </p:spPr>
        <p:txBody>
          <a:bodyPr wrap="square">
            <a:spAutoFit/>
          </a:bodyPr>
          <a:lstStyle/>
          <a:p>
            <a:pPr marL="111125" algn="ctr" rtl="1"/>
            <a:r>
              <a:rPr lang="ar-EG" sz="2400" b="1" dirty="0">
                <a:latin typeface="Sakkal Majalla" panose="02000000000000000000" pitchFamily="2" charset="-78"/>
                <a:cs typeface="Sakkal Majalla" panose="02000000000000000000" pitchFamily="2" charset="-78"/>
              </a:rPr>
              <a:t>الائتمان المصرفي</a:t>
            </a:r>
          </a:p>
        </p:txBody>
      </p:sp>
      <p:sp>
        <p:nvSpPr>
          <p:cNvPr id="3" name="مثلث متساوي الساقين 2">
            <a:extLst>
              <a:ext uri="{FF2B5EF4-FFF2-40B4-BE49-F238E27FC236}">
                <a16:creationId xmlns:a16="http://schemas.microsoft.com/office/drawing/2014/main" id="{54CA2C59-C95C-4684-B10A-BD74F3A6A6C0}"/>
              </a:ext>
            </a:extLst>
          </p:cNvPr>
          <p:cNvSpPr/>
          <p:nvPr/>
        </p:nvSpPr>
        <p:spPr>
          <a:xfrm rot="5400000">
            <a:off x="4467246" y="3061301"/>
            <a:ext cx="696054" cy="74683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مربع نص 12">
            <a:extLst>
              <a:ext uri="{FF2B5EF4-FFF2-40B4-BE49-F238E27FC236}">
                <a16:creationId xmlns:a16="http://schemas.microsoft.com/office/drawing/2014/main" id="{8761BB70-C6DA-40D8-8CFA-4A51A67509E9}"/>
              </a:ext>
            </a:extLst>
          </p:cNvPr>
          <p:cNvSpPr txBox="1"/>
          <p:nvPr/>
        </p:nvSpPr>
        <p:spPr>
          <a:xfrm>
            <a:off x="7224830" y="2625024"/>
            <a:ext cx="1657826" cy="461665"/>
          </a:xfrm>
          <a:prstGeom prst="rect">
            <a:avLst/>
          </a:prstGeom>
          <a:noFill/>
        </p:spPr>
        <p:txBody>
          <a:bodyPr wrap="none" rtlCol="1">
            <a:spAutoFit/>
          </a:bodyPr>
          <a:lstStyle/>
          <a:p>
            <a:pPr algn="r" rtl="1"/>
            <a:r>
              <a:rPr lang="ar-SA" sz="2400" b="1" dirty="0">
                <a:latin typeface="Sakkal Majalla" panose="02000000000000000000" pitchFamily="2" charset="-78"/>
                <a:cs typeface="Sakkal Majalla" panose="02000000000000000000" pitchFamily="2" charset="-78"/>
              </a:rPr>
              <a:t>الائتمان التجاري</a:t>
            </a:r>
          </a:p>
        </p:txBody>
      </p:sp>
      <p:sp>
        <p:nvSpPr>
          <p:cNvPr id="4" name="عنصر نائب للتذييل 3">
            <a:extLst>
              <a:ext uri="{FF2B5EF4-FFF2-40B4-BE49-F238E27FC236}">
                <a16:creationId xmlns:a16="http://schemas.microsoft.com/office/drawing/2014/main" id="{A40D4369-E4F5-4BC9-89FA-CC867DCB75C1}"/>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039447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938587" y="2493787"/>
            <a:ext cx="193701" cy="3083541"/>
          </a:xfrm>
          <a:prstGeom prst="rect">
            <a:avLst/>
          </a:prstGeom>
          <a:solidFill>
            <a:srgbClr val="D3EDF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a:extLst>
              <a:ext uri="{FF2B5EF4-FFF2-40B4-BE49-F238E27FC236}">
                <a16:creationId xmlns:a16="http://schemas.microsoft.com/office/drawing/2014/main" id="{6871EAD8-9687-4166-8CE2-E1B4E1B45D19}"/>
              </a:ext>
            </a:extLst>
          </p:cNvPr>
          <p:cNvSpPr txBox="1"/>
          <p:nvPr/>
        </p:nvSpPr>
        <p:spPr>
          <a:xfrm>
            <a:off x="609601" y="2784249"/>
            <a:ext cx="10186678" cy="2262158"/>
          </a:xfrm>
          <a:prstGeom prst="rect">
            <a:avLst/>
          </a:prstGeom>
          <a:noFill/>
        </p:spPr>
        <p:txBody>
          <a:bodyPr wrap="square" rtlCol="1">
            <a:spAutoFit/>
          </a:bodyPr>
          <a:lstStyle/>
          <a:p>
            <a:pPr marL="342900" indent="-342900" algn="r" rtl="1">
              <a:lnSpc>
                <a:spcPct val="150000"/>
              </a:lnSpc>
              <a:buFont typeface="Arial" panose="020B0604020202020204" pitchFamily="34" charset="0"/>
              <a:buChar char="•"/>
            </a:pPr>
            <a:r>
              <a:rPr lang="ar-SA" sz="2400" b="1" dirty="0">
                <a:latin typeface="Sakkal Majalla" panose="02000000000000000000" pitchFamily="2" charset="-78"/>
                <a:cs typeface="Sakkal Majalla" panose="02000000000000000000" pitchFamily="2" charset="-78"/>
              </a:rPr>
              <a:t>يعتبر الائتمان التجاري شكلاً من أشكال التمويل قصير الأجل الذي تحصل عليه المنشأة من الموردين، ويتمثل هذا النوع من التمويل في قيمة المشتريات الآجلة للسلع التي تتاجر فيها، أو تستخدمها المنشأة في العملية الصناعية</a:t>
            </a:r>
          </a:p>
          <a:p>
            <a:pPr marL="342900" indent="-342900" algn="r" rtl="1">
              <a:lnSpc>
                <a:spcPct val="150000"/>
              </a:lnSpc>
              <a:buFont typeface="Arial" panose="020B0604020202020204" pitchFamily="34" charset="0"/>
              <a:buChar char="•"/>
            </a:pPr>
            <a:r>
              <a:rPr lang="ar-SA" sz="2400" b="1" dirty="0">
                <a:latin typeface="Sakkal Majalla" panose="02000000000000000000" pitchFamily="2" charset="-78"/>
                <a:cs typeface="Sakkal Majalla" panose="02000000000000000000" pitchFamily="2" charset="-78"/>
              </a:rPr>
              <a:t> ويعد الائتمان التجاري من أهم مصادر التمويل قصيرة الأجل التي تعتمد عليه المنشآت بدرجة أكبر من اعتمادها على الائتمان المصرفي، أو من غيره من المصادر الأخرى.</a:t>
            </a:r>
            <a:endParaRPr lang="ar-EG" sz="2400" b="1" dirty="0">
              <a:latin typeface="Sakkal Majalla" panose="02000000000000000000" pitchFamily="2" charset="-78"/>
              <a:cs typeface="Sakkal Majalla" panose="02000000000000000000" pitchFamily="2" charset="-78"/>
            </a:endParaRP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التجاري</a:t>
            </a:r>
            <a:endParaRPr lang="en-US" sz="2800" b="1" dirty="0">
              <a:latin typeface="Sakkal Majalla" panose="02000000000000000000" pitchFamily="2" charset="-78"/>
              <a:cs typeface="Sakkal Majalla" panose="02000000000000000000" pitchFamily="2" charset="-78"/>
            </a:endParaRPr>
          </a:p>
        </p:txBody>
      </p:sp>
      <p:sp>
        <p:nvSpPr>
          <p:cNvPr id="2" name="عنصر نائب للتذييل 1">
            <a:extLst>
              <a:ext uri="{FF2B5EF4-FFF2-40B4-BE49-F238E27FC236}">
                <a16:creationId xmlns:a16="http://schemas.microsoft.com/office/drawing/2014/main" id="{71329ECE-7E82-4660-BEF4-2C601E6A3FF4}"/>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416269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 name="مربع نص 3">
            <a:extLst>
              <a:ext uri="{FF2B5EF4-FFF2-40B4-BE49-F238E27FC236}">
                <a16:creationId xmlns:a16="http://schemas.microsoft.com/office/drawing/2014/main" id="{6871EAD8-9687-4166-8CE2-E1B4E1B45D19}"/>
              </a:ext>
            </a:extLst>
          </p:cNvPr>
          <p:cNvSpPr txBox="1"/>
          <p:nvPr/>
        </p:nvSpPr>
        <p:spPr>
          <a:xfrm>
            <a:off x="250187" y="1991344"/>
            <a:ext cx="9741051" cy="1015663"/>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أولا/ في حال الائتمان التجاري بدون خصم والذي تتم صياغته كالتالي:</a:t>
            </a:r>
          </a:p>
          <a:p>
            <a:pPr algn="r" rtl="1"/>
            <a:r>
              <a:rPr lang="ar-SA" sz="2000" dirty="0">
                <a:latin typeface="Sakkal Majalla" panose="02000000000000000000" pitchFamily="2" charset="-78"/>
                <a:cs typeface="Sakkal Majalla" panose="02000000000000000000" pitchFamily="2" charset="-78"/>
              </a:rPr>
              <a:t>صافي </a:t>
            </a:r>
            <a:r>
              <a:rPr lang="ar-SA" sz="2000" b="1" dirty="0">
                <a:latin typeface="Sakkal Majalla" panose="02000000000000000000" pitchFamily="2" charset="-78"/>
                <a:cs typeface="Sakkal Majalla" panose="02000000000000000000" pitchFamily="2" charset="-78"/>
              </a:rPr>
              <a:t>60</a:t>
            </a:r>
            <a:r>
              <a:rPr lang="ar-SA" sz="2000" dirty="0">
                <a:latin typeface="Sakkal Majalla" panose="02000000000000000000" pitchFamily="2" charset="-78"/>
                <a:cs typeface="Sakkal Majalla" panose="02000000000000000000" pitchFamily="2" charset="-78"/>
              </a:rPr>
              <a:t> يوم على سبيل المثال، فإن تكلفته </a:t>
            </a:r>
            <a:r>
              <a:rPr lang="ar-SA" sz="2000" b="1" dirty="0">
                <a:latin typeface="Sakkal Majalla" panose="02000000000000000000" pitchFamily="2" charset="-78"/>
                <a:cs typeface="Sakkal Majalla" panose="02000000000000000000" pitchFamily="2" charset="-78"/>
              </a:rPr>
              <a:t>= </a:t>
            </a:r>
            <a:r>
              <a:rPr lang="ar-SA" sz="2000" dirty="0">
                <a:latin typeface="Sakkal Majalla" panose="02000000000000000000" pitchFamily="2" charset="-78"/>
                <a:cs typeface="Sakkal Majalla" panose="02000000000000000000" pitchFamily="2" charset="-78"/>
              </a:rPr>
              <a:t>صفر ولكن بشرط أن تكون قيمة الشراء الآجل </a:t>
            </a:r>
            <a:r>
              <a:rPr lang="ar-SA" sz="2000" b="1" dirty="0">
                <a:latin typeface="Sakkal Majalla" panose="02000000000000000000" pitchFamily="2" charset="-78"/>
                <a:cs typeface="Sakkal Majalla" panose="02000000000000000000" pitchFamily="2" charset="-78"/>
              </a:rPr>
              <a:t>=</a:t>
            </a:r>
            <a:r>
              <a:rPr lang="ar-SA" sz="2000" dirty="0">
                <a:latin typeface="Sakkal Majalla" panose="02000000000000000000" pitchFamily="2" charset="-78"/>
                <a:cs typeface="Sakkal Majalla" panose="02000000000000000000" pitchFamily="2" charset="-78"/>
              </a:rPr>
              <a:t> قيمة الشراء النقدي.</a:t>
            </a:r>
          </a:p>
          <a:p>
            <a:pPr algn="r" rtl="1"/>
            <a:r>
              <a:rPr lang="ar-SA" sz="2000" b="1" dirty="0">
                <a:solidFill>
                  <a:srgbClr val="FF0000"/>
                </a:solidFill>
                <a:latin typeface="Sakkal Majalla" panose="02000000000000000000" pitchFamily="2" charset="-78"/>
                <a:cs typeface="Sakkal Majalla" panose="02000000000000000000" pitchFamily="2" charset="-78"/>
              </a:rPr>
              <a:t>إذا اختلفت القيمتان يصبح للائتمان التجاري تكلفة موجبة كما توضح المعادلة الآتية:</a:t>
            </a:r>
            <a:endParaRPr lang="ar-EG" sz="2000" b="1" dirty="0">
              <a:solidFill>
                <a:srgbClr val="FF0000"/>
              </a:solidFill>
              <a:latin typeface="Sakkal Majalla" panose="02000000000000000000" pitchFamily="2" charset="-78"/>
              <a:cs typeface="Sakkal Majalla" panose="02000000000000000000" pitchFamily="2" charset="-78"/>
            </a:endParaRP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التجاري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التجاري</a:t>
            </a:r>
          </a:p>
        </p:txBody>
      </p:sp>
      <p:grpSp>
        <p:nvGrpSpPr>
          <p:cNvPr id="22" name="مجموعة 21">
            <a:extLst>
              <a:ext uri="{FF2B5EF4-FFF2-40B4-BE49-F238E27FC236}">
                <a16:creationId xmlns:a16="http://schemas.microsoft.com/office/drawing/2014/main" id="{B62B3A81-5466-45C5-AF5C-1929DD3C50C9}"/>
              </a:ext>
            </a:extLst>
          </p:cNvPr>
          <p:cNvGrpSpPr/>
          <p:nvPr/>
        </p:nvGrpSpPr>
        <p:grpSpPr>
          <a:xfrm>
            <a:off x="4059389" y="3143404"/>
            <a:ext cx="3653919" cy="898230"/>
            <a:chOff x="6034961" y="3764452"/>
            <a:chExt cx="3653919" cy="898230"/>
          </a:xfrm>
        </p:grpSpPr>
        <p:sp>
          <p:nvSpPr>
            <p:cNvPr id="3" name="مربع نص 2">
              <a:extLst>
                <a:ext uri="{FF2B5EF4-FFF2-40B4-BE49-F238E27FC236}">
                  <a16:creationId xmlns:a16="http://schemas.microsoft.com/office/drawing/2014/main" id="{78AD289F-8FA8-491D-809A-A94739C6E949}"/>
                </a:ext>
              </a:extLst>
            </p:cNvPr>
            <p:cNvSpPr txBox="1"/>
            <p:nvPr/>
          </p:nvSpPr>
          <p:spPr>
            <a:xfrm>
              <a:off x="7593435" y="3764452"/>
              <a:ext cx="2095445" cy="888705"/>
            </a:xfrm>
            <a:prstGeom prst="rect">
              <a:avLst/>
            </a:prstGeom>
            <a:noFill/>
          </p:spPr>
          <p:txBody>
            <a:bodyPr wrap="none" rtlCol="1">
              <a:spAutoFit/>
            </a:bodyPr>
            <a:lstStyle/>
            <a:p>
              <a:pPr algn="ctr">
                <a:lnSpc>
                  <a:spcPct val="150000"/>
                </a:lnSpc>
              </a:pPr>
              <a:r>
                <a:rPr lang="ar-SA" dirty="0">
                  <a:latin typeface="Sakkal Majalla" panose="02000000000000000000" pitchFamily="2" charset="-78"/>
                  <a:cs typeface="Sakkal Majalla" panose="02000000000000000000" pitchFamily="2" charset="-78"/>
                </a:rPr>
                <a:t>الشراء الآجل – الشراء النقدي</a:t>
              </a:r>
            </a:p>
            <a:p>
              <a:pPr algn="ctr">
                <a:lnSpc>
                  <a:spcPct val="150000"/>
                </a:lnSpc>
              </a:pPr>
              <a:r>
                <a:rPr lang="ar-SA" dirty="0">
                  <a:latin typeface="Sakkal Majalla" panose="02000000000000000000" pitchFamily="2" charset="-78"/>
                  <a:cs typeface="Sakkal Majalla" panose="02000000000000000000" pitchFamily="2" charset="-78"/>
                </a:rPr>
                <a:t>الشراء النقدي</a:t>
              </a:r>
            </a:p>
          </p:txBody>
        </p:sp>
        <p:sp>
          <p:nvSpPr>
            <p:cNvPr id="5" name="مربع نص 4">
              <a:extLst>
                <a:ext uri="{FF2B5EF4-FFF2-40B4-BE49-F238E27FC236}">
                  <a16:creationId xmlns:a16="http://schemas.microsoft.com/office/drawing/2014/main" id="{46F38A76-B76D-440F-9742-3458DAF12BA4}"/>
                </a:ext>
              </a:extLst>
            </p:cNvPr>
            <p:cNvSpPr txBox="1"/>
            <p:nvPr/>
          </p:nvSpPr>
          <p:spPr>
            <a:xfrm>
              <a:off x="7139608" y="3927586"/>
              <a:ext cx="335348" cy="523220"/>
            </a:xfrm>
            <a:prstGeom prst="rect">
              <a:avLst/>
            </a:prstGeom>
            <a:noFill/>
          </p:spPr>
          <p:txBody>
            <a:bodyPr wrap="none" rtlCol="1">
              <a:spAutoFit/>
            </a:bodyPr>
            <a:lstStyle/>
            <a:p>
              <a:r>
                <a:rPr lang="en-US" sz="2800" dirty="0">
                  <a:latin typeface="+mj-lt"/>
                </a:rPr>
                <a:t>x</a:t>
              </a:r>
              <a:endParaRPr lang="ar-SA" sz="2800" dirty="0">
                <a:latin typeface="+mj-lt"/>
              </a:endParaRPr>
            </a:p>
          </p:txBody>
        </p:sp>
        <p:sp>
          <p:nvSpPr>
            <p:cNvPr id="16" name="مربع نص 15">
              <a:extLst>
                <a:ext uri="{FF2B5EF4-FFF2-40B4-BE49-F238E27FC236}">
                  <a16:creationId xmlns:a16="http://schemas.microsoft.com/office/drawing/2014/main" id="{161782AE-55D1-43BA-92CF-04FB461AF6B6}"/>
                </a:ext>
              </a:extLst>
            </p:cNvPr>
            <p:cNvSpPr txBox="1"/>
            <p:nvPr/>
          </p:nvSpPr>
          <p:spPr>
            <a:xfrm>
              <a:off x="6034961" y="3773977"/>
              <a:ext cx="986168" cy="888705"/>
            </a:xfrm>
            <a:prstGeom prst="rect">
              <a:avLst/>
            </a:prstGeom>
            <a:noFill/>
          </p:spPr>
          <p:txBody>
            <a:bodyPr wrap="none" rtlCol="1">
              <a:spAutoFit/>
            </a:bodyPr>
            <a:lstStyle/>
            <a:p>
              <a:pPr algn="ctr">
                <a:lnSpc>
                  <a:spcPct val="150000"/>
                </a:lnSpc>
              </a:pPr>
              <a:r>
                <a:rPr lang="ar-SA" dirty="0">
                  <a:latin typeface="Sakkal Majalla" panose="02000000000000000000" pitchFamily="2" charset="-78"/>
                  <a:cs typeface="Sakkal Majalla" panose="02000000000000000000" pitchFamily="2" charset="-78"/>
                </a:rPr>
                <a:t>360</a:t>
              </a:r>
            </a:p>
            <a:p>
              <a:pPr algn="ctr">
                <a:lnSpc>
                  <a:spcPct val="150000"/>
                </a:lnSpc>
              </a:pPr>
              <a:r>
                <a:rPr lang="ar-SA" dirty="0">
                  <a:latin typeface="Sakkal Majalla" panose="02000000000000000000" pitchFamily="2" charset="-78"/>
                  <a:cs typeface="Sakkal Majalla" panose="02000000000000000000" pitchFamily="2" charset="-78"/>
                </a:rPr>
                <a:t>فترة الائتمان</a:t>
              </a:r>
            </a:p>
          </p:txBody>
        </p:sp>
        <p:cxnSp>
          <p:nvCxnSpPr>
            <p:cNvPr id="7" name="رابط مستقيم 6">
              <a:extLst>
                <a:ext uri="{FF2B5EF4-FFF2-40B4-BE49-F238E27FC236}">
                  <a16:creationId xmlns:a16="http://schemas.microsoft.com/office/drawing/2014/main" id="{93DCFE18-08C9-46F3-BD1D-6482E71E566B}"/>
                </a:ext>
              </a:extLst>
            </p:cNvPr>
            <p:cNvCxnSpPr>
              <a:cxnSpLocks/>
              <a:stCxn id="3" idx="3"/>
              <a:endCxn id="3" idx="1"/>
            </p:cNvCxnSpPr>
            <p:nvPr/>
          </p:nvCxnSpPr>
          <p:spPr>
            <a:xfrm flipH="1">
              <a:off x="7593435" y="4208805"/>
              <a:ext cx="20954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a:extLst>
                <a:ext uri="{FF2B5EF4-FFF2-40B4-BE49-F238E27FC236}">
                  <a16:creationId xmlns:a16="http://schemas.microsoft.com/office/drawing/2014/main" id="{00D5CFE3-8065-4CFE-938C-8E82F0463DAB}"/>
                </a:ext>
              </a:extLst>
            </p:cNvPr>
            <p:cNvCxnSpPr>
              <a:cxnSpLocks/>
              <a:endCxn id="16" idx="1"/>
            </p:cNvCxnSpPr>
            <p:nvPr/>
          </p:nvCxnSpPr>
          <p:spPr>
            <a:xfrm flipH="1" flipV="1">
              <a:off x="6034961" y="4218330"/>
              <a:ext cx="954884"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مربع نص 22">
            <a:extLst>
              <a:ext uri="{FF2B5EF4-FFF2-40B4-BE49-F238E27FC236}">
                <a16:creationId xmlns:a16="http://schemas.microsoft.com/office/drawing/2014/main" id="{3B86E6FD-BD71-42DB-AB69-C82467F6AF76}"/>
              </a:ext>
            </a:extLst>
          </p:cNvPr>
          <p:cNvSpPr txBox="1"/>
          <p:nvPr/>
        </p:nvSpPr>
        <p:spPr>
          <a:xfrm>
            <a:off x="327359" y="4067154"/>
            <a:ext cx="9663879" cy="1323439"/>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مثال</a:t>
            </a:r>
            <a:r>
              <a:rPr lang="ar-SA" sz="1600" dirty="0">
                <a:solidFill>
                  <a:srgbClr val="FF0000"/>
                </a:solidFill>
              </a:rPr>
              <a:t>:</a:t>
            </a:r>
          </a:p>
          <a:p>
            <a:pPr algn="r" rtl="1"/>
            <a:r>
              <a:rPr lang="ar-SA" sz="2000" dirty="0">
                <a:latin typeface="Sakkal Majalla" panose="02000000000000000000" pitchFamily="2" charset="-78"/>
                <a:cs typeface="Sakkal Majalla" panose="02000000000000000000" pitchFamily="2" charset="-78"/>
              </a:rPr>
              <a:t>بافتراض ائتمان تجاري بغير خصم صافي </a:t>
            </a:r>
            <a:r>
              <a:rPr lang="ar-SA" sz="2000" b="1" dirty="0">
                <a:latin typeface="Sakkal Majalla" panose="02000000000000000000" pitchFamily="2" charset="-78"/>
                <a:cs typeface="Sakkal Majalla" panose="02000000000000000000" pitchFamily="2" charset="-78"/>
              </a:rPr>
              <a:t>60</a:t>
            </a:r>
            <a:r>
              <a:rPr lang="ar-SA" sz="2000" dirty="0">
                <a:latin typeface="Sakkal Majalla" panose="02000000000000000000" pitchFamily="2" charset="-78"/>
                <a:cs typeface="Sakkal Majalla" panose="02000000000000000000" pitchFamily="2" charset="-78"/>
              </a:rPr>
              <a:t> يوم وكانت قيمة الائتمان </a:t>
            </a:r>
            <a:r>
              <a:rPr lang="ar-SA" sz="2000" b="1" dirty="0">
                <a:latin typeface="Sakkal Majalla" panose="02000000000000000000" pitchFamily="2" charset="-78"/>
                <a:cs typeface="Sakkal Majalla" panose="02000000000000000000" pitchFamily="2" charset="-78"/>
              </a:rPr>
              <a:t>50000</a:t>
            </a:r>
            <a:r>
              <a:rPr lang="ar-SA" sz="2000" dirty="0">
                <a:latin typeface="Sakkal Majalla" panose="02000000000000000000" pitchFamily="2" charset="-78"/>
                <a:cs typeface="Sakkal Majalla" panose="02000000000000000000" pitchFamily="2" charset="-78"/>
              </a:rPr>
              <a:t> ريال وهي أيضًا قيمة الشراء النقدي، فما هي تكلفة الائتمان في هذه الحالة؟</a:t>
            </a:r>
          </a:p>
          <a:p>
            <a:pPr algn="r" rtl="1"/>
            <a:r>
              <a:rPr lang="ar-SA" sz="2000" dirty="0">
                <a:latin typeface="Sakkal Majalla" panose="02000000000000000000" pitchFamily="2" charset="-78"/>
                <a:cs typeface="Sakkal Majalla" panose="02000000000000000000" pitchFamily="2" charset="-78"/>
              </a:rPr>
              <a:t>- بتطبيق المعادلة السابقة يُخبرنا أن التكلفة = صفر</a:t>
            </a:r>
          </a:p>
        </p:txBody>
      </p:sp>
      <p:grpSp>
        <p:nvGrpSpPr>
          <p:cNvPr id="24" name="مجموعة 23">
            <a:extLst>
              <a:ext uri="{FF2B5EF4-FFF2-40B4-BE49-F238E27FC236}">
                <a16:creationId xmlns:a16="http://schemas.microsoft.com/office/drawing/2014/main" id="{F797F811-FC4E-49EB-AC6A-BCA12F0A21AF}"/>
              </a:ext>
            </a:extLst>
          </p:cNvPr>
          <p:cNvGrpSpPr/>
          <p:nvPr/>
        </p:nvGrpSpPr>
        <p:grpSpPr>
          <a:xfrm>
            <a:off x="4820634" y="5295490"/>
            <a:ext cx="2337357" cy="888706"/>
            <a:chOff x="6586555" y="3773976"/>
            <a:chExt cx="2337357" cy="888706"/>
          </a:xfrm>
        </p:grpSpPr>
        <p:sp>
          <p:nvSpPr>
            <p:cNvPr id="25" name="مربع نص 24">
              <a:extLst>
                <a:ext uri="{FF2B5EF4-FFF2-40B4-BE49-F238E27FC236}">
                  <a16:creationId xmlns:a16="http://schemas.microsoft.com/office/drawing/2014/main" id="{83AE930A-8DBB-4CCA-90C8-7EC839C5CABC}"/>
                </a:ext>
              </a:extLst>
            </p:cNvPr>
            <p:cNvSpPr txBox="1"/>
            <p:nvPr/>
          </p:nvSpPr>
          <p:spPr>
            <a:xfrm>
              <a:off x="7573862" y="3773977"/>
              <a:ext cx="1350050" cy="888705"/>
            </a:xfrm>
            <a:prstGeom prst="rect">
              <a:avLst/>
            </a:prstGeom>
            <a:noFill/>
          </p:spPr>
          <p:txBody>
            <a:bodyPr wrap="none" rtlCol="1">
              <a:spAutoFit/>
            </a:bodyPr>
            <a:lstStyle/>
            <a:p>
              <a:pPr algn="ctr">
                <a:lnSpc>
                  <a:spcPct val="150000"/>
                </a:lnSpc>
              </a:pPr>
              <a:r>
                <a:rPr lang="ar-SA" dirty="0">
                  <a:latin typeface="Sakkal Majalla" panose="02000000000000000000" pitchFamily="2" charset="-78"/>
                  <a:cs typeface="Sakkal Majalla" panose="02000000000000000000" pitchFamily="2" charset="-78"/>
                </a:rPr>
                <a:t>50000 </a:t>
              </a:r>
              <a:r>
                <a:rPr lang="ar-SA" b="1" dirty="0">
                  <a:latin typeface="Sakkal Majalla" panose="02000000000000000000" pitchFamily="2" charset="-78"/>
                  <a:cs typeface="Sakkal Majalla" panose="02000000000000000000" pitchFamily="2" charset="-78"/>
                </a:rPr>
                <a:t>–</a:t>
              </a:r>
              <a:r>
                <a:rPr lang="ar-SA" dirty="0">
                  <a:latin typeface="Sakkal Majalla" panose="02000000000000000000" pitchFamily="2" charset="-78"/>
                  <a:cs typeface="Sakkal Majalla" panose="02000000000000000000" pitchFamily="2" charset="-78"/>
                </a:rPr>
                <a:t> 50000</a:t>
              </a:r>
            </a:p>
            <a:p>
              <a:pPr algn="ctr">
                <a:lnSpc>
                  <a:spcPct val="150000"/>
                </a:lnSpc>
              </a:pPr>
              <a:r>
                <a:rPr lang="ar-SA" dirty="0">
                  <a:latin typeface="Sakkal Majalla" panose="02000000000000000000" pitchFamily="2" charset="-78"/>
                  <a:cs typeface="Sakkal Majalla" panose="02000000000000000000" pitchFamily="2" charset="-78"/>
                </a:rPr>
                <a:t>50000</a:t>
              </a:r>
            </a:p>
          </p:txBody>
        </p:sp>
        <p:sp>
          <p:nvSpPr>
            <p:cNvPr id="26" name="مربع نص 25">
              <a:extLst>
                <a:ext uri="{FF2B5EF4-FFF2-40B4-BE49-F238E27FC236}">
                  <a16:creationId xmlns:a16="http://schemas.microsoft.com/office/drawing/2014/main" id="{32078A4D-5905-4976-B5B4-86D514D4040A}"/>
                </a:ext>
              </a:extLst>
            </p:cNvPr>
            <p:cNvSpPr txBox="1"/>
            <p:nvPr/>
          </p:nvSpPr>
          <p:spPr>
            <a:xfrm>
              <a:off x="7139608" y="3927586"/>
              <a:ext cx="335348" cy="523220"/>
            </a:xfrm>
            <a:prstGeom prst="rect">
              <a:avLst/>
            </a:prstGeom>
            <a:noFill/>
          </p:spPr>
          <p:txBody>
            <a:bodyPr wrap="none" rtlCol="1">
              <a:spAutoFit/>
            </a:bodyPr>
            <a:lstStyle/>
            <a:p>
              <a:r>
                <a:rPr lang="en-US" sz="2800" dirty="0">
                  <a:latin typeface="+mj-lt"/>
                </a:rPr>
                <a:t>x</a:t>
              </a:r>
              <a:endParaRPr lang="ar-SA" sz="2800" dirty="0">
                <a:latin typeface="+mj-lt"/>
              </a:endParaRPr>
            </a:p>
          </p:txBody>
        </p:sp>
        <p:sp>
          <p:nvSpPr>
            <p:cNvPr id="27" name="مربع نص 26">
              <a:extLst>
                <a:ext uri="{FF2B5EF4-FFF2-40B4-BE49-F238E27FC236}">
                  <a16:creationId xmlns:a16="http://schemas.microsoft.com/office/drawing/2014/main" id="{D1F24C0A-5E67-42D9-83C3-7ACFEC0B661E}"/>
                </a:ext>
              </a:extLst>
            </p:cNvPr>
            <p:cNvSpPr txBox="1"/>
            <p:nvPr/>
          </p:nvSpPr>
          <p:spPr>
            <a:xfrm>
              <a:off x="6586555" y="3773976"/>
              <a:ext cx="478015" cy="888705"/>
            </a:xfrm>
            <a:prstGeom prst="rect">
              <a:avLst/>
            </a:prstGeom>
            <a:noFill/>
          </p:spPr>
          <p:txBody>
            <a:bodyPr wrap="none" rtlCol="1">
              <a:spAutoFit/>
            </a:bodyPr>
            <a:lstStyle/>
            <a:p>
              <a:pPr algn="ctr">
                <a:lnSpc>
                  <a:spcPct val="150000"/>
                </a:lnSpc>
              </a:pPr>
              <a:r>
                <a:rPr lang="ar-SA" dirty="0">
                  <a:latin typeface="Sakkal Majalla" panose="02000000000000000000" pitchFamily="2" charset="-78"/>
                  <a:cs typeface="Sakkal Majalla" panose="02000000000000000000" pitchFamily="2" charset="-78"/>
                </a:rPr>
                <a:t>360</a:t>
              </a:r>
            </a:p>
            <a:p>
              <a:pPr algn="ctr">
                <a:lnSpc>
                  <a:spcPct val="150000"/>
                </a:lnSpc>
              </a:pPr>
              <a:r>
                <a:rPr lang="ar-SA" dirty="0">
                  <a:latin typeface="Sakkal Majalla" panose="02000000000000000000" pitchFamily="2" charset="-78"/>
                  <a:cs typeface="Sakkal Majalla" panose="02000000000000000000" pitchFamily="2" charset="-78"/>
                </a:rPr>
                <a:t>60</a:t>
              </a:r>
            </a:p>
          </p:txBody>
        </p:sp>
        <p:cxnSp>
          <p:nvCxnSpPr>
            <p:cNvPr id="28" name="رابط مستقيم 27">
              <a:extLst>
                <a:ext uri="{FF2B5EF4-FFF2-40B4-BE49-F238E27FC236}">
                  <a16:creationId xmlns:a16="http://schemas.microsoft.com/office/drawing/2014/main" id="{70CA0050-BB45-4505-90C6-790897511446}"/>
                </a:ext>
              </a:extLst>
            </p:cNvPr>
            <p:cNvCxnSpPr>
              <a:cxnSpLocks/>
              <a:stCxn id="25" idx="3"/>
              <a:endCxn id="25" idx="1"/>
            </p:cNvCxnSpPr>
            <p:nvPr/>
          </p:nvCxnSpPr>
          <p:spPr>
            <a:xfrm flipH="1">
              <a:off x="7573862" y="4218330"/>
              <a:ext cx="13500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رابط مستقيم 28">
              <a:extLst>
                <a:ext uri="{FF2B5EF4-FFF2-40B4-BE49-F238E27FC236}">
                  <a16:creationId xmlns:a16="http://schemas.microsoft.com/office/drawing/2014/main" id="{2F50D60F-DB36-4FB9-979A-ED07FB68E17B}"/>
                </a:ext>
              </a:extLst>
            </p:cNvPr>
            <p:cNvCxnSpPr>
              <a:cxnSpLocks/>
              <a:stCxn id="27" idx="3"/>
              <a:endCxn id="27" idx="1"/>
            </p:cNvCxnSpPr>
            <p:nvPr/>
          </p:nvCxnSpPr>
          <p:spPr>
            <a:xfrm flipH="1">
              <a:off x="6586555" y="4218329"/>
              <a:ext cx="478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مربع نص 29">
            <a:extLst>
              <a:ext uri="{FF2B5EF4-FFF2-40B4-BE49-F238E27FC236}">
                <a16:creationId xmlns:a16="http://schemas.microsoft.com/office/drawing/2014/main" id="{51C9A2E0-043B-49F4-9AD4-9916FEC7626C}"/>
              </a:ext>
            </a:extLst>
          </p:cNvPr>
          <p:cNvSpPr txBox="1"/>
          <p:nvPr/>
        </p:nvSpPr>
        <p:spPr>
          <a:xfrm>
            <a:off x="3862676" y="5543569"/>
            <a:ext cx="755335" cy="400110"/>
          </a:xfrm>
          <a:prstGeom prst="rect">
            <a:avLst/>
          </a:prstGeom>
          <a:noFill/>
        </p:spPr>
        <p:txBody>
          <a:bodyPr wrap="none" rtlCol="1">
            <a:spAutoFit/>
          </a:bodyPr>
          <a:lstStyle/>
          <a:p>
            <a:r>
              <a:rPr lang="ar-SA" dirty="0"/>
              <a:t>= </a:t>
            </a:r>
            <a:r>
              <a:rPr lang="ar-SA" sz="2000" dirty="0">
                <a:latin typeface="Sakkal Majalla" panose="02000000000000000000" pitchFamily="2" charset="-78"/>
                <a:cs typeface="Sakkal Majalla" panose="02000000000000000000" pitchFamily="2" charset="-78"/>
              </a:rPr>
              <a:t>صفر</a:t>
            </a:r>
          </a:p>
        </p:txBody>
      </p:sp>
      <p:sp>
        <p:nvSpPr>
          <p:cNvPr id="6" name="عنصر نائب للتذييل 5">
            <a:extLst>
              <a:ext uri="{FF2B5EF4-FFF2-40B4-BE49-F238E27FC236}">
                <a16:creationId xmlns:a16="http://schemas.microsoft.com/office/drawing/2014/main" id="{F845308D-82A2-4110-BC13-7824C4DC46C1}"/>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007356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التجاري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التجاري</a:t>
            </a:r>
          </a:p>
        </p:txBody>
      </p:sp>
      <p:sp>
        <p:nvSpPr>
          <p:cNvPr id="23" name="مربع نص 22">
            <a:extLst>
              <a:ext uri="{FF2B5EF4-FFF2-40B4-BE49-F238E27FC236}">
                <a16:creationId xmlns:a16="http://schemas.microsoft.com/office/drawing/2014/main" id="{3B86E6FD-BD71-42DB-AB69-C82467F6AF76}"/>
              </a:ext>
            </a:extLst>
          </p:cNvPr>
          <p:cNvSpPr txBox="1"/>
          <p:nvPr/>
        </p:nvSpPr>
        <p:spPr>
          <a:xfrm>
            <a:off x="278470" y="1895937"/>
            <a:ext cx="9663879" cy="1284967"/>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مثال</a:t>
            </a:r>
            <a:r>
              <a:rPr lang="ar-SA" sz="1600" dirty="0">
                <a:solidFill>
                  <a:srgbClr val="FF0000"/>
                </a:solidFill>
              </a:rPr>
              <a:t>:</a:t>
            </a:r>
          </a:p>
          <a:p>
            <a:pPr algn="r" rtl="1">
              <a:lnSpc>
                <a:spcPct val="150000"/>
              </a:lnSpc>
            </a:pPr>
            <a:r>
              <a:rPr lang="ar-SA" sz="2000" b="1" dirty="0">
                <a:latin typeface="Sakkal Majalla" panose="02000000000000000000" pitchFamily="2" charset="-78"/>
                <a:cs typeface="Sakkal Majalla" panose="02000000000000000000" pitchFamily="2" charset="-78"/>
              </a:rPr>
              <a:t>إذا افترضنا أن قيمة الشراء الآجل (الائتمان) 50000 ريال</a:t>
            </a:r>
          </a:p>
          <a:p>
            <a:pPr algn="r" rtl="1">
              <a:lnSpc>
                <a:spcPct val="150000"/>
              </a:lnSpc>
            </a:pPr>
            <a:r>
              <a:rPr lang="ar-SA" sz="2000" b="1" dirty="0">
                <a:latin typeface="Sakkal Majalla" panose="02000000000000000000" pitchFamily="2" charset="-78"/>
                <a:cs typeface="Sakkal Majalla" panose="02000000000000000000" pitchFamily="2" charset="-78"/>
              </a:rPr>
              <a:t>وأن قيمة الشراء النقدي 49000 ريال ، فما هي تكلفة الائتمان الان؟</a:t>
            </a:r>
          </a:p>
        </p:txBody>
      </p:sp>
      <p:grpSp>
        <p:nvGrpSpPr>
          <p:cNvPr id="21" name="مجموعة 20">
            <a:extLst>
              <a:ext uri="{FF2B5EF4-FFF2-40B4-BE49-F238E27FC236}">
                <a16:creationId xmlns:a16="http://schemas.microsoft.com/office/drawing/2014/main" id="{E334A3BE-C7B3-43E9-BB36-BE726F6E8A36}"/>
              </a:ext>
            </a:extLst>
          </p:cNvPr>
          <p:cNvGrpSpPr/>
          <p:nvPr/>
        </p:nvGrpSpPr>
        <p:grpSpPr>
          <a:xfrm>
            <a:off x="3639980" y="3759251"/>
            <a:ext cx="4073328" cy="995024"/>
            <a:chOff x="3216490" y="3282275"/>
            <a:chExt cx="4073328" cy="995024"/>
          </a:xfrm>
        </p:grpSpPr>
        <p:grpSp>
          <p:nvGrpSpPr>
            <p:cNvPr id="22" name="مجموعة 21">
              <a:extLst>
                <a:ext uri="{FF2B5EF4-FFF2-40B4-BE49-F238E27FC236}">
                  <a16:creationId xmlns:a16="http://schemas.microsoft.com/office/drawing/2014/main" id="{B62B3A81-5466-45C5-AF5C-1929DD3C50C9}"/>
                </a:ext>
              </a:extLst>
            </p:cNvPr>
            <p:cNvGrpSpPr/>
            <p:nvPr/>
          </p:nvGrpSpPr>
          <p:grpSpPr>
            <a:xfrm>
              <a:off x="4202305" y="3282275"/>
              <a:ext cx="3087513" cy="995024"/>
              <a:chOff x="6177877" y="3756144"/>
              <a:chExt cx="3087513" cy="995024"/>
            </a:xfrm>
          </p:grpSpPr>
          <p:sp>
            <p:nvSpPr>
              <p:cNvPr id="3" name="مربع نص 2">
                <a:extLst>
                  <a:ext uri="{FF2B5EF4-FFF2-40B4-BE49-F238E27FC236}">
                    <a16:creationId xmlns:a16="http://schemas.microsoft.com/office/drawing/2014/main" id="{78AD289F-8FA8-491D-809A-A94739C6E949}"/>
                  </a:ext>
                </a:extLst>
              </p:cNvPr>
              <p:cNvSpPr txBox="1"/>
              <p:nvPr/>
            </p:nvSpPr>
            <p:spPr>
              <a:xfrm>
                <a:off x="7668478" y="3756144"/>
                <a:ext cx="1596912" cy="977191"/>
              </a:xfrm>
              <a:prstGeom prst="rect">
                <a:avLst/>
              </a:prstGeom>
              <a:noFill/>
            </p:spPr>
            <p:txBody>
              <a:bodyPr wrap="none" rtlCol="1">
                <a:spAutoFit/>
              </a:bodyPr>
              <a:lstStyle/>
              <a:p>
                <a:pPr algn="ctr">
                  <a:lnSpc>
                    <a:spcPct val="150000"/>
                  </a:lnSpc>
                </a:pPr>
                <a:r>
                  <a:rPr lang="ar-SA" sz="2000" b="1" dirty="0">
                    <a:latin typeface="Sakkal Majalla" panose="02000000000000000000" pitchFamily="2" charset="-78"/>
                    <a:cs typeface="Sakkal Majalla" panose="02000000000000000000" pitchFamily="2" charset="-78"/>
                  </a:rPr>
                  <a:t>50000    – 49000</a:t>
                </a:r>
              </a:p>
              <a:p>
                <a:pPr algn="ctr">
                  <a:lnSpc>
                    <a:spcPct val="150000"/>
                  </a:lnSpc>
                </a:pPr>
                <a:r>
                  <a:rPr lang="ar-SA" sz="2000" b="1" dirty="0">
                    <a:latin typeface="Sakkal Majalla" panose="02000000000000000000" pitchFamily="2" charset="-78"/>
                    <a:cs typeface="Sakkal Majalla" panose="02000000000000000000" pitchFamily="2" charset="-78"/>
                  </a:rPr>
                  <a:t>49000</a:t>
                </a:r>
              </a:p>
            </p:txBody>
          </p:sp>
          <p:sp>
            <p:nvSpPr>
              <p:cNvPr id="5" name="مربع نص 4">
                <a:extLst>
                  <a:ext uri="{FF2B5EF4-FFF2-40B4-BE49-F238E27FC236}">
                    <a16:creationId xmlns:a16="http://schemas.microsoft.com/office/drawing/2014/main" id="{46F38A76-B76D-440F-9742-3458DAF12BA4}"/>
                  </a:ext>
                </a:extLst>
              </p:cNvPr>
              <p:cNvSpPr txBox="1"/>
              <p:nvPr/>
            </p:nvSpPr>
            <p:spPr>
              <a:xfrm>
                <a:off x="7139608" y="3927586"/>
                <a:ext cx="335348" cy="523220"/>
              </a:xfrm>
              <a:prstGeom prst="rect">
                <a:avLst/>
              </a:prstGeom>
              <a:noFill/>
            </p:spPr>
            <p:txBody>
              <a:bodyPr wrap="none" rtlCol="1">
                <a:spAutoFit/>
              </a:bodyPr>
              <a:lstStyle/>
              <a:p>
                <a:r>
                  <a:rPr lang="en-US" sz="2800" b="1" dirty="0">
                    <a:latin typeface="+mj-lt"/>
                  </a:rPr>
                  <a:t>x</a:t>
                </a:r>
                <a:endParaRPr lang="ar-SA" sz="2800" b="1" dirty="0">
                  <a:latin typeface="+mj-lt"/>
                </a:endParaRPr>
              </a:p>
            </p:txBody>
          </p:sp>
          <p:sp>
            <p:nvSpPr>
              <p:cNvPr id="16" name="مربع نص 15">
                <a:extLst>
                  <a:ext uri="{FF2B5EF4-FFF2-40B4-BE49-F238E27FC236}">
                    <a16:creationId xmlns:a16="http://schemas.microsoft.com/office/drawing/2014/main" id="{161782AE-55D1-43BA-92CF-04FB461AF6B6}"/>
                  </a:ext>
                </a:extLst>
              </p:cNvPr>
              <p:cNvSpPr txBox="1"/>
              <p:nvPr/>
            </p:nvSpPr>
            <p:spPr>
              <a:xfrm>
                <a:off x="6274610" y="3773977"/>
                <a:ext cx="506869" cy="977191"/>
              </a:xfrm>
              <a:prstGeom prst="rect">
                <a:avLst/>
              </a:prstGeom>
              <a:noFill/>
            </p:spPr>
            <p:txBody>
              <a:bodyPr wrap="none" rtlCol="1">
                <a:spAutoFit/>
              </a:bodyPr>
              <a:lstStyle/>
              <a:p>
                <a:pPr algn="ctr">
                  <a:lnSpc>
                    <a:spcPct val="150000"/>
                  </a:lnSpc>
                </a:pPr>
                <a:r>
                  <a:rPr lang="ar-SA" sz="2000" b="1" dirty="0">
                    <a:latin typeface="Sakkal Majalla" panose="02000000000000000000" pitchFamily="2" charset="-78"/>
                    <a:cs typeface="Sakkal Majalla" panose="02000000000000000000" pitchFamily="2" charset="-78"/>
                  </a:rPr>
                  <a:t>360</a:t>
                </a:r>
              </a:p>
              <a:p>
                <a:pPr algn="ctr">
                  <a:lnSpc>
                    <a:spcPct val="150000"/>
                  </a:lnSpc>
                </a:pPr>
                <a:r>
                  <a:rPr lang="ar-SA" sz="2000" b="1" dirty="0">
                    <a:latin typeface="Sakkal Majalla" panose="02000000000000000000" pitchFamily="2" charset="-78"/>
                    <a:cs typeface="Sakkal Majalla" panose="02000000000000000000" pitchFamily="2" charset="-78"/>
                  </a:rPr>
                  <a:t>60</a:t>
                </a:r>
              </a:p>
            </p:txBody>
          </p:sp>
          <p:cxnSp>
            <p:nvCxnSpPr>
              <p:cNvPr id="7" name="رابط مستقيم 6">
                <a:extLst>
                  <a:ext uri="{FF2B5EF4-FFF2-40B4-BE49-F238E27FC236}">
                    <a16:creationId xmlns:a16="http://schemas.microsoft.com/office/drawing/2014/main" id="{93DCFE18-08C9-46F3-BD1D-6482E71E566B}"/>
                  </a:ext>
                </a:extLst>
              </p:cNvPr>
              <p:cNvCxnSpPr>
                <a:cxnSpLocks/>
                <a:stCxn id="3" idx="3"/>
                <a:endCxn id="3" idx="1"/>
              </p:cNvCxnSpPr>
              <p:nvPr/>
            </p:nvCxnSpPr>
            <p:spPr>
              <a:xfrm flipH="1">
                <a:off x="7668478" y="4244740"/>
                <a:ext cx="15969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رابط مستقيم 31">
                <a:extLst>
                  <a:ext uri="{FF2B5EF4-FFF2-40B4-BE49-F238E27FC236}">
                    <a16:creationId xmlns:a16="http://schemas.microsoft.com/office/drawing/2014/main" id="{E4FF29C6-E86D-4558-B1F3-30FC43943086}"/>
                  </a:ext>
                </a:extLst>
              </p:cNvPr>
              <p:cNvCxnSpPr>
                <a:cxnSpLocks/>
              </p:cNvCxnSpPr>
              <p:nvPr/>
            </p:nvCxnSpPr>
            <p:spPr>
              <a:xfrm flipH="1">
                <a:off x="6177877" y="4236713"/>
                <a:ext cx="7003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مربع نص 29">
              <a:extLst>
                <a:ext uri="{FF2B5EF4-FFF2-40B4-BE49-F238E27FC236}">
                  <a16:creationId xmlns:a16="http://schemas.microsoft.com/office/drawing/2014/main" id="{51C9A2E0-043B-49F4-9AD4-9916FEC7626C}"/>
                </a:ext>
              </a:extLst>
            </p:cNvPr>
            <p:cNvSpPr txBox="1"/>
            <p:nvPr/>
          </p:nvSpPr>
          <p:spPr>
            <a:xfrm>
              <a:off x="3216490" y="3562789"/>
              <a:ext cx="848309" cy="461665"/>
            </a:xfrm>
            <a:prstGeom prst="rect">
              <a:avLst/>
            </a:prstGeom>
            <a:noFill/>
          </p:spPr>
          <p:txBody>
            <a:bodyPr wrap="none" rtlCol="1">
              <a:spAutoFit/>
            </a:bodyPr>
            <a:lstStyle/>
            <a:p>
              <a:r>
                <a:rPr lang="ar-SA" sz="2000" b="1" dirty="0"/>
                <a:t>= </a:t>
              </a:r>
              <a:r>
                <a:rPr lang="ar-SA" sz="2400" b="1" dirty="0">
                  <a:latin typeface="Sakkal Majalla" panose="02000000000000000000" pitchFamily="2" charset="-78"/>
                  <a:cs typeface="Sakkal Majalla" panose="02000000000000000000" pitchFamily="2" charset="-78"/>
                </a:rPr>
                <a:t>12%</a:t>
              </a:r>
            </a:p>
          </p:txBody>
        </p:sp>
      </p:grpSp>
      <p:sp>
        <p:nvSpPr>
          <p:cNvPr id="4" name="عنصر نائب للتذييل 3">
            <a:extLst>
              <a:ext uri="{FF2B5EF4-FFF2-40B4-BE49-F238E27FC236}">
                <a16:creationId xmlns:a16="http://schemas.microsoft.com/office/drawing/2014/main" id="{67029AC1-16C6-4685-A530-7B064C8E20C3}"/>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130136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 name="مربع نص 3">
            <a:extLst>
              <a:ext uri="{FF2B5EF4-FFF2-40B4-BE49-F238E27FC236}">
                <a16:creationId xmlns:a16="http://schemas.microsoft.com/office/drawing/2014/main" id="{6871EAD8-9687-4166-8CE2-E1B4E1B45D19}"/>
              </a:ext>
            </a:extLst>
          </p:cNvPr>
          <p:cNvSpPr txBox="1"/>
          <p:nvPr/>
        </p:nvSpPr>
        <p:spPr>
          <a:xfrm>
            <a:off x="250187" y="1991344"/>
            <a:ext cx="9741051" cy="1631216"/>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ثانيًا/ إذا كان الائتمان التجاري بخصم فإن صياغته 10/2 – صافي 60 يوم</a:t>
            </a:r>
          </a:p>
          <a:p>
            <a:pPr algn="r" rtl="1"/>
            <a:r>
              <a:rPr lang="ar-SA" sz="2000" dirty="0">
                <a:latin typeface="Sakkal Majalla" panose="02000000000000000000" pitchFamily="2" charset="-78"/>
                <a:cs typeface="Sakkal Majalla" panose="02000000000000000000" pitchFamily="2" charset="-78"/>
              </a:rPr>
              <a:t>ويعني أن المورد يمنح المنظمة خصم 2% من قيمة الائتمان إذا دفعت خلال 10 أيام، وغذا فشلت المنظمة في الدفع خلال المدة وجب عليها دفع المبلغ كاملاً في مدة لا تزيد عن 60 يوم.</a:t>
            </a:r>
          </a:p>
          <a:p>
            <a:pPr algn="r" rtl="1"/>
            <a:r>
              <a:rPr lang="ar-SA" sz="2000" b="1" dirty="0">
                <a:solidFill>
                  <a:srgbClr val="FF0000"/>
                </a:solidFill>
                <a:latin typeface="Sakkal Majalla" panose="02000000000000000000" pitchFamily="2" charset="-78"/>
                <a:cs typeface="Sakkal Majalla" panose="02000000000000000000" pitchFamily="2" charset="-78"/>
              </a:rPr>
              <a:t>إذا نجحت المنظمة في الاستفادة من الخصم فإن تكلفة الائتمان التجاري = صفر، وإذا فشلت فإن تكلفته تكون مرتفعة كما توضح المعادلة الآتية:</a:t>
            </a:r>
            <a:endParaRPr lang="ar-EG" sz="2000" b="1" dirty="0">
              <a:solidFill>
                <a:srgbClr val="FF0000"/>
              </a:solidFill>
              <a:latin typeface="Sakkal Majalla" panose="02000000000000000000" pitchFamily="2" charset="-78"/>
              <a:cs typeface="Sakkal Majalla" panose="02000000000000000000" pitchFamily="2" charset="-78"/>
            </a:endParaRP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التجاري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التجاري</a:t>
            </a:r>
          </a:p>
        </p:txBody>
      </p:sp>
      <p:grpSp>
        <p:nvGrpSpPr>
          <p:cNvPr id="36" name="مجموعة 35">
            <a:extLst>
              <a:ext uri="{FF2B5EF4-FFF2-40B4-BE49-F238E27FC236}">
                <a16:creationId xmlns:a16="http://schemas.microsoft.com/office/drawing/2014/main" id="{B87FCE38-130A-4174-A200-50A71B82AA50}"/>
              </a:ext>
            </a:extLst>
          </p:cNvPr>
          <p:cNvGrpSpPr/>
          <p:nvPr/>
        </p:nvGrpSpPr>
        <p:grpSpPr>
          <a:xfrm>
            <a:off x="3747446" y="3253550"/>
            <a:ext cx="3697133" cy="905516"/>
            <a:chOff x="5092125" y="3758661"/>
            <a:chExt cx="3697133" cy="905516"/>
          </a:xfrm>
        </p:grpSpPr>
        <p:sp>
          <p:nvSpPr>
            <p:cNvPr id="38" name="مربع نص 37">
              <a:extLst>
                <a:ext uri="{FF2B5EF4-FFF2-40B4-BE49-F238E27FC236}">
                  <a16:creationId xmlns:a16="http://schemas.microsoft.com/office/drawing/2014/main" id="{AC902083-DADE-4D05-B87B-997961459159}"/>
                </a:ext>
              </a:extLst>
            </p:cNvPr>
            <p:cNvSpPr txBox="1"/>
            <p:nvPr/>
          </p:nvSpPr>
          <p:spPr>
            <a:xfrm>
              <a:off x="7569052" y="3863958"/>
              <a:ext cx="1220206" cy="800219"/>
            </a:xfrm>
            <a:prstGeom prst="rect">
              <a:avLst/>
            </a:prstGeom>
            <a:noFill/>
          </p:spPr>
          <p:txBody>
            <a:bodyPr wrap="none" rtlCol="1">
              <a:spAutoFit/>
            </a:bodyPr>
            <a:lstStyle/>
            <a:p>
              <a:pPr algn="ctr">
                <a:lnSpc>
                  <a:spcPct val="150000"/>
                </a:lnSpc>
              </a:pPr>
              <a:r>
                <a:rPr lang="ar-SA" sz="1600" b="1" dirty="0">
                  <a:latin typeface="Sakkal Majalla" panose="02000000000000000000" pitchFamily="2" charset="-78"/>
                  <a:cs typeface="Sakkal Majalla" panose="02000000000000000000" pitchFamily="2" charset="-78"/>
                </a:rPr>
                <a:t>نسبة الخصم</a:t>
              </a:r>
            </a:p>
            <a:p>
              <a:pPr algn="ctr">
                <a:lnSpc>
                  <a:spcPct val="150000"/>
                </a:lnSpc>
              </a:pPr>
              <a:r>
                <a:rPr lang="ar-SA" sz="1600" b="1" dirty="0">
                  <a:latin typeface="Sakkal Majalla" panose="02000000000000000000" pitchFamily="2" charset="-78"/>
                  <a:cs typeface="Sakkal Majalla" panose="02000000000000000000" pitchFamily="2" charset="-78"/>
                </a:rPr>
                <a:t>1 – نسبة الخصم</a:t>
              </a:r>
            </a:p>
          </p:txBody>
        </p:sp>
        <p:sp>
          <p:nvSpPr>
            <p:cNvPr id="39" name="مربع نص 38">
              <a:extLst>
                <a:ext uri="{FF2B5EF4-FFF2-40B4-BE49-F238E27FC236}">
                  <a16:creationId xmlns:a16="http://schemas.microsoft.com/office/drawing/2014/main" id="{0F53BF35-F474-46EA-8996-31D1D5720D19}"/>
                </a:ext>
              </a:extLst>
            </p:cNvPr>
            <p:cNvSpPr txBox="1"/>
            <p:nvPr/>
          </p:nvSpPr>
          <p:spPr>
            <a:xfrm>
              <a:off x="7151501" y="3969511"/>
              <a:ext cx="311304" cy="461665"/>
            </a:xfrm>
            <a:prstGeom prst="rect">
              <a:avLst/>
            </a:prstGeom>
            <a:noFill/>
          </p:spPr>
          <p:txBody>
            <a:bodyPr wrap="none" rtlCol="1">
              <a:spAutoFit/>
            </a:bodyPr>
            <a:lstStyle/>
            <a:p>
              <a:r>
                <a:rPr lang="en-US" sz="2400" b="1" dirty="0">
                  <a:latin typeface="+mj-lt"/>
                </a:rPr>
                <a:t>x</a:t>
              </a:r>
              <a:endParaRPr lang="ar-SA" sz="2400" b="1" dirty="0">
                <a:latin typeface="+mj-lt"/>
              </a:endParaRPr>
            </a:p>
          </p:txBody>
        </p:sp>
        <p:sp>
          <p:nvSpPr>
            <p:cNvPr id="40" name="مربع نص 39">
              <a:extLst>
                <a:ext uri="{FF2B5EF4-FFF2-40B4-BE49-F238E27FC236}">
                  <a16:creationId xmlns:a16="http://schemas.microsoft.com/office/drawing/2014/main" id="{B796401F-94DA-4E74-B850-57F1B89415A4}"/>
                </a:ext>
              </a:extLst>
            </p:cNvPr>
            <p:cNvSpPr txBox="1"/>
            <p:nvPr/>
          </p:nvSpPr>
          <p:spPr>
            <a:xfrm>
              <a:off x="5197688" y="3758661"/>
              <a:ext cx="1797287" cy="800219"/>
            </a:xfrm>
            <a:prstGeom prst="rect">
              <a:avLst/>
            </a:prstGeom>
            <a:noFill/>
          </p:spPr>
          <p:txBody>
            <a:bodyPr wrap="none" rtlCol="1">
              <a:spAutoFit/>
            </a:bodyPr>
            <a:lstStyle/>
            <a:p>
              <a:pPr algn="ctr">
                <a:lnSpc>
                  <a:spcPct val="150000"/>
                </a:lnSpc>
              </a:pPr>
              <a:r>
                <a:rPr lang="ar-SA" sz="1600" b="1" dirty="0">
                  <a:latin typeface="Sakkal Majalla" panose="02000000000000000000" pitchFamily="2" charset="-78"/>
                  <a:cs typeface="Sakkal Majalla" panose="02000000000000000000" pitchFamily="2" charset="-78"/>
                </a:rPr>
                <a:t>360</a:t>
              </a:r>
            </a:p>
            <a:p>
              <a:pPr algn="ctr">
                <a:lnSpc>
                  <a:spcPct val="150000"/>
                </a:lnSpc>
              </a:pPr>
              <a:r>
                <a:rPr lang="ar-SA" sz="1600" b="1" dirty="0">
                  <a:latin typeface="Sakkal Majalla" panose="02000000000000000000" pitchFamily="2" charset="-78"/>
                  <a:cs typeface="Sakkal Majalla" panose="02000000000000000000" pitchFamily="2" charset="-78"/>
                </a:rPr>
                <a:t>فترة الائتمان – فترة الخصم</a:t>
              </a:r>
            </a:p>
          </p:txBody>
        </p:sp>
        <p:cxnSp>
          <p:nvCxnSpPr>
            <p:cNvPr id="41" name="رابط مستقيم 40">
              <a:extLst>
                <a:ext uri="{FF2B5EF4-FFF2-40B4-BE49-F238E27FC236}">
                  <a16:creationId xmlns:a16="http://schemas.microsoft.com/office/drawing/2014/main" id="{C2AFCA81-5E54-45FC-8783-ABA30F4675B2}"/>
                </a:ext>
              </a:extLst>
            </p:cNvPr>
            <p:cNvCxnSpPr>
              <a:cxnSpLocks/>
              <a:stCxn id="38" idx="3"/>
              <a:endCxn id="38" idx="1"/>
            </p:cNvCxnSpPr>
            <p:nvPr/>
          </p:nvCxnSpPr>
          <p:spPr>
            <a:xfrm flipH="1">
              <a:off x="7569052" y="4264068"/>
              <a:ext cx="12202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رابط مستقيم 41">
              <a:extLst>
                <a:ext uri="{FF2B5EF4-FFF2-40B4-BE49-F238E27FC236}">
                  <a16:creationId xmlns:a16="http://schemas.microsoft.com/office/drawing/2014/main" id="{75DF8B08-4B70-46AE-BB3F-3F2FAAB73D01}"/>
                </a:ext>
              </a:extLst>
            </p:cNvPr>
            <p:cNvCxnSpPr>
              <a:cxnSpLocks/>
            </p:cNvCxnSpPr>
            <p:nvPr/>
          </p:nvCxnSpPr>
          <p:spPr>
            <a:xfrm flipH="1">
              <a:off x="5092125" y="4236713"/>
              <a:ext cx="197332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مستطيل 44">
            <a:extLst>
              <a:ext uri="{FF2B5EF4-FFF2-40B4-BE49-F238E27FC236}">
                <a16:creationId xmlns:a16="http://schemas.microsoft.com/office/drawing/2014/main" id="{64F84DCC-8989-4FAF-B066-544842B46632}"/>
              </a:ext>
            </a:extLst>
          </p:cNvPr>
          <p:cNvSpPr/>
          <p:nvPr/>
        </p:nvSpPr>
        <p:spPr>
          <a:xfrm>
            <a:off x="2452140" y="4389690"/>
            <a:ext cx="5743569" cy="4441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6" name="مربع نص 45">
            <a:extLst>
              <a:ext uri="{FF2B5EF4-FFF2-40B4-BE49-F238E27FC236}">
                <a16:creationId xmlns:a16="http://schemas.microsoft.com/office/drawing/2014/main" id="{8887DD42-5EC3-410F-96CB-17D576B96CC5}"/>
              </a:ext>
            </a:extLst>
          </p:cNvPr>
          <p:cNvSpPr txBox="1"/>
          <p:nvPr/>
        </p:nvSpPr>
        <p:spPr>
          <a:xfrm>
            <a:off x="5650296" y="4420466"/>
            <a:ext cx="2032929" cy="369332"/>
          </a:xfrm>
          <a:prstGeom prst="rect">
            <a:avLst/>
          </a:prstGeom>
          <a:noFill/>
        </p:spPr>
        <p:txBody>
          <a:bodyPr wrap="none" rtlCol="1">
            <a:spAutoFit/>
          </a:bodyPr>
          <a:lstStyle/>
          <a:p>
            <a:r>
              <a:rPr lang="ar-SA" dirty="0">
                <a:latin typeface="Sakkal Majalla" panose="02000000000000000000" pitchFamily="2" charset="-78"/>
                <a:cs typeface="Sakkal Majalla" panose="02000000000000000000" pitchFamily="2" charset="-78"/>
              </a:rPr>
              <a:t>في حال الاستفادة من الخصم</a:t>
            </a:r>
          </a:p>
        </p:txBody>
      </p:sp>
      <p:cxnSp>
        <p:nvCxnSpPr>
          <p:cNvPr id="44" name="رابط مستقيم 43">
            <a:extLst>
              <a:ext uri="{FF2B5EF4-FFF2-40B4-BE49-F238E27FC236}">
                <a16:creationId xmlns:a16="http://schemas.microsoft.com/office/drawing/2014/main" id="{276477EC-EC18-4B12-815E-C503FE5478A1}"/>
              </a:ext>
            </a:extLst>
          </p:cNvPr>
          <p:cNvCxnSpPr/>
          <p:nvPr/>
        </p:nvCxnSpPr>
        <p:spPr>
          <a:xfrm>
            <a:off x="5353050" y="4400550"/>
            <a:ext cx="0" cy="17907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7" name="مربع نص 46">
            <a:extLst>
              <a:ext uri="{FF2B5EF4-FFF2-40B4-BE49-F238E27FC236}">
                <a16:creationId xmlns:a16="http://schemas.microsoft.com/office/drawing/2014/main" id="{0080FEB2-D02A-4F38-BA15-F3818103907E}"/>
              </a:ext>
            </a:extLst>
          </p:cNvPr>
          <p:cNvSpPr txBox="1"/>
          <p:nvPr/>
        </p:nvSpPr>
        <p:spPr>
          <a:xfrm>
            <a:off x="2484119" y="4408798"/>
            <a:ext cx="2736647" cy="369332"/>
          </a:xfrm>
          <a:prstGeom prst="rect">
            <a:avLst/>
          </a:prstGeom>
          <a:noFill/>
        </p:spPr>
        <p:txBody>
          <a:bodyPr wrap="none" rtlCol="1">
            <a:spAutoFit/>
          </a:bodyPr>
          <a:lstStyle/>
          <a:p>
            <a:r>
              <a:rPr lang="ar-SA" dirty="0">
                <a:latin typeface="Sakkal Majalla" panose="02000000000000000000" pitchFamily="2" charset="-78"/>
                <a:cs typeface="Sakkal Majalla" panose="02000000000000000000" pitchFamily="2" charset="-78"/>
              </a:rPr>
              <a:t>في حال الفشل من الاستفادة من الخصم</a:t>
            </a:r>
          </a:p>
        </p:txBody>
      </p:sp>
      <p:grpSp>
        <p:nvGrpSpPr>
          <p:cNvPr id="48" name="مجموعة 47">
            <a:extLst>
              <a:ext uri="{FF2B5EF4-FFF2-40B4-BE49-F238E27FC236}">
                <a16:creationId xmlns:a16="http://schemas.microsoft.com/office/drawing/2014/main" id="{599BB95A-8653-49B2-9E80-41F251805B9D}"/>
              </a:ext>
            </a:extLst>
          </p:cNvPr>
          <p:cNvGrpSpPr/>
          <p:nvPr/>
        </p:nvGrpSpPr>
        <p:grpSpPr>
          <a:xfrm>
            <a:off x="5708115" y="5097780"/>
            <a:ext cx="2457805" cy="888705"/>
            <a:chOff x="3216490" y="3300108"/>
            <a:chExt cx="2457805" cy="888705"/>
          </a:xfrm>
        </p:grpSpPr>
        <p:grpSp>
          <p:nvGrpSpPr>
            <p:cNvPr id="49" name="مجموعة 48">
              <a:extLst>
                <a:ext uri="{FF2B5EF4-FFF2-40B4-BE49-F238E27FC236}">
                  <a16:creationId xmlns:a16="http://schemas.microsoft.com/office/drawing/2014/main" id="{E5103F83-CF5E-4BBD-89A6-D31007D50AE3}"/>
                </a:ext>
              </a:extLst>
            </p:cNvPr>
            <p:cNvGrpSpPr/>
            <p:nvPr/>
          </p:nvGrpSpPr>
          <p:grpSpPr>
            <a:xfrm>
              <a:off x="3915815" y="3300108"/>
              <a:ext cx="1758480" cy="888705"/>
              <a:chOff x="5891387" y="3773977"/>
              <a:chExt cx="1758480" cy="888705"/>
            </a:xfrm>
          </p:grpSpPr>
          <p:sp>
            <p:nvSpPr>
              <p:cNvPr id="51" name="مربع نص 50">
                <a:extLst>
                  <a:ext uri="{FF2B5EF4-FFF2-40B4-BE49-F238E27FC236}">
                    <a16:creationId xmlns:a16="http://schemas.microsoft.com/office/drawing/2014/main" id="{B77D8FB9-FCB0-415B-8B08-F33456408816}"/>
                  </a:ext>
                </a:extLst>
              </p:cNvPr>
              <p:cNvSpPr txBox="1"/>
              <p:nvPr/>
            </p:nvSpPr>
            <p:spPr>
              <a:xfrm>
                <a:off x="6892929" y="3773977"/>
                <a:ext cx="756938" cy="888705"/>
              </a:xfrm>
              <a:prstGeom prst="rect">
                <a:avLst/>
              </a:prstGeom>
              <a:noFill/>
            </p:spPr>
            <p:txBody>
              <a:bodyPr wrap="none" rtlCol="1">
                <a:spAutoFit/>
              </a:bodyPr>
              <a:lstStyle/>
              <a:p>
                <a:pPr algn="ctr">
                  <a:lnSpc>
                    <a:spcPct val="150000"/>
                  </a:lnSpc>
                </a:pPr>
                <a:r>
                  <a:rPr lang="ar-SA" b="1" dirty="0">
                    <a:latin typeface="Sakkal Majalla" panose="02000000000000000000" pitchFamily="2" charset="-78"/>
                    <a:cs typeface="Sakkal Majalla" panose="02000000000000000000" pitchFamily="2" charset="-78"/>
                  </a:rPr>
                  <a:t>صفر</a:t>
                </a:r>
              </a:p>
              <a:p>
                <a:pPr algn="ctr">
                  <a:lnSpc>
                    <a:spcPct val="150000"/>
                  </a:lnSpc>
                </a:pPr>
                <a:r>
                  <a:rPr lang="ar-SA" b="1" dirty="0">
                    <a:latin typeface="Sakkal Majalla" panose="02000000000000000000" pitchFamily="2" charset="-78"/>
                    <a:cs typeface="Sakkal Majalla" panose="02000000000000000000" pitchFamily="2" charset="-78"/>
                  </a:rPr>
                  <a:t>1 - صفر</a:t>
                </a:r>
              </a:p>
            </p:txBody>
          </p:sp>
          <p:sp>
            <p:nvSpPr>
              <p:cNvPr id="52" name="مربع نص 51">
                <a:extLst>
                  <a:ext uri="{FF2B5EF4-FFF2-40B4-BE49-F238E27FC236}">
                    <a16:creationId xmlns:a16="http://schemas.microsoft.com/office/drawing/2014/main" id="{6F9E6E24-8CF5-48AE-B646-AA4560A78F1F}"/>
                  </a:ext>
                </a:extLst>
              </p:cNvPr>
              <p:cNvSpPr txBox="1"/>
              <p:nvPr/>
            </p:nvSpPr>
            <p:spPr>
              <a:xfrm>
                <a:off x="6581625" y="3952035"/>
                <a:ext cx="311304" cy="461665"/>
              </a:xfrm>
              <a:prstGeom prst="rect">
                <a:avLst/>
              </a:prstGeom>
              <a:noFill/>
            </p:spPr>
            <p:txBody>
              <a:bodyPr wrap="none" rtlCol="1">
                <a:spAutoFit/>
              </a:bodyPr>
              <a:lstStyle/>
              <a:p>
                <a:r>
                  <a:rPr lang="en-US" sz="2400" b="1" dirty="0">
                    <a:latin typeface="+mj-lt"/>
                  </a:rPr>
                  <a:t>x</a:t>
                </a:r>
                <a:endParaRPr lang="ar-SA" sz="2400" b="1" dirty="0">
                  <a:latin typeface="+mj-lt"/>
                </a:endParaRPr>
              </a:p>
            </p:txBody>
          </p:sp>
          <p:sp>
            <p:nvSpPr>
              <p:cNvPr id="53" name="مربع نص 52">
                <a:extLst>
                  <a:ext uri="{FF2B5EF4-FFF2-40B4-BE49-F238E27FC236}">
                    <a16:creationId xmlns:a16="http://schemas.microsoft.com/office/drawing/2014/main" id="{1123B90D-9AB7-4B29-A3B8-7DB377E20D3F}"/>
                  </a:ext>
                </a:extLst>
              </p:cNvPr>
              <p:cNvSpPr txBox="1"/>
              <p:nvPr/>
            </p:nvSpPr>
            <p:spPr>
              <a:xfrm>
                <a:off x="5983343" y="3773977"/>
                <a:ext cx="473206" cy="888705"/>
              </a:xfrm>
              <a:prstGeom prst="rect">
                <a:avLst/>
              </a:prstGeom>
              <a:noFill/>
            </p:spPr>
            <p:txBody>
              <a:bodyPr wrap="none" rtlCol="1">
                <a:spAutoFit/>
              </a:bodyPr>
              <a:lstStyle/>
              <a:p>
                <a:pPr algn="ctr">
                  <a:lnSpc>
                    <a:spcPct val="150000"/>
                  </a:lnSpc>
                </a:pPr>
                <a:r>
                  <a:rPr lang="ar-SA" b="1" dirty="0">
                    <a:latin typeface="Sakkal Majalla" panose="02000000000000000000" pitchFamily="2" charset="-78"/>
                    <a:cs typeface="Sakkal Majalla" panose="02000000000000000000" pitchFamily="2" charset="-78"/>
                  </a:rPr>
                  <a:t>360</a:t>
                </a:r>
              </a:p>
              <a:p>
                <a:pPr algn="ctr">
                  <a:lnSpc>
                    <a:spcPct val="150000"/>
                  </a:lnSpc>
                </a:pPr>
                <a:r>
                  <a:rPr lang="ar-SA" b="1" dirty="0">
                    <a:latin typeface="Sakkal Majalla" panose="02000000000000000000" pitchFamily="2" charset="-78"/>
                    <a:cs typeface="Sakkal Majalla" panose="02000000000000000000" pitchFamily="2" charset="-78"/>
                  </a:rPr>
                  <a:t>50</a:t>
                </a:r>
              </a:p>
            </p:txBody>
          </p:sp>
          <p:cxnSp>
            <p:nvCxnSpPr>
              <p:cNvPr id="54" name="رابط مستقيم 53">
                <a:extLst>
                  <a:ext uri="{FF2B5EF4-FFF2-40B4-BE49-F238E27FC236}">
                    <a16:creationId xmlns:a16="http://schemas.microsoft.com/office/drawing/2014/main" id="{C810E2D0-6997-462C-8654-ABA2ECB646E2}"/>
                  </a:ext>
                </a:extLst>
              </p:cNvPr>
              <p:cNvCxnSpPr>
                <a:cxnSpLocks/>
                <a:stCxn id="51" idx="3"/>
                <a:endCxn id="51" idx="1"/>
              </p:cNvCxnSpPr>
              <p:nvPr/>
            </p:nvCxnSpPr>
            <p:spPr>
              <a:xfrm flipH="1">
                <a:off x="6892929" y="4218330"/>
                <a:ext cx="7569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رابط مستقيم 54">
                <a:extLst>
                  <a:ext uri="{FF2B5EF4-FFF2-40B4-BE49-F238E27FC236}">
                    <a16:creationId xmlns:a16="http://schemas.microsoft.com/office/drawing/2014/main" id="{F931ED00-D59F-43EA-9B66-8EB79B6D5693}"/>
                  </a:ext>
                </a:extLst>
              </p:cNvPr>
              <p:cNvCxnSpPr>
                <a:cxnSpLocks/>
              </p:cNvCxnSpPr>
              <p:nvPr/>
            </p:nvCxnSpPr>
            <p:spPr>
              <a:xfrm flipH="1">
                <a:off x="5891387" y="4236713"/>
                <a:ext cx="7003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مربع نص 49">
              <a:extLst>
                <a:ext uri="{FF2B5EF4-FFF2-40B4-BE49-F238E27FC236}">
                  <a16:creationId xmlns:a16="http://schemas.microsoft.com/office/drawing/2014/main" id="{64AA2BD5-14C0-420F-BBD3-FF5E3AB2261F}"/>
                </a:ext>
              </a:extLst>
            </p:cNvPr>
            <p:cNvSpPr txBox="1"/>
            <p:nvPr/>
          </p:nvSpPr>
          <p:spPr>
            <a:xfrm>
              <a:off x="3216490" y="3604270"/>
              <a:ext cx="732893" cy="369332"/>
            </a:xfrm>
            <a:prstGeom prst="rect">
              <a:avLst/>
            </a:prstGeom>
            <a:noFill/>
          </p:spPr>
          <p:txBody>
            <a:bodyPr wrap="none" rtlCol="1">
              <a:spAutoFit/>
            </a:bodyPr>
            <a:lstStyle/>
            <a:p>
              <a:r>
                <a:rPr lang="ar-SA" b="1" dirty="0"/>
                <a:t>= </a:t>
              </a:r>
              <a:r>
                <a:rPr lang="ar-SA" b="1" dirty="0">
                  <a:latin typeface="Sakkal Majalla" panose="02000000000000000000" pitchFamily="2" charset="-78"/>
                  <a:cs typeface="Sakkal Majalla" panose="02000000000000000000" pitchFamily="2" charset="-78"/>
                </a:rPr>
                <a:t>صفر</a:t>
              </a:r>
            </a:p>
          </p:txBody>
        </p:sp>
      </p:grpSp>
      <p:grpSp>
        <p:nvGrpSpPr>
          <p:cNvPr id="60" name="مجموعة 59">
            <a:extLst>
              <a:ext uri="{FF2B5EF4-FFF2-40B4-BE49-F238E27FC236}">
                <a16:creationId xmlns:a16="http://schemas.microsoft.com/office/drawing/2014/main" id="{AF74F0FA-1073-4594-8A94-9F708F3837D2}"/>
              </a:ext>
            </a:extLst>
          </p:cNvPr>
          <p:cNvGrpSpPr/>
          <p:nvPr/>
        </p:nvGrpSpPr>
        <p:grpSpPr>
          <a:xfrm>
            <a:off x="1973125" y="5092384"/>
            <a:ext cx="3052114" cy="888705"/>
            <a:chOff x="3074826" y="3300108"/>
            <a:chExt cx="2543364" cy="888705"/>
          </a:xfrm>
        </p:grpSpPr>
        <p:grpSp>
          <p:nvGrpSpPr>
            <p:cNvPr id="61" name="مجموعة 60">
              <a:extLst>
                <a:ext uri="{FF2B5EF4-FFF2-40B4-BE49-F238E27FC236}">
                  <a16:creationId xmlns:a16="http://schemas.microsoft.com/office/drawing/2014/main" id="{59BF7845-5E0C-4F9E-9A1B-1B4957AA2AC4}"/>
                </a:ext>
              </a:extLst>
            </p:cNvPr>
            <p:cNvGrpSpPr/>
            <p:nvPr/>
          </p:nvGrpSpPr>
          <p:grpSpPr>
            <a:xfrm>
              <a:off x="3915815" y="3300108"/>
              <a:ext cx="1702375" cy="888705"/>
              <a:chOff x="5891387" y="3773977"/>
              <a:chExt cx="1702375" cy="888705"/>
            </a:xfrm>
          </p:grpSpPr>
          <p:sp>
            <p:nvSpPr>
              <p:cNvPr id="63" name="مربع نص 62">
                <a:extLst>
                  <a:ext uri="{FF2B5EF4-FFF2-40B4-BE49-F238E27FC236}">
                    <a16:creationId xmlns:a16="http://schemas.microsoft.com/office/drawing/2014/main" id="{49B99F72-5880-42AB-964D-CC953C5F3697}"/>
                  </a:ext>
                </a:extLst>
              </p:cNvPr>
              <p:cNvSpPr txBox="1"/>
              <p:nvPr/>
            </p:nvSpPr>
            <p:spPr>
              <a:xfrm>
                <a:off x="6949034" y="3773977"/>
                <a:ext cx="644728" cy="888705"/>
              </a:xfrm>
              <a:prstGeom prst="rect">
                <a:avLst/>
              </a:prstGeom>
              <a:noFill/>
            </p:spPr>
            <p:txBody>
              <a:bodyPr wrap="none" rtlCol="1">
                <a:spAutoFit/>
              </a:bodyPr>
              <a:lstStyle/>
              <a:p>
                <a:pPr algn="ctr">
                  <a:lnSpc>
                    <a:spcPct val="150000"/>
                  </a:lnSpc>
                </a:pPr>
                <a:r>
                  <a:rPr lang="ar-SA" b="1" dirty="0">
                    <a:latin typeface="Sakkal Majalla" panose="02000000000000000000" pitchFamily="2" charset="-78"/>
                    <a:cs typeface="Sakkal Majalla" panose="02000000000000000000" pitchFamily="2" charset="-78"/>
                  </a:rPr>
                  <a:t>2%</a:t>
                </a:r>
              </a:p>
              <a:p>
                <a:pPr algn="ctr">
                  <a:lnSpc>
                    <a:spcPct val="150000"/>
                  </a:lnSpc>
                </a:pPr>
                <a:r>
                  <a:rPr lang="ar-SA" b="1" dirty="0">
                    <a:latin typeface="Sakkal Majalla" panose="02000000000000000000" pitchFamily="2" charset="-78"/>
                    <a:cs typeface="Sakkal Majalla" panose="02000000000000000000" pitchFamily="2" charset="-78"/>
                  </a:rPr>
                  <a:t>1 - 2%</a:t>
                </a:r>
              </a:p>
            </p:txBody>
          </p:sp>
          <p:sp>
            <p:nvSpPr>
              <p:cNvPr id="64" name="مربع نص 63">
                <a:extLst>
                  <a:ext uri="{FF2B5EF4-FFF2-40B4-BE49-F238E27FC236}">
                    <a16:creationId xmlns:a16="http://schemas.microsoft.com/office/drawing/2014/main" id="{5E09C349-A5E1-4137-8A54-A11FFB540001}"/>
                  </a:ext>
                </a:extLst>
              </p:cNvPr>
              <p:cNvSpPr txBox="1"/>
              <p:nvPr/>
            </p:nvSpPr>
            <p:spPr>
              <a:xfrm>
                <a:off x="6581625" y="3952035"/>
                <a:ext cx="311304" cy="461665"/>
              </a:xfrm>
              <a:prstGeom prst="rect">
                <a:avLst/>
              </a:prstGeom>
              <a:noFill/>
            </p:spPr>
            <p:txBody>
              <a:bodyPr wrap="none" rtlCol="1">
                <a:spAutoFit/>
              </a:bodyPr>
              <a:lstStyle/>
              <a:p>
                <a:r>
                  <a:rPr lang="en-US" sz="2400" b="1" dirty="0">
                    <a:latin typeface="+mj-lt"/>
                  </a:rPr>
                  <a:t>x</a:t>
                </a:r>
                <a:endParaRPr lang="ar-SA" sz="2400" b="1" dirty="0">
                  <a:latin typeface="+mj-lt"/>
                </a:endParaRPr>
              </a:p>
            </p:txBody>
          </p:sp>
          <p:sp>
            <p:nvSpPr>
              <p:cNvPr id="65" name="مربع نص 64">
                <a:extLst>
                  <a:ext uri="{FF2B5EF4-FFF2-40B4-BE49-F238E27FC236}">
                    <a16:creationId xmlns:a16="http://schemas.microsoft.com/office/drawing/2014/main" id="{BB6FF217-2312-4966-8B34-B32B6D184B4E}"/>
                  </a:ext>
                </a:extLst>
              </p:cNvPr>
              <p:cNvSpPr txBox="1"/>
              <p:nvPr/>
            </p:nvSpPr>
            <p:spPr>
              <a:xfrm>
                <a:off x="5983343" y="3773977"/>
                <a:ext cx="473206" cy="888705"/>
              </a:xfrm>
              <a:prstGeom prst="rect">
                <a:avLst/>
              </a:prstGeom>
              <a:noFill/>
            </p:spPr>
            <p:txBody>
              <a:bodyPr wrap="none" rtlCol="1">
                <a:spAutoFit/>
              </a:bodyPr>
              <a:lstStyle/>
              <a:p>
                <a:pPr algn="ctr">
                  <a:lnSpc>
                    <a:spcPct val="150000"/>
                  </a:lnSpc>
                </a:pPr>
                <a:r>
                  <a:rPr lang="ar-SA" b="1" dirty="0">
                    <a:latin typeface="Sakkal Majalla" panose="02000000000000000000" pitchFamily="2" charset="-78"/>
                    <a:cs typeface="Sakkal Majalla" panose="02000000000000000000" pitchFamily="2" charset="-78"/>
                  </a:rPr>
                  <a:t>360</a:t>
                </a:r>
              </a:p>
              <a:p>
                <a:pPr algn="ctr">
                  <a:lnSpc>
                    <a:spcPct val="150000"/>
                  </a:lnSpc>
                </a:pPr>
                <a:r>
                  <a:rPr lang="ar-SA" b="1" dirty="0">
                    <a:latin typeface="Sakkal Majalla" panose="02000000000000000000" pitchFamily="2" charset="-78"/>
                    <a:cs typeface="Sakkal Majalla" panose="02000000000000000000" pitchFamily="2" charset="-78"/>
                  </a:rPr>
                  <a:t>50</a:t>
                </a:r>
              </a:p>
            </p:txBody>
          </p:sp>
          <p:cxnSp>
            <p:nvCxnSpPr>
              <p:cNvPr id="66" name="رابط مستقيم 65">
                <a:extLst>
                  <a:ext uri="{FF2B5EF4-FFF2-40B4-BE49-F238E27FC236}">
                    <a16:creationId xmlns:a16="http://schemas.microsoft.com/office/drawing/2014/main" id="{F3A6D953-7F5E-4692-ABFB-7A522FBD1418}"/>
                  </a:ext>
                </a:extLst>
              </p:cNvPr>
              <p:cNvCxnSpPr>
                <a:cxnSpLocks/>
                <a:stCxn id="63" idx="3"/>
                <a:endCxn id="63" idx="1"/>
              </p:cNvCxnSpPr>
              <p:nvPr/>
            </p:nvCxnSpPr>
            <p:spPr>
              <a:xfrm flipH="1">
                <a:off x="6949034" y="4218330"/>
                <a:ext cx="6447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رابط مستقيم 66">
                <a:extLst>
                  <a:ext uri="{FF2B5EF4-FFF2-40B4-BE49-F238E27FC236}">
                    <a16:creationId xmlns:a16="http://schemas.microsoft.com/office/drawing/2014/main" id="{95286E93-627C-4211-BB7C-A4C833BB7695}"/>
                  </a:ext>
                </a:extLst>
              </p:cNvPr>
              <p:cNvCxnSpPr>
                <a:cxnSpLocks/>
              </p:cNvCxnSpPr>
              <p:nvPr/>
            </p:nvCxnSpPr>
            <p:spPr>
              <a:xfrm flipH="1">
                <a:off x="5891387" y="4236713"/>
                <a:ext cx="7003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2" name="مربع نص 61">
              <a:extLst>
                <a:ext uri="{FF2B5EF4-FFF2-40B4-BE49-F238E27FC236}">
                  <a16:creationId xmlns:a16="http://schemas.microsoft.com/office/drawing/2014/main" id="{358FF3E1-0609-45C6-9663-386D54539D6D}"/>
                </a:ext>
              </a:extLst>
            </p:cNvPr>
            <p:cNvSpPr txBox="1"/>
            <p:nvPr/>
          </p:nvSpPr>
          <p:spPr>
            <a:xfrm>
              <a:off x="3074826" y="3603105"/>
              <a:ext cx="899605" cy="369332"/>
            </a:xfrm>
            <a:prstGeom prst="rect">
              <a:avLst/>
            </a:prstGeom>
            <a:noFill/>
          </p:spPr>
          <p:txBody>
            <a:bodyPr wrap="none" rtlCol="1">
              <a:spAutoFit/>
            </a:bodyPr>
            <a:lstStyle/>
            <a:p>
              <a:r>
                <a:rPr lang="ar-SA" b="1" dirty="0"/>
                <a:t>= </a:t>
              </a:r>
              <a:r>
                <a:rPr lang="ar-SA" b="1" dirty="0">
                  <a:latin typeface="Sakkal Majalla" panose="02000000000000000000" pitchFamily="2" charset="-78"/>
                  <a:cs typeface="Sakkal Majalla" panose="02000000000000000000" pitchFamily="2" charset="-78"/>
                </a:rPr>
                <a:t>14,7 %</a:t>
              </a:r>
            </a:p>
          </p:txBody>
        </p:sp>
      </p:grpSp>
      <p:sp>
        <p:nvSpPr>
          <p:cNvPr id="3" name="عنصر نائب للتذييل 2">
            <a:extLst>
              <a:ext uri="{FF2B5EF4-FFF2-40B4-BE49-F238E27FC236}">
                <a16:creationId xmlns:a16="http://schemas.microsoft.com/office/drawing/2014/main" id="{BEAA72F9-D2D0-4968-9698-CA1A607C7868}"/>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012282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938587" y="2493787"/>
            <a:ext cx="193701" cy="3083541"/>
          </a:xfrm>
          <a:prstGeom prst="rect">
            <a:avLst/>
          </a:prstGeom>
          <a:solidFill>
            <a:srgbClr val="B8FEEF"/>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a:extLst>
              <a:ext uri="{FF2B5EF4-FFF2-40B4-BE49-F238E27FC236}">
                <a16:creationId xmlns:a16="http://schemas.microsoft.com/office/drawing/2014/main" id="{6871EAD8-9687-4166-8CE2-E1B4E1B45D19}"/>
              </a:ext>
            </a:extLst>
          </p:cNvPr>
          <p:cNvSpPr txBox="1"/>
          <p:nvPr/>
        </p:nvSpPr>
        <p:spPr>
          <a:xfrm>
            <a:off x="595499" y="2243030"/>
            <a:ext cx="10186678" cy="3370153"/>
          </a:xfrm>
          <a:prstGeom prst="rect">
            <a:avLst/>
          </a:prstGeom>
          <a:noFill/>
        </p:spPr>
        <p:txBody>
          <a:bodyPr wrap="square" rtlCol="1">
            <a:spAutoFit/>
          </a:bodyPr>
          <a:lstStyle/>
          <a:p>
            <a:pPr algn="r" rtl="1">
              <a:lnSpc>
                <a:spcPct val="150000"/>
              </a:lnSpc>
            </a:pPr>
            <a:r>
              <a:rPr lang="ar-SA" sz="2400" b="1" dirty="0">
                <a:latin typeface="Sakkal Majalla" panose="02000000000000000000" pitchFamily="2" charset="-78"/>
                <a:cs typeface="Sakkal Majalla" panose="02000000000000000000" pitchFamily="2" charset="-78"/>
              </a:rPr>
              <a:t>يشير الائتمان المصرفي إلى القروض قصيرة الأجل التي تحصل عليها المنشأة  من البنوك، وتأتي أولوية اعتماد المنشآت عليه كمصدر للتمويل في المرتبة الثانية بعد الائتمان التجاري.</a:t>
            </a:r>
          </a:p>
          <a:p>
            <a:pPr algn="r" rtl="1">
              <a:lnSpc>
                <a:spcPct val="150000"/>
              </a:lnSpc>
            </a:pPr>
            <a:r>
              <a:rPr lang="ar-SA" sz="2400" b="1" dirty="0">
                <a:solidFill>
                  <a:srgbClr val="FF0000"/>
                </a:solidFill>
                <a:latin typeface="Sakkal Majalla" panose="02000000000000000000" pitchFamily="2" charset="-78"/>
                <a:cs typeface="Sakkal Majalla" panose="02000000000000000000" pitchFamily="2" charset="-78"/>
              </a:rPr>
              <a:t>ومن مزايا هذا النوع من التمويل:</a:t>
            </a:r>
          </a:p>
          <a:p>
            <a:pPr marL="342900" indent="-342900" algn="r" rtl="1">
              <a:lnSpc>
                <a:spcPct val="150000"/>
              </a:lnSpc>
              <a:buFont typeface="Arial" panose="020B0604020202020204" pitchFamily="34" charset="0"/>
              <a:buChar char="•"/>
            </a:pPr>
            <a:r>
              <a:rPr lang="ar-SA" sz="2400" b="1" dirty="0">
                <a:latin typeface="Sakkal Majalla" panose="02000000000000000000" pitchFamily="2" charset="-78"/>
                <a:cs typeface="Sakkal Majalla" panose="02000000000000000000" pitchFamily="2" charset="-78"/>
              </a:rPr>
              <a:t>أقل تكلفة من الائتمان التجاري في حالة عدم استفادة المنشأة من الخصم.</a:t>
            </a:r>
          </a:p>
          <a:p>
            <a:pPr marL="342900" indent="-342900" algn="r" rtl="1">
              <a:lnSpc>
                <a:spcPct val="150000"/>
              </a:lnSpc>
              <a:buFont typeface="Arial" panose="020B0604020202020204" pitchFamily="34" charset="0"/>
              <a:buChar char="•"/>
            </a:pPr>
            <a:r>
              <a:rPr lang="ar-SA" sz="2400" b="1" dirty="0">
                <a:latin typeface="Sakkal Majalla" panose="02000000000000000000" pitchFamily="2" charset="-78"/>
                <a:cs typeface="Sakkal Majalla" panose="02000000000000000000" pitchFamily="2" charset="-78"/>
              </a:rPr>
              <a:t>مصدر لتمويل الأصول الثابتة للمنشأة التي تعاني من مشكلات في تمويل هذه الأصول من المصادر الطويلة الأجل.</a:t>
            </a:r>
          </a:p>
          <a:p>
            <a:pPr marL="342900" indent="-342900" algn="r" rtl="1">
              <a:lnSpc>
                <a:spcPct val="150000"/>
              </a:lnSpc>
              <a:buFont typeface="Arial" panose="020B0604020202020204" pitchFamily="34" charset="0"/>
              <a:buChar char="•"/>
            </a:pPr>
            <a:r>
              <a:rPr lang="ar-SA" sz="2400" b="1" dirty="0">
                <a:latin typeface="Sakkal Majalla" panose="02000000000000000000" pitchFamily="2" charset="-78"/>
                <a:cs typeface="Sakkal Majalla" panose="02000000000000000000" pitchFamily="2" charset="-78"/>
              </a:rPr>
              <a:t>أكثر مرونة من الائتمان التجاري لكونه في صورة نقدية.</a:t>
            </a: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a:t>
            </a:r>
            <a:r>
              <a:rPr lang="ar-SA" sz="2800" b="1" dirty="0">
                <a:latin typeface="Sakkal Majalla" panose="02000000000000000000" pitchFamily="2" charset="-78"/>
                <a:cs typeface="Sakkal Majalla" panose="02000000000000000000" pitchFamily="2" charset="-78"/>
              </a:rPr>
              <a:t>المصرفي</a:t>
            </a:r>
            <a:endParaRPr lang="en-US" sz="2800" b="1" dirty="0">
              <a:latin typeface="Sakkal Majalla" panose="02000000000000000000" pitchFamily="2" charset="-78"/>
              <a:cs typeface="Sakkal Majalla" panose="02000000000000000000" pitchFamily="2" charset="-78"/>
            </a:endParaRPr>
          </a:p>
        </p:txBody>
      </p:sp>
      <p:sp>
        <p:nvSpPr>
          <p:cNvPr id="2" name="عنصر نائب للتذييل 1">
            <a:extLst>
              <a:ext uri="{FF2B5EF4-FFF2-40B4-BE49-F238E27FC236}">
                <a16:creationId xmlns:a16="http://schemas.microsoft.com/office/drawing/2014/main" id="{5CD46856-0815-47D6-9297-8B2031AD569C}"/>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461972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2160441-A206-4B52-B58C-5E97DCBC17B8}"/>
              </a:ext>
            </a:extLst>
          </p:cNvPr>
          <p:cNvSpPr>
            <a:spLocks noGrp="1"/>
          </p:cNvSpPr>
          <p:nvPr>
            <p:ph idx="1"/>
          </p:nvPr>
        </p:nvSpPr>
        <p:spPr/>
        <p:txBody>
          <a:bodyPr>
            <a:normAutofit/>
          </a:bodyPr>
          <a:lstStyle/>
          <a:p>
            <a:pPr marL="0" indent="0" algn="ctr">
              <a:buNone/>
            </a:pPr>
            <a:r>
              <a:rPr lang="ar-SA" sz="4000" b="1" dirty="0">
                <a:latin typeface="Sakkal Majalla" panose="02000000000000000000" pitchFamily="2" charset="-78"/>
                <a:cs typeface="Sakkal Majalla" panose="02000000000000000000" pitchFamily="2" charset="-78"/>
              </a:rPr>
              <a:t>هل توجد شروط للائتمان المصرفي؟</a:t>
            </a:r>
          </a:p>
        </p:txBody>
      </p:sp>
      <p:pic>
        <p:nvPicPr>
          <p:cNvPr id="6" name="Picture 15">
            <a:extLst>
              <a:ext uri="{FF2B5EF4-FFF2-40B4-BE49-F238E27FC236}">
                <a16:creationId xmlns:a16="http://schemas.microsoft.com/office/drawing/2014/main" id="{025B5A6C-F83A-44E7-A844-ABE620F5C95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7" name="مستطيل 6">
            <a:extLst>
              <a:ext uri="{FF2B5EF4-FFF2-40B4-BE49-F238E27FC236}">
                <a16:creationId xmlns:a16="http://schemas.microsoft.com/office/drawing/2014/main" id="{69F5C8D4-4DE1-4708-92D1-5FEB9CB2F30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الثالثة</a:t>
            </a:r>
          </a:p>
        </p:txBody>
      </p:sp>
      <p:grpSp>
        <p:nvGrpSpPr>
          <p:cNvPr id="8" name="رسم 4">
            <a:extLst>
              <a:ext uri="{FF2B5EF4-FFF2-40B4-BE49-F238E27FC236}">
                <a16:creationId xmlns:a16="http://schemas.microsoft.com/office/drawing/2014/main" id="{8D9D0871-F00D-470F-9744-DEBEC79123FB}"/>
              </a:ext>
            </a:extLst>
          </p:cNvPr>
          <p:cNvGrpSpPr/>
          <p:nvPr/>
        </p:nvGrpSpPr>
        <p:grpSpPr>
          <a:xfrm>
            <a:off x="1564107" y="2454442"/>
            <a:ext cx="1949116" cy="1949116"/>
            <a:chOff x="1564107" y="2454442"/>
            <a:chExt cx="1949116" cy="1949116"/>
          </a:xfrm>
        </p:grpSpPr>
        <p:sp>
          <p:nvSpPr>
            <p:cNvPr id="9" name="شكل حر: شكل 8">
              <a:extLst>
                <a:ext uri="{FF2B5EF4-FFF2-40B4-BE49-F238E27FC236}">
                  <a16:creationId xmlns:a16="http://schemas.microsoft.com/office/drawing/2014/main" id="{4F7EF79D-D535-4631-BDD7-2470A46A1447}"/>
                </a:ext>
              </a:extLst>
            </p:cNvPr>
            <p:cNvSpPr/>
            <p:nvPr/>
          </p:nvSpPr>
          <p:spPr>
            <a:xfrm>
              <a:off x="2254269" y="2451587"/>
              <a:ext cx="1260073" cy="1031661"/>
            </a:xfrm>
            <a:custGeom>
              <a:avLst/>
              <a:gdLst>
                <a:gd name="connsiteX0" fmla="*/ 745027 w 1260073"/>
                <a:gd name="connsiteY0" fmla="*/ 1030709 h 1031661"/>
                <a:gd name="connsiteX1" fmla="*/ 306103 w 1260073"/>
                <a:gd name="connsiteY1" fmla="*/ 782502 h 1031661"/>
                <a:gd name="connsiteX2" fmla="*/ 42059 w 1260073"/>
                <a:gd name="connsiteY2" fmla="*/ 571042 h 1031661"/>
                <a:gd name="connsiteX3" fmla="*/ 2856 w 1260073"/>
                <a:gd name="connsiteY3" fmla="*/ 517117 h 1031661"/>
                <a:gd name="connsiteX4" fmla="*/ 41221 w 1260073"/>
                <a:gd name="connsiteY4" fmla="*/ 462801 h 1031661"/>
                <a:gd name="connsiteX5" fmla="*/ 305715 w 1260073"/>
                <a:gd name="connsiteY5" fmla="*/ 251733 h 1031661"/>
                <a:gd name="connsiteX6" fmla="*/ 745027 w 1260073"/>
                <a:gd name="connsiteY6" fmla="*/ 2855 h 1031661"/>
                <a:gd name="connsiteX7" fmla="*/ 1258954 w 1260073"/>
                <a:gd name="connsiteY7" fmla="*/ 516782 h 1031661"/>
                <a:gd name="connsiteX8" fmla="*/ 745027 w 1260073"/>
                <a:gd name="connsiteY8" fmla="*/ 1030709 h 10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0073" h="1031661">
                  <a:moveTo>
                    <a:pt x="745027" y="1030709"/>
                  </a:moveTo>
                  <a:cubicBezTo>
                    <a:pt x="563961" y="1030709"/>
                    <a:pt x="399901" y="937917"/>
                    <a:pt x="306103" y="782502"/>
                  </a:cubicBezTo>
                  <a:cubicBezTo>
                    <a:pt x="246046" y="682906"/>
                    <a:pt x="152306" y="607846"/>
                    <a:pt x="42059" y="571042"/>
                  </a:cubicBezTo>
                  <a:cubicBezTo>
                    <a:pt x="18860" y="563348"/>
                    <a:pt x="2966" y="541599"/>
                    <a:pt x="2856" y="517117"/>
                  </a:cubicBezTo>
                  <a:cubicBezTo>
                    <a:pt x="2745" y="492635"/>
                    <a:pt x="18079" y="470719"/>
                    <a:pt x="41221" y="462801"/>
                  </a:cubicBezTo>
                  <a:cubicBezTo>
                    <a:pt x="153029" y="425551"/>
                    <a:pt x="246156" y="350883"/>
                    <a:pt x="305715" y="251733"/>
                  </a:cubicBezTo>
                  <a:cubicBezTo>
                    <a:pt x="399398" y="95925"/>
                    <a:pt x="563626" y="2855"/>
                    <a:pt x="745027" y="2855"/>
                  </a:cubicBezTo>
                  <a:cubicBezTo>
                    <a:pt x="1028422" y="2855"/>
                    <a:pt x="1258954" y="233388"/>
                    <a:pt x="1258954" y="516782"/>
                  </a:cubicBezTo>
                  <a:cubicBezTo>
                    <a:pt x="1258954" y="800177"/>
                    <a:pt x="1028422" y="1030709"/>
                    <a:pt x="745027" y="1030709"/>
                  </a:cubicBezTo>
                  <a:close/>
                </a:path>
              </a:pathLst>
            </a:custGeom>
            <a:solidFill>
              <a:srgbClr val="FF641A"/>
            </a:solidFill>
            <a:ln w="9525" cap="flat">
              <a:noFill/>
              <a:prstDash val="solid"/>
              <a:miter/>
            </a:ln>
          </p:spPr>
          <p:txBody>
            <a:bodyPr rtlCol="1" anchor="ctr"/>
            <a:lstStyle/>
            <a:p>
              <a:endParaRPr lang="ar-SA"/>
            </a:p>
          </p:txBody>
        </p:sp>
        <p:sp>
          <p:nvSpPr>
            <p:cNvPr id="10" name="شكل حر: شكل 9">
              <a:extLst>
                <a:ext uri="{FF2B5EF4-FFF2-40B4-BE49-F238E27FC236}">
                  <a16:creationId xmlns:a16="http://schemas.microsoft.com/office/drawing/2014/main" id="{039D227B-8406-4050-A7CB-89D7D2AD6DA8}"/>
                </a:ext>
              </a:extLst>
            </p:cNvPr>
            <p:cNvSpPr/>
            <p:nvPr/>
          </p:nvSpPr>
          <p:spPr>
            <a:xfrm>
              <a:off x="2996441" y="2451587"/>
              <a:ext cx="517734" cy="1031661"/>
            </a:xfrm>
            <a:custGeom>
              <a:avLst/>
              <a:gdLst>
                <a:gd name="connsiteX0" fmla="*/ 516782 w 517733"/>
                <a:gd name="connsiteY0" fmla="*/ 516782 h 1031661"/>
                <a:gd name="connsiteX1" fmla="*/ 2855 w 517733"/>
                <a:gd name="connsiteY1" fmla="*/ 2855 h 1031661"/>
                <a:gd name="connsiteX2" fmla="*/ 2855 w 517733"/>
                <a:gd name="connsiteY2" fmla="*/ 1030709 h 1031661"/>
                <a:gd name="connsiteX3" fmla="*/ 516782 w 517733"/>
                <a:gd name="connsiteY3" fmla="*/ 516782 h 1031661"/>
              </a:gdLst>
              <a:ahLst/>
              <a:cxnLst>
                <a:cxn ang="0">
                  <a:pos x="connsiteX0" y="connsiteY0"/>
                </a:cxn>
                <a:cxn ang="0">
                  <a:pos x="connsiteX1" y="connsiteY1"/>
                </a:cxn>
                <a:cxn ang="0">
                  <a:pos x="connsiteX2" y="connsiteY2"/>
                </a:cxn>
                <a:cxn ang="0">
                  <a:pos x="connsiteX3" y="connsiteY3"/>
                </a:cxn>
              </a:cxnLst>
              <a:rect l="l" t="t" r="r" b="b"/>
              <a:pathLst>
                <a:path w="517733" h="1031661">
                  <a:moveTo>
                    <a:pt x="516782" y="516782"/>
                  </a:moveTo>
                  <a:cubicBezTo>
                    <a:pt x="516782" y="233388"/>
                    <a:pt x="286250" y="2855"/>
                    <a:pt x="2855" y="2855"/>
                  </a:cubicBezTo>
                  <a:lnTo>
                    <a:pt x="2855" y="1030709"/>
                  </a:lnTo>
                  <a:cubicBezTo>
                    <a:pt x="286250" y="1030709"/>
                    <a:pt x="516782" y="800177"/>
                    <a:pt x="516782" y="516782"/>
                  </a:cubicBezTo>
                  <a:close/>
                </a:path>
              </a:pathLst>
            </a:custGeom>
            <a:solidFill>
              <a:srgbClr val="F03800"/>
            </a:solidFill>
            <a:ln w="9525" cap="flat">
              <a:noFill/>
              <a:prstDash val="solid"/>
              <a:miter/>
            </a:ln>
          </p:spPr>
          <p:txBody>
            <a:bodyPr rtlCol="1" anchor="ctr"/>
            <a:lstStyle/>
            <a:p>
              <a:endParaRPr lang="ar-SA"/>
            </a:p>
          </p:txBody>
        </p:sp>
        <p:sp>
          <p:nvSpPr>
            <p:cNvPr id="11" name="شكل حر: شكل 10">
              <a:extLst>
                <a:ext uri="{FF2B5EF4-FFF2-40B4-BE49-F238E27FC236}">
                  <a16:creationId xmlns:a16="http://schemas.microsoft.com/office/drawing/2014/main" id="{41EBBC1E-182A-4AE8-A4B7-DBC0A8B4ADE0}"/>
                </a:ext>
              </a:extLst>
            </p:cNvPr>
            <p:cNvSpPr/>
            <p:nvPr/>
          </p:nvSpPr>
          <p:spPr>
            <a:xfrm>
              <a:off x="2818218" y="2787291"/>
              <a:ext cx="361652" cy="361652"/>
            </a:xfrm>
            <a:custGeom>
              <a:avLst/>
              <a:gdLst>
                <a:gd name="connsiteX0" fmla="*/ 261826 w 361652"/>
                <a:gd name="connsiteY0" fmla="*/ 181078 h 361652"/>
                <a:gd name="connsiteX1" fmla="*/ 342573 w 361652"/>
                <a:gd name="connsiteY1" fmla="*/ 100331 h 361652"/>
                <a:gd name="connsiteX2" fmla="*/ 342573 w 361652"/>
                <a:gd name="connsiteY2" fmla="*/ 19583 h 361652"/>
                <a:gd name="connsiteX3" fmla="*/ 261826 w 361652"/>
                <a:gd name="connsiteY3" fmla="*/ 19583 h 361652"/>
                <a:gd name="connsiteX4" fmla="*/ 181078 w 361652"/>
                <a:gd name="connsiteY4" fmla="*/ 100331 h 361652"/>
                <a:gd name="connsiteX5" fmla="*/ 100331 w 361652"/>
                <a:gd name="connsiteY5" fmla="*/ 19583 h 361652"/>
                <a:gd name="connsiteX6" fmla="*/ 19584 w 361652"/>
                <a:gd name="connsiteY6" fmla="*/ 19583 h 361652"/>
                <a:gd name="connsiteX7" fmla="*/ 19584 w 361652"/>
                <a:gd name="connsiteY7" fmla="*/ 100331 h 361652"/>
                <a:gd name="connsiteX8" fmla="*/ 100331 w 361652"/>
                <a:gd name="connsiteY8" fmla="*/ 181078 h 361652"/>
                <a:gd name="connsiteX9" fmla="*/ 19584 w 361652"/>
                <a:gd name="connsiteY9" fmla="*/ 261826 h 361652"/>
                <a:gd name="connsiteX10" fmla="*/ 19584 w 361652"/>
                <a:gd name="connsiteY10" fmla="*/ 342573 h 361652"/>
                <a:gd name="connsiteX11" fmla="*/ 100331 w 361652"/>
                <a:gd name="connsiteY11" fmla="*/ 342573 h 361652"/>
                <a:gd name="connsiteX12" fmla="*/ 181078 w 361652"/>
                <a:gd name="connsiteY12" fmla="*/ 261826 h 361652"/>
                <a:gd name="connsiteX13" fmla="*/ 261826 w 361652"/>
                <a:gd name="connsiteY13" fmla="*/ 342573 h 361652"/>
                <a:gd name="connsiteX14" fmla="*/ 342573 w 361652"/>
                <a:gd name="connsiteY14" fmla="*/ 342573 h 361652"/>
                <a:gd name="connsiteX15" fmla="*/ 342573 w 361652"/>
                <a:gd name="connsiteY15" fmla="*/ 261826 h 361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1652" h="361652">
                  <a:moveTo>
                    <a:pt x="261826" y="181078"/>
                  </a:moveTo>
                  <a:lnTo>
                    <a:pt x="342573" y="100331"/>
                  </a:lnTo>
                  <a:cubicBezTo>
                    <a:pt x="364878" y="78026"/>
                    <a:pt x="364878" y="41888"/>
                    <a:pt x="342573" y="19583"/>
                  </a:cubicBezTo>
                  <a:cubicBezTo>
                    <a:pt x="320269" y="-2721"/>
                    <a:pt x="284130" y="-2721"/>
                    <a:pt x="261826" y="19583"/>
                  </a:cubicBezTo>
                  <a:lnTo>
                    <a:pt x="181078" y="100331"/>
                  </a:lnTo>
                  <a:lnTo>
                    <a:pt x="100331" y="19583"/>
                  </a:lnTo>
                  <a:cubicBezTo>
                    <a:pt x="78026" y="-2721"/>
                    <a:pt x="41888" y="-2721"/>
                    <a:pt x="19584" y="19583"/>
                  </a:cubicBezTo>
                  <a:cubicBezTo>
                    <a:pt x="-2721" y="41888"/>
                    <a:pt x="-2721" y="78026"/>
                    <a:pt x="19584" y="100331"/>
                  </a:cubicBezTo>
                  <a:lnTo>
                    <a:pt x="100331" y="181078"/>
                  </a:lnTo>
                  <a:lnTo>
                    <a:pt x="19584" y="261826"/>
                  </a:lnTo>
                  <a:cubicBezTo>
                    <a:pt x="-2721" y="284130"/>
                    <a:pt x="-2721" y="320269"/>
                    <a:pt x="19584" y="342573"/>
                  </a:cubicBezTo>
                  <a:cubicBezTo>
                    <a:pt x="41888" y="364878"/>
                    <a:pt x="78023" y="364882"/>
                    <a:pt x="100331" y="342573"/>
                  </a:cubicBezTo>
                  <a:lnTo>
                    <a:pt x="181078" y="261826"/>
                  </a:lnTo>
                  <a:lnTo>
                    <a:pt x="261826" y="342573"/>
                  </a:lnTo>
                  <a:cubicBezTo>
                    <a:pt x="284130" y="364878"/>
                    <a:pt x="320265" y="364882"/>
                    <a:pt x="342573" y="342573"/>
                  </a:cubicBezTo>
                  <a:cubicBezTo>
                    <a:pt x="364878" y="320269"/>
                    <a:pt x="364878" y="284130"/>
                    <a:pt x="342573" y="261826"/>
                  </a:cubicBezTo>
                  <a:close/>
                </a:path>
              </a:pathLst>
            </a:custGeom>
            <a:solidFill>
              <a:srgbClr val="474F54"/>
            </a:solidFill>
            <a:ln w="9525" cap="flat">
              <a:noFill/>
              <a:prstDash val="solid"/>
              <a:miter/>
            </a:ln>
          </p:spPr>
          <p:txBody>
            <a:bodyPr rtlCol="1" anchor="ctr"/>
            <a:lstStyle/>
            <a:p>
              <a:endParaRPr lang="ar-SA"/>
            </a:p>
          </p:txBody>
        </p:sp>
        <p:sp>
          <p:nvSpPr>
            <p:cNvPr id="12" name="شكل حر: شكل 11">
              <a:extLst>
                <a:ext uri="{FF2B5EF4-FFF2-40B4-BE49-F238E27FC236}">
                  <a16:creationId xmlns:a16="http://schemas.microsoft.com/office/drawing/2014/main" id="{169F7D1A-0C87-4ABA-A7BB-C5123CF2263B}"/>
                </a:ext>
              </a:extLst>
            </p:cNvPr>
            <p:cNvSpPr/>
            <p:nvPr/>
          </p:nvSpPr>
          <p:spPr>
            <a:xfrm>
              <a:off x="1675458" y="2451587"/>
              <a:ext cx="460631" cy="460631"/>
            </a:xfrm>
            <a:custGeom>
              <a:avLst/>
              <a:gdLst>
                <a:gd name="connsiteX0" fmla="*/ 231267 w 460630"/>
                <a:gd name="connsiteY0" fmla="*/ 459679 h 460630"/>
                <a:gd name="connsiteX1" fmla="*/ 2855 w 460630"/>
                <a:gd name="connsiteY1" fmla="*/ 231267 h 460630"/>
                <a:gd name="connsiteX2" fmla="*/ 231267 w 460630"/>
                <a:gd name="connsiteY2" fmla="*/ 2855 h 460630"/>
                <a:gd name="connsiteX3" fmla="*/ 459679 w 460630"/>
                <a:gd name="connsiteY3" fmla="*/ 231267 h 460630"/>
                <a:gd name="connsiteX4" fmla="*/ 231267 w 460630"/>
                <a:gd name="connsiteY4" fmla="*/ 459679 h 460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630" h="460630">
                  <a:moveTo>
                    <a:pt x="231267" y="459679"/>
                  </a:moveTo>
                  <a:cubicBezTo>
                    <a:pt x="105294" y="459679"/>
                    <a:pt x="2855" y="357240"/>
                    <a:pt x="2855" y="231267"/>
                  </a:cubicBezTo>
                  <a:cubicBezTo>
                    <a:pt x="2855" y="105294"/>
                    <a:pt x="105294" y="2855"/>
                    <a:pt x="231267" y="2855"/>
                  </a:cubicBezTo>
                  <a:cubicBezTo>
                    <a:pt x="357240" y="2855"/>
                    <a:pt x="459679" y="105294"/>
                    <a:pt x="459679" y="231267"/>
                  </a:cubicBezTo>
                  <a:cubicBezTo>
                    <a:pt x="459679" y="357240"/>
                    <a:pt x="357240" y="459679"/>
                    <a:pt x="231267" y="459679"/>
                  </a:cubicBezTo>
                  <a:close/>
                </a:path>
              </a:pathLst>
            </a:custGeom>
            <a:solidFill>
              <a:srgbClr val="FFE6B3"/>
            </a:solidFill>
            <a:ln w="9525" cap="flat">
              <a:noFill/>
              <a:prstDash val="solid"/>
              <a:miter/>
            </a:ln>
          </p:spPr>
          <p:txBody>
            <a:bodyPr rtlCol="1" anchor="ctr"/>
            <a:lstStyle/>
            <a:p>
              <a:endParaRPr lang="ar-SA"/>
            </a:p>
          </p:txBody>
        </p:sp>
        <p:sp>
          <p:nvSpPr>
            <p:cNvPr id="13" name="شكل حر: شكل 12">
              <a:extLst>
                <a:ext uri="{FF2B5EF4-FFF2-40B4-BE49-F238E27FC236}">
                  <a16:creationId xmlns:a16="http://schemas.microsoft.com/office/drawing/2014/main" id="{386E94E8-4062-4B66-AEE2-07E5268D4688}"/>
                </a:ext>
              </a:extLst>
            </p:cNvPr>
            <p:cNvSpPr/>
            <p:nvPr/>
          </p:nvSpPr>
          <p:spPr>
            <a:xfrm>
              <a:off x="1561252" y="2908411"/>
              <a:ext cx="689043" cy="346425"/>
            </a:xfrm>
            <a:custGeom>
              <a:avLst/>
              <a:gdLst>
                <a:gd name="connsiteX0" fmla="*/ 630988 w 689042"/>
                <a:gd name="connsiteY0" fmla="*/ 345473 h 346424"/>
                <a:gd name="connsiteX1" fmla="*/ 59958 w 689042"/>
                <a:gd name="connsiteY1" fmla="*/ 345473 h 346424"/>
                <a:gd name="connsiteX2" fmla="*/ 2855 w 689042"/>
                <a:gd name="connsiteY2" fmla="*/ 288370 h 346424"/>
                <a:gd name="connsiteX3" fmla="*/ 288370 w 689042"/>
                <a:gd name="connsiteY3" fmla="*/ 2855 h 346424"/>
                <a:gd name="connsiteX4" fmla="*/ 402576 w 689042"/>
                <a:gd name="connsiteY4" fmla="*/ 2855 h 346424"/>
                <a:gd name="connsiteX5" fmla="*/ 688091 w 689042"/>
                <a:gd name="connsiteY5" fmla="*/ 288370 h 346424"/>
                <a:gd name="connsiteX6" fmla="*/ 630988 w 689042"/>
                <a:gd name="connsiteY6" fmla="*/ 345473 h 34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9042" h="346424">
                  <a:moveTo>
                    <a:pt x="630988" y="345473"/>
                  </a:moveTo>
                  <a:lnTo>
                    <a:pt x="59958" y="345473"/>
                  </a:lnTo>
                  <a:cubicBezTo>
                    <a:pt x="28395" y="345473"/>
                    <a:pt x="2855" y="319933"/>
                    <a:pt x="2855" y="288370"/>
                  </a:cubicBezTo>
                  <a:cubicBezTo>
                    <a:pt x="2855" y="130945"/>
                    <a:pt x="130945" y="2855"/>
                    <a:pt x="288370" y="2855"/>
                  </a:cubicBezTo>
                  <a:lnTo>
                    <a:pt x="402576" y="2855"/>
                  </a:lnTo>
                  <a:cubicBezTo>
                    <a:pt x="560002" y="2855"/>
                    <a:pt x="688091" y="130945"/>
                    <a:pt x="688091" y="288370"/>
                  </a:cubicBezTo>
                  <a:cubicBezTo>
                    <a:pt x="688091" y="319933"/>
                    <a:pt x="662551" y="345473"/>
                    <a:pt x="630988" y="345473"/>
                  </a:cubicBezTo>
                  <a:close/>
                </a:path>
              </a:pathLst>
            </a:custGeom>
            <a:solidFill>
              <a:srgbClr val="FFF5F5"/>
            </a:solidFill>
            <a:ln w="9525" cap="flat">
              <a:noFill/>
              <a:prstDash val="solid"/>
              <a:miter/>
            </a:ln>
          </p:spPr>
          <p:txBody>
            <a:bodyPr rtlCol="1" anchor="ctr"/>
            <a:lstStyle/>
            <a:p>
              <a:endParaRPr lang="ar-SA"/>
            </a:p>
          </p:txBody>
        </p:sp>
        <p:sp>
          <p:nvSpPr>
            <p:cNvPr id="14" name="شكل حر: شكل 13">
              <a:extLst>
                <a:ext uri="{FF2B5EF4-FFF2-40B4-BE49-F238E27FC236}">
                  <a16:creationId xmlns:a16="http://schemas.microsoft.com/office/drawing/2014/main" id="{35D57CFC-3DEC-4329-96E2-A5D078DF4A5D}"/>
                </a:ext>
              </a:extLst>
            </p:cNvPr>
            <p:cNvSpPr/>
            <p:nvPr/>
          </p:nvSpPr>
          <p:spPr>
            <a:xfrm>
              <a:off x="1903870" y="2908411"/>
              <a:ext cx="346425" cy="346425"/>
            </a:xfrm>
            <a:custGeom>
              <a:avLst/>
              <a:gdLst>
                <a:gd name="connsiteX0" fmla="*/ 2855 w 346424"/>
                <a:gd name="connsiteY0" fmla="*/ 2855 h 346424"/>
                <a:gd name="connsiteX1" fmla="*/ 2855 w 346424"/>
                <a:gd name="connsiteY1" fmla="*/ 345473 h 346424"/>
                <a:gd name="connsiteX2" fmla="*/ 288370 w 346424"/>
                <a:gd name="connsiteY2" fmla="*/ 345473 h 346424"/>
                <a:gd name="connsiteX3" fmla="*/ 345473 w 346424"/>
                <a:gd name="connsiteY3" fmla="*/ 288370 h 346424"/>
                <a:gd name="connsiteX4" fmla="*/ 59958 w 346424"/>
                <a:gd name="connsiteY4" fmla="*/ 2855 h 34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424" h="346424">
                  <a:moveTo>
                    <a:pt x="2855" y="2855"/>
                  </a:moveTo>
                  <a:lnTo>
                    <a:pt x="2855" y="345473"/>
                  </a:lnTo>
                  <a:lnTo>
                    <a:pt x="288370" y="345473"/>
                  </a:lnTo>
                  <a:cubicBezTo>
                    <a:pt x="319933" y="345473"/>
                    <a:pt x="345473" y="319933"/>
                    <a:pt x="345473" y="288370"/>
                  </a:cubicBezTo>
                  <a:cubicBezTo>
                    <a:pt x="345473" y="130945"/>
                    <a:pt x="217384" y="2855"/>
                    <a:pt x="59958" y="2855"/>
                  </a:cubicBezTo>
                  <a:close/>
                </a:path>
              </a:pathLst>
            </a:custGeom>
            <a:solidFill>
              <a:srgbClr val="EFE2DD"/>
            </a:solidFill>
            <a:ln w="9525" cap="flat">
              <a:noFill/>
              <a:prstDash val="solid"/>
              <a:miter/>
            </a:ln>
          </p:spPr>
          <p:txBody>
            <a:bodyPr rtlCol="1" anchor="ctr"/>
            <a:lstStyle/>
            <a:p>
              <a:endParaRPr lang="ar-SA"/>
            </a:p>
          </p:txBody>
        </p:sp>
        <p:sp>
          <p:nvSpPr>
            <p:cNvPr id="15" name="شكل حر: شكل 14">
              <a:extLst>
                <a:ext uri="{FF2B5EF4-FFF2-40B4-BE49-F238E27FC236}">
                  <a16:creationId xmlns:a16="http://schemas.microsoft.com/office/drawing/2014/main" id="{AEF30166-431D-4472-9555-468882D1C34A}"/>
                </a:ext>
              </a:extLst>
            </p:cNvPr>
            <p:cNvSpPr/>
            <p:nvPr/>
          </p:nvSpPr>
          <p:spPr>
            <a:xfrm>
              <a:off x="1903870" y="2451587"/>
              <a:ext cx="232219" cy="460631"/>
            </a:xfrm>
            <a:custGeom>
              <a:avLst/>
              <a:gdLst>
                <a:gd name="connsiteX0" fmla="*/ 231267 w 232218"/>
                <a:gd name="connsiteY0" fmla="*/ 231267 h 460630"/>
                <a:gd name="connsiteX1" fmla="*/ 2855 w 232218"/>
                <a:gd name="connsiteY1" fmla="*/ 2855 h 460630"/>
                <a:gd name="connsiteX2" fmla="*/ 2855 w 232218"/>
                <a:gd name="connsiteY2" fmla="*/ 459679 h 460630"/>
                <a:gd name="connsiteX3" fmla="*/ 231267 w 232218"/>
                <a:gd name="connsiteY3" fmla="*/ 231267 h 460630"/>
              </a:gdLst>
              <a:ahLst/>
              <a:cxnLst>
                <a:cxn ang="0">
                  <a:pos x="connsiteX0" y="connsiteY0"/>
                </a:cxn>
                <a:cxn ang="0">
                  <a:pos x="connsiteX1" y="connsiteY1"/>
                </a:cxn>
                <a:cxn ang="0">
                  <a:pos x="connsiteX2" y="connsiteY2"/>
                </a:cxn>
                <a:cxn ang="0">
                  <a:pos x="connsiteX3" y="connsiteY3"/>
                </a:cxn>
              </a:cxnLst>
              <a:rect l="l" t="t" r="r" b="b"/>
              <a:pathLst>
                <a:path w="232218" h="460630">
                  <a:moveTo>
                    <a:pt x="231267" y="231267"/>
                  </a:moveTo>
                  <a:cubicBezTo>
                    <a:pt x="231267" y="105294"/>
                    <a:pt x="128828" y="2855"/>
                    <a:pt x="2855" y="2855"/>
                  </a:cubicBezTo>
                  <a:lnTo>
                    <a:pt x="2855" y="459679"/>
                  </a:lnTo>
                  <a:cubicBezTo>
                    <a:pt x="128828" y="459679"/>
                    <a:pt x="231267" y="357240"/>
                    <a:pt x="231267" y="231267"/>
                  </a:cubicBezTo>
                  <a:close/>
                </a:path>
              </a:pathLst>
            </a:custGeom>
            <a:solidFill>
              <a:srgbClr val="FFCA80"/>
            </a:solidFill>
            <a:ln w="9525" cap="flat">
              <a:noFill/>
              <a:prstDash val="solid"/>
              <a:miter/>
            </a:ln>
          </p:spPr>
          <p:txBody>
            <a:bodyPr rtlCol="1" anchor="ctr"/>
            <a:lstStyle/>
            <a:p>
              <a:endParaRPr lang="ar-SA"/>
            </a:p>
          </p:txBody>
        </p:sp>
        <p:sp>
          <p:nvSpPr>
            <p:cNvPr id="16" name="شكل حر: شكل 15">
              <a:extLst>
                <a:ext uri="{FF2B5EF4-FFF2-40B4-BE49-F238E27FC236}">
                  <a16:creationId xmlns:a16="http://schemas.microsoft.com/office/drawing/2014/main" id="{97E24E41-345D-40E0-BBA1-F3DF8CC55B6F}"/>
                </a:ext>
              </a:extLst>
            </p:cNvPr>
            <p:cNvSpPr/>
            <p:nvPr/>
          </p:nvSpPr>
          <p:spPr>
            <a:xfrm>
              <a:off x="2939338" y="3601261"/>
              <a:ext cx="460631" cy="460631"/>
            </a:xfrm>
            <a:custGeom>
              <a:avLst/>
              <a:gdLst>
                <a:gd name="connsiteX0" fmla="*/ 231267 w 460630"/>
                <a:gd name="connsiteY0" fmla="*/ 459679 h 460630"/>
                <a:gd name="connsiteX1" fmla="*/ 2855 w 460630"/>
                <a:gd name="connsiteY1" fmla="*/ 231267 h 460630"/>
                <a:gd name="connsiteX2" fmla="*/ 231267 w 460630"/>
                <a:gd name="connsiteY2" fmla="*/ 2855 h 460630"/>
                <a:gd name="connsiteX3" fmla="*/ 459679 w 460630"/>
                <a:gd name="connsiteY3" fmla="*/ 231267 h 460630"/>
                <a:gd name="connsiteX4" fmla="*/ 231267 w 460630"/>
                <a:gd name="connsiteY4" fmla="*/ 459679 h 460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630" h="460630">
                  <a:moveTo>
                    <a:pt x="231267" y="459679"/>
                  </a:moveTo>
                  <a:cubicBezTo>
                    <a:pt x="105294" y="459679"/>
                    <a:pt x="2855" y="357240"/>
                    <a:pt x="2855" y="231267"/>
                  </a:cubicBezTo>
                  <a:cubicBezTo>
                    <a:pt x="2855" y="105294"/>
                    <a:pt x="105294" y="2855"/>
                    <a:pt x="231267" y="2855"/>
                  </a:cubicBezTo>
                  <a:cubicBezTo>
                    <a:pt x="357240" y="2855"/>
                    <a:pt x="459679" y="105294"/>
                    <a:pt x="459679" y="231267"/>
                  </a:cubicBezTo>
                  <a:cubicBezTo>
                    <a:pt x="459679" y="357240"/>
                    <a:pt x="357240" y="459679"/>
                    <a:pt x="231267" y="459679"/>
                  </a:cubicBezTo>
                  <a:close/>
                </a:path>
              </a:pathLst>
            </a:custGeom>
            <a:solidFill>
              <a:srgbClr val="FFE6B3"/>
            </a:solidFill>
            <a:ln w="9525" cap="flat">
              <a:noFill/>
              <a:prstDash val="solid"/>
              <a:miter/>
            </a:ln>
          </p:spPr>
          <p:txBody>
            <a:bodyPr rtlCol="1" anchor="ctr"/>
            <a:lstStyle/>
            <a:p>
              <a:endParaRPr lang="ar-SA"/>
            </a:p>
          </p:txBody>
        </p:sp>
        <p:sp>
          <p:nvSpPr>
            <p:cNvPr id="17" name="شكل حر: شكل 16">
              <a:extLst>
                <a:ext uri="{FF2B5EF4-FFF2-40B4-BE49-F238E27FC236}">
                  <a16:creationId xmlns:a16="http://schemas.microsoft.com/office/drawing/2014/main" id="{669BDDD7-9106-424E-8DC4-4F720F4BED08}"/>
                </a:ext>
              </a:extLst>
            </p:cNvPr>
            <p:cNvSpPr/>
            <p:nvPr/>
          </p:nvSpPr>
          <p:spPr>
            <a:xfrm>
              <a:off x="2825132" y="4058085"/>
              <a:ext cx="689043" cy="346425"/>
            </a:xfrm>
            <a:custGeom>
              <a:avLst/>
              <a:gdLst>
                <a:gd name="connsiteX0" fmla="*/ 630988 w 689042"/>
                <a:gd name="connsiteY0" fmla="*/ 345473 h 346424"/>
                <a:gd name="connsiteX1" fmla="*/ 59958 w 689042"/>
                <a:gd name="connsiteY1" fmla="*/ 345473 h 346424"/>
                <a:gd name="connsiteX2" fmla="*/ 2855 w 689042"/>
                <a:gd name="connsiteY2" fmla="*/ 288370 h 346424"/>
                <a:gd name="connsiteX3" fmla="*/ 288370 w 689042"/>
                <a:gd name="connsiteY3" fmla="*/ 2855 h 346424"/>
                <a:gd name="connsiteX4" fmla="*/ 402576 w 689042"/>
                <a:gd name="connsiteY4" fmla="*/ 2855 h 346424"/>
                <a:gd name="connsiteX5" fmla="*/ 688091 w 689042"/>
                <a:gd name="connsiteY5" fmla="*/ 288370 h 346424"/>
                <a:gd name="connsiteX6" fmla="*/ 630988 w 689042"/>
                <a:gd name="connsiteY6" fmla="*/ 345473 h 34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9042" h="346424">
                  <a:moveTo>
                    <a:pt x="630988" y="345473"/>
                  </a:moveTo>
                  <a:lnTo>
                    <a:pt x="59958" y="345473"/>
                  </a:lnTo>
                  <a:cubicBezTo>
                    <a:pt x="28395" y="345473"/>
                    <a:pt x="2855" y="319933"/>
                    <a:pt x="2855" y="288370"/>
                  </a:cubicBezTo>
                  <a:cubicBezTo>
                    <a:pt x="2855" y="130945"/>
                    <a:pt x="130945" y="2855"/>
                    <a:pt x="288370" y="2855"/>
                  </a:cubicBezTo>
                  <a:lnTo>
                    <a:pt x="402576" y="2855"/>
                  </a:lnTo>
                  <a:cubicBezTo>
                    <a:pt x="560002" y="2855"/>
                    <a:pt x="688091" y="130945"/>
                    <a:pt x="688091" y="288370"/>
                  </a:cubicBezTo>
                  <a:cubicBezTo>
                    <a:pt x="688091" y="319933"/>
                    <a:pt x="662551" y="345473"/>
                    <a:pt x="630988" y="345473"/>
                  </a:cubicBezTo>
                  <a:close/>
                </a:path>
              </a:pathLst>
            </a:custGeom>
            <a:solidFill>
              <a:srgbClr val="FFF5F5"/>
            </a:solidFill>
            <a:ln w="9525" cap="flat">
              <a:noFill/>
              <a:prstDash val="solid"/>
              <a:miter/>
            </a:ln>
          </p:spPr>
          <p:txBody>
            <a:bodyPr rtlCol="1" anchor="ctr"/>
            <a:lstStyle/>
            <a:p>
              <a:endParaRPr lang="ar-SA"/>
            </a:p>
          </p:txBody>
        </p:sp>
        <p:sp>
          <p:nvSpPr>
            <p:cNvPr id="18" name="شكل حر: شكل 17">
              <a:extLst>
                <a:ext uri="{FF2B5EF4-FFF2-40B4-BE49-F238E27FC236}">
                  <a16:creationId xmlns:a16="http://schemas.microsoft.com/office/drawing/2014/main" id="{0C85E56E-9B1F-4800-A326-3F7E7BC9122D}"/>
                </a:ext>
              </a:extLst>
            </p:cNvPr>
            <p:cNvSpPr/>
            <p:nvPr/>
          </p:nvSpPr>
          <p:spPr>
            <a:xfrm>
              <a:off x="3167750" y="4058085"/>
              <a:ext cx="346425" cy="346425"/>
            </a:xfrm>
            <a:custGeom>
              <a:avLst/>
              <a:gdLst>
                <a:gd name="connsiteX0" fmla="*/ 2855 w 346424"/>
                <a:gd name="connsiteY0" fmla="*/ 2855 h 346424"/>
                <a:gd name="connsiteX1" fmla="*/ 2855 w 346424"/>
                <a:gd name="connsiteY1" fmla="*/ 345473 h 346424"/>
                <a:gd name="connsiteX2" fmla="*/ 288370 w 346424"/>
                <a:gd name="connsiteY2" fmla="*/ 345473 h 346424"/>
                <a:gd name="connsiteX3" fmla="*/ 345473 w 346424"/>
                <a:gd name="connsiteY3" fmla="*/ 288370 h 346424"/>
                <a:gd name="connsiteX4" fmla="*/ 59958 w 346424"/>
                <a:gd name="connsiteY4" fmla="*/ 2855 h 34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424" h="346424">
                  <a:moveTo>
                    <a:pt x="2855" y="2855"/>
                  </a:moveTo>
                  <a:lnTo>
                    <a:pt x="2855" y="345473"/>
                  </a:lnTo>
                  <a:lnTo>
                    <a:pt x="288370" y="345473"/>
                  </a:lnTo>
                  <a:cubicBezTo>
                    <a:pt x="319933" y="345473"/>
                    <a:pt x="345473" y="319933"/>
                    <a:pt x="345473" y="288370"/>
                  </a:cubicBezTo>
                  <a:cubicBezTo>
                    <a:pt x="345473" y="130945"/>
                    <a:pt x="217384" y="2855"/>
                    <a:pt x="59958" y="2855"/>
                  </a:cubicBezTo>
                  <a:close/>
                </a:path>
              </a:pathLst>
            </a:custGeom>
            <a:solidFill>
              <a:srgbClr val="EFE2DD"/>
            </a:solidFill>
            <a:ln w="9525" cap="flat">
              <a:noFill/>
              <a:prstDash val="solid"/>
              <a:miter/>
            </a:ln>
          </p:spPr>
          <p:txBody>
            <a:bodyPr rtlCol="1" anchor="ctr"/>
            <a:lstStyle/>
            <a:p>
              <a:endParaRPr lang="ar-SA"/>
            </a:p>
          </p:txBody>
        </p:sp>
        <p:sp>
          <p:nvSpPr>
            <p:cNvPr id="19" name="شكل حر: شكل 18">
              <a:extLst>
                <a:ext uri="{FF2B5EF4-FFF2-40B4-BE49-F238E27FC236}">
                  <a16:creationId xmlns:a16="http://schemas.microsoft.com/office/drawing/2014/main" id="{44577692-1394-44C3-A2B8-A4991C6B3763}"/>
                </a:ext>
              </a:extLst>
            </p:cNvPr>
            <p:cNvSpPr/>
            <p:nvPr/>
          </p:nvSpPr>
          <p:spPr>
            <a:xfrm>
              <a:off x="3167750" y="3601261"/>
              <a:ext cx="232219" cy="460631"/>
            </a:xfrm>
            <a:custGeom>
              <a:avLst/>
              <a:gdLst>
                <a:gd name="connsiteX0" fmla="*/ 231267 w 232218"/>
                <a:gd name="connsiteY0" fmla="*/ 231267 h 460630"/>
                <a:gd name="connsiteX1" fmla="*/ 2855 w 232218"/>
                <a:gd name="connsiteY1" fmla="*/ 2855 h 460630"/>
                <a:gd name="connsiteX2" fmla="*/ 2855 w 232218"/>
                <a:gd name="connsiteY2" fmla="*/ 459679 h 460630"/>
                <a:gd name="connsiteX3" fmla="*/ 231267 w 232218"/>
                <a:gd name="connsiteY3" fmla="*/ 231267 h 460630"/>
              </a:gdLst>
              <a:ahLst/>
              <a:cxnLst>
                <a:cxn ang="0">
                  <a:pos x="connsiteX0" y="connsiteY0"/>
                </a:cxn>
                <a:cxn ang="0">
                  <a:pos x="connsiteX1" y="connsiteY1"/>
                </a:cxn>
                <a:cxn ang="0">
                  <a:pos x="connsiteX2" y="connsiteY2"/>
                </a:cxn>
                <a:cxn ang="0">
                  <a:pos x="connsiteX3" y="connsiteY3"/>
                </a:cxn>
              </a:cxnLst>
              <a:rect l="l" t="t" r="r" b="b"/>
              <a:pathLst>
                <a:path w="232218" h="460630">
                  <a:moveTo>
                    <a:pt x="231267" y="231267"/>
                  </a:moveTo>
                  <a:cubicBezTo>
                    <a:pt x="231267" y="105294"/>
                    <a:pt x="128828" y="2855"/>
                    <a:pt x="2855" y="2855"/>
                  </a:cubicBezTo>
                  <a:lnTo>
                    <a:pt x="2855" y="459679"/>
                  </a:lnTo>
                  <a:cubicBezTo>
                    <a:pt x="128828" y="459679"/>
                    <a:pt x="231267" y="357240"/>
                    <a:pt x="231267" y="231267"/>
                  </a:cubicBezTo>
                  <a:close/>
                </a:path>
              </a:pathLst>
            </a:custGeom>
            <a:solidFill>
              <a:srgbClr val="FFCA80"/>
            </a:solidFill>
            <a:ln w="9525" cap="flat">
              <a:noFill/>
              <a:prstDash val="solid"/>
              <a:miter/>
            </a:ln>
          </p:spPr>
          <p:txBody>
            <a:bodyPr rtlCol="1" anchor="ctr"/>
            <a:lstStyle/>
            <a:p>
              <a:endParaRPr lang="ar-SA"/>
            </a:p>
          </p:txBody>
        </p:sp>
        <p:sp>
          <p:nvSpPr>
            <p:cNvPr id="20" name="شكل حر: شكل 19">
              <a:extLst>
                <a:ext uri="{FF2B5EF4-FFF2-40B4-BE49-F238E27FC236}">
                  <a16:creationId xmlns:a16="http://schemas.microsoft.com/office/drawing/2014/main" id="{73D25442-DFE2-4E11-BBB9-77229C6EE588}"/>
                </a:ext>
              </a:extLst>
            </p:cNvPr>
            <p:cNvSpPr/>
            <p:nvPr/>
          </p:nvSpPr>
          <p:spPr>
            <a:xfrm>
              <a:off x="1561252" y="3372849"/>
              <a:ext cx="1260073" cy="1031661"/>
            </a:xfrm>
            <a:custGeom>
              <a:avLst/>
              <a:gdLst>
                <a:gd name="connsiteX0" fmla="*/ 516782 w 1260073"/>
                <a:gd name="connsiteY0" fmla="*/ 1030709 h 1031661"/>
                <a:gd name="connsiteX1" fmla="*/ 2855 w 1260073"/>
                <a:gd name="connsiteY1" fmla="*/ 516782 h 1031661"/>
                <a:gd name="connsiteX2" fmla="*/ 516782 w 1260073"/>
                <a:gd name="connsiteY2" fmla="*/ 2855 h 1031661"/>
                <a:gd name="connsiteX3" fmla="*/ 956095 w 1260073"/>
                <a:gd name="connsiteY3" fmla="*/ 251790 h 1031661"/>
                <a:gd name="connsiteX4" fmla="*/ 1218300 w 1260073"/>
                <a:gd name="connsiteY4" fmla="*/ 461967 h 1031661"/>
                <a:gd name="connsiteX5" fmla="*/ 1258227 w 1260073"/>
                <a:gd name="connsiteY5" fmla="*/ 516451 h 1031661"/>
                <a:gd name="connsiteX6" fmla="*/ 1220082 w 1260073"/>
                <a:gd name="connsiteY6" fmla="*/ 570935 h 1031661"/>
                <a:gd name="connsiteX7" fmla="*/ 955703 w 1260073"/>
                <a:gd name="connsiteY7" fmla="*/ 782505 h 1031661"/>
                <a:gd name="connsiteX8" fmla="*/ 516782 w 1260073"/>
                <a:gd name="connsiteY8" fmla="*/ 1030709 h 10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0073" h="1031661">
                  <a:moveTo>
                    <a:pt x="516782" y="1030709"/>
                  </a:moveTo>
                  <a:cubicBezTo>
                    <a:pt x="233388" y="1030709"/>
                    <a:pt x="2855" y="800177"/>
                    <a:pt x="2855" y="516782"/>
                  </a:cubicBezTo>
                  <a:cubicBezTo>
                    <a:pt x="2855" y="233388"/>
                    <a:pt x="233388" y="2855"/>
                    <a:pt x="516782" y="2855"/>
                  </a:cubicBezTo>
                  <a:cubicBezTo>
                    <a:pt x="698183" y="2855"/>
                    <a:pt x="862412" y="95925"/>
                    <a:pt x="956095" y="251790"/>
                  </a:cubicBezTo>
                  <a:cubicBezTo>
                    <a:pt x="1015653" y="350883"/>
                    <a:pt x="1108777" y="425555"/>
                    <a:pt x="1218300" y="461967"/>
                  </a:cubicBezTo>
                  <a:cubicBezTo>
                    <a:pt x="1241610" y="469775"/>
                    <a:pt x="1258227" y="491912"/>
                    <a:pt x="1258227" y="516451"/>
                  </a:cubicBezTo>
                  <a:cubicBezTo>
                    <a:pt x="1258227" y="541043"/>
                    <a:pt x="1243395" y="563180"/>
                    <a:pt x="1220082" y="570935"/>
                  </a:cubicBezTo>
                  <a:cubicBezTo>
                    <a:pt x="1109500" y="607850"/>
                    <a:pt x="1015760" y="682910"/>
                    <a:pt x="955703" y="782505"/>
                  </a:cubicBezTo>
                  <a:cubicBezTo>
                    <a:pt x="861909" y="937917"/>
                    <a:pt x="697848" y="1030709"/>
                    <a:pt x="516782" y="1030709"/>
                  </a:cubicBezTo>
                  <a:close/>
                </a:path>
              </a:pathLst>
            </a:custGeom>
            <a:solidFill>
              <a:srgbClr val="FED843"/>
            </a:solidFill>
            <a:ln w="9525" cap="flat">
              <a:noFill/>
              <a:prstDash val="solid"/>
              <a:miter/>
            </a:ln>
          </p:spPr>
          <p:txBody>
            <a:bodyPr rtlCol="1" anchor="ctr"/>
            <a:lstStyle/>
            <a:p>
              <a:endParaRPr lang="ar-SA"/>
            </a:p>
          </p:txBody>
        </p:sp>
        <p:sp>
          <p:nvSpPr>
            <p:cNvPr id="21" name="شكل حر: شكل 20">
              <a:extLst>
                <a:ext uri="{FF2B5EF4-FFF2-40B4-BE49-F238E27FC236}">
                  <a16:creationId xmlns:a16="http://schemas.microsoft.com/office/drawing/2014/main" id="{B95D59BA-B54C-44F2-A93D-60A4AEAE1F43}"/>
                </a:ext>
              </a:extLst>
            </p:cNvPr>
            <p:cNvSpPr/>
            <p:nvPr/>
          </p:nvSpPr>
          <p:spPr>
            <a:xfrm>
              <a:off x="2075179" y="3372849"/>
              <a:ext cx="746146" cy="1031661"/>
            </a:xfrm>
            <a:custGeom>
              <a:avLst/>
              <a:gdLst>
                <a:gd name="connsiteX0" fmla="*/ 441779 w 746145"/>
                <a:gd name="connsiteY0" fmla="*/ 782502 h 1031661"/>
                <a:gd name="connsiteX1" fmla="*/ 706159 w 746145"/>
                <a:gd name="connsiteY1" fmla="*/ 570931 h 1031661"/>
                <a:gd name="connsiteX2" fmla="*/ 744303 w 746145"/>
                <a:gd name="connsiteY2" fmla="*/ 516447 h 1031661"/>
                <a:gd name="connsiteX3" fmla="*/ 704377 w 746145"/>
                <a:gd name="connsiteY3" fmla="*/ 461963 h 1031661"/>
                <a:gd name="connsiteX4" fmla="*/ 442171 w 746145"/>
                <a:gd name="connsiteY4" fmla="*/ 251786 h 1031661"/>
                <a:gd name="connsiteX5" fmla="*/ 2855 w 746145"/>
                <a:gd name="connsiteY5" fmla="*/ 2855 h 1031661"/>
                <a:gd name="connsiteX6" fmla="*/ 2855 w 746145"/>
                <a:gd name="connsiteY6" fmla="*/ 1030709 h 1031661"/>
                <a:gd name="connsiteX7" fmla="*/ 441779 w 746145"/>
                <a:gd name="connsiteY7" fmla="*/ 782502 h 10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6145" h="1031661">
                  <a:moveTo>
                    <a:pt x="441779" y="782502"/>
                  </a:moveTo>
                  <a:cubicBezTo>
                    <a:pt x="501836" y="682906"/>
                    <a:pt x="595577" y="607846"/>
                    <a:pt x="706159" y="570931"/>
                  </a:cubicBezTo>
                  <a:cubicBezTo>
                    <a:pt x="729468" y="563180"/>
                    <a:pt x="744303" y="541040"/>
                    <a:pt x="744303" y="516447"/>
                  </a:cubicBezTo>
                  <a:cubicBezTo>
                    <a:pt x="744303" y="491912"/>
                    <a:pt x="727687" y="469771"/>
                    <a:pt x="704377" y="461963"/>
                  </a:cubicBezTo>
                  <a:cubicBezTo>
                    <a:pt x="594853" y="425551"/>
                    <a:pt x="501730" y="350879"/>
                    <a:pt x="442171" y="251786"/>
                  </a:cubicBezTo>
                  <a:cubicBezTo>
                    <a:pt x="348484" y="95925"/>
                    <a:pt x="184256" y="2855"/>
                    <a:pt x="2855" y="2855"/>
                  </a:cubicBezTo>
                  <a:lnTo>
                    <a:pt x="2855" y="1030709"/>
                  </a:lnTo>
                  <a:cubicBezTo>
                    <a:pt x="183921" y="1030709"/>
                    <a:pt x="347982" y="937917"/>
                    <a:pt x="441779" y="782502"/>
                  </a:cubicBezTo>
                  <a:close/>
                </a:path>
              </a:pathLst>
            </a:custGeom>
            <a:solidFill>
              <a:srgbClr val="FABE2C"/>
            </a:solidFill>
            <a:ln w="9525" cap="flat">
              <a:noFill/>
              <a:prstDash val="solid"/>
              <a:miter/>
            </a:ln>
          </p:spPr>
          <p:txBody>
            <a:bodyPr rtlCol="1" anchor="ctr"/>
            <a:lstStyle/>
            <a:p>
              <a:endParaRPr lang="ar-SA"/>
            </a:p>
          </p:txBody>
        </p:sp>
        <p:sp>
          <p:nvSpPr>
            <p:cNvPr id="22" name="شكل حر: شكل 21">
              <a:extLst>
                <a:ext uri="{FF2B5EF4-FFF2-40B4-BE49-F238E27FC236}">
                  <a16:creationId xmlns:a16="http://schemas.microsoft.com/office/drawing/2014/main" id="{78E5EAE2-C2C3-4DD9-AB34-AF599A995120}"/>
                </a:ext>
              </a:extLst>
            </p:cNvPr>
            <p:cNvSpPr/>
            <p:nvPr/>
          </p:nvSpPr>
          <p:spPr>
            <a:xfrm>
              <a:off x="1903870" y="3601257"/>
              <a:ext cx="346425" cy="399721"/>
            </a:xfrm>
            <a:custGeom>
              <a:avLst/>
              <a:gdLst>
                <a:gd name="connsiteX0" fmla="*/ 345473 w 346424"/>
                <a:gd name="connsiteY0" fmla="*/ 174168 h 399721"/>
                <a:gd name="connsiteX1" fmla="*/ 232409 w 346424"/>
                <a:gd name="connsiteY1" fmla="*/ 335195 h 399721"/>
                <a:gd name="connsiteX2" fmla="*/ 174164 w 346424"/>
                <a:gd name="connsiteY2" fmla="*/ 398012 h 399721"/>
                <a:gd name="connsiteX3" fmla="*/ 117061 w 346424"/>
                <a:gd name="connsiteY3" fmla="*/ 345473 h 399721"/>
                <a:gd name="connsiteX4" fmla="*/ 174164 w 346424"/>
                <a:gd name="connsiteY4" fmla="*/ 236977 h 399721"/>
                <a:gd name="connsiteX5" fmla="*/ 193575 w 346424"/>
                <a:gd name="connsiteY5" fmla="*/ 227837 h 399721"/>
                <a:gd name="connsiteX6" fmla="*/ 231267 w 346424"/>
                <a:gd name="connsiteY6" fmla="*/ 174164 h 399721"/>
                <a:gd name="connsiteX7" fmla="*/ 174164 w 346424"/>
                <a:gd name="connsiteY7" fmla="*/ 117061 h 399721"/>
                <a:gd name="connsiteX8" fmla="*/ 117061 w 346424"/>
                <a:gd name="connsiteY8" fmla="*/ 174164 h 399721"/>
                <a:gd name="connsiteX9" fmla="*/ 59958 w 346424"/>
                <a:gd name="connsiteY9" fmla="*/ 231267 h 399721"/>
                <a:gd name="connsiteX10" fmla="*/ 2855 w 346424"/>
                <a:gd name="connsiteY10" fmla="*/ 174164 h 399721"/>
                <a:gd name="connsiteX11" fmla="*/ 174164 w 346424"/>
                <a:gd name="connsiteY11" fmla="*/ 2855 h 399721"/>
                <a:gd name="connsiteX12" fmla="*/ 345473 w 346424"/>
                <a:gd name="connsiteY12" fmla="*/ 174168 h 39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424" h="399721">
                  <a:moveTo>
                    <a:pt x="345473" y="174168"/>
                  </a:moveTo>
                  <a:cubicBezTo>
                    <a:pt x="345473" y="246118"/>
                    <a:pt x="299787" y="311215"/>
                    <a:pt x="232409" y="335195"/>
                  </a:cubicBezTo>
                  <a:cubicBezTo>
                    <a:pt x="232409" y="367176"/>
                    <a:pt x="206146" y="398012"/>
                    <a:pt x="174164" y="398012"/>
                  </a:cubicBezTo>
                  <a:cubicBezTo>
                    <a:pt x="143325" y="398012"/>
                    <a:pt x="117061" y="377455"/>
                    <a:pt x="117061" y="345473"/>
                  </a:cubicBezTo>
                  <a:cubicBezTo>
                    <a:pt x="117061" y="297510"/>
                    <a:pt x="138760" y="257531"/>
                    <a:pt x="174164" y="236977"/>
                  </a:cubicBezTo>
                  <a:cubicBezTo>
                    <a:pt x="179874" y="233555"/>
                    <a:pt x="186727" y="230125"/>
                    <a:pt x="193575" y="227837"/>
                  </a:cubicBezTo>
                  <a:cubicBezTo>
                    <a:pt x="216417" y="219850"/>
                    <a:pt x="231267" y="198151"/>
                    <a:pt x="231267" y="174164"/>
                  </a:cubicBezTo>
                  <a:cubicBezTo>
                    <a:pt x="231267" y="142183"/>
                    <a:pt x="206146" y="117061"/>
                    <a:pt x="174164" y="117061"/>
                  </a:cubicBezTo>
                  <a:cubicBezTo>
                    <a:pt x="142183" y="117061"/>
                    <a:pt x="117061" y="142183"/>
                    <a:pt x="117061" y="174164"/>
                  </a:cubicBezTo>
                  <a:cubicBezTo>
                    <a:pt x="117061" y="206146"/>
                    <a:pt x="91940" y="231267"/>
                    <a:pt x="59958" y="231267"/>
                  </a:cubicBezTo>
                  <a:cubicBezTo>
                    <a:pt x="27977" y="231267"/>
                    <a:pt x="2855" y="206146"/>
                    <a:pt x="2855" y="174164"/>
                  </a:cubicBezTo>
                  <a:cubicBezTo>
                    <a:pt x="2855" y="79369"/>
                    <a:pt x="79369" y="2855"/>
                    <a:pt x="174164" y="2855"/>
                  </a:cubicBezTo>
                  <a:cubicBezTo>
                    <a:pt x="268959" y="2855"/>
                    <a:pt x="345473" y="79373"/>
                    <a:pt x="345473" y="174168"/>
                  </a:cubicBezTo>
                  <a:close/>
                </a:path>
              </a:pathLst>
            </a:custGeom>
            <a:solidFill>
              <a:srgbClr val="474F54"/>
            </a:solidFill>
            <a:ln w="9525" cap="flat">
              <a:noFill/>
              <a:prstDash val="solid"/>
              <a:miter/>
            </a:ln>
          </p:spPr>
          <p:txBody>
            <a:bodyPr rtlCol="1" anchor="ctr"/>
            <a:lstStyle/>
            <a:p>
              <a:endParaRPr lang="ar-SA"/>
            </a:p>
          </p:txBody>
        </p:sp>
        <p:sp>
          <p:nvSpPr>
            <p:cNvPr id="23" name="شكل حر: شكل 22">
              <a:extLst>
                <a:ext uri="{FF2B5EF4-FFF2-40B4-BE49-F238E27FC236}">
                  <a16:creationId xmlns:a16="http://schemas.microsoft.com/office/drawing/2014/main" id="{DD98D339-92DC-4F28-B225-ED8C444D68E5}"/>
                </a:ext>
              </a:extLst>
            </p:cNvPr>
            <p:cNvSpPr/>
            <p:nvPr/>
          </p:nvSpPr>
          <p:spPr>
            <a:xfrm>
              <a:off x="2018076" y="4058085"/>
              <a:ext cx="118013" cy="118013"/>
            </a:xfrm>
            <a:custGeom>
              <a:avLst/>
              <a:gdLst>
                <a:gd name="connsiteX0" fmla="*/ 117061 w 118012"/>
                <a:gd name="connsiteY0" fmla="*/ 59958 h 118012"/>
                <a:gd name="connsiteX1" fmla="*/ 59958 w 118012"/>
                <a:gd name="connsiteY1" fmla="*/ 117061 h 118012"/>
                <a:gd name="connsiteX2" fmla="*/ 2855 w 118012"/>
                <a:gd name="connsiteY2" fmla="*/ 59958 h 118012"/>
                <a:gd name="connsiteX3" fmla="*/ 59958 w 118012"/>
                <a:gd name="connsiteY3" fmla="*/ 2855 h 118012"/>
                <a:gd name="connsiteX4" fmla="*/ 117061 w 118012"/>
                <a:gd name="connsiteY4" fmla="*/ 59958 h 118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012" h="118012">
                  <a:moveTo>
                    <a:pt x="117061" y="59958"/>
                  </a:moveTo>
                  <a:cubicBezTo>
                    <a:pt x="117061" y="91495"/>
                    <a:pt x="91495" y="117061"/>
                    <a:pt x="59958" y="117061"/>
                  </a:cubicBezTo>
                  <a:cubicBezTo>
                    <a:pt x="28421" y="117061"/>
                    <a:pt x="2855" y="91495"/>
                    <a:pt x="2855" y="59958"/>
                  </a:cubicBezTo>
                  <a:cubicBezTo>
                    <a:pt x="2855" y="28421"/>
                    <a:pt x="28421" y="2855"/>
                    <a:pt x="59958" y="2855"/>
                  </a:cubicBezTo>
                  <a:cubicBezTo>
                    <a:pt x="91495" y="2855"/>
                    <a:pt x="117061" y="28421"/>
                    <a:pt x="117061" y="59958"/>
                  </a:cubicBezTo>
                  <a:close/>
                </a:path>
              </a:pathLst>
            </a:custGeom>
            <a:solidFill>
              <a:srgbClr val="474F54"/>
            </a:solidFill>
            <a:ln w="9525" cap="flat">
              <a:noFill/>
              <a:prstDash val="solid"/>
              <a:miter/>
            </a:ln>
          </p:spPr>
          <p:txBody>
            <a:bodyPr rtlCol="1" anchor="ctr"/>
            <a:lstStyle/>
            <a:p>
              <a:endParaRPr lang="ar-SA"/>
            </a:p>
          </p:txBody>
        </p:sp>
        <p:sp>
          <p:nvSpPr>
            <p:cNvPr id="24" name="شكل حر: شكل 23">
              <a:extLst>
                <a:ext uri="{FF2B5EF4-FFF2-40B4-BE49-F238E27FC236}">
                  <a16:creationId xmlns:a16="http://schemas.microsoft.com/office/drawing/2014/main" id="{EC22A8CE-7916-465A-B421-733AFDFCD34B}"/>
                </a:ext>
              </a:extLst>
            </p:cNvPr>
            <p:cNvSpPr/>
            <p:nvPr/>
          </p:nvSpPr>
          <p:spPr>
            <a:xfrm>
              <a:off x="2075179" y="4058085"/>
              <a:ext cx="60910" cy="118013"/>
            </a:xfrm>
            <a:custGeom>
              <a:avLst/>
              <a:gdLst>
                <a:gd name="connsiteX0" fmla="*/ 59958 w 60909"/>
                <a:gd name="connsiteY0" fmla="*/ 59958 h 118012"/>
                <a:gd name="connsiteX1" fmla="*/ 2855 w 60909"/>
                <a:gd name="connsiteY1" fmla="*/ 2855 h 118012"/>
                <a:gd name="connsiteX2" fmla="*/ 2855 w 60909"/>
                <a:gd name="connsiteY2" fmla="*/ 117061 h 118012"/>
                <a:gd name="connsiteX3" fmla="*/ 59958 w 60909"/>
                <a:gd name="connsiteY3" fmla="*/ 59958 h 118012"/>
              </a:gdLst>
              <a:ahLst/>
              <a:cxnLst>
                <a:cxn ang="0">
                  <a:pos x="connsiteX0" y="connsiteY0"/>
                </a:cxn>
                <a:cxn ang="0">
                  <a:pos x="connsiteX1" y="connsiteY1"/>
                </a:cxn>
                <a:cxn ang="0">
                  <a:pos x="connsiteX2" y="connsiteY2"/>
                </a:cxn>
                <a:cxn ang="0">
                  <a:pos x="connsiteX3" y="connsiteY3"/>
                </a:cxn>
              </a:cxnLst>
              <a:rect l="l" t="t" r="r" b="b"/>
              <a:pathLst>
                <a:path w="60909" h="118012">
                  <a:moveTo>
                    <a:pt x="59958" y="59958"/>
                  </a:moveTo>
                  <a:cubicBezTo>
                    <a:pt x="59958" y="28422"/>
                    <a:pt x="34391" y="2855"/>
                    <a:pt x="2855" y="2855"/>
                  </a:cubicBezTo>
                  <a:lnTo>
                    <a:pt x="2855" y="117061"/>
                  </a:lnTo>
                  <a:cubicBezTo>
                    <a:pt x="34391" y="117061"/>
                    <a:pt x="59958" y="91494"/>
                    <a:pt x="59958" y="59958"/>
                  </a:cubicBezTo>
                  <a:close/>
                </a:path>
              </a:pathLst>
            </a:custGeom>
            <a:solidFill>
              <a:srgbClr val="32393F"/>
            </a:solidFill>
            <a:ln w="9525" cap="flat">
              <a:noFill/>
              <a:prstDash val="solid"/>
              <a:miter/>
            </a:ln>
          </p:spPr>
          <p:txBody>
            <a:bodyPr rtlCol="1" anchor="ctr"/>
            <a:lstStyle/>
            <a:p>
              <a:endParaRPr lang="ar-SA"/>
            </a:p>
          </p:txBody>
        </p:sp>
        <p:sp>
          <p:nvSpPr>
            <p:cNvPr id="25" name="شكل حر: شكل 24">
              <a:extLst>
                <a:ext uri="{FF2B5EF4-FFF2-40B4-BE49-F238E27FC236}">
                  <a16:creationId xmlns:a16="http://schemas.microsoft.com/office/drawing/2014/main" id="{6BDB9E96-59E2-45B6-848D-C212915DDB37}"/>
                </a:ext>
              </a:extLst>
            </p:cNvPr>
            <p:cNvSpPr/>
            <p:nvPr/>
          </p:nvSpPr>
          <p:spPr>
            <a:xfrm>
              <a:off x="2075179" y="3601261"/>
              <a:ext cx="175116" cy="399721"/>
            </a:xfrm>
            <a:custGeom>
              <a:avLst/>
              <a:gdLst>
                <a:gd name="connsiteX0" fmla="*/ 174164 w 175115"/>
                <a:gd name="connsiteY0" fmla="*/ 174164 h 399721"/>
                <a:gd name="connsiteX1" fmla="*/ 61100 w 175115"/>
                <a:gd name="connsiteY1" fmla="*/ 335191 h 399721"/>
                <a:gd name="connsiteX2" fmla="*/ 2855 w 175115"/>
                <a:gd name="connsiteY2" fmla="*/ 398008 h 399721"/>
                <a:gd name="connsiteX3" fmla="*/ 2855 w 175115"/>
                <a:gd name="connsiteY3" fmla="*/ 236977 h 399721"/>
                <a:gd name="connsiteX4" fmla="*/ 22266 w 175115"/>
                <a:gd name="connsiteY4" fmla="*/ 227837 h 399721"/>
                <a:gd name="connsiteX5" fmla="*/ 59958 w 175115"/>
                <a:gd name="connsiteY5" fmla="*/ 174164 h 399721"/>
                <a:gd name="connsiteX6" fmla="*/ 2855 w 175115"/>
                <a:gd name="connsiteY6" fmla="*/ 117061 h 399721"/>
                <a:gd name="connsiteX7" fmla="*/ 2855 w 175115"/>
                <a:gd name="connsiteY7" fmla="*/ 2855 h 399721"/>
                <a:gd name="connsiteX8" fmla="*/ 174164 w 175115"/>
                <a:gd name="connsiteY8" fmla="*/ 174164 h 39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115" h="399721">
                  <a:moveTo>
                    <a:pt x="174164" y="174164"/>
                  </a:moveTo>
                  <a:cubicBezTo>
                    <a:pt x="174164" y="246114"/>
                    <a:pt x="128478" y="311211"/>
                    <a:pt x="61100" y="335191"/>
                  </a:cubicBezTo>
                  <a:cubicBezTo>
                    <a:pt x="61100" y="367172"/>
                    <a:pt x="34837" y="398008"/>
                    <a:pt x="2855" y="398008"/>
                  </a:cubicBezTo>
                  <a:lnTo>
                    <a:pt x="2855" y="236977"/>
                  </a:lnTo>
                  <a:cubicBezTo>
                    <a:pt x="8565" y="233555"/>
                    <a:pt x="15418" y="230125"/>
                    <a:pt x="22266" y="227837"/>
                  </a:cubicBezTo>
                  <a:cubicBezTo>
                    <a:pt x="45108" y="219850"/>
                    <a:pt x="59958" y="198151"/>
                    <a:pt x="59958" y="174164"/>
                  </a:cubicBezTo>
                  <a:cubicBezTo>
                    <a:pt x="59958" y="142183"/>
                    <a:pt x="34837" y="117061"/>
                    <a:pt x="2855" y="117061"/>
                  </a:cubicBezTo>
                  <a:lnTo>
                    <a:pt x="2855" y="2855"/>
                  </a:lnTo>
                  <a:cubicBezTo>
                    <a:pt x="97650" y="2855"/>
                    <a:pt x="174164" y="79369"/>
                    <a:pt x="174164" y="174164"/>
                  </a:cubicBezTo>
                  <a:close/>
                </a:path>
              </a:pathLst>
            </a:custGeom>
            <a:solidFill>
              <a:srgbClr val="32393F"/>
            </a:solidFill>
            <a:ln w="9525" cap="flat">
              <a:noFill/>
              <a:prstDash val="solid"/>
              <a:miter/>
            </a:ln>
          </p:spPr>
          <p:txBody>
            <a:bodyPr rtlCol="1" anchor="ctr"/>
            <a:lstStyle/>
            <a:p>
              <a:endParaRPr lang="ar-SA"/>
            </a:p>
          </p:txBody>
        </p:sp>
        <p:sp>
          <p:nvSpPr>
            <p:cNvPr id="26" name="شكل حر: شكل 25">
              <a:extLst>
                <a:ext uri="{FF2B5EF4-FFF2-40B4-BE49-F238E27FC236}">
                  <a16:creationId xmlns:a16="http://schemas.microsoft.com/office/drawing/2014/main" id="{AA889065-33C5-4D5B-A0C3-78ED2D8BDD98}"/>
                </a:ext>
              </a:extLst>
            </p:cNvPr>
            <p:cNvSpPr/>
            <p:nvPr/>
          </p:nvSpPr>
          <p:spPr>
            <a:xfrm>
              <a:off x="2996441" y="2787291"/>
              <a:ext cx="182730" cy="361652"/>
            </a:xfrm>
            <a:custGeom>
              <a:avLst/>
              <a:gdLst>
                <a:gd name="connsiteX0" fmla="*/ 83603 w 182729"/>
                <a:gd name="connsiteY0" fmla="*/ 342573 h 361652"/>
                <a:gd name="connsiteX1" fmla="*/ 164350 w 182729"/>
                <a:gd name="connsiteY1" fmla="*/ 342573 h 361652"/>
                <a:gd name="connsiteX2" fmla="*/ 164350 w 182729"/>
                <a:gd name="connsiteY2" fmla="*/ 261826 h 361652"/>
                <a:gd name="connsiteX3" fmla="*/ 83603 w 182729"/>
                <a:gd name="connsiteY3" fmla="*/ 181078 h 361652"/>
                <a:gd name="connsiteX4" fmla="*/ 164350 w 182729"/>
                <a:gd name="connsiteY4" fmla="*/ 100331 h 361652"/>
                <a:gd name="connsiteX5" fmla="*/ 164350 w 182729"/>
                <a:gd name="connsiteY5" fmla="*/ 19583 h 361652"/>
                <a:gd name="connsiteX6" fmla="*/ 83603 w 182729"/>
                <a:gd name="connsiteY6" fmla="*/ 19583 h 361652"/>
                <a:gd name="connsiteX7" fmla="*/ 2855 w 182729"/>
                <a:gd name="connsiteY7" fmla="*/ 100331 h 361652"/>
                <a:gd name="connsiteX8" fmla="*/ 2855 w 182729"/>
                <a:gd name="connsiteY8" fmla="*/ 261826 h 361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729" h="361652">
                  <a:moveTo>
                    <a:pt x="83603" y="342573"/>
                  </a:moveTo>
                  <a:cubicBezTo>
                    <a:pt x="105907" y="364878"/>
                    <a:pt x="142046" y="364878"/>
                    <a:pt x="164350" y="342573"/>
                  </a:cubicBezTo>
                  <a:cubicBezTo>
                    <a:pt x="186655" y="320269"/>
                    <a:pt x="186655" y="284130"/>
                    <a:pt x="164350" y="261826"/>
                  </a:cubicBezTo>
                  <a:lnTo>
                    <a:pt x="83603" y="181078"/>
                  </a:lnTo>
                  <a:lnTo>
                    <a:pt x="164350" y="100331"/>
                  </a:lnTo>
                  <a:cubicBezTo>
                    <a:pt x="186655" y="78026"/>
                    <a:pt x="186655" y="41888"/>
                    <a:pt x="164350" y="19583"/>
                  </a:cubicBezTo>
                  <a:cubicBezTo>
                    <a:pt x="142046" y="-2721"/>
                    <a:pt x="105907" y="-2721"/>
                    <a:pt x="83603" y="19583"/>
                  </a:cubicBezTo>
                  <a:lnTo>
                    <a:pt x="2855" y="100331"/>
                  </a:lnTo>
                  <a:lnTo>
                    <a:pt x="2855" y="261826"/>
                  </a:lnTo>
                  <a:close/>
                </a:path>
              </a:pathLst>
            </a:custGeom>
            <a:solidFill>
              <a:srgbClr val="32393F"/>
            </a:solidFill>
            <a:ln w="9525" cap="flat">
              <a:noFill/>
              <a:prstDash val="solid"/>
              <a:miter/>
            </a:ln>
          </p:spPr>
          <p:txBody>
            <a:bodyPr rtlCol="1" anchor="ctr"/>
            <a:lstStyle/>
            <a:p>
              <a:endParaRPr lang="ar-SA"/>
            </a:p>
          </p:txBody>
        </p:sp>
      </p:grpSp>
      <p:sp>
        <p:nvSpPr>
          <p:cNvPr id="2" name="عنصر نائب للتذييل 1">
            <a:extLst>
              <a:ext uri="{FF2B5EF4-FFF2-40B4-BE49-F238E27FC236}">
                <a16:creationId xmlns:a16="http://schemas.microsoft.com/office/drawing/2014/main" id="{11652830-810D-4BEE-BCF4-BF4C1761804F}"/>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41681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962337" y="2033294"/>
            <a:ext cx="218512" cy="4066717"/>
          </a:xfrm>
          <a:prstGeom prst="rect">
            <a:avLst/>
          </a:prstGeom>
          <a:solidFill>
            <a:srgbClr val="B8FEEF"/>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a:extLst>
              <a:ext uri="{FF2B5EF4-FFF2-40B4-BE49-F238E27FC236}">
                <a16:creationId xmlns:a16="http://schemas.microsoft.com/office/drawing/2014/main" id="{6871EAD8-9687-4166-8CE2-E1B4E1B45D19}"/>
              </a:ext>
            </a:extLst>
          </p:cNvPr>
          <p:cNvSpPr txBox="1"/>
          <p:nvPr/>
        </p:nvSpPr>
        <p:spPr>
          <a:xfrm>
            <a:off x="511277" y="1945164"/>
            <a:ext cx="10186678" cy="4201150"/>
          </a:xfrm>
          <a:prstGeom prst="rect">
            <a:avLst/>
          </a:prstGeom>
          <a:noFill/>
        </p:spPr>
        <p:txBody>
          <a:bodyPr wrap="square" rtlCol="1">
            <a:spAutoFit/>
          </a:bodyPr>
          <a:lstStyle/>
          <a:p>
            <a:pPr algn="r" rtl="1">
              <a:lnSpc>
                <a:spcPct val="150000"/>
              </a:lnSpc>
            </a:pPr>
            <a:r>
              <a:rPr lang="ar-SA" sz="2400" b="1" dirty="0">
                <a:latin typeface="Sakkal Majalla" panose="02000000000000000000" pitchFamily="2" charset="-78"/>
                <a:cs typeface="Sakkal Majalla" panose="02000000000000000000" pitchFamily="2" charset="-78"/>
              </a:rPr>
              <a:t>في العادة تضع البنوك شروطًا للائتمان المصرفي بصورة قد تجعله غير متاح لبعض المنشآت، خاصة في حالة المنشآت صغيرة الحجم، أو التي تكون في بداية عهدها بالنشاط الذي تمارسه، أو في حالة عدم تميزها بمركز مالي قوي. </a:t>
            </a:r>
          </a:p>
          <a:p>
            <a:pPr algn="r" rtl="1">
              <a:lnSpc>
                <a:spcPct val="150000"/>
              </a:lnSpc>
            </a:pPr>
            <a:r>
              <a:rPr lang="ar-SA" sz="2400" b="1" dirty="0">
                <a:solidFill>
                  <a:srgbClr val="FF0000"/>
                </a:solidFill>
                <a:latin typeface="Sakkal Majalla" panose="02000000000000000000" pitchFamily="2" charset="-78"/>
                <a:cs typeface="Sakkal Majalla" panose="02000000000000000000" pitchFamily="2" charset="-78"/>
              </a:rPr>
              <a:t>تأخذ هذه الشروط أشكالاً متعددة مثل:</a:t>
            </a:r>
          </a:p>
          <a:p>
            <a:pPr algn="r" rtl="1">
              <a:lnSpc>
                <a:spcPct val="150000"/>
              </a:lnSpc>
            </a:pPr>
            <a:endParaRPr lang="ar-SA" sz="2000" b="1" dirty="0">
              <a:latin typeface="Sakkal Majalla" panose="02000000000000000000" pitchFamily="2" charset="-78"/>
              <a:cs typeface="Sakkal Majalla" panose="02000000000000000000" pitchFamily="2" charset="-78"/>
            </a:endParaRPr>
          </a:p>
          <a:p>
            <a:pPr algn="r" rtl="1">
              <a:lnSpc>
                <a:spcPct val="150000"/>
              </a:lnSpc>
            </a:pPr>
            <a:endParaRPr lang="ar-SA" sz="2000" b="1" dirty="0">
              <a:latin typeface="Sakkal Majalla" panose="02000000000000000000" pitchFamily="2" charset="-78"/>
              <a:cs typeface="Sakkal Majalla" panose="02000000000000000000" pitchFamily="2" charset="-78"/>
            </a:endParaRPr>
          </a:p>
          <a:p>
            <a:pPr algn="r" rtl="1">
              <a:lnSpc>
                <a:spcPct val="150000"/>
              </a:lnSpc>
            </a:pPr>
            <a:endParaRPr lang="ar-SA" sz="2000" b="1" dirty="0">
              <a:latin typeface="Sakkal Majalla" panose="02000000000000000000" pitchFamily="2" charset="-78"/>
              <a:cs typeface="Sakkal Majalla" panose="02000000000000000000" pitchFamily="2" charset="-78"/>
            </a:endParaRPr>
          </a:p>
          <a:p>
            <a:pPr algn="r" rtl="1">
              <a:lnSpc>
                <a:spcPct val="150000"/>
              </a:lnSpc>
            </a:pPr>
            <a:endParaRPr lang="ar-SA" sz="2400" b="1" dirty="0">
              <a:latin typeface="Sakkal Majalla" panose="02000000000000000000" pitchFamily="2" charset="-78"/>
              <a:cs typeface="Sakkal Majalla" panose="02000000000000000000" pitchFamily="2" charset="-78"/>
            </a:endParaRPr>
          </a:p>
          <a:p>
            <a:pPr algn="r" rtl="1">
              <a:lnSpc>
                <a:spcPct val="150000"/>
              </a:lnSpc>
            </a:pPr>
            <a:r>
              <a:rPr lang="ar-SA" sz="2400" b="1" dirty="0">
                <a:latin typeface="Sakkal Majalla" panose="02000000000000000000" pitchFamily="2" charset="-78"/>
                <a:cs typeface="Sakkal Majalla" panose="02000000000000000000" pitchFamily="2" charset="-78"/>
              </a:rPr>
              <a:t>وبالطبع تؤثر هذه الشروط على تكلفة التمويل الذي تحصل عليه المنشأة من هذا المصدر.</a:t>
            </a:r>
            <a:endParaRPr lang="ar-EG" sz="2400" b="1" dirty="0">
              <a:latin typeface="Sakkal Majalla" panose="02000000000000000000" pitchFamily="2" charset="-78"/>
              <a:cs typeface="Sakkal Majalla" panose="02000000000000000000" pitchFamily="2" charset="-78"/>
            </a:endParaRP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a:t>
            </a:r>
            <a:r>
              <a:rPr lang="ar-SA" sz="2800" b="1" dirty="0">
                <a:latin typeface="Sakkal Majalla" panose="02000000000000000000" pitchFamily="2" charset="-78"/>
                <a:cs typeface="Sakkal Majalla" panose="02000000000000000000" pitchFamily="2" charset="-78"/>
              </a:rPr>
              <a:t>المصرفي</a:t>
            </a:r>
            <a:endParaRPr lang="en-US" sz="2800" b="1" dirty="0">
              <a:latin typeface="Sakkal Majalla" panose="02000000000000000000" pitchFamily="2" charset="-78"/>
              <a:cs typeface="Sakkal Majalla" panose="02000000000000000000" pitchFamily="2" charset="-78"/>
            </a:endParaRPr>
          </a:p>
        </p:txBody>
      </p:sp>
      <p:grpSp>
        <p:nvGrpSpPr>
          <p:cNvPr id="7" name="مجموعة 6">
            <a:extLst>
              <a:ext uri="{FF2B5EF4-FFF2-40B4-BE49-F238E27FC236}">
                <a16:creationId xmlns:a16="http://schemas.microsoft.com/office/drawing/2014/main" id="{78BEE481-8F12-4F41-A3A9-EE1E6EFD0722}"/>
              </a:ext>
            </a:extLst>
          </p:cNvPr>
          <p:cNvGrpSpPr/>
          <p:nvPr/>
        </p:nvGrpSpPr>
        <p:grpSpPr>
          <a:xfrm>
            <a:off x="6320623" y="3744087"/>
            <a:ext cx="3741823" cy="753485"/>
            <a:chOff x="6376736" y="-1018196"/>
            <a:chExt cx="2346159" cy="753485"/>
          </a:xfrm>
        </p:grpSpPr>
        <p:sp>
          <p:nvSpPr>
            <p:cNvPr id="5" name="مستطيل 4">
              <a:extLst>
                <a:ext uri="{FF2B5EF4-FFF2-40B4-BE49-F238E27FC236}">
                  <a16:creationId xmlns:a16="http://schemas.microsoft.com/office/drawing/2014/main" id="{25F96AB9-B872-47D4-B060-0C7E50AD5860}"/>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a:extLst>
                <a:ext uri="{FF2B5EF4-FFF2-40B4-BE49-F238E27FC236}">
                  <a16:creationId xmlns:a16="http://schemas.microsoft.com/office/drawing/2014/main" id="{570457FA-F0ED-4268-A656-E3FB4EE0DC92}"/>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latin typeface="Sakkal Majalla" panose="02000000000000000000" pitchFamily="2" charset="-78"/>
                  <a:cs typeface="Sakkal Majalla" panose="02000000000000000000" pitchFamily="2" charset="-78"/>
                </a:rPr>
                <a:t>تقديم الرهونات</a:t>
              </a:r>
              <a:endParaRPr lang="ar-SA" sz="2000" dirty="0">
                <a:solidFill>
                  <a:schemeClr val="tx1"/>
                </a:solidFill>
              </a:endParaRPr>
            </a:p>
          </p:txBody>
        </p:sp>
      </p:grpSp>
      <p:grpSp>
        <p:nvGrpSpPr>
          <p:cNvPr id="18" name="مجموعة 17">
            <a:extLst>
              <a:ext uri="{FF2B5EF4-FFF2-40B4-BE49-F238E27FC236}">
                <a16:creationId xmlns:a16="http://schemas.microsoft.com/office/drawing/2014/main" id="{344CCB65-FCC2-4686-A312-D69B8233A061}"/>
              </a:ext>
            </a:extLst>
          </p:cNvPr>
          <p:cNvGrpSpPr/>
          <p:nvPr/>
        </p:nvGrpSpPr>
        <p:grpSpPr>
          <a:xfrm>
            <a:off x="2144032" y="3744088"/>
            <a:ext cx="3741823" cy="753485"/>
            <a:chOff x="6376736" y="-1018196"/>
            <a:chExt cx="2346159" cy="753485"/>
          </a:xfrm>
        </p:grpSpPr>
        <p:sp>
          <p:nvSpPr>
            <p:cNvPr id="19" name="مستطيل 18">
              <a:extLst>
                <a:ext uri="{FF2B5EF4-FFF2-40B4-BE49-F238E27FC236}">
                  <a16:creationId xmlns:a16="http://schemas.microsoft.com/office/drawing/2014/main" id="{66521670-5416-43EF-8825-A2DA1435B873}"/>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مستطيل 19">
              <a:extLst>
                <a:ext uri="{FF2B5EF4-FFF2-40B4-BE49-F238E27FC236}">
                  <a16:creationId xmlns:a16="http://schemas.microsoft.com/office/drawing/2014/main" id="{22891CFB-6E0A-46F4-901C-1EE2C053B3AF}"/>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latin typeface="Sakkal Majalla" panose="02000000000000000000" pitchFamily="2" charset="-78"/>
                  <a:cs typeface="Sakkal Majalla" panose="02000000000000000000" pitchFamily="2" charset="-78"/>
                </a:rPr>
                <a:t>طلب توقيع طرف ثالث كضمان للتعاقد</a:t>
              </a:r>
              <a:endParaRPr lang="ar-SA" sz="2000" dirty="0">
                <a:solidFill>
                  <a:schemeClr val="tx1"/>
                </a:solidFill>
              </a:endParaRPr>
            </a:p>
          </p:txBody>
        </p:sp>
      </p:grpSp>
      <p:grpSp>
        <p:nvGrpSpPr>
          <p:cNvPr id="21" name="مجموعة 20">
            <a:extLst>
              <a:ext uri="{FF2B5EF4-FFF2-40B4-BE49-F238E27FC236}">
                <a16:creationId xmlns:a16="http://schemas.microsoft.com/office/drawing/2014/main" id="{5BB544E5-7C3F-44A7-9DC5-8637A78834C3}"/>
              </a:ext>
            </a:extLst>
          </p:cNvPr>
          <p:cNvGrpSpPr/>
          <p:nvPr/>
        </p:nvGrpSpPr>
        <p:grpSpPr>
          <a:xfrm>
            <a:off x="6313442" y="4689007"/>
            <a:ext cx="3741823" cy="753485"/>
            <a:chOff x="6376736" y="-1018196"/>
            <a:chExt cx="2346159" cy="753485"/>
          </a:xfrm>
        </p:grpSpPr>
        <p:sp>
          <p:nvSpPr>
            <p:cNvPr id="22" name="مستطيل 21">
              <a:extLst>
                <a:ext uri="{FF2B5EF4-FFF2-40B4-BE49-F238E27FC236}">
                  <a16:creationId xmlns:a16="http://schemas.microsoft.com/office/drawing/2014/main" id="{73C8C25E-2A57-4517-8EC6-527F643CADDF}"/>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مستطيل 22">
              <a:extLst>
                <a:ext uri="{FF2B5EF4-FFF2-40B4-BE49-F238E27FC236}">
                  <a16:creationId xmlns:a16="http://schemas.microsoft.com/office/drawing/2014/main" id="{758FE5D0-576E-45E3-944E-51E57EF9D18A}"/>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latin typeface="Sakkal Majalla" panose="02000000000000000000" pitchFamily="2" charset="-78"/>
                  <a:cs typeface="Sakkal Majalla" panose="02000000000000000000" pitchFamily="2" charset="-78"/>
                </a:rPr>
                <a:t>طلب سداد الفائدة مقدمًا</a:t>
              </a:r>
              <a:endParaRPr lang="ar-SA" sz="2000" dirty="0">
                <a:solidFill>
                  <a:schemeClr val="tx1"/>
                </a:solidFill>
              </a:endParaRPr>
            </a:p>
          </p:txBody>
        </p:sp>
      </p:grpSp>
      <p:grpSp>
        <p:nvGrpSpPr>
          <p:cNvPr id="25" name="مجموعة 24">
            <a:extLst>
              <a:ext uri="{FF2B5EF4-FFF2-40B4-BE49-F238E27FC236}">
                <a16:creationId xmlns:a16="http://schemas.microsoft.com/office/drawing/2014/main" id="{E21F113F-B556-479A-9242-F4AA9705238A}"/>
              </a:ext>
            </a:extLst>
          </p:cNvPr>
          <p:cNvGrpSpPr/>
          <p:nvPr/>
        </p:nvGrpSpPr>
        <p:grpSpPr>
          <a:xfrm>
            <a:off x="2144032" y="4698420"/>
            <a:ext cx="3741823" cy="753485"/>
            <a:chOff x="6376736" y="-1018196"/>
            <a:chExt cx="2346159" cy="753485"/>
          </a:xfrm>
        </p:grpSpPr>
        <p:sp>
          <p:nvSpPr>
            <p:cNvPr id="26" name="مستطيل 25">
              <a:extLst>
                <a:ext uri="{FF2B5EF4-FFF2-40B4-BE49-F238E27FC236}">
                  <a16:creationId xmlns:a16="http://schemas.microsoft.com/office/drawing/2014/main" id="{14407D67-397F-492A-ABE5-14CEE420AE1E}"/>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مستطيل 26">
              <a:extLst>
                <a:ext uri="{FF2B5EF4-FFF2-40B4-BE49-F238E27FC236}">
                  <a16:creationId xmlns:a16="http://schemas.microsoft.com/office/drawing/2014/main" id="{6165AA4A-B66E-48FA-A30A-D4BFA7333F67}"/>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latin typeface="Sakkal Majalla" panose="02000000000000000000" pitchFamily="2" charset="-78"/>
                  <a:cs typeface="Sakkal Majalla" panose="02000000000000000000" pitchFamily="2" charset="-78"/>
                </a:rPr>
                <a:t>سداد قيمة القرض على دفعات.. الخ </a:t>
              </a:r>
              <a:endParaRPr lang="ar-SA" sz="2000" dirty="0">
                <a:solidFill>
                  <a:schemeClr val="tx1"/>
                </a:solidFill>
              </a:endParaRPr>
            </a:p>
          </p:txBody>
        </p:sp>
      </p:grpSp>
      <p:sp>
        <p:nvSpPr>
          <p:cNvPr id="2" name="عنصر نائب للتذييل 1">
            <a:extLst>
              <a:ext uri="{FF2B5EF4-FFF2-40B4-BE49-F238E27FC236}">
                <a16:creationId xmlns:a16="http://schemas.microsoft.com/office/drawing/2014/main" id="{DF2FCFA5-F867-45C1-AE0B-170375AD8937}"/>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638017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a:t>
            </a:r>
            <a:r>
              <a:rPr lang="ar-SA" sz="2800" b="1" dirty="0">
                <a:latin typeface="Sakkal Majalla" panose="02000000000000000000" pitchFamily="2" charset="-78"/>
                <a:cs typeface="Sakkal Majalla" panose="02000000000000000000" pitchFamily="2" charset="-78"/>
              </a:rPr>
              <a:t>المصرفي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المصرفي</a:t>
            </a:r>
          </a:p>
        </p:txBody>
      </p:sp>
      <p:sp>
        <p:nvSpPr>
          <p:cNvPr id="23" name="مربع نص 22">
            <a:extLst>
              <a:ext uri="{FF2B5EF4-FFF2-40B4-BE49-F238E27FC236}">
                <a16:creationId xmlns:a16="http://schemas.microsoft.com/office/drawing/2014/main" id="{3B86E6FD-BD71-42DB-AB69-C82467F6AF76}"/>
              </a:ext>
            </a:extLst>
          </p:cNvPr>
          <p:cNvSpPr txBox="1"/>
          <p:nvPr/>
        </p:nvSpPr>
        <p:spPr>
          <a:xfrm>
            <a:off x="278470" y="1895937"/>
            <a:ext cx="9663879" cy="1284967"/>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مثال</a:t>
            </a:r>
            <a:r>
              <a:rPr lang="ar-SA" sz="1600" dirty="0">
                <a:solidFill>
                  <a:srgbClr val="FF0000"/>
                </a:solidFill>
              </a:rPr>
              <a:t>:</a:t>
            </a:r>
          </a:p>
          <a:p>
            <a:pPr algn="r" rtl="1">
              <a:lnSpc>
                <a:spcPct val="150000"/>
              </a:lnSpc>
            </a:pPr>
            <a:r>
              <a:rPr lang="ar-SA" sz="2000" b="1" dirty="0">
                <a:latin typeface="Sakkal Majalla" panose="02000000000000000000" pitchFamily="2" charset="-78"/>
                <a:cs typeface="Sakkal Majalla" panose="02000000000000000000" pitchFamily="2" charset="-78"/>
              </a:rPr>
              <a:t>ترغب المنظمة في الحصول على قرض قصير الأجل بمبلغ 10000 ريال على أن تدفع فائدة 1000 ريال فما هي تكلفة القرض؟</a:t>
            </a:r>
          </a:p>
          <a:p>
            <a:pPr algn="r" rtl="1">
              <a:lnSpc>
                <a:spcPct val="150000"/>
              </a:lnSpc>
            </a:pPr>
            <a:r>
              <a:rPr lang="ar-SA" sz="2000" b="1" dirty="0">
                <a:latin typeface="Sakkal Majalla" panose="02000000000000000000" pitchFamily="2" charset="-78"/>
                <a:cs typeface="Sakkal Majalla" panose="02000000000000000000" pitchFamily="2" charset="-78"/>
              </a:rPr>
              <a:t>تكلفة القرض تتمثل في معدل الفائدة الذي تدفعه المنظمة مقابل حصولها على القرض وتساوي:</a:t>
            </a:r>
          </a:p>
        </p:txBody>
      </p:sp>
      <p:grpSp>
        <p:nvGrpSpPr>
          <p:cNvPr id="22" name="مجموعة 21">
            <a:extLst>
              <a:ext uri="{FF2B5EF4-FFF2-40B4-BE49-F238E27FC236}">
                <a16:creationId xmlns:a16="http://schemas.microsoft.com/office/drawing/2014/main" id="{B62B3A81-5466-45C5-AF5C-1929DD3C50C9}"/>
              </a:ext>
            </a:extLst>
          </p:cNvPr>
          <p:cNvGrpSpPr/>
          <p:nvPr/>
        </p:nvGrpSpPr>
        <p:grpSpPr>
          <a:xfrm>
            <a:off x="5614030" y="3429000"/>
            <a:ext cx="1128835" cy="977191"/>
            <a:chOff x="7902518" y="3589484"/>
            <a:chExt cx="1128835" cy="977191"/>
          </a:xfrm>
          <a:solidFill>
            <a:srgbClr val="B8FEEF"/>
          </a:solidFill>
        </p:grpSpPr>
        <p:sp>
          <p:nvSpPr>
            <p:cNvPr id="3" name="مربع نص 2">
              <a:extLst>
                <a:ext uri="{FF2B5EF4-FFF2-40B4-BE49-F238E27FC236}">
                  <a16:creationId xmlns:a16="http://schemas.microsoft.com/office/drawing/2014/main" id="{78AD289F-8FA8-491D-809A-A94739C6E949}"/>
                </a:ext>
              </a:extLst>
            </p:cNvPr>
            <p:cNvSpPr txBox="1"/>
            <p:nvPr/>
          </p:nvSpPr>
          <p:spPr>
            <a:xfrm>
              <a:off x="7902518" y="3589484"/>
              <a:ext cx="1128835" cy="977191"/>
            </a:xfrm>
            <a:prstGeom prst="rect">
              <a:avLst/>
            </a:prstGeom>
            <a:grpFill/>
          </p:spPr>
          <p:txBody>
            <a:bodyPr wrap="none" rtlCol="1">
              <a:spAutoFit/>
            </a:bodyPr>
            <a:lstStyle/>
            <a:p>
              <a:pPr algn="ctr">
                <a:lnSpc>
                  <a:spcPct val="150000"/>
                </a:lnSpc>
              </a:pPr>
              <a:r>
                <a:rPr lang="ar-SA" sz="2000" b="1" dirty="0">
                  <a:latin typeface="Sakkal Majalla" panose="02000000000000000000" pitchFamily="2" charset="-78"/>
                  <a:cs typeface="Sakkal Majalla" panose="02000000000000000000" pitchFamily="2" charset="-78"/>
                </a:rPr>
                <a:t>قيمة الفائدة</a:t>
              </a:r>
            </a:p>
            <a:p>
              <a:pPr algn="ctr">
                <a:lnSpc>
                  <a:spcPct val="150000"/>
                </a:lnSpc>
              </a:pPr>
              <a:r>
                <a:rPr lang="ar-SA" sz="2000" b="1" dirty="0">
                  <a:latin typeface="Sakkal Majalla" panose="02000000000000000000" pitchFamily="2" charset="-78"/>
                  <a:cs typeface="Sakkal Majalla" panose="02000000000000000000" pitchFamily="2" charset="-78"/>
                </a:rPr>
                <a:t>قيمة القرض</a:t>
              </a:r>
            </a:p>
          </p:txBody>
        </p:sp>
        <p:cxnSp>
          <p:nvCxnSpPr>
            <p:cNvPr id="7" name="رابط مستقيم 6">
              <a:extLst>
                <a:ext uri="{FF2B5EF4-FFF2-40B4-BE49-F238E27FC236}">
                  <a16:creationId xmlns:a16="http://schemas.microsoft.com/office/drawing/2014/main" id="{93DCFE18-08C9-46F3-BD1D-6482E71E566B}"/>
                </a:ext>
              </a:extLst>
            </p:cNvPr>
            <p:cNvCxnSpPr>
              <a:cxnSpLocks/>
              <a:stCxn id="3" idx="3"/>
              <a:endCxn id="3" idx="1"/>
            </p:cNvCxnSpPr>
            <p:nvPr/>
          </p:nvCxnSpPr>
          <p:spPr>
            <a:xfrm flipH="1">
              <a:off x="7902518" y="4078080"/>
              <a:ext cx="1128835"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مربع نص 18">
            <a:extLst>
              <a:ext uri="{FF2B5EF4-FFF2-40B4-BE49-F238E27FC236}">
                <a16:creationId xmlns:a16="http://schemas.microsoft.com/office/drawing/2014/main" id="{10659090-D7C7-4356-8B91-7921AA12C9B2}"/>
              </a:ext>
            </a:extLst>
          </p:cNvPr>
          <p:cNvSpPr txBox="1"/>
          <p:nvPr/>
        </p:nvSpPr>
        <p:spPr>
          <a:xfrm>
            <a:off x="4595321" y="4660795"/>
            <a:ext cx="3166251" cy="461665"/>
          </a:xfrm>
          <a:prstGeom prst="rect">
            <a:avLst/>
          </a:prstGeom>
          <a:solidFill>
            <a:srgbClr val="B8FEEF"/>
          </a:solidFill>
        </p:spPr>
        <p:txBody>
          <a:bodyPr wrap="none" rtlCol="1">
            <a:spAutoFit/>
          </a:bodyPr>
          <a:lstStyle/>
          <a:p>
            <a:r>
              <a:rPr lang="ar-SA" sz="2000" b="1" dirty="0">
                <a:latin typeface="Sakkal Majalla" panose="02000000000000000000" pitchFamily="2" charset="-78"/>
                <a:cs typeface="Sakkal Majalla" panose="02000000000000000000" pitchFamily="2" charset="-78"/>
              </a:rPr>
              <a:t>معدل الفائدة = 1000 ÷ 10000 = </a:t>
            </a:r>
            <a:r>
              <a:rPr lang="ar-SA" sz="2400" b="1" dirty="0">
                <a:latin typeface="Sakkal Majalla" panose="02000000000000000000" pitchFamily="2" charset="-78"/>
                <a:cs typeface="Sakkal Majalla" panose="02000000000000000000" pitchFamily="2" charset="-78"/>
              </a:rPr>
              <a:t>10%</a:t>
            </a:r>
          </a:p>
        </p:txBody>
      </p:sp>
      <p:sp>
        <p:nvSpPr>
          <p:cNvPr id="6" name="مربع نص 5">
            <a:extLst>
              <a:ext uri="{FF2B5EF4-FFF2-40B4-BE49-F238E27FC236}">
                <a16:creationId xmlns:a16="http://schemas.microsoft.com/office/drawing/2014/main" id="{249A8A11-4716-4822-B3B9-AD112AB8D6A1}"/>
              </a:ext>
            </a:extLst>
          </p:cNvPr>
          <p:cNvSpPr txBox="1"/>
          <p:nvPr/>
        </p:nvSpPr>
        <p:spPr>
          <a:xfrm>
            <a:off x="1215189" y="5329053"/>
            <a:ext cx="8727160" cy="707886"/>
          </a:xfrm>
          <a:prstGeom prst="rect">
            <a:avLst/>
          </a:prstGeom>
          <a:noFill/>
        </p:spPr>
        <p:txBody>
          <a:bodyPr wrap="square" rtlCol="1">
            <a:spAutoFit/>
          </a:bodyPr>
          <a:lstStyle/>
          <a:p>
            <a:pPr algn="r" rtl="1"/>
            <a:r>
              <a:rPr lang="ar-SA" sz="2000" b="1" dirty="0">
                <a:latin typeface="Sakkal Majalla" panose="02000000000000000000" pitchFamily="2" charset="-78"/>
                <a:cs typeface="Sakkal Majalla" panose="02000000000000000000" pitchFamily="2" charset="-78"/>
              </a:rPr>
              <a:t>معدل الفائدة السابقة يُسمّى المعدل الاسمي وهو يساوي المعدل الحقيقي (الفعلي) إذا لم يفرض المصرف شروط معينة لقبوله تقديم القرض</a:t>
            </a:r>
          </a:p>
        </p:txBody>
      </p:sp>
      <p:sp>
        <p:nvSpPr>
          <p:cNvPr id="4" name="عنصر نائب للتذييل 3">
            <a:extLst>
              <a:ext uri="{FF2B5EF4-FFF2-40B4-BE49-F238E27FC236}">
                <a16:creationId xmlns:a16="http://schemas.microsoft.com/office/drawing/2014/main" id="{6F06D477-B7C1-450D-9603-FB1F6B26A3D3}"/>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373700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565654"/>
            <a:ext cx="6842904" cy="3871808"/>
          </a:xfrm>
        </p:spPr>
        <p:txBody>
          <a:bodyPr>
            <a:noAutofit/>
          </a:bodyPr>
          <a:lstStyle/>
          <a:p>
            <a:pPr marL="0" indent="0">
              <a:lnSpc>
                <a:spcPct val="100000"/>
              </a:lnSpc>
              <a:buNone/>
            </a:pPr>
            <a:r>
              <a:rPr lang="ar-SA" sz="2600" b="1" dirty="0">
                <a:solidFill>
                  <a:srgbClr val="FF0000"/>
                </a:solidFill>
                <a:sym typeface="Wingdings" panose="05000000000000000000" pitchFamily="2" charset="2"/>
              </a:rPr>
              <a:t></a:t>
            </a:r>
            <a:r>
              <a:rPr lang="ar-SA" sz="2600" b="1" dirty="0">
                <a:latin typeface="Times New Roman" panose="02020603050405020304" pitchFamily="18" charset="0"/>
                <a:sym typeface="Wingdings" panose="05000000000000000000" pitchFamily="2" charset="2"/>
              </a:rPr>
              <a:t> </a:t>
            </a:r>
            <a:r>
              <a:rPr lang="ar-SA" sz="2600" b="1" dirty="0">
                <a:latin typeface="Sakkal Majalla" panose="02000000000000000000" pitchFamily="2" charset="-78"/>
                <a:cs typeface="Sakkal Majalla" panose="02000000000000000000" pitchFamily="2" charset="-78"/>
                <a:sym typeface="Wingdings" panose="05000000000000000000" pitchFamily="2" charset="2"/>
              </a:rPr>
              <a:t>بعد دراسة هذا الفصل، يتوقع من الطالب أن يكون قادراً على:</a:t>
            </a:r>
          </a:p>
          <a:p>
            <a:pPr marL="447675" indent="-354013">
              <a:lnSpc>
                <a:spcPct val="150000"/>
              </a:lnSpc>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فهم ماهية مصادر التمويل.</a:t>
            </a:r>
            <a:endParaRPr lang="en-US" sz="2400" dirty="0">
              <a:latin typeface="Sakkal Majalla" panose="02000000000000000000" pitchFamily="2" charset="-78"/>
              <a:cs typeface="Sakkal Majalla" panose="02000000000000000000" pitchFamily="2" charset="-78"/>
            </a:endParaRPr>
          </a:p>
          <a:p>
            <a:pPr marL="447675" indent="-354013">
              <a:lnSpc>
                <a:spcPct val="150000"/>
              </a:lnSpc>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شرح مصادر التمويل قصيرة الاجل و آلياتها و استخداماتها.</a:t>
            </a:r>
          </a:p>
          <a:p>
            <a:pPr marL="0" indent="0">
              <a:lnSpc>
                <a:spcPct val="100000"/>
              </a:lnSpc>
              <a:buNone/>
            </a:pPr>
            <a:endParaRPr lang="ar-SA" sz="2600" b="1" dirty="0">
              <a:latin typeface="Sakkal Majalla" panose="02000000000000000000" pitchFamily="2" charset="-78"/>
              <a:cs typeface="Sakkal Majalla" panose="02000000000000000000" pitchFamily="2" charset="-78"/>
              <a:sym typeface="Wingdings" panose="05000000000000000000" pitchFamily="2" charset="2"/>
            </a:endParaRPr>
          </a:p>
          <a:p>
            <a:pPr marL="0" indent="0" algn="just">
              <a:buNone/>
            </a:pPr>
            <a:r>
              <a:rPr lang="ar-SA" sz="2600" b="1" dirty="0">
                <a:latin typeface="Sakkal Majalla" panose="02000000000000000000" pitchFamily="2" charset="-78"/>
                <a:cs typeface="Sakkal Majalla" panose="02000000000000000000" pitchFamily="2" charset="-78"/>
                <a:sym typeface="Wingdings" panose="05000000000000000000" pitchFamily="2" charset="2"/>
              </a:rPr>
              <a:t> </a:t>
            </a:r>
            <a:endParaRPr lang="ar-SA" sz="2600" dirty="0">
              <a:latin typeface="Sakkal Majalla" panose="02000000000000000000" pitchFamily="2" charset="-78"/>
              <a:cs typeface="Sakkal Majalla" panose="02000000000000000000" pitchFamily="2" charset="-78"/>
            </a:endParaRP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709127" y="1904899"/>
            <a:ext cx="4001184" cy="2995743"/>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endParaRPr lang="en-US" sz="6532" dirty="0">
                <a:latin typeface="Lato Light" panose="020F0502020204030203" pitchFamily="34" charset="0"/>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endParaRPr lang="en-US" sz="6532" dirty="0">
                <a:latin typeface="Lato Light" panose="020F0502020204030203" pitchFamily="34" charset="0"/>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endParaRPr lang="en-US" sz="6532" dirty="0">
                <a:latin typeface="Lato Light" panose="020F0502020204030203" pitchFamily="34" charset="0"/>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 name="مربع نص 3">
            <a:extLst>
              <a:ext uri="{FF2B5EF4-FFF2-40B4-BE49-F238E27FC236}">
                <a16:creationId xmlns:a16="http://schemas.microsoft.com/office/drawing/2014/main" id="{AAE4F370-0460-45B5-BC1A-9D26DC98B572}"/>
              </a:ext>
            </a:extLst>
          </p:cNvPr>
          <p:cNvSpPr txBox="1"/>
          <p:nvPr/>
        </p:nvSpPr>
        <p:spPr>
          <a:xfrm>
            <a:off x="5350228" y="517696"/>
            <a:ext cx="2121094" cy="646331"/>
          </a:xfrm>
          <a:prstGeom prst="rect">
            <a:avLst/>
          </a:prstGeom>
          <a:noFill/>
        </p:spPr>
        <p:txBody>
          <a:bodyPr wrap="none" rtlCol="1">
            <a:spAutoFit/>
          </a:bodyPr>
          <a:lstStyle/>
          <a:p>
            <a:pPr algn="r" rtl="1"/>
            <a:r>
              <a:rPr lang="ar-SA" sz="3600" b="1" dirty="0">
                <a:latin typeface="Sakkal Majalla" panose="02000000000000000000" pitchFamily="2" charset="-78"/>
                <a:cs typeface="Sakkal Majalla" panose="02000000000000000000" pitchFamily="2" charset="-78"/>
              </a:rPr>
              <a:t>أهداف المنشأة</a:t>
            </a:r>
          </a:p>
        </p:txBody>
      </p:sp>
      <p:sp>
        <p:nvSpPr>
          <p:cNvPr id="2" name="عنصر نائب للتذييل 1">
            <a:extLst>
              <a:ext uri="{FF2B5EF4-FFF2-40B4-BE49-F238E27FC236}">
                <a16:creationId xmlns:a16="http://schemas.microsoft.com/office/drawing/2014/main" id="{4C8A688A-2CA0-47C4-97A1-01A01A17ACD6}"/>
              </a:ext>
            </a:extLst>
          </p:cNvPr>
          <p:cNvSpPr>
            <a:spLocks noGrp="1"/>
          </p:cNvSpPr>
          <p:nvPr>
            <p:ph type="ftr" sz="quarter" idx="11"/>
          </p:nvPr>
        </p:nvSpPr>
        <p:spPr/>
        <p:txBody>
          <a:bodyPr/>
          <a:lstStyle/>
          <a:p>
            <a:pPr algn="ctr"/>
            <a:r>
              <a:rPr lang="ar-SA" sz="1200" b="1" dirty="0"/>
              <a:t>جامعة الملك سعود – كلية الدراسات التطبيقية وخدمة المجتمع – 1212 مال: مبادئ الإدارة المالية – المحاضرة الثانية</a:t>
            </a:r>
            <a:endParaRPr lang="en-US" sz="1200" b="1" dirty="0"/>
          </a:p>
        </p:txBody>
      </p:sp>
    </p:spTree>
    <p:extLst>
      <p:ext uri="{BB962C8B-B14F-4D97-AF65-F5344CB8AC3E}">
        <p14:creationId xmlns:p14="http://schemas.microsoft.com/office/powerpoint/2010/main" val="428463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a:t>
            </a:r>
            <a:r>
              <a:rPr lang="ar-SA" sz="2800" b="1" dirty="0">
                <a:latin typeface="Sakkal Majalla" panose="02000000000000000000" pitchFamily="2" charset="-78"/>
                <a:cs typeface="Sakkal Majalla" panose="02000000000000000000" pitchFamily="2" charset="-78"/>
              </a:rPr>
              <a:t>المصرفي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المصرفي</a:t>
            </a:r>
          </a:p>
        </p:txBody>
      </p:sp>
      <p:sp>
        <p:nvSpPr>
          <p:cNvPr id="23" name="مربع نص 22">
            <a:extLst>
              <a:ext uri="{FF2B5EF4-FFF2-40B4-BE49-F238E27FC236}">
                <a16:creationId xmlns:a16="http://schemas.microsoft.com/office/drawing/2014/main" id="{3B86E6FD-BD71-42DB-AB69-C82467F6AF76}"/>
              </a:ext>
            </a:extLst>
          </p:cNvPr>
          <p:cNvSpPr txBox="1"/>
          <p:nvPr/>
        </p:nvSpPr>
        <p:spPr>
          <a:xfrm>
            <a:off x="278470" y="1821550"/>
            <a:ext cx="9663879" cy="977191"/>
          </a:xfrm>
          <a:prstGeom prst="rect">
            <a:avLst/>
          </a:prstGeom>
          <a:noFill/>
        </p:spPr>
        <p:txBody>
          <a:bodyPr wrap="square" rtlCol="1">
            <a:spAutoFit/>
          </a:bodyPr>
          <a:lstStyle/>
          <a:p>
            <a:pPr algn="r" rtl="1">
              <a:lnSpc>
                <a:spcPct val="150000"/>
              </a:lnSpc>
            </a:pPr>
            <a:r>
              <a:rPr lang="ar-SA" sz="2000" b="1" dirty="0">
                <a:solidFill>
                  <a:srgbClr val="FF0000"/>
                </a:solidFill>
                <a:latin typeface="Sakkal Majalla" panose="02000000000000000000" pitchFamily="2" charset="-78"/>
                <a:cs typeface="Sakkal Majalla" panose="02000000000000000000" pitchFamily="2" charset="-78"/>
              </a:rPr>
              <a:t>أولاً/ تكلفة الائتمان المصرفي في ظل فرض شرط الرصيد المعوض:</a:t>
            </a:r>
            <a:endParaRPr lang="ar-SA" sz="1600" dirty="0">
              <a:solidFill>
                <a:srgbClr val="FF0000"/>
              </a:solidFill>
            </a:endParaRPr>
          </a:p>
          <a:p>
            <a:pPr algn="r" rtl="1">
              <a:lnSpc>
                <a:spcPct val="150000"/>
              </a:lnSpc>
            </a:pPr>
            <a:r>
              <a:rPr lang="ar-SA" sz="2000" b="1" dirty="0">
                <a:latin typeface="Sakkal Majalla" panose="02000000000000000000" pitchFamily="2" charset="-78"/>
                <a:cs typeface="Sakkal Majalla" panose="02000000000000000000" pitchFamily="2" charset="-78"/>
              </a:rPr>
              <a:t>يطلب البنك من المنظمة الاحتفاظ برصيد معوض كشرط لحصولها على القرض.</a:t>
            </a:r>
          </a:p>
        </p:txBody>
      </p:sp>
      <p:grpSp>
        <p:nvGrpSpPr>
          <p:cNvPr id="17" name="مجموعة 16">
            <a:extLst>
              <a:ext uri="{FF2B5EF4-FFF2-40B4-BE49-F238E27FC236}">
                <a16:creationId xmlns:a16="http://schemas.microsoft.com/office/drawing/2014/main" id="{C50AE9F6-7768-4B5B-8A68-64068D99CE3E}"/>
              </a:ext>
            </a:extLst>
          </p:cNvPr>
          <p:cNvGrpSpPr/>
          <p:nvPr/>
        </p:nvGrpSpPr>
        <p:grpSpPr>
          <a:xfrm>
            <a:off x="4179627" y="2816730"/>
            <a:ext cx="3969150" cy="1015663"/>
            <a:chOff x="4157422" y="3368238"/>
            <a:chExt cx="3969150" cy="1039215"/>
          </a:xfrm>
        </p:grpSpPr>
        <p:sp>
          <p:nvSpPr>
            <p:cNvPr id="16" name="مستطيل 15">
              <a:extLst>
                <a:ext uri="{FF2B5EF4-FFF2-40B4-BE49-F238E27FC236}">
                  <a16:creationId xmlns:a16="http://schemas.microsoft.com/office/drawing/2014/main" id="{05451CF3-DAA2-4DE1-82E2-6D12D148C45A}"/>
                </a:ext>
              </a:extLst>
            </p:cNvPr>
            <p:cNvSpPr/>
            <p:nvPr/>
          </p:nvSpPr>
          <p:spPr>
            <a:xfrm>
              <a:off x="4157422" y="3405604"/>
              <a:ext cx="3969150" cy="1001849"/>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22" name="مجموعة 21">
              <a:extLst>
                <a:ext uri="{FF2B5EF4-FFF2-40B4-BE49-F238E27FC236}">
                  <a16:creationId xmlns:a16="http://schemas.microsoft.com/office/drawing/2014/main" id="{B62B3A81-5466-45C5-AF5C-1929DD3C50C9}"/>
                </a:ext>
              </a:extLst>
            </p:cNvPr>
            <p:cNvGrpSpPr/>
            <p:nvPr/>
          </p:nvGrpSpPr>
          <p:grpSpPr>
            <a:xfrm>
              <a:off x="4478694" y="3368238"/>
              <a:ext cx="2238186" cy="977191"/>
              <a:chOff x="6481920" y="3528722"/>
              <a:chExt cx="2523448" cy="977191"/>
            </a:xfrm>
            <a:noFill/>
          </p:grpSpPr>
          <p:sp>
            <p:nvSpPr>
              <p:cNvPr id="3" name="مربع نص 2">
                <a:extLst>
                  <a:ext uri="{FF2B5EF4-FFF2-40B4-BE49-F238E27FC236}">
                    <a16:creationId xmlns:a16="http://schemas.microsoft.com/office/drawing/2014/main" id="{78AD289F-8FA8-491D-809A-A94739C6E949}"/>
                  </a:ext>
                </a:extLst>
              </p:cNvPr>
              <p:cNvSpPr txBox="1"/>
              <p:nvPr/>
            </p:nvSpPr>
            <p:spPr>
              <a:xfrm>
                <a:off x="6481920" y="3528722"/>
                <a:ext cx="2523448" cy="977191"/>
              </a:xfrm>
              <a:prstGeom prst="rect">
                <a:avLst/>
              </a:prstGeom>
              <a:grpFill/>
            </p:spPr>
            <p:txBody>
              <a:bodyPr wrap="none" rtlCol="1">
                <a:spAutoFit/>
              </a:bodyPr>
              <a:lstStyle/>
              <a:p>
                <a:pPr algn="ctr">
                  <a:lnSpc>
                    <a:spcPct val="150000"/>
                  </a:lnSpc>
                </a:pPr>
                <a:r>
                  <a:rPr lang="ar-SA" sz="2000" b="1" dirty="0">
                    <a:latin typeface="Sakkal Majalla" panose="02000000000000000000" pitchFamily="2" charset="-78"/>
                    <a:cs typeface="Sakkal Majalla" panose="02000000000000000000" pitchFamily="2" charset="-78"/>
                  </a:rPr>
                  <a:t>قيمة الفائدة</a:t>
                </a:r>
              </a:p>
              <a:p>
                <a:pPr algn="ctr" rtl="1">
                  <a:lnSpc>
                    <a:spcPct val="150000"/>
                  </a:lnSpc>
                </a:pPr>
                <a:r>
                  <a:rPr lang="ar-SA" sz="2000" b="1" dirty="0">
                    <a:latin typeface="Sakkal Majalla" panose="02000000000000000000" pitchFamily="2" charset="-78"/>
                    <a:cs typeface="Sakkal Majalla" panose="02000000000000000000" pitchFamily="2" charset="-78"/>
                  </a:rPr>
                  <a:t>قيمة القرض – الرصيد المعوض</a:t>
                </a:r>
              </a:p>
            </p:txBody>
          </p:sp>
          <p:cxnSp>
            <p:nvCxnSpPr>
              <p:cNvPr id="7" name="رابط مستقيم 6">
                <a:extLst>
                  <a:ext uri="{FF2B5EF4-FFF2-40B4-BE49-F238E27FC236}">
                    <a16:creationId xmlns:a16="http://schemas.microsoft.com/office/drawing/2014/main" id="{93DCFE18-08C9-46F3-BD1D-6482E71E566B}"/>
                  </a:ext>
                </a:extLst>
              </p:cNvPr>
              <p:cNvCxnSpPr>
                <a:cxnSpLocks/>
                <a:stCxn id="3" idx="3"/>
                <a:endCxn id="3" idx="1"/>
              </p:cNvCxnSpPr>
              <p:nvPr/>
            </p:nvCxnSpPr>
            <p:spPr>
              <a:xfrm flipH="1">
                <a:off x="6481920" y="4017318"/>
                <a:ext cx="252344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مربع نص 12">
              <a:extLst>
                <a:ext uri="{FF2B5EF4-FFF2-40B4-BE49-F238E27FC236}">
                  <a16:creationId xmlns:a16="http://schemas.microsoft.com/office/drawing/2014/main" id="{8A188F85-8186-414E-B30F-A1C701C19889}"/>
                </a:ext>
              </a:extLst>
            </p:cNvPr>
            <p:cNvSpPr txBox="1"/>
            <p:nvPr/>
          </p:nvSpPr>
          <p:spPr>
            <a:xfrm>
              <a:off x="6744462" y="3700288"/>
              <a:ext cx="1382110" cy="400110"/>
            </a:xfrm>
            <a:prstGeom prst="rect">
              <a:avLst/>
            </a:prstGeom>
            <a:noFill/>
          </p:spPr>
          <p:txBody>
            <a:bodyPr wrap="none" rtlCol="1">
              <a:spAutoFit/>
            </a:bodyPr>
            <a:lstStyle/>
            <a:p>
              <a:r>
                <a:rPr lang="ar-SA" sz="2000" b="1" dirty="0">
                  <a:latin typeface="Sakkal Majalla" panose="02000000000000000000" pitchFamily="2" charset="-78"/>
                  <a:cs typeface="Sakkal Majalla" panose="02000000000000000000" pitchFamily="2" charset="-78"/>
                </a:rPr>
                <a:t>تكلفة القرض   </a:t>
              </a:r>
              <a:r>
                <a:rPr lang="ar-SA" b="1" dirty="0">
                  <a:latin typeface="Sakkal Majalla" panose="02000000000000000000" pitchFamily="2" charset="-78"/>
                  <a:cs typeface="Sakkal Majalla" panose="02000000000000000000" pitchFamily="2" charset="-78"/>
                </a:rPr>
                <a:t>=</a:t>
              </a:r>
            </a:p>
          </p:txBody>
        </p:sp>
      </p:grpSp>
      <p:sp>
        <p:nvSpPr>
          <p:cNvPr id="21" name="مربع نص 20">
            <a:extLst>
              <a:ext uri="{FF2B5EF4-FFF2-40B4-BE49-F238E27FC236}">
                <a16:creationId xmlns:a16="http://schemas.microsoft.com/office/drawing/2014/main" id="{26FE4266-02E0-4165-B2C1-A5D95129C36C}"/>
              </a:ext>
            </a:extLst>
          </p:cNvPr>
          <p:cNvSpPr txBox="1"/>
          <p:nvPr/>
        </p:nvSpPr>
        <p:spPr>
          <a:xfrm>
            <a:off x="457200" y="3759091"/>
            <a:ext cx="9485149" cy="1015663"/>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مثال:</a:t>
            </a:r>
          </a:p>
          <a:p>
            <a:pPr algn="r" rtl="1"/>
            <a:r>
              <a:rPr lang="ar-SA" sz="2000" b="1" dirty="0">
                <a:latin typeface="Sakkal Majalla" panose="02000000000000000000" pitchFamily="2" charset="-78"/>
                <a:cs typeface="Sakkal Majalla" panose="02000000000000000000" pitchFamily="2" charset="-78"/>
              </a:rPr>
              <a:t>ترغب المنظمة في الحصول على قرض قصير الأجل بمبلغ 10000 ريال على أن تدفع فائدة 1000 ريال فما تكلفة القرض؟ اشترط البنك أن تحتفظ المنظمة بمبلغ 1500 ريال رصيد معوض، فما هي التكلفة قبل الضريبة؟</a:t>
            </a:r>
          </a:p>
        </p:txBody>
      </p:sp>
      <p:grpSp>
        <p:nvGrpSpPr>
          <p:cNvPr id="25" name="مجموعة 24">
            <a:extLst>
              <a:ext uri="{FF2B5EF4-FFF2-40B4-BE49-F238E27FC236}">
                <a16:creationId xmlns:a16="http://schemas.microsoft.com/office/drawing/2014/main" id="{EDD1EA7F-6DEF-42A2-94E3-FA21170A7C48}"/>
              </a:ext>
            </a:extLst>
          </p:cNvPr>
          <p:cNvGrpSpPr/>
          <p:nvPr/>
        </p:nvGrpSpPr>
        <p:grpSpPr>
          <a:xfrm>
            <a:off x="4611418" y="4837827"/>
            <a:ext cx="2969164" cy="707886"/>
            <a:chOff x="4157422" y="3368239"/>
            <a:chExt cx="2969164" cy="724301"/>
          </a:xfrm>
        </p:grpSpPr>
        <p:sp>
          <p:nvSpPr>
            <p:cNvPr id="26" name="مستطيل 25">
              <a:extLst>
                <a:ext uri="{FF2B5EF4-FFF2-40B4-BE49-F238E27FC236}">
                  <a16:creationId xmlns:a16="http://schemas.microsoft.com/office/drawing/2014/main" id="{184ADE93-46A9-4647-9B92-4DCB56B33018}"/>
                </a:ext>
              </a:extLst>
            </p:cNvPr>
            <p:cNvSpPr/>
            <p:nvPr/>
          </p:nvSpPr>
          <p:spPr>
            <a:xfrm>
              <a:off x="4157422" y="3405604"/>
              <a:ext cx="2969164" cy="686936"/>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27" name="مجموعة 26">
              <a:extLst>
                <a:ext uri="{FF2B5EF4-FFF2-40B4-BE49-F238E27FC236}">
                  <a16:creationId xmlns:a16="http://schemas.microsoft.com/office/drawing/2014/main" id="{70BABA21-68B4-4478-A7A3-BB904F97B49B}"/>
                </a:ext>
              </a:extLst>
            </p:cNvPr>
            <p:cNvGrpSpPr/>
            <p:nvPr/>
          </p:nvGrpSpPr>
          <p:grpSpPr>
            <a:xfrm>
              <a:off x="5523573" y="3368239"/>
              <a:ext cx="1372492" cy="724301"/>
              <a:chOff x="7659977" y="3528723"/>
              <a:chExt cx="1547420" cy="724301"/>
            </a:xfrm>
            <a:noFill/>
          </p:grpSpPr>
          <p:sp>
            <p:nvSpPr>
              <p:cNvPr id="29" name="مربع نص 28">
                <a:extLst>
                  <a:ext uri="{FF2B5EF4-FFF2-40B4-BE49-F238E27FC236}">
                    <a16:creationId xmlns:a16="http://schemas.microsoft.com/office/drawing/2014/main" id="{8EBE04E9-EDB8-43D6-BDF8-62C18C01D800}"/>
                  </a:ext>
                </a:extLst>
              </p:cNvPr>
              <p:cNvSpPr txBox="1"/>
              <p:nvPr/>
            </p:nvSpPr>
            <p:spPr>
              <a:xfrm>
                <a:off x="7659977" y="3528723"/>
                <a:ext cx="1547420" cy="724301"/>
              </a:xfrm>
              <a:prstGeom prst="rect">
                <a:avLst/>
              </a:prstGeom>
              <a:grpFill/>
            </p:spPr>
            <p:txBody>
              <a:bodyPr wrap="none" rtlCol="1">
                <a:spAutoFit/>
              </a:bodyPr>
              <a:lstStyle/>
              <a:p>
                <a:pPr algn="ctr"/>
                <a:r>
                  <a:rPr lang="ar-SA" sz="2000" b="1" dirty="0">
                    <a:latin typeface="Sakkal Majalla" panose="02000000000000000000" pitchFamily="2" charset="-78"/>
                    <a:cs typeface="Sakkal Majalla" panose="02000000000000000000" pitchFamily="2" charset="-78"/>
                  </a:rPr>
                  <a:t>1000</a:t>
                </a:r>
              </a:p>
              <a:p>
                <a:pPr algn="ctr" rtl="1"/>
                <a:r>
                  <a:rPr lang="ar-SA" sz="2000" b="1" dirty="0">
                    <a:latin typeface="Sakkal Majalla" panose="02000000000000000000" pitchFamily="2" charset="-78"/>
                    <a:cs typeface="Sakkal Majalla" panose="02000000000000000000" pitchFamily="2" charset="-78"/>
                  </a:rPr>
                  <a:t>10000–  1500</a:t>
                </a:r>
              </a:p>
            </p:txBody>
          </p:sp>
          <p:cxnSp>
            <p:nvCxnSpPr>
              <p:cNvPr id="30" name="رابط مستقيم 29">
                <a:extLst>
                  <a:ext uri="{FF2B5EF4-FFF2-40B4-BE49-F238E27FC236}">
                    <a16:creationId xmlns:a16="http://schemas.microsoft.com/office/drawing/2014/main" id="{CDBDA117-79D2-4CEF-A885-7C90C4E2C5B2}"/>
                  </a:ext>
                </a:extLst>
              </p:cNvPr>
              <p:cNvCxnSpPr>
                <a:cxnSpLocks/>
                <a:stCxn id="29" idx="3"/>
                <a:endCxn id="29" idx="1"/>
              </p:cNvCxnSpPr>
              <p:nvPr/>
            </p:nvCxnSpPr>
            <p:spPr>
              <a:xfrm flipH="1">
                <a:off x="7659977" y="3890873"/>
                <a:ext cx="1547420"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مربع نص 27">
              <a:extLst>
                <a:ext uri="{FF2B5EF4-FFF2-40B4-BE49-F238E27FC236}">
                  <a16:creationId xmlns:a16="http://schemas.microsoft.com/office/drawing/2014/main" id="{C655B8D2-FCEB-4A3B-8A11-4CBB8387577A}"/>
                </a:ext>
              </a:extLst>
            </p:cNvPr>
            <p:cNvSpPr txBox="1"/>
            <p:nvPr/>
          </p:nvSpPr>
          <p:spPr>
            <a:xfrm>
              <a:off x="4532885" y="3514404"/>
              <a:ext cx="861133" cy="409388"/>
            </a:xfrm>
            <a:prstGeom prst="rect">
              <a:avLst/>
            </a:prstGeom>
            <a:noFill/>
          </p:spPr>
          <p:txBody>
            <a:bodyPr wrap="none" rtlCol="1">
              <a:spAutoFit/>
            </a:bodyPr>
            <a:lstStyle/>
            <a:p>
              <a:r>
                <a:rPr lang="ar-SA" sz="2000" b="1" dirty="0">
                  <a:latin typeface="Sakkal Majalla" panose="02000000000000000000" pitchFamily="2" charset="-78"/>
                  <a:cs typeface="Sakkal Majalla" panose="02000000000000000000" pitchFamily="2" charset="-78"/>
                </a:rPr>
                <a:t>= 11.7%</a:t>
              </a:r>
              <a:endParaRPr lang="ar-SA" b="1" dirty="0">
                <a:latin typeface="Sakkal Majalla" panose="02000000000000000000" pitchFamily="2" charset="-78"/>
                <a:cs typeface="Sakkal Majalla" panose="02000000000000000000" pitchFamily="2" charset="-78"/>
              </a:endParaRPr>
            </a:p>
          </p:txBody>
        </p:sp>
      </p:grpSp>
      <p:sp>
        <p:nvSpPr>
          <p:cNvPr id="32" name="مربع نص 31">
            <a:extLst>
              <a:ext uri="{FF2B5EF4-FFF2-40B4-BE49-F238E27FC236}">
                <a16:creationId xmlns:a16="http://schemas.microsoft.com/office/drawing/2014/main" id="{B8F26DC2-E6F8-4188-8CB2-35F59ACB6E5F}"/>
              </a:ext>
            </a:extLst>
          </p:cNvPr>
          <p:cNvSpPr txBox="1"/>
          <p:nvPr/>
        </p:nvSpPr>
        <p:spPr>
          <a:xfrm>
            <a:off x="6234283" y="5678969"/>
            <a:ext cx="3708066" cy="400110"/>
          </a:xfrm>
          <a:prstGeom prst="rect">
            <a:avLst/>
          </a:prstGeom>
          <a:noFill/>
        </p:spPr>
        <p:txBody>
          <a:bodyPr wrap="none" rtlCol="1">
            <a:spAutoFit/>
          </a:bodyPr>
          <a:lstStyle/>
          <a:p>
            <a:pPr algn="r" rtl="1"/>
            <a:r>
              <a:rPr lang="ar-SA" sz="2000" b="1" dirty="0">
                <a:latin typeface="Sakkal Majalla" panose="02000000000000000000" pitchFamily="2" charset="-78"/>
                <a:cs typeface="Sakkal Majalla" panose="02000000000000000000" pitchFamily="2" charset="-78"/>
              </a:rPr>
              <a:t>التكلفة بعد الضريبة= 11.7% (1-20%)</a:t>
            </a:r>
            <a:r>
              <a:rPr lang="en-US" sz="2000" b="1" dirty="0">
                <a:latin typeface="Sakkal Majalla" panose="02000000000000000000" pitchFamily="2" charset="-78"/>
                <a:cs typeface="Sakkal Majalla" panose="02000000000000000000" pitchFamily="2" charset="-78"/>
              </a:rPr>
              <a:t> </a:t>
            </a:r>
            <a:r>
              <a:rPr lang="ar-SA" sz="2000" b="1" dirty="0">
                <a:latin typeface="Sakkal Majalla" panose="02000000000000000000" pitchFamily="2" charset="-78"/>
                <a:cs typeface="Sakkal Majalla" panose="02000000000000000000" pitchFamily="2" charset="-78"/>
              </a:rPr>
              <a:t>= 9.3%</a:t>
            </a:r>
          </a:p>
        </p:txBody>
      </p:sp>
      <p:sp>
        <p:nvSpPr>
          <p:cNvPr id="4" name="عنصر نائب للتذييل 3">
            <a:extLst>
              <a:ext uri="{FF2B5EF4-FFF2-40B4-BE49-F238E27FC236}">
                <a16:creationId xmlns:a16="http://schemas.microsoft.com/office/drawing/2014/main" id="{2A7C6EDC-320D-4E6B-B8DE-C48CA620D351}"/>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3994267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a:t>
            </a:r>
            <a:r>
              <a:rPr lang="ar-SA" sz="2800" b="1" dirty="0">
                <a:latin typeface="Sakkal Majalla" panose="02000000000000000000" pitchFamily="2" charset="-78"/>
                <a:cs typeface="Sakkal Majalla" panose="02000000000000000000" pitchFamily="2" charset="-78"/>
              </a:rPr>
              <a:t>المصرفي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المصرفي</a:t>
            </a:r>
          </a:p>
        </p:txBody>
      </p:sp>
      <p:sp>
        <p:nvSpPr>
          <p:cNvPr id="23" name="مربع نص 22">
            <a:extLst>
              <a:ext uri="{FF2B5EF4-FFF2-40B4-BE49-F238E27FC236}">
                <a16:creationId xmlns:a16="http://schemas.microsoft.com/office/drawing/2014/main" id="{3B86E6FD-BD71-42DB-AB69-C82467F6AF76}"/>
              </a:ext>
            </a:extLst>
          </p:cNvPr>
          <p:cNvSpPr txBox="1"/>
          <p:nvPr/>
        </p:nvSpPr>
        <p:spPr>
          <a:xfrm>
            <a:off x="278470" y="1821550"/>
            <a:ext cx="9663879" cy="977191"/>
          </a:xfrm>
          <a:prstGeom prst="rect">
            <a:avLst/>
          </a:prstGeom>
          <a:noFill/>
        </p:spPr>
        <p:txBody>
          <a:bodyPr wrap="square" rtlCol="1">
            <a:spAutoFit/>
          </a:bodyPr>
          <a:lstStyle/>
          <a:p>
            <a:pPr algn="r" rtl="1">
              <a:lnSpc>
                <a:spcPct val="150000"/>
              </a:lnSpc>
            </a:pPr>
            <a:r>
              <a:rPr lang="ar-SA" sz="2000" b="1" dirty="0">
                <a:solidFill>
                  <a:srgbClr val="FF0000"/>
                </a:solidFill>
                <a:latin typeface="Sakkal Majalla" panose="02000000000000000000" pitchFamily="2" charset="-78"/>
                <a:cs typeface="Sakkal Majalla" panose="02000000000000000000" pitchFamily="2" charset="-78"/>
              </a:rPr>
              <a:t>ثانيًا/ تكلفة الائتمان المصرفي في ظل سداد القرض على دفعات :</a:t>
            </a:r>
            <a:endParaRPr lang="ar-SA" sz="1600" dirty="0">
              <a:solidFill>
                <a:srgbClr val="FF0000"/>
              </a:solidFill>
            </a:endParaRPr>
          </a:p>
          <a:p>
            <a:pPr algn="r" rtl="1">
              <a:lnSpc>
                <a:spcPct val="150000"/>
              </a:lnSpc>
            </a:pPr>
            <a:r>
              <a:rPr lang="ar-SA" sz="2000" b="1" dirty="0">
                <a:latin typeface="Sakkal Majalla" panose="02000000000000000000" pitchFamily="2" charset="-78"/>
                <a:cs typeface="Sakkal Majalla" panose="02000000000000000000" pitchFamily="2" charset="-78"/>
              </a:rPr>
              <a:t>تُحسب التكلفة في هذه الحالة بالمعادلة الاتية:</a:t>
            </a:r>
          </a:p>
        </p:txBody>
      </p:sp>
      <p:grpSp>
        <p:nvGrpSpPr>
          <p:cNvPr id="17" name="مجموعة 16">
            <a:extLst>
              <a:ext uri="{FF2B5EF4-FFF2-40B4-BE49-F238E27FC236}">
                <a16:creationId xmlns:a16="http://schemas.microsoft.com/office/drawing/2014/main" id="{C50AE9F6-7768-4B5B-8A68-64068D99CE3E}"/>
              </a:ext>
            </a:extLst>
          </p:cNvPr>
          <p:cNvGrpSpPr/>
          <p:nvPr/>
        </p:nvGrpSpPr>
        <p:grpSpPr>
          <a:xfrm>
            <a:off x="4179627" y="2816730"/>
            <a:ext cx="2854356" cy="1015663"/>
            <a:chOff x="4157422" y="3368238"/>
            <a:chExt cx="2854356" cy="1039215"/>
          </a:xfrm>
        </p:grpSpPr>
        <p:sp>
          <p:nvSpPr>
            <p:cNvPr id="16" name="مستطيل 15">
              <a:extLst>
                <a:ext uri="{FF2B5EF4-FFF2-40B4-BE49-F238E27FC236}">
                  <a16:creationId xmlns:a16="http://schemas.microsoft.com/office/drawing/2014/main" id="{05451CF3-DAA2-4DE1-82E2-6D12D148C45A}"/>
                </a:ext>
              </a:extLst>
            </p:cNvPr>
            <p:cNvSpPr/>
            <p:nvPr/>
          </p:nvSpPr>
          <p:spPr>
            <a:xfrm>
              <a:off x="4157422" y="3405604"/>
              <a:ext cx="2854356" cy="1001849"/>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nvGrpSpPr>
            <p:cNvPr id="22" name="مجموعة 21">
              <a:extLst>
                <a:ext uri="{FF2B5EF4-FFF2-40B4-BE49-F238E27FC236}">
                  <a16:creationId xmlns:a16="http://schemas.microsoft.com/office/drawing/2014/main" id="{B62B3A81-5466-45C5-AF5C-1929DD3C50C9}"/>
                </a:ext>
              </a:extLst>
            </p:cNvPr>
            <p:cNvGrpSpPr/>
            <p:nvPr/>
          </p:nvGrpSpPr>
          <p:grpSpPr>
            <a:xfrm>
              <a:off x="4259117" y="3368238"/>
              <a:ext cx="2677336" cy="999851"/>
              <a:chOff x="6234359" y="3528722"/>
              <a:chExt cx="3018569" cy="999851"/>
            </a:xfrm>
            <a:noFill/>
          </p:grpSpPr>
          <p:sp>
            <p:nvSpPr>
              <p:cNvPr id="3" name="مربع نص 2">
                <a:extLst>
                  <a:ext uri="{FF2B5EF4-FFF2-40B4-BE49-F238E27FC236}">
                    <a16:creationId xmlns:a16="http://schemas.microsoft.com/office/drawing/2014/main" id="{78AD289F-8FA8-491D-809A-A94739C6E949}"/>
                  </a:ext>
                </a:extLst>
              </p:cNvPr>
              <p:cNvSpPr txBox="1"/>
              <p:nvPr/>
            </p:nvSpPr>
            <p:spPr>
              <a:xfrm>
                <a:off x="6234359" y="3528722"/>
                <a:ext cx="3018569" cy="999851"/>
              </a:xfrm>
              <a:prstGeom prst="rect">
                <a:avLst/>
              </a:prstGeom>
              <a:grpFill/>
            </p:spPr>
            <p:txBody>
              <a:bodyPr wrap="none" rtlCol="1">
                <a:spAutoFit/>
              </a:bodyPr>
              <a:lstStyle/>
              <a:p>
                <a:pPr algn="ctr" rtl="1">
                  <a:lnSpc>
                    <a:spcPct val="150000"/>
                  </a:lnSpc>
                </a:pPr>
                <a:r>
                  <a:rPr lang="ar-SA" sz="2000" b="1" dirty="0">
                    <a:latin typeface="Sakkal Majalla" panose="02000000000000000000" pitchFamily="2" charset="-78"/>
                    <a:cs typeface="Sakkal Majalla" panose="02000000000000000000" pitchFamily="2" charset="-78"/>
                  </a:rPr>
                  <a:t>2 </a:t>
                </a:r>
                <a:r>
                  <a:rPr lang="en-US" sz="2000" b="1" dirty="0">
                    <a:latin typeface="Sakkal Majalla" panose="02000000000000000000" pitchFamily="2" charset="-78"/>
                    <a:cs typeface="Sakkal Majalla" panose="02000000000000000000" pitchFamily="2" charset="-78"/>
                  </a:rPr>
                  <a:t>X</a:t>
                </a:r>
                <a:r>
                  <a:rPr lang="ar-SA" sz="2000" b="1" dirty="0">
                    <a:latin typeface="Sakkal Majalla" panose="02000000000000000000" pitchFamily="2" charset="-78"/>
                    <a:cs typeface="Sakkal Majalla" panose="02000000000000000000" pitchFamily="2" charset="-78"/>
                  </a:rPr>
                  <a:t> عدد الدفعات </a:t>
                </a:r>
                <a:r>
                  <a:rPr lang="en-US" sz="2000" b="1" dirty="0">
                    <a:latin typeface="Sakkal Majalla" panose="02000000000000000000" pitchFamily="2" charset="-78"/>
                    <a:cs typeface="Sakkal Majalla" panose="02000000000000000000" pitchFamily="2" charset="-78"/>
                  </a:rPr>
                  <a:t>X </a:t>
                </a:r>
                <a:r>
                  <a:rPr lang="ar-SA" sz="2000" b="1" dirty="0">
                    <a:latin typeface="Sakkal Majalla" panose="02000000000000000000" pitchFamily="2" charset="-78"/>
                    <a:cs typeface="Sakkal Majalla" panose="02000000000000000000" pitchFamily="2" charset="-78"/>
                  </a:rPr>
                  <a:t> قيمة الفائدة</a:t>
                </a:r>
              </a:p>
              <a:p>
                <a:pPr algn="ctr" rtl="1">
                  <a:lnSpc>
                    <a:spcPct val="150000"/>
                  </a:lnSpc>
                </a:pPr>
                <a:r>
                  <a:rPr lang="ar-SA" sz="2000" b="1" dirty="0">
                    <a:latin typeface="Sakkal Majalla" panose="02000000000000000000" pitchFamily="2" charset="-78"/>
                    <a:cs typeface="Sakkal Majalla" panose="02000000000000000000" pitchFamily="2" charset="-78"/>
                  </a:rPr>
                  <a:t>قيمة القرض (عدد الدفعات +1)</a:t>
                </a:r>
              </a:p>
            </p:txBody>
          </p:sp>
          <p:cxnSp>
            <p:nvCxnSpPr>
              <p:cNvPr id="7" name="رابط مستقيم 6">
                <a:extLst>
                  <a:ext uri="{FF2B5EF4-FFF2-40B4-BE49-F238E27FC236}">
                    <a16:creationId xmlns:a16="http://schemas.microsoft.com/office/drawing/2014/main" id="{93DCFE18-08C9-46F3-BD1D-6482E71E566B}"/>
                  </a:ext>
                </a:extLst>
              </p:cNvPr>
              <p:cNvCxnSpPr>
                <a:cxnSpLocks/>
                <a:stCxn id="3" idx="3"/>
                <a:endCxn id="3" idx="1"/>
              </p:cNvCxnSpPr>
              <p:nvPr/>
            </p:nvCxnSpPr>
            <p:spPr>
              <a:xfrm flipH="1">
                <a:off x="6234359" y="4028648"/>
                <a:ext cx="301856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1" name="مربع نص 20">
            <a:extLst>
              <a:ext uri="{FF2B5EF4-FFF2-40B4-BE49-F238E27FC236}">
                <a16:creationId xmlns:a16="http://schemas.microsoft.com/office/drawing/2014/main" id="{26FE4266-02E0-4165-B2C1-A5D95129C36C}"/>
              </a:ext>
            </a:extLst>
          </p:cNvPr>
          <p:cNvSpPr txBox="1"/>
          <p:nvPr/>
        </p:nvSpPr>
        <p:spPr>
          <a:xfrm>
            <a:off x="457200" y="3759091"/>
            <a:ext cx="9485149" cy="1015663"/>
          </a:xfrm>
          <a:prstGeom prst="rect">
            <a:avLst/>
          </a:prstGeom>
          <a:noFill/>
        </p:spPr>
        <p:txBody>
          <a:bodyPr wrap="square" rtlCol="1">
            <a:spAutoFit/>
          </a:bodyPr>
          <a:lstStyle/>
          <a:p>
            <a:pPr algn="r" rtl="1"/>
            <a:r>
              <a:rPr lang="ar-SA" sz="2000" b="1" dirty="0">
                <a:solidFill>
                  <a:srgbClr val="FF0000"/>
                </a:solidFill>
                <a:latin typeface="Sakkal Majalla" panose="02000000000000000000" pitchFamily="2" charset="-78"/>
                <a:cs typeface="Sakkal Majalla" panose="02000000000000000000" pitchFamily="2" charset="-78"/>
              </a:rPr>
              <a:t>مثال:</a:t>
            </a:r>
          </a:p>
          <a:p>
            <a:pPr algn="r" rtl="1"/>
            <a:r>
              <a:rPr lang="ar-SA" sz="2000" b="1" dirty="0">
                <a:latin typeface="Sakkal Majalla" panose="02000000000000000000" pitchFamily="2" charset="-78"/>
                <a:cs typeface="Sakkal Majalla" panose="02000000000000000000" pitchFamily="2" charset="-78"/>
              </a:rPr>
              <a:t>ترغب المنظمة في الحصول على قرض قصير الأجل بمبلغ 10000 ريال على أن تدفع فائدة 1000 ريال فما تكلفة القرض؟ إذا اشترط البنك السداد على 4 دفعات، فما هي التكلفة قبل الضريبة؟</a:t>
            </a:r>
          </a:p>
        </p:txBody>
      </p:sp>
      <p:sp>
        <p:nvSpPr>
          <p:cNvPr id="32" name="مربع نص 31">
            <a:extLst>
              <a:ext uri="{FF2B5EF4-FFF2-40B4-BE49-F238E27FC236}">
                <a16:creationId xmlns:a16="http://schemas.microsoft.com/office/drawing/2014/main" id="{B8F26DC2-E6F8-4188-8CB2-35F59ACB6E5F}"/>
              </a:ext>
            </a:extLst>
          </p:cNvPr>
          <p:cNvSpPr txBox="1"/>
          <p:nvPr/>
        </p:nvSpPr>
        <p:spPr>
          <a:xfrm>
            <a:off x="6061157" y="5678969"/>
            <a:ext cx="3881192" cy="400110"/>
          </a:xfrm>
          <a:prstGeom prst="rect">
            <a:avLst/>
          </a:prstGeom>
          <a:noFill/>
        </p:spPr>
        <p:txBody>
          <a:bodyPr wrap="none" rtlCol="1">
            <a:spAutoFit/>
          </a:bodyPr>
          <a:lstStyle/>
          <a:p>
            <a:pPr algn="r" rtl="1"/>
            <a:r>
              <a:rPr lang="ar-SA" sz="2000" b="1" dirty="0">
                <a:latin typeface="Sakkal Majalla" panose="02000000000000000000" pitchFamily="2" charset="-78"/>
                <a:cs typeface="Sakkal Majalla" panose="02000000000000000000" pitchFamily="2" charset="-78"/>
              </a:rPr>
              <a:t>التكلفة بعد الضريبة =  16% (1 – 20%) = 12.8%</a:t>
            </a:r>
          </a:p>
        </p:txBody>
      </p:sp>
      <p:grpSp>
        <p:nvGrpSpPr>
          <p:cNvPr id="20" name="مجموعة 19">
            <a:extLst>
              <a:ext uri="{FF2B5EF4-FFF2-40B4-BE49-F238E27FC236}">
                <a16:creationId xmlns:a16="http://schemas.microsoft.com/office/drawing/2014/main" id="{02D10F39-BF63-4D65-90D5-C99C19C5EC06}"/>
              </a:ext>
            </a:extLst>
          </p:cNvPr>
          <p:cNvGrpSpPr/>
          <p:nvPr/>
        </p:nvGrpSpPr>
        <p:grpSpPr>
          <a:xfrm>
            <a:off x="4179627" y="4858220"/>
            <a:ext cx="2854356" cy="716216"/>
            <a:chOff x="4144684" y="4714186"/>
            <a:chExt cx="2854356" cy="716216"/>
          </a:xfrm>
        </p:grpSpPr>
        <p:grpSp>
          <p:nvGrpSpPr>
            <p:cNvPr id="34" name="مجموعة 33">
              <a:extLst>
                <a:ext uri="{FF2B5EF4-FFF2-40B4-BE49-F238E27FC236}">
                  <a16:creationId xmlns:a16="http://schemas.microsoft.com/office/drawing/2014/main" id="{D34A2C5B-0B06-45F1-8316-29DA06F57532}"/>
                </a:ext>
              </a:extLst>
            </p:cNvPr>
            <p:cNvGrpSpPr/>
            <p:nvPr/>
          </p:nvGrpSpPr>
          <p:grpSpPr>
            <a:xfrm>
              <a:off x="4144684" y="4714186"/>
              <a:ext cx="2854356" cy="716216"/>
              <a:chOff x="4157422" y="3405604"/>
              <a:chExt cx="2854356" cy="732824"/>
            </a:xfrm>
          </p:grpSpPr>
          <p:sp>
            <p:nvSpPr>
              <p:cNvPr id="35" name="مستطيل 34">
                <a:extLst>
                  <a:ext uri="{FF2B5EF4-FFF2-40B4-BE49-F238E27FC236}">
                    <a16:creationId xmlns:a16="http://schemas.microsoft.com/office/drawing/2014/main" id="{42E8E740-9F32-48F1-92A7-6C54CD889CFF}"/>
                  </a:ext>
                </a:extLst>
              </p:cNvPr>
              <p:cNvSpPr/>
              <p:nvPr/>
            </p:nvSpPr>
            <p:spPr>
              <a:xfrm>
                <a:off x="4157422" y="3405604"/>
                <a:ext cx="2854356" cy="732824"/>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nvGrpSpPr>
              <p:cNvPr id="36" name="مجموعة 35">
                <a:extLst>
                  <a:ext uri="{FF2B5EF4-FFF2-40B4-BE49-F238E27FC236}">
                    <a16:creationId xmlns:a16="http://schemas.microsoft.com/office/drawing/2014/main" id="{C277EDED-98E6-4F2B-A4AA-6687B38FEB31}"/>
                  </a:ext>
                </a:extLst>
              </p:cNvPr>
              <p:cNvGrpSpPr/>
              <p:nvPr/>
            </p:nvGrpSpPr>
            <p:grpSpPr>
              <a:xfrm>
                <a:off x="5365164" y="3414127"/>
                <a:ext cx="1223412" cy="724301"/>
                <a:chOff x="7481374" y="3574611"/>
                <a:chExt cx="1379339" cy="724301"/>
              </a:xfrm>
              <a:noFill/>
            </p:grpSpPr>
            <p:sp>
              <p:nvSpPr>
                <p:cNvPr id="37" name="مربع نص 36">
                  <a:extLst>
                    <a:ext uri="{FF2B5EF4-FFF2-40B4-BE49-F238E27FC236}">
                      <a16:creationId xmlns:a16="http://schemas.microsoft.com/office/drawing/2014/main" id="{FB2CD320-1ECE-4A7C-BFD5-82B42456B3B0}"/>
                    </a:ext>
                  </a:extLst>
                </p:cNvPr>
                <p:cNvSpPr txBox="1"/>
                <p:nvPr/>
              </p:nvSpPr>
              <p:spPr>
                <a:xfrm>
                  <a:off x="7481374" y="3574611"/>
                  <a:ext cx="1379339" cy="724301"/>
                </a:xfrm>
                <a:prstGeom prst="rect">
                  <a:avLst/>
                </a:prstGeom>
                <a:grpFill/>
              </p:spPr>
              <p:txBody>
                <a:bodyPr wrap="none" rtlCol="1">
                  <a:spAutoFit/>
                </a:bodyPr>
                <a:lstStyle/>
                <a:p>
                  <a:pPr algn="ctr" rtl="1"/>
                  <a:r>
                    <a:rPr lang="ar-SA" sz="2000" b="1" dirty="0">
                      <a:latin typeface="Sakkal Majalla" panose="02000000000000000000" pitchFamily="2" charset="-78"/>
                      <a:cs typeface="Sakkal Majalla" panose="02000000000000000000" pitchFamily="2" charset="-78"/>
                    </a:rPr>
                    <a:t>2 </a:t>
                  </a:r>
                  <a:r>
                    <a:rPr lang="en-US" sz="2000" b="1" dirty="0">
                      <a:latin typeface="Sakkal Majalla" panose="02000000000000000000" pitchFamily="2" charset="-78"/>
                      <a:cs typeface="Sakkal Majalla" panose="02000000000000000000" pitchFamily="2" charset="-78"/>
                    </a:rPr>
                    <a:t>X</a:t>
                  </a:r>
                  <a:r>
                    <a:rPr lang="ar-SA" sz="2000" b="1" dirty="0">
                      <a:latin typeface="Sakkal Majalla" panose="02000000000000000000" pitchFamily="2" charset="-78"/>
                      <a:cs typeface="Sakkal Majalla" panose="02000000000000000000" pitchFamily="2" charset="-78"/>
                    </a:rPr>
                    <a:t> 4</a:t>
                  </a:r>
                  <a:r>
                    <a:rPr lang="en-US" sz="2000" b="1" dirty="0">
                      <a:latin typeface="Sakkal Majalla" panose="02000000000000000000" pitchFamily="2" charset="-78"/>
                      <a:cs typeface="Sakkal Majalla" panose="02000000000000000000" pitchFamily="2" charset="-78"/>
                    </a:rPr>
                    <a:t>X </a:t>
                  </a:r>
                  <a:r>
                    <a:rPr lang="ar-SA" sz="2000" b="1" dirty="0">
                      <a:latin typeface="Sakkal Majalla" panose="02000000000000000000" pitchFamily="2" charset="-78"/>
                      <a:cs typeface="Sakkal Majalla" panose="02000000000000000000" pitchFamily="2" charset="-78"/>
                    </a:rPr>
                    <a:t> 1000</a:t>
                  </a:r>
                </a:p>
                <a:p>
                  <a:pPr algn="ctr" rtl="1"/>
                  <a:r>
                    <a:rPr lang="ar-SA" sz="2000" b="1" dirty="0">
                      <a:latin typeface="Sakkal Majalla" panose="02000000000000000000" pitchFamily="2" charset="-78"/>
                      <a:cs typeface="Sakkal Majalla" panose="02000000000000000000" pitchFamily="2" charset="-78"/>
                    </a:rPr>
                    <a:t>10000(4+1)</a:t>
                  </a:r>
                </a:p>
              </p:txBody>
            </p:sp>
            <p:cxnSp>
              <p:nvCxnSpPr>
                <p:cNvPr id="38" name="رابط مستقيم 37">
                  <a:extLst>
                    <a:ext uri="{FF2B5EF4-FFF2-40B4-BE49-F238E27FC236}">
                      <a16:creationId xmlns:a16="http://schemas.microsoft.com/office/drawing/2014/main" id="{3A3F6A65-7B9A-465B-BBC7-7838FB9F0711}"/>
                    </a:ext>
                  </a:extLst>
                </p:cNvPr>
                <p:cNvCxnSpPr>
                  <a:cxnSpLocks/>
                  <a:stCxn id="37" idx="3"/>
                  <a:endCxn id="37" idx="1"/>
                </p:cNvCxnSpPr>
                <p:nvPr/>
              </p:nvCxnSpPr>
              <p:spPr>
                <a:xfrm flipH="1">
                  <a:off x="7481374" y="3936761"/>
                  <a:ext cx="137933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 name="مربع نص 5">
              <a:extLst>
                <a:ext uri="{FF2B5EF4-FFF2-40B4-BE49-F238E27FC236}">
                  <a16:creationId xmlns:a16="http://schemas.microsoft.com/office/drawing/2014/main" id="{27F32E22-06D7-42D2-BB1A-5E635ED9A2CA}"/>
                </a:ext>
              </a:extLst>
            </p:cNvPr>
            <p:cNvSpPr txBox="1"/>
            <p:nvPr/>
          </p:nvSpPr>
          <p:spPr>
            <a:xfrm>
              <a:off x="4507920" y="4883758"/>
              <a:ext cx="832279" cy="369332"/>
            </a:xfrm>
            <a:prstGeom prst="rect">
              <a:avLst/>
            </a:prstGeom>
            <a:noFill/>
          </p:spPr>
          <p:txBody>
            <a:bodyPr wrap="none" rtlCol="1">
              <a:spAutoFit/>
            </a:bodyPr>
            <a:lstStyle/>
            <a:p>
              <a:pPr algn="r" rtl="1"/>
              <a:r>
                <a:rPr lang="ar-SA" dirty="0"/>
                <a:t>= 16%</a:t>
              </a:r>
            </a:p>
          </p:txBody>
        </p:sp>
      </p:grpSp>
      <p:sp>
        <p:nvSpPr>
          <p:cNvPr id="4" name="عنصر نائب للتذييل 3">
            <a:extLst>
              <a:ext uri="{FF2B5EF4-FFF2-40B4-BE49-F238E27FC236}">
                <a16:creationId xmlns:a16="http://schemas.microsoft.com/office/drawing/2014/main" id="{0792AAF7-AA64-447F-97F9-0F874AFB9CAF}"/>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3456528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10029824"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algn="ctr" rtl="1"/>
            <a:r>
              <a:rPr lang="ar-EG" sz="2800" b="1" dirty="0">
                <a:latin typeface="Sakkal Majalla" panose="02000000000000000000" pitchFamily="2" charset="-78"/>
                <a:cs typeface="Sakkal Majalla" panose="02000000000000000000" pitchFamily="2" charset="-78"/>
              </a:rPr>
              <a:t>الائتمان </a:t>
            </a:r>
            <a:r>
              <a:rPr lang="ar-SA" sz="2800" b="1" dirty="0">
                <a:latin typeface="Sakkal Majalla" panose="02000000000000000000" pitchFamily="2" charset="-78"/>
                <a:cs typeface="Sakkal Majalla" panose="02000000000000000000" pitchFamily="2" charset="-78"/>
              </a:rPr>
              <a:t>المصرفي</a:t>
            </a:r>
            <a:endParaRPr lang="en-US" sz="2800" b="1" dirty="0">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2215991"/>
          </a:xfrm>
          <a:prstGeom prst="rect">
            <a:avLst/>
          </a:prstGeom>
          <a:noFill/>
        </p:spPr>
        <p:txBody>
          <a:bodyPr wrap="square" rtlCol="1">
            <a:spAutoFit/>
          </a:bodyPr>
          <a:lstStyle/>
          <a:p>
            <a:pPr algn="ctr" rtl="1">
              <a:lnSpc>
                <a:spcPct val="200000"/>
              </a:lnSpc>
            </a:pPr>
            <a:r>
              <a:rPr lang="ar-SA" sz="2400" b="1" dirty="0">
                <a:latin typeface="Sakkal Majalla" panose="02000000000000000000" pitchFamily="2" charset="-78"/>
                <a:cs typeface="Sakkal Majalla" panose="02000000000000000000" pitchFamily="2" charset="-78"/>
              </a:rPr>
              <a:t>تكلفة التمويل في حال الائتمان المصرفي</a:t>
            </a:r>
          </a:p>
        </p:txBody>
      </p:sp>
      <p:sp>
        <p:nvSpPr>
          <p:cNvPr id="23" name="مربع نص 22">
            <a:extLst>
              <a:ext uri="{FF2B5EF4-FFF2-40B4-BE49-F238E27FC236}">
                <a16:creationId xmlns:a16="http://schemas.microsoft.com/office/drawing/2014/main" id="{3B86E6FD-BD71-42DB-AB69-C82467F6AF76}"/>
              </a:ext>
            </a:extLst>
          </p:cNvPr>
          <p:cNvSpPr txBox="1"/>
          <p:nvPr/>
        </p:nvSpPr>
        <p:spPr>
          <a:xfrm>
            <a:off x="278470" y="1821550"/>
            <a:ext cx="9663879" cy="977191"/>
          </a:xfrm>
          <a:prstGeom prst="rect">
            <a:avLst/>
          </a:prstGeom>
          <a:noFill/>
        </p:spPr>
        <p:txBody>
          <a:bodyPr wrap="square" rtlCol="1">
            <a:spAutoFit/>
          </a:bodyPr>
          <a:lstStyle/>
          <a:p>
            <a:pPr algn="r" rtl="1">
              <a:lnSpc>
                <a:spcPct val="150000"/>
              </a:lnSpc>
            </a:pPr>
            <a:r>
              <a:rPr lang="ar-SA" sz="2000" b="1" dirty="0">
                <a:solidFill>
                  <a:srgbClr val="FF0000"/>
                </a:solidFill>
                <a:latin typeface="Sakkal Majalla" panose="02000000000000000000" pitchFamily="2" charset="-78"/>
                <a:cs typeface="Sakkal Majalla" panose="02000000000000000000" pitchFamily="2" charset="-78"/>
              </a:rPr>
              <a:t>ثانيًا/ تكلفة الائتمان المصرفي في ظل دفع قيمة الفائدة مقدمًا:</a:t>
            </a:r>
            <a:endParaRPr lang="ar-SA" sz="1600" dirty="0">
              <a:solidFill>
                <a:srgbClr val="FF0000"/>
              </a:solidFill>
            </a:endParaRPr>
          </a:p>
          <a:p>
            <a:pPr algn="r" rtl="1">
              <a:lnSpc>
                <a:spcPct val="150000"/>
              </a:lnSpc>
            </a:pPr>
            <a:r>
              <a:rPr lang="ar-SA" sz="2000" b="1" dirty="0">
                <a:latin typeface="Sakkal Majalla" panose="02000000000000000000" pitchFamily="2" charset="-78"/>
                <a:cs typeface="Sakkal Majalla" panose="02000000000000000000" pitchFamily="2" charset="-78"/>
              </a:rPr>
              <a:t>تُحسب التكلفة في هذه الحالة بالمعادلة الاتية:</a:t>
            </a:r>
          </a:p>
        </p:txBody>
      </p:sp>
      <p:grpSp>
        <p:nvGrpSpPr>
          <p:cNvPr id="17" name="مجموعة 16">
            <a:extLst>
              <a:ext uri="{FF2B5EF4-FFF2-40B4-BE49-F238E27FC236}">
                <a16:creationId xmlns:a16="http://schemas.microsoft.com/office/drawing/2014/main" id="{C50AE9F6-7768-4B5B-8A68-64068D99CE3E}"/>
              </a:ext>
            </a:extLst>
          </p:cNvPr>
          <p:cNvGrpSpPr/>
          <p:nvPr/>
        </p:nvGrpSpPr>
        <p:grpSpPr>
          <a:xfrm>
            <a:off x="4179627" y="2816730"/>
            <a:ext cx="2854356" cy="1015663"/>
            <a:chOff x="4157422" y="3368238"/>
            <a:chExt cx="2854356" cy="1039215"/>
          </a:xfrm>
        </p:grpSpPr>
        <p:sp>
          <p:nvSpPr>
            <p:cNvPr id="16" name="مستطيل 15">
              <a:extLst>
                <a:ext uri="{FF2B5EF4-FFF2-40B4-BE49-F238E27FC236}">
                  <a16:creationId xmlns:a16="http://schemas.microsoft.com/office/drawing/2014/main" id="{05451CF3-DAA2-4DE1-82E2-6D12D148C45A}"/>
                </a:ext>
              </a:extLst>
            </p:cNvPr>
            <p:cNvSpPr/>
            <p:nvPr/>
          </p:nvSpPr>
          <p:spPr>
            <a:xfrm>
              <a:off x="4157422" y="3405604"/>
              <a:ext cx="2854356" cy="1001849"/>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nvGrpSpPr>
            <p:cNvPr id="22" name="مجموعة 21">
              <a:extLst>
                <a:ext uri="{FF2B5EF4-FFF2-40B4-BE49-F238E27FC236}">
                  <a16:creationId xmlns:a16="http://schemas.microsoft.com/office/drawing/2014/main" id="{B62B3A81-5466-45C5-AF5C-1929DD3C50C9}"/>
                </a:ext>
              </a:extLst>
            </p:cNvPr>
            <p:cNvGrpSpPr/>
            <p:nvPr/>
          </p:nvGrpSpPr>
          <p:grpSpPr>
            <a:xfrm>
              <a:off x="4458697" y="3368238"/>
              <a:ext cx="2278189" cy="999851"/>
              <a:chOff x="6459370" y="3528722"/>
              <a:chExt cx="2568547" cy="999851"/>
            </a:xfrm>
            <a:noFill/>
          </p:grpSpPr>
          <p:sp>
            <p:nvSpPr>
              <p:cNvPr id="3" name="مربع نص 2">
                <a:extLst>
                  <a:ext uri="{FF2B5EF4-FFF2-40B4-BE49-F238E27FC236}">
                    <a16:creationId xmlns:a16="http://schemas.microsoft.com/office/drawing/2014/main" id="{78AD289F-8FA8-491D-809A-A94739C6E949}"/>
                  </a:ext>
                </a:extLst>
              </p:cNvPr>
              <p:cNvSpPr txBox="1"/>
              <p:nvPr/>
            </p:nvSpPr>
            <p:spPr>
              <a:xfrm>
                <a:off x="6459370" y="3528722"/>
                <a:ext cx="2568547" cy="999851"/>
              </a:xfrm>
              <a:prstGeom prst="rect">
                <a:avLst/>
              </a:prstGeom>
              <a:grpFill/>
            </p:spPr>
            <p:txBody>
              <a:bodyPr wrap="none" rtlCol="1">
                <a:spAutoFit/>
              </a:bodyPr>
              <a:lstStyle/>
              <a:p>
                <a:pPr algn="ctr" rtl="1">
                  <a:lnSpc>
                    <a:spcPct val="150000"/>
                  </a:lnSpc>
                </a:pPr>
                <a:r>
                  <a:rPr lang="ar-SA" sz="2000" b="1" dirty="0">
                    <a:latin typeface="Sakkal Majalla" panose="02000000000000000000" pitchFamily="2" charset="-78"/>
                    <a:cs typeface="Sakkal Majalla" panose="02000000000000000000" pitchFamily="2" charset="-78"/>
                  </a:rPr>
                  <a:t>قيمة الفائدة</a:t>
                </a:r>
              </a:p>
              <a:p>
                <a:pPr algn="ctr" rtl="1">
                  <a:lnSpc>
                    <a:spcPct val="150000"/>
                  </a:lnSpc>
                </a:pPr>
                <a:r>
                  <a:rPr lang="ar-SA" sz="2000" b="1" dirty="0">
                    <a:latin typeface="Sakkal Majalla" panose="02000000000000000000" pitchFamily="2" charset="-78"/>
                    <a:cs typeface="Sakkal Majalla" panose="02000000000000000000" pitchFamily="2" charset="-78"/>
                  </a:rPr>
                  <a:t>قيمة القرض – قيمة الفائدة</a:t>
                </a:r>
              </a:p>
            </p:txBody>
          </p:sp>
          <p:cxnSp>
            <p:nvCxnSpPr>
              <p:cNvPr id="7" name="رابط مستقيم 6">
                <a:extLst>
                  <a:ext uri="{FF2B5EF4-FFF2-40B4-BE49-F238E27FC236}">
                    <a16:creationId xmlns:a16="http://schemas.microsoft.com/office/drawing/2014/main" id="{93DCFE18-08C9-46F3-BD1D-6482E71E566B}"/>
                  </a:ext>
                </a:extLst>
              </p:cNvPr>
              <p:cNvCxnSpPr>
                <a:cxnSpLocks/>
                <a:stCxn id="3" idx="3"/>
                <a:endCxn id="3" idx="1"/>
              </p:cNvCxnSpPr>
              <p:nvPr/>
            </p:nvCxnSpPr>
            <p:spPr>
              <a:xfrm flipH="1">
                <a:off x="6459370" y="4028648"/>
                <a:ext cx="2568547"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2" name="مربع نص 31">
            <a:extLst>
              <a:ext uri="{FF2B5EF4-FFF2-40B4-BE49-F238E27FC236}">
                <a16:creationId xmlns:a16="http://schemas.microsoft.com/office/drawing/2014/main" id="{B8F26DC2-E6F8-4188-8CB2-35F59ACB6E5F}"/>
              </a:ext>
            </a:extLst>
          </p:cNvPr>
          <p:cNvSpPr txBox="1"/>
          <p:nvPr/>
        </p:nvSpPr>
        <p:spPr>
          <a:xfrm>
            <a:off x="6191001" y="5678969"/>
            <a:ext cx="3751348" cy="400110"/>
          </a:xfrm>
          <a:prstGeom prst="rect">
            <a:avLst/>
          </a:prstGeom>
          <a:noFill/>
        </p:spPr>
        <p:txBody>
          <a:bodyPr wrap="none" rtlCol="1">
            <a:spAutoFit/>
          </a:bodyPr>
          <a:lstStyle/>
          <a:p>
            <a:pPr algn="r" rtl="1"/>
            <a:r>
              <a:rPr lang="ar-SA" sz="2000" b="1" dirty="0">
                <a:latin typeface="Sakkal Majalla" panose="02000000000000000000" pitchFamily="2" charset="-78"/>
                <a:cs typeface="Sakkal Majalla" panose="02000000000000000000" pitchFamily="2" charset="-78"/>
              </a:rPr>
              <a:t>التكلفة بعد الضريبة = 11.1% (1-20%) = 8.8%</a:t>
            </a:r>
          </a:p>
        </p:txBody>
      </p:sp>
      <p:grpSp>
        <p:nvGrpSpPr>
          <p:cNvPr id="20" name="مجموعة 19">
            <a:extLst>
              <a:ext uri="{FF2B5EF4-FFF2-40B4-BE49-F238E27FC236}">
                <a16:creationId xmlns:a16="http://schemas.microsoft.com/office/drawing/2014/main" id="{02D10F39-BF63-4D65-90D5-C99C19C5EC06}"/>
              </a:ext>
            </a:extLst>
          </p:cNvPr>
          <p:cNvGrpSpPr/>
          <p:nvPr/>
        </p:nvGrpSpPr>
        <p:grpSpPr>
          <a:xfrm>
            <a:off x="4192818" y="4203178"/>
            <a:ext cx="2854356" cy="988226"/>
            <a:chOff x="4144684" y="4714188"/>
            <a:chExt cx="2854356" cy="746033"/>
          </a:xfrm>
        </p:grpSpPr>
        <p:grpSp>
          <p:nvGrpSpPr>
            <p:cNvPr id="34" name="مجموعة 33">
              <a:extLst>
                <a:ext uri="{FF2B5EF4-FFF2-40B4-BE49-F238E27FC236}">
                  <a16:creationId xmlns:a16="http://schemas.microsoft.com/office/drawing/2014/main" id="{D34A2C5B-0B06-45F1-8316-29DA06F57532}"/>
                </a:ext>
              </a:extLst>
            </p:cNvPr>
            <p:cNvGrpSpPr/>
            <p:nvPr/>
          </p:nvGrpSpPr>
          <p:grpSpPr>
            <a:xfrm>
              <a:off x="4144684" y="4714188"/>
              <a:ext cx="2854356" cy="746033"/>
              <a:chOff x="4157422" y="3405604"/>
              <a:chExt cx="2854356" cy="763332"/>
            </a:xfrm>
          </p:grpSpPr>
          <p:sp>
            <p:nvSpPr>
              <p:cNvPr id="35" name="مستطيل 34">
                <a:extLst>
                  <a:ext uri="{FF2B5EF4-FFF2-40B4-BE49-F238E27FC236}">
                    <a16:creationId xmlns:a16="http://schemas.microsoft.com/office/drawing/2014/main" id="{42E8E740-9F32-48F1-92A7-6C54CD889CFF}"/>
                  </a:ext>
                </a:extLst>
              </p:cNvPr>
              <p:cNvSpPr/>
              <p:nvPr/>
            </p:nvSpPr>
            <p:spPr>
              <a:xfrm>
                <a:off x="4157422" y="3405604"/>
                <a:ext cx="2854356" cy="732824"/>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nvGrpSpPr>
              <p:cNvPr id="36" name="مجموعة 35">
                <a:extLst>
                  <a:ext uri="{FF2B5EF4-FFF2-40B4-BE49-F238E27FC236}">
                    <a16:creationId xmlns:a16="http://schemas.microsoft.com/office/drawing/2014/main" id="{C277EDED-98E6-4F2B-A4AA-6687B38FEB31}"/>
                  </a:ext>
                </a:extLst>
              </p:cNvPr>
              <p:cNvGrpSpPr/>
              <p:nvPr/>
            </p:nvGrpSpPr>
            <p:grpSpPr>
              <a:xfrm>
                <a:off x="5271389" y="3414127"/>
                <a:ext cx="1410964" cy="754809"/>
                <a:chOff x="7375648" y="3574611"/>
                <a:chExt cx="1590795" cy="754809"/>
              </a:xfrm>
              <a:noFill/>
            </p:grpSpPr>
            <p:sp>
              <p:nvSpPr>
                <p:cNvPr id="37" name="مربع نص 36">
                  <a:extLst>
                    <a:ext uri="{FF2B5EF4-FFF2-40B4-BE49-F238E27FC236}">
                      <a16:creationId xmlns:a16="http://schemas.microsoft.com/office/drawing/2014/main" id="{FB2CD320-1ECE-4A7C-BFD5-82B42456B3B0}"/>
                    </a:ext>
                  </a:extLst>
                </p:cNvPr>
                <p:cNvSpPr txBox="1"/>
                <p:nvPr/>
              </p:nvSpPr>
              <p:spPr>
                <a:xfrm>
                  <a:off x="7375648" y="3574611"/>
                  <a:ext cx="1590795" cy="754809"/>
                </a:xfrm>
                <a:prstGeom prst="rect">
                  <a:avLst/>
                </a:prstGeom>
                <a:grpFill/>
              </p:spPr>
              <p:txBody>
                <a:bodyPr wrap="none" rtlCol="1">
                  <a:spAutoFit/>
                </a:bodyPr>
                <a:lstStyle/>
                <a:p>
                  <a:pPr algn="ctr" rtl="1">
                    <a:lnSpc>
                      <a:spcPct val="150000"/>
                    </a:lnSpc>
                  </a:pPr>
                  <a:r>
                    <a:rPr lang="ar-SA" sz="2000" b="1" dirty="0">
                      <a:latin typeface="Sakkal Majalla" panose="02000000000000000000" pitchFamily="2" charset="-78"/>
                      <a:cs typeface="Sakkal Majalla" panose="02000000000000000000" pitchFamily="2" charset="-78"/>
                    </a:rPr>
                    <a:t>1000</a:t>
                  </a:r>
                </a:p>
                <a:p>
                  <a:pPr algn="ctr" rtl="1">
                    <a:lnSpc>
                      <a:spcPct val="150000"/>
                    </a:lnSpc>
                  </a:pPr>
                  <a:r>
                    <a:rPr lang="ar-SA" sz="2000" b="1" dirty="0">
                      <a:latin typeface="Sakkal Majalla" panose="02000000000000000000" pitchFamily="2" charset="-78"/>
                      <a:cs typeface="Sakkal Majalla" panose="02000000000000000000" pitchFamily="2" charset="-78"/>
                    </a:rPr>
                    <a:t>10000 – 1000 </a:t>
                  </a:r>
                </a:p>
              </p:txBody>
            </p:sp>
            <p:cxnSp>
              <p:nvCxnSpPr>
                <p:cNvPr id="38" name="رابط مستقيم 37">
                  <a:extLst>
                    <a:ext uri="{FF2B5EF4-FFF2-40B4-BE49-F238E27FC236}">
                      <a16:creationId xmlns:a16="http://schemas.microsoft.com/office/drawing/2014/main" id="{3A3F6A65-7B9A-465B-BBC7-7838FB9F0711}"/>
                    </a:ext>
                  </a:extLst>
                </p:cNvPr>
                <p:cNvCxnSpPr>
                  <a:cxnSpLocks/>
                  <a:stCxn id="37" idx="3"/>
                  <a:endCxn id="37" idx="1"/>
                </p:cNvCxnSpPr>
                <p:nvPr/>
              </p:nvCxnSpPr>
              <p:spPr>
                <a:xfrm flipH="1">
                  <a:off x="7375648" y="3952015"/>
                  <a:ext cx="1590795"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 name="مربع نص 5">
              <a:extLst>
                <a:ext uri="{FF2B5EF4-FFF2-40B4-BE49-F238E27FC236}">
                  <a16:creationId xmlns:a16="http://schemas.microsoft.com/office/drawing/2014/main" id="{27F32E22-06D7-42D2-BB1A-5E635ED9A2CA}"/>
                </a:ext>
              </a:extLst>
            </p:cNvPr>
            <p:cNvSpPr txBox="1"/>
            <p:nvPr/>
          </p:nvSpPr>
          <p:spPr>
            <a:xfrm>
              <a:off x="4161511" y="4952533"/>
              <a:ext cx="1043877" cy="348521"/>
            </a:xfrm>
            <a:prstGeom prst="rect">
              <a:avLst/>
            </a:prstGeom>
            <a:noFill/>
          </p:spPr>
          <p:txBody>
            <a:bodyPr wrap="none" rtlCol="1">
              <a:spAutoFit/>
            </a:bodyPr>
            <a:lstStyle/>
            <a:p>
              <a:pPr algn="r" rtl="1"/>
              <a:r>
                <a:rPr lang="ar-SA" sz="2000" dirty="0"/>
                <a:t>= </a:t>
              </a:r>
              <a:r>
                <a:rPr lang="ar-SA" sz="2400" b="1" dirty="0">
                  <a:latin typeface="Sakkal Majalla" panose="02000000000000000000" pitchFamily="2" charset="-78"/>
                  <a:cs typeface="Sakkal Majalla" panose="02000000000000000000" pitchFamily="2" charset="-78"/>
                </a:rPr>
                <a:t>11.1%</a:t>
              </a:r>
            </a:p>
          </p:txBody>
        </p:sp>
      </p:grpSp>
      <p:sp>
        <p:nvSpPr>
          <p:cNvPr id="4" name="عنصر نائب للتذييل 3">
            <a:extLst>
              <a:ext uri="{FF2B5EF4-FFF2-40B4-BE49-F238E27FC236}">
                <a16:creationId xmlns:a16="http://schemas.microsoft.com/office/drawing/2014/main" id="{F42EC4EF-3DA9-444F-9173-2CE8F63A9DF7}"/>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1686633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tx1"/>
                </a:solidFill>
                <a:latin typeface="Sakkal Majalla" panose="02000000000000000000" pitchFamily="2" charset="-78"/>
                <a:cs typeface="Sakkal Majalla" panose="02000000000000000000" pitchFamily="2" charset="-78"/>
              </a:rPr>
              <a:t>انتهت المحاضرة الثانية</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عنصر نائب للتذييل 2">
            <a:extLst>
              <a:ext uri="{FF2B5EF4-FFF2-40B4-BE49-F238E27FC236}">
                <a16:creationId xmlns:a16="http://schemas.microsoft.com/office/drawing/2014/main" id="{F1372CFE-D966-4C1B-8744-E159D24B03D4}"/>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9A5C28-345D-48BC-96EA-5D52AA76B657}"/>
              </a:ext>
            </a:extLst>
          </p:cNvPr>
          <p:cNvSpPr>
            <a:spLocks noGrp="1"/>
          </p:cNvSpPr>
          <p:nvPr>
            <p:ph type="title"/>
          </p:nvPr>
        </p:nvSpPr>
        <p:spPr/>
        <p:txBody>
          <a:bodyPr/>
          <a:lstStyle/>
          <a:p>
            <a:r>
              <a:rPr lang="ar-SA" sz="3200" b="1" dirty="0">
                <a:solidFill>
                  <a:srgbClr val="351C75"/>
                </a:solidFill>
                <a:effectLst/>
                <a:latin typeface="Sakkal Majalla" panose="02000000000000000000" pitchFamily="2" charset="-78"/>
                <a:ea typeface="Times New Roman" panose="02020603050405020304" pitchFamily="18" charset="0"/>
                <a:cs typeface="Sakkal Majalla" panose="02000000000000000000" pitchFamily="2" charset="-78"/>
              </a:rPr>
              <a:t>مفهوم التمويل</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a:extLst>
              <a:ext uri="{FF2B5EF4-FFF2-40B4-BE49-F238E27FC236}">
                <a16:creationId xmlns:a16="http://schemas.microsoft.com/office/drawing/2014/main" id="{AE1E2E4D-4DA8-4BAE-99A4-7C14B82AE006}"/>
              </a:ext>
            </a:extLst>
          </p:cNvPr>
          <p:cNvSpPr>
            <a:spLocks noGrp="1"/>
          </p:cNvSpPr>
          <p:nvPr>
            <p:ph idx="1"/>
          </p:nvPr>
        </p:nvSpPr>
        <p:spPr/>
        <p:txBody>
          <a:bodyPr/>
          <a:lstStyle/>
          <a:p>
            <a:pPr marL="0" indent="0" algn="just">
              <a:buNone/>
            </a:pPr>
            <a:r>
              <a:rPr lang="ar-SA" sz="2400" dirty="0">
                <a:effectLst/>
                <a:latin typeface="Sakkal Majalla" panose="02000000000000000000" pitchFamily="2" charset="-78"/>
                <a:ea typeface="Calibri" panose="020F0502020204030204" pitchFamily="34" charset="0"/>
                <a:cs typeface="Sakkal Majalla" panose="02000000000000000000" pitchFamily="2" charset="-78"/>
              </a:rPr>
              <a:t>هو حصول الأفراد والشركات على الأموال (السيولة النقدية) من مصادر التمويل المختلفة وذلك لسد احتياجاتهم من السيولة النقدية. وعادة ما يلجأ الأفراد والشركات التجارية للحصول على التمويل عند حدوث عجز في السيولة النقدية لدى المستفيدين من التمويل، بسبب تجاوز الإنفاق حدود ما هو متوفر من السيولة، أو لتمويل الاستثمارات الرأسمالية</a:t>
            </a:r>
            <a:r>
              <a:rPr lang="en-US" sz="2400" dirty="0">
                <a:effectLst/>
                <a:latin typeface="Sakkal Majalla" panose="02000000000000000000" pitchFamily="2" charset="-78"/>
                <a:ea typeface="Calibri" panose="020F0502020204030204" pitchFamily="34" charset="0"/>
                <a:cs typeface="Sakkal Majalla" panose="02000000000000000000" pitchFamily="2" charset="-78"/>
              </a:rPr>
              <a:t>.</a:t>
            </a:r>
          </a:p>
          <a:p>
            <a:endParaRPr lang="en-US" dirty="0"/>
          </a:p>
        </p:txBody>
      </p:sp>
      <p:sp>
        <p:nvSpPr>
          <p:cNvPr id="4" name="عنصر نائب للتذييل 3">
            <a:extLst>
              <a:ext uri="{FF2B5EF4-FFF2-40B4-BE49-F238E27FC236}">
                <a16:creationId xmlns:a16="http://schemas.microsoft.com/office/drawing/2014/main" id="{7D103463-E9ED-4512-9458-EB25337918C8}"/>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75472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C51E3B4-E99D-4D38-8032-3272601A47A9}"/>
              </a:ext>
            </a:extLst>
          </p:cNvPr>
          <p:cNvSpPr>
            <a:spLocks noGrp="1"/>
          </p:cNvSpPr>
          <p:nvPr>
            <p:ph type="title"/>
          </p:nvPr>
        </p:nvSpPr>
        <p:spPr/>
        <p:txBody>
          <a:bodyPr/>
          <a:lstStyle/>
          <a:p>
            <a:r>
              <a:rPr lang="ar-SA" sz="3200" b="1" dirty="0">
                <a:solidFill>
                  <a:srgbClr val="351C75"/>
                </a:solidFill>
                <a:effectLst/>
                <a:latin typeface="Sakkal Majalla" panose="02000000000000000000" pitchFamily="2" charset="-78"/>
                <a:ea typeface="Times New Roman" panose="02020603050405020304" pitchFamily="18" charset="0"/>
                <a:cs typeface="Sakkal Majalla" panose="02000000000000000000" pitchFamily="2" charset="-78"/>
              </a:rPr>
              <a:t>أهمية التمويل</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B32979CC-B9F3-4519-BE67-971676151F0F}"/>
              </a:ext>
            </a:extLst>
          </p:cNvPr>
          <p:cNvSpPr>
            <a:spLocks noGrp="1"/>
          </p:cNvSpPr>
          <p:nvPr>
            <p:ph idx="1"/>
          </p:nvPr>
        </p:nvSpPr>
        <p:spPr/>
        <p:txBody>
          <a:bodyPr/>
          <a:lstStyle/>
          <a:p>
            <a:pPr marL="0" marR="0" lvl="0" indent="0" algn="just" rtl="1" fontAlgn="base">
              <a:lnSpc>
                <a:spcPct val="107000"/>
              </a:lnSpc>
              <a:spcBef>
                <a:spcPts val="0"/>
              </a:spcBef>
              <a:spcAft>
                <a:spcPts val="225"/>
              </a:spcAft>
              <a:buSzPts val="1000"/>
              <a:buNone/>
              <a:tabLst>
                <a:tab pos="457200" algn="l"/>
              </a:tabLst>
            </a:pPr>
            <a:r>
              <a:rPr lang="ar-SA" sz="2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تكمن في الحاجة إلى الأموال فتزداد بزيادة الحاجة إلى المال وتنقص بنقصان هذه الحاجة. ويرجع التمويل في أصله سواء كان عاماً أم خاصاً إلى الحاجة الاقتصادية للسلع والخدمات</a:t>
            </a:r>
            <a:r>
              <a:rPr lang="en-US" sz="2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lvl="0" indent="0" algn="just" rtl="1" fontAlgn="base">
              <a:lnSpc>
                <a:spcPct val="107000"/>
              </a:lnSpc>
              <a:spcBef>
                <a:spcPts val="0"/>
              </a:spcBef>
              <a:spcAft>
                <a:spcPts val="225"/>
              </a:spcAft>
              <a:buSzPts val="1000"/>
              <a:buNone/>
              <a:tabLst>
                <a:tab pos="457200" algn="l"/>
              </a:tabLst>
            </a:pPr>
            <a:r>
              <a:rPr lang="ar-SA" sz="2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ضرورة توفر رأس المال اللازم للعمليات والأنشطة الإنتاجية والتسويقية... سواء كانت هذه العمليات تتسم بطابع مرحلي أو بطابع موسمي أو كانت تتسم بطابع استراتيجي طويل الأمد، تتعلق بتواجد المنشأة الاقتصادية في ساحة المنافسة أو الصراع من أجل البقاء</a:t>
            </a:r>
            <a:r>
              <a:rPr lang="en-US" sz="2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lvl="0" indent="0" algn="just" rtl="1" fontAlgn="base">
              <a:lnSpc>
                <a:spcPct val="107000"/>
              </a:lnSpc>
              <a:spcBef>
                <a:spcPts val="0"/>
              </a:spcBef>
              <a:spcAft>
                <a:spcPts val="225"/>
              </a:spcAft>
              <a:buSzPts val="1000"/>
              <a:buNone/>
              <a:tabLst>
                <a:tab pos="457200" algn="l"/>
              </a:tabLst>
            </a:pPr>
            <a:r>
              <a:rPr lang="ar-SA" sz="2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أهمية الدخل كأحد المصادر الأساسية للتمويل الذي ينجم عن الدخل، فمع زيادة الدخل يمكن أن يزداد القسط القابل للادخار وبالتالي يزداد مصدر التمويل</a:t>
            </a:r>
            <a:r>
              <a:rPr lang="en-US" sz="2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
        <p:nvSpPr>
          <p:cNvPr id="4" name="عنصر نائب للتذييل 3">
            <a:extLst>
              <a:ext uri="{FF2B5EF4-FFF2-40B4-BE49-F238E27FC236}">
                <a16:creationId xmlns:a16="http://schemas.microsoft.com/office/drawing/2014/main" id="{50AAF9F1-61E6-49D1-9889-34FDC6394183}"/>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17839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F880681-0C28-4510-8542-2E662C3B3588}"/>
              </a:ext>
            </a:extLst>
          </p:cNvPr>
          <p:cNvSpPr>
            <a:spLocks noGrp="1"/>
          </p:cNvSpPr>
          <p:nvPr>
            <p:ph type="title"/>
          </p:nvPr>
        </p:nvSpPr>
        <p:spPr/>
        <p:txBody>
          <a:bodyPr/>
          <a:lstStyle/>
          <a:p>
            <a:r>
              <a:rPr lang="ar-SA" sz="3200" b="1" dirty="0">
                <a:solidFill>
                  <a:srgbClr val="351C75"/>
                </a:solidFill>
                <a:effectLst/>
                <a:latin typeface="Sakkal Majalla" panose="02000000000000000000" pitchFamily="2" charset="-78"/>
                <a:ea typeface="Times New Roman" panose="02020603050405020304" pitchFamily="18" charset="0"/>
                <a:cs typeface="Sakkal Majalla" panose="02000000000000000000" pitchFamily="2" charset="-78"/>
              </a:rPr>
              <a:t>الهيكل المالي</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D3ED39B3-AD48-4DEC-A61C-9C38FC0BF180}"/>
              </a:ext>
            </a:extLst>
          </p:cNvPr>
          <p:cNvSpPr>
            <a:spLocks noGrp="1"/>
          </p:cNvSpPr>
          <p:nvPr>
            <p:ph idx="1"/>
          </p:nvPr>
        </p:nvSpPr>
        <p:spPr/>
        <p:txBody>
          <a:bodyPr/>
          <a:lstStyle/>
          <a:p>
            <a:pPr marL="0" indent="0" algn="just">
              <a:buNone/>
            </a:pPr>
            <a:r>
              <a:rPr lang="ar-SA" sz="2400" dirty="0">
                <a:effectLst/>
                <a:latin typeface="Sakkal Majalla" panose="02000000000000000000" pitchFamily="2" charset="-78"/>
                <a:ea typeface="Calibri" panose="020F0502020204030204" pitchFamily="34" charset="0"/>
                <a:cs typeface="Sakkal Majalla" panose="02000000000000000000" pitchFamily="2" charset="-78"/>
              </a:rPr>
              <a:t>عرض الهيكل المالي طريقة التمويل في المنشأة هو يشكل الجانب الأيسر في الميزانية العمومية، ويتكون من التمويل الممتلك، ومن التمويل المقترض.. والذي يتضمن شكلين من التمويل الدائم والتمويل المؤقت، حيث يسمى الأول بهيكل رأس المال والذي يضمن مصادر التمويل طويلة الأجل الدائم من الهيكل المالي، أي أن هيكل رأس المال هو ذلك الجزء الدائم من الهيكل المالي الذي يمثل رأس المال الممتلك (الأسهم العادي، والأسهم الممتازة، الأرباح المحتجزة، والاحتياطيات) والجزء الثاني يعرض المطلوبات الثابتة والمطلوبات المتداولة</a:t>
            </a:r>
            <a:r>
              <a:rPr lang="en-US" sz="2400" dirty="0">
                <a:effectLst/>
                <a:latin typeface="Sakkal Majalla" panose="02000000000000000000" pitchFamily="2" charset="-78"/>
                <a:ea typeface="Calibri" panose="020F0502020204030204" pitchFamily="34" charset="0"/>
                <a:cs typeface="Sakkal Majalla" panose="02000000000000000000" pitchFamily="2" charset="-78"/>
              </a:rPr>
              <a:t>.</a:t>
            </a:r>
          </a:p>
          <a:p>
            <a:endParaRPr lang="en-US" dirty="0"/>
          </a:p>
        </p:txBody>
      </p:sp>
      <p:sp>
        <p:nvSpPr>
          <p:cNvPr id="4" name="عنصر نائب للتذييل 3">
            <a:extLst>
              <a:ext uri="{FF2B5EF4-FFF2-40B4-BE49-F238E27FC236}">
                <a16:creationId xmlns:a16="http://schemas.microsoft.com/office/drawing/2014/main" id="{C01FDF19-DA68-4760-8DCE-F57D59239839}"/>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56585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90873EE-BF24-43E8-943E-4C3C2E54E116}"/>
              </a:ext>
            </a:extLst>
          </p:cNvPr>
          <p:cNvSpPr>
            <a:spLocks noGrp="1"/>
          </p:cNvSpPr>
          <p:nvPr>
            <p:ph type="title"/>
          </p:nvPr>
        </p:nvSpPr>
        <p:spPr/>
        <p:txBody>
          <a:bodyPr/>
          <a:lstStyle/>
          <a:p>
            <a:r>
              <a:rPr lang="ar-SA" sz="3200" b="1" dirty="0">
                <a:solidFill>
                  <a:srgbClr val="351C75"/>
                </a:solidFill>
                <a:effectLst/>
                <a:latin typeface="Sakkal Majalla" panose="02000000000000000000" pitchFamily="2" charset="-78"/>
                <a:ea typeface="Times New Roman" panose="02020603050405020304" pitchFamily="18" charset="0"/>
                <a:cs typeface="Sakkal Majalla" panose="02000000000000000000" pitchFamily="2" charset="-78"/>
              </a:rPr>
              <a:t>أغراض التمويل</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D1C5CB35-051D-402A-8511-86862BB11CAA}"/>
              </a:ext>
            </a:extLst>
          </p:cNvPr>
          <p:cNvSpPr>
            <a:spLocks noGrp="1"/>
          </p:cNvSpPr>
          <p:nvPr>
            <p:ph idx="1"/>
          </p:nvPr>
        </p:nvSpPr>
        <p:spPr/>
        <p:txBody>
          <a:bodyPr/>
          <a:lstStyle/>
          <a:p>
            <a:pPr marL="342900" marR="0" lvl="0" indent="-342900" algn="r" rtl="1" fontAlgn="base">
              <a:lnSpc>
                <a:spcPct val="107000"/>
              </a:lnSpc>
              <a:spcBef>
                <a:spcPts val="0"/>
              </a:spcBef>
              <a:spcAft>
                <a:spcPts val="225"/>
              </a:spcAft>
              <a:buSzPts val="1000"/>
              <a:buFont typeface="Symbol" panose="05050102010706020507" pitchFamily="18" charset="2"/>
              <a:buChar char=""/>
              <a:tabLst>
                <a:tab pos="457200" algn="l"/>
              </a:tabLst>
            </a:pPr>
            <a:r>
              <a:rPr lang="ar-SA"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تمويل مصاريف التأسيس</a:t>
            </a:r>
            <a:r>
              <a:rPr lang="en-US"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b="1"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r" rtl="1" fontAlgn="base">
              <a:lnSpc>
                <a:spcPct val="107000"/>
              </a:lnSpc>
              <a:spcBef>
                <a:spcPts val="0"/>
              </a:spcBef>
              <a:spcAft>
                <a:spcPts val="225"/>
              </a:spcAft>
              <a:buSzPts val="1000"/>
              <a:buFont typeface="Symbol" panose="05050102010706020507" pitchFamily="18" charset="2"/>
              <a:buChar char=""/>
              <a:tabLst>
                <a:tab pos="457200" algn="l"/>
              </a:tabLst>
            </a:pPr>
            <a:r>
              <a:rPr lang="ar-SA"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تمويل رأس المال العامل</a:t>
            </a:r>
            <a:r>
              <a:rPr lang="en-US"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b="1"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r" rtl="1" fontAlgn="base">
              <a:lnSpc>
                <a:spcPct val="107000"/>
              </a:lnSpc>
              <a:spcBef>
                <a:spcPts val="0"/>
              </a:spcBef>
              <a:spcAft>
                <a:spcPts val="225"/>
              </a:spcAft>
              <a:buSzPts val="1000"/>
              <a:buFont typeface="Symbol" panose="05050102010706020507" pitchFamily="18" charset="2"/>
              <a:buChar char=""/>
              <a:tabLst>
                <a:tab pos="457200" algn="l"/>
              </a:tabLst>
            </a:pPr>
            <a:r>
              <a:rPr lang="ar-SA"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تمويل التوسعات الرأسية والأفقية</a:t>
            </a:r>
            <a:r>
              <a:rPr lang="en-US"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b="1"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r" rtl="1" fontAlgn="base">
              <a:lnSpc>
                <a:spcPct val="107000"/>
              </a:lnSpc>
              <a:spcBef>
                <a:spcPts val="0"/>
              </a:spcBef>
              <a:spcAft>
                <a:spcPts val="225"/>
              </a:spcAft>
              <a:buSzPts val="1000"/>
              <a:buFont typeface="Symbol" panose="05050102010706020507" pitchFamily="18" charset="2"/>
              <a:buChar char=""/>
              <a:tabLst>
                <a:tab pos="457200" algn="l"/>
              </a:tabLst>
            </a:pPr>
            <a:r>
              <a:rPr lang="ar-SA"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سد فجوة العجز بقائمة التدفقات النقدية</a:t>
            </a:r>
            <a:r>
              <a:rPr lang="en-US"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b="1"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r" rtl="1" fontAlgn="base">
              <a:lnSpc>
                <a:spcPct val="107000"/>
              </a:lnSpc>
              <a:spcBef>
                <a:spcPts val="0"/>
              </a:spcBef>
              <a:spcAft>
                <a:spcPts val="225"/>
              </a:spcAft>
              <a:buSzPts val="1000"/>
              <a:buFont typeface="Symbol" panose="05050102010706020507" pitchFamily="18" charset="2"/>
              <a:buChar char=""/>
              <a:tabLst>
                <a:tab pos="457200" algn="l"/>
              </a:tabLst>
            </a:pPr>
            <a:r>
              <a:rPr lang="ar-SA"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تمويل عمليات الاستحواذ </a:t>
            </a:r>
            <a:r>
              <a:rPr lang="ar-SA" sz="2400" b="1" dirty="0" err="1">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والإندماج</a:t>
            </a:r>
            <a:r>
              <a:rPr lang="en-US" sz="2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US" sz="2400" b="1"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
        <p:nvSpPr>
          <p:cNvPr id="4" name="عنصر نائب للتذييل 3">
            <a:extLst>
              <a:ext uri="{FF2B5EF4-FFF2-40B4-BE49-F238E27FC236}">
                <a16:creationId xmlns:a16="http://schemas.microsoft.com/office/drawing/2014/main" id="{AB78E128-9C78-482B-A875-CBCBCC1EAEB4}"/>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3786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A5760A0-9B47-4416-8A26-C7BEC08F326B}"/>
              </a:ext>
            </a:extLst>
          </p:cNvPr>
          <p:cNvSpPr>
            <a:spLocks noGrp="1"/>
          </p:cNvSpPr>
          <p:nvPr>
            <p:ph type="title"/>
          </p:nvPr>
        </p:nvSpPr>
        <p:spPr/>
        <p:txBody>
          <a:bodyPr/>
          <a:lstStyle/>
          <a:p>
            <a:r>
              <a:rPr lang="ar-YE" sz="2800" b="1" dirty="0">
                <a:solidFill>
                  <a:srgbClr val="351C75"/>
                </a:solidFill>
                <a:effectLst/>
                <a:latin typeface="Sakkal Majalla" panose="02000000000000000000" pitchFamily="2" charset="-78"/>
                <a:ea typeface="Times New Roman" panose="02020603050405020304" pitchFamily="18" charset="0"/>
                <a:cs typeface="Sakkal Majalla" panose="02000000000000000000" pitchFamily="2" charset="-78"/>
              </a:rPr>
              <a:t>مصادر التمويل</a:t>
            </a:r>
            <a:br>
              <a:rPr lang="en-US" sz="4000" b="1" dirty="0">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22AEF446-E174-4EAF-BCCB-D911C02108CC}"/>
              </a:ext>
            </a:extLst>
          </p:cNvPr>
          <p:cNvSpPr>
            <a:spLocks noGrp="1"/>
          </p:cNvSpPr>
          <p:nvPr>
            <p:ph idx="1"/>
          </p:nvPr>
        </p:nvSpPr>
        <p:spPr/>
        <p:txBody>
          <a:bodyPr/>
          <a:lstStyle/>
          <a:p>
            <a:pPr marR="0" indent="0" algn="just" rtl="1" fontAlgn="base">
              <a:lnSpc>
                <a:spcPct val="107000"/>
              </a:lnSpc>
              <a:spcBef>
                <a:spcPts val="0"/>
              </a:spcBef>
              <a:spcAft>
                <a:spcPts val="225"/>
              </a:spcAft>
              <a:buNone/>
            </a:pPr>
            <a:r>
              <a:rPr lang="ar-SA"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هناك أنواع مختلفة من مصادر التمويل وسوف نتناولها من خلال المعيار الزمني في تقسيمها، ويجب مقارنة تكلفة مصادر التمويل بمعدل العائد على الاستثمار حتى يمكن اتخاذ القرار الخاص بالالتجاء إلى القروض ، وذلك في حالة عدم وجود مشاكل أخرى خاصة بالحصول على القروض أو المصادر الأخرى البديلة</a:t>
            </a:r>
            <a:endParaRPr lang="en-US" sz="28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
        <p:nvSpPr>
          <p:cNvPr id="4" name="عنصر نائب للتذييل 3">
            <a:extLst>
              <a:ext uri="{FF2B5EF4-FFF2-40B4-BE49-F238E27FC236}">
                <a16:creationId xmlns:a16="http://schemas.microsoft.com/office/drawing/2014/main" id="{C998DA85-C380-40D3-946A-180BB8D1962E}"/>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77116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29BE6FC-2201-4C44-AC71-53C1A717AFD6}"/>
              </a:ext>
            </a:extLst>
          </p:cNvPr>
          <p:cNvSpPr>
            <a:spLocks noGrp="1"/>
          </p:cNvSpPr>
          <p:nvPr>
            <p:ph type="title"/>
          </p:nvPr>
        </p:nvSpPr>
        <p:spPr/>
        <p:txBody>
          <a:bodyPr>
            <a:normAutofit/>
          </a:bodyPr>
          <a:lstStyle/>
          <a:p>
            <a:r>
              <a:rPr lang="ar-SA" sz="2800" b="1" dirty="0">
                <a:solidFill>
                  <a:srgbClr val="20124D"/>
                </a:solidFill>
                <a:effectLst/>
                <a:latin typeface="Sakkal Majalla" panose="02000000000000000000" pitchFamily="2" charset="-78"/>
                <a:ea typeface="Calibri" panose="020F0502020204030204" pitchFamily="34" charset="0"/>
                <a:cs typeface="Sakkal Majalla" panose="02000000000000000000" pitchFamily="2" charset="-78"/>
              </a:rPr>
              <a:t>التمويل طويل الأجل</a:t>
            </a:r>
            <a:endParaRPr lang="en-US" sz="2800" dirty="0">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94E5F25A-CFF5-4D84-88ED-88A70A289D4B}"/>
              </a:ext>
            </a:extLst>
          </p:cNvPr>
          <p:cNvSpPr>
            <a:spLocks noGrp="1"/>
          </p:cNvSpPr>
          <p:nvPr>
            <p:ph idx="1"/>
          </p:nvPr>
        </p:nvSpPr>
        <p:spPr/>
        <p:txBody>
          <a:bodyPr/>
          <a:lstStyle/>
          <a:p>
            <a:pPr marL="0" indent="0">
              <a:buNone/>
            </a:pPr>
            <a:r>
              <a:rPr lang="ar-SA"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وهذا النوع من المصادر تقوم المنظمة بالحصول عليه من الداخل في السنوات الأولى لإنشائها مثل الاحتياطي والأرباح المحتجزة غير الموزعة والأسهم العادية والممتازة، أو قد يتم الحصول عليها من خارج المنظمة مثل القروض والسندات... يمكن القول إن مصادر التمويل طويلة الأجل تنقسم إلى نوعين</a:t>
            </a:r>
            <a:r>
              <a:rPr lang="en-US"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a:t>
            </a:r>
            <a:br>
              <a:rPr lang="en-US"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br>
            <a:br>
              <a:rPr lang="en-US"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br>
            <a:r>
              <a:rPr lang="ar-SA"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أولاً: مصادر التمويل الذاتية أو الداخلية</a:t>
            </a:r>
            <a:br>
              <a:rPr lang="en-US"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br>
            <a:r>
              <a:rPr lang="ar-SA"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ثانياً: مصادر التمويل الخارجية</a:t>
            </a:r>
            <a:endParaRPr lang="en-US" sz="2800"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en-US" dirty="0"/>
          </a:p>
        </p:txBody>
      </p:sp>
      <p:sp>
        <p:nvSpPr>
          <p:cNvPr id="4" name="عنصر نائب للتذييل 3">
            <a:extLst>
              <a:ext uri="{FF2B5EF4-FFF2-40B4-BE49-F238E27FC236}">
                <a16:creationId xmlns:a16="http://schemas.microsoft.com/office/drawing/2014/main" id="{9DAA2197-52ED-4F83-A4C3-7A90A45B22FB}"/>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544419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026A44B-B0B4-4706-866C-7406D0D3BF7C}"/>
              </a:ext>
            </a:extLst>
          </p:cNvPr>
          <p:cNvSpPr>
            <a:spLocks noGrp="1"/>
          </p:cNvSpPr>
          <p:nvPr>
            <p:ph type="title"/>
          </p:nvPr>
        </p:nvSpPr>
        <p:spPr/>
        <p:txBody>
          <a:bodyPr>
            <a:normAutofit/>
          </a:bodyPr>
          <a:lstStyle/>
          <a:p>
            <a:r>
              <a:rPr lang="ar-SA" sz="2800" b="1"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التمويل متوسط الأجل</a:t>
            </a:r>
            <a:endParaRPr lang="en-US" sz="2800" dirty="0">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BF70F3EA-58FC-442B-9706-06C2A1F2F227}"/>
              </a:ext>
            </a:extLst>
          </p:cNvPr>
          <p:cNvSpPr>
            <a:spLocks noGrp="1"/>
          </p:cNvSpPr>
          <p:nvPr>
            <p:ph idx="1"/>
          </p:nvPr>
        </p:nvSpPr>
        <p:spPr/>
        <p:txBody>
          <a:bodyPr>
            <a:normAutofit/>
          </a:bodyPr>
          <a:lstStyle/>
          <a:p>
            <a:pPr marL="0" indent="0" algn="just">
              <a:buNone/>
            </a:pPr>
            <a:r>
              <a:rPr lang="ar-SA" sz="2800" dirty="0">
                <a:solidFill>
                  <a:srgbClr val="000000"/>
                </a:solidFill>
                <a:effectLst/>
                <a:latin typeface="Sakkal Majalla" panose="02000000000000000000" pitchFamily="2" charset="-78"/>
                <a:ea typeface="Calibri" panose="020F0502020204030204" pitchFamily="34" charset="0"/>
                <a:cs typeface="Sakkal Majalla" panose="02000000000000000000" pitchFamily="2" charset="-78"/>
              </a:rPr>
              <a:t>عادة ما تكون استحقاقات التمويل متوسط الأجل من سنة إلى ثلاثة سنوات، وهي واقعة بين التمويل طويل وقصير الأجل، وتعتبر شركات التأمين والمستثمرين القانونيين والمصارف من أهم المصادر لهذا النوع من التمويل. </a:t>
            </a:r>
            <a:endParaRPr lang="en-US" sz="2800" dirty="0">
              <a:latin typeface="Sakkal Majalla" panose="02000000000000000000" pitchFamily="2" charset="-78"/>
              <a:cs typeface="Sakkal Majalla" panose="02000000000000000000" pitchFamily="2" charset="-78"/>
            </a:endParaRPr>
          </a:p>
        </p:txBody>
      </p:sp>
      <p:sp>
        <p:nvSpPr>
          <p:cNvPr id="4" name="عنصر نائب للتذييل 3">
            <a:extLst>
              <a:ext uri="{FF2B5EF4-FFF2-40B4-BE49-F238E27FC236}">
                <a16:creationId xmlns:a16="http://schemas.microsoft.com/office/drawing/2014/main" id="{E29C829F-2238-4665-8636-B28B75EFD53D}"/>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الثانية</a:t>
            </a:r>
            <a:endParaRPr lang="en-US" dirty="0"/>
          </a:p>
        </p:txBody>
      </p:sp>
    </p:spTree>
    <p:extLst>
      <p:ext uri="{BB962C8B-B14F-4D97-AF65-F5344CB8AC3E}">
        <p14:creationId xmlns:p14="http://schemas.microsoft.com/office/powerpoint/2010/main" val="2716257171"/>
      </p:ext>
    </p:extLst>
  </p:cSld>
  <p:clrMapOvr>
    <a:masterClrMapping/>
  </p:clrMapOvr>
</p:sld>
</file>

<file path=ppt/theme/theme1.xml><?xml version="1.0" encoding="utf-8"?>
<a:theme xmlns:a="http://schemas.openxmlformats.org/drawingml/2006/main" name="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1236</TotalTime>
  <Words>2017</Words>
  <Application>Microsoft Office PowerPoint</Application>
  <PresentationFormat>شاشة عريضة</PresentationFormat>
  <Paragraphs>185</Paragraphs>
  <Slides>23</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23</vt:i4>
      </vt:variant>
    </vt:vector>
  </HeadingPairs>
  <TitlesOfParts>
    <vt:vector size="33" baseType="lpstr">
      <vt:lpstr>Arial</vt:lpstr>
      <vt:lpstr>Calibri</vt:lpstr>
      <vt:lpstr>Calibri Light</vt:lpstr>
      <vt:lpstr>Lato Light</vt:lpstr>
      <vt:lpstr>Rockwell</vt:lpstr>
      <vt:lpstr>Sakkal Majalla</vt:lpstr>
      <vt:lpstr>Symbol</vt:lpstr>
      <vt:lpstr>Times New Roman</vt:lpstr>
      <vt:lpstr>Wingdings</vt:lpstr>
      <vt:lpstr>أطلس</vt:lpstr>
      <vt:lpstr>1212 مال مبادئ الإدارة المالية  المحاضرة الثانية الوحدة الثانية : مصادر التمويل قصير الأجل</vt:lpstr>
      <vt:lpstr>عرض تقديمي في PowerPoint</vt:lpstr>
      <vt:lpstr>مفهوم التمويل </vt:lpstr>
      <vt:lpstr>أهمية التمويل </vt:lpstr>
      <vt:lpstr>الهيكل المالي </vt:lpstr>
      <vt:lpstr>أغراض التمويل </vt:lpstr>
      <vt:lpstr>مصادر التمويل </vt:lpstr>
      <vt:lpstr>التمويل طويل الأجل</vt:lpstr>
      <vt:lpstr>التمويل متوسط الأجل</vt:lpstr>
      <vt:lpstr>التمويل قصير الأجل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الثانية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1211 تام مبادئ التأمين  المحاضرة الأولى</dc:title>
  <dc:creator>Moneerah Nasser Alghonaim</dc:creator>
  <cp:lastModifiedBy>azzouz zouaoui</cp:lastModifiedBy>
  <cp:revision>239</cp:revision>
  <dcterms:created xsi:type="dcterms:W3CDTF">2021-05-23T05:55:00Z</dcterms:created>
  <dcterms:modified xsi:type="dcterms:W3CDTF">2021-08-28T15:49:45Z</dcterms:modified>
</cp:coreProperties>
</file>